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6"/>
  </p:notesMasterIdLst>
  <p:handoutMasterIdLst>
    <p:handoutMasterId r:id="rId47"/>
  </p:handoutMasterIdLst>
  <p:sldIdLst>
    <p:sldId id="812" r:id="rId3"/>
    <p:sldId id="813" r:id="rId4"/>
    <p:sldId id="871" r:id="rId5"/>
    <p:sldId id="872" r:id="rId6"/>
    <p:sldId id="903" r:id="rId7"/>
    <p:sldId id="873" r:id="rId8"/>
    <p:sldId id="874" r:id="rId9"/>
    <p:sldId id="901" r:id="rId10"/>
    <p:sldId id="902" r:id="rId11"/>
    <p:sldId id="875" r:id="rId12"/>
    <p:sldId id="877" r:id="rId13"/>
    <p:sldId id="500" r:id="rId14"/>
    <p:sldId id="786" r:id="rId15"/>
    <p:sldId id="791" r:id="rId16"/>
    <p:sldId id="867" r:id="rId17"/>
    <p:sldId id="911" r:id="rId18"/>
    <p:sldId id="878" r:id="rId19"/>
    <p:sldId id="907" r:id="rId20"/>
    <p:sldId id="922" r:id="rId21"/>
    <p:sldId id="923" r:id="rId22"/>
    <p:sldId id="912" r:id="rId23"/>
    <p:sldId id="913" r:id="rId24"/>
    <p:sldId id="880" r:id="rId25"/>
    <p:sldId id="919" r:id="rId26"/>
    <p:sldId id="910" r:id="rId27"/>
    <p:sldId id="870" r:id="rId28"/>
    <p:sldId id="897" r:id="rId29"/>
    <p:sldId id="905" r:id="rId30"/>
    <p:sldId id="914" r:id="rId31"/>
    <p:sldId id="924" r:id="rId32"/>
    <p:sldId id="925" r:id="rId33"/>
    <p:sldId id="886" r:id="rId34"/>
    <p:sldId id="920" r:id="rId35"/>
    <p:sldId id="906" r:id="rId36"/>
    <p:sldId id="899" r:id="rId37"/>
    <p:sldId id="921" r:id="rId38"/>
    <p:sldId id="917" r:id="rId39"/>
    <p:sldId id="926" r:id="rId40"/>
    <p:sldId id="927" r:id="rId41"/>
    <p:sldId id="882" r:id="rId42"/>
    <p:sldId id="883" r:id="rId43"/>
    <p:sldId id="884" r:id="rId44"/>
    <p:sldId id="885" r:id="rId4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varScale="1">
        <p:scale>
          <a:sx n="81" d="100"/>
          <a:sy n="81" d="100"/>
        </p:scale>
        <p:origin x="96" y="9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0.xml"/><Relationship Id="rId18" Type="http://schemas.openxmlformats.org/officeDocument/2006/relationships/slide" Target="slides/slide36.xml"/><Relationship Id="rId3" Type="http://schemas.openxmlformats.org/officeDocument/2006/relationships/slide" Target="slides/slide18.xml"/><Relationship Id="rId21" Type="http://schemas.openxmlformats.org/officeDocument/2006/relationships/slide" Target="slides/slide39.xml"/><Relationship Id="rId7" Type="http://schemas.openxmlformats.org/officeDocument/2006/relationships/slide" Target="slides/slide22.xml"/><Relationship Id="rId12" Type="http://schemas.openxmlformats.org/officeDocument/2006/relationships/slide" Target="slides/slide29.xml"/><Relationship Id="rId17" Type="http://schemas.openxmlformats.org/officeDocument/2006/relationships/slide" Target="slides/slide35.xml"/><Relationship Id="rId2" Type="http://schemas.openxmlformats.org/officeDocument/2006/relationships/slide" Target="slides/slide16.xml"/><Relationship Id="rId16" Type="http://schemas.openxmlformats.org/officeDocument/2006/relationships/slide" Target="slides/slide33.xml"/><Relationship Id="rId20" Type="http://schemas.openxmlformats.org/officeDocument/2006/relationships/slide" Target="slides/slide38.xml"/><Relationship Id="rId1" Type="http://schemas.openxmlformats.org/officeDocument/2006/relationships/slide" Target="slides/slide15.xml"/><Relationship Id="rId6" Type="http://schemas.openxmlformats.org/officeDocument/2006/relationships/slide" Target="slides/slide21.xml"/><Relationship Id="rId11" Type="http://schemas.openxmlformats.org/officeDocument/2006/relationships/slide" Target="slides/slide27.xml"/><Relationship Id="rId5" Type="http://schemas.openxmlformats.org/officeDocument/2006/relationships/slide" Target="slides/slide20.xml"/><Relationship Id="rId15" Type="http://schemas.openxmlformats.org/officeDocument/2006/relationships/slide" Target="slides/slide32.xml"/><Relationship Id="rId10" Type="http://schemas.openxmlformats.org/officeDocument/2006/relationships/slide" Target="slides/slide26.xml"/><Relationship Id="rId19" Type="http://schemas.openxmlformats.org/officeDocument/2006/relationships/slide" Target="slides/slide37.xml"/><Relationship Id="rId4" Type="http://schemas.openxmlformats.org/officeDocument/2006/relationships/slide" Target="slides/slide19.xml"/><Relationship Id="rId9" Type="http://schemas.openxmlformats.org/officeDocument/2006/relationships/slide" Target="slides/slide25.xml"/><Relationship Id="rId14" Type="http://schemas.openxmlformats.org/officeDocument/2006/relationships/slide" Target="slides/slide31.xml"/><Relationship Id="rId22"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2: The Cybersecurity Sorcery Cube</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v1.0</a:t>
            </a:r>
          </a:p>
          <a:p>
            <a:pPr>
              <a:buFontTx/>
              <a:buNone/>
            </a:pPr>
            <a:r>
              <a:rPr lang="en-US" sz="1200" b="0" dirty="0"/>
              <a:t>Chapter 2: The Cybersecurity Sorcery Cube</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8832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55683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9487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2: The Cybersecurity Sorcery Cube</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14164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584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3374638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9579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77989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37395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22913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2410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782660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Sorcery 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1.6.1.1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baseline="0" dirty="0">
                <a:latin typeface="Arial" charset="0"/>
              </a:rPr>
              <a:t>This slide can be used to foment class discussion. It should help the students to understand the opportunities to get involve in student competitions.</a:t>
            </a:r>
          </a:p>
        </p:txBody>
      </p:sp>
    </p:spTree>
    <p:extLst>
      <p:ext uri="{BB962C8B-B14F-4D97-AF65-F5344CB8AC3E}">
        <p14:creationId xmlns:p14="http://schemas.microsoft.com/office/powerpoint/2010/main" val="30084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achin-cis608.blogspot.com/2015/09/mccumber-cube-to-model-network-defense.html"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hyperlink" Target="http://www.27000.org/" TargetMode="External"/><Relationship Id="rId5" Type="http://schemas.openxmlformats.org/officeDocument/2006/relationships/hyperlink" Target="http://cyber.laws.com/" TargetMode="External"/><Relationship Id="rId4" Type="http://schemas.openxmlformats.org/officeDocument/2006/relationships/hyperlink" Target="http://www.techrepublic.com/blog/it-security/the-cia-tri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2: The Cybersecurity Sorcery 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v1.0</a:t>
            </a: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2:</a:t>
            </a:r>
            <a:br>
              <a:rPr lang="en-US" sz="2400" dirty="0">
                <a:latin typeface="Arial" charset="0"/>
              </a:rPr>
            </a:br>
            <a:r>
              <a:rPr lang="en-US" sz="2400" dirty="0">
                <a:latin typeface="Arial" charset="0"/>
              </a:rPr>
              <a:t>The Cybersecurity Sorcery 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2.1	The Cybersecurity Sorcery Cube</a:t>
            </a:r>
          </a:p>
          <a:p>
            <a:pPr marL="0" indent="0">
              <a:spcBef>
                <a:spcPts val="600"/>
              </a:spcBef>
              <a:buNone/>
            </a:pPr>
            <a:r>
              <a:rPr lang="en-US" dirty="0"/>
              <a:t>	</a:t>
            </a:r>
            <a:r>
              <a:rPr lang="en-US" sz="1800" dirty="0"/>
              <a:t>Describe the three dimensions of the McCumber Cube.</a:t>
            </a:r>
            <a:endParaRPr lang="en-US" dirty="0"/>
          </a:p>
          <a:p>
            <a:pPr marL="0" indent="0">
              <a:spcBef>
                <a:spcPts val="600"/>
              </a:spcBef>
              <a:buNone/>
            </a:pPr>
            <a:r>
              <a:rPr lang="en-US" dirty="0"/>
              <a:t>2.2	CIA TRIAD	</a:t>
            </a:r>
          </a:p>
          <a:p>
            <a:pPr marL="0" indent="0">
              <a:spcBef>
                <a:spcPts val="600"/>
              </a:spcBef>
              <a:buNone/>
            </a:pPr>
            <a:r>
              <a:rPr lang="en-US" dirty="0"/>
              <a:t>	</a:t>
            </a:r>
            <a:r>
              <a:rPr lang="en-US" sz="1800" dirty="0"/>
              <a:t>Describe the principles of confidentiality, integrity, and availability.</a:t>
            </a:r>
          </a:p>
          <a:p>
            <a:pPr marL="0" indent="0">
              <a:spcBef>
                <a:spcPts val="600"/>
              </a:spcBef>
              <a:buNone/>
            </a:pPr>
            <a:r>
              <a:rPr lang="en-US" dirty="0"/>
              <a:t>2.3	States of Data</a:t>
            </a:r>
          </a:p>
          <a:p>
            <a:pPr marL="0" indent="0">
              <a:spcBef>
                <a:spcPts val="600"/>
              </a:spcBef>
              <a:buNone/>
            </a:pPr>
            <a:r>
              <a:rPr lang="en-US" dirty="0"/>
              <a:t>	</a:t>
            </a:r>
            <a:r>
              <a:rPr lang="en-US" sz="1800" dirty="0"/>
              <a:t>Differentiate the three states of data.</a:t>
            </a:r>
            <a:endParaRPr lang="en-US" dirty="0"/>
          </a:p>
          <a:p>
            <a:pPr marL="0" indent="0">
              <a:spcBef>
                <a:spcPts val="600"/>
              </a:spcBef>
              <a:buNone/>
            </a:pPr>
            <a:r>
              <a:rPr lang="en-US" dirty="0"/>
              <a:t>2.4	Cybersecurity Countermeasures</a:t>
            </a:r>
          </a:p>
          <a:p>
            <a:pPr marL="0" indent="0">
              <a:spcBef>
                <a:spcPts val="600"/>
              </a:spcBef>
              <a:buNone/>
            </a:pPr>
            <a:r>
              <a:rPr lang="en-US" dirty="0"/>
              <a:t>	</a:t>
            </a:r>
            <a:r>
              <a:rPr lang="en-US" sz="1800" dirty="0"/>
              <a:t>Compare the types of cybersecurity countermeasures.</a:t>
            </a:r>
          </a:p>
          <a:p>
            <a:pPr marL="0" indent="0">
              <a:spcBef>
                <a:spcPts val="600"/>
              </a:spcBef>
              <a:buNone/>
            </a:pPr>
            <a:r>
              <a:rPr lang="en-US" dirty="0"/>
              <a:t>2.5	IT Security Management Framework</a:t>
            </a:r>
          </a:p>
          <a:p>
            <a:pPr marL="0" indent="0">
              <a:spcBef>
                <a:spcPts val="600"/>
              </a:spcBef>
              <a:buNone/>
            </a:pPr>
            <a:r>
              <a:rPr lang="en-US" dirty="0"/>
              <a:t>	</a:t>
            </a:r>
            <a:r>
              <a:rPr lang="en-US" sz="1800" dirty="0"/>
              <a:t>Describe the ISO Cybersecurity Model</a:t>
            </a: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2.1 The Cybersecurity Sorcery Cube</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The Cybersecurity Sorcery Cube</a:t>
            </a:r>
            <a:br>
              <a:rPr lang="en-US" dirty="0"/>
            </a:br>
            <a:r>
              <a:rPr lang="en-US" dirty="0">
                <a:latin typeface="Arial" charset="0"/>
              </a:rPr>
              <a:t>The Three Dimensions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pPr marL="0" indent="0">
              <a:buNone/>
            </a:pPr>
            <a:r>
              <a:rPr lang="en-US" sz="2000" dirty="0"/>
              <a:t>The Principles of Security</a:t>
            </a:r>
          </a:p>
          <a:p>
            <a:r>
              <a:rPr lang="en-US" sz="1600" dirty="0"/>
              <a:t>The first dimension of the cybersecurity sorcery cube identifies the goals to protect the cyber world. The goals identified in the first dimension are the foundational principles of the cybersecurity world. </a:t>
            </a:r>
          </a:p>
          <a:p>
            <a:r>
              <a:rPr lang="en-US" sz="1600" dirty="0"/>
              <a:t>These three principles are confidentiality, integrity and availability. </a:t>
            </a:r>
          </a:p>
          <a:p>
            <a:r>
              <a:rPr lang="en-US" sz="1600" dirty="0"/>
              <a:t>The principles provide focus and enable the cyber wizard to prioritize actions in protecting the cyber world. </a:t>
            </a:r>
          </a:p>
          <a:p>
            <a:r>
              <a:rPr lang="en-US" sz="1600" dirty="0"/>
              <a:t>Use the acronym CIA to remember these three principles.</a:t>
            </a:r>
          </a:p>
          <a:p>
            <a:pPr marL="0" indent="0">
              <a:buNone/>
            </a:pPr>
            <a:r>
              <a:rPr lang="en-US" sz="2000" dirty="0"/>
              <a:t>The States of Data</a:t>
            </a:r>
          </a:p>
          <a:p>
            <a:r>
              <a:rPr lang="en-US" sz="1600" dirty="0"/>
              <a:t>The cyber world is a world of data; therefore, cyber wizards focus on protecting data. The second dimension of the cybersecurity sorcery cube focuses on the problems of protecting all of the states of data in the cyber world. Data has three possible states:</a:t>
            </a:r>
          </a:p>
          <a:p>
            <a:pPr marL="0" indent="0">
              <a:buNone/>
            </a:pPr>
            <a:r>
              <a:rPr lang="en-US" sz="1600" dirty="0"/>
              <a:t>	1) Data at rest or in storage 2) Data in transit 3) Data in process</a:t>
            </a:r>
          </a:p>
          <a:p>
            <a:endParaRPr lang="en-US" sz="2000" dirty="0"/>
          </a:p>
        </p:txBody>
      </p:sp>
      <p:pic>
        <p:nvPicPr>
          <p:cNvPr id="5" name="Picture 4"/>
          <p:cNvPicPr>
            <a:picLocks noChangeAspect="1"/>
          </p:cNvPicPr>
          <p:nvPr/>
        </p:nvPicPr>
        <p:blipFill>
          <a:blip r:embed="rId3"/>
          <a:stretch>
            <a:fillRect/>
          </a:stretch>
        </p:blipFill>
        <p:spPr>
          <a:xfrm>
            <a:off x="6772275" y="2299855"/>
            <a:ext cx="2305050" cy="19812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T</a:t>
            </a:r>
            <a:r>
              <a:rPr lang="en-US" sz="1800" dirty="0"/>
              <a:t>he Cybersecurity Sorcery Cube </a:t>
            </a:r>
            <a:br>
              <a:rPr lang="en-US" dirty="0"/>
            </a:br>
            <a:r>
              <a:rPr lang="en-US" dirty="0"/>
              <a:t>Th</a:t>
            </a:r>
            <a:r>
              <a:rPr lang="en-US" dirty="0">
                <a:latin typeface="Arial" charset="0"/>
              </a:rPr>
              <a:t>e Three Dimensions (Cont.)</a:t>
            </a:r>
            <a:endParaRPr lang="en-US" sz="4800" dirty="0">
              <a:latin typeface="Arial" charset="0"/>
            </a:endParaRPr>
          </a:p>
        </p:txBody>
      </p:sp>
      <p:sp>
        <p:nvSpPr>
          <p:cNvPr id="2" name="Content Placeholder 1"/>
          <p:cNvSpPr>
            <a:spLocks noGrp="1"/>
          </p:cNvSpPr>
          <p:nvPr>
            <p:ph idx="1"/>
          </p:nvPr>
        </p:nvSpPr>
        <p:spPr>
          <a:xfrm>
            <a:off x="213109" y="1539502"/>
            <a:ext cx="5180927" cy="3531262"/>
          </a:xfrm>
        </p:spPr>
        <p:txBody>
          <a:bodyPr/>
          <a:lstStyle/>
          <a:p>
            <a:pPr marL="0" indent="0">
              <a:buNone/>
            </a:pPr>
            <a:r>
              <a:rPr lang="en-US" sz="2000" dirty="0"/>
              <a:t>Cybersecurity Safeguards</a:t>
            </a:r>
          </a:p>
          <a:p>
            <a:r>
              <a:rPr lang="en-US" sz="1800" dirty="0"/>
              <a:t>The third dimension of the cybersecurity sorcery cube defines the types of powers used to protect the cyber world. The sorcery cube identifies the three types of powers: </a:t>
            </a:r>
          </a:p>
          <a:p>
            <a:r>
              <a:rPr lang="en-US" sz="1800" b="1" dirty="0"/>
              <a:t>Technologies -</a:t>
            </a:r>
            <a:r>
              <a:rPr lang="en-US" sz="1800" dirty="0"/>
              <a:t> devices, and products available to protect information systems and fend off cyber criminals. </a:t>
            </a:r>
          </a:p>
          <a:p>
            <a:r>
              <a:rPr lang="en-US" sz="1800" b="1" dirty="0"/>
              <a:t>Policies and Practices -</a:t>
            </a:r>
            <a:r>
              <a:rPr lang="en-US" sz="1800" dirty="0"/>
              <a:t> procedures, and guidelines that enable the citizens of the cyber world to stay safe and follow good practices. </a:t>
            </a:r>
          </a:p>
          <a:p>
            <a:r>
              <a:rPr lang="en-US" sz="1800" b="1" dirty="0"/>
              <a:t>People - </a:t>
            </a:r>
            <a:r>
              <a:rPr lang="en-US" sz="1800" dirty="0"/>
              <a:t>Aware and knowledgeable about their world and the dangers that threaten their world. </a:t>
            </a:r>
          </a:p>
        </p:txBody>
      </p:sp>
      <p:pic>
        <p:nvPicPr>
          <p:cNvPr id="5" name="Picture 4"/>
          <p:cNvPicPr>
            <a:picLocks noChangeAspect="1"/>
          </p:cNvPicPr>
          <p:nvPr/>
        </p:nvPicPr>
        <p:blipFill>
          <a:blip r:embed="rId3"/>
          <a:stretch>
            <a:fillRect/>
          </a:stretch>
        </p:blipFill>
        <p:spPr>
          <a:xfrm>
            <a:off x="5477426" y="2789382"/>
            <a:ext cx="3507840" cy="261846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2.2 CIA TRIAD</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a:t>
            </a:r>
          </a:p>
        </p:txBody>
      </p:sp>
      <p:sp>
        <p:nvSpPr>
          <p:cNvPr id="2" name="Content Placeholder 1"/>
          <p:cNvSpPr>
            <a:spLocks noGrp="1"/>
          </p:cNvSpPr>
          <p:nvPr>
            <p:ph idx="1"/>
          </p:nvPr>
        </p:nvSpPr>
        <p:spPr>
          <a:xfrm>
            <a:off x="371844" y="1254276"/>
            <a:ext cx="6000382" cy="5484951"/>
          </a:xfrm>
        </p:spPr>
        <p:txBody>
          <a:bodyPr/>
          <a:lstStyle/>
          <a:p>
            <a:pPr marL="0" indent="0">
              <a:buNone/>
            </a:pPr>
            <a:r>
              <a:rPr lang="en-US" sz="1800" b="1" dirty="0"/>
              <a:t>The Principle of Confidentiality</a:t>
            </a:r>
          </a:p>
          <a:p>
            <a:r>
              <a:rPr lang="en-US" sz="1800" dirty="0"/>
              <a:t>Confidentiality prevents the disclosure of information to unauthorized people, resources and processes. Another term for confidentiality is privacy. </a:t>
            </a:r>
          </a:p>
          <a:p>
            <a:r>
              <a:rPr lang="en-US" sz="1800" dirty="0"/>
              <a:t>Organizations need to train employees about best practices in safeguarding sensitive information to protect themselves and the organization from attacks. </a:t>
            </a:r>
          </a:p>
          <a:p>
            <a:r>
              <a:rPr lang="en-US" sz="1800" dirty="0"/>
              <a:t>Methods used to ensure confidentiality include data encryption, authentication, and access control.</a:t>
            </a:r>
          </a:p>
          <a:p>
            <a:pPr marL="0" indent="0">
              <a:buNone/>
            </a:pPr>
            <a:r>
              <a:rPr lang="en-US" sz="1800" b="1" dirty="0"/>
              <a:t>Protecting Data Privacy</a:t>
            </a:r>
          </a:p>
          <a:p>
            <a:r>
              <a:rPr lang="en-US" sz="1800" dirty="0"/>
              <a:t>Organizations collect a large amount of data and much of this data is not sensitive because it is publicly available, like names and telephone numbers. </a:t>
            </a:r>
          </a:p>
          <a:p>
            <a:r>
              <a:rPr lang="en-US" sz="1800" dirty="0"/>
              <a:t>Other data collected, though, is sensitive. Sensitive information is data protected from unauthorized access to safeguard an individual or an organization. </a:t>
            </a:r>
          </a:p>
          <a:p>
            <a:endParaRPr lang="en-US" sz="2000" dirty="0"/>
          </a:p>
          <a:p>
            <a:endParaRPr lang="en-US" sz="1600" dirty="0"/>
          </a:p>
          <a:p>
            <a:endParaRPr lang="en-US" sz="1600" dirty="0"/>
          </a:p>
        </p:txBody>
      </p:sp>
      <p:pic>
        <p:nvPicPr>
          <p:cNvPr id="3" name="Picture 2"/>
          <p:cNvPicPr>
            <a:picLocks noChangeAspect="1"/>
          </p:cNvPicPr>
          <p:nvPr/>
        </p:nvPicPr>
        <p:blipFill>
          <a:blip r:embed="rId3"/>
          <a:stretch>
            <a:fillRect/>
          </a:stretch>
        </p:blipFill>
        <p:spPr>
          <a:xfrm>
            <a:off x="6508949" y="2200275"/>
            <a:ext cx="2263576" cy="2214562"/>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p>
        </p:txBody>
      </p:sp>
      <p:sp>
        <p:nvSpPr>
          <p:cNvPr id="2" name="Content Placeholder 1"/>
          <p:cNvSpPr>
            <a:spLocks noGrp="1"/>
          </p:cNvSpPr>
          <p:nvPr>
            <p:ph idx="1"/>
          </p:nvPr>
        </p:nvSpPr>
        <p:spPr>
          <a:xfrm>
            <a:off x="371844" y="1323975"/>
            <a:ext cx="5162182" cy="5415252"/>
          </a:xfrm>
        </p:spPr>
        <p:txBody>
          <a:bodyPr/>
          <a:lstStyle/>
          <a:p>
            <a:pPr marL="0" indent="0">
              <a:buNone/>
            </a:pPr>
            <a:r>
              <a:rPr lang="en-US" sz="1800" dirty="0"/>
              <a:t>Controlling Access</a:t>
            </a:r>
          </a:p>
          <a:p>
            <a:pPr marL="0" indent="0">
              <a:buNone/>
            </a:pPr>
            <a:r>
              <a:rPr lang="en-US" sz="1800" dirty="0"/>
              <a:t>Access control defines a number of protection schemes that prevent unauthorized access to a computer, network, database, or other data resources. The concepts of AAA involve three security services: Authentication, Authorization and Accounting. </a:t>
            </a:r>
            <a:r>
              <a:rPr lang="en-US" sz="1800" b="1" i="1" dirty="0"/>
              <a:t>Authentication</a:t>
            </a:r>
            <a:r>
              <a:rPr lang="en-US" sz="1800" dirty="0"/>
              <a:t> verifies the identity of a user to prevent unauthorized access. Users prove their identity with a username or I.D. </a:t>
            </a:r>
          </a:p>
          <a:p>
            <a:pPr marL="0" indent="0">
              <a:buNone/>
            </a:pPr>
            <a:r>
              <a:rPr lang="en-US" sz="1800" b="1" i="1" dirty="0"/>
              <a:t>Authorization</a:t>
            </a:r>
            <a:r>
              <a:rPr lang="en-US" sz="1800" b="1" dirty="0"/>
              <a:t> </a:t>
            </a:r>
            <a:r>
              <a:rPr lang="en-US" sz="1800" dirty="0"/>
              <a:t>services determine which resources users can access, along with the operations that users can perform. Authorization can also control when a user has access to a specific resource. </a:t>
            </a:r>
          </a:p>
          <a:p>
            <a:pPr marL="0" indent="0">
              <a:buNone/>
            </a:pPr>
            <a:r>
              <a:rPr lang="en-US" sz="1800" b="1" i="1" dirty="0"/>
              <a:t>Accounting</a:t>
            </a:r>
            <a:r>
              <a:rPr lang="en-US" sz="1800" b="1" dirty="0"/>
              <a:t> </a:t>
            </a:r>
            <a:r>
              <a:rPr lang="en-US" sz="1800" dirty="0"/>
              <a:t>keeps track of what users do, including what they access, the amount of time they access resources, and any changes made. </a:t>
            </a:r>
          </a:p>
        </p:txBody>
      </p:sp>
      <p:pic>
        <p:nvPicPr>
          <p:cNvPr id="3" name="Picture 2"/>
          <p:cNvPicPr>
            <a:picLocks noChangeAspect="1"/>
          </p:cNvPicPr>
          <p:nvPr/>
        </p:nvPicPr>
        <p:blipFill>
          <a:blip r:embed="rId3"/>
          <a:stretch>
            <a:fillRect/>
          </a:stretch>
        </p:blipFill>
        <p:spPr>
          <a:xfrm>
            <a:off x="5806937" y="2676524"/>
            <a:ext cx="3079888" cy="2466975"/>
          </a:xfrm>
          <a:prstGeom prst="rect">
            <a:avLst/>
          </a:prstGeom>
        </p:spPr>
      </p:pic>
    </p:spTree>
    <p:extLst>
      <p:ext uri="{BB962C8B-B14F-4D97-AF65-F5344CB8AC3E}">
        <p14:creationId xmlns:p14="http://schemas.microsoft.com/office/powerpoint/2010/main" val="55776695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2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#12</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p>
        </p:txBody>
      </p:sp>
      <p:sp>
        <p:nvSpPr>
          <p:cNvPr id="2" name="Content Placeholder 1"/>
          <p:cNvSpPr>
            <a:spLocks noGrp="1"/>
          </p:cNvSpPr>
          <p:nvPr>
            <p:ph idx="1"/>
          </p:nvPr>
        </p:nvSpPr>
        <p:spPr>
          <a:xfrm>
            <a:off x="371843" y="1323975"/>
            <a:ext cx="4981207" cy="3486150"/>
          </a:xfrm>
        </p:spPr>
        <p:txBody>
          <a:bodyPr/>
          <a:lstStyle/>
          <a:p>
            <a:pPr marL="0" indent="0">
              <a:buNone/>
            </a:pPr>
            <a:r>
              <a:rPr lang="en-US" sz="1800" dirty="0"/>
              <a:t>Confidentiality and privacy seem interchangeable, but from a legal standpoint, they mean different things. </a:t>
            </a:r>
          </a:p>
          <a:p>
            <a:r>
              <a:rPr lang="en-US" sz="1800" dirty="0"/>
              <a:t>Most privacy data is confidential, but not all confidential data is private. Access to confidential information occurs after confirming proper authorization. Financial institutions, hospitals, medical professionals, law firms, and businesses handle confidential information. </a:t>
            </a:r>
          </a:p>
          <a:p>
            <a:r>
              <a:rPr lang="en-US" sz="1800" dirty="0"/>
              <a:t>Confidential information has a non-public status. Maintaining confidentiality is more of an ethical duty.</a:t>
            </a:r>
          </a:p>
          <a:p>
            <a:r>
              <a:rPr lang="en-US" sz="1800" dirty="0"/>
              <a:t>Privacy is the appropriate use of data. When organizations collect information provided by customers or employees, they should only use that data for its intended purpose. </a:t>
            </a:r>
          </a:p>
        </p:txBody>
      </p:sp>
      <p:pic>
        <p:nvPicPr>
          <p:cNvPr id="5" name="Picture 4"/>
          <p:cNvPicPr>
            <a:picLocks noChangeAspect="1"/>
          </p:cNvPicPr>
          <p:nvPr/>
        </p:nvPicPr>
        <p:blipFill>
          <a:blip r:embed="rId3"/>
          <a:stretch>
            <a:fillRect/>
          </a:stretch>
        </p:blipFill>
        <p:spPr>
          <a:xfrm>
            <a:off x="5584323" y="2638425"/>
            <a:ext cx="3154864" cy="2076450"/>
          </a:xfrm>
          <a:prstGeom prst="rect">
            <a:avLst/>
          </a:prstGeom>
          <a:ln w="12700">
            <a:solidFill>
              <a:schemeClr val="accent6"/>
            </a:solidFill>
          </a:ln>
        </p:spPr>
      </p:pic>
    </p:spTree>
    <p:extLst>
      <p:ext uri="{BB962C8B-B14F-4D97-AF65-F5344CB8AC3E}">
        <p14:creationId xmlns:p14="http://schemas.microsoft.com/office/powerpoint/2010/main" val="136083606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charset="0"/>
              </a:rPr>
            </a:br>
            <a:r>
              <a:rPr lang="en-US" sz="1800" b="0" dirty="0"/>
              <a:t>CIA TRIAD</a:t>
            </a:r>
            <a:br>
              <a:rPr lang="en-US" sz="2800" dirty="0">
                <a:latin typeface="Arial" charset="0"/>
              </a:rPr>
            </a:br>
            <a:r>
              <a:rPr lang="en-US" sz="2800" dirty="0">
                <a:latin typeface="Arial" charset="0"/>
              </a:rPr>
              <a:t>Integrity</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2000" dirty="0"/>
              <a:t>Principle of Data Integrity</a:t>
            </a:r>
          </a:p>
          <a:p>
            <a:r>
              <a:rPr lang="en-US" sz="1600" dirty="0"/>
              <a:t>Integrity is the accuracy, consistency, and trustworthiness of data during its entire life cycle. </a:t>
            </a:r>
          </a:p>
          <a:p>
            <a:r>
              <a:rPr lang="en-US" sz="1600" dirty="0"/>
              <a:t>Another term for integrity is quality. </a:t>
            </a:r>
          </a:p>
          <a:p>
            <a:r>
              <a:rPr lang="en-US" sz="1600" dirty="0"/>
              <a:t>Methods used to ensure data integrity include hashing, data validation checks, data consistency checks, and access controls. </a:t>
            </a:r>
          </a:p>
          <a:p>
            <a:pPr marL="0" indent="0">
              <a:buNone/>
            </a:pPr>
            <a:r>
              <a:rPr lang="en-US" sz="2000" dirty="0"/>
              <a:t>Need for Data Integrity</a:t>
            </a:r>
          </a:p>
          <a:p>
            <a:r>
              <a:rPr lang="en-US" sz="1600" dirty="0"/>
              <a:t>The need for data integrity varies based on how an organization uses data. For example, Facebook does not verify the data that a user posts in a profile. </a:t>
            </a:r>
          </a:p>
          <a:p>
            <a:r>
              <a:rPr lang="en-US" sz="1600" dirty="0"/>
              <a:t>A bank or financial organization assigns a higher importance to data integrity than Facebook does. Transactions and customer accounts must be accurate. </a:t>
            </a:r>
          </a:p>
          <a:p>
            <a:r>
              <a:rPr lang="en-US" sz="1600" dirty="0"/>
              <a:t>Protecting data integrity is a constant challenge for most organizations. Loss of data integrity can render entire data resources unreliable or unusable.</a:t>
            </a:r>
          </a:p>
          <a:p>
            <a:pPr marL="0" indent="0">
              <a:buNone/>
            </a:pPr>
            <a:r>
              <a:rPr lang="en-US" sz="2000" dirty="0"/>
              <a:t>Integrity Checks</a:t>
            </a:r>
          </a:p>
          <a:p>
            <a:r>
              <a:rPr lang="en-US" sz="1600" dirty="0"/>
              <a:t>An integrity check is a way to measure the consistency of a collection of data (a file, a picture, or a record). The integrity check performs a process called a hash function to take a snapshot of data at an instant in time.</a:t>
            </a:r>
          </a:p>
          <a:p>
            <a:endParaRPr lang="en-US" sz="1600" dirty="0"/>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CIA TRIAD</a:t>
            </a:r>
            <a:br>
              <a:rPr lang="en-US" sz="2800" dirty="0">
                <a:latin typeface="Arial" charset="0"/>
              </a:rPr>
            </a:br>
            <a:r>
              <a:rPr lang="en-US" sz="2800" dirty="0">
                <a:latin typeface="Arial" charset="0"/>
              </a:rPr>
              <a:t>Availability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Data availability is the principle used to describe the need to maintain availability of information systems and services at all times. Cyberattacks and system failures can prevent access to information systems and services.</a:t>
            </a:r>
          </a:p>
          <a:p>
            <a:r>
              <a:rPr lang="en-US" sz="1800" dirty="0"/>
              <a:t>Methods used to ensure availability include system redundancy, system backups, increased system resiliency, equipment maintenance, up-to-date operating systems and software, and plans in place to recover quickly from unforeseen disasters.</a:t>
            </a:r>
          </a:p>
          <a:p>
            <a:r>
              <a:rPr lang="en-US" sz="1800" dirty="0"/>
              <a:t>High availability systems typically include three design principles: eliminate single points of failure, provide for reliable crossover, and detect failures as they occur.</a:t>
            </a:r>
          </a:p>
          <a:p>
            <a:pPr marL="0" indent="0">
              <a:buNone/>
            </a:pPr>
            <a:r>
              <a:rPr lang="en-US" sz="1800" dirty="0"/>
              <a:t>Organizations can ensure availability by implementing the following:</a:t>
            </a:r>
          </a:p>
          <a:p>
            <a:pPr marL="681037" lvl="1" indent="-342900">
              <a:lnSpc>
                <a:spcPct val="100000"/>
              </a:lnSpc>
              <a:spcBef>
                <a:spcPts val="0"/>
              </a:spcBef>
              <a:buFont typeface="+mj-lt"/>
              <a:buAutoNum type="arabicPeriod"/>
            </a:pPr>
            <a:r>
              <a:rPr lang="en-US" sz="1600" dirty="0"/>
              <a:t>Equipment maintenance</a:t>
            </a:r>
          </a:p>
          <a:p>
            <a:pPr marL="681037" lvl="1" indent="-342900">
              <a:lnSpc>
                <a:spcPct val="100000"/>
              </a:lnSpc>
              <a:spcBef>
                <a:spcPts val="0"/>
              </a:spcBef>
              <a:buFont typeface="+mj-lt"/>
              <a:buAutoNum type="arabicPeriod"/>
            </a:pPr>
            <a:r>
              <a:rPr lang="en-US" sz="1600" dirty="0"/>
              <a:t>OS and system updates</a:t>
            </a:r>
          </a:p>
          <a:p>
            <a:pPr marL="681037" lvl="1" indent="-342900">
              <a:lnSpc>
                <a:spcPct val="100000"/>
              </a:lnSpc>
              <a:spcBef>
                <a:spcPts val="0"/>
              </a:spcBef>
              <a:buFont typeface="+mj-lt"/>
              <a:buAutoNum type="arabicPeriod"/>
            </a:pPr>
            <a:r>
              <a:rPr lang="en-US" sz="1600" dirty="0"/>
              <a:t>Test backups</a:t>
            </a:r>
          </a:p>
          <a:p>
            <a:pPr marL="681037" lvl="1" indent="-342900">
              <a:lnSpc>
                <a:spcPct val="100000"/>
              </a:lnSpc>
              <a:spcBef>
                <a:spcPts val="0"/>
              </a:spcBef>
              <a:buFont typeface="+mj-lt"/>
              <a:buAutoNum type="arabicPeriod"/>
            </a:pPr>
            <a:r>
              <a:rPr lang="en-US" sz="1600" dirty="0"/>
              <a:t>Plan for disasters</a:t>
            </a:r>
          </a:p>
          <a:p>
            <a:pPr marL="681037" lvl="1" indent="-342900">
              <a:lnSpc>
                <a:spcPct val="100000"/>
              </a:lnSpc>
              <a:spcBef>
                <a:spcPts val="0"/>
              </a:spcBef>
              <a:buFont typeface="+mj-lt"/>
              <a:buAutoNum type="arabicPeriod"/>
            </a:pPr>
            <a:r>
              <a:rPr lang="en-US" sz="1600" dirty="0"/>
              <a:t>Implement new technologies</a:t>
            </a:r>
          </a:p>
          <a:p>
            <a:pPr marL="681037" lvl="1" indent="-342900">
              <a:lnSpc>
                <a:spcPct val="100000"/>
              </a:lnSpc>
              <a:spcBef>
                <a:spcPts val="0"/>
              </a:spcBef>
              <a:buFont typeface="+mj-lt"/>
              <a:buAutoNum type="arabicPeriod"/>
            </a:pPr>
            <a:r>
              <a:rPr lang="en-US" sz="1600" dirty="0"/>
              <a:t>Monitor unusual activity</a:t>
            </a:r>
          </a:p>
          <a:p>
            <a:pPr marL="681037" lvl="1" indent="-342900">
              <a:lnSpc>
                <a:spcPct val="100000"/>
              </a:lnSpc>
              <a:spcBef>
                <a:spcPts val="0"/>
              </a:spcBef>
              <a:buFont typeface="+mj-lt"/>
              <a:buAutoNum type="arabicPeriod"/>
            </a:pPr>
            <a:r>
              <a:rPr lang="en-US" sz="1600" dirty="0"/>
              <a:t>Test to verify availability</a:t>
            </a:r>
          </a:p>
          <a:p>
            <a:pPr marL="795337" lvl="1" indent="-457200">
              <a:buFont typeface="+mj-lt"/>
              <a:buAutoNum type="arabicPeriod"/>
            </a:pPr>
            <a:endParaRPr lang="en-US" sz="2400" dirty="0"/>
          </a:p>
        </p:txBody>
      </p:sp>
    </p:spTree>
    <p:extLst>
      <p:ext uri="{BB962C8B-B14F-4D97-AF65-F5344CB8AC3E}">
        <p14:creationId xmlns:p14="http://schemas.microsoft.com/office/powerpoint/2010/main" val="266640524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2.3 States of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States of Data</a:t>
            </a:r>
            <a:br>
              <a:rPr lang="en-US" sz="2800" dirty="0">
                <a:latin typeface="Arial" charset="0"/>
              </a:rPr>
            </a:br>
            <a:r>
              <a:rPr lang="en-US" sz="2800" dirty="0">
                <a:latin typeface="Arial" charset="0"/>
              </a:rPr>
              <a:t>Data at Rest</a:t>
            </a:r>
            <a:endParaRPr lang="en-US" sz="4400" dirty="0">
              <a:latin typeface="Arial" charset="0"/>
            </a:endParaRPr>
          </a:p>
        </p:txBody>
      </p:sp>
      <p:sp>
        <p:nvSpPr>
          <p:cNvPr id="2" name="Content Placeholder 1"/>
          <p:cNvSpPr>
            <a:spLocks noGrp="1"/>
          </p:cNvSpPr>
          <p:nvPr>
            <p:ph idx="1"/>
          </p:nvPr>
        </p:nvSpPr>
        <p:spPr>
          <a:xfrm>
            <a:off x="213110" y="1505526"/>
            <a:ext cx="8071908" cy="4820845"/>
          </a:xfrm>
        </p:spPr>
        <p:txBody>
          <a:bodyPr/>
          <a:lstStyle/>
          <a:p>
            <a:r>
              <a:rPr lang="en-US" sz="1800" dirty="0"/>
              <a:t>Stored data refers to data at rest. Data at rest means that a type of storage device retains the data when no user or process is using it. </a:t>
            </a:r>
          </a:p>
          <a:p>
            <a:r>
              <a:rPr lang="en-US" sz="1800" dirty="0"/>
              <a:t>A storage device can be local (on a computing device) or centralized (on the network). A number of options exist for storing data.</a:t>
            </a:r>
          </a:p>
          <a:p>
            <a:r>
              <a:rPr lang="en-US" sz="1800" dirty="0"/>
              <a:t>Direct-attached storage (DAS) is storage connected to a computer. A hard drive or USB flash drive is an example of direct-attached storage. </a:t>
            </a:r>
          </a:p>
          <a:p>
            <a:endParaRPr lang="en-US" sz="1600" dirty="0"/>
          </a:p>
        </p:txBody>
      </p:sp>
      <p:pic>
        <p:nvPicPr>
          <p:cNvPr id="3" name="Picture 2"/>
          <p:cNvPicPr>
            <a:picLocks noChangeAspect="1"/>
          </p:cNvPicPr>
          <p:nvPr/>
        </p:nvPicPr>
        <p:blipFill>
          <a:blip r:embed="rId3"/>
          <a:stretch>
            <a:fillRect/>
          </a:stretch>
        </p:blipFill>
        <p:spPr>
          <a:xfrm>
            <a:off x="3099233" y="3611746"/>
            <a:ext cx="1800225" cy="2714625"/>
          </a:xfrm>
          <a:prstGeom prst="rect">
            <a:avLst/>
          </a:prstGeom>
        </p:spPr>
      </p:pic>
    </p:spTree>
    <p:extLst>
      <p:ext uri="{BB962C8B-B14F-4D97-AF65-F5344CB8AC3E}">
        <p14:creationId xmlns:p14="http://schemas.microsoft.com/office/powerpoint/2010/main" val="301012868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States of Data</a:t>
            </a:r>
            <a:br>
              <a:rPr lang="en-US" sz="2800" dirty="0">
                <a:latin typeface="Arial" charset="0"/>
              </a:rPr>
            </a:br>
            <a:r>
              <a:rPr lang="en-US" sz="2800" dirty="0">
                <a:latin typeface="Arial" charset="0"/>
              </a:rPr>
              <a:t>Data at Rest (Cont.)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r>
              <a:rPr lang="en-US" sz="1800" dirty="0"/>
              <a:t>Redundant array of independent disks (RAID) uses multiple hard drives in an array, which is a method of combining multiple disks so that the operating system sees them as a single disk. RAID provides improved performance and fault tolerance.</a:t>
            </a:r>
          </a:p>
          <a:p>
            <a:r>
              <a:rPr lang="en-US" sz="1800" dirty="0"/>
              <a:t>A network attached storage (NAS) device is a storage device connected to a network that allows storage and retrieval of data from a centralized location by authorized network users. NAS devices are flexible and scalable, meaning administrators can increase the capacity as needed.</a:t>
            </a:r>
          </a:p>
          <a:p>
            <a:r>
              <a:rPr lang="en-US" sz="1800" dirty="0"/>
              <a:t>A storage area network (SAN) architecture is a network-based storage system. SAN systems connect to the network using high-speed interfaces allowing improved performance and the ability to connect multiple servers to a centralized disk storage repository.</a:t>
            </a:r>
          </a:p>
          <a:p>
            <a:endParaRPr lang="en-US" sz="1600" dirty="0"/>
          </a:p>
        </p:txBody>
      </p:sp>
      <p:pic>
        <p:nvPicPr>
          <p:cNvPr id="3" name="Picture 2"/>
          <p:cNvPicPr>
            <a:picLocks noChangeAspect="1"/>
          </p:cNvPicPr>
          <p:nvPr/>
        </p:nvPicPr>
        <p:blipFill>
          <a:blip r:embed="rId3"/>
          <a:stretch>
            <a:fillRect/>
          </a:stretch>
        </p:blipFill>
        <p:spPr>
          <a:xfrm>
            <a:off x="3694545" y="4760941"/>
            <a:ext cx="4443412" cy="1871201"/>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States of Data</a:t>
            </a:r>
            <a:br>
              <a:rPr lang="en-US" dirty="0"/>
            </a:br>
            <a:r>
              <a:rPr lang="en-US" dirty="0" err="1"/>
              <a:t>Data</a:t>
            </a:r>
            <a:r>
              <a:rPr lang="en-US" dirty="0"/>
              <a:t> In Transit</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dirty="0"/>
              <a:t>Data transmission involves sending information from one device to another. There are numerous methods to transmit information between devices including:</a:t>
            </a:r>
          </a:p>
          <a:p>
            <a:r>
              <a:rPr lang="en-US" sz="1800" b="1" dirty="0"/>
              <a:t>Sneaker net</a:t>
            </a:r>
            <a:r>
              <a:rPr lang="en-US" sz="1800" dirty="0"/>
              <a:t> – uses removable media to physically move data from one computer to another</a:t>
            </a:r>
          </a:p>
          <a:p>
            <a:r>
              <a:rPr lang="en-US" sz="1800" b="1" dirty="0"/>
              <a:t>Wired networks</a:t>
            </a:r>
            <a:r>
              <a:rPr lang="en-US" sz="1800" dirty="0"/>
              <a:t> – uses cables to transmit data</a:t>
            </a:r>
          </a:p>
          <a:p>
            <a:r>
              <a:rPr lang="en-US" sz="1800" b="1" dirty="0"/>
              <a:t>Wireless networks</a:t>
            </a:r>
            <a:r>
              <a:rPr lang="en-US" sz="1800" dirty="0"/>
              <a:t> – uses the airwaves to transmit data</a:t>
            </a:r>
          </a:p>
          <a:p>
            <a:pPr marL="0" indent="0">
              <a:buNone/>
            </a:pPr>
            <a:r>
              <a:rPr lang="en-US" sz="1800" dirty="0"/>
              <a:t>The protection of transmitted data is one of the most challenging jobs of a cybersecurity professional. The greatest challenges are:</a:t>
            </a:r>
          </a:p>
          <a:p>
            <a:r>
              <a:rPr lang="en-US" sz="1800" b="1" dirty="0"/>
              <a:t>Protecting data confidentiality</a:t>
            </a:r>
            <a:r>
              <a:rPr lang="en-US" sz="1800" dirty="0"/>
              <a:t> – cyber criminals can capture, save and steal data in-transit. </a:t>
            </a:r>
          </a:p>
          <a:p>
            <a:r>
              <a:rPr lang="en-US" sz="1800" b="1" dirty="0"/>
              <a:t>Protecting data integrity</a:t>
            </a:r>
            <a:r>
              <a:rPr lang="en-US" sz="1800" dirty="0"/>
              <a:t> – cyber criminals can intercept and alter data in-transit. </a:t>
            </a:r>
          </a:p>
          <a:p>
            <a:r>
              <a:rPr lang="en-US" sz="1800" b="1" dirty="0"/>
              <a:t>Protecting data availability</a:t>
            </a:r>
            <a:r>
              <a:rPr lang="en-US" sz="1800" dirty="0"/>
              <a:t> - cyber criminals can use rogue or unauthorized devices to interrupt data availability. </a:t>
            </a:r>
            <a:endParaRPr lang="en-US" sz="2000" dirty="0"/>
          </a:p>
          <a:p>
            <a:endParaRPr lang="en-US" dirty="0"/>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06335"/>
          </a:xfrm>
        </p:spPr>
        <p:txBody>
          <a:bodyPr/>
          <a:lstStyle/>
          <a:p>
            <a:r>
              <a:rPr lang="en-US" sz="1800" b="0" dirty="0"/>
              <a:t>States of Data</a:t>
            </a:r>
            <a:br>
              <a:rPr lang="en-US" sz="2800" dirty="0">
                <a:latin typeface="Arial" charset="0"/>
              </a:rPr>
            </a:br>
            <a:r>
              <a:rPr lang="en-US" sz="2800" dirty="0" err="1">
                <a:latin typeface="Arial" charset="0"/>
              </a:rPr>
              <a:t>Data</a:t>
            </a:r>
            <a:r>
              <a:rPr lang="en-US" sz="2800" dirty="0">
                <a:latin typeface="Arial" charset="0"/>
              </a:rPr>
              <a:t> In Process</a:t>
            </a:r>
            <a:endParaRPr lang="en-US" sz="4400" b="0" dirty="0"/>
          </a:p>
        </p:txBody>
      </p:sp>
      <p:sp>
        <p:nvSpPr>
          <p:cNvPr id="2" name="Content Placeholder 1"/>
          <p:cNvSpPr>
            <a:spLocks noGrp="1"/>
          </p:cNvSpPr>
          <p:nvPr>
            <p:ph idx="1"/>
          </p:nvPr>
        </p:nvSpPr>
        <p:spPr>
          <a:xfrm>
            <a:off x="213109" y="1200727"/>
            <a:ext cx="8542964" cy="4928849"/>
          </a:xfrm>
        </p:spPr>
        <p:txBody>
          <a:bodyPr/>
          <a:lstStyle/>
          <a:p>
            <a:pPr marL="0" indent="0">
              <a:buNone/>
            </a:pPr>
            <a:r>
              <a:rPr lang="en-US" sz="1800" dirty="0"/>
              <a:t>The third state of data is data in process. This refers to data during initial input, modification, computation, or output.</a:t>
            </a:r>
          </a:p>
          <a:p>
            <a:r>
              <a:rPr lang="en-US" sz="1800" dirty="0"/>
              <a:t>Protection of data integrity starts with the initial input of data. </a:t>
            </a:r>
          </a:p>
          <a:p>
            <a:r>
              <a:rPr lang="en-US" sz="1800" dirty="0"/>
              <a:t>Organizations use several methods to collect data, such as manual data entry, scanning forms, file uploads, and data collected from sensors. </a:t>
            </a:r>
          </a:p>
          <a:p>
            <a:r>
              <a:rPr lang="en-US" sz="1800" dirty="0"/>
              <a:t>Each of these methods pose potential threats to data integrity. </a:t>
            </a:r>
          </a:p>
          <a:p>
            <a:r>
              <a:rPr lang="en-US" sz="1800" dirty="0"/>
              <a:t>Data modification refers to any changes to the original data such as users manually modifying data, programs processing and changing data, and equipment failing resulting in data modification. </a:t>
            </a:r>
          </a:p>
          <a:p>
            <a:r>
              <a:rPr lang="en-US" sz="1800" dirty="0"/>
              <a:t>Processes like encoding/decoding, compression/decompression and encryption/decryption are all examples of data modification. Malicious code also results in data corruption.</a:t>
            </a:r>
          </a:p>
        </p:txBody>
      </p:sp>
      <p:pic>
        <p:nvPicPr>
          <p:cNvPr id="4" name="Picture 3"/>
          <p:cNvPicPr>
            <a:picLocks noChangeAspect="1"/>
          </p:cNvPicPr>
          <p:nvPr/>
        </p:nvPicPr>
        <p:blipFill>
          <a:blip r:embed="rId3"/>
          <a:stretch>
            <a:fillRect/>
          </a:stretch>
        </p:blipFill>
        <p:spPr>
          <a:xfrm>
            <a:off x="3833090" y="4934222"/>
            <a:ext cx="4682981" cy="1658377"/>
          </a:xfrm>
          <a:prstGeom prst="rect">
            <a:avLst/>
          </a:prstGeom>
        </p:spPr>
      </p:pic>
    </p:spTree>
    <p:extLst>
      <p:ext uri="{BB962C8B-B14F-4D97-AF65-F5344CB8AC3E}">
        <p14:creationId xmlns:p14="http://schemas.microsoft.com/office/powerpoint/2010/main" val="414737466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2.4 Cybersecurity Countermeasures</a:t>
            </a:r>
          </a:p>
        </p:txBody>
      </p:sp>
    </p:spTree>
    <p:extLst>
      <p:ext uri="{BB962C8B-B14F-4D97-AF65-F5344CB8AC3E}">
        <p14:creationId xmlns:p14="http://schemas.microsoft.com/office/powerpoint/2010/main" val="123294605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Software-based Technology Safeguards</a:t>
            </a:r>
          </a:p>
          <a:p>
            <a:r>
              <a:rPr lang="en-US" sz="1800" dirty="0"/>
              <a:t>Software safeguards include programs and services that protect operating systems, databases, and other services operating on workstations, portable devices, and servers. There are several software-based technologies used to safeguard an organization’s assets.</a:t>
            </a:r>
          </a:p>
          <a:p>
            <a:pPr marL="0" indent="0">
              <a:buNone/>
            </a:pPr>
            <a:r>
              <a:rPr lang="en-US" sz="1800" b="1" dirty="0"/>
              <a:t>Hardware-based Technology Safeguards</a:t>
            </a:r>
          </a:p>
          <a:p>
            <a:r>
              <a:rPr lang="en-US" sz="1800" dirty="0"/>
              <a:t>Hardware based technologies are appliances that are installed within the network faculties. They can include: Firewall appliances, Intrusion Detection Systems (IDS),Intrusion Prevention Systems (IPS) and Content filtering systems.</a:t>
            </a:r>
          </a:p>
          <a:p>
            <a:endParaRPr lang="en-US" sz="2000" dirty="0"/>
          </a:p>
        </p:txBody>
      </p:sp>
      <p:pic>
        <p:nvPicPr>
          <p:cNvPr id="3" name="Picture 2"/>
          <p:cNvPicPr>
            <a:picLocks noChangeAspect="1"/>
          </p:cNvPicPr>
          <p:nvPr/>
        </p:nvPicPr>
        <p:blipFill>
          <a:blip r:embed="rId3"/>
          <a:stretch>
            <a:fillRect/>
          </a:stretch>
        </p:blipFill>
        <p:spPr>
          <a:xfrm>
            <a:off x="6243433" y="1367593"/>
            <a:ext cx="2556338" cy="2258434"/>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v1.0</a:t>
            </a: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2: The Cybersecurity Sorcery Cube</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Network-based Technology Safeguards</a:t>
            </a:r>
          </a:p>
          <a:p>
            <a:pPr marL="0" indent="0">
              <a:buNone/>
            </a:pPr>
            <a:r>
              <a:rPr lang="en-US" sz="1800" dirty="0"/>
              <a:t>Technological countermeasures can also include network-based technologies. </a:t>
            </a:r>
          </a:p>
          <a:p>
            <a:r>
              <a:rPr lang="en-US" sz="1800" b="1" dirty="0"/>
              <a:t>Virtual Private Network (VPN)</a:t>
            </a:r>
            <a:r>
              <a:rPr lang="en-US" sz="1800" dirty="0"/>
              <a:t> is a secure virtual network that uses the public network (i.e., the Internet). The security of a VPN lies in the encryption of packet content between the endpoints that define the VPN.</a:t>
            </a:r>
          </a:p>
          <a:p>
            <a:r>
              <a:rPr lang="en-US" sz="1800" b="1" dirty="0"/>
              <a:t>Network access control (NAC)</a:t>
            </a:r>
            <a:r>
              <a:rPr lang="en-US" sz="1800" dirty="0"/>
              <a:t> requires a set of checks before allowing a device to connect to a network. Some common checks include up-to-data antivirus software or operating system updates installed.</a:t>
            </a:r>
          </a:p>
          <a:p>
            <a:r>
              <a:rPr lang="en-US" sz="1800" b="1" dirty="0"/>
              <a:t>Wireless access point security</a:t>
            </a:r>
            <a:r>
              <a:rPr lang="en-US" sz="1800" dirty="0"/>
              <a:t> includes the implementation of authentication and encryption.</a:t>
            </a:r>
          </a:p>
          <a:p>
            <a:endParaRPr lang="en-US" sz="2000" dirty="0"/>
          </a:p>
        </p:txBody>
      </p:sp>
      <p:pic>
        <p:nvPicPr>
          <p:cNvPr id="4" name="Picture 3"/>
          <p:cNvPicPr>
            <a:picLocks noChangeAspect="1"/>
          </p:cNvPicPr>
          <p:nvPr/>
        </p:nvPicPr>
        <p:blipFill>
          <a:blip r:embed="rId3"/>
          <a:stretch>
            <a:fillRect/>
          </a:stretch>
        </p:blipFill>
        <p:spPr>
          <a:xfrm>
            <a:off x="6280627" y="2105025"/>
            <a:ext cx="2500770" cy="2419350"/>
          </a:xfrm>
          <a:prstGeom prst="rect">
            <a:avLst/>
          </a:prstGeom>
        </p:spPr>
      </p:pic>
    </p:spTree>
    <p:extLst>
      <p:ext uri="{BB962C8B-B14F-4D97-AF65-F5344CB8AC3E}">
        <p14:creationId xmlns:p14="http://schemas.microsoft.com/office/powerpoint/2010/main" val="8005279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Cloud-based Technology Safeguards</a:t>
            </a:r>
          </a:p>
          <a:p>
            <a:r>
              <a:rPr lang="en-US" sz="1800" dirty="0"/>
              <a:t>Technological countermeasures now also include cloud-based technologies. Cloud-based technologies shift the technology component from the organization to the cloud provider.</a:t>
            </a:r>
          </a:p>
          <a:p>
            <a:r>
              <a:rPr lang="en-US" sz="1800" b="1" dirty="0"/>
              <a:t>Software as a Service (SaaS)</a:t>
            </a:r>
            <a:r>
              <a:rPr lang="en-US" sz="1800" dirty="0"/>
              <a:t> allows users to gain access to application software and databases. Cloud providers manage the infrastructure. Users store data on the cloud provider’s servers.</a:t>
            </a:r>
          </a:p>
          <a:p>
            <a:r>
              <a:rPr lang="en-US" sz="1800" b="1" dirty="0"/>
              <a:t>Infrastructure as a Service (IaaS)</a:t>
            </a:r>
            <a:r>
              <a:rPr lang="en-US" sz="1800" dirty="0"/>
              <a:t> provides virtualized computing resources over the Internet. The provider hosts the hardware, software, servers, and storage components.</a:t>
            </a:r>
          </a:p>
          <a:p>
            <a:r>
              <a:rPr lang="en-US" sz="1800" b="1" dirty="0"/>
              <a:t>Virtual security appliances</a:t>
            </a:r>
            <a:r>
              <a:rPr lang="en-US" sz="1800" dirty="0"/>
              <a:t> run inside a virtual environment with a pre-packaged, hardened operating system running on virtualized hardware.</a:t>
            </a:r>
          </a:p>
          <a:p>
            <a:endParaRPr lang="en-US" sz="2000" dirty="0"/>
          </a:p>
        </p:txBody>
      </p:sp>
      <p:pic>
        <p:nvPicPr>
          <p:cNvPr id="3" name="Picture 2"/>
          <p:cNvPicPr>
            <a:picLocks noChangeAspect="1"/>
          </p:cNvPicPr>
          <p:nvPr/>
        </p:nvPicPr>
        <p:blipFill>
          <a:blip r:embed="rId3"/>
          <a:stretch>
            <a:fillRect/>
          </a:stretch>
        </p:blipFill>
        <p:spPr>
          <a:xfrm>
            <a:off x="6225345" y="3695700"/>
            <a:ext cx="2611334" cy="1843087"/>
          </a:xfrm>
          <a:prstGeom prst="rect">
            <a:avLst/>
          </a:prstGeom>
        </p:spPr>
      </p:pic>
    </p:spTree>
    <p:extLst>
      <p:ext uri="{BB962C8B-B14F-4D97-AF65-F5344CB8AC3E}">
        <p14:creationId xmlns:p14="http://schemas.microsoft.com/office/powerpoint/2010/main" val="23493392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dirty="0">
                <a:latin typeface="Arial" charset="0"/>
              </a:rPr>
            </a:br>
            <a:r>
              <a:rPr lang="en-US" sz="1800" b="0" dirty="0"/>
              <a:t>Cybersecurity Countermeasures</a:t>
            </a:r>
            <a:br>
              <a:rPr lang="en-US" sz="1800" dirty="0">
                <a:latin typeface="Arial" charset="0"/>
              </a:rPr>
            </a:br>
            <a:r>
              <a:rPr lang="en-US" sz="2800" b="0" dirty="0"/>
              <a:t>Implementing Cybersecurity Education and Training</a:t>
            </a:r>
            <a:endParaRPr lang="en-US" sz="2800" dirty="0">
              <a:latin typeface="Arial" charset="0"/>
            </a:endParaRPr>
          </a:p>
        </p:txBody>
      </p:sp>
      <p:sp>
        <p:nvSpPr>
          <p:cNvPr id="2" name="Content Placeholder 1"/>
          <p:cNvSpPr>
            <a:spLocks noGrp="1"/>
          </p:cNvSpPr>
          <p:nvPr>
            <p:ph idx="1"/>
          </p:nvPr>
        </p:nvSpPr>
        <p:spPr>
          <a:xfrm>
            <a:off x="332413" y="1274618"/>
            <a:ext cx="6243878" cy="4876796"/>
          </a:xfrm>
        </p:spPr>
        <p:txBody>
          <a:bodyPr/>
          <a:lstStyle/>
          <a:p>
            <a:pPr marL="0" indent="0">
              <a:buNone/>
            </a:pPr>
            <a:r>
              <a:rPr lang="en-US" sz="1800" dirty="0"/>
              <a:t>A security awareness program is extremely important for an organization. An employee may not be purposefully malicious but just unaware of what the proper procedures are. </a:t>
            </a:r>
          </a:p>
          <a:p>
            <a:pPr marL="0" indent="0">
              <a:buNone/>
            </a:pPr>
            <a:r>
              <a:rPr lang="en-US" sz="1800" dirty="0"/>
              <a:t>There are several ways to implement a formal training program:</a:t>
            </a:r>
          </a:p>
          <a:p>
            <a:r>
              <a:rPr lang="en-US" sz="1800" dirty="0"/>
              <a:t>Make security awareness training a part of the employee’s onboarding process</a:t>
            </a:r>
          </a:p>
          <a:p>
            <a:r>
              <a:rPr lang="en-US" sz="1800" dirty="0"/>
              <a:t>Tie security awareness to job requirements or performance evaluations</a:t>
            </a:r>
          </a:p>
          <a:p>
            <a:r>
              <a:rPr lang="en-US" sz="1800" dirty="0"/>
              <a:t>Conduct in-person training sessions</a:t>
            </a:r>
          </a:p>
          <a:p>
            <a:r>
              <a:rPr lang="en-US" sz="1800" dirty="0"/>
              <a:t>Complete online courses</a:t>
            </a:r>
          </a:p>
          <a:p>
            <a:pPr marL="0" indent="0">
              <a:buNone/>
            </a:pPr>
            <a:r>
              <a:rPr lang="en-US" sz="1800" dirty="0"/>
              <a:t>Security awareness should be an ongoing process since new threats and techniques are always on the horizon.</a:t>
            </a:r>
          </a:p>
          <a:p>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6417431" y="2216727"/>
            <a:ext cx="2401997" cy="2269403"/>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b="0" dirty="0"/>
              <a:t>Cybersecurity Countermeasures</a:t>
            </a:r>
            <a:br>
              <a:rPr lang="en-US" dirty="0">
                <a:latin typeface="Arial" charset="0"/>
              </a:rPr>
            </a:br>
            <a:r>
              <a:rPr lang="en-US" sz="2800" b="0" dirty="0"/>
              <a:t>Cybersecurity Policies and Procedures</a:t>
            </a:r>
            <a:endParaRPr lang="en-US" sz="2800" dirty="0">
              <a:latin typeface="Arial" charset="0"/>
            </a:endParaRPr>
          </a:p>
        </p:txBody>
      </p:sp>
      <p:sp>
        <p:nvSpPr>
          <p:cNvPr id="2" name="Content Placeholder 1"/>
          <p:cNvSpPr>
            <a:spLocks noGrp="1"/>
          </p:cNvSpPr>
          <p:nvPr>
            <p:ph idx="1"/>
          </p:nvPr>
        </p:nvSpPr>
        <p:spPr>
          <a:xfrm>
            <a:off x="332413" y="1099128"/>
            <a:ext cx="8432896" cy="5052286"/>
          </a:xfrm>
        </p:spPr>
        <p:txBody>
          <a:bodyPr/>
          <a:lstStyle/>
          <a:p>
            <a:r>
              <a:rPr lang="en-US" sz="1800" dirty="0"/>
              <a:t>A security </a:t>
            </a:r>
            <a:r>
              <a:rPr lang="en-US" sz="1800" b="1" dirty="0"/>
              <a:t>policy</a:t>
            </a:r>
            <a:r>
              <a:rPr lang="en-US" sz="1800" dirty="0"/>
              <a:t> is a set of security objectives for a company that includes rules of behavior for users and administrators and specifies system requirements. These objectives, rules, and requirements collectively ensure the security of a network, the data, and the computer systems within an organization.</a:t>
            </a:r>
          </a:p>
          <a:p>
            <a:r>
              <a:rPr lang="en-US" sz="1800" b="1" dirty="0"/>
              <a:t>Standards</a:t>
            </a:r>
            <a:r>
              <a:rPr lang="en-US" sz="1800" dirty="0"/>
              <a:t> help an IT staff maintain consistency in operating the network. Standards provide the technologies that specific users or programs need in addition to any program requirements or criteria that an organization must follow. </a:t>
            </a:r>
          </a:p>
          <a:p>
            <a:r>
              <a:rPr lang="en-US" sz="1800" b="1" dirty="0"/>
              <a:t>Guidelines</a:t>
            </a:r>
            <a:r>
              <a:rPr lang="en-US" sz="1800" dirty="0"/>
              <a:t> are a list of suggestions on how to do things more efficiently and securely. They are similar to standards, but are more flexible and are not usually mandatory. Guidelines define how standards are developed and guarantee adherence to general security policies.</a:t>
            </a:r>
          </a:p>
          <a:p>
            <a:r>
              <a:rPr lang="en-US" sz="1800" b="1" dirty="0"/>
              <a:t>Procedure</a:t>
            </a:r>
            <a:r>
              <a:rPr lang="en-US" sz="1800" dirty="0"/>
              <a:t> documents are longer and more detailed than standards and guidelines. Procedure documents include implementation details that usually contain step-by-step instructions and graphics.</a:t>
            </a:r>
          </a:p>
        </p:txBody>
      </p:sp>
    </p:spTree>
    <p:extLst>
      <p:ext uri="{BB962C8B-B14F-4D97-AF65-F5344CB8AC3E}">
        <p14:creationId xmlns:p14="http://schemas.microsoft.com/office/powerpoint/2010/main" val="274432413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2.5 IT Security Management Framework</a:t>
            </a:r>
          </a:p>
        </p:txBody>
      </p:sp>
    </p:spTree>
    <p:extLst>
      <p:ext uri="{BB962C8B-B14F-4D97-AF65-F5344CB8AC3E}">
        <p14:creationId xmlns:p14="http://schemas.microsoft.com/office/powerpoint/2010/main" val="4117796777"/>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19"/>
          </a:xfrm>
        </p:spPr>
        <p:txBody>
          <a:bodyPr/>
          <a:lstStyle/>
          <a:p>
            <a:pPr>
              <a:lnSpc>
                <a:spcPct val="80000"/>
              </a:lnSpc>
              <a:buFontTx/>
              <a:buNone/>
            </a:pPr>
            <a:r>
              <a:rPr lang="en-US" sz="1800" b="0" dirty="0"/>
              <a:t>Security Management Framework</a:t>
            </a:r>
            <a:br>
              <a:rPr lang="en-US" dirty="0">
                <a:latin typeface="Arial" charset="0"/>
              </a:rPr>
            </a:br>
            <a:r>
              <a:rPr lang="en-US" dirty="0">
                <a:latin typeface="Arial" charset="0"/>
              </a:rPr>
              <a:t>The ISO Model</a:t>
            </a:r>
            <a:endParaRPr lang="en-US" dirty="0"/>
          </a:p>
        </p:txBody>
      </p:sp>
      <p:sp>
        <p:nvSpPr>
          <p:cNvPr id="2" name="Content Placeholder 1"/>
          <p:cNvSpPr>
            <a:spLocks noGrp="1"/>
          </p:cNvSpPr>
          <p:nvPr>
            <p:ph idx="1"/>
          </p:nvPr>
        </p:nvSpPr>
        <p:spPr>
          <a:xfrm>
            <a:off x="286232" y="1160811"/>
            <a:ext cx="7831853" cy="2866243"/>
          </a:xfrm>
        </p:spPr>
        <p:txBody>
          <a:bodyPr/>
          <a:lstStyle/>
          <a:p>
            <a:pPr marL="0" indent="0">
              <a:buNone/>
            </a:pPr>
            <a:r>
              <a:rPr lang="en-US" sz="1800" dirty="0"/>
              <a:t>Security professionals need to secure information from end-to-end within the organization. This is a monumental task, and it is unreasonable to expect one individual to have all of the requisite knowledge. </a:t>
            </a:r>
          </a:p>
          <a:p>
            <a:pPr marL="0" indent="0">
              <a:buNone/>
            </a:pPr>
            <a:r>
              <a:rPr lang="en-US" sz="1800" dirty="0"/>
              <a:t>The </a:t>
            </a:r>
            <a:r>
              <a:rPr lang="en-US" sz="1800" b="1" dirty="0"/>
              <a:t>International Organization for Standardization (ISO)/International </a:t>
            </a:r>
            <a:r>
              <a:rPr lang="en-US" sz="1800" b="1" dirty="0" err="1"/>
              <a:t>Electrotechnical</a:t>
            </a:r>
            <a:r>
              <a:rPr lang="en-US" sz="1800" b="1" dirty="0"/>
              <a:t> Commission (IEC) </a:t>
            </a:r>
            <a:r>
              <a:rPr lang="en-US" sz="1800" dirty="0"/>
              <a:t>developed a comprehensive framework to guide information security management. </a:t>
            </a:r>
          </a:p>
          <a:p>
            <a:pPr marL="0" indent="0">
              <a:buNone/>
            </a:pPr>
            <a:r>
              <a:rPr lang="en-US" sz="1800" dirty="0"/>
              <a:t>The ISO cybersecurity model is to cybersecurity professionals what the OSI networking model is to network engineers. Both provide a framework for understanding and approaching complex tasks.</a:t>
            </a:r>
          </a:p>
        </p:txBody>
      </p:sp>
      <p:pic>
        <p:nvPicPr>
          <p:cNvPr id="3" name="Picture 2"/>
          <p:cNvPicPr>
            <a:picLocks noChangeAspect="1"/>
          </p:cNvPicPr>
          <p:nvPr/>
        </p:nvPicPr>
        <p:blipFill>
          <a:blip r:embed="rId3"/>
          <a:stretch>
            <a:fillRect/>
          </a:stretch>
        </p:blipFill>
        <p:spPr>
          <a:xfrm>
            <a:off x="2556647" y="4027054"/>
            <a:ext cx="4202349" cy="2637126"/>
          </a:xfrm>
          <a:prstGeom prst="rect">
            <a:avLst/>
          </a:prstGeom>
        </p:spPr>
      </p:pic>
    </p:spTree>
    <p:extLst>
      <p:ext uri="{BB962C8B-B14F-4D97-AF65-F5344CB8AC3E}">
        <p14:creationId xmlns:p14="http://schemas.microsoft.com/office/powerpoint/2010/main" val="236554014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20"/>
          </a:xfrm>
        </p:spPr>
        <p:txBody>
          <a:bodyPr/>
          <a:lstStyle/>
          <a:p>
            <a:pPr>
              <a:lnSpc>
                <a:spcPct val="80000"/>
              </a:lnSpc>
              <a:buFontTx/>
              <a:buNone/>
            </a:pPr>
            <a:r>
              <a:rPr lang="en-US" sz="1800" b="0" dirty="0"/>
              <a:t>Security Management Framework</a:t>
            </a:r>
            <a:br>
              <a:rPr lang="en-US" dirty="0">
                <a:latin typeface="Arial" charset="0"/>
              </a:rPr>
            </a:br>
            <a:r>
              <a:rPr lang="en-US" dirty="0">
                <a:latin typeface="Arial" charset="0"/>
              </a:rPr>
              <a:t>The ISO Model (Cont.)</a:t>
            </a:r>
            <a:endParaRPr lang="en-US" dirty="0"/>
          </a:p>
        </p:txBody>
      </p:sp>
      <p:sp>
        <p:nvSpPr>
          <p:cNvPr id="2" name="Content Placeholder 1"/>
          <p:cNvSpPr>
            <a:spLocks noGrp="1"/>
          </p:cNvSpPr>
          <p:nvPr>
            <p:ph idx="1"/>
          </p:nvPr>
        </p:nvSpPr>
        <p:spPr>
          <a:xfrm>
            <a:off x="286232" y="1302326"/>
            <a:ext cx="8552968" cy="1366983"/>
          </a:xfrm>
        </p:spPr>
        <p:txBody>
          <a:bodyPr/>
          <a:lstStyle/>
          <a:p>
            <a:pPr marL="0" indent="0">
              <a:buNone/>
            </a:pPr>
            <a:r>
              <a:rPr lang="en-US" sz="1800" dirty="0"/>
              <a:t>ISO/IEC 27000 is an information security standard published in 2005 and revised in 2013. ISO publishes the ISO 27000 standards. Even though the standards are not mandatory, most countries use them as a de facto framework for implementing information security.</a:t>
            </a:r>
          </a:p>
        </p:txBody>
      </p:sp>
      <p:pic>
        <p:nvPicPr>
          <p:cNvPr id="4" name="Picture 3"/>
          <p:cNvPicPr>
            <a:picLocks noChangeAspect="1"/>
          </p:cNvPicPr>
          <p:nvPr/>
        </p:nvPicPr>
        <p:blipFill>
          <a:blip r:embed="rId3"/>
          <a:stretch>
            <a:fillRect/>
          </a:stretch>
        </p:blipFill>
        <p:spPr>
          <a:xfrm>
            <a:off x="1661932" y="2558472"/>
            <a:ext cx="5588902" cy="3983182"/>
          </a:xfrm>
          <a:prstGeom prst="rect">
            <a:avLst/>
          </a:prstGeom>
        </p:spPr>
      </p:pic>
    </p:spTree>
    <p:extLst>
      <p:ext uri="{BB962C8B-B14F-4D97-AF65-F5344CB8AC3E}">
        <p14:creationId xmlns:p14="http://schemas.microsoft.com/office/powerpoint/2010/main" val="383804115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a:t>
            </a:r>
            <a:endParaRPr lang="en-US" dirty="0"/>
          </a:p>
        </p:txBody>
      </p:sp>
      <p:sp>
        <p:nvSpPr>
          <p:cNvPr id="2" name="Content Placeholder 1"/>
          <p:cNvSpPr>
            <a:spLocks noGrp="1"/>
          </p:cNvSpPr>
          <p:nvPr>
            <p:ph idx="1"/>
          </p:nvPr>
        </p:nvSpPr>
        <p:spPr>
          <a:xfrm>
            <a:off x="193869" y="1200150"/>
            <a:ext cx="8663804" cy="1663123"/>
          </a:xfrm>
        </p:spPr>
        <p:txBody>
          <a:bodyPr/>
          <a:lstStyle/>
          <a:p>
            <a:r>
              <a:rPr lang="en-US" sz="1600" dirty="0"/>
              <a:t>The ISO 27000 is a universal framework for every type of organization. In order to use the framework effectively, an organization must narrow down which domains, control objectives, and controls apply to its environment and operations.</a:t>
            </a:r>
          </a:p>
          <a:p>
            <a:r>
              <a:rPr lang="en-US" sz="1600" dirty="0"/>
              <a:t>The ISO 27001 control objectives serve as a checklist. The first step an organization takes is to determine if these control objectives are applicable to the organization. </a:t>
            </a:r>
          </a:p>
          <a:p>
            <a:endParaRPr lang="en-US" sz="1600" dirty="0"/>
          </a:p>
          <a:p>
            <a:endParaRPr lang="en-US" sz="1600" dirty="0"/>
          </a:p>
          <a:p>
            <a:endParaRPr lang="en-US" sz="1800" dirty="0"/>
          </a:p>
        </p:txBody>
      </p:sp>
      <p:pic>
        <p:nvPicPr>
          <p:cNvPr id="4" name="Picture 3"/>
          <p:cNvPicPr>
            <a:picLocks noChangeAspect="1"/>
          </p:cNvPicPr>
          <p:nvPr/>
        </p:nvPicPr>
        <p:blipFill>
          <a:blip r:embed="rId3"/>
          <a:stretch>
            <a:fillRect/>
          </a:stretch>
        </p:blipFill>
        <p:spPr>
          <a:xfrm>
            <a:off x="3084946" y="3011721"/>
            <a:ext cx="3880282" cy="3485916"/>
          </a:xfrm>
          <a:prstGeom prst="rect">
            <a:avLst/>
          </a:prstGeom>
        </p:spPr>
      </p:pic>
    </p:spTree>
    <p:extLst>
      <p:ext uri="{BB962C8B-B14F-4D97-AF65-F5344CB8AC3E}">
        <p14:creationId xmlns:p14="http://schemas.microsoft.com/office/powerpoint/2010/main" val="334276063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5168706" cy="3028950"/>
          </a:xfrm>
        </p:spPr>
        <p:txBody>
          <a:bodyPr/>
          <a:lstStyle/>
          <a:p>
            <a:pPr marL="0" indent="0">
              <a:buNone/>
            </a:pPr>
            <a:r>
              <a:rPr lang="en-US" sz="1800" b="1" dirty="0"/>
              <a:t>The ISO Cybersecurity Model and the States of Data</a:t>
            </a:r>
          </a:p>
          <a:p>
            <a:r>
              <a:rPr lang="en-US" sz="1800" dirty="0"/>
              <a:t>Different groups within an organization may be responsible for data in each of the various states. </a:t>
            </a:r>
          </a:p>
          <a:p>
            <a:r>
              <a:rPr lang="en-US" sz="1800" dirty="0"/>
              <a:t>For example, the network security group is responsible for data during transmission. </a:t>
            </a:r>
          </a:p>
          <a:p>
            <a:r>
              <a:rPr lang="en-US" sz="1800" dirty="0"/>
              <a:t>Programmers and data entry people are responsible for data during processing. </a:t>
            </a:r>
          </a:p>
          <a:p>
            <a:r>
              <a:rPr lang="en-US" sz="1800" dirty="0"/>
              <a:t>The hardware and server support specialists are responsible for stored data. The ISO Controls specifically address security objectives for data in each of the three states.</a:t>
            </a:r>
          </a:p>
          <a:p>
            <a:pPr marL="0" indent="0">
              <a:buNone/>
            </a:pPr>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5586412" y="1952625"/>
            <a:ext cx="3171825" cy="3924300"/>
          </a:xfrm>
          <a:prstGeom prst="rect">
            <a:avLst/>
          </a:prstGeom>
        </p:spPr>
      </p:pic>
    </p:spTree>
    <p:extLst>
      <p:ext uri="{BB962C8B-B14F-4D97-AF65-F5344CB8AC3E}">
        <p14:creationId xmlns:p14="http://schemas.microsoft.com/office/powerpoint/2010/main" val="131221092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br>
              <a:rPr lang="en-US" sz="1800" dirty="0">
                <a:latin typeface="Arial" charset="0"/>
              </a:rPr>
            </a:br>
            <a:r>
              <a:rPr lang="en-US" sz="1800" b="0" dirty="0"/>
              <a:t>Security Management Framework</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8311956" cy="3028950"/>
          </a:xfrm>
        </p:spPr>
        <p:txBody>
          <a:bodyPr/>
          <a:lstStyle/>
          <a:p>
            <a:pPr marL="0" indent="0">
              <a:buNone/>
            </a:pPr>
            <a:r>
              <a:rPr lang="en-US" sz="1800" b="1" dirty="0"/>
              <a:t>The ISO Cybersecurity Model and Safeguards</a:t>
            </a:r>
          </a:p>
          <a:p>
            <a:r>
              <a:rPr lang="en-US" sz="1800" dirty="0"/>
              <a:t>The ISO 27001 control objectives relate directly to the organization’s cybersecurity policies, procedures and guidelines which upper management determines. </a:t>
            </a:r>
          </a:p>
          <a:p>
            <a:r>
              <a:rPr lang="en-US" sz="1800" dirty="0"/>
              <a:t>The ISO 27002 controls provide technical direction. For example, upper management establishes a policy specifying the protection of all data coming in to or out of the organization. Implementing the technology to meet the policy objectives would not involve upper management. </a:t>
            </a:r>
          </a:p>
          <a:p>
            <a:r>
              <a:rPr lang="en-US" sz="1800" dirty="0"/>
              <a:t>It is the responsibility of IT professionals to properly implement and configure the equipment used to fulfill the policy directives set by upper management.</a:t>
            </a:r>
          </a:p>
          <a:p>
            <a:endParaRPr lang="en-US" sz="1800" dirty="0"/>
          </a:p>
          <a:p>
            <a:endParaRPr lang="en-US" sz="2000" dirty="0"/>
          </a:p>
        </p:txBody>
      </p:sp>
      <p:pic>
        <p:nvPicPr>
          <p:cNvPr id="4" name="Picture 3"/>
          <p:cNvPicPr>
            <a:picLocks noChangeAspect="1"/>
          </p:cNvPicPr>
          <p:nvPr/>
        </p:nvPicPr>
        <p:blipFill>
          <a:blip r:embed="rId3"/>
          <a:stretch>
            <a:fillRect/>
          </a:stretch>
        </p:blipFill>
        <p:spPr>
          <a:xfrm>
            <a:off x="1254222" y="4986337"/>
            <a:ext cx="6191250" cy="790575"/>
          </a:xfrm>
          <a:prstGeom prst="rect">
            <a:avLst/>
          </a:prstGeom>
        </p:spPr>
      </p:pic>
    </p:spTree>
    <p:extLst>
      <p:ext uri="{BB962C8B-B14F-4D97-AF65-F5344CB8AC3E}">
        <p14:creationId xmlns:p14="http://schemas.microsoft.com/office/powerpoint/2010/main" val="20711092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r>
              <a:rPr lang="en-US" sz="2000" dirty="0"/>
              <a:t>The password used in the Packet Tracer activities in this chapter is:</a:t>
            </a:r>
          </a:p>
        </p:txBody>
      </p:sp>
      <p:graphicFrame>
        <p:nvGraphicFramePr>
          <p:cNvPr id="2" name="Table 1"/>
          <p:cNvGraphicFramePr>
            <a:graphicFrameLocks noGrp="1"/>
          </p:cNvGraphicFramePr>
          <p:nvPr>
            <p:extLst>
              <p:ext uri="{D42A27DB-BD31-4B8C-83A1-F6EECF244321}">
                <p14:modId xmlns:p14="http://schemas.microsoft.com/office/powerpoint/2010/main" val="3160928709"/>
              </p:ext>
            </p:extLst>
          </p:nvPr>
        </p:nvGraphicFramePr>
        <p:xfrm>
          <a:off x="701937" y="2062019"/>
          <a:ext cx="7683527" cy="3302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2.2.3.4</a:t>
                      </a:r>
                    </a:p>
                  </a:txBody>
                  <a:tcPr/>
                </a:tc>
                <a:tc>
                  <a:txBody>
                    <a:bodyPr/>
                    <a:lstStyle/>
                    <a:p>
                      <a:r>
                        <a:rPr lang="en-US" dirty="0"/>
                        <a:t>IA</a:t>
                      </a:r>
                    </a:p>
                  </a:txBody>
                  <a:tcPr/>
                </a:tc>
                <a:tc>
                  <a:txBody>
                    <a:bodyPr/>
                    <a:lstStyle/>
                    <a:p>
                      <a:r>
                        <a:rPr lang="en-US" dirty="0"/>
                        <a:t>Identify the Principles of Information Security</a:t>
                      </a:r>
                    </a:p>
                  </a:txBody>
                  <a:tcPr/>
                </a:tc>
                <a:extLst>
                  <a:ext uri="{0D108BD9-81ED-4DB2-BD59-A6C34878D82A}">
                    <a16:rowId xmlns:a16="http://schemas.microsoft.com/office/drawing/2014/main" val="10001"/>
                  </a:ext>
                </a:extLst>
              </a:tr>
              <a:tr h="370840">
                <a:tc>
                  <a:txBody>
                    <a:bodyPr/>
                    <a:lstStyle/>
                    <a:p>
                      <a:r>
                        <a:rPr lang="en-US" dirty="0"/>
                        <a:t>2.3.3.3</a:t>
                      </a:r>
                    </a:p>
                  </a:txBody>
                  <a:tcPr/>
                </a:tc>
                <a:tc>
                  <a:txBody>
                    <a:bodyPr/>
                    <a:lstStyle/>
                    <a:p>
                      <a:r>
                        <a:rPr lang="en-US" dirty="0"/>
                        <a:t>IA</a:t>
                      </a:r>
                    </a:p>
                  </a:txBody>
                  <a:tcPr/>
                </a:tc>
                <a:tc>
                  <a:txBody>
                    <a:bodyPr/>
                    <a:lstStyle/>
                    <a:p>
                      <a:r>
                        <a:rPr lang="en-US" dirty="0"/>
                        <a:t>Identify the Data State</a:t>
                      </a:r>
                    </a:p>
                  </a:txBody>
                  <a:tcPr/>
                </a:tc>
                <a:extLst>
                  <a:ext uri="{0D108BD9-81ED-4DB2-BD59-A6C34878D82A}">
                    <a16:rowId xmlns:a16="http://schemas.microsoft.com/office/drawing/2014/main" val="10002"/>
                  </a:ext>
                </a:extLst>
              </a:tr>
              <a:tr h="370840">
                <a:tc>
                  <a:txBody>
                    <a:bodyPr/>
                    <a:lstStyle/>
                    <a:p>
                      <a:r>
                        <a:rPr lang="en-US" dirty="0"/>
                        <a:t>2.4.3.5</a:t>
                      </a:r>
                    </a:p>
                  </a:txBody>
                  <a:tcPr/>
                </a:tc>
                <a:tc>
                  <a:txBody>
                    <a:bodyPr/>
                    <a:lstStyle/>
                    <a:p>
                      <a:r>
                        <a:rPr lang="en-US" dirty="0"/>
                        <a:t>IA</a:t>
                      </a:r>
                    </a:p>
                  </a:txBody>
                  <a:tcPr/>
                </a:tc>
                <a:tc>
                  <a:txBody>
                    <a:bodyPr/>
                    <a:lstStyle/>
                    <a:p>
                      <a:r>
                        <a:rPr lang="en-US" dirty="0"/>
                        <a:t>Identify the Countermeasure Category</a:t>
                      </a:r>
                    </a:p>
                  </a:txBody>
                  <a:tcPr/>
                </a:tc>
                <a:extLst>
                  <a:ext uri="{0D108BD9-81ED-4DB2-BD59-A6C34878D82A}">
                    <a16:rowId xmlns:a16="http://schemas.microsoft.com/office/drawing/2014/main" val="10003"/>
                  </a:ext>
                </a:extLst>
              </a:tr>
              <a:tr h="370840">
                <a:tc>
                  <a:txBody>
                    <a:bodyPr/>
                    <a:lstStyle/>
                    <a:p>
                      <a:r>
                        <a:rPr lang="en-US" dirty="0"/>
                        <a:t>2.4.3.6</a:t>
                      </a:r>
                    </a:p>
                  </a:txBody>
                  <a:tcPr/>
                </a:tc>
                <a:tc>
                  <a:txBody>
                    <a:bodyPr/>
                    <a:lstStyle/>
                    <a:p>
                      <a:r>
                        <a:rPr lang="en-US" dirty="0"/>
                        <a:t>Lab</a:t>
                      </a:r>
                    </a:p>
                  </a:txBody>
                  <a:tcPr/>
                </a:tc>
                <a:tc>
                  <a:txBody>
                    <a:bodyPr/>
                    <a:lstStyle/>
                    <a:p>
                      <a:r>
                        <a:rPr lang="en-US" dirty="0"/>
                        <a:t>The Cybersecurity</a:t>
                      </a:r>
                      <a:r>
                        <a:rPr lang="en-US" baseline="0" dirty="0"/>
                        <a:t> Sorcery Cube Scatter Quizlet</a:t>
                      </a:r>
                      <a:endParaRPr lang="en-US" dirty="0"/>
                    </a:p>
                  </a:txBody>
                  <a:tcPr/>
                </a:tc>
                <a:extLst>
                  <a:ext uri="{0D108BD9-81ED-4DB2-BD59-A6C34878D82A}">
                    <a16:rowId xmlns:a16="http://schemas.microsoft.com/office/drawing/2014/main" val="10004"/>
                  </a:ext>
                </a:extLst>
              </a:tr>
              <a:tr h="370840">
                <a:tc>
                  <a:txBody>
                    <a:bodyPr/>
                    <a:lstStyle/>
                    <a:p>
                      <a:r>
                        <a:rPr lang="en-US" dirty="0"/>
                        <a:t>2.5.1.5</a:t>
                      </a:r>
                    </a:p>
                  </a:txBody>
                  <a:tcPr/>
                </a:tc>
                <a:tc>
                  <a:txBody>
                    <a:bodyPr/>
                    <a:lstStyle/>
                    <a:p>
                      <a:r>
                        <a:rPr lang="en-US" dirty="0"/>
                        <a:t>IA</a:t>
                      </a:r>
                    </a:p>
                  </a:txBody>
                  <a:tcPr/>
                </a:tc>
                <a:tc>
                  <a:txBody>
                    <a:bodyPr/>
                    <a:lstStyle/>
                    <a:p>
                      <a:r>
                        <a:rPr lang="en-US" dirty="0"/>
                        <a:t>Identify the ISO/IEC 27000 Domains</a:t>
                      </a:r>
                      <a:r>
                        <a:rPr lang="en-US" baseline="0" dirty="0"/>
                        <a:t> and Controls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2.6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a:t>This chapter discussed the three dimensions of the cybersecurity sorcery cube. The central responsibility of a cybersecurity wizard is to protect an organization’s systems and data. </a:t>
            </a:r>
          </a:p>
          <a:p>
            <a:r>
              <a:rPr lang="en-US" sz="1600" dirty="0"/>
              <a:t>The chapter explained how each of the three dimensions contributes to that effort.</a:t>
            </a:r>
          </a:p>
          <a:p>
            <a:r>
              <a:rPr lang="en-US" sz="1600" dirty="0"/>
              <a:t>The chapter also discussed the ISO cybersecurity model. The model represents an international framework to standardize the management of information systems. </a:t>
            </a:r>
          </a:p>
          <a:p>
            <a:r>
              <a:rPr lang="en-US" sz="1600" dirty="0"/>
              <a:t>This chapter explored the twelve domains. The model provides control objectives that guide the high-level design and implementation of a comprehensive information security management system (ISMS). </a:t>
            </a:r>
          </a:p>
          <a:p>
            <a:r>
              <a:rPr lang="en-US" sz="1600" dirty="0"/>
              <a:t>The chapter also discussed how security professionals use controls to identify the technologies, devices, and products to protect the organization.</a:t>
            </a:r>
          </a:p>
          <a:p>
            <a:r>
              <a:rPr lang="en-US" sz="1600" dirty="0"/>
              <a:t>If you would like to further explore the concepts in this chapter, please check out the Additional Resources and Activities page in Student Resources.</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 (Cont.)</a:t>
            </a:r>
          </a:p>
        </p:txBody>
      </p:sp>
      <p:sp>
        <p:nvSpPr>
          <p:cNvPr id="6147" name="Rectangle 34"/>
          <p:cNvSpPr>
            <a:spLocks noGrp="1" noChangeArrowheads="1"/>
          </p:cNvSpPr>
          <p:nvPr>
            <p:ph type="body" idx="4294967295"/>
          </p:nvPr>
        </p:nvSpPr>
        <p:spPr>
          <a:xfrm>
            <a:off x="701937" y="1632031"/>
            <a:ext cx="7940675" cy="384249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309819567"/>
              </p:ext>
            </p:extLst>
          </p:nvPr>
        </p:nvGraphicFramePr>
        <p:xfrm>
          <a:off x="701937" y="2062019"/>
          <a:ext cx="7683527"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2.5.2.4</a:t>
                      </a:r>
                    </a:p>
                  </a:txBody>
                  <a:tcPr/>
                </a:tc>
                <a:tc>
                  <a:txBody>
                    <a:bodyPr/>
                    <a:lstStyle/>
                    <a:p>
                      <a:r>
                        <a:rPr lang="en-US" dirty="0"/>
                        <a:t>Lab</a:t>
                      </a:r>
                    </a:p>
                  </a:txBody>
                  <a:tcPr/>
                </a:tc>
                <a:tc>
                  <a:txBody>
                    <a:bodyPr/>
                    <a:lstStyle/>
                    <a:p>
                      <a:r>
                        <a:rPr lang="en-US" dirty="0"/>
                        <a:t>Exploring Authentication, Authorization,</a:t>
                      </a:r>
                      <a:r>
                        <a:rPr lang="en-US" baseline="0" dirty="0"/>
                        <a:t> and Accounting</a:t>
                      </a:r>
                      <a:endParaRPr lang="en-US" dirty="0"/>
                    </a:p>
                  </a:txBody>
                  <a:tcPr/>
                </a:tc>
                <a:extLst>
                  <a:ext uri="{0D108BD9-81ED-4DB2-BD59-A6C34878D82A}">
                    <a16:rowId xmlns:a16="http://schemas.microsoft.com/office/drawing/2014/main" val="10001"/>
                  </a:ext>
                </a:extLst>
              </a:tr>
              <a:tr h="370840">
                <a:tc>
                  <a:txBody>
                    <a:bodyPr/>
                    <a:lstStyle/>
                    <a:p>
                      <a:r>
                        <a:rPr lang="en-US" dirty="0"/>
                        <a:t>2.5.2.5</a:t>
                      </a:r>
                    </a:p>
                  </a:txBody>
                  <a:tcPr/>
                </a:tc>
                <a:tc>
                  <a:txBody>
                    <a:bodyPr/>
                    <a:lstStyle/>
                    <a:p>
                      <a:r>
                        <a:rPr lang="en-US" dirty="0"/>
                        <a:t>Packet Tracer</a:t>
                      </a:r>
                    </a:p>
                  </a:txBody>
                  <a:tcPr/>
                </a:tc>
                <a:tc>
                  <a:txBody>
                    <a:bodyPr/>
                    <a:lstStyle/>
                    <a:p>
                      <a:r>
                        <a:rPr lang="en-US" dirty="0"/>
                        <a:t>Exploring File and Data Encryption</a:t>
                      </a:r>
                    </a:p>
                  </a:txBody>
                  <a:tcPr/>
                </a:tc>
                <a:extLst>
                  <a:ext uri="{0D108BD9-81ED-4DB2-BD59-A6C34878D82A}">
                    <a16:rowId xmlns:a16="http://schemas.microsoft.com/office/drawing/2014/main" val="10002"/>
                  </a:ext>
                </a:extLst>
              </a:tr>
              <a:tr h="370840">
                <a:tc>
                  <a:txBody>
                    <a:bodyPr/>
                    <a:lstStyle/>
                    <a:p>
                      <a:r>
                        <a:rPr lang="en-US" dirty="0"/>
                        <a:t>2.5.2.6</a:t>
                      </a:r>
                    </a:p>
                  </a:txBody>
                  <a:tcPr/>
                </a:tc>
                <a:tc>
                  <a:txBody>
                    <a:bodyPr/>
                    <a:lstStyle/>
                    <a:p>
                      <a:r>
                        <a:rPr lang="en-US" dirty="0"/>
                        <a:t>Packet Tracer</a:t>
                      </a:r>
                    </a:p>
                  </a:txBody>
                  <a:tcPr/>
                </a:tc>
                <a:tc>
                  <a:txBody>
                    <a:bodyPr/>
                    <a:lstStyle/>
                    <a:p>
                      <a:r>
                        <a:rPr lang="en-US" dirty="0"/>
                        <a:t>Using File and Data Integrity Checks</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526269" y="5950735"/>
            <a:ext cx="8145462" cy="763286"/>
          </a:xfrm>
          <a:prstGeom prst="rect">
            <a:avLst/>
          </a:prstGeom>
        </p:spPr>
        <p:txBody>
          <a:bodyPr wrap="square">
            <a:spAutoFit/>
          </a:bodyPr>
          <a:lstStyle/>
          <a:p>
            <a:pPr marL="0" indent="0" algn="l" eaLnBrk="1" hangingPunct="1">
              <a:spcBef>
                <a:spcPct val="30000"/>
              </a:spcBef>
              <a:buNone/>
            </a:pPr>
            <a:r>
              <a:rPr lang="en-US" dirty="0"/>
              <a:t>The password used in the Packet Tracer activities in this chapter is: </a:t>
            </a:r>
            <a:r>
              <a:rPr lang="en-US" dirty="0">
                <a:solidFill>
                  <a:srgbClr val="00B0F0"/>
                </a:solidFill>
              </a:rPr>
              <a:t>PT_cyber1</a:t>
            </a:r>
          </a:p>
        </p:txBody>
      </p:sp>
    </p:spTree>
    <p:extLst>
      <p:ext uri="{BB962C8B-B14F-4D97-AF65-F5344CB8AC3E}">
        <p14:creationId xmlns:p14="http://schemas.microsoft.com/office/powerpoint/2010/main" val="22461430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2, “Assessment” after completing Chapter 2.</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2, the instructor should:</a:t>
            </a:r>
          </a:p>
          <a:p>
            <a:pPr eaLnBrk="1" hangingPunct="1">
              <a:lnSpc>
                <a:spcPct val="85000"/>
              </a:lnSpc>
              <a:spcBef>
                <a:spcPct val="30000"/>
              </a:spcBef>
            </a:pPr>
            <a:r>
              <a:rPr lang="en-US" sz="2000" dirty="0"/>
              <a:t>Complete Chapter 2,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r>
              <a:rPr lang="en-US" sz="2000" dirty="0"/>
              <a:t>This chapter introduces the three dimensions of the cybersecurity in the form of a sorcery cube. Emphasize how each of the three dimensions contributes to overall security.</a:t>
            </a:r>
          </a:p>
          <a:p>
            <a:r>
              <a:rPr lang="en-US" sz="2000" dirty="0"/>
              <a:t>The chapter also introduces the ISO cybersecurity model. The model represents an international framework to standardize the management of information systems. Describe each of the twelve domains.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cybersecurity sorcery cube. Challenge the students to give examples of security controls for all 27 intersections of the cube. </a:t>
            </a:r>
          </a:p>
          <a:p>
            <a:r>
              <a:rPr lang="en-US" sz="2000" kern="0" dirty="0"/>
              <a:t>Example: Transmission – Integrity – Policies and Practice</a:t>
            </a:r>
          </a:p>
          <a:p>
            <a:endParaRPr lang="en-US" sz="2000" kern="0" dirty="0"/>
          </a:p>
          <a:p>
            <a:r>
              <a:rPr lang="en-US" sz="2000" kern="0" dirty="0"/>
              <a:t>All employees must used approved VPN communications when transmitting company data to or from the organizations or people within the organization.</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8" name="TextBox 7"/>
          <p:cNvSpPr txBox="1"/>
          <p:nvPr/>
        </p:nvSpPr>
        <p:spPr>
          <a:xfrm>
            <a:off x="655639" y="1543269"/>
            <a:ext cx="7137734" cy="1569660"/>
          </a:xfrm>
          <a:prstGeom prst="rect">
            <a:avLst/>
          </a:prstGeom>
          <a:noFill/>
        </p:spPr>
        <p:txBody>
          <a:bodyPr wrap="square" rtlCol="0">
            <a:spAutoFit/>
          </a:bodyPr>
          <a:lstStyle/>
          <a:p>
            <a:pPr algn="l">
              <a:lnSpc>
                <a:spcPct val="80000"/>
              </a:lnSpc>
              <a:buFontTx/>
              <a:buNone/>
            </a:pPr>
            <a:r>
              <a:rPr lang="en-US" sz="2000" dirty="0"/>
              <a:t>Encourage students to explore each of the major topics in this chapter. The McCumber cube was establish in 1991 and the Internet is full of great resources for deeper exploration. The CIA Triad is the foundation of all cybersecurity concepts. </a:t>
            </a:r>
          </a:p>
          <a:p>
            <a:pPr algn="l">
              <a:lnSpc>
                <a:spcPct val="80000"/>
              </a:lnSpc>
            </a:pPr>
            <a:endParaRPr lang="en-US" sz="2000" dirty="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417714868"/>
              </p:ext>
            </p:extLst>
          </p:nvPr>
        </p:nvGraphicFramePr>
        <p:xfrm>
          <a:off x="655638" y="3261945"/>
          <a:ext cx="7452946" cy="2116016"/>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356968">
                <a:tc>
                  <a:txBody>
                    <a:bodyPr/>
                    <a:lstStyle/>
                    <a:p>
                      <a:pPr algn="ctr"/>
                      <a:r>
                        <a:rPr lang="en-US" dirty="0"/>
                        <a:t>Cybersecurity Principles</a:t>
                      </a:r>
                    </a:p>
                  </a:txBody>
                  <a:tcPr/>
                </a:tc>
                <a:tc>
                  <a:txBody>
                    <a:bodyPr/>
                    <a:lstStyle/>
                    <a:p>
                      <a:pPr algn="ctr"/>
                      <a:r>
                        <a:rPr lang="en-US" dirty="0"/>
                        <a:t>URL Address</a:t>
                      </a:r>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a:t>McCumber Cube</a:t>
                      </a:r>
                    </a:p>
                  </a:txBody>
                  <a:tcPr/>
                </a:tc>
                <a:tc>
                  <a:txBody>
                    <a:bodyPr/>
                    <a:lstStyle/>
                    <a:p>
                      <a:r>
                        <a:rPr lang="en-US" sz="1400" dirty="0">
                          <a:hlinkClick r:id="rId3"/>
                        </a:rPr>
                        <a:t>http://sachin-cis608.blogspot.com/2015/09/mccumber-cube-to-model-network-defense.html</a:t>
                      </a:r>
                      <a:endParaRPr lang="en-US" sz="1400" dirty="0"/>
                    </a:p>
                  </a:txBody>
                  <a:tcPr/>
                </a:tc>
                <a:extLst>
                  <a:ext uri="{0D108BD9-81ED-4DB2-BD59-A6C34878D82A}">
                    <a16:rowId xmlns:a16="http://schemas.microsoft.com/office/drawing/2014/main" val="10001"/>
                  </a:ext>
                </a:extLst>
              </a:tr>
              <a:tr h="356968">
                <a:tc>
                  <a:txBody>
                    <a:bodyPr/>
                    <a:lstStyle/>
                    <a:p>
                      <a:r>
                        <a:rPr lang="en-US" sz="1600" dirty="0"/>
                        <a:t>CIA TRIAD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http://www.techrepublic.com/blog/it-security/the-cia-triad/</a:t>
                      </a:r>
                      <a:endParaRPr lang="en-US" sz="1400" dirty="0"/>
                    </a:p>
                  </a:txBody>
                  <a:tcPr/>
                </a:tc>
                <a:extLst>
                  <a:ext uri="{0D108BD9-81ED-4DB2-BD59-A6C34878D82A}">
                    <a16:rowId xmlns:a16="http://schemas.microsoft.com/office/drawing/2014/main" val="10002"/>
                  </a:ext>
                </a:extLst>
              </a:tr>
              <a:tr h="356968">
                <a:tc>
                  <a:txBody>
                    <a:bodyPr/>
                    <a:lstStyle/>
                    <a:p>
                      <a:r>
                        <a:rPr lang="en-US" sz="1600" dirty="0"/>
                        <a:t>Cybersecurity Related Laws</a:t>
                      </a:r>
                    </a:p>
                  </a:txBody>
                  <a:tcPr/>
                </a:tc>
                <a:tc>
                  <a:txBody>
                    <a:bodyPr/>
                    <a:lstStyle/>
                    <a:p>
                      <a:r>
                        <a:rPr lang="en-US" sz="1400" dirty="0">
                          <a:hlinkClick r:id="rId5"/>
                        </a:rPr>
                        <a:t>http://cyber.laws.com/</a:t>
                      </a:r>
                      <a:endParaRPr lang="en-US" sz="1400" dirty="0"/>
                    </a:p>
                  </a:txBody>
                  <a:tcPr/>
                </a:tc>
                <a:extLst>
                  <a:ext uri="{0D108BD9-81ED-4DB2-BD59-A6C34878D82A}">
                    <a16:rowId xmlns:a16="http://schemas.microsoft.com/office/drawing/2014/main" val="10003"/>
                  </a:ext>
                </a:extLst>
              </a:tr>
              <a:tr h="356968">
                <a:tc>
                  <a:txBody>
                    <a:bodyPr/>
                    <a:lstStyle/>
                    <a:p>
                      <a:r>
                        <a:rPr lang="en-US" sz="1600" dirty="0"/>
                        <a:t>ISO/IEC 27000</a:t>
                      </a:r>
                    </a:p>
                  </a:txBody>
                  <a:tcPr/>
                </a:tc>
                <a:tc>
                  <a:txBody>
                    <a:bodyPr/>
                    <a:lstStyle/>
                    <a:p>
                      <a:r>
                        <a:rPr lang="en-US" sz="1400" dirty="0">
                          <a:hlinkClick r:id="rId6"/>
                        </a:rPr>
                        <a:t>http://www.27000.org/</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30370</TotalTime>
  <Pages>28</Pages>
  <Words>2885</Words>
  <Application>Microsoft Office PowerPoint</Application>
  <PresentationFormat>On-screen Show (4:3)</PresentationFormat>
  <Paragraphs>323</Paragraphs>
  <Slides>43</Slides>
  <Notes>42</Notes>
  <HiddenSlides>10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43</vt:i4>
      </vt:variant>
    </vt:vector>
  </HeadingPairs>
  <TitlesOfParts>
    <vt:vector size="48" baseType="lpstr">
      <vt:lpstr>ＭＳ Ｐゴシック</vt:lpstr>
      <vt:lpstr>Arial</vt:lpstr>
      <vt:lpstr>Wingdings</vt:lpstr>
      <vt:lpstr>PPT-TMPLT-WHT_C</vt:lpstr>
      <vt:lpstr>NetAcad-4F_PPT-WHT_060408</vt:lpstr>
      <vt:lpstr>Instructor Materials Chapter 2: The Cybersecurity Sorcery Cube</vt:lpstr>
      <vt:lpstr>Instructor Materials - Chapter 2 Planning Guide</vt:lpstr>
      <vt:lpstr>PowerPoint Presentation</vt:lpstr>
      <vt:lpstr>Chapter 2: Activities</vt:lpstr>
      <vt:lpstr>Chapter 2: Activities (Cont.)</vt:lpstr>
      <vt:lpstr>Chapter 2: Assessment</vt:lpstr>
      <vt:lpstr>PowerPoint Presentation</vt:lpstr>
      <vt:lpstr>PowerPoint Presentation</vt:lpstr>
      <vt:lpstr>PowerPoint Presentation</vt:lpstr>
      <vt:lpstr>Chapter 2: Additional Help</vt:lpstr>
      <vt:lpstr>PowerPoint Presentation</vt:lpstr>
      <vt:lpstr>Chapter 2: The Cybersecurity Sorcery Cube</vt:lpstr>
      <vt:lpstr>Chapter 2 - Sections &amp; Objectives</vt:lpstr>
      <vt:lpstr>2.1 The Cybersecurity Sorcery Cube</vt:lpstr>
      <vt:lpstr>The Cybersecurity Sorcery Cube The Three Dimensions</vt:lpstr>
      <vt:lpstr>The Cybersecurity Sorcery Cube  The Three Dimensions (Cont.)</vt:lpstr>
      <vt:lpstr>2.2 CIA TRIAD</vt:lpstr>
      <vt:lpstr>CIA TRIAD Confidentiality</vt:lpstr>
      <vt:lpstr>CIA TRIAD Confidentiality (Cont.)</vt:lpstr>
      <vt:lpstr>CIA TRIAD Confidentiality (Cont.)</vt:lpstr>
      <vt:lpstr> CIA TRIAD Integrity</vt:lpstr>
      <vt:lpstr>CIA TRIAD Availability</vt:lpstr>
      <vt:lpstr>2.3 States of Data</vt:lpstr>
      <vt:lpstr>States of Data Data at Rest</vt:lpstr>
      <vt:lpstr>States of Data Data at Rest (Cont.)</vt:lpstr>
      <vt:lpstr>States of Data Data In Transit</vt:lpstr>
      <vt:lpstr>States of Data Data In Process</vt:lpstr>
      <vt:lpstr>2.4 Cybersecurity Countermeasures</vt:lpstr>
      <vt:lpstr>Cybersecurity Countermeasures Technologies</vt:lpstr>
      <vt:lpstr>Cybersecurity Countermeasures Technologies</vt:lpstr>
      <vt:lpstr>Cybersecurity Countermeasures Technologies</vt:lpstr>
      <vt:lpstr> Cybersecurity Countermeasures Implementing Cybersecurity Education and Training</vt:lpstr>
      <vt:lpstr>Cybersecurity Countermeasures Cybersecurity Policies and Procedures</vt:lpstr>
      <vt:lpstr>2.5 IT Security Management Framework</vt:lpstr>
      <vt:lpstr>Security Management Framework The ISO Model</vt:lpstr>
      <vt:lpstr>Security Management Framework The ISO Model (Cont.)</vt:lpstr>
      <vt:lpstr> Security Management Framework Using the ISO Cybersecurity Model</vt:lpstr>
      <vt:lpstr> Security Management Framework Using the ISO Cybersecurity Model (Cont.)</vt:lpstr>
      <vt:lpstr> Security Management Framework Using the ISO Cybersecurity Model (Cont.)</vt:lpstr>
      <vt:lpstr>2.6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Allan Johnson</cp:lastModifiedBy>
  <cp:revision>914</cp:revision>
  <cp:lastPrinted>1999-01-27T00:54:54Z</cp:lastPrinted>
  <dcterms:created xsi:type="dcterms:W3CDTF">2006-10-23T15:07:30Z</dcterms:created>
  <dcterms:modified xsi:type="dcterms:W3CDTF">2016-07-11T21:14:25Z</dcterms:modified>
</cp:coreProperties>
</file>