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0" r:id="rId1"/>
  </p:sldMasterIdLst>
  <p:notesMasterIdLst>
    <p:notesMasterId r:id="rId32"/>
  </p:notesMasterIdLst>
  <p:sldIdLst>
    <p:sldId id="513" r:id="rId2"/>
    <p:sldId id="730" r:id="rId3"/>
    <p:sldId id="747" r:id="rId4"/>
    <p:sldId id="763" r:id="rId5"/>
    <p:sldId id="735" r:id="rId6"/>
    <p:sldId id="736" r:id="rId7"/>
    <p:sldId id="745" r:id="rId8"/>
    <p:sldId id="777" r:id="rId9"/>
    <p:sldId id="758" r:id="rId10"/>
    <p:sldId id="760" r:id="rId11"/>
    <p:sldId id="759" r:id="rId12"/>
    <p:sldId id="796" r:id="rId13"/>
    <p:sldId id="628" r:id="rId14"/>
    <p:sldId id="802" r:id="rId15"/>
    <p:sldId id="786" r:id="rId16"/>
    <p:sldId id="787" r:id="rId17"/>
    <p:sldId id="788" r:id="rId18"/>
    <p:sldId id="797" r:id="rId19"/>
    <p:sldId id="789" r:id="rId20"/>
    <p:sldId id="798" r:id="rId21"/>
    <p:sldId id="799" r:id="rId22"/>
    <p:sldId id="790" r:id="rId23"/>
    <p:sldId id="791" r:id="rId24"/>
    <p:sldId id="800" r:id="rId25"/>
    <p:sldId id="794" r:id="rId26"/>
    <p:sldId id="793" r:id="rId27"/>
    <p:sldId id="801" r:id="rId28"/>
    <p:sldId id="795" r:id="rId29"/>
    <p:sldId id="792" r:id="rId30"/>
    <p:sldId id="291" r:id="rId31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336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arbara Reif" initials="BR" lastIdx="3" clrIdx="0"/>
  <p:cmAuthor id="1" name="Jane Gibbons -X (jagibbon - DEL ORO CONSULTING INC at Cisco)" initials="JG-(-DOCIaC" lastIdx="28" clrIdx="1">
    <p:extLst>
      <p:ext uri="{19B8F6BF-5375-455C-9EA6-DF929625EA0E}">
        <p15:presenceInfo xmlns:p15="http://schemas.microsoft.com/office/powerpoint/2012/main" userId="S-1-5-21-1708537768-1303643608-725345543-200204" providerId="AD"/>
      </p:ext>
    </p:extLst>
  </p:cmAuthor>
  <p:cmAuthor id="2" name="Bob Vachon" initials="BV" lastIdx="24" clrIdx="2">
    <p:extLst>
      <p:ext uri="{19B8F6BF-5375-455C-9EA6-DF929625EA0E}">
        <p15:presenceInfo xmlns:p15="http://schemas.microsoft.com/office/powerpoint/2012/main" userId="c7abe87968a0b63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00CC"/>
    <a:srgbClr val="000099"/>
    <a:srgbClr val="CC99FF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31" autoAdjust="0"/>
    <p:restoredTop sz="81065" autoAdjust="0"/>
  </p:normalViewPr>
  <p:slideViewPr>
    <p:cSldViewPr snapToGrid="0" showGuides="1">
      <p:cViewPr varScale="1">
        <p:scale>
          <a:sx n="81" d="100"/>
          <a:sy n="81" d="100"/>
        </p:scale>
        <p:origin x="108" y="1062"/>
      </p:cViewPr>
      <p:guideLst>
        <p:guide orient="horz" pos="1620"/>
        <p:guide pos="33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11" d="100"/>
        <a:sy n="111" d="100"/>
      </p:scale>
      <p:origin x="0" y="-512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6337D9-3022-3D41-8D8A-BDF2F3B0DD8E}" type="datetimeFigureOut">
              <a:rPr lang="en-US" smtClean="0"/>
              <a:t>12/18/2017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41018C-6CAF-B84E-B92C-ECB119457F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564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b="0" dirty="0"/>
              <a:t>Cisco Networking Academy Program</a:t>
            </a:r>
          </a:p>
          <a:p>
            <a:pPr>
              <a:buFontTx/>
              <a:buNone/>
            </a:pPr>
            <a:r>
              <a:rPr lang="en-US" b="0" dirty="0"/>
              <a:t>Introduction</a:t>
            </a:r>
            <a:r>
              <a:rPr lang="en-US" b="0" baseline="0" dirty="0"/>
              <a:t> to Cybersecurity v2.1</a:t>
            </a:r>
            <a:endParaRPr lang="en-US" b="0" dirty="0"/>
          </a:p>
          <a:p>
            <a:pPr>
              <a:buFontTx/>
              <a:buNone/>
            </a:pPr>
            <a:r>
              <a:rPr lang="en-US" sz="1300" b="0" dirty="0"/>
              <a:t>Chapter 1: The</a:t>
            </a:r>
            <a:r>
              <a:rPr lang="en-US" sz="1300" b="0" baseline="0" dirty="0"/>
              <a:t> Need for Cybersecurity</a:t>
            </a:r>
            <a:endParaRPr lang="en-GB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5421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b="0" dirty="0"/>
              <a:t>1 – The Need for Cybersecurity</a:t>
            </a:r>
          </a:p>
          <a:p>
            <a:pPr>
              <a:buFontTx/>
              <a:buNone/>
            </a:pPr>
            <a:r>
              <a:rPr lang="en-US" sz="1200" b="0" dirty="0"/>
              <a:t>1.1 – Personal Data</a:t>
            </a:r>
            <a:endParaRPr lang="en-GB" b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5296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/>
              <a:pPr/>
              <a:t>12</a:t>
            </a:fld>
            <a:endParaRPr lang="en-US" altLang="en-US" sz="800" dirty="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1.1 – Personal Data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1.1.1 – Introduction to Personal Data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baseline="0" dirty="0">
                <a:latin typeface="Arial" charset="0"/>
              </a:rPr>
              <a:t>1.1.1.1 – What is Cybersecurity?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baseline="0" dirty="0">
                <a:latin typeface="Arial" charset="0"/>
              </a:rPr>
              <a:t>1.1.1.2 – Your Online and Offline Identity</a:t>
            </a:r>
          </a:p>
        </p:txBody>
      </p:sp>
    </p:spTree>
    <p:extLst>
      <p:ext uri="{BB962C8B-B14F-4D97-AF65-F5344CB8AC3E}">
        <p14:creationId xmlns:p14="http://schemas.microsoft.com/office/powerpoint/2010/main" val="3366422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/>
              <a:pPr/>
              <a:t>13</a:t>
            </a:fld>
            <a:endParaRPr lang="en-US" altLang="en-US" sz="800" dirty="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1.1 – Personal Data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1.1.1 – Introduction to Personal Data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baseline="0" dirty="0">
                <a:latin typeface="Arial" charset="0"/>
              </a:rPr>
              <a:t>1.1.1.3 – Your Data</a:t>
            </a:r>
          </a:p>
        </p:txBody>
      </p:sp>
    </p:spTree>
    <p:extLst>
      <p:ext uri="{BB962C8B-B14F-4D97-AF65-F5344CB8AC3E}">
        <p14:creationId xmlns:p14="http://schemas.microsoft.com/office/powerpoint/2010/main" val="35251901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/>
              <a:pPr/>
              <a:t>14</a:t>
            </a:fld>
            <a:endParaRPr lang="en-US" altLang="en-US" sz="800" dirty="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1.1 – Personal Data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1.1.1 – Introduction to Personal Data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baseline="0" dirty="0">
                <a:latin typeface="Arial" charset="0"/>
              </a:rPr>
              <a:t>1.1.1.4 – Where is Your Data?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baseline="0" dirty="0">
                <a:latin typeface="Arial" charset="0"/>
              </a:rPr>
              <a:t>1.1.1.5 – Your Computing Devices</a:t>
            </a:r>
          </a:p>
        </p:txBody>
      </p:sp>
    </p:spTree>
    <p:extLst>
      <p:ext uri="{BB962C8B-B14F-4D97-AF65-F5344CB8AC3E}">
        <p14:creationId xmlns:p14="http://schemas.microsoft.com/office/powerpoint/2010/main" val="18219653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/>
              <a:pPr/>
              <a:t>15</a:t>
            </a:fld>
            <a:endParaRPr lang="en-US" altLang="en-US" sz="800" dirty="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1.1 – Personal Data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1.1.2 – Personal Data as a Target</a:t>
            </a:r>
            <a:endParaRPr lang="en-US" baseline="0" dirty="0">
              <a:latin typeface="Arial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/>
              <a:t>1.1.2.1 – They Want Your Money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/>
              <a:t>1.1.2.2 – They Want Your Identity</a:t>
            </a:r>
          </a:p>
        </p:txBody>
      </p:sp>
    </p:spTree>
    <p:extLst>
      <p:ext uri="{BB962C8B-B14F-4D97-AF65-F5344CB8AC3E}">
        <p14:creationId xmlns:p14="http://schemas.microsoft.com/office/powerpoint/2010/main" val="34109293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b="0" dirty="0"/>
              <a:t>1 – The Need for Cybersecurity</a:t>
            </a:r>
          </a:p>
          <a:p>
            <a:pPr>
              <a:buFontTx/>
              <a:buNone/>
            </a:pPr>
            <a:r>
              <a:rPr lang="en-US" sz="1200" b="0" dirty="0"/>
              <a:t>1.2 – Organizational Data</a:t>
            </a:r>
            <a:endParaRPr lang="en-GB" b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6704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/>
              <a:pPr/>
              <a:t>17</a:t>
            </a:fld>
            <a:endParaRPr lang="en-US" altLang="en-US" sz="800" dirty="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1.2 – Organizational Data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1.2.1 – Introduction to Organizational Data</a:t>
            </a:r>
            <a:endParaRPr lang="en-US" baseline="0" dirty="0">
              <a:latin typeface="Arial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/>
              <a:t>1.2.1.1 – Types of Organizational Data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/>
              <a:t>1.2.1.2 – Confidentiality, Integrity and Availability</a:t>
            </a:r>
          </a:p>
        </p:txBody>
      </p:sp>
    </p:spTree>
    <p:extLst>
      <p:ext uri="{BB962C8B-B14F-4D97-AF65-F5344CB8AC3E}">
        <p14:creationId xmlns:p14="http://schemas.microsoft.com/office/powerpoint/2010/main" val="23287490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1.2 – Organizational Data</a:t>
            </a:r>
          </a:p>
          <a:p>
            <a:r>
              <a:rPr lang="en-US" dirty="0"/>
              <a:t>1.2.1 – </a:t>
            </a:r>
            <a:r>
              <a:rPr lang="en-US" sz="1200" dirty="0"/>
              <a:t>Introduction to Organizational Data</a:t>
            </a:r>
            <a:endParaRPr lang="en-US" dirty="0"/>
          </a:p>
          <a:p>
            <a:r>
              <a:rPr lang="en-US" dirty="0"/>
              <a:t>1.2.1.3 - Lab – Compare Data with a Hash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1018C-6CAF-B84E-B92C-ECB119457FB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ＭＳ Ｐゴシック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097463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/>
              <a:pPr/>
              <a:t>19</a:t>
            </a:fld>
            <a:endParaRPr lang="en-US" altLang="en-US" sz="800" dirty="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1.2 – Organizational Data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1.2.2 – The Impact of a Security Breach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baseline="0" dirty="0">
                <a:latin typeface="Arial" charset="0"/>
              </a:rPr>
              <a:t>1.2.2.1 – The Consequences of a Security Breach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baseline="0" dirty="0">
                <a:latin typeface="Arial" charset="0"/>
              </a:rPr>
              <a:t>1.2.2.2 – Security Breach Example 1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6930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/>
              <a:pPr/>
              <a:t>20</a:t>
            </a:fld>
            <a:endParaRPr lang="en-US" altLang="en-US" sz="800" dirty="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1.2 – Organizational Data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1.2.2 – The Impact of a Security Breach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baseline="0" dirty="0">
                <a:latin typeface="Arial" charset="0"/>
              </a:rPr>
              <a:t>1.2.2.3 – Security Breach Example 2</a:t>
            </a:r>
          </a:p>
          <a:p>
            <a:pPr marL="0" marR="0" lvl="0" indent="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>
                <a:latin typeface="Arial" charset="0"/>
              </a:rPr>
              <a:t>1.2.2.4 – Security Breach Example 3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5516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7C839C26-801B-42B6-A101-60F37FE2B0A8}" type="slidenum">
              <a:rPr lang="en-US" sz="800" b="0"/>
              <a:pPr algn="r"/>
              <a:t>2</a:t>
            </a:fld>
            <a:endParaRPr lang="en-US" sz="800" b="0" dirty="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667713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1.2 – Organizational Data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1.2.2 – The Impact of a Security Breach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baseline="0" dirty="0">
                <a:latin typeface="Arial" charset="0"/>
              </a:rPr>
              <a:t>1.2.2.5 – Lab – What Was Taken?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41018C-6CAF-B84E-B92C-ECB119457FB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ＭＳ Ｐゴシック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475640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b="0" dirty="0"/>
              <a:t>1 – The Need for Cybersecurity</a:t>
            </a:r>
          </a:p>
          <a:p>
            <a:pPr>
              <a:buFontTx/>
              <a:buNone/>
            </a:pPr>
            <a:r>
              <a:rPr lang="en-US" sz="1200" b="0" dirty="0"/>
              <a:t>1.3 – </a:t>
            </a:r>
            <a:r>
              <a:rPr lang="en-US" dirty="0"/>
              <a:t>Attackers and Cybersecurity Professionals</a:t>
            </a:r>
            <a:endParaRPr lang="en-GB" b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65646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/>
              <a:pPr/>
              <a:t>23</a:t>
            </a:fld>
            <a:endParaRPr lang="en-US" altLang="en-US" sz="800" dirty="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sz="1200" b="0" dirty="0"/>
              <a:t>1.3 – </a:t>
            </a:r>
            <a:r>
              <a:rPr lang="en-US" dirty="0"/>
              <a:t>Attackers and Cybersecurity Professionals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Arial" charset="0"/>
              </a:rPr>
              <a:t>1.3.1 –</a:t>
            </a:r>
            <a:r>
              <a:rPr lang="en-US" baseline="0" dirty="0">
                <a:latin typeface="Arial" charset="0"/>
              </a:rPr>
              <a:t> The Profile of a Cyber Attacker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>
                <a:latin typeface="Arial" charset="0"/>
              </a:rPr>
              <a:t>1.3.1.1 – Types of Attackers</a:t>
            </a:r>
            <a:endParaRPr lang="en-US" dirty="0"/>
          </a:p>
          <a:p>
            <a:pPr>
              <a:buFontTx/>
              <a:buNone/>
            </a:pPr>
            <a:endParaRPr lang="en-GB" b="0" dirty="0"/>
          </a:p>
        </p:txBody>
      </p:sp>
    </p:spTree>
    <p:extLst>
      <p:ext uri="{BB962C8B-B14F-4D97-AF65-F5344CB8AC3E}">
        <p14:creationId xmlns:p14="http://schemas.microsoft.com/office/powerpoint/2010/main" val="212054236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/>
              <a:pPr/>
              <a:t>24</a:t>
            </a:fld>
            <a:endParaRPr lang="en-US" altLang="en-US" sz="800" dirty="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sz="1200" b="0" dirty="0"/>
              <a:t>1.3 – </a:t>
            </a:r>
            <a:r>
              <a:rPr lang="en-US" dirty="0"/>
              <a:t>Attackers and Cybersecurity Professionals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Arial" charset="0"/>
              </a:rPr>
              <a:t>1.3.1 –</a:t>
            </a:r>
            <a:r>
              <a:rPr lang="en-US" baseline="0" dirty="0">
                <a:latin typeface="Arial" charset="0"/>
              </a:rPr>
              <a:t> The Profile of a Cyber Attacker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>
                <a:latin typeface="Arial" charset="0"/>
              </a:rPr>
              <a:t>1.3.1.2 - </a:t>
            </a:r>
            <a:r>
              <a:rPr lang="en-US" altLang="ja-JP" dirty="0"/>
              <a:t>Internal and External Threats</a:t>
            </a:r>
            <a:endParaRPr lang="en-US" dirty="0"/>
          </a:p>
          <a:p>
            <a:pPr>
              <a:buFontTx/>
              <a:buNone/>
            </a:pPr>
            <a:endParaRPr lang="en-GB" b="0" dirty="0"/>
          </a:p>
        </p:txBody>
      </p:sp>
    </p:spTree>
    <p:extLst>
      <p:ext uri="{BB962C8B-B14F-4D97-AF65-F5344CB8AC3E}">
        <p14:creationId xmlns:p14="http://schemas.microsoft.com/office/powerpoint/2010/main" val="291553740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b="0" dirty="0"/>
              <a:t>1 – The Need for Cybersecurity</a:t>
            </a:r>
          </a:p>
          <a:p>
            <a:pPr>
              <a:buFontTx/>
              <a:buNone/>
            </a:pPr>
            <a:r>
              <a:rPr lang="en-US" sz="1200" b="0" dirty="0"/>
              <a:t>1.4 - Cyberwarfare</a:t>
            </a:r>
            <a:endParaRPr lang="en-GB" b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19158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/>
              <a:pPr/>
              <a:t>26</a:t>
            </a:fld>
            <a:endParaRPr lang="en-US" altLang="en-US" sz="800" dirty="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dirty="0"/>
              <a:t>1.4 - Cyberwarfare</a:t>
            </a:r>
          </a:p>
          <a:p>
            <a:pPr>
              <a:buFontTx/>
              <a:buNone/>
            </a:pPr>
            <a:r>
              <a:rPr lang="en-US" sz="1200" b="0" dirty="0"/>
              <a:t>1.4.1 – Overview of </a:t>
            </a:r>
            <a:r>
              <a:rPr lang="en-US" dirty="0"/>
              <a:t>Cyberwarfare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Arial" charset="0"/>
              </a:rPr>
              <a:t>1.4.1.1 –</a:t>
            </a:r>
            <a:r>
              <a:rPr lang="en-US" baseline="0" dirty="0">
                <a:latin typeface="Arial" charset="0"/>
              </a:rPr>
              <a:t> What is Cyberwarfare?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3631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/>
              <a:pPr/>
              <a:t>27</a:t>
            </a:fld>
            <a:endParaRPr lang="en-US" altLang="en-US" sz="800" dirty="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sz="1200" b="0" dirty="0"/>
              <a:t>1.4 - Cyberwarfare</a:t>
            </a:r>
          </a:p>
          <a:p>
            <a:pPr>
              <a:buFontTx/>
              <a:buNone/>
            </a:pPr>
            <a:r>
              <a:rPr lang="en-US" sz="1200" b="0" dirty="0"/>
              <a:t>1.4.1 – Overview of </a:t>
            </a:r>
            <a:r>
              <a:rPr lang="en-US" dirty="0"/>
              <a:t>Cyberwarfare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Arial" charset="0"/>
              </a:rPr>
              <a:t>1.4.1.2 –</a:t>
            </a:r>
            <a:r>
              <a:rPr lang="en-US" baseline="0" dirty="0">
                <a:latin typeface="Arial" charset="0"/>
              </a:rPr>
              <a:t> The Purpose of Cyberwarfare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08092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b="0" dirty="0"/>
              <a:t>1 – The Need for Cybersecurity</a:t>
            </a:r>
          </a:p>
          <a:p>
            <a:pPr>
              <a:buFontTx/>
              <a:buNone/>
            </a:pPr>
            <a:r>
              <a:rPr lang="en-US" sz="1200" b="0" dirty="0"/>
              <a:t>1.5 - Summary</a:t>
            </a:r>
            <a:endParaRPr lang="en-GB" b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87402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/>
              <a:pPr/>
              <a:t>29</a:t>
            </a:fld>
            <a:endParaRPr lang="en-US" altLang="en-US" sz="800" dirty="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1.5.1.1 - Summary</a:t>
            </a:r>
            <a:endParaRPr lang="en-US" baseline="0" dirty="0">
              <a:latin typeface="Arial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2721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b="0" dirty="0"/>
              <a:t>Cisco Networking Academy Program</a:t>
            </a:r>
          </a:p>
          <a:p>
            <a:pPr>
              <a:buFontTx/>
              <a:buNone/>
            </a:pPr>
            <a:r>
              <a:rPr lang="en-US" b="0" dirty="0"/>
              <a:t>Introduction</a:t>
            </a:r>
            <a:r>
              <a:rPr lang="en-US" b="0" baseline="0" dirty="0"/>
              <a:t> to Cybersecurity v2.1</a:t>
            </a:r>
            <a:endParaRPr lang="en-US" b="0" dirty="0"/>
          </a:p>
          <a:p>
            <a:pPr>
              <a:buFontTx/>
              <a:buNone/>
            </a:pPr>
            <a:r>
              <a:rPr lang="en-US" sz="1300" b="0" dirty="0"/>
              <a:t>Chapter 1: The</a:t>
            </a:r>
            <a:r>
              <a:rPr lang="en-US" sz="1300" b="0" baseline="0" dirty="0"/>
              <a:t> Need for Cybersecurity</a:t>
            </a:r>
            <a:endParaRPr lang="en-GB" b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3246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0A313ED8-785B-4D16-9B17-4143385249B9}" type="slidenum">
              <a:rPr lang="en-US" sz="800" b="0"/>
              <a:pPr algn="r"/>
              <a:t>4</a:t>
            </a:fld>
            <a:endParaRPr lang="en-US" sz="800" b="0" dirty="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874538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7" tIns="0" rIns="18817" bIns="0" anchor="b"/>
          <a:lstStyle>
            <a:lvl1pPr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ACE20BE7-F2F3-4E26-9454-50B18F790A4E}" type="slidenum">
              <a:rPr lang="en-US" sz="800" b="0">
                <a:ea typeface="ＭＳ Ｐゴシック" pitchFamily="34" charset="-128"/>
              </a:rPr>
              <a:pPr algn="r"/>
              <a:t>5</a:t>
            </a:fld>
            <a:endParaRPr lang="en-US" sz="800" b="0" dirty="0">
              <a:ea typeface="ＭＳ Ｐゴシック" pitchFamily="34" charset="-128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226138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7391C207-9349-46D5-9D89-8ADDA5014D1F}" type="slidenum">
              <a:rPr lang="en-US" sz="800" b="0"/>
              <a:pPr algn="r"/>
              <a:t>6</a:t>
            </a:fld>
            <a:endParaRPr lang="en-US" sz="800" b="0" dirty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605797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7" tIns="0" rIns="18817" bIns="0" anchor="b"/>
          <a:lstStyle>
            <a:lvl1pPr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5F7D0146-1035-4865-8A5B-0B1E8578604B}" type="slidenum">
              <a:rPr lang="en-US" sz="800" b="0">
                <a:ea typeface="ＭＳ Ｐゴシック" pitchFamily="34" charset="-128"/>
              </a:rPr>
              <a:pPr algn="r"/>
              <a:t>7</a:t>
            </a:fld>
            <a:endParaRPr lang="en-US" sz="800" b="0" dirty="0">
              <a:ea typeface="ＭＳ Ｐゴシック" pitchFamily="34" charset="-128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915732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b="0" dirty="0"/>
              <a:t>Cisco Networking Academy Program</a:t>
            </a:r>
          </a:p>
          <a:p>
            <a:pPr>
              <a:buFontTx/>
              <a:buNone/>
            </a:pPr>
            <a:r>
              <a:rPr lang="en-US" b="0" dirty="0"/>
              <a:t>Introduction</a:t>
            </a:r>
            <a:r>
              <a:rPr lang="en-US" b="0" baseline="0" dirty="0"/>
              <a:t> to Cybersecurity v2.1</a:t>
            </a:r>
            <a:endParaRPr lang="en-US" b="0" dirty="0"/>
          </a:p>
          <a:p>
            <a:pPr>
              <a:buFontTx/>
              <a:buNone/>
            </a:pPr>
            <a:r>
              <a:rPr lang="en-US" sz="1300" b="0" dirty="0"/>
              <a:t>Chapter 1: The</a:t>
            </a:r>
            <a:r>
              <a:rPr lang="en-US" sz="1300" b="0" baseline="0" dirty="0"/>
              <a:t> Need for Cybersecurity</a:t>
            </a:r>
            <a:endParaRPr lang="en-GB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800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7C839C26-801B-42B6-A101-60F37FE2B0A8}" type="slidenum">
              <a:rPr lang="en-US" sz="800" b="0"/>
              <a:pPr algn="r"/>
              <a:t>10</a:t>
            </a:fld>
            <a:endParaRPr lang="en-US" sz="800" b="0" dirty="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b="0" dirty="0"/>
              <a:t>Cisco Networking Academy Program</a:t>
            </a:r>
          </a:p>
          <a:p>
            <a:pPr>
              <a:buFontTx/>
              <a:buNone/>
            </a:pPr>
            <a:r>
              <a:rPr lang="en-US" b="0" dirty="0"/>
              <a:t>Introduction</a:t>
            </a:r>
            <a:r>
              <a:rPr lang="en-US" b="0" baseline="0" dirty="0"/>
              <a:t> to Cybersecurity v2.0</a:t>
            </a:r>
            <a:endParaRPr lang="en-US" b="0" dirty="0"/>
          </a:p>
          <a:p>
            <a:pPr>
              <a:buFontTx/>
              <a:buNone/>
            </a:pPr>
            <a:r>
              <a:rPr lang="en-US" sz="1300" b="0" dirty="0"/>
              <a:t>Chapter 1: The</a:t>
            </a:r>
            <a:r>
              <a:rPr lang="en-US" sz="1300" b="0" baseline="0" dirty="0"/>
              <a:t> Need for Cybersecurity</a:t>
            </a:r>
            <a:endParaRPr lang="en-GB" b="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247521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Slide-animated gradi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469496" y="3809526"/>
            <a:ext cx="4319105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accent5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469496" y="4049523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469496" y="4289520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3292" y="2872236"/>
            <a:ext cx="5925246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000" baseline="0">
                <a:solidFill>
                  <a:schemeClr val="bg2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itle 1"/>
          <p:cNvSpPr>
            <a:spLocks noGrp="1"/>
          </p:cNvSpPr>
          <p:nvPr>
            <p:ph type="ctrTitle"/>
          </p:nvPr>
        </p:nvSpPr>
        <p:spPr>
          <a:xfrm>
            <a:off x="425765" y="2300750"/>
            <a:ext cx="5955513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3600" b="0" i="0" spc="0" baseline="0">
                <a:solidFill>
                  <a:srgbClr val="38C6F4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492125" y="395288"/>
            <a:ext cx="796924" cy="423863"/>
            <a:chOff x="310" y="249"/>
            <a:chExt cx="502" cy="267"/>
          </a:xfrm>
          <a:solidFill>
            <a:schemeClr val="accent5"/>
          </a:solidFill>
        </p:grpSpPr>
        <p:sp>
          <p:nvSpPr>
            <p:cNvPr id="9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86725553"/>
      </p:ext>
    </p:extLst>
  </p:cSld>
  <p:clrMapOvr>
    <a:masterClrMapping/>
  </p:clrMapOvr>
  <p:transition spd="slow">
    <p:wipe/>
  </p:transition>
  <p:extLst mod="1">
    <p:ext uri="{DCECCB84-F9BA-43D5-87BE-67443E8EF086}">
      <p15:sldGuideLst xmlns:p15="http://schemas.microsoft.com/office/powerpoint/2012/main">
        <p15:guide id="1" orient="horz" pos="228" userDrawn="1">
          <p15:clr>
            <a:srgbClr val="FBAE40"/>
          </p15:clr>
        </p15:guide>
        <p15:guide id="2" pos="360" userDrawn="1">
          <p15:clr>
            <a:srgbClr val="FBAE40"/>
          </p15:clr>
        </p15:guide>
        <p15:guide id="3" orient="horz" pos="518" userDrawn="1">
          <p15:clr>
            <a:srgbClr val="FBAE40"/>
          </p15:clr>
        </p15:guide>
        <p15:guide id="4" pos="812" userDrawn="1">
          <p15:clr>
            <a:srgbClr val="FBAE40"/>
          </p15:clr>
        </p15:guide>
        <p15:guide id="5" pos="311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Closing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"/>
            <a:ext cx="9143999" cy="5165874"/>
          </a:xfrm>
          <a:prstGeom prst="rect">
            <a:avLst/>
          </a:prstGeom>
        </p:spPr>
      </p:pic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3746294" y="2129856"/>
            <a:ext cx="1617944" cy="860542"/>
            <a:chOff x="310" y="249"/>
            <a:chExt cx="502" cy="267"/>
          </a:xfrm>
          <a:solidFill>
            <a:schemeClr val="accent5"/>
          </a:solidFill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98843304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394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3746294" y="2129856"/>
            <a:ext cx="1617944" cy="860542"/>
            <a:chOff x="310" y="249"/>
            <a:chExt cx="502" cy="267"/>
          </a:xfrm>
          <a:solidFill>
            <a:schemeClr val="accent5"/>
          </a:solidFill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7974899"/>
      </p:ext>
    </p:extLst>
  </p:cSld>
  <p:clrMapOvr>
    <a:masterClrMapping/>
  </p:clrMapOvr>
  <p:transition spd="slow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Closing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3746294" y="2129856"/>
            <a:ext cx="1617944" cy="860542"/>
            <a:chOff x="310" y="249"/>
            <a:chExt cx="502" cy="267"/>
          </a:xfrm>
          <a:solidFill>
            <a:schemeClr val="accent1">
              <a:lumMod val="75000"/>
            </a:schemeClr>
          </a:solidFill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51544963"/>
      </p:ext>
    </p:extLst>
  </p:cSld>
  <p:clrMapOvr>
    <a:masterClrMapping/>
  </p:clrMapOvr>
  <p:transition spd="slow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3441" y="4954263"/>
            <a:ext cx="676910" cy="1892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5">
                <a:solidFill>
                  <a:schemeClr val="tx2"/>
                </a:solidFill>
              </a:defRPr>
            </a:lvl1pPr>
          </a:lstStyle>
          <a:p>
            <a:pPr defTabSz="385763">
              <a:defRPr/>
            </a:pPr>
            <a:fld id="{2F5CCB13-0A32-4557-88E9-079F0C330695}" type="slidenum">
              <a:rPr lang="en-US" kern="0" smtClean="0">
                <a:solidFill>
                  <a:srgbClr val="595959"/>
                </a:solidFill>
              </a:rPr>
              <a:pPr defTabSz="385763">
                <a:defRPr/>
              </a:pPr>
              <a:t>‹#›</a:t>
            </a:fld>
            <a:endParaRPr lang="en-US" kern="0" dirty="0">
              <a:solidFill>
                <a:srgbClr val="595959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44065" y="798944"/>
            <a:ext cx="8853286" cy="4155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anchor="t" anchorCtr="0" compatLnSpc="1">
            <a:prstTxWarp prst="textNoShape">
              <a:avLst/>
            </a:prstTxWarp>
          </a:bodyPr>
          <a:lstStyle>
            <a:lvl1pPr marL="169863" indent="-1698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4pPr>
          </a:lstStyle>
          <a:p>
            <a:pPr lvl="0"/>
            <a:r>
              <a:rPr lang="en-US" dirty="0">
                <a:sym typeface="Arial" pitchFamily="34" charset="0"/>
              </a:rPr>
              <a:t>Click to edit Master text styles</a:t>
            </a:r>
          </a:p>
          <a:p>
            <a:pPr lvl="1"/>
            <a:r>
              <a:rPr lang="en-US" dirty="0">
                <a:sym typeface="Arial" pitchFamily="34" charset="0"/>
              </a:rPr>
              <a:t>Second level</a:t>
            </a:r>
          </a:p>
          <a:p>
            <a:pPr lvl="2"/>
            <a:r>
              <a:rPr lang="en-US" dirty="0">
                <a:sym typeface="Arial" pitchFamily="34" charset="0"/>
              </a:rPr>
              <a:t>Third level</a:t>
            </a:r>
          </a:p>
          <a:p>
            <a:pPr lvl="3"/>
            <a:r>
              <a:rPr lang="en-US" dirty="0">
                <a:sym typeface="Arial" pitchFamily="34" charset="0"/>
              </a:rPr>
              <a:t>Fourth level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" y="41393"/>
            <a:ext cx="9144000" cy="757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2400"/>
            </a:lvl1pPr>
          </a:lstStyle>
          <a:p>
            <a:pPr lvl="0"/>
            <a:r>
              <a:rPr lang="en-US" dirty="0">
                <a:sym typeface="Arial" pitchFamily="34" charset="0"/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57996623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99250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Slide-animated gradi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469496" y="3809526"/>
            <a:ext cx="4319105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accent1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469496" y="4049523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469496" y="4289520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492125" y="395288"/>
            <a:ext cx="796924" cy="423863"/>
            <a:chOff x="310" y="249"/>
            <a:chExt cx="502" cy="267"/>
          </a:xfrm>
          <a:solidFill>
            <a:srgbClr val="004C69"/>
          </a:solidFill>
        </p:grpSpPr>
        <p:sp>
          <p:nvSpPr>
            <p:cNvPr id="9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3292" y="2872236"/>
            <a:ext cx="5925246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000" baseline="0">
                <a:solidFill>
                  <a:schemeClr val="accent1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Title 1"/>
          <p:cNvSpPr>
            <a:spLocks noGrp="1"/>
          </p:cNvSpPr>
          <p:nvPr>
            <p:ph type="ctrTitle"/>
          </p:nvPr>
        </p:nvSpPr>
        <p:spPr>
          <a:xfrm>
            <a:off x="425765" y="2300750"/>
            <a:ext cx="5955513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3600" b="0" i="0" spc="0" baseline="0">
                <a:solidFill>
                  <a:schemeClr val="accent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53042546"/>
      </p:ext>
    </p:extLst>
  </p:cSld>
  <p:clrMapOvr>
    <a:masterClrMapping/>
  </p:clrMapOvr>
  <p:transition spd="slow">
    <p:wipe/>
  </p:transition>
  <p:extLst mod="1">
    <p:ext uri="{DCECCB84-F9BA-43D5-87BE-67443E8EF086}">
      <p15:sldGuideLst xmlns:p15="http://schemas.microsoft.com/office/powerpoint/2012/main">
        <p15:guide id="1" orient="horz" pos="228" userDrawn="1">
          <p15:clr>
            <a:srgbClr val="FBAE40"/>
          </p15:clr>
        </p15:guide>
        <p15:guide id="2" pos="360" userDrawn="1">
          <p15:clr>
            <a:srgbClr val="FBAE40"/>
          </p15:clr>
        </p15:guide>
        <p15:guide id="3" orient="horz" pos="518" userDrawn="1">
          <p15:clr>
            <a:srgbClr val="FBAE40"/>
          </p15:clr>
        </p15:guide>
        <p15:guide id="4" pos="812" userDrawn="1">
          <p15:clr>
            <a:srgbClr val="FBAE40"/>
          </p15:clr>
        </p15:guide>
        <p15:guide id="5" pos="311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Title Slide-animated gradi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469496" y="3809526"/>
            <a:ext cx="4319105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accent5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469496" y="4049523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469496" y="4289520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492125" y="395288"/>
            <a:ext cx="796924" cy="423863"/>
            <a:chOff x="310" y="249"/>
            <a:chExt cx="502" cy="267"/>
          </a:xfrm>
          <a:solidFill>
            <a:schemeClr val="accent5"/>
          </a:solidFill>
        </p:grpSpPr>
        <p:sp>
          <p:nvSpPr>
            <p:cNvPr id="9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3292" y="2872236"/>
            <a:ext cx="5925246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000" baseline="0">
                <a:solidFill>
                  <a:schemeClr val="bg2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Title 1"/>
          <p:cNvSpPr>
            <a:spLocks noGrp="1"/>
          </p:cNvSpPr>
          <p:nvPr>
            <p:ph type="ctrTitle"/>
          </p:nvPr>
        </p:nvSpPr>
        <p:spPr>
          <a:xfrm>
            <a:off x="425765" y="2300750"/>
            <a:ext cx="5955513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3600" b="0" i="0" spc="0" baseline="0">
                <a:solidFill>
                  <a:srgbClr val="38C6F4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74617842"/>
      </p:ext>
    </p:extLst>
  </p:cSld>
  <p:clrMapOvr>
    <a:masterClrMapping/>
  </p:clrMapOvr>
  <p:transition spd="slow">
    <p:wipe/>
  </p:transition>
  <p:extLst mod="1">
    <p:ext uri="{DCECCB84-F9BA-43D5-87BE-67443E8EF086}">
      <p15:sldGuideLst xmlns:p15="http://schemas.microsoft.com/office/powerpoint/2012/main">
        <p15:guide id="1" orient="horz" pos="228" userDrawn="1">
          <p15:clr>
            <a:srgbClr val="FBAE40"/>
          </p15:clr>
        </p15:guide>
        <p15:guide id="2" pos="360" userDrawn="1">
          <p15:clr>
            <a:srgbClr val="FBAE40"/>
          </p15:clr>
        </p15:guide>
        <p15:guide id="3" orient="horz" pos="518" userDrawn="1">
          <p15:clr>
            <a:srgbClr val="FBAE40"/>
          </p15:clr>
        </p15:guide>
        <p15:guide id="4" pos="812" userDrawn="1">
          <p15:clr>
            <a:srgbClr val="FBAE40"/>
          </p15:clr>
        </p15:guide>
        <p15:guide id="5" pos="311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Segu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00394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416425" y="915409"/>
            <a:ext cx="7598042" cy="256994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600" b="0" i="0" spc="0" baseline="0">
                <a:solidFill>
                  <a:schemeClr val="accent5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ltGray">
          <a:xfrm>
            <a:off x="8515707" y="4742907"/>
            <a:ext cx="218414" cy="1545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86" tIns="30792" rIns="61586" bIns="30792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6A1E46DC-7EF6-4EA2-B285-14272867D133}" type="slidenum">
              <a:rPr lang="en-US" sz="60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CiscoSans Thin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600" dirty="0">
              <a:solidFill>
                <a:schemeClr val="accent5">
                  <a:lumMod val="50000"/>
                </a:scheme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9" name="Rectangle 4"/>
          <p:cNvSpPr>
            <a:spLocks noChangeArrowheads="1"/>
          </p:cNvSpPr>
          <p:nvPr userDrawn="1"/>
        </p:nvSpPr>
        <p:spPr bwMode="ltGray">
          <a:xfrm>
            <a:off x="5867508" y="4741653"/>
            <a:ext cx="2658018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1586" tIns="30792" rIns="61586" bIns="30792" anchor="b">
            <a:spAutoFit/>
          </a:bodyPr>
          <a:lstStyle/>
          <a:p>
            <a:pPr defTabSz="6107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CiscoSans Thin"/>
              </a:rPr>
              <a:t>© 2016  Cisco and/or its affiliates. All rights reserved.   Cisco Confidential</a:t>
            </a:r>
          </a:p>
        </p:txBody>
      </p:sp>
      <p:grpSp>
        <p:nvGrpSpPr>
          <p:cNvPr id="11" name="Group 4"/>
          <p:cNvGrpSpPr>
            <a:grpSpLocks noChangeAspect="1"/>
          </p:cNvGrpSpPr>
          <p:nvPr userDrawn="1"/>
        </p:nvGrpSpPr>
        <p:grpSpPr bwMode="auto">
          <a:xfrm>
            <a:off x="508039" y="4715197"/>
            <a:ext cx="340257" cy="180974"/>
            <a:chOff x="310" y="249"/>
            <a:chExt cx="502" cy="267"/>
          </a:xfrm>
          <a:solidFill>
            <a:srgbClr val="086D8E"/>
          </a:solidFill>
        </p:grpSpPr>
        <p:sp>
          <p:nvSpPr>
            <p:cNvPr id="12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90854121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ulti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74662" y="1347788"/>
            <a:ext cx="8280057" cy="3073946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5690" marR="0" indent="-285690" algn="ctr" defTabSz="45710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="0" i="0" baseline="0">
                <a:solidFill>
                  <a:schemeClr val="bg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rgbClr val="004C69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2967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29121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Oval 11"/>
          <p:cNvSpPr/>
          <p:nvPr/>
        </p:nvSpPr>
        <p:spPr>
          <a:xfrm>
            <a:off x="575610" y="2552550"/>
            <a:ext cx="698624" cy="698624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solidFill>
                <a:srgbClr val="FFFFFF"/>
              </a:solidFill>
              <a:cs typeface="Arial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575610" y="1426607"/>
            <a:ext cx="698624" cy="698624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bg1"/>
              </a:solidFill>
              <a:cs typeface="Arial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575610" y="3653093"/>
            <a:ext cx="698624" cy="698624"/>
          </a:xfrm>
          <a:prstGeom prst="ellipse">
            <a:avLst/>
          </a:prstGeom>
          <a:solidFill>
            <a:schemeClr val="accent5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solidFill>
                <a:srgbClr val="049FD9"/>
              </a:solidFill>
              <a:cs typeface="Arial"/>
            </a:endParaRP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365250" y="1432522"/>
            <a:ext cx="5473700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365250" y="2557793"/>
            <a:ext cx="5473700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365250" y="3653093"/>
            <a:ext cx="5473700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5610" y="2552550"/>
            <a:ext cx="698624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4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29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75611" y="3651140"/>
            <a:ext cx="698624" cy="693381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4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13" name="Text Placeholder 17"/>
          <p:cNvSpPr>
            <a:spLocks noGrp="1"/>
          </p:cNvSpPr>
          <p:nvPr>
            <p:ph type="body" sz="quarter" idx="19" hasCustomPrompt="1"/>
          </p:nvPr>
        </p:nvSpPr>
        <p:spPr>
          <a:xfrm>
            <a:off x="575610" y="1427248"/>
            <a:ext cx="698624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4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053872667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Oval 11"/>
          <p:cNvSpPr/>
          <p:nvPr/>
        </p:nvSpPr>
        <p:spPr>
          <a:xfrm>
            <a:off x="575611" y="1979318"/>
            <a:ext cx="464815" cy="464815"/>
          </a:xfrm>
          <a:prstGeom prst="ellipse">
            <a:avLst/>
          </a:prstGeom>
          <a:solidFill>
            <a:srgbClr val="38C6F4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575610" y="1328927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575611" y="2627446"/>
            <a:ext cx="464815" cy="464815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172384" y="1334842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172385" y="1984561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172385" y="2627446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575611" y="1327521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2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5611" y="197931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29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75612" y="262549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13" name="Oval 12"/>
          <p:cNvSpPr/>
          <p:nvPr/>
        </p:nvSpPr>
        <p:spPr>
          <a:xfrm>
            <a:off x="575612" y="3274581"/>
            <a:ext cx="464815" cy="464815"/>
          </a:xfrm>
          <a:prstGeom prst="ellipse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1172386" y="3274581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575613" y="327262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17" name="Oval 16"/>
          <p:cNvSpPr/>
          <p:nvPr/>
        </p:nvSpPr>
        <p:spPr>
          <a:xfrm>
            <a:off x="575613" y="3921716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172387" y="3921716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575614" y="3919763"/>
            <a:ext cx="464815" cy="461327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962125011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4C69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2" name="Oval 41"/>
          <p:cNvSpPr/>
          <p:nvPr/>
        </p:nvSpPr>
        <p:spPr>
          <a:xfrm>
            <a:off x="575611" y="1979318"/>
            <a:ext cx="464815" cy="464815"/>
          </a:xfrm>
          <a:prstGeom prst="ellipse">
            <a:avLst/>
          </a:prstGeom>
          <a:solidFill>
            <a:srgbClr val="38C6F4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575610" y="1328927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rgbClr val="FFFFFF"/>
              </a:solidFill>
              <a:cs typeface="Arial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575611" y="2627446"/>
            <a:ext cx="464815" cy="464815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45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172384" y="1334842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6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172385" y="1984561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172385" y="2627446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575611" y="1327521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49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5611" y="197931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50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75612" y="262549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51" name="Oval 50"/>
          <p:cNvSpPr/>
          <p:nvPr/>
        </p:nvSpPr>
        <p:spPr>
          <a:xfrm>
            <a:off x="575612" y="3274581"/>
            <a:ext cx="464815" cy="464815"/>
          </a:xfrm>
          <a:prstGeom prst="ellipse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2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1172386" y="3274581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575613" y="327262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54" name="Oval 53"/>
          <p:cNvSpPr/>
          <p:nvPr/>
        </p:nvSpPr>
        <p:spPr>
          <a:xfrm>
            <a:off x="575613" y="3921716"/>
            <a:ext cx="464815" cy="46481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5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172387" y="3921716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575614" y="391976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5</a:t>
            </a:r>
          </a:p>
        </p:txBody>
      </p:sp>
      <p:sp>
        <p:nvSpPr>
          <p:cNvPr id="57" name="Oval 56"/>
          <p:cNvSpPr/>
          <p:nvPr/>
        </p:nvSpPr>
        <p:spPr>
          <a:xfrm>
            <a:off x="4414576" y="1983084"/>
            <a:ext cx="464815" cy="464815"/>
          </a:xfrm>
          <a:prstGeom prst="ellipse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4414575" y="1332693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9" name="Oval 58"/>
          <p:cNvSpPr/>
          <p:nvPr/>
        </p:nvSpPr>
        <p:spPr>
          <a:xfrm>
            <a:off x="4414576" y="2631212"/>
            <a:ext cx="464815" cy="464815"/>
          </a:xfrm>
          <a:prstGeom prst="ellipse">
            <a:avLst/>
          </a:prstGeom>
          <a:solidFill>
            <a:schemeClr val="accent5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60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5011349" y="1338608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5011350" y="1988327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17"/>
          <p:cNvSpPr>
            <a:spLocks noGrp="1"/>
          </p:cNvSpPr>
          <p:nvPr>
            <p:ph type="body" sz="quarter" idx="25"/>
          </p:nvPr>
        </p:nvSpPr>
        <p:spPr>
          <a:xfrm>
            <a:off x="5011350" y="2631212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17"/>
          <p:cNvSpPr>
            <a:spLocks noGrp="1"/>
          </p:cNvSpPr>
          <p:nvPr>
            <p:ph type="body" sz="quarter" idx="26" hasCustomPrompt="1"/>
          </p:nvPr>
        </p:nvSpPr>
        <p:spPr>
          <a:xfrm>
            <a:off x="4414576" y="1331287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6</a:t>
            </a:r>
          </a:p>
        </p:txBody>
      </p:sp>
      <p:sp>
        <p:nvSpPr>
          <p:cNvPr id="64" name="Text Placeholder 17"/>
          <p:cNvSpPr>
            <a:spLocks noGrp="1"/>
          </p:cNvSpPr>
          <p:nvPr>
            <p:ph type="body" sz="quarter" idx="27" hasCustomPrompt="1"/>
          </p:nvPr>
        </p:nvSpPr>
        <p:spPr>
          <a:xfrm>
            <a:off x="4414576" y="1983084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7</a:t>
            </a:r>
          </a:p>
        </p:txBody>
      </p:sp>
      <p:sp>
        <p:nvSpPr>
          <p:cNvPr id="65" name="Text Placeholder 17"/>
          <p:cNvSpPr>
            <a:spLocks noGrp="1"/>
          </p:cNvSpPr>
          <p:nvPr>
            <p:ph type="body" sz="quarter" idx="28" hasCustomPrompt="1"/>
          </p:nvPr>
        </p:nvSpPr>
        <p:spPr>
          <a:xfrm>
            <a:off x="4414577" y="2629259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8</a:t>
            </a:r>
          </a:p>
        </p:txBody>
      </p:sp>
      <p:sp>
        <p:nvSpPr>
          <p:cNvPr id="66" name="Oval 65"/>
          <p:cNvSpPr/>
          <p:nvPr/>
        </p:nvSpPr>
        <p:spPr>
          <a:xfrm>
            <a:off x="4414577" y="3278347"/>
            <a:ext cx="464815" cy="464815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67" name="Text Placeholder 17"/>
          <p:cNvSpPr>
            <a:spLocks noGrp="1"/>
          </p:cNvSpPr>
          <p:nvPr>
            <p:ph type="body" sz="quarter" idx="29"/>
          </p:nvPr>
        </p:nvSpPr>
        <p:spPr>
          <a:xfrm>
            <a:off x="5011351" y="3278347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17"/>
          <p:cNvSpPr>
            <a:spLocks noGrp="1"/>
          </p:cNvSpPr>
          <p:nvPr>
            <p:ph type="body" sz="quarter" idx="30" hasCustomPrompt="1"/>
          </p:nvPr>
        </p:nvSpPr>
        <p:spPr>
          <a:xfrm>
            <a:off x="4414578" y="3276394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9</a:t>
            </a:r>
          </a:p>
        </p:txBody>
      </p:sp>
      <p:sp>
        <p:nvSpPr>
          <p:cNvPr id="69" name="Oval 68"/>
          <p:cNvSpPr/>
          <p:nvPr/>
        </p:nvSpPr>
        <p:spPr>
          <a:xfrm>
            <a:off x="4414578" y="3925482"/>
            <a:ext cx="464815" cy="46481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70" name="Text Placeholder 17"/>
          <p:cNvSpPr>
            <a:spLocks noGrp="1"/>
          </p:cNvSpPr>
          <p:nvPr>
            <p:ph type="body" sz="quarter" idx="31"/>
          </p:nvPr>
        </p:nvSpPr>
        <p:spPr>
          <a:xfrm>
            <a:off x="5011352" y="3925482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17"/>
          <p:cNvSpPr>
            <a:spLocks noGrp="1"/>
          </p:cNvSpPr>
          <p:nvPr>
            <p:ph type="body" sz="quarter" idx="32" hasCustomPrompt="1"/>
          </p:nvPr>
        </p:nvSpPr>
        <p:spPr>
          <a:xfrm>
            <a:off x="4414579" y="3923529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643099958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5"/>
          <p:cNvSpPr>
            <a:spLocks noGrp="1"/>
          </p:cNvSpPr>
          <p:nvPr>
            <p:ph type="title"/>
          </p:nvPr>
        </p:nvSpPr>
        <p:spPr bwMode="auto">
          <a:xfrm>
            <a:off x="438150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dirty="0"/>
              <a:t>Title Goes Here</a:t>
            </a: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ltGray">
          <a:xfrm>
            <a:off x="8515707" y="4742907"/>
            <a:ext cx="218414" cy="1545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86" tIns="30792" rIns="61586" bIns="30792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6A1E46DC-7EF6-4EA2-B285-14272867D133}" type="slidenum">
              <a:rPr lang="en-US" sz="600">
                <a:solidFill>
                  <a:schemeClr val="accent3">
                    <a:lumMod val="85000"/>
                  </a:schemeClr>
                </a:solidFill>
                <a:latin typeface="+mn-lt"/>
                <a:ea typeface="+mn-ea"/>
                <a:cs typeface="CiscoSans Thin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600" dirty="0">
              <a:solidFill>
                <a:schemeClr val="accent3">
                  <a:lumMod val="85000"/>
                </a:scheme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ltGray">
          <a:xfrm>
            <a:off x="5867508" y="4741653"/>
            <a:ext cx="2658018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1586" tIns="30792" rIns="61586" bIns="30792" anchor="b">
            <a:spAutoFit/>
          </a:bodyPr>
          <a:lstStyle/>
          <a:p>
            <a:pPr defTabSz="6107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chemeClr val="accent3">
                    <a:lumMod val="85000"/>
                  </a:schemeClr>
                </a:solidFill>
                <a:latin typeface="+mn-lt"/>
                <a:ea typeface="+mn-ea"/>
                <a:cs typeface="CiscoSans Thin"/>
              </a:rPr>
              <a:t>© 2016  Cisco and/or its affiliates. All rights reserved.   Cisco Confidential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508039" y="4715197"/>
            <a:ext cx="340257" cy="180974"/>
            <a:chOff x="310" y="249"/>
            <a:chExt cx="502" cy="267"/>
          </a:xfrm>
          <a:solidFill>
            <a:schemeClr val="accent5"/>
          </a:solidFill>
        </p:grpSpPr>
        <p:sp>
          <p:nvSpPr>
            <p:cNvPr id="7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2" r:id="rId1"/>
    <p:sldLayoutId id="2147484013" r:id="rId2"/>
    <p:sldLayoutId id="2147484014" r:id="rId3"/>
    <p:sldLayoutId id="2147483965" r:id="rId4"/>
    <p:sldLayoutId id="2147483967" r:id="rId5"/>
    <p:sldLayoutId id="2147483995" r:id="rId6"/>
    <p:sldLayoutId id="2147484007" r:id="rId7"/>
    <p:sldLayoutId id="2147484010" r:id="rId8"/>
    <p:sldLayoutId id="2147484011" r:id="rId9"/>
    <p:sldLayoutId id="2147484015" r:id="rId10"/>
    <p:sldLayoutId id="2147483998" r:id="rId11"/>
    <p:sldLayoutId id="2147484027" r:id="rId12"/>
    <p:sldLayoutId id="2147484029" r:id="rId13"/>
    <p:sldLayoutId id="2147484031" r:id="rId14"/>
  </p:sldLayoutIdLst>
  <p:transition spd="slow">
    <p:wipe/>
  </p:transition>
  <p:txStyles>
    <p:titleStyle>
      <a:lvl1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lang="en-US" sz="3200" kern="1200" dirty="0">
          <a:solidFill>
            <a:schemeClr val="accent4"/>
          </a:solidFill>
          <a:latin typeface="+mj-lt"/>
          <a:ea typeface="ＭＳ Ｐゴシック" charset="0"/>
          <a:cs typeface="CiscoSans"/>
        </a:defRPr>
      </a:lvl1pPr>
      <a:lvl2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2pPr>
      <a:lvl3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3pPr>
      <a:lvl4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4pPr>
      <a:lvl5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5pPr>
      <a:lvl6pPr marL="4572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6pPr>
      <a:lvl7pPr marL="9144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7pPr>
      <a:lvl8pPr marL="13716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8pPr>
      <a:lvl9pPr marL="18288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9pPr>
    </p:titleStyle>
    <p:bodyStyle>
      <a:lvl1pPr marL="169863" indent="-169863" algn="l" defTabSz="684213" rtl="0" eaLnBrk="1" fontAlgn="base" hangingPunct="1">
        <a:lnSpc>
          <a:spcPct val="95000"/>
        </a:lnSpc>
        <a:spcBef>
          <a:spcPts val="1075"/>
        </a:spcBef>
        <a:spcAft>
          <a:spcPct val="0"/>
        </a:spcAft>
        <a:buClr>
          <a:schemeClr val="tx2"/>
        </a:buClr>
        <a:buSzPct val="90000"/>
        <a:buFont typeface="Arial" charset="0"/>
        <a:buChar char="•"/>
        <a:defRPr lang="en-US" sz="15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1pPr>
      <a:lvl2pPr marL="358775" indent="-215900" algn="l" defTabSz="684213" rtl="0" eaLnBrk="1" fontAlgn="base" hangingPunct="1">
        <a:lnSpc>
          <a:spcPct val="95000"/>
        </a:lnSpc>
        <a:spcBef>
          <a:spcPts val="600"/>
        </a:spcBef>
        <a:spcAft>
          <a:spcPct val="0"/>
        </a:spcAft>
        <a:buClr>
          <a:schemeClr val="tx2"/>
        </a:buClr>
        <a:buFont typeface="Arial" charset="0"/>
        <a:buChar char="•"/>
        <a:defRPr lang="en-US" sz="14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2pPr>
      <a:lvl3pPr marL="431800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2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3pPr>
      <a:lvl4pPr marL="503238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4pPr>
      <a:lvl5pPr marL="574675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5pPr>
      <a:lvl6pPr marL="863856" indent="-171445" algn="l" defTabSz="685777" rtl="0" eaLnBrk="1" latinLnBrk="0" hangingPunct="1">
        <a:spcBef>
          <a:spcPts val="600"/>
        </a:spcBef>
        <a:buFont typeface="Arial" pitchFamily="34" charset="0"/>
        <a:buChar char="•"/>
        <a:defRPr sz="9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935844" indent="-171422" algn="l" defTabSz="685777" rtl="0" eaLnBrk="1" latinLnBrk="0" hangingPunct="1">
        <a:spcBef>
          <a:spcPts val="600"/>
        </a:spcBef>
        <a:buFont typeface="Arial" pitchFamily="34" charset="0"/>
        <a:buChar char="•"/>
        <a:defRPr sz="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220" indent="0" algn="l" defTabSz="685777" rtl="0" eaLnBrk="1" latinLnBrk="0" hangingPunct="1">
        <a:spcBef>
          <a:spcPct val="20000"/>
        </a:spcBef>
        <a:buFont typeface="Arial" pitchFamily="34" charset="0"/>
        <a:buNone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53" indent="-171445" algn="l" defTabSz="68577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6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77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6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5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41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32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2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1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33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etacad.com/group/communities/community-home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Instructor Materials</a:t>
            </a:r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Chapter 1: The Need for Cybersecurity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469497" y="3809526"/>
            <a:ext cx="2770092" cy="902174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Introduction to Cybersecurity v2.1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50477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4"/>
          <p:cNvSpPr>
            <a:spLocks noGrp="1" noChangeArrowheads="1"/>
          </p:cNvSpPr>
          <p:nvPr>
            <p:ph idx="1"/>
          </p:nvPr>
        </p:nvSpPr>
        <p:spPr>
          <a:xfrm>
            <a:off x="144065" y="668315"/>
            <a:ext cx="8853286" cy="4155319"/>
          </a:xfrm>
        </p:spPr>
        <p:txBody>
          <a:bodyPr/>
          <a:lstStyle/>
          <a:p>
            <a:r>
              <a:rPr lang="en-CA" dirty="0"/>
              <a:t>1.1 Personal Data</a:t>
            </a:r>
          </a:p>
          <a:p>
            <a:pPr lvl="1"/>
            <a:r>
              <a:rPr lang="en-US" sz="1200" dirty="0"/>
              <a:t>Explain the characteristics and value of personal data.</a:t>
            </a:r>
          </a:p>
          <a:p>
            <a:pPr marL="630238" lvl="2" indent="-214313">
              <a:buFont typeface="Arial" panose="020B0604020202020204" pitchFamily="34" charset="0"/>
              <a:buChar char="•"/>
            </a:pPr>
            <a:r>
              <a:rPr lang="en-US" dirty="0"/>
              <a:t>Define personal data.</a:t>
            </a:r>
          </a:p>
          <a:p>
            <a:pPr marL="630238" lvl="2" indent="-214313">
              <a:buFont typeface="Arial" panose="020B0604020202020204" pitchFamily="34" charset="0"/>
              <a:buChar char="•"/>
            </a:pPr>
            <a:r>
              <a:rPr lang="en-US" dirty="0"/>
              <a:t>Explain why personal data is profitable to hackers.</a:t>
            </a:r>
          </a:p>
          <a:p>
            <a:pPr marL="286941" indent="-285750"/>
            <a:r>
              <a:rPr lang="en-CA" dirty="0"/>
              <a:t>1.2 Organization Data</a:t>
            </a:r>
          </a:p>
          <a:p>
            <a:pPr lvl="1"/>
            <a:r>
              <a:rPr lang="en-US" sz="1200" dirty="0"/>
              <a:t>Explain the characteristics and value of data within an organization.</a:t>
            </a:r>
          </a:p>
          <a:p>
            <a:pPr marL="630238" lvl="2" indent="-214313">
              <a:buFont typeface="Arial" panose="020B0604020202020204" pitchFamily="34" charset="0"/>
              <a:buChar char="•"/>
            </a:pPr>
            <a:r>
              <a:rPr lang="en-US" dirty="0"/>
              <a:t>Describe types of data used by governments and organizations.</a:t>
            </a:r>
          </a:p>
          <a:p>
            <a:pPr marL="630238" lvl="2" indent="-214313">
              <a:buFont typeface="Arial" panose="020B0604020202020204" pitchFamily="34" charset="0"/>
              <a:buChar char="•"/>
            </a:pPr>
            <a:r>
              <a:rPr lang="en-US" dirty="0"/>
              <a:t>Describe the impact of a security breach.</a:t>
            </a:r>
          </a:p>
          <a:p>
            <a:pPr marL="286941" indent="-285750"/>
            <a:r>
              <a:rPr lang="en-CA" dirty="0"/>
              <a:t>1.3 Attackers and Cybersecurity Professionals</a:t>
            </a:r>
          </a:p>
          <a:p>
            <a:pPr lvl="1"/>
            <a:r>
              <a:rPr lang="en-US" sz="1200" dirty="0"/>
              <a:t>Explain the characteristics and motives of cyber attackers and the legal and ethical issues for cybersecurity professionals.</a:t>
            </a:r>
          </a:p>
          <a:p>
            <a:pPr marL="630238" lvl="2" indent="-214313">
              <a:buFont typeface="Arial" panose="020B0604020202020204" pitchFamily="34" charset="0"/>
              <a:buChar char="•"/>
            </a:pPr>
            <a:r>
              <a:rPr lang="en-US" sz="1100" dirty="0"/>
              <a:t>Describe the characteristics and motives of an attacker.</a:t>
            </a:r>
          </a:p>
          <a:p>
            <a:pPr marL="286941" indent="-285750"/>
            <a:r>
              <a:rPr lang="en-CA" dirty="0"/>
              <a:t>1.4 Cyberwarfare</a:t>
            </a:r>
          </a:p>
          <a:p>
            <a:pPr lvl="1"/>
            <a:r>
              <a:rPr lang="en-US" sz="1200" dirty="0"/>
              <a:t>Explain the characteristics and purpose of cyberwarfare.</a:t>
            </a:r>
          </a:p>
          <a:p>
            <a:pPr marL="630238" lvl="2" indent="-214313">
              <a:buFont typeface="Arial" panose="020B0604020202020204" pitchFamily="34" charset="0"/>
              <a:buChar char="•"/>
            </a:pPr>
            <a:r>
              <a:rPr lang="en-US" sz="1100" dirty="0"/>
              <a:t>Describe cyberwarfare.</a:t>
            </a:r>
          </a:p>
          <a:p>
            <a:pPr marL="542131" lvl="2" indent="-214313">
              <a:buFont typeface="Arial" panose="020B0604020202020204" pitchFamily="34" charset="0"/>
              <a:buChar char="•"/>
            </a:pPr>
            <a:endParaRPr lang="en-US" sz="1150" dirty="0"/>
          </a:p>
        </p:txBody>
      </p:sp>
      <p:sp>
        <p:nvSpPr>
          <p:cNvPr id="4098" name="Rectangle 33"/>
          <p:cNvSpPr>
            <a:spLocks noGrp="1" noChangeArrowheads="1"/>
          </p:cNvSpPr>
          <p:nvPr>
            <p:ph type="title"/>
          </p:nvPr>
        </p:nvSpPr>
        <p:spPr>
          <a:xfrm>
            <a:off x="144065" y="41393"/>
            <a:ext cx="8999936" cy="757551"/>
          </a:xfrm>
        </p:spPr>
        <p:txBody>
          <a:bodyPr/>
          <a:lstStyle/>
          <a:p>
            <a:pPr eaLnBrk="1" hangingPunct="1"/>
            <a:r>
              <a:rPr lang="en-US" dirty="0"/>
              <a:t>Chapter 1 - Sections &amp; Objectives</a:t>
            </a:r>
          </a:p>
        </p:txBody>
      </p:sp>
    </p:spTree>
    <p:extLst>
      <p:ext uri="{BB962C8B-B14F-4D97-AF65-F5344CB8AC3E}">
        <p14:creationId xmlns:p14="http://schemas.microsoft.com/office/powerpoint/2010/main" val="1758868671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915409"/>
            <a:ext cx="7598042" cy="1802391"/>
          </a:xfrm>
        </p:spPr>
        <p:txBody>
          <a:bodyPr/>
          <a:lstStyle/>
          <a:p>
            <a:r>
              <a:rPr lang="en-US" dirty="0"/>
              <a:t>1.1 Personal Data</a:t>
            </a:r>
          </a:p>
        </p:txBody>
      </p:sp>
    </p:spTree>
    <p:extLst>
      <p:ext uri="{BB962C8B-B14F-4D97-AF65-F5344CB8AC3E}">
        <p14:creationId xmlns:p14="http://schemas.microsoft.com/office/powerpoint/2010/main" val="673099643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Cybersecurity?</a:t>
            </a:r>
          </a:p>
          <a:p>
            <a:pPr lvl="1"/>
            <a:r>
              <a:rPr lang="en-US" dirty="0"/>
              <a:t>Protection of networked system and data </a:t>
            </a:r>
            <a:r>
              <a:rPr lang="en-US"/>
              <a:t>from unauthorized use or harm</a:t>
            </a:r>
            <a:endParaRPr lang="en-US" altLang="ja-JP" dirty="0"/>
          </a:p>
          <a:p>
            <a:r>
              <a:rPr lang="en-US" dirty="0"/>
              <a:t>Your Online and Offline Identity</a:t>
            </a:r>
            <a:endParaRPr lang="en-US" altLang="ja-JP" dirty="0"/>
          </a:p>
          <a:p>
            <a:pPr lvl="1"/>
            <a:r>
              <a:rPr lang="en-US" dirty="0"/>
              <a:t>Offline Identity</a:t>
            </a:r>
          </a:p>
          <a:p>
            <a:pPr lvl="2"/>
            <a:r>
              <a:rPr lang="en-US" dirty="0"/>
              <a:t>Your identity that interacts on a regular basis at home, </a:t>
            </a:r>
            <a:br>
              <a:rPr lang="en-US" dirty="0"/>
            </a:br>
            <a:r>
              <a:rPr lang="en-US" dirty="0"/>
              <a:t>school or work</a:t>
            </a:r>
          </a:p>
          <a:p>
            <a:pPr lvl="1"/>
            <a:r>
              <a:rPr lang="en-US" dirty="0"/>
              <a:t>Online Identity</a:t>
            </a:r>
          </a:p>
          <a:p>
            <a:pPr lvl="2"/>
            <a:r>
              <a:rPr lang="en-US" dirty="0"/>
              <a:t>Your identity while you are in cyberspace</a:t>
            </a:r>
          </a:p>
          <a:p>
            <a:pPr lvl="2"/>
            <a:r>
              <a:rPr lang="en-US" dirty="0"/>
              <a:t>Should only reveal a limited amount of information about you</a:t>
            </a:r>
          </a:p>
          <a:p>
            <a:pPr lvl="2"/>
            <a:r>
              <a:rPr lang="en-US" dirty="0"/>
              <a:t>Username or alias</a:t>
            </a:r>
          </a:p>
          <a:p>
            <a:pPr lvl="3"/>
            <a:r>
              <a:rPr lang="en-US" dirty="0"/>
              <a:t>Should not include any personal information</a:t>
            </a:r>
          </a:p>
          <a:p>
            <a:pPr lvl="3"/>
            <a:r>
              <a:rPr lang="en-US" dirty="0"/>
              <a:t>Should be appropriate and respectful</a:t>
            </a:r>
          </a:p>
          <a:p>
            <a:pPr lvl="3"/>
            <a:r>
              <a:rPr lang="en-US" dirty="0"/>
              <a:t>Should not attract unwanted attention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altLang="ja-JP" dirty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/>
              <a:t>Personal Data</a:t>
            </a:r>
            <a:br>
              <a:rPr lang="en-US" altLang="en-US" dirty="0"/>
            </a:br>
            <a:r>
              <a:rPr lang="en-US" altLang="en-US" dirty="0"/>
              <a:t>Introduction to Personal Data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2659EFB-2FF0-47FF-938C-B45B55C906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2673" y="1681566"/>
            <a:ext cx="3971431" cy="2967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848605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>
          <a:xfrm>
            <a:off x="145357" y="798944"/>
            <a:ext cx="8853286" cy="4155319"/>
          </a:xfrm>
        </p:spPr>
        <p:txBody>
          <a:bodyPr/>
          <a:lstStyle/>
          <a:p>
            <a:r>
              <a:rPr lang="en-US" altLang="ja-JP" dirty="0"/>
              <a:t>Your Data</a:t>
            </a:r>
          </a:p>
          <a:p>
            <a:pPr lvl="1"/>
            <a:r>
              <a:rPr lang="en-US" altLang="ja-JP" dirty="0"/>
              <a:t>Medical Records</a:t>
            </a:r>
          </a:p>
          <a:p>
            <a:pPr lvl="2"/>
            <a:r>
              <a:rPr lang="en-US" altLang="ja-JP" dirty="0"/>
              <a:t>electronic health records (EHR) – physical, mental, and </a:t>
            </a:r>
            <a:br>
              <a:rPr lang="en-US" altLang="ja-JP" dirty="0"/>
            </a:br>
            <a:r>
              <a:rPr lang="en-US" altLang="ja-JP" dirty="0"/>
              <a:t>other personal information</a:t>
            </a:r>
          </a:p>
          <a:p>
            <a:pPr lvl="2"/>
            <a:r>
              <a:rPr lang="en-US" altLang="ja-JP" dirty="0"/>
              <a:t>prescriptions</a:t>
            </a:r>
          </a:p>
          <a:p>
            <a:pPr lvl="1"/>
            <a:r>
              <a:rPr lang="en-US" altLang="ja-JP" dirty="0"/>
              <a:t>Education Records</a:t>
            </a:r>
          </a:p>
          <a:p>
            <a:pPr lvl="2"/>
            <a:r>
              <a:rPr lang="en-US" altLang="ja-JP" dirty="0"/>
              <a:t>Grades, test scores, courses taken, awards and degrees rewarded</a:t>
            </a:r>
          </a:p>
          <a:p>
            <a:pPr lvl="2"/>
            <a:r>
              <a:rPr lang="en-US" altLang="ja-JP" dirty="0"/>
              <a:t>Attendance</a:t>
            </a:r>
          </a:p>
          <a:p>
            <a:pPr lvl="2"/>
            <a:r>
              <a:rPr lang="en-US" altLang="ja-JP" dirty="0"/>
              <a:t>Disciplinary reports</a:t>
            </a:r>
          </a:p>
          <a:p>
            <a:pPr lvl="1"/>
            <a:r>
              <a:rPr lang="en-US" dirty="0"/>
              <a:t>Employment and Financial Records</a:t>
            </a:r>
          </a:p>
          <a:p>
            <a:pPr lvl="2"/>
            <a:r>
              <a:rPr lang="en-US" altLang="ja-JP" dirty="0"/>
              <a:t>Income and expenditures</a:t>
            </a:r>
          </a:p>
          <a:p>
            <a:pPr lvl="2"/>
            <a:r>
              <a:rPr lang="en-US" altLang="ja-JP" dirty="0"/>
              <a:t>Tax records – paycheck stubs, credit card statements, </a:t>
            </a:r>
            <a:br>
              <a:rPr lang="en-US" altLang="ja-JP" dirty="0"/>
            </a:br>
            <a:r>
              <a:rPr lang="en-US" altLang="ja-JP" dirty="0"/>
              <a:t>credit rating and banking statement</a:t>
            </a:r>
          </a:p>
          <a:p>
            <a:pPr lvl="2"/>
            <a:r>
              <a:rPr lang="en-US" altLang="ja-JP" dirty="0"/>
              <a:t>Past employment and performance</a:t>
            </a: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/>
              <a:t>Personal Data</a:t>
            </a:r>
            <a:br>
              <a:rPr lang="en-US" altLang="en-US" dirty="0"/>
            </a:br>
            <a:r>
              <a:rPr lang="en-US" altLang="en-US" dirty="0"/>
              <a:t>Introduction to Personal Data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DDE9CF5-D984-46B2-86A3-6F944546A5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0605" y="857667"/>
            <a:ext cx="3718038" cy="3654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478232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>
          <a:xfrm>
            <a:off x="145357" y="798944"/>
            <a:ext cx="8853286" cy="4155319"/>
          </a:xfrm>
        </p:spPr>
        <p:txBody>
          <a:bodyPr/>
          <a:lstStyle/>
          <a:p>
            <a:r>
              <a:rPr lang="en-US" altLang="ja-JP" dirty="0"/>
              <a:t>Where is Your Data?</a:t>
            </a:r>
          </a:p>
          <a:p>
            <a:pPr lvl="1"/>
            <a:r>
              <a:rPr lang="en-US" altLang="ja-JP" dirty="0"/>
              <a:t>Medical records: doctor’s office, insurance company</a:t>
            </a:r>
          </a:p>
          <a:p>
            <a:pPr lvl="1"/>
            <a:r>
              <a:rPr lang="en-US" altLang="ja-JP" dirty="0"/>
              <a:t>Store loyalty cards</a:t>
            </a:r>
          </a:p>
          <a:p>
            <a:pPr lvl="2"/>
            <a:r>
              <a:rPr lang="en-US" altLang="ja-JP" dirty="0"/>
              <a:t>Stores compile your purchases</a:t>
            </a:r>
          </a:p>
          <a:p>
            <a:pPr lvl="2"/>
            <a:r>
              <a:rPr lang="en-US" altLang="ja-JP" dirty="0"/>
              <a:t>Marketing partner uses the profiles for target advertisement</a:t>
            </a:r>
          </a:p>
          <a:p>
            <a:pPr lvl="1"/>
            <a:r>
              <a:rPr lang="en-US" altLang="ja-JP" dirty="0"/>
              <a:t>Online pictures: friends, strangers may also have a copy</a:t>
            </a:r>
          </a:p>
          <a:p>
            <a:r>
              <a:rPr lang="en-US" altLang="ja-JP" dirty="0"/>
              <a:t>Your Computer Devices</a:t>
            </a:r>
          </a:p>
          <a:p>
            <a:pPr lvl="1"/>
            <a:r>
              <a:rPr lang="en-US" altLang="ja-JP" dirty="0"/>
              <a:t>Data storage and your portal to your online data</a:t>
            </a:r>
          </a:p>
          <a:p>
            <a:pPr lvl="1"/>
            <a:r>
              <a:rPr lang="en-US" altLang="ja-JP" dirty="0"/>
              <a:t>List some example of your computing devices</a:t>
            </a: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/>
              <a:t>Personal Data</a:t>
            </a:r>
            <a:br>
              <a:rPr lang="en-US" altLang="en-US" dirty="0"/>
            </a:br>
            <a:r>
              <a:rPr lang="en-US" altLang="en-US" dirty="0"/>
              <a:t>Introduction to Personal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83B1F0-A362-4CF3-B690-BEEB75D582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9563" y="938382"/>
            <a:ext cx="3789080" cy="3266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484690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the criminals get your money?</a:t>
            </a:r>
          </a:p>
          <a:p>
            <a:pPr lvl="1"/>
            <a:r>
              <a:rPr lang="en-US" dirty="0"/>
              <a:t>Online credentials</a:t>
            </a:r>
          </a:p>
          <a:p>
            <a:pPr lvl="2"/>
            <a:r>
              <a:rPr lang="en-US" dirty="0"/>
              <a:t>Gives thieves access to your accounts</a:t>
            </a:r>
          </a:p>
          <a:p>
            <a:pPr lvl="1"/>
            <a:r>
              <a:rPr lang="en-US" dirty="0"/>
              <a:t>Creative schemes</a:t>
            </a:r>
          </a:p>
          <a:p>
            <a:pPr lvl="2"/>
            <a:r>
              <a:rPr lang="en-US" altLang="ja-JP" dirty="0"/>
              <a:t>Trick into wiring money to your friends or family</a:t>
            </a:r>
          </a:p>
          <a:p>
            <a:r>
              <a:rPr lang="en-US" dirty="0"/>
              <a:t>Why do they want your identity?</a:t>
            </a:r>
            <a:endParaRPr lang="en-US" altLang="ja-JP" dirty="0"/>
          </a:p>
          <a:p>
            <a:pPr lvl="1"/>
            <a:r>
              <a:rPr lang="en-US" dirty="0"/>
              <a:t>Long-term profits </a:t>
            </a:r>
          </a:p>
          <a:p>
            <a:pPr lvl="1"/>
            <a:r>
              <a:rPr lang="en-US" dirty="0"/>
              <a:t>Medical benefits</a:t>
            </a:r>
          </a:p>
          <a:p>
            <a:pPr lvl="1"/>
            <a:r>
              <a:rPr lang="en-US" altLang="ja-JP" dirty="0"/>
              <a:t>File a fake tax return</a:t>
            </a:r>
          </a:p>
          <a:p>
            <a:pPr lvl="1"/>
            <a:r>
              <a:rPr lang="en-US" altLang="ja-JP" dirty="0"/>
              <a:t>Open credit card accounts</a:t>
            </a:r>
          </a:p>
          <a:p>
            <a:pPr lvl="1"/>
            <a:r>
              <a:rPr lang="en-US" altLang="ja-JP" dirty="0"/>
              <a:t>Obtain loans</a:t>
            </a:r>
          </a:p>
          <a:p>
            <a:pPr marL="0" indent="0">
              <a:buNone/>
            </a:pPr>
            <a:endParaRPr lang="en-US" altLang="ja-JP" dirty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/>
              <a:t>Personal Data</a:t>
            </a:r>
            <a:br>
              <a:rPr lang="en-US" altLang="en-US" dirty="0"/>
            </a:br>
            <a:r>
              <a:rPr lang="en-US" altLang="en-US" dirty="0"/>
              <a:t>Personal Data as a Target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CF4043E-DF20-464D-98A1-A3C4923ADF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8166" y="1024989"/>
            <a:ext cx="2399334" cy="15467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8471C43-C1A9-41B0-9893-D614BD14A8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8251" y="2797795"/>
            <a:ext cx="2339249" cy="1863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976814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915409"/>
            <a:ext cx="7598042" cy="1802391"/>
          </a:xfrm>
        </p:spPr>
        <p:txBody>
          <a:bodyPr/>
          <a:lstStyle/>
          <a:p>
            <a:r>
              <a:rPr lang="en-US" dirty="0"/>
              <a:t>1.2 Organizational Data</a:t>
            </a:r>
          </a:p>
        </p:txBody>
      </p:sp>
    </p:spTree>
    <p:extLst>
      <p:ext uri="{BB962C8B-B14F-4D97-AF65-F5344CB8AC3E}">
        <p14:creationId xmlns:p14="http://schemas.microsoft.com/office/powerpoint/2010/main" val="2594351279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Types of Organizational Data</a:t>
            </a:r>
          </a:p>
          <a:p>
            <a:pPr lvl="1"/>
            <a:r>
              <a:rPr lang="en-US" dirty="0"/>
              <a:t>Traditional Data</a:t>
            </a:r>
          </a:p>
          <a:p>
            <a:pPr lvl="2"/>
            <a:r>
              <a:rPr lang="en-US" dirty="0"/>
              <a:t>Personnel – application materials, payroll, offer letter, employee agreements</a:t>
            </a:r>
          </a:p>
          <a:p>
            <a:pPr lvl="2"/>
            <a:r>
              <a:rPr lang="en-US" dirty="0"/>
              <a:t>Intellectual – patents, trademarks, product plans, trade secrets</a:t>
            </a:r>
          </a:p>
          <a:p>
            <a:pPr lvl="2"/>
            <a:r>
              <a:rPr lang="en-US" dirty="0"/>
              <a:t>Financial – income statements, balance sheets, cash flow statements</a:t>
            </a:r>
          </a:p>
          <a:p>
            <a:pPr lvl="1"/>
            <a:r>
              <a:rPr lang="en-US" dirty="0"/>
              <a:t>Internet of Things and Big Data</a:t>
            </a:r>
          </a:p>
          <a:p>
            <a:pPr lvl="2"/>
            <a:r>
              <a:rPr lang="en-US" altLang="ja-JP" dirty="0"/>
              <a:t>IoT – large network of physical objects, such as sensors</a:t>
            </a:r>
          </a:p>
          <a:p>
            <a:pPr lvl="2"/>
            <a:r>
              <a:rPr lang="en-US" altLang="ja-JP" dirty="0"/>
              <a:t>Big Data – data from the IoT</a:t>
            </a:r>
          </a:p>
          <a:p>
            <a:r>
              <a:rPr lang="en-US" dirty="0"/>
              <a:t>Confidentiality, Integrity and Availability</a:t>
            </a:r>
            <a:endParaRPr lang="en-US" altLang="ja-JP" dirty="0"/>
          </a:p>
          <a:p>
            <a:pPr lvl="1"/>
            <a:r>
              <a:rPr lang="en-US" dirty="0"/>
              <a:t>Confidentiality – privacy</a:t>
            </a:r>
          </a:p>
          <a:p>
            <a:pPr lvl="1"/>
            <a:r>
              <a:rPr lang="en-US" dirty="0"/>
              <a:t>Integrity – accuracy and trustworthiness of the information </a:t>
            </a:r>
          </a:p>
          <a:p>
            <a:pPr lvl="1"/>
            <a:r>
              <a:rPr lang="en-US" dirty="0"/>
              <a:t>Availability – information is accessible</a:t>
            </a:r>
            <a:endParaRPr lang="en-US" altLang="ja-JP" dirty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44065" y="12916"/>
            <a:ext cx="9144000" cy="757551"/>
          </a:xfrm>
        </p:spPr>
        <p:txBody>
          <a:bodyPr/>
          <a:lstStyle/>
          <a:p>
            <a:r>
              <a:rPr lang="en-US" altLang="en-US" sz="1600" dirty="0"/>
              <a:t>Organizational Data</a:t>
            </a:r>
            <a:br>
              <a:rPr lang="en-US" altLang="en-US" dirty="0"/>
            </a:br>
            <a:r>
              <a:rPr lang="en-US" altLang="en-US" dirty="0"/>
              <a:t>Introduction to Organizational Data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F0BEF23-77B4-4617-9615-C93A66C3FF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4812" y="1180333"/>
            <a:ext cx="3392539" cy="3392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550359"/>
      </p:ext>
    </p:extLst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600" dirty="0"/>
              <a:t>Introduction to Organizational Data</a:t>
            </a:r>
            <a:br>
              <a:rPr lang="en-US" dirty="0"/>
            </a:br>
            <a:r>
              <a:rPr lang="en-US" dirty="0"/>
              <a:t>Lab – Compare Data with a Hash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EE0B431-1184-4362-86ED-2E27BB67B7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6737" y="798944"/>
            <a:ext cx="5880683" cy="3958518"/>
          </a:xfrm>
          <a:prstGeom prst="rect">
            <a:avLst/>
          </a:prstGeom>
          <a:ln w="3175"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1209883171"/>
      </p:ext>
    </p:extLst>
  </p:cSld>
  <p:clrMapOvr>
    <a:masterClrMapping/>
  </p:clrMapOvr>
  <p:transition spd="slow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Consequences of a Security Breach</a:t>
            </a:r>
          </a:p>
          <a:p>
            <a:pPr lvl="1"/>
            <a:r>
              <a:rPr lang="en-US" dirty="0"/>
              <a:t>Not feasible to prevent every attack</a:t>
            </a:r>
          </a:p>
          <a:p>
            <a:pPr lvl="1"/>
            <a:r>
              <a:rPr lang="en-US" dirty="0"/>
              <a:t>Attackers will always find new ways</a:t>
            </a:r>
          </a:p>
          <a:p>
            <a:pPr lvl="1"/>
            <a:r>
              <a:rPr lang="en-US" dirty="0"/>
              <a:t>Ruined reputation, vandalism, theft, </a:t>
            </a:r>
            <a:br>
              <a:rPr lang="en-US" dirty="0"/>
            </a:br>
            <a:r>
              <a:rPr lang="en-US" dirty="0"/>
              <a:t>revenue lost, damaged intellectual property</a:t>
            </a:r>
          </a:p>
          <a:p>
            <a:r>
              <a:rPr lang="en-US" dirty="0"/>
              <a:t>Security Breach Example - LastPass</a:t>
            </a:r>
          </a:p>
          <a:p>
            <a:pPr lvl="1"/>
            <a:r>
              <a:rPr lang="en-US" dirty="0"/>
              <a:t>An online password manager</a:t>
            </a:r>
          </a:p>
          <a:p>
            <a:pPr lvl="1"/>
            <a:r>
              <a:rPr lang="en-US" dirty="0"/>
              <a:t>Stolen email addresses, password reminders, </a:t>
            </a:r>
            <a:br>
              <a:rPr lang="en-US" dirty="0"/>
            </a:br>
            <a:r>
              <a:rPr lang="en-US" dirty="0"/>
              <a:t>and authentication hashes</a:t>
            </a:r>
          </a:p>
          <a:p>
            <a:pPr lvl="1"/>
            <a:r>
              <a:rPr lang="en-US" dirty="0"/>
              <a:t>Requires email verification or multi-factor </a:t>
            </a:r>
            <a:br>
              <a:rPr lang="en-US" dirty="0"/>
            </a:br>
            <a:r>
              <a:rPr lang="en-US" dirty="0"/>
              <a:t>authentication when logging in from an unknown device </a:t>
            </a:r>
          </a:p>
          <a:p>
            <a:pPr lvl="1"/>
            <a:r>
              <a:rPr lang="en-US" altLang="ja-JP" dirty="0"/>
              <a:t>Users should use complex master password,</a:t>
            </a:r>
            <a:br>
              <a:rPr lang="en-US" altLang="ja-JP" dirty="0"/>
            </a:br>
            <a:r>
              <a:rPr lang="en-US" altLang="ja-JP" dirty="0"/>
              <a:t>change master password periodically, and beware of </a:t>
            </a:r>
            <a:br>
              <a:rPr lang="en-US" altLang="ja-JP" dirty="0"/>
            </a:br>
            <a:r>
              <a:rPr lang="en-US" altLang="ja-JP" dirty="0"/>
              <a:t>phishing attacks</a:t>
            </a: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/>
              <a:t>Organizational Data</a:t>
            </a:r>
            <a:br>
              <a:rPr lang="en-US" altLang="en-US" dirty="0"/>
            </a:br>
            <a:r>
              <a:rPr lang="en-US" altLang="en-US" dirty="0"/>
              <a:t>The Impact of a Security Breach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563E2AD-4417-4DD2-B17D-8F26942777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4717" y="798944"/>
            <a:ext cx="2958830" cy="3795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552838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This PowerPoint deck is divided in two parts:</a:t>
            </a:r>
          </a:p>
          <a:p>
            <a:r>
              <a:rPr lang="en-US" dirty="0"/>
              <a:t>Instructor Planning Guide</a:t>
            </a:r>
            <a:endParaRPr lang="en-CA" dirty="0"/>
          </a:p>
          <a:p>
            <a:pPr lvl="1"/>
            <a:r>
              <a:rPr lang="en-CA" dirty="0"/>
              <a:t>Information to help you become familiar with the chapter</a:t>
            </a:r>
          </a:p>
          <a:p>
            <a:pPr lvl="1"/>
            <a:r>
              <a:rPr lang="en-CA" dirty="0"/>
              <a:t>Teaching aids</a:t>
            </a:r>
          </a:p>
          <a:p>
            <a:r>
              <a:rPr lang="en-CA" dirty="0"/>
              <a:t>Instructor Class Presentation</a:t>
            </a:r>
          </a:p>
          <a:p>
            <a:pPr lvl="1"/>
            <a:r>
              <a:rPr lang="en-CA" dirty="0"/>
              <a:t>Optional slides that you can use in the classroom</a:t>
            </a:r>
          </a:p>
          <a:p>
            <a:pPr lvl="1"/>
            <a:r>
              <a:rPr lang="en-CA" dirty="0"/>
              <a:t>Begins on slide # 9</a:t>
            </a:r>
          </a:p>
          <a:p>
            <a:endParaRPr lang="en-CA" dirty="0"/>
          </a:p>
          <a:p>
            <a:r>
              <a:rPr lang="en-CA" b="1" dirty="0"/>
              <a:t>Note</a:t>
            </a:r>
            <a:r>
              <a:rPr lang="en-CA" dirty="0"/>
              <a:t>: Remove the Planning Guide from this presentation before sharing with anyone.</a:t>
            </a:r>
          </a:p>
        </p:txBody>
      </p:sp>
      <p:sp>
        <p:nvSpPr>
          <p:cNvPr id="4098" name="Rectangle 3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Instructor Materials – Chapter 1 Planning Guide</a:t>
            </a:r>
          </a:p>
        </p:txBody>
      </p:sp>
    </p:spTree>
    <p:extLst>
      <p:ext uri="{BB962C8B-B14F-4D97-AF65-F5344CB8AC3E}">
        <p14:creationId xmlns:p14="http://schemas.microsoft.com/office/powerpoint/2010/main" val="3599581950"/>
      </p:ext>
    </p:extLst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Security Breach Example - </a:t>
            </a:r>
            <a:r>
              <a:rPr lang="en-US" dirty="0" err="1"/>
              <a:t>Vtech</a:t>
            </a:r>
            <a:endParaRPr lang="en-US" dirty="0"/>
          </a:p>
          <a:p>
            <a:pPr lvl="1"/>
            <a:r>
              <a:rPr lang="en-US" dirty="0" err="1"/>
              <a:t>Vtech</a:t>
            </a:r>
            <a:r>
              <a:rPr lang="en-US" dirty="0"/>
              <a:t> is a high tech toy maker for children</a:t>
            </a:r>
          </a:p>
          <a:p>
            <a:pPr lvl="1"/>
            <a:r>
              <a:rPr lang="en-US" dirty="0"/>
              <a:t>exposed sensitive information including customer names, </a:t>
            </a:r>
            <a:br>
              <a:rPr lang="en-US" dirty="0"/>
            </a:br>
            <a:r>
              <a:rPr lang="en-US" dirty="0"/>
              <a:t>email addresses, passwords, pictures, and chat logs.</a:t>
            </a:r>
          </a:p>
          <a:p>
            <a:pPr lvl="1"/>
            <a:r>
              <a:rPr lang="en-US" dirty="0" err="1"/>
              <a:t>Vtech</a:t>
            </a:r>
            <a:r>
              <a:rPr lang="en-US" dirty="0"/>
              <a:t> did not safeguard information properly</a:t>
            </a:r>
          </a:p>
          <a:p>
            <a:pPr lvl="1"/>
            <a:r>
              <a:rPr lang="en-US" dirty="0"/>
              <a:t>Hackers can create email accounts, apply for credits, and </a:t>
            </a:r>
            <a:br>
              <a:rPr lang="en-US" dirty="0"/>
            </a:br>
            <a:r>
              <a:rPr lang="en-US" dirty="0"/>
              <a:t>commit crimes using the children’s information</a:t>
            </a:r>
          </a:p>
          <a:p>
            <a:pPr lvl="1"/>
            <a:r>
              <a:rPr lang="en-US" dirty="0"/>
              <a:t>Hackers can also take over the parents’ online accounts</a:t>
            </a:r>
          </a:p>
          <a:p>
            <a:r>
              <a:rPr lang="en-US" dirty="0"/>
              <a:t>Security Breach Example - Equifax</a:t>
            </a:r>
          </a:p>
          <a:p>
            <a:pPr lvl="1"/>
            <a:r>
              <a:rPr lang="en-US" dirty="0"/>
              <a:t>Equifax is a consumer credit reporting agency.</a:t>
            </a:r>
          </a:p>
          <a:p>
            <a:pPr lvl="1"/>
            <a:r>
              <a:rPr lang="en-US" dirty="0"/>
              <a:t>Attackers exploited a vulnerability in web application software.</a:t>
            </a:r>
          </a:p>
          <a:p>
            <a:pPr lvl="1"/>
            <a:r>
              <a:rPr lang="en-US" dirty="0"/>
              <a:t>Equifax established a dedicated web site with a new domain </a:t>
            </a:r>
            <a:br>
              <a:rPr lang="en-US" dirty="0"/>
            </a:br>
            <a:r>
              <a:rPr lang="en-US" dirty="0"/>
              <a:t>name that allowed nefarious parties to create unauthorized </a:t>
            </a:r>
            <a:br>
              <a:rPr lang="en-US" dirty="0"/>
            </a:br>
            <a:r>
              <a:rPr lang="en-US" dirty="0"/>
              <a:t>websites for phishing scheme</a:t>
            </a:r>
          </a:p>
          <a:p>
            <a:pPr lvl="1"/>
            <a:endParaRPr lang="en-US" dirty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/>
              <a:t>Organizational Data</a:t>
            </a:r>
            <a:br>
              <a:rPr lang="en-US" altLang="en-US" dirty="0"/>
            </a:br>
            <a:r>
              <a:rPr lang="en-US" altLang="en-US" dirty="0"/>
              <a:t>The Impact of a Security Breach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ABE3A30-6252-4A51-9A69-E6C89E53F8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7390" y="922333"/>
            <a:ext cx="2808822" cy="3298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691985"/>
      </p:ext>
    </p:extLst>
  </p:cSld>
  <p:clrMapOvr>
    <a:masterClrMapping/>
  </p:clrMapOvr>
  <p:transition spd="slow"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600" dirty="0">
                <a:latin typeface="Arial" charset="0"/>
              </a:rPr>
              <a:t>The Impact of a Security Breach</a:t>
            </a:r>
            <a:br>
              <a:rPr lang="en-US" dirty="0"/>
            </a:br>
            <a:r>
              <a:rPr lang="en-US" dirty="0"/>
              <a:t>Lab – </a:t>
            </a:r>
            <a:r>
              <a:rPr lang="en-US" dirty="0">
                <a:latin typeface="Arial" charset="0"/>
              </a:rPr>
              <a:t>What Was Taken?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3D54F2-01AF-4DFA-AD7C-5F2F847FCB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9485" y="798944"/>
            <a:ext cx="5945030" cy="3847555"/>
          </a:xfrm>
          <a:prstGeom prst="rect">
            <a:avLst/>
          </a:prstGeom>
          <a:ln w="3175"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3331980290"/>
      </p:ext>
    </p:extLst>
  </p:cSld>
  <p:clrMapOvr>
    <a:masterClrMapping/>
  </p:clrMapOvr>
  <p:transition spd="slow"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915409"/>
            <a:ext cx="7598042" cy="1802391"/>
          </a:xfrm>
        </p:spPr>
        <p:txBody>
          <a:bodyPr/>
          <a:lstStyle/>
          <a:p>
            <a:r>
              <a:rPr lang="en-US" dirty="0"/>
              <a:t>1.3 Attackers and Cybersecurity Professionals</a:t>
            </a:r>
          </a:p>
        </p:txBody>
      </p:sp>
    </p:spTree>
    <p:extLst>
      <p:ext uri="{BB962C8B-B14F-4D97-AF65-F5344CB8AC3E}">
        <p14:creationId xmlns:p14="http://schemas.microsoft.com/office/powerpoint/2010/main" val="4277018850"/>
      </p:ext>
    </p:extLst>
  </p:cSld>
  <p:clrMapOvr>
    <a:masterClrMapping/>
  </p:clrMapOvr>
  <p:transition spd="slow"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Amateurs</a:t>
            </a:r>
          </a:p>
          <a:p>
            <a:pPr lvl="1"/>
            <a:r>
              <a:rPr lang="en-US" dirty="0"/>
              <a:t>Script kiddies with little or no skill</a:t>
            </a:r>
          </a:p>
          <a:p>
            <a:pPr lvl="1"/>
            <a:r>
              <a:rPr lang="en-US" dirty="0"/>
              <a:t>Using existing tools or instructions found online for attacks</a:t>
            </a:r>
          </a:p>
          <a:p>
            <a:r>
              <a:rPr lang="en-US" dirty="0"/>
              <a:t>Hackers - break into computers or networks to gain access</a:t>
            </a:r>
          </a:p>
          <a:p>
            <a:pPr lvl="1"/>
            <a:r>
              <a:rPr lang="en-US" dirty="0"/>
              <a:t>White hats – break into system with permission to discover </a:t>
            </a:r>
            <a:br>
              <a:rPr lang="en-US" dirty="0"/>
            </a:br>
            <a:r>
              <a:rPr lang="en-US" dirty="0"/>
              <a:t>weaknesses so that the security of these systems can be </a:t>
            </a:r>
            <a:br>
              <a:rPr lang="en-US" dirty="0"/>
            </a:br>
            <a:r>
              <a:rPr lang="en-US" dirty="0"/>
              <a:t>improved</a:t>
            </a:r>
          </a:p>
          <a:p>
            <a:pPr lvl="1"/>
            <a:r>
              <a:rPr lang="en-US" dirty="0"/>
              <a:t>Gray hats – compromise systems without permission</a:t>
            </a:r>
          </a:p>
          <a:p>
            <a:pPr lvl="1"/>
            <a:r>
              <a:rPr lang="en-US" dirty="0"/>
              <a:t>Black hats - take advantage of any vulnerability for </a:t>
            </a:r>
            <a:br>
              <a:rPr lang="en-US" dirty="0"/>
            </a:br>
            <a:r>
              <a:rPr lang="en-US" dirty="0"/>
              <a:t>illegal personal, financial or political gain</a:t>
            </a:r>
          </a:p>
          <a:p>
            <a:r>
              <a:rPr lang="en-US" dirty="0"/>
              <a:t>Organized Hackers - organizations of cyber criminals, </a:t>
            </a:r>
            <a:br>
              <a:rPr lang="en-US" dirty="0"/>
            </a:br>
            <a:r>
              <a:rPr lang="en-US" dirty="0"/>
              <a:t>hacktivists, terrorists, and state-sponsored hackers.</a:t>
            </a: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44065" y="12916"/>
            <a:ext cx="9144000" cy="757551"/>
          </a:xfrm>
        </p:spPr>
        <p:txBody>
          <a:bodyPr/>
          <a:lstStyle/>
          <a:p>
            <a:r>
              <a:rPr lang="en-US" sz="1600" dirty="0"/>
              <a:t>The Profile of a Cyber Attacker</a:t>
            </a:r>
            <a:br>
              <a:rPr lang="en-GB" sz="1600" dirty="0"/>
            </a:br>
            <a:r>
              <a:rPr lang="en-US" altLang="en-US" dirty="0"/>
              <a:t>Types of Attackers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55BAE5A-9D98-44F1-9EFE-B5AA69EA32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1968" y="1034348"/>
            <a:ext cx="3358807" cy="3406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447392"/>
      </p:ext>
    </p:extLst>
  </p:cSld>
  <p:clrMapOvr>
    <a:masterClrMapping/>
  </p:clrMapOvr>
  <p:transition spd="slow">
    <p:wip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Internal Security Threats</a:t>
            </a:r>
          </a:p>
          <a:p>
            <a:pPr lvl="1"/>
            <a:r>
              <a:rPr lang="en-US" dirty="0"/>
              <a:t>Can be an employee or contract partner</a:t>
            </a:r>
            <a:endParaRPr lang="en-US" altLang="ja-JP" dirty="0"/>
          </a:p>
          <a:p>
            <a:pPr lvl="2"/>
            <a:r>
              <a:rPr lang="en-US" dirty="0"/>
              <a:t>Mishandle confidential data</a:t>
            </a:r>
          </a:p>
          <a:p>
            <a:pPr lvl="2"/>
            <a:r>
              <a:rPr lang="en-US" dirty="0"/>
              <a:t>Threaten the operations of internal servers or network </a:t>
            </a:r>
            <a:br>
              <a:rPr lang="en-US" dirty="0"/>
            </a:br>
            <a:r>
              <a:rPr lang="en-US" dirty="0"/>
              <a:t>infrastructure devices</a:t>
            </a:r>
          </a:p>
          <a:p>
            <a:pPr lvl="2"/>
            <a:r>
              <a:rPr lang="en-US" dirty="0"/>
              <a:t>Facilitate outside attacks by connecting infected USB </a:t>
            </a:r>
            <a:br>
              <a:rPr lang="en-US" dirty="0"/>
            </a:br>
            <a:r>
              <a:rPr lang="en-US" dirty="0"/>
              <a:t>media into the corporate computer system</a:t>
            </a:r>
          </a:p>
          <a:p>
            <a:pPr lvl="2"/>
            <a:r>
              <a:rPr lang="en-US" dirty="0"/>
              <a:t>Accidentally invite malware onto the network </a:t>
            </a:r>
            <a:br>
              <a:rPr lang="en-US" dirty="0"/>
            </a:br>
            <a:r>
              <a:rPr lang="en-US" dirty="0"/>
              <a:t>through malicious email or websites</a:t>
            </a:r>
          </a:p>
          <a:p>
            <a:pPr lvl="2"/>
            <a:r>
              <a:rPr lang="en-US" dirty="0"/>
              <a:t>Can cause great damage because of direct access </a:t>
            </a:r>
          </a:p>
          <a:p>
            <a:r>
              <a:rPr lang="en-US" altLang="ja-JP" dirty="0"/>
              <a:t>External Security Threats</a:t>
            </a:r>
          </a:p>
          <a:p>
            <a:pPr lvl="1"/>
            <a:r>
              <a:rPr lang="en-US" dirty="0"/>
              <a:t>exploit vulnerabilities in network or </a:t>
            </a:r>
            <a:br>
              <a:rPr lang="en-US" dirty="0"/>
            </a:br>
            <a:r>
              <a:rPr lang="en-US" dirty="0"/>
              <a:t>computing devices</a:t>
            </a:r>
          </a:p>
          <a:p>
            <a:pPr lvl="1"/>
            <a:r>
              <a:rPr lang="en-US" dirty="0"/>
              <a:t>use social engineering to gain access</a:t>
            </a: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44065" y="12916"/>
            <a:ext cx="9144000" cy="757551"/>
          </a:xfrm>
        </p:spPr>
        <p:txBody>
          <a:bodyPr/>
          <a:lstStyle/>
          <a:p>
            <a:r>
              <a:rPr lang="en-US" altLang="en-US" sz="1600" dirty="0"/>
              <a:t>The Profile of a Cyber Attacker</a:t>
            </a:r>
            <a:br>
              <a:rPr lang="en-US" altLang="en-US" sz="1600" dirty="0"/>
            </a:br>
            <a:r>
              <a:rPr lang="en-US" altLang="ja-JP" dirty="0"/>
              <a:t>Internal and External Threats</a:t>
            </a:r>
            <a:endParaRPr lang="en-US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952BFA-23E0-4952-8B1A-8C315BA536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4686" y="1344769"/>
            <a:ext cx="5252665" cy="3306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023239"/>
      </p:ext>
    </p:extLst>
  </p:cSld>
  <p:clrMapOvr>
    <a:masterClrMapping/>
  </p:clrMapOvr>
  <p:transition spd="slow">
    <p:wip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915409"/>
            <a:ext cx="7598042" cy="1802391"/>
          </a:xfrm>
        </p:spPr>
        <p:txBody>
          <a:bodyPr/>
          <a:lstStyle/>
          <a:p>
            <a:r>
              <a:rPr lang="en-US" dirty="0"/>
              <a:t>1.4 Cyberwarfare</a:t>
            </a:r>
          </a:p>
        </p:txBody>
      </p:sp>
    </p:spTree>
    <p:extLst>
      <p:ext uri="{BB962C8B-B14F-4D97-AF65-F5344CB8AC3E}">
        <p14:creationId xmlns:p14="http://schemas.microsoft.com/office/powerpoint/2010/main" val="3742007276"/>
      </p:ext>
    </p:extLst>
  </p:cSld>
  <p:clrMapOvr>
    <a:masterClrMapping/>
  </p:clrMapOvr>
  <p:transition spd="slow">
    <p:wip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Cyberwarfare?</a:t>
            </a:r>
          </a:p>
          <a:p>
            <a:pPr lvl="1"/>
            <a:r>
              <a:rPr lang="en-US" dirty="0"/>
              <a:t>Conflict using cyberspace</a:t>
            </a:r>
          </a:p>
          <a:p>
            <a:pPr lvl="1"/>
            <a:r>
              <a:rPr lang="en-US" dirty="0"/>
              <a:t>Stuxnet malware</a:t>
            </a:r>
          </a:p>
          <a:p>
            <a:pPr lvl="2"/>
            <a:r>
              <a:rPr lang="en-US" dirty="0"/>
              <a:t>Designed to damage Iran’s </a:t>
            </a:r>
            <a:br>
              <a:rPr lang="en-US" dirty="0"/>
            </a:br>
            <a:r>
              <a:rPr lang="en-US" dirty="0"/>
              <a:t>nuclear enrichment plant</a:t>
            </a:r>
          </a:p>
          <a:p>
            <a:pPr lvl="2"/>
            <a:r>
              <a:rPr lang="en-US" dirty="0"/>
              <a:t>Used modular coding</a:t>
            </a:r>
          </a:p>
          <a:p>
            <a:pPr lvl="2"/>
            <a:r>
              <a:rPr lang="en-US" dirty="0"/>
              <a:t>Used stolen digital certificates</a:t>
            </a: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44065" y="12916"/>
            <a:ext cx="9144000" cy="757551"/>
          </a:xfrm>
        </p:spPr>
        <p:txBody>
          <a:bodyPr/>
          <a:lstStyle/>
          <a:p>
            <a:r>
              <a:rPr lang="en-US" altLang="en-US" sz="1600" dirty="0"/>
              <a:t>Overview of Cyberwarfare</a:t>
            </a:r>
            <a:br>
              <a:rPr lang="en-US" altLang="en-US" sz="1600" dirty="0"/>
            </a:br>
            <a:r>
              <a:rPr lang="en-US" altLang="en-US" dirty="0"/>
              <a:t>What is Cyberwarfare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A3B302-1B71-4CE3-9F33-3E0DA76A71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9964" y="1793175"/>
            <a:ext cx="5404260" cy="2682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110174"/>
      </p:ext>
    </p:extLst>
  </p:cSld>
  <p:clrMapOvr>
    <a:masterClrMapping/>
  </p:clrMapOvr>
  <p:transition spd="slow">
    <p:wip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>
          <a:xfrm>
            <a:off x="144064" y="902525"/>
            <a:ext cx="4871711" cy="3681349"/>
          </a:xfrm>
        </p:spPr>
        <p:txBody>
          <a:bodyPr/>
          <a:lstStyle/>
          <a:p>
            <a:r>
              <a:rPr lang="en-US" dirty="0"/>
              <a:t>Use to gain advantage over adversaries, nations or competitors</a:t>
            </a:r>
          </a:p>
          <a:p>
            <a:pPr lvl="1"/>
            <a:r>
              <a:rPr lang="en-US" dirty="0"/>
              <a:t>Can sabotage the infrastructure of other nations</a:t>
            </a:r>
          </a:p>
          <a:p>
            <a:pPr lvl="1"/>
            <a:r>
              <a:rPr lang="en-US" dirty="0"/>
              <a:t>Give the attackers the ability to blackmail </a:t>
            </a:r>
            <a:br>
              <a:rPr lang="en-US" dirty="0"/>
            </a:br>
            <a:r>
              <a:rPr lang="en-US" dirty="0"/>
              <a:t>governmental personnel</a:t>
            </a:r>
          </a:p>
          <a:p>
            <a:pPr lvl="1"/>
            <a:r>
              <a:rPr lang="en-US" dirty="0"/>
              <a:t>Citizens may lose confidence in the government’s ability to protect them.</a:t>
            </a:r>
          </a:p>
          <a:p>
            <a:pPr lvl="1"/>
            <a:r>
              <a:rPr lang="en-US" dirty="0"/>
              <a:t>Affect the citizens’ faith in their government without ever physically invading the targeted nation.</a:t>
            </a: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44065" y="12916"/>
            <a:ext cx="9144000" cy="757551"/>
          </a:xfrm>
        </p:spPr>
        <p:txBody>
          <a:bodyPr/>
          <a:lstStyle/>
          <a:p>
            <a:r>
              <a:rPr lang="en-US" altLang="en-US" sz="1600" dirty="0"/>
              <a:t>Overview of Cyberwarfare</a:t>
            </a:r>
            <a:br>
              <a:rPr lang="en-US" altLang="en-US" sz="1600" dirty="0"/>
            </a:br>
            <a:r>
              <a:rPr lang="en-US" altLang="en-US" dirty="0"/>
              <a:t>The Purpose of Cyberwarfare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75DF916-5F23-43CD-96C4-D4473398A3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5776" y="1567544"/>
            <a:ext cx="3981575" cy="2679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894322"/>
      </p:ext>
    </p:extLst>
  </p:cSld>
  <p:clrMapOvr>
    <a:masterClrMapping/>
  </p:clrMapOvr>
  <p:transition spd="slow">
    <p:wip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915409"/>
            <a:ext cx="7598042" cy="1802391"/>
          </a:xfrm>
        </p:spPr>
        <p:txBody>
          <a:bodyPr/>
          <a:lstStyle/>
          <a:p>
            <a:r>
              <a:rPr lang="en-US" dirty="0"/>
              <a:t>1.5 Chapter Summary</a:t>
            </a:r>
          </a:p>
        </p:txBody>
      </p:sp>
    </p:spTree>
    <p:extLst>
      <p:ext uri="{BB962C8B-B14F-4D97-AF65-F5344CB8AC3E}">
        <p14:creationId xmlns:p14="http://schemas.microsoft.com/office/powerpoint/2010/main" val="530190947"/>
      </p:ext>
    </p:extLst>
  </p:cSld>
  <p:clrMapOvr>
    <a:masterClrMapping/>
  </p:clrMapOvr>
  <p:transition spd="slow">
    <p:wip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personal data.</a:t>
            </a:r>
          </a:p>
          <a:p>
            <a:r>
              <a:rPr lang="en-US" sz="1400" dirty="0"/>
              <a:t>Explain the characteristics and value of personal data.</a:t>
            </a:r>
          </a:p>
          <a:p>
            <a:r>
              <a:rPr lang="en-US" sz="1400" dirty="0"/>
              <a:t>Explain the characteristics and value of data within an organization.</a:t>
            </a:r>
          </a:p>
          <a:p>
            <a:r>
              <a:rPr lang="en-US" sz="1400" dirty="0"/>
              <a:t>Describe the impact of security breach.</a:t>
            </a:r>
          </a:p>
          <a:p>
            <a:r>
              <a:rPr lang="en-US" sz="1400" dirty="0"/>
              <a:t>Describe the characteristics and motives of an attacker.</a:t>
            </a:r>
          </a:p>
          <a:p>
            <a:r>
              <a:rPr lang="en-US" sz="1400" dirty="0"/>
              <a:t>Describe the legal and ethical issues facing a cybersecurity professional.</a:t>
            </a:r>
          </a:p>
          <a:p>
            <a:r>
              <a:rPr lang="en-US" sz="1400" dirty="0"/>
              <a:t>Explain the characteristics and purpose of cyberwarfare.</a:t>
            </a: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/>
              <a:t>Chapter Summary</a:t>
            </a:r>
            <a:br>
              <a:rPr lang="en-US" altLang="en-US" dirty="0"/>
            </a:br>
            <a:r>
              <a:rPr lang="en-US" altLang="en-US" dirty="0" err="1"/>
              <a:t>Summary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74871397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915409"/>
            <a:ext cx="7598042" cy="1802391"/>
          </a:xfrm>
        </p:spPr>
        <p:txBody>
          <a:bodyPr/>
          <a:lstStyle/>
          <a:p>
            <a:r>
              <a:rPr lang="en-US" dirty="0"/>
              <a:t>Chapter 1: The Need for Cybersecurity</a:t>
            </a:r>
          </a:p>
        </p:txBody>
      </p:sp>
      <p:sp>
        <p:nvSpPr>
          <p:cNvPr id="3" name="Rectangle 2"/>
          <p:cNvSpPr/>
          <p:nvPr/>
        </p:nvSpPr>
        <p:spPr>
          <a:xfrm>
            <a:off x="628649" y="3436035"/>
            <a:ext cx="52670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Introduction to Cybersecurity v2.1</a:t>
            </a:r>
          </a:p>
          <a:p>
            <a:r>
              <a:rPr lang="en-US" b="1" dirty="0"/>
              <a:t>Planning Guide</a:t>
            </a:r>
          </a:p>
        </p:txBody>
      </p:sp>
    </p:spTree>
    <p:extLst>
      <p:ext uri="{BB962C8B-B14F-4D97-AF65-F5344CB8AC3E}">
        <p14:creationId xmlns:p14="http://schemas.microsoft.com/office/powerpoint/2010/main" val="914249568"/>
      </p:ext>
    </p:extLst>
  </p:cSld>
  <p:clrMapOvr>
    <a:masterClrMapping/>
  </p:clrMapOvr>
  <p:transition spd="slow">
    <p:wip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0828277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4"/>
          <p:cNvSpPr>
            <a:spLocks noGrp="1" noChangeArrowheads="1"/>
          </p:cNvSpPr>
          <p:nvPr>
            <p:ph idx="1"/>
          </p:nvPr>
        </p:nvSpPr>
        <p:spPr>
          <a:xfrm>
            <a:off x="383177" y="798944"/>
            <a:ext cx="8614174" cy="4155319"/>
          </a:xfrm>
        </p:spPr>
        <p:txBody>
          <a:bodyPr/>
          <a:lstStyle/>
          <a:p>
            <a:pPr marL="0" indent="0">
              <a:spcBef>
                <a:spcPct val="30000"/>
              </a:spcBef>
              <a:buNone/>
            </a:pPr>
            <a:r>
              <a:rPr lang="en-US" dirty="0"/>
              <a:t>What activities are associated with this chapter?</a:t>
            </a:r>
            <a:endParaRPr lang="en-US" dirty="0">
              <a:solidFill>
                <a:srgbClr val="00B0F0"/>
              </a:solidFill>
            </a:endParaRPr>
          </a:p>
          <a:p>
            <a:pPr marL="0" indent="0">
              <a:spcBef>
                <a:spcPct val="30000"/>
              </a:spcBef>
              <a:buNone/>
            </a:pPr>
            <a:endParaRPr lang="en-US" dirty="0"/>
          </a:p>
          <a:p>
            <a:pPr marL="89297" indent="0">
              <a:spcBef>
                <a:spcPct val="30000"/>
              </a:spcBef>
              <a:buNone/>
            </a:pPr>
            <a:endParaRPr lang="en-US" dirty="0"/>
          </a:p>
          <a:p>
            <a:pPr marL="89297" indent="0">
              <a:spcBef>
                <a:spcPct val="30000"/>
              </a:spcBef>
              <a:buNone/>
            </a:pPr>
            <a:endParaRPr lang="en-US" dirty="0"/>
          </a:p>
        </p:txBody>
      </p:sp>
      <p:sp>
        <p:nvSpPr>
          <p:cNvPr id="6146" name="Rectangle 33"/>
          <p:cNvSpPr>
            <a:spLocks noGrp="1" noChangeArrowheads="1"/>
          </p:cNvSpPr>
          <p:nvPr>
            <p:ph type="title"/>
          </p:nvPr>
        </p:nvSpPr>
        <p:spPr>
          <a:xfrm>
            <a:off x="290715" y="41393"/>
            <a:ext cx="8853286" cy="757551"/>
          </a:xfrm>
        </p:spPr>
        <p:txBody>
          <a:bodyPr/>
          <a:lstStyle/>
          <a:p>
            <a:pPr eaLnBrk="1" hangingPunct="1"/>
            <a:r>
              <a:rPr lang="en-US" dirty="0"/>
              <a:t>Chapter 1: Activities</a:t>
            </a:r>
          </a:p>
        </p:txBody>
      </p:sp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07159074"/>
              </p:ext>
            </p:extLst>
          </p:nvPr>
        </p:nvGraphicFramePr>
        <p:xfrm>
          <a:off x="457291" y="1122081"/>
          <a:ext cx="8303532" cy="871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76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68137">
                  <a:extLst>
                    <a:ext uri="{9D8B030D-6E8A-4147-A177-3AD203B41FA5}">
                      <a16:colId xmlns:a16="http://schemas.microsoft.com/office/drawing/2014/main" val="3156509146"/>
                    </a:ext>
                  </a:extLst>
                </a:gridCol>
                <a:gridCol w="4937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6347">
                <a:tc>
                  <a:txBody>
                    <a:bodyPr/>
                    <a:lstStyle/>
                    <a:p>
                      <a:pPr marL="0" marR="0" lvl="0" indent="0" algn="ctr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Page #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Activity Type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Activity Name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62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1.2.1.3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Lab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Compare Data with a Hash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62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1.2.2.5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Lab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What Was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Taken?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5273728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4"/>
          <p:cNvSpPr>
            <a:spLocks noGrp="1" noChangeArrowheads="1"/>
          </p:cNvSpPr>
          <p:nvPr>
            <p:ph idx="1"/>
          </p:nvPr>
        </p:nvSpPr>
        <p:spPr>
          <a:xfrm>
            <a:off x="290715" y="798944"/>
            <a:ext cx="8706636" cy="4155319"/>
          </a:xfrm>
        </p:spPr>
        <p:txBody>
          <a:bodyPr/>
          <a:lstStyle/>
          <a:p>
            <a:pPr eaLnBrk="1" hangingPunct="1">
              <a:spcBef>
                <a:spcPct val="30000"/>
              </a:spcBef>
            </a:pPr>
            <a:r>
              <a:rPr lang="en-US" dirty="0"/>
              <a:t>Students should complete Chapter 1, “Assessment” after completing Chapter 1.</a:t>
            </a:r>
          </a:p>
          <a:p>
            <a:pPr eaLnBrk="1" hangingPunct="1">
              <a:spcBef>
                <a:spcPct val="30000"/>
              </a:spcBef>
            </a:pPr>
            <a:r>
              <a:rPr lang="en-US" dirty="0"/>
              <a:t>Quizzes, labs, and other activities can be used to informally assess student progress.</a:t>
            </a:r>
          </a:p>
        </p:txBody>
      </p:sp>
      <p:sp>
        <p:nvSpPr>
          <p:cNvPr id="7170" name="Rectangle 33"/>
          <p:cNvSpPr>
            <a:spLocks noGrp="1" noChangeArrowheads="1"/>
          </p:cNvSpPr>
          <p:nvPr>
            <p:ph type="title"/>
          </p:nvPr>
        </p:nvSpPr>
        <p:spPr>
          <a:xfrm>
            <a:off x="290715" y="41393"/>
            <a:ext cx="8853286" cy="757551"/>
          </a:xfrm>
        </p:spPr>
        <p:txBody>
          <a:bodyPr/>
          <a:lstStyle/>
          <a:p>
            <a:pPr eaLnBrk="1" hangingPunct="1"/>
            <a:r>
              <a:rPr lang="en-US" dirty="0"/>
              <a:t>Chapter 1: Assessment</a:t>
            </a:r>
          </a:p>
        </p:txBody>
      </p:sp>
    </p:spTree>
    <p:extLst>
      <p:ext uri="{BB962C8B-B14F-4D97-AF65-F5344CB8AC3E}">
        <p14:creationId xmlns:p14="http://schemas.microsoft.com/office/powerpoint/2010/main" val="1296080354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4"/>
          <p:cNvSpPr>
            <a:spLocks noGrp="1" noChangeArrowheads="1"/>
          </p:cNvSpPr>
          <p:nvPr>
            <p:ph idx="1"/>
          </p:nvPr>
        </p:nvSpPr>
        <p:spPr>
          <a:xfrm>
            <a:off x="278673" y="798944"/>
            <a:ext cx="8718677" cy="4155319"/>
          </a:xfrm>
        </p:spPr>
        <p:txBody>
          <a:bodyPr/>
          <a:lstStyle/>
          <a:p>
            <a:pPr marL="0" indent="0">
              <a:lnSpc>
                <a:spcPct val="85000"/>
              </a:lnSpc>
              <a:spcBef>
                <a:spcPct val="30000"/>
              </a:spcBef>
              <a:buNone/>
            </a:pPr>
            <a:r>
              <a:rPr lang="en-US" dirty="0"/>
              <a:t>Prior to teaching Chapter 1, the instructor should:</a:t>
            </a:r>
          </a:p>
          <a:p>
            <a:pPr eaLnBrk="1" hangingPunct="1">
              <a:lnSpc>
                <a:spcPct val="85000"/>
              </a:lnSpc>
              <a:spcBef>
                <a:spcPct val="30000"/>
              </a:spcBef>
            </a:pPr>
            <a:r>
              <a:rPr lang="en-US" dirty="0"/>
              <a:t>Complete Chapter 1, “Assessment.”</a:t>
            </a:r>
          </a:p>
          <a:p>
            <a:pPr>
              <a:lnSpc>
                <a:spcPct val="85000"/>
              </a:lnSpc>
              <a:spcBef>
                <a:spcPct val="30000"/>
              </a:spcBef>
            </a:pPr>
            <a:r>
              <a:rPr lang="en-US" sz="1600" dirty="0"/>
              <a:t>Review the Additional Resources and Activities document in the Student Resources for possible additional resources and activities.</a:t>
            </a:r>
          </a:p>
          <a:p>
            <a:pPr eaLnBrk="1" hangingPunct="1">
              <a:lnSpc>
                <a:spcPct val="85000"/>
              </a:lnSpc>
              <a:spcBef>
                <a:spcPct val="30000"/>
              </a:spcBef>
            </a:pPr>
            <a:r>
              <a:rPr lang="en-US" dirty="0"/>
              <a:t>The objectives of this chapter are:</a:t>
            </a:r>
          </a:p>
          <a:p>
            <a:pPr marL="630238" lvl="2" indent="-214313">
              <a:buFont typeface="Arial" panose="020B0604020202020204" pitchFamily="34" charset="0"/>
              <a:buChar char="•"/>
            </a:pPr>
            <a:r>
              <a:rPr lang="en-US" dirty="0"/>
              <a:t>Define personal data.</a:t>
            </a:r>
          </a:p>
          <a:p>
            <a:pPr marL="630238" lvl="2" indent="-214313">
              <a:buFont typeface="Arial" panose="020B0604020202020204" pitchFamily="34" charset="0"/>
              <a:buChar char="•"/>
            </a:pPr>
            <a:r>
              <a:rPr lang="en-US" dirty="0"/>
              <a:t>Explain why personal data is profitable to hackers.</a:t>
            </a:r>
          </a:p>
          <a:p>
            <a:pPr marL="630238" lvl="2" indent="-214313">
              <a:buFont typeface="Arial" panose="020B0604020202020204" pitchFamily="34" charset="0"/>
              <a:buChar char="•"/>
            </a:pPr>
            <a:r>
              <a:rPr lang="en-US" dirty="0"/>
              <a:t>Describe types of data used by governments and organizations.</a:t>
            </a:r>
          </a:p>
          <a:p>
            <a:pPr marL="630238" lvl="2" indent="-214313">
              <a:buFont typeface="Arial" panose="020B0604020202020204" pitchFamily="34" charset="0"/>
              <a:buChar char="•"/>
            </a:pPr>
            <a:r>
              <a:rPr lang="en-US" dirty="0"/>
              <a:t>Describe the impact of a security breach.</a:t>
            </a:r>
          </a:p>
          <a:p>
            <a:pPr marL="630238" lvl="2" indent="-214313">
              <a:buFont typeface="Arial" panose="020B0604020202020204" pitchFamily="34" charset="0"/>
              <a:buChar char="•"/>
            </a:pPr>
            <a:r>
              <a:rPr lang="en-US" dirty="0"/>
              <a:t>Describe the characteristics and motives of an attacker.</a:t>
            </a:r>
          </a:p>
          <a:p>
            <a:pPr marL="630238" lvl="2" indent="-214313">
              <a:buFont typeface="Arial" panose="020B0604020202020204" pitchFamily="34" charset="0"/>
              <a:buChar char="•"/>
            </a:pPr>
            <a:r>
              <a:rPr lang="en-US" dirty="0"/>
              <a:t>Describe cyberwarfare.</a:t>
            </a:r>
            <a:endParaRPr lang="en-US" sz="1200" dirty="0"/>
          </a:p>
          <a:p>
            <a:pPr marL="630238" lvl="2" indent="-214313">
              <a:buFont typeface="Arial" panose="020B0604020202020204" pitchFamily="34" charset="0"/>
              <a:buChar char="•"/>
            </a:pPr>
            <a:endParaRPr lang="en-US" sz="1500" dirty="0"/>
          </a:p>
          <a:p>
            <a:pPr eaLnBrk="1" hangingPunct="1">
              <a:lnSpc>
                <a:spcPct val="85000"/>
              </a:lnSpc>
              <a:spcBef>
                <a:spcPct val="30000"/>
              </a:spcBef>
            </a:pPr>
            <a:endParaRPr lang="en-US" b="1" dirty="0">
              <a:solidFill>
                <a:srgbClr val="FF0000"/>
              </a:solidFill>
            </a:endParaRPr>
          </a:p>
          <a:p>
            <a:pPr eaLnBrk="1" hangingPunct="1">
              <a:lnSpc>
                <a:spcPct val="85000"/>
              </a:lnSpc>
              <a:spcBef>
                <a:spcPct val="30000"/>
              </a:spcBef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713" y="41393"/>
            <a:ext cx="8926287" cy="757551"/>
          </a:xfrm>
        </p:spPr>
        <p:txBody>
          <a:bodyPr/>
          <a:lstStyle/>
          <a:p>
            <a:r>
              <a:rPr lang="en-US" dirty="0"/>
              <a:t>Chapter 1: Best Practices</a:t>
            </a:r>
          </a:p>
        </p:txBody>
      </p:sp>
    </p:spTree>
    <p:extLst>
      <p:ext uri="{BB962C8B-B14F-4D97-AF65-F5344CB8AC3E}">
        <p14:creationId xmlns:p14="http://schemas.microsoft.com/office/powerpoint/2010/main" val="2379341361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4"/>
          <p:cNvSpPr>
            <a:spLocks noGrp="1" noChangeArrowheads="1"/>
          </p:cNvSpPr>
          <p:nvPr>
            <p:ph idx="1"/>
          </p:nvPr>
        </p:nvSpPr>
        <p:spPr>
          <a:xfrm>
            <a:off x="365759" y="798944"/>
            <a:ext cx="8631591" cy="4155319"/>
          </a:xfrm>
        </p:spPr>
        <p:txBody>
          <a:bodyPr/>
          <a:lstStyle/>
          <a:p>
            <a:pPr>
              <a:lnSpc>
                <a:spcPct val="85000"/>
              </a:lnSpc>
              <a:spcBef>
                <a:spcPct val="30000"/>
              </a:spcBef>
              <a:defRPr/>
            </a:pPr>
            <a:r>
              <a:rPr lang="en-US" sz="1400" dirty="0"/>
              <a:t>For additional help with teaching strategies, including lesson plans, analogies for difficult concepts, and discussion topics, visit the </a:t>
            </a:r>
            <a:r>
              <a:rPr lang="en-US" sz="1400" dirty="0">
                <a:hlinkClick r:id="rId3"/>
              </a:rPr>
              <a:t>Community Forums </a:t>
            </a:r>
            <a:r>
              <a:rPr lang="en-US" sz="1400" dirty="0"/>
              <a:t>.</a:t>
            </a:r>
          </a:p>
          <a:p>
            <a:pPr>
              <a:lnSpc>
                <a:spcPct val="85000"/>
              </a:lnSpc>
              <a:spcBef>
                <a:spcPct val="30000"/>
              </a:spcBef>
              <a:defRPr/>
            </a:pPr>
            <a:r>
              <a:rPr lang="en-US" sz="1400" dirty="0"/>
              <a:t>If you have lesson plans or resources that you would like to share, upload them to the Community Forums in order to help other instructors.</a:t>
            </a:r>
          </a:p>
        </p:txBody>
      </p:sp>
      <p:sp>
        <p:nvSpPr>
          <p:cNvPr id="13314" name="Rectangle 33"/>
          <p:cNvSpPr>
            <a:spLocks noGrp="1" noChangeArrowheads="1"/>
          </p:cNvSpPr>
          <p:nvPr>
            <p:ph type="title"/>
          </p:nvPr>
        </p:nvSpPr>
        <p:spPr>
          <a:xfrm>
            <a:off x="290715" y="41393"/>
            <a:ext cx="8853286" cy="757551"/>
          </a:xfrm>
        </p:spPr>
        <p:txBody>
          <a:bodyPr/>
          <a:lstStyle/>
          <a:p>
            <a:pPr eaLnBrk="1" hangingPunct="1"/>
            <a:r>
              <a:rPr lang="en-US" dirty="0"/>
              <a:t>Chapter 1: Additional Help</a:t>
            </a:r>
          </a:p>
        </p:txBody>
      </p:sp>
    </p:spTree>
    <p:extLst>
      <p:ext uri="{BB962C8B-B14F-4D97-AF65-F5344CB8AC3E}">
        <p14:creationId xmlns:p14="http://schemas.microsoft.com/office/powerpoint/2010/main" val="1849301981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3168022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Chapter 1: The Need for Cybersecurity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469496" y="3809526"/>
            <a:ext cx="3255215" cy="902174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Introduction to Cybersecurity v2.1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938014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Default Theme">
  <a:themeElements>
    <a:clrScheme name="Custom 6">
      <a:dk1>
        <a:srgbClr val="58585B"/>
      </a:dk1>
      <a:lt1>
        <a:srgbClr val="FFFFFF"/>
      </a:lt1>
      <a:dk2>
        <a:srgbClr val="58585B"/>
      </a:dk2>
      <a:lt2>
        <a:srgbClr val="81C569"/>
      </a:lt2>
      <a:accent1>
        <a:srgbClr val="004C69"/>
      </a:accent1>
      <a:accent2>
        <a:srgbClr val="9E0B0F"/>
      </a:accent2>
      <a:accent3>
        <a:srgbClr val="FFFFFF"/>
      </a:accent3>
      <a:accent4>
        <a:srgbClr val="367187"/>
      </a:accent4>
      <a:accent5>
        <a:srgbClr val="38C6F4"/>
      </a:accent5>
      <a:accent6>
        <a:srgbClr val="FBAB18"/>
      </a:accent6>
      <a:hlink>
        <a:srgbClr val="38C6F4"/>
      </a:hlink>
      <a:folHlink>
        <a:srgbClr val="81C569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6A4D7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Default Theme" id="{A3178FD6-045E-43BB-9FF9-79BDC55288A1}" vid="{B3635A64-254C-4D4D-B1C2-6197525273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7044</TotalTime>
  <Words>1321</Words>
  <Application>Microsoft Office PowerPoint</Application>
  <PresentationFormat>On-screen Show (16:9)</PresentationFormat>
  <Paragraphs>292</Paragraphs>
  <Slides>30</Slides>
  <Notes>28</Notes>
  <HiddenSlides>6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ＭＳ Ｐゴシック</vt:lpstr>
      <vt:lpstr>Arial</vt:lpstr>
      <vt:lpstr>Calibri</vt:lpstr>
      <vt:lpstr>CiscoSans</vt:lpstr>
      <vt:lpstr>CiscoSans ExtraLight</vt:lpstr>
      <vt:lpstr>CiscoSans Thin</vt:lpstr>
      <vt:lpstr>Wingdings</vt:lpstr>
      <vt:lpstr>Default Theme</vt:lpstr>
      <vt:lpstr>Chapter 1: The Need for Cybersecurity</vt:lpstr>
      <vt:lpstr>Instructor Materials – Chapter 1 Planning Guide</vt:lpstr>
      <vt:lpstr>Chapter 1: The Need for Cybersecurity</vt:lpstr>
      <vt:lpstr>Chapter 1: Activities</vt:lpstr>
      <vt:lpstr>Chapter 1: Assessment</vt:lpstr>
      <vt:lpstr>Chapter 1: Best Practices</vt:lpstr>
      <vt:lpstr>Chapter 1: Additional Help</vt:lpstr>
      <vt:lpstr>PowerPoint Presentation</vt:lpstr>
      <vt:lpstr>Chapter 1: The Need for Cybersecurity</vt:lpstr>
      <vt:lpstr>Chapter 1 - Sections &amp; Objectives</vt:lpstr>
      <vt:lpstr>1.1 Personal Data</vt:lpstr>
      <vt:lpstr>Personal Data Introduction to Personal Data</vt:lpstr>
      <vt:lpstr>Personal Data Introduction to Personal Data</vt:lpstr>
      <vt:lpstr>Personal Data Introduction to Personal Data</vt:lpstr>
      <vt:lpstr>Personal Data Personal Data as a Target</vt:lpstr>
      <vt:lpstr>1.2 Organizational Data</vt:lpstr>
      <vt:lpstr>Organizational Data Introduction to Organizational Data</vt:lpstr>
      <vt:lpstr>Introduction to Organizational Data Lab – Compare Data with a Hash</vt:lpstr>
      <vt:lpstr>Organizational Data The Impact of a Security Breach</vt:lpstr>
      <vt:lpstr>Organizational Data The Impact of a Security Breach</vt:lpstr>
      <vt:lpstr>The Impact of a Security Breach Lab – What Was Taken?</vt:lpstr>
      <vt:lpstr>1.3 Attackers and Cybersecurity Professionals</vt:lpstr>
      <vt:lpstr>The Profile of a Cyber Attacker Types of Attackers</vt:lpstr>
      <vt:lpstr>The Profile of a Cyber Attacker Internal and External Threats</vt:lpstr>
      <vt:lpstr>1.4 Cyberwarfare</vt:lpstr>
      <vt:lpstr>Overview of Cyberwarfare What is Cyberwarfare</vt:lpstr>
      <vt:lpstr>Overview of Cyberwarfare The Purpose of Cyberwarfare</vt:lpstr>
      <vt:lpstr>1.5 Chapter Summary</vt:lpstr>
      <vt:lpstr>Chapter Summary Summary</vt:lpstr>
      <vt:lpstr>PowerPoint Presentation</vt:lpstr>
    </vt:vector>
  </TitlesOfParts>
  <Company>Cisco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bvachon@cisco.com</dc:creator>
  <cp:lastModifiedBy>Sukyi</cp:lastModifiedBy>
  <cp:revision>302</cp:revision>
  <dcterms:created xsi:type="dcterms:W3CDTF">2016-08-22T22:27:36Z</dcterms:created>
  <dcterms:modified xsi:type="dcterms:W3CDTF">2017-12-18T17:36:49Z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ffisync_ProviderInitializationData">
    <vt:lpwstr>https://cisco.jiveon.com</vt:lpwstr>
  </property>
  <property fmtid="{D5CDD505-2E9C-101B-9397-08002B2CF9AE}" pid="3" name="Offisync_UpdateToken">
    <vt:lpwstr>1</vt:lpwstr>
  </property>
  <property fmtid="{D5CDD505-2E9C-101B-9397-08002B2CF9AE}" pid="4" name="Offisync_ServerID">
    <vt:lpwstr>07841bbc-cd3c-4a76-827f-75a2226890f4</vt:lpwstr>
  </property>
  <property fmtid="{D5CDD505-2E9C-101B-9397-08002B2CF9AE}" pid="5" name="Offisync_UniqueId">
    <vt:lpwstr>1702406</vt:lpwstr>
  </property>
  <property fmtid="{D5CDD505-2E9C-101B-9397-08002B2CF9AE}" pid="6" name="Jive_VersionGuid">
    <vt:lpwstr>fd96a0b3-f68d-4727-8e4f-2128d37ed30a</vt:lpwstr>
  </property>
  <property fmtid="{D5CDD505-2E9C-101B-9397-08002B2CF9AE}" pid="7" name="Jive_LatestUserAccountName">
    <vt:lpwstr>alljohns</vt:lpwstr>
  </property>
</Properties>
</file>