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6"/>
  </p:notesMasterIdLst>
  <p:sldIdLst>
    <p:sldId id="513" r:id="rId2"/>
    <p:sldId id="747" r:id="rId3"/>
    <p:sldId id="763" r:id="rId4"/>
    <p:sldId id="758" r:id="rId5"/>
    <p:sldId id="760" r:id="rId6"/>
    <p:sldId id="759" r:id="rId7"/>
    <p:sldId id="787" r:id="rId8"/>
    <p:sldId id="790" r:id="rId9"/>
    <p:sldId id="791" r:id="rId10"/>
    <p:sldId id="800" r:id="rId11"/>
    <p:sldId id="792" r:id="rId12"/>
    <p:sldId id="793" r:id="rId13"/>
    <p:sldId id="796" r:id="rId14"/>
    <p:sldId id="794" r:id="rId15"/>
    <p:sldId id="795" r:id="rId16"/>
    <p:sldId id="797" r:id="rId17"/>
    <p:sldId id="798" r:id="rId18"/>
    <p:sldId id="799" r:id="rId19"/>
    <p:sldId id="786" r:id="rId20"/>
    <p:sldId id="789" r:id="rId21"/>
    <p:sldId id="788" r:id="rId22"/>
    <p:sldId id="771" r:id="rId23"/>
    <p:sldId id="801" r:id="rId24"/>
    <p:sldId id="291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065" autoAdjust="0"/>
  </p:normalViewPr>
  <p:slideViewPr>
    <p:cSldViewPr snapToGrid="0" showGuides="1">
      <p:cViewPr varScale="1">
        <p:scale>
          <a:sx n="78" d="100"/>
          <a:sy n="78" d="100"/>
        </p:scale>
        <p:origin x="372" y="8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2.1.3.1 – Types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2.1.3.2 – Symptoms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2.1.4.1 – Social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2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2.1.4.2 – Wi-Fi Password Cracking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2.1.4.3 - Phishing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8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2.1.4.4 – Vulnerability Exploitation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1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2.1.5.1 -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4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2.1.5.2 - DDoS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65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2.1.5.3 – SEO Poisoning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60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2 - Attacks, Concepts and Techniques</a:t>
            </a:r>
          </a:p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  <a:p>
            <a:r>
              <a:rPr lang="en-US" dirty="0"/>
              <a:t>2.2.1 – Blended Attack</a:t>
            </a:r>
          </a:p>
          <a:p>
            <a:r>
              <a:rPr lang="en-US" dirty="0"/>
              <a:t>2.2.1.1 – What is a Blended Attack?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26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  <a:p>
            <a:r>
              <a:rPr lang="en-US" dirty="0"/>
              <a:t>2.2.2 – Impact Reduction</a:t>
            </a:r>
          </a:p>
          <a:p>
            <a:r>
              <a:rPr lang="en-US" dirty="0"/>
              <a:t>2.2.2.1 – What is Impact Reduction?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1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2 – Attacks, Concepts and Techniques</a:t>
            </a:r>
          </a:p>
          <a:p>
            <a:r>
              <a:rPr lang="en-US" dirty="0"/>
              <a:t>2.3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2.3 – Chapter Summary</a:t>
            </a:r>
          </a:p>
          <a:p>
            <a:r>
              <a:rPr lang="en-US" dirty="0"/>
              <a:t>2.3.1.1 –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3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2 - Attacks, Concepts and Techniques</a:t>
            </a:r>
          </a:p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2.1.1 – Security Vulnerability and Exploits</a:t>
            </a:r>
          </a:p>
          <a:p>
            <a:r>
              <a:rPr lang="en-US" dirty="0"/>
              <a:t>2.1.1.1 – Finding Security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2.1.2 – Types of Security Vulnerabilities</a:t>
            </a:r>
          </a:p>
          <a:p>
            <a:r>
              <a:rPr lang="en-US" dirty="0"/>
              <a:t>2.1.2.1 – Categorizing Security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2.1.3.1 – Types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</a:t>
            </a:r>
            <a:r>
              <a:rPr lang="en-US" dirty="0">
                <a:latin typeface="Arial" charset="0"/>
              </a:rPr>
              <a:t>Attacks, Concepts and Techniques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980285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Types of Malware (Cont.)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>
            <a:normAutofit/>
          </a:bodyPr>
          <a:lstStyle/>
          <a:p>
            <a:r>
              <a:rPr lang="en-US" dirty="0"/>
              <a:t>Types of Malware (Cont.)</a:t>
            </a:r>
          </a:p>
          <a:p>
            <a:pPr lvl="1"/>
            <a:r>
              <a:rPr lang="en-US" b="1" dirty="0"/>
              <a:t>Rootkit</a:t>
            </a:r>
            <a:r>
              <a:rPr lang="en-US" dirty="0"/>
              <a:t> - modify the operating system to create a backdoor</a:t>
            </a:r>
          </a:p>
          <a:p>
            <a:pPr lvl="1"/>
            <a:r>
              <a:rPr lang="en-US" b="1" dirty="0"/>
              <a:t>Virus</a:t>
            </a:r>
            <a:r>
              <a:rPr lang="en-US" dirty="0"/>
              <a:t> - malicious executable code that is attached to other executable files</a:t>
            </a:r>
          </a:p>
          <a:p>
            <a:pPr lvl="1"/>
            <a:r>
              <a:rPr lang="en-US" b="1" dirty="0"/>
              <a:t>Trojan horse</a:t>
            </a:r>
            <a:r>
              <a:rPr lang="en-US" dirty="0"/>
              <a:t> - carries out malicious operations under</a:t>
            </a:r>
            <a:br>
              <a:rPr lang="en-US" dirty="0"/>
            </a:br>
            <a:r>
              <a:rPr lang="en-US" dirty="0"/>
              <a:t> the guise of a desired operation</a:t>
            </a:r>
          </a:p>
          <a:p>
            <a:pPr lvl="1"/>
            <a:r>
              <a:rPr lang="en-US" b="1" dirty="0"/>
              <a:t>Worm</a:t>
            </a:r>
            <a:r>
              <a:rPr lang="en-US" dirty="0"/>
              <a:t> -  replicate themselves by independently </a:t>
            </a:r>
            <a:br>
              <a:rPr lang="en-US" dirty="0"/>
            </a:br>
            <a:r>
              <a:rPr lang="en-US" dirty="0"/>
              <a:t>exploiting vulnerabilities in networks</a:t>
            </a:r>
          </a:p>
          <a:p>
            <a:pPr lvl="1"/>
            <a:r>
              <a:rPr lang="en-US" b="1" dirty="0"/>
              <a:t>Man-in-The-Middle</a:t>
            </a:r>
            <a:r>
              <a:rPr lang="en-US" dirty="0"/>
              <a:t> or </a:t>
            </a:r>
            <a:r>
              <a:rPr lang="en-US" b="1" dirty="0"/>
              <a:t>Man-in-The-Mobile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take control over a device without the </a:t>
            </a:r>
            <a:br>
              <a:rPr lang="en-US" dirty="0"/>
            </a:br>
            <a:r>
              <a:rPr lang="en-US" dirty="0"/>
              <a:t>user’s knowledge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C08E3-B45E-4AF8-BCD8-21BA331C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91" y="2561476"/>
            <a:ext cx="3383280" cy="1783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287E9-6031-49BC-B953-2728B1386AFE}"/>
              </a:ext>
            </a:extLst>
          </p:cNvPr>
          <p:cNvSpPr txBox="1"/>
          <p:nvPr/>
        </p:nvSpPr>
        <p:spPr>
          <a:xfrm>
            <a:off x="4737463" y="4344556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Red Worm Infection 19 Hours Later</a:t>
            </a:r>
          </a:p>
        </p:txBody>
      </p:sp>
    </p:spTree>
    <p:extLst>
      <p:ext uri="{BB962C8B-B14F-4D97-AF65-F5344CB8AC3E}">
        <p14:creationId xmlns:p14="http://schemas.microsoft.com/office/powerpoint/2010/main" val="26573405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 err="1"/>
              <a:t>Symptoms</a:t>
            </a:r>
            <a:r>
              <a:rPr lang="en-US" dirty="0"/>
              <a:t> of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5"/>
            <a:ext cx="8853286" cy="3868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an increase in CPU usage.</a:t>
            </a:r>
          </a:p>
          <a:p>
            <a:r>
              <a:rPr lang="en-US" dirty="0"/>
              <a:t>There is a decrease in computer speed.</a:t>
            </a:r>
          </a:p>
          <a:p>
            <a:r>
              <a:rPr lang="en-US" dirty="0"/>
              <a:t>The computer freezes or crashes often.</a:t>
            </a:r>
          </a:p>
          <a:p>
            <a:r>
              <a:rPr lang="en-US" dirty="0"/>
              <a:t>There is a decrease in Web browsing speed.</a:t>
            </a:r>
          </a:p>
          <a:p>
            <a:r>
              <a:rPr lang="en-US" dirty="0"/>
              <a:t>There are unexplainable problems with network </a:t>
            </a:r>
            <a:br>
              <a:rPr lang="en-US" dirty="0"/>
            </a:br>
            <a:r>
              <a:rPr lang="en-US" dirty="0"/>
              <a:t>connections.</a:t>
            </a:r>
          </a:p>
          <a:p>
            <a:r>
              <a:rPr lang="en-US" dirty="0"/>
              <a:t>Files are modified.</a:t>
            </a:r>
          </a:p>
          <a:p>
            <a:r>
              <a:rPr lang="en-US" dirty="0"/>
              <a:t>Files are deleted.</a:t>
            </a:r>
          </a:p>
          <a:p>
            <a:r>
              <a:rPr lang="en-US" dirty="0"/>
              <a:t>There is a presence of unknown files, programs, </a:t>
            </a:r>
            <a:br>
              <a:rPr lang="en-US" dirty="0"/>
            </a:br>
            <a:r>
              <a:rPr lang="en-US" dirty="0"/>
              <a:t>or desktop icons.</a:t>
            </a:r>
          </a:p>
          <a:p>
            <a:r>
              <a:rPr lang="en-US" dirty="0"/>
              <a:t>There are unknown processes running.</a:t>
            </a:r>
          </a:p>
          <a:p>
            <a:r>
              <a:rPr lang="en-US" dirty="0"/>
              <a:t>Programs are turning off or reconfiguring themselves.</a:t>
            </a:r>
          </a:p>
          <a:p>
            <a:r>
              <a:rPr lang="en-US" dirty="0"/>
              <a:t>Email is being sent without the user’s knowledge or consent.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41493-F307-461D-ADDD-1CD930BB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778" y="1019935"/>
            <a:ext cx="3183575" cy="31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099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Social Engineering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Social Engineering – manipulation of individual into performing actions or divulging confidential information</a:t>
            </a:r>
          </a:p>
          <a:p>
            <a:pPr lvl="1"/>
            <a:r>
              <a:rPr lang="en-US" b="1" dirty="0"/>
              <a:t>Pretexting</a:t>
            </a:r>
            <a:r>
              <a:rPr lang="en-US" dirty="0"/>
              <a:t> - an attacker calls an individual and lies to them in an attempt to gain access to privileged data.</a:t>
            </a:r>
          </a:p>
          <a:p>
            <a:pPr lvl="1"/>
            <a:r>
              <a:rPr lang="en-US" b="1" dirty="0"/>
              <a:t>Tailgating</a:t>
            </a:r>
            <a:r>
              <a:rPr lang="en-US" dirty="0"/>
              <a:t> - an attacker quickly follows an authorized person into a secure location.</a:t>
            </a:r>
          </a:p>
          <a:p>
            <a:pPr lvl="1"/>
            <a:r>
              <a:rPr lang="en-US" b="1" dirty="0"/>
              <a:t>Something for something (Quid pro quo)</a:t>
            </a:r>
            <a:r>
              <a:rPr lang="en-US" dirty="0"/>
              <a:t> - an attacker requests personal information from a party in exchange for something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F83AF-A2E5-4AD0-99BF-B065B91A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71750"/>
            <a:ext cx="2494308" cy="21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006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Wi-Fi Password Cracking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3" y="798944"/>
            <a:ext cx="4718892" cy="4155319"/>
          </a:xfrm>
        </p:spPr>
        <p:txBody>
          <a:bodyPr/>
          <a:lstStyle/>
          <a:p>
            <a:r>
              <a:rPr lang="en-US" dirty="0"/>
              <a:t>Wi-Fi Password Cracking – Password discovery</a:t>
            </a:r>
          </a:p>
          <a:p>
            <a:pPr lvl="1"/>
            <a:r>
              <a:rPr lang="en-US" b="1" dirty="0"/>
              <a:t>Social engineering</a:t>
            </a:r>
            <a:r>
              <a:rPr lang="en-US" dirty="0"/>
              <a:t> - The attacker manipulates a person who knows the password into providing it.</a:t>
            </a:r>
          </a:p>
          <a:p>
            <a:pPr lvl="1"/>
            <a:r>
              <a:rPr lang="en-US" b="1" dirty="0"/>
              <a:t>Brute-force attacks</a:t>
            </a:r>
            <a:r>
              <a:rPr lang="en-US" dirty="0"/>
              <a:t> - The attacker tries several possible passwords in an attempt to guess the password.</a:t>
            </a:r>
          </a:p>
          <a:p>
            <a:pPr lvl="1"/>
            <a:r>
              <a:rPr lang="en-US" b="1" dirty="0"/>
              <a:t>Network sniffing</a:t>
            </a:r>
            <a:r>
              <a:rPr lang="en-US" dirty="0"/>
              <a:t> - The password maybe discovered by listening and capturing packets send on the network.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63ADC-A4F8-4A94-8DAA-72C6306D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82" y="1466984"/>
            <a:ext cx="3730925" cy="24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548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Phishing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Phishing</a:t>
            </a:r>
          </a:p>
          <a:p>
            <a:pPr lvl="1"/>
            <a:r>
              <a:rPr lang="en-US" dirty="0"/>
              <a:t>malicious party sends a fraudulent email disguised as being from a legitimate, trusted source</a:t>
            </a:r>
          </a:p>
          <a:p>
            <a:pPr lvl="1"/>
            <a:r>
              <a:rPr lang="en-US" dirty="0"/>
              <a:t>trick the recipient into installing malware on their device or sharing personal or financial information</a:t>
            </a:r>
          </a:p>
          <a:p>
            <a:r>
              <a:rPr lang="en-US" dirty="0"/>
              <a:t>Spear phishing</a:t>
            </a:r>
          </a:p>
          <a:p>
            <a:pPr lvl="1"/>
            <a:r>
              <a:rPr lang="en-US" dirty="0"/>
              <a:t>a highly targeted phishing attack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BD9A9-D2FA-4B7E-98EF-8942BFA0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72" y="2122873"/>
            <a:ext cx="3845436" cy="25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318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Vulnerability Exploitation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269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Vulnerability Exploitation – scan to find vulnerability to exploit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- Gather information about the target system using port scanner or social engineering</a:t>
            </a:r>
          </a:p>
          <a:p>
            <a:pPr lvl="1"/>
            <a:r>
              <a:rPr lang="en-US" b="1" dirty="0"/>
              <a:t>Step 2 </a:t>
            </a:r>
            <a:r>
              <a:rPr lang="en-US" dirty="0"/>
              <a:t>- Determine learned information from step 1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Look for vulnerability</a:t>
            </a:r>
          </a:p>
          <a:p>
            <a:pPr lvl="1"/>
            <a:r>
              <a:rPr lang="en-US" b="1" dirty="0"/>
              <a:t>Step 4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Use a known exploit or write a new exploit</a:t>
            </a:r>
          </a:p>
          <a:p>
            <a:r>
              <a:rPr lang="en-US" dirty="0"/>
              <a:t>Advanced Persistent Threats – a multi-phase, long term, stealthy and advanced operation against a specific target</a:t>
            </a:r>
          </a:p>
          <a:p>
            <a:pPr lvl="1"/>
            <a:r>
              <a:rPr lang="en-US" dirty="0"/>
              <a:t>usually well-funded</a:t>
            </a:r>
          </a:p>
          <a:p>
            <a:pPr lvl="1"/>
            <a:r>
              <a:rPr lang="en-US" dirty="0"/>
              <a:t>deploy customized malware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CD264-3D1C-46E7-A425-5166175DF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32" y="3496746"/>
            <a:ext cx="2272588" cy="1449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B4C38-3F7E-4B1F-934B-AF3E5EA18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38" y="3496746"/>
            <a:ext cx="2319471" cy="1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376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 err="1"/>
              <a:t>DoS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is a disruption of network services</a:t>
            </a:r>
          </a:p>
          <a:p>
            <a:pPr lvl="1"/>
            <a:r>
              <a:rPr lang="en-US" b="1" dirty="0"/>
              <a:t>Overwhelming quantity of traffic</a:t>
            </a:r>
            <a:r>
              <a:rPr lang="en-US" dirty="0"/>
              <a:t> - a network, host, or application is sent an enormous quantity of data at a rate which it cannot handle</a:t>
            </a:r>
          </a:p>
          <a:p>
            <a:pPr lvl="1"/>
            <a:r>
              <a:rPr lang="en-US" b="1" dirty="0"/>
              <a:t>Maliciously formatted packets</a:t>
            </a:r>
            <a:r>
              <a:rPr lang="en-US" dirty="0"/>
              <a:t> - maliciously formatted packet is sent to a host or application and the receiver is unable to handle it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46A1-45CB-4B2F-A3B4-634D2DCF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85" y="2235933"/>
            <a:ext cx="4661030" cy="27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1992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DDoS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4541986" cy="3897343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DoS</a:t>
            </a:r>
            <a:r>
              <a:rPr lang="en-US" dirty="0"/>
              <a:t>, from multiple, coordinated sources</a:t>
            </a:r>
          </a:p>
          <a:p>
            <a:r>
              <a:rPr lang="en-US" dirty="0"/>
              <a:t>Botnet -  a network of infected hosts</a:t>
            </a:r>
          </a:p>
          <a:p>
            <a:r>
              <a:rPr lang="en-US" dirty="0"/>
              <a:t>Zombie - infected hosts</a:t>
            </a:r>
          </a:p>
          <a:p>
            <a:r>
              <a:rPr lang="en-US" dirty="0"/>
              <a:t>The zombies are controlled by handler systems. </a:t>
            </a:r>
          </a:p>
          <a:p>
            <a:r>
              <a:rPr lang="en-US" dirty="0"/>
              <a:t>The zombies continues to infect more hosts, creating more zombies.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14A3A-6BE7-41DF-B710-CA0EA05E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78" y="1633491"/>
            <a:ext cx="4104230" cy="24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853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SEO Poisoning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SEO</a:t>
            </a:r>
          </a:p>
          <a:p>
            <a:pPr lvl="1"/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Techniques to improve a website’s ranking by a search engine</a:t>
            </a:r>
          </a:p>
          <a:p>
            <a:r>
              <a:rPr lang="en-US" dirty="0"/>
              <a:t>SEO Poisoning</a:t>
            </a:r>
          </a:p>
          <a:p>
            <a:pPr lvl="1"/>
            <a:r>
              <a:rPr lang="en-US" dirty="0"/>
              <a:t>Increase traffic to malicious websites</a:t>
            </a:r>
          </a:p>
          <a:p>
            <a:pPr lvl="1"/>
            <a:r>
              <a:rPr lang="en-US" dirty="0"/>
              <a:t>Force malicious sites to rank higher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4EAE-2C04-451D-9343-E9647F36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34" y="1104310"/>
            <a:ext cx="3140644" cy="35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360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2.2 The Cybersecurity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6779845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2: </a:t>
            </a:r>
            <a:r>
              <a:rPr lang="en-US" sz="4800" dirty="0">
                <a:latin typeface="Arial" charset="0"/>
              </a:rPr>
              <a:t>Attacks, Concepts and Techniques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16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 to Cybersecurity v2.1</a:t>
            </a:r>
          </a:p>
          <a:p>
            <a:r>
              <a:rPr lang="en-US" b="1" dirty="0"/>
              <a:t>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Blended Attack</a:t>
            </a:r>
            <a:br>
              <a:rPr lang="en-US" altLang="en-US" sz="1600" dirty="0"/>
            </a:br>
            <a:r>
              <a:rPr lang="en-CA" altLang="en-US" dirty="0"/>
              <a:t>What is a Blended Attack?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multiple techniques to compromise a target</a:t>
            </a:r>
          </a:p>
          <a:p>
            <a:r>
              <a:rPr lang="en-US" dirty="0"/>
              <a:t>Uses a hybrid of worms, Trojan horses, spyware, keyloggers, spam and phishing schemes</a:t>
            </a:r>
          </a:p>
          <a:p>
            <a:r>
              <a:rPr lang="en-US" dirty="0"/>
              <a:t>Common blended attack example </a:t>
            </a:r>
          </a:p>
          <a:p>
            <a:pPr lvl="1"/>
            <a:r>
              <a:rPr lang="en-US" dirty="0"/>
              <a:t>spam email messages, instant messages or legitimate </a:t>
            </a:r>
            <a:br>
              <a:rPr lang="en-US" dirty="0"/>
            </a:br>
            <a:r>
              <a:rPr lang="en-US" dirty="0"/>
              <a:t>websites to distribute links </a:t>
            </a:r>
          </a:p>
          <a:p>
            <a:pPr lvl="1"/>
            <a:r>
              <a:rPr lang="en-US" dirty="0"/>
              <a:t>DDoS combined with phishing emails</a:t>
            </a:r>
          </a:p>
          <a:p>
            <a:r>
              <a:rPr lang="en-US" dirty="0"/>
              <a:t>Examples: </a:t>
            </a:r>
            <a:r>
              <a:rPr lang="en-US" dirty="0" err="1"/>
              <a:t>Nimbda</a:t>
            </a:r>
            <a:r>
              <a:rPr lang="en-US" dirty="0"/>
              <a:t>, </a:t>
            </a:r>
            <a:r>
              <a:rPr lang="en-US" dirty="0" err="1"/>
              <a:t>CodeRed</a:t>
            </a:r>
            <a:r>
              <a:rPr lang="en-US" dirty="0"/>
              <a:t>, </a:t>
            </a:r>
            <a:r>
              <a:rPr lang="en-US" dirty="0" err="1"/>
              <a:t>BugBear</a:t>
            </a:r>
            <a:r>
              <a:rPr lang="en-US" dirty="0"/>
              <a:t>, </a:t>
            </a:r>
            <a:r>
              <a:rPr lang="en-US" dirty="0" err="1"/>
              <a:t>Klez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Slammer, Zeus/LICAT, and </a:t>
            </a:r>
            <a:r>
              <a:rPr lang="en-US" dirty="0" err="1"/>
              <a:t>Conficker</a:t>
            </a:r>
            <a:endParaRPr lang="en-US" dirty="0"/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3F57B-F56B-42C3-B880-5F5AECAE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6" y="2191657"/>
            <a:ext cx="3688631" cy="2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5006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Impact Reduction</a:t>
            </a:r>
            <a:br>
              <a:rPr lang="en-US" altLang="en-US" sz="1600" dirty="0"/>
            </a:br>
            <a:r>
              <a:rPr lang="en-CA" altLang="en-US" dirty="0"/>
              <a:t>What is Impact Reduction?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the issue</a:t>
            </a:r>
          </a:p>
          <a:p>
            <a:r>
              <a:rPr lang="en-US" dirty="0"/>
              <a:t>Be sincere and accountable</a:t>
            </a:r>
          </a:p>
          <a:p>
            <a:r>
              <a:rPr lang="en-US" dirty="0"/>
              <a:t>Provide details</a:t>
            </a:r>
          </a:p>
          <a:p>
            <a:r>
              <a:rPr lang="en-US" dirty="0"/>
              <a:t>Understand the cause of the breach</a:t>
            </a:r>
          </a:p>
          <a:p>
            <a:r>
              <a:rPr lang="en-US" dirty="0"/>
              <a:t>Take steps to avoid another similar breach in the future</a:t>
            </a:r>
          </a:p>
          <a:p>
            <a:r>
              <a:rPr lang="en-US" dirty="0"/>
              <a:t>Ensure all systems are clean</a:t>
            </a:r>
          </a:p>
          <a:p>
            <a:r>
              <a:rPr lang="en-US" dirty="0"/>
              <a:t>Educate employees, partners and customers</a:t>
            </a:r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C022D-3935-49BC-928E-BDF3F2AB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37" y="2281646"/>
            <a:ext cx="3602111" cy="23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289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2.3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br>
              <a:rPr lang="en-US" altLang="en-US" sz="1600" dirty="0"/>
            </a:br>
            <a:r>
              <a:rPr lang="en-CA" altLang="en-US" dirty="0"/>
              <a:t>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Identify examples of security vulnerabilities.</a:t>
            </a:r>
          </a:p>
          <a:p>
            <a:r>
              <a:rPr lang="en-US" sz="1400" dirty="0"/>
              <a:t>Explain how a security vulnerability is exploited.</a:t>
            </a:r>
          </a:p>
          <a:p>
            <a:r>
              <a:rPr lang="en-US" sz="1400" dirty="0"/>
              <a:t>Describe types of malware and their symptoms, methods of infiltration, methods used to deny service.</a:t>
            </a:r>
          </a:p>
          <a:p>
            <a:r>
              <a:rPr lang="en-US" sz="1400" dirty="0"/>
              <a:t>Describe a blended attack and the importance of impact reduction.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7224507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97956"/>
              </p:ext>
            </p:extLst>
          </p:nvPr>
        </p:nvGraphicFramePr>
        <p:xfrm>
          <a:off x="457291" y="1122081"/>
          <a:ext cx="8242572" cy="116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597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75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2.1.2.2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Identify Vulnerability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Terminology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2.1.3.3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Identify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Malware Types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2.1.5.4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Identify the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DoS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Attacks, Concepts and Techniques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557721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2.1 Analyzing a Cyberattack</a:t>
            </a:r>
          </a:p>
          <a:p>
            <a:pPr lvl="1"/>
            <a:r>
              <a:rPr lang="en-US" dirty="0"/>
              <a:t>Explain the characteristics and operation of a cyber attack.</a:t>
            </a:r>
          </a:p>
          <a:p>
            <a:pPr lvl="3"/>
            <a:r>
              <a:rPr lang="en-US" sz="1200" dirty="0"/>
              <a:t>Explain how a security vulnerability is exploited.</a:t>
            </a:r>
          </a:p>
          <a:p>
            <a:pPr lvl="3"/>
            <a:r>
              <a:rPr lang="en-US" sz="1200" dirty="0"/>
              <a:t>Identify examples of security vulnerabilities.</a:t>
            </a:r>
          </a:p>
          <a:p>
            <a:pPr lvl="3"/>
            <a:r>
              <a:rPr lang="en-US" sz="1200" dirty="0"/>
              <a:t>Describe types of malware and their symptoms.</a:t>
            </a:r>
          </a:p>
          <a:p>
            <a:pPr lvl="3"/>
            <a:r>
              <a:rPr lang="en-US" sz="1200" dirty="0"/>
              <a:t>Describe methods of infiltration.</a:t>
            </a:r>
          </a:p>
          <a:p>
            <a:pPr lvl="3"/>
            <a:r>
              <a:rPr lang="en-US" sz="1200" dirty="0"/>
              <a:t>Describe methods used to deny service.</a:t>
            </a:r>
          </a:p>
          <a:p>
            <a:r>
              <a:rPr lang="en-CA" dirty="0"/>
              <a:t>2.2 The Cybersecurity Landscape</a:t>
            </a:r>
          </a:p>
          <a:p>
            <a:pPr lvl="1"/>
            <a:r>
              <a:rPr lang="en-US" dirty="0"/>
              <a:t>Explain trends in the cyberthreat landscape</a:t>
            </a:r>
            <a:r>
              <a:rPr lang="en-US" sz="1250" dirty="0"/>
              <a:t>.</a:t>
            </a:r>
          </a:p>
          <a:p>
            <a:pPr lvl="3"/>
            <a:r>
              <a:rPr lang="en-US" sz="1200" dirty="0"/>
              <a:t>Describe a blended attack.</a:t>
            </a:r>
          </a:p>
          <a:p>
            <a:pPr lvl="3"/>
            <a:r>
              <a:rPr lang="en-US" sz="1200" dirty="0"/>
              <a:t>Describe the importance of impact reduction.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2.1 Analyzing a Cyberattack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Security Vulnerability and Exploits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Finding Security Vulnerabilities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894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exploit</a:t>
            </a:r>
            <a:r>
              <a:rPr lang="en-US" dirty="0"/>
              <a:t> is the term used to describe a program written to take advantage of a known vulnerability.</a:t>
            </a:r>
          </a:p>
          <a:p>
            <a:r>
              <a:rPr lang="en-US" dirty="0"/>
              <a:t>An </a:t>
            </a:r>
            <a:r>
              <a:rPr lang="en-US" i="1" dirty="0"/>
              <a:t>attack </a:t>
            </a:r>
            <a:r>
              <a:rPr lang="en-US" dirty="0"/>
              <a:t>is the act of using an exploit against a vulnerability.</a:t>
            </a:r>
          </a:p>
          <a:p>
            <a:r>
              <a:rPr lang="en-US" dirty="0"/>
              <a:t>Software vulnerability</a:t>
            </a:r>
          </a:p>
          <a:p>
            <a:pPr lvl="1"/>
            <a:r>
              <a:rPr lang="en-US" dirty="0"/>
              <a:t>Errors in OS or application code</a:t>
            </a:r>
          </a:p>
          <a:p>
            <a:pPr lvl="1"/>
            <a:r>
              <a:rPr lang="en-US" dirty="0" err="1"/>
              <a:t>SYNful</a:t>
            </a:r>
            <a:r>
              <a:rPr lang="en-US" dirty="0"/>
              <a:t> Knock – Vulnerability in Cisco IOS </a:t>
            </a:r>
          </a:p>
          <a:p>
            <a:pPr lvl="2"/>
            <a:r>
              <a:rPr lang="en-US" dirty="0"/>
              <a:t>allows attackers to gain control of the routers</a:t>
            </a:r>
          </a:p>
          <a:p>
            <a:pPr lvl="2"/>
            <a:r>
              <a:rPr lang="en-US" dirty="0"/>
              <a:t>monitor network communication</a:t>
            </a:r>
          </a:p>
          <a:p>
            <a:pPr lvl="2"/>
            <a:r>
              <a:rPr lang="en-US" dirty="0"/>
              <a:t>infect other network devices.</a:t>
            </a:r>
          </a:p>
          <a:p>
            <a:pPr lvl="1"/>
            <a:r>
              <a:rPr lang="en-US" dirty="0"/>
              <a:t>Project Zero – Google formed a permanent </a:t>
            </a:r>
            <a:br>
              <a:rPr lang="en-US" dirty="0"/>
            </a:br>
            <a:r>
              <a:rPr lang="en-US" dirty="0"/>
              <a:t>team dedicated to finding software vulnerabilities.</a:t>
            </a:r>
          </a:p>
          <a:p>
            <a:r>
              <a:rPr lang="en-US" dirty="0"/>
              <a:t>Hardware vulnerability</a:t>
            </a:r>
          </a:p>
          <a:p>
            <a:pPr lvl="1"/>
            <a:r>
              <a:rPr lang="en-US" dirty="0"/>
              <a:t>Hardware design flaws</a:t>
            </a:r>
          </a:p>
          <a:p>
            <a:pPr lvl="1"/>
            <a:r>
              <a:rPr lang="en-US" dirty="0" err="1"/>
              <a:t>Rowhammer</a:t>
            </a:r>
            <a:r>
              <a:rPr lang="en-US" dirty="0"/>
              <a:t> - RAM memory exploit allows data to be retrieved from nearby address memory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6CEBA-574F-421C-968E-1A85002D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08" y="1929822"/>
            <a:ext cx="4374888" cy="21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73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Security Vulnerabilities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Categorizing Security Vulnerabilities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  <a:p>
            <a:pPr lvl="1"/>
            <a:r>
              <a:rPr lang="en-US" dirty="0"/>
              <a:t>Data is written beyond the limits of a buffer</a:t>
            </a:r>
          </a:p>
          <a:p>
            <a:r>
              <a:rPr lang="en-US" dirty="0"/>
              <a:t>Non-validated Input</a:t>
            </a:r>
          </a:p>
          <a:p>
            <a:pPr lvl="1"/>
            <a:r>
              <a:rPr lang="en-US" dirty="0"/>
              <a:t>Force programs to behave in an unintended way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Improperly ordered or timed events</a:t>
            </a:r>
          </a:p>
          <a:p>
            <a:r>
              <a:rPr lang="en-US" dirty="0"/>
              <a:t>Weaknesses in Security Practices</a:t>
            </a:r>
          </a:p>
          <a:p>
            <a:pPr lvl="1"/>
            <a:r>
              <a:rPr lang="en-US" dirty="0"/>
              <a:t>Protect sensitive data through authentication, </a:t>
            </a:r>
            <a:br>
              <a:rPr lang="en-US" dirty="0"/>
            </a:br>
            <a:r>
              <a:rPr lang="en-US" dirty="0"/>
              <a:t>authorization, and encryption</a:t>
            </a:r>
          </a:p>
          <a:p>
            <a:r>
              <a:rPr lang="en-US" dirty="0"/>
              <a:t>Access-control Problems</a:t>
            </a:r>
          </a:p>
          <a:p>
            <a:pPr lvl="1"/>
            <a:r>
              <a:rPr lang="en-US" dirty="0"/>
              <a:t>Access control to physical equipment and resources</a:t>
            </a:r>
          </a:p>
          <a:p>
            <a:pPr lvl="1"/>
            <a:r>
              <a:rPr lang="en-US" dirty="0"/>
              <a:t>Security practices</a:t>
            </a:r>
          </a:p>
          <a:p>
            <a:endParaRPr lang="en-CA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66B2-472A-403D-B452-0917659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38" y="1568417"/>
            <a:ext cx="4227813" cy="27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11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Types of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>
            <a:normAutofit/>
          </a:bodyPr>
          <a:lstStyle/>
          <a:p>
            <a:r>
              <a:rPr lang="en-US" dirty="0"/>
              <a:t>Malware is used to steal data, bypass access controls, cause harm to, or compromise a system.</a:t>
            </a:r>
          </a:p>
          <a:p>
            <a:r>
              <a:rPr lang="en-US" dirty="0"/>
              <a:t>Types of Malware</a:t>
            </a:r>
          </a:p>
          <a:p>
            <a:pPr lvl="1"/>
            <a:r>
              <a:rPr lang="en-US" b="1" dirty="0"/>
              <a:t>Spyware</a:t>
            </a:r>
            <a:r>
              <a:rPr lang="en-US" dirty="0"/>
              <a:t> - track and spy on the user</a:t>
            </a:r>
          </a:p>
          <a:p>
            <a:pPr lvl="1"/>
            <a:r>
              <a:rPr lang="en-US" b="1" dirty="0"/>
              <a:t>Adware</a:t>
            </a:r>
            <a:r>
              <a:rPr lang="en-US" dirty="0"/>
              <a:t> -  deliver advertisements, usually comes with spyware</a:t>
            </a:r>
          </a:p>
          <a:p>
            <a:pPr lvl="1"/>
            <a:r>
              <a:rPr lang="en-US" b="1" dirty="0"/>
              <a:t>Bot</a:t>
            </a:r>
            <a:r>
              <a:rPr lang="en-US" dirty="0"/>
              <a:t> - automatically perform action</a:t>
            </a:r>
          </a:p>
          <a:p>
            <a:pPr lvl="1"/>
            <a:r>
              <a:rPr lang="en-US" b="1" dirty="0"/>
              <a:t>Ransomware</a:t>
            </a:r>
            <a:r>
              <a:rPr lang="en-US" dirty="0"/>
              <a:t> - hold a computer system or the data captive </a:t>
            </a:r>
            <a:br>
              <a:rPr lang="en-US" dirty="0"/>
            </a:br>
            <a:r>
              <a:rPr lang="en-US" dirty="0"/>
              <a:t>until a payment is made</a:t>
            </a:r>
          </a:p>
          <a:p>
            <a:pPr lvl="1"/>
            <a:r>
              <a:rPr lang="en-US" b="1" dirty="0"/>
              <a:t>Scareware</a:t>
            </a:r>
            <a:r>
              <a:rPr lang="en-US" dirty="0"/>
              <a:t> -  persuade the user to take a specific action </a:t>
            </a:r>
            <a:br>
              <a:rPr lang="en-US" dirty="0"/>
            </a:br>
            <a:r>
              <a:rPr lang="en-US" dirty="0"/>
              <a:t>based on fear.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5BCAC-9123-4695-99DE-FEEA4939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44" y="2370069"/>
            <a:ext cx="3375956" cy="1773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9DD4B-C7F3-4C8E-B374-405573455595}"/>
              </a:ext>
            </a:extLst>
          </p:cNvPr>
          <p:cNvSpPr txBox="1"/>
          <p:nvPr/>
        </p:nvSpPr>
        <p:spPr>
          <a:xfrm>
            <a:off x="5686704" y="4179737"/>
            <a:ext cx="34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Code Red Worm Infection</a:t>
            </a:r>
          </a:p>
        </p:txBody>
      </p:sp>
    </p:spTree>
    <p:extLst>
      <p:ext uri="{BB962C8B-B14F-4D97-AF65-F5344CB8AC3E}">
        <p14:creationId xmlns:p14="http://schemas.microsoft.com/office/powerpoint/2010/main" val="37558048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7579</TotalTime>
  <Words>1278</Words>
  <Application>Microsoft Office PowerPoint</Application>
  <PresentationFormat>On-screen Show (16:9)</PresentationFormat>
  <Paragraphs>239</Paragraphs>
  <Slides>24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2: Attacks, Concepts and Techniques</vt:lpstr>
      <vt:lpstr>Chapter 2: Attacks, Concepts and Techniques</vt:lpstr>
      <vt:lpstr>Chapter 2: Activities</vt:lpstr>
      <vt:lpstr>Chapter 2: Attacks, Concepts and Techniques</vt:lpstr>
      <vt:lpstr>Chapter 2 - Sections &amp; Objectives</vt:lpstr>
      <vt:lpstr>2.1 Analyzing a Cyberattack</vt:lpstr>
      <vt:lpstr>Security Vulnerability and Exploits Finding Security Vulnerabilities</vt:lpstr>
      <vt:lpstr>Types of Security Vulnerabilities Categorizing Security Vulnerabilities</vt:lpstr>
      <vt:lpstr>Types of Malware and Symptoms Types of Malware</vt:lpstr>
      <vt:lpstr>Types of Malware and Symptoms Types of Malware (Cont.)</vt:lpstr>
      <vt:lpstr>Types of Malware and Symptoms Symptoms of Malware</vt:lpstr>
      <vt:lpstr>Methods of Infiltration Social Engineering</vt:lpstr>
      <vt:lpstr>Methods of Infiltration Wi-Fi Password Cracking</vt:lpstr>
      <vt:lpstr>Methods of Infiltration Phishing</vt:lpstr>
      <vt:lpstr>Methods of Infiltration Vulnerability Exploitation</vt:lpstr>
      <vt:lpstr>Denial of Service DoS</vt:lpstr>
      <vt:lpstr>Denial of Service DDoS</vt:lpstr>
      <vt:lpstr>Denial of Service SEO Poisoning</vt:lpstr>
      <vt:lpstr>2.2 The Cybersecurity Landscape</vt:lpstr>
      <vt:lpstr>Blended Attack What is a Blended Attack?</vt:lpstr>
      <vt:lpstr>Impact Reduction What is Impact Reduction?</vt:lpstr>
      <vt:lpstr>2.3 Chapter Summary</vt:lpstr>
      <vt:lpstr>Chapter Summary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Paul Flynn</cp:lastModifiedBy>
  <cp:revision>303</cp:revision>
  <dcterms:created xsi:type="dcterms:W3CDTF">2016-08-22T22:27:36Z</dcterms:created>
  <dcterms:modified xsi:type="dcterms:W3CDTF">2018-09-12T17:07:30Z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