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4"/>
  </p:notesMasterIdLst>
  <p:sldIdLst>
    <p:sldId id="513" r:id="rId2"/>
    <p:sldId id="730" r:id="rId3"/>
    <p:sldId id="747" r:id="rId4"/>
    <p:sldId id="763" r:id="rId5"/>
    <p:sldId id="735" r:id="rId6"/>
    <p:sldId id="736" r:id="rId7"/>
    <p:sldId id="805" r:id="rId8"/>
    <p:sldId id="745" r:id="rId9"/>
    <p:sldId id="777" r:id="rId10"/>
    <p:sldId id="758" r:id="rId11"/>
    <p:sldId id="760" r:id="rId12"/>
    <p:sldId id="787" r:id="rId13"/>
    <p:sldId id="759" r:id="rId14"/>
    <p:sldId id="790" r:id="rId15"/>
    <p:sldId id="791" r:id="rId16"/>
    <p:sldId id="792" r:id="rId17"/>
    <p:sldId id="793" r:id="rId18"/>
    <p:sldId id="794" r:id="rId19"/>
    <p:sldId id="806" r:id="rId20"/>
    <p:sldId id="788" r:id="rId21"/>
    <p:sldId id="795" r:id="rId22"/>
    <p:sldId id="796" r:id="rId23"/>
    <p:sldId id="797" r:id="rId24"/>
    <p:sldId id="798" r:id="rId25"/>
    <p:sldId id="789" r:id="rId26"/>
    <p:sldId id="799" r:id="rId27"/>
    <p:sldId id="800" r:id="rId28"/>
    <p:sldId id="801" r:id="rId29"/>
    <p:sldId id="802" r:id="rId30"/>
    <p:sldId id="803" r:id="rId31"/>
    <p:sldId id="804" r:id="rId32"/>
    <p:sldId id="291" r:id="rId3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1" autoAdjust="0"/>
    <p:restoredTop sz="81065" autoAdjust="0"/>
  </p:normalViewPr>
  <p:slideViewPr>
    <p:cSldViewPr snapToGrid="0" showGuides="1">
      <p:cViewPr varScale="1">
        <p:scale>
          <a:sx n="138" d="100"/>
          <a:sy n="138" d="100"/>
        </p:scale>
        <p:origin x="120" y="132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4</a:t>
            </a:r>
            <a:r>
              <a:rPr lang="en-US" sz="1400" dirty="0">
                <a:latin typeface="Arial" charset="0"/>
              </a:rPr>
              <a:t>: Protecting the Organization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11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4</a:t>
            </a:r>
            <a:r>
              <a:rPr lang="en-US" sz="1400" dirty="0">
                <a:latin typeface="Arial" charset="0"/>
              </a:rPr>
              <a:t>: Protecting the Organization</a:t>
            </a:r>
            <a:endParaRPr lang="en-GB" b="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752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4</a:t>
            </a:r>
            <a:r>
              <a:rPr lang="en-US" sz="1400" dirty="0">
                <a:latin typeface="Arial" charset="0"/>
              </a:rPr>
              <a:t>: Protecting the Organization</a:t>
            </a:r>
            <a:endParaRPr lang="en-GB" b="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077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4 – Protecting the Organization</a:t>
            </a:r>
          </a:p>
          <a:p>
            <a:pPr>
              <a:buFontTx/>
              <a:buNone/>
            </a:pPr>
            <a:r>
              <a:rPr lang="en-US" sz="1200" b="0" dirty="0"/>
              <a:t>4.1 – Firewalls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 – Firewalls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4.1.1 – Firewall Types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4.1.1.1 – Firewall Types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5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 – Firewalls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4.1.1 – Firewall Types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4.1.1.3 – Port Scanning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93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 – Firewalls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4.1.2 – Security Appliances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4.1.2.1 – Security Appliances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93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 – Firewalls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4.1.3 – </a:t>
            </a:r>
            <a:r>
              <a:rPr lang="en-US" sz="1200" dirty="0">
                <a:latin typeface="Arial" charset="0"/>
              </a:rPr>
              <a:t>Detecting Attacks in Real Time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4.1.3.1 – </a:t>
            </a:r>
            <a:r>
              <a:rPr lang="en-US" sz="1200" dirty="0">
                <a:latin typeface="Arial" charset="0"/>
              </a:rPr>
              <a:t>Detecting Attacks in Real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60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 – Firewalls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4.1.4 – </a:t>
            </a:r>
            <a:r>
              <a:rPr lang="en-US" sz="1200" dirty="0">
                <a:latin typeface="Arial" charset="0"/>
              </a:rPr>
              <a:t>Detecting Malware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4.1.4.1 – Protecting Against Malware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28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 – Firewalls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4.1.5 – </a:t>
            </a:r>
            <a:r>
              <a:rPr lang="en-US" sz="1200" dirty="0">
                <a:latin typeface="Arial" charset="0"/>
              </a:rPr>
              <a:t>Security Best Practices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4.1.5.1 – Security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24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4 – Protecting the Organization</a:t>
            </a:r>
          </a:p>
          <a:p>
            <a:pPr>
              <a:buFontTx/>
              <a:buNone/>
            </a:pPr>
            <a:r>
              <a:rPr lang="en-US" sz="1200" b="0" dirty="0"/>
              <a:t>4.2 – </a:t>
            </a:r>
            <a:r>
              <a:rPr lang="en-US" dirty="0"/>
              <a:t>Behavior Approach to Cybersecurity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 – Behavior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4.2.1 - Botnet</a:t>
            </a:r>
            <a:endParaRPr lang="en-US" sz="12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4.2.1.1 - Botnet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02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 – Behavior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4.2.2 – Kill Chain</a:t>
            </a:r>
            <a:endParaRPr lang="en-US" sz="12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4.2.2.1 – The Kill Chain in </a:t>
            </a:r>
            <a:r>
              <a:rPr lang="en-US" dirty="0" err="1">
                <a:latin typeface="Arial" charset="0"/>
              </a:rPr>
              <a:t>Cyberdefense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09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 – Behavior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4.2.3 – </a:t>
            </a:r>
            <a:r>
              <a:rPr lang="en-US" sz="1200" dirty="0">
                <a:latin typeface="Arial" charset="0"/>
              </a:rPr>
              <a:t>Behavior-Based 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4.2.3.1 – </a:t>
            </a:r>
            <a:r>
              <a:rPr lang="en-US" sz="1200" dirty="0">
                <a:latin typeface="Arial" charset="0"/>
              </a:rPr>
              <a:t>Behavior-Based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81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 – Behavior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4.2.4 – </a:t>
            </a:r>
            <a:r>
              <a:rPr lang="en-US" sz="1200" dirty="0" err="1">
                <a:latin typeface="Arial" charset="0"/>
              </a:rPr>
              <a:t>NetFlow</a:t>
            </a:r>
            <a:r>
              <a:rPr lang="en-US" sz="1200" dirty="0">
                <a:latin typeface="Arial" charset="0"/>
              </a:rPr>
              <a:t> and Cyberattacks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4.2.4.1 – </a:t>
            </a:r>
            <a:r>
              <a:rPr lang="en-US" sz="1200" dirty="0" err="1">
                <a:latin typeface="Arial" charset="0"/>
              </a:rPr>
              <a:t>NetFlow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98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4 – Protecting the Organization</a:t>
            </a:r>
          </a:p>
          <a:p>
            <a:pPr>
              <a:buFontTx/>
              <a:buNone/>
            </a:pPr>
            <a:r>
              <a:rPr lang="en-US" sz="1200" b="0" dirty="0"/>
              <a:t>4.3 – </a:t>
            </a:r>
            <a:r>
              <a:rPr lang="en-US" dirty="0"/>
              <a:t>Cisco’s Approach to Cybersecurity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98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Cisco’s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4.3.1 – CSIRT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4.3.1.1 - CSIRT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29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Cisco’s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4.3.2 – Security Playbook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4.3.2.1 - Security Playbook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83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Cisco’s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4.3.3 – Tools for Incident Prevention and Detection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4.3.3.1 - Tools for Incident Prevention and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83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 – Cisco’s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4.3.4 – IDS and IPS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4.3.4.1 - IDS and 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11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4 – </a:t>
            </a:r>
            <a:r>
              <a:rPr lang="en-US" sz="1200" dirty="0">
                <a:latin typeface="Arial" charset="0"/>
              </a:rPr>
              <a:t>Protecting the Organization</a:t>
            </a:r>
            <a:endParaRPr lang="en-US" sz="1200" b="0" dirty="0"/>
          </a:p>
          <a:p>
            <a:r>
              <a:rPr lang="en-US" dirty="0"/>
              <a:t>4.4.1.1 – 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70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4</a:t>
            </a:r>
            <a:r>
              <a:rPr lang="en-US" sz="1400" dirty="0">
                <a:latin typeface="Arial" charset="0"/>
              </a:rPr>
              <a:t>: Protecting the Organization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24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4.4 - Summary</a:t>
            </a:r>
          </a:p>
          <a:p>
            <a:r>
              <a:rPr lang="en-US" dirty="0"/>
              <a:t>4.4.1 – Summary</a:t>
            </a:r>
          </a:p>
          <a:p>
            <a:r>
              <a:rPr lang="en-US" dirty="0"/>
              <a:t>4.4.1.1 – Chapter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61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57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464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8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573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4</a:t>
            </a:r>
            <a:r>
              <a:rPr lang="en-US" sz="1400" dirty="0">
                <a:latin typeface="Arial" charset="0"/>
              </a:rPr>
              <a:t>: Protecting the Organization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Instructor Materials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4: Protecting the Organization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2523085" cy="902174"/>
          </a:xfrm>
        </p:spPr>
        <p:txBody>
          <a:bodyPr/>
          <a:lstStyle/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4: Protecting the Organization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571576" cy="90217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4.1 Firewalls</a:t>
            </a:r>
          </a:p>
          <a:p>
            <a:pPr lvl="2"/>
            <a:r>
              <a:rPr lang="en-US" sz="1400" dirty="0"/>
              <a:t>Explain techniques to protect organizations from cyber attacks.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Describe the various types of firewalls.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Describe different types of security appliances.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Describe different methods of detecting attacks in real time.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Describe methods of detecting malware.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Describe security best practices for organizations.</a:t>
            </a:r>
          </a:p>
          <a:p>
            <a:r>
              <a:rPr lang="en-CA" dirty="0"/>
              <a:t>4.2 Behavior Approach to Cybersecurity</a:t>
            </a:r>
          </a:p>
          <a:p>
            <a:pPr lvl="2"/>
            <a:r>
              <a:rPr lang="en-US" sz="1400" dirty="0"/>
              <a:t>Explain the behavior-based approach to cybersecurity.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Define the term botnet.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Define the term kill chain.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Define behavior-based security.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Explain how </a:t>
            </a:r>
            <a:r>
              <a:rPr lang="en-US" sz="1200" dirty="0" err="1"/>
              <a:t>NetFlow</a:t>
            </a:r>
            <a:r>
              <a:rPr lang="en-US" sz="1200" dirty="0"/>
              <a:t> helps to defend against cyberattacks.</a:t>
            </a:r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4 - Sections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175886867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4.3 Cisco’s Approach to Cybersecurity</a:t>
            </a:r>
          </a:p>
          <a:p>
            <a:pPr lvl="1"/>
            <a:r>
              <a:rPr lang="en-US" dirty="0"/>
              <a:t>Explain the Cisco approach to providing cybersecurity.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Identify the function of CSIRT within Cisco.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Explain the purpose of a security playbook.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Identify tools used for incident prevention and detection.</a:t>
            </a:r>
          </a:p>
          <a:p>
            <a:pPr marL="701676" lvl="3" indent="-214313">
              <a:buFont typeface="Arial" panose="020B0604020202020204" pitchFamily="34" charset="0"/>
              <a:buChar char="•"/>
            </a:pPr>
            <a:r>
              <a:rPr lang="en-US" sz="1200" dirty="0"/>
              <a:t>Define IDS and IPS.</a:t>
            </a:r>
          </a:p>
          <a:p>
            <a:pPr marL="542131" lvl="2" indent="-214313">
              <a:buFont typeface="Arial" panose="020B0604020202020204" pitchFamily="34" charset="0"/>
              <a:buChar char="•"/>
            </a:pPr>
            <a:endParaRPr lang="en-US" sz="1150" dirty="0"/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4 - Sections &amp; Objectives (Cont.)</a:t>
            </a:r>
          </a:p>
        </p:txBody>
      </p:sp>
    </p:spTree>
    <p:extLst>
      <p:ext uri="{BB962C8B-B14F-4D97-AF65-F5344CB8AC3E}">
        <p14:creationId xmlns:p14="http://schemas.microsoft.com/office/powerpoint/2010/main" val="29500057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4.1 Firewalls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Firewalls Types</a:t>
            </a:r>
            <a:br>
              <a:rPr lang="en-US" altLang="en-US" sz="1600" dirty="0"/>
            </a:br>
            <a:r>
              <a:rPr lang="en-CA" altLang="en-US" dirty="0"/>
              <a:t>Firewall Types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or filter incoming or outgoing communications on a network or device</a:t>
            </a:r>
          </a:p>
          <a:p>
            <a:r>
              <a:rPr lang="en-US" altLang="en-US" dirty="0"/>
              <a:t>Common firewall types</a:t>
            </a:r>
          </a:p>
          <a:p>
            <a:pPr lvl="1"/>
            <a:r>
              <a:rPr lang="en-US" b="1" dirty="0"/>
              <a:t>Network Layer Firewall</a:t>
            </a:r>
            <a:r>
              <a:rPr lang="en-US" dirty="0"/>
              <a:t> – source and destination IP addresses</a:t>
            </a:r>
          </a:p>
          <a:p>
            <a:pPr lvl="1"/>
            <a:r>
              <a:rPr lang="en-US" b="1" dirty="0"/>
              <a:t>Transport Layer Firewall</a:t>
            </a:r>
            <a:r>
              <a:rPr lang="en-US" dirty="0"/>
              <a:t> – source and destination data ports, connection states</a:t>
            </a:r>
          </a:p>
          <a:p>
            <a:pPr lvl="1"/>
            <a:r>
              <a:rPr lang="en-US" b="1" dirty="0"/>
              <a:t>Application Layer Firewall</a:t>
            </a:r>
            <a:r>
              <a:rPr lang="en-US" dirty="0"/>
              <a:t> – application, program or service</a:t>
            </a:r>
          </a:p>
          <a:p>
            <a:pPr lvl="1"/>
            <a:r>
              <a:rPr lang="en-US" b="1" dirty="0"/>
              <a:t>Context Aware Application Firewall</a:t>
            </a:r>
            <a:r>
              <a:rPr lang="en-US" dirty="0"/>
              <a:t> – user, device, role, application type, and threat profile</a:t>
            </a:r>
          </a:p>
          <a:p>
            <a:pPr lvl="1"/>
            <a:r>
              <a:rPr lang="en-US" b="1" dirty="0"/>
              <a:t>Proxy Server</a:t>
            </a:r>
            <a:r>
              <a:rPr lang="en-US" dirty="0"/>
              <a:t> –web content requests</a:t>
            </a:r>
          </a:p>
          <a:p>
            <a:pPr lvl="1"/>
            <a:r>
              <a:rPr lang="en-US" b="1" dirty="0"/>
              <a:t>Reverse Proxy Server</a:t>
            </a:r>
            <a:r>
              <a:rPr lang="en-US" dirty="0"/>
              <a:t> – protect, hide, offload, </a:t>
            </a:r>
            <a:br>
              <a:rPr lang="en-US" dirty="0"/>
            </a:br>
            <a:r>
              <a:rPr lang="en-US" dirty="0"/>
              <a:t>and distribute access to web servers</a:t>
            </a:r>
          </a:p>
          <a:p>
            <a:pPr lvl="1"/>
            <a:r>
              <a:rPr lang="en-US" b="1" dirty="0"/>
              <a:t>Network Address Translation (NAT) Firewall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hides or masquerades the private addresses of </a:t>
            </a:r>
            <a:br>
              <a:rPr lang="en-US" dirty="0"/>
            </a:br>
            <a:r>
              <a:rPr lang="en-US" dirty="0"/>
              <a:t>network hosts</a:t>
            </a:r>
          </a:p>
          <a:p>
            <a:pPr lvl="1"/>
            <a:r>
              <a:rPr lang="en-US" b="1" dirty="0"/>
              <a:t>Host-based Firewall</a:t>
            </a:r>
            <a:r>
              <a:rPr lang="en-US" dirty="0"/>
              <a:t> – filtering of ports and system </a:t>
            </a:r>
            <a:br>
              <a:rPr lang="en-US" dirty="0"/>
            </a:br>
            <a:r>
              <a:rPr lang="en-US" dirty="0"/>
              <a:t>service calls on a single computer operating system</a:t>
            </a:r>
          </a:p>
          <a:p>
            <a:endParaRPr lang="en-CA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DDBE25-B063-4E89-BB94-726D7918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928" y="2734492"/>
            <a:ext cx="4165423" cy="201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7915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Firewall Types</a:t>
            </a:r>
            <a:br>
              <a:rPr lang="en-US" altLang="en-US" sz="1600" dirty="0"/>
            </a:br>
            <a:r>
              <a:rPr lang="en-CA" altLang="en-US" dirty="0"/>
              <a:t>Port Scanning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Process of probing a computer, server or other network host for open ports</a:t>
            </a:r>
          </a:p>
          <a:p>
            <a:r>
              <a:rPr lang="en-US" dirty="0"/>
              <a:t>Port numbers are assigned to each running application on a device.</a:t>
            </a:r>
          </a:p>
          <a:p>
            <a:r>
              <a:rPr lang="en-US" dirty="0"/>
              <a:t>Reconnaissance tool to identify running OS and services</a:t>
            </a:r>
            <a:endParaRPr lang="en-US" altLang="en-US" dirty="0"/>
          </a:p>
          <a:p>
            <a:pPr lvl="1"/>
            <a:r>
              <a:rPr lang="en-US" altLang="en-US" dirty="0" err="1"/>
              <a:t>Nmap</a:t>
            </a:r>
            <a:r>
              <a:rPr lang="en-US" altLang="en-US" dirty="0"/>
              <a:t> – A port scanning tool</a:t>
            </a:r>
          </a:p>
          <a:p>
            <a:r>
              <a:rPr lang="en-US" altLang="en-US" dirty="0"/>
              <a:t>Common responses:</a:t>
            </a:r>
          </a:p>
          <a:p>
            <a:pPr lvl="1"/>
            <a:r>
              <a:rPr lang="en-US" b="1" dirty="0"/>
              <a:t>Open or Accepted</a:t>
            </a:r>
            <a:r>
              <a:rPr lang="en-US" dirty="0"/>
              <a:t> - a service is listening </a:t>
            </a:r>
            <a:br>
              <a:rPr lang="en-US" dirty="0"/>
            </a:br>
            <a:r>
              <a:rPr lang="en-US" dirty="0"/>
              <a:t>on the port.</a:t>
            </a:r>
          </a:p>
          <a:p>
            <a:pPr lvl="1"/>
            <a:r>
              <a:rPr lang="en-US" b="1" dirty="0"/>
              <a:t>Closed, Denied, or Not Listening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connections will be denied to the port.</a:t>
            </a:r>
          </a:p>
          <a:p>
            <a:pPr lvl="1"/>
            <a:r>
              <a:rPr lang="en-US" b="1" dirty="0"/>
              <a:t>Filtered, Dropped, or Blocked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no reply from the host.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2A638-AA5D-488C-9F7E-F53DA9C8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377" y="1906899"/>
            <a:ext cx="4346974" cy="28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7979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706C77-775F-44E1-8ABA-708BC690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1" y="1227342"/>
            <a:ext cx="4259483" cy="1213764"/>
          </a:xfrm>
          <a:prstGeom prst="rect">
            <a:avLst/>
          </a:prstGeom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Security Appliances</a:t>
            </a:r>
            <a:br>
              <a:rPr lang="en-US" altLang="en-US" sz="1600" dirty="0"/>
            </a:br>
            <a:r>
              <a:rPr lang="en-US" dirty="0">
                <a:latin typeface="Arial" charset="0"/>
              </a:rPr>
              <a:t>Security Appliances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214" y="798944"/>
            <a:ext cx="8855870" cy="3284325"/>
          </a:xfrm>
        </p:spPr>
        <p:txBody>
          <a:bodyPr>
            <a:normAutofit/>
          </a:bodyPr>
          <a:lstStyle/>
          <a:p>
            <a:r>
              <a:rPr lang="en-US" dirty="0"/>
              <a:t>Security appliances fall into these general categories:</a:t>
            </a:r>
          </a:p>
          <a:p>
            <a:pPr lvl="1"/>
            <a:r>
              <a:rPr lang="en-US" b="1" dirty="0"/>
              <a:t>Routers </a:t>
            </a:r>
            <a:r>
              <a:rPr lang="en-US" dirty="0"/>
              <a:t>-  can have many firewall capabilities: </a:t>
            </a:r>
            <a:br>
              <a:rPr lang="en-US" dirty="0"/>
            </a:br>
            <a:r>
              <a:rPr lang="en-US" dirty="0"/>
              <a:t>traffic filtering, IPS, encryption, and VPN. </a:t>
            </a:r>
          </a:p>
          <a:p>
            <a:pPr lvl="1"/>
            <a:r>
              <a:rPr lang="en-US" b="1" dirty="0"/>
              <a:t>Firewalls </a:t>
            </a:r>
            <a:r>
              <a:rPr lang="en-US" dirty="0"/>
              <a:t>– may also have router capability, </a:t>
            </a:r>
            <a:br>
              <a:rPr lang="en-US" dirty="0"/>
            </a:br>
            <a:r>
              <a:rPr lang="en-US" dirty="0"/>
              <a:t>advanced network management and analytics.</a:t>
            </a:r>
          </a:p>
          <a:p>
            <a:pPr lvl="1"/>
            <a:r>
              <a:rPr lang="en-US" b="1" dirty="0"/>
              <a:t>IPS </a:t>
            </a:r>
            <a:r>
              <a:rPr lang="en-US" dirty="0"/>
              <a:t>- dedicated to intrusion prevention. </a:t>
            </a:r>
          </a:p>
          <a:p>
            <a:pPr lvl="1"/>
            <a:r>
              <a:rPr lang="en-US" b="1" dirty="0"/>
              <a:t>VPN </a:t>
            </a:r>
            <a:r>
              <a:rPr lang="en-US" dirty="0"/>
              <a:t>- designed for secure encrypted tunneling.</a:t>
            </a:r>
          </a:p>
          <a:p>
            <a:pPr lvl="1"/>
            <a:r>
              <a:rPr lang="en-US" b="1" dirty="0"/>
              <a:t>Malware/Antivirus </a:t>
            </a:r>
            <a:r>
              <a:rPr lang="en-US" dirty="0"/>
              <a:t>- Cisco Advanced Malware Protection (AMP) comes in next generation Cisco routers, firewalls, IPS devices, Web and Email Security Appliances and can also be installed as software in host computers.</a:t>
            </a:r>
          </a:p>
          <a:p>
            <a:pPr lvl="1"/>
            <a:r>
              <a:rPr lang="en-US" b="1" dirty="0"/>
              <a:t>Other Security Devices </a:t>
            </a:r>
            <a:r>
              <a:rPr lang="en-US" dirty="0"/>
              <a:t>– includes web and email security appliances, decryption devices, client access </a:t>
            </a:r>
            <a:br>
              <a:rPr lang="en-US" dirty="0"/>
            </a:br>
            <a:r>
              <a:rPr lang="en-US" dirty="0"/>
              <a:t>control servers, and security management systems.</a:t>
            </a:r>
          </a:p>
          <a:p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10E9E-2EDA-4AE7-874F-723075248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4151353"/>
            <a:ext cx="5495925" cy="81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58774E-3A9B-4BFD-8277-3C3BC262A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11" y="4151353"/>
            <a:ext cx="2618047" cy="6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7948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Detecting Attacks in Real Time</a:t>
            </a:r>
            <a:br>
              <a:rPr lang="en-US" altLang="en-US" sz="1600" dirty="0"/>
            </a:br>
            <a:r>
              <a:rPr lang="en-US" dirty="0">
                <a:latin typeface="Arial" charset="0"/>
              </a:rPr>
              <a:t>Detecting Attacks in Real Time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4"/>
            <a:ext cx="5121841" cy="4155319"/>
          </a:xfrm>
        </p:spPr>
        <p:txBody>
          <a:bodyPr/>
          <a:lstStyle/>
          <a:p>
            <a:r>
              <a:rPr lang="en-US" dirty="0"/>
              <a:t>Zero-day attack </a:t>
            </a:r>
          </a:p>
          <a:p>
            <a:pPr lvl="1"/>
            <a:r>
              <a:rPr lang="en-US" dirty="0"/>
              <a:t>A hacker exploits a flaw in a piece of software before the creator can fix it.</a:t>
            </a:r>
          </a:p>
          <a:p>
            <a:r>
              <a:rPr lang="en-US" b="1" dirty="0"/>
              <a:t>Real Time Scanning from Edge to Endpoint</a:t>
            </a:r>
            <a:endParaRPr lang="en-US" dirty="0"/>
          </a:p>
          <a:p>
            <a:pPr lvl="1"/>
            <a:r>
              <a:rPr lang="en-US" dirty="0"/>
              <a:t>Actively scanning for attacks using firewall and IDS/IPS network device</a:t>
            </a:r>
          </a:p>
          <a:p>
            <a:pPr lvl="1"/>
            <a:r>
              <a:rPr lang="en-US" dirty="0"/>
              <a:t>detection with connections to online global threat centers</a:t>
            </a:r>
          </a:p>
          <a:p>
            <a:pPr lvl="1"/>
            <a:r>
              <a:rPr lang="en-US" dirty="0"/>
              <a:t>detect network anomalies using context-based analysis and behavior detection</a:t>
            </a:r>
          </a:p>
          <a:p>
            <a:r>
              <a:rPr lang="en-US" b="1" dirty="0"/>
              <a:t>DDoS Attacks and Real Time Response</a:t>
            </a:r>
          </a:p>
          <a:p>
            <a:pPr lvl="1"/>
            <a:r>
              <a:rPr lang="en-US" dirty="0"/>
              <a:t>DDoS, one of the biggest attack threats, can cripple Internet servers and network availability.</a:t>
            </a:r>
          </a:p>
          <a:p>
            <a:pPr lvl="1"/>
            <a:r>
              <a:rPr lang="en-US" dirty="0"/>
              <a:t>DDoS originates from hundreds, or thousands of zombie hosts, and the attacks appear as legitimate traffic.</a:t>
            </a:r>
          </a:p>
          <a:p>
            <a:endParaRPr lang="en-CA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3790A3-826C-4BB1-AC73-DE64CBDD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870" y="1341951"/>
            <a:ext cx="3785065" cy="30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152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Detecting Malware</a:t>
            </a:r>
            <a:br>
              <a:rPr lang="en-US" altLang="en-US" sz="1600" dirty="0"/>
            </a:br>
            <a:r>
              <a:rPr lang="en-US" dirty="0">
                <a:latin typeface="Arial" charset="0"/>
              </a:rPr>
              <a:t>Protecting Against Malware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6241E-84B3-435F-8123-F0EAD7AF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67" y="848960"/>
            <a:ext cx="5910865" cy="380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7040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Security Best Practices</a:t>
            </a:r>
            <a:br>
              <a:rPr lang="en-US" altLang="en-US" sz="1600" dirty="0"/>
            </a:br>
            <a:r>
              <a:rPr lang="en-US" dirty="0">
                <a:latin typeface="Arial" charset="0"/>
              </a:rPr>
              <a:t>Security Best Practices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5C2305-F6DA-49BF-9949-DF2974D4D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9" y="798944"/>
            <a:ext cx="8714509" cy="423025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Some published Security Best Practices:</a:t>
            </a:r>
          </a:p>
          <a:p>
            <a:pPr lvl="1"/>
            <a:r>
              <a:rPr lang="en-US" b="1" dirty="0"/>
              <a:t>Perform Risk Assessment </a:t>
            </a:r>
            <a:r>
              <a:rPr lang="en-US" dirty="0"/>
              <a:t>– Knowing the value of what you are protecting will help in justifying security expenditures.</a:t>
            </a:r>
          </a:p>
          <a:p>
            <a:pPr lvl="1"/>
            <a:r>
              <a:rPr lang="en-US" b="1" dirty="0"/>
              <a:t>Create a Security Policy </a:t>
            </a:r>
            <a:r>
              <a:rPr lang="en-US" dirty="0"/>
              <a:t>– Create a policy that clearly outlines company rules, job duties, and expectations.</a:t>
            </a:r>
          </a:p>
          <a:p>
            <a:pPr lvl="1"/>
            <a:r>
              <a:rPr lang="en-US" b="1" dirty="0"/>
              <a:t>Physical Security Measures </a:t>
            </a:r>
            <a:r>
              <a:rPr lang="en-US" dirty="0"/>
              <a:t>– Restrict access to networking closets, server locations, as well as fire suppression.</a:t>
            </a:r>
          </a:p>
          <a:p>
            <a:pPr lvl="1"/>
            <a:r>
              <a:rPr lang="en-US" b="1" dirty="0"/>
              <a:t>Human Resource Security Measures </a:t>
            </a:r>
            <a:r>
              <a:rPr lang="en-US" dirty="0"/>
              <a:t>– Employees should be properly researched with background checks.</a:t>
            </a:r>
          </a:p>
          <a:p>
            <a:pPr lvl="1"/>
            <a:r>
              <a:rPr lang="en-US" b="1" dirty="0"/>
              <a:t>Perform and Test Backups </a:t>
            </a:r>
            <a:r>
              <a:rPr lang="en-US" dirty="0"/>
              <a:t>– Perform regular backups and test data recovery from backups.</a:t>
            </a:r>
          </a:p>
          <a:p>
            <a:pPr lvl="1"/>
            <a:r>
              <a:rPr lang="en-US" b="1" dirty="0"/>
              <a:t>Maintain Security Patches and Updates </a:t>
            </a:r>
            <a:r>
              <a:rPr lang="en-US" dirty="0"/>
              <a:t>– Regularly update server, client, and network device operating systems and programs.</a:t>
            </a:r>
          </a:p>
          <a:p>
            <a:pPr lvl="1"/>
            <a:r>
              <a:rPr lang="en-US" b="1" dirty="0"/>
              <a:t>Employ Access Controls </a:t>
            </a:r>
            <a:r>
              <a:rPr lang="en-US" dirty="0"/>
              <a:t>– Configure user roles and privilege levels as well as strong user authentication.</a:t>
            </a:r>
          </a:p>
          <a:p>
            <a:pPr lvl="1"/>
            <a:r>
              <a:rPr lang="en-US" b="1" dirty="0"/>
              <a:t>Regularly Test Incident Response </a:t>
            </a:r>
            <a:r>
              <a:rPr lang="en-US" dirty="0"/>
              <a:t>– Employ an incident response team and test emergency response scenarios.</a:t>
            </a:r>
          </a:p>
          <a:p>
            <a:pPr lvl="1"/>
            <a:r>
              <a:rPr lang="en-US" b="1" dirty="0"/>
              <a:t>Implement a Network Monitoring, Analytics and Management Tool </a:t>
            </a:r>
            <a:r>
              <a:rPr lang="en-US" dirty="0"/>
              <a:t>- Choose a security monitoring solution that integrates with other technologies.</a:t>
            </a:r>
          </a:p>
          <a:p>
            <a:pPr lvl="1"/>
            <a:r>
              <a:rPr lang="en-US" b="1" dirty="0"/>
              <a:t>Implement Network Security Devices </a:t>
            </a:r>
            <a:r>
              <a:rPr lang="en-US" dirty="0"/>
              <a:t>– Use next generation routers, firewalls, and other security appliances.</a:t>
            </a:r>
          </a:p>
          <a:p>
            <a:pPr lvl="1"/>
            <a:r>
              <a:rPr lang="en-US" b="1" dirty="0"/>
              <a:t>Implement a Comprehensive Endpoint Security Solution </a:t>
            </a:r>
            <a:r>
              <a:rPr lang="en-US" dirty="0"/>
              <a:t>– Use enterprise level antimalware and antivirus software.</a:t>
            </a:r>
          </a:p>
          <a:p>
            <a:pPr lvl="1"/>
            <a:r>
              <a:rPr lang="en-US" b="1" dirty="0"/>
              <a:t>Educate Users </a:t>
            </a:r>
            <a:r>
              <a:rPr lang="en-US" dirty="0"/>
              <a:t>– Educate users and employees in secure procedures.</a:t>
            </a:r>
          </a:p>
          <a:p>
            <a:pPr lvl="1"/>
            <a:r>
              <a:rPr lang="en-US" b="1" dirty="0"/>
              <a:t>Encrypt data </a:t>
            </a:r>
            <a:r>
              <a:rPr lang="en-US" dirty="0"/>
              <a:t>– Encrypt all sensitive company data including email.</a:t>
            </a:r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939453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PowerPoint deck is divided in two parts:</a:t>
            </a:r>
          </a:p>
          <a:p>
            <a:r>
              <a:rPr lang="en-US" dirty="0"/>
              <a:t>Instructor Planning Guide</a:t>
            </a:r>
            <a:endParaRPr lang="en-CA" dirty="0"/>
          </a:p>
          <a:p>
            <a:pPr lvl="1"/>
            <a:r>
              <a:rPr lang="en-CA" dirty="0"/>
              <a:t>Information to help you become familiar with the chapter</a:t>
            </a:r>
          </a:p>
          <a:p>
            <a:pPr lvl="1"/>
            <a:r>
              <a:rPr lang="en-CA" dirty="0"/>
              <a:t>Teaching aids</a:t>
            </a:r>
          </a:p>
          <a:p>
            <a:r>
              <a:rPr lang="en-CA" dirty="0"/>
              <a:t>Instructor Class Presentation</a:t>
            </a:r>
          </a:p>
          <a:p>
            <a:pPr lvl="1"/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10</a:t>
            </a:r>
          </a:p>
          <a:p>
            <a:endParaRPr lang="en-CA" dirty="0"/>
          </a:p>
          <a:p>
            <a:r>
              <a:rPr lang="en-CA" b="1" dirty="0"/>
              <a:t>Note</a:t>
            </a:r>
            <a:r>
              <a:rPr lang="en-CA" dirty="0"/>
              <a:t>: Remove the Planning Guide from this presentation before sharing with anyone.</a:t>
            </a:r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Materials – Chapter 4 Planning Guide</a:t>
            </a:r>
          </a:p>
        </p:txBody>
      </p:sp>
    </p:spTree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4.2 Behavior Approach to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075095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Botnet</a:t>
            </a:r>
            <a:br>
              <a:rPr lang="en-US" altLang="en-US" sz="1600" dirty="0"/>
            </a:br>
            <a:r>
              <a:rPr lang="en-US" dirty="0" err="1">
                <a:latin typeface="Arial" charset="0"/>
              </a:rPr>
              <a:t>Botnet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4"/>
            <a:ext cx="4235014" cy="4155319"/>
          </a:xfrm>
        </p:spPr>
        <p:txBody>
          <a:bodyPr/>
          <a:lstStyle/>
          <a:p>
            <a:r>
              <a:rPr lang="en-US" dirty="0"/>
              <a:t>Botnet</a:t>
            </a:r>
          </a:p>
          <a:p>
            <a:pPr lvl="1"/>
            <a:r>
              <a:rPr lang="en-US" dirty="0"/>
              <a:t>A group of bots connect through the Internet</a:t>
            </a:r>
          </a:p>
          <a:p>
            <a:pPr lvl="1"/>
            <a:r>
              <a:rPr lang="en-US" dirty="0"/>
              <a:t>Controlled by malicious individuals or groups</a:t>
            </a:r>
          </a:p>
          <a:p>
            <a:r>
              <a:rPr lang="en-US" dirty="0"/>
              <a:t>Bot</a:t>
            </a:r>
          </a:p>
          <a:p>
            <a:pPr lvl="1"/>
            <a:r>
              <a:rPr lang="en-US" dirty="0"/>
              <a:t>Typically infected by visiting a website, </a:t>
            </a:r>
            <a:br>
              <a:rPr lang="en-US" dirty="0"/>
            </a:br>
            <a:r>
              <a:rPr lang="en-US" dirty="0"/>
              <a:t>opening an email attachment, </a:t>
            </a:r>
            <a:br>
              <a:rPr lang="en-US" dirty="0"/>
            </a:br>
            <a:r>
              <a:rPr lang="en-US" dirty="0"/>
              <a:t>or opening an infected media file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9FC96-B1C7-44D7-93D0-50F8CC7F1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79" y="889815"/>
            <a:ext cx="4620856" cy="336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0474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Kill Chain</a:t>
            </a:r>
            <a:br>
              <a:rPr lang="en-US" altLang="en-US" sz="1600" dirty="0"/>
            </a:br>
            <a:r>
              <a:rPr lang="en-US" dirty="0">
                <a:latin typeface="Arial" charset="0"/>
              </a:rPr>
              <a:t>The Kill Chain in </a:t>
            </a:r>
            <a:r>
              <a:rPr lang="en-US" dirty="0" err="1">
                <a:latin typeface="Arial" charset="0"/>
              </a:rPr>
              <a:t>Cyberdefense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6" y="798943"/>
            <a:ext cx="8855868" cy="4129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Kill Chain is the stages of an information systems attack. </a:t>
            </a:r>
          </a:p>
          <a:p>
            <a:pPr marL="142875" lvl="1" indent="0">
              <a:buNone/>
            </a:pPr>
            <a:r>
              <a:rPr lang="en-US" b="1" dirty="0"/>
              <a:t>1. Reconnaissance</a:t>
            </a:r>
            <a:r>
              <a:rPr lang="en-US" dirty="0"/>
              <a:t> – Gathers information</a:t>
            </a:r>
          </a:p>
          <a:p>
            <a:pPr marL="142875" lvl="1" indent="0">
              <a:buNone/>
            </a:pPr>
            <a:r>
              <a:rPr lang="en-US" b="1" dirty="0"/>
              <a:t>2. Weaponization</a:t>
            </a:r>
            <a:r>
              <a:rPr lang="en-US" dirty="0"/>
              <a:t> - Creates targeted exploit </a:t>
            </a:r>
            <a:br>
              <a:rPr lang="en-US" dirty="0"/>
            </a:br>
            <a:r>
              <a:rPr lang="en-US" dirty="0"/>
              <a:t>and malicious payload</a:t>
            </a:r>
          </a:p>
          <a:p>
            <a:pPr marL="142875" lvl="1" indent="0">
              <a:buNone/>
            </a:pPr>
            <a:r>
              <a:rPr lang="en-US" b="1" dirty="0"/>
              <a:t>3. Delivery</a:t>
            </a:r>
            <a:r>
              <a:rPr lang="en-US" dirty="0"/>
              <a:t> -  Sends the exploit and malicious </a:t>
            </a:r>
            <a:br>
              <a:rPr lang="en-US" dirty="0"/>
            </a:br>
            <a:r>
              <a:rPr lang="en-US" dirty="0"/>
              <a:t>payload to the target</a:t>
            </a:r>
          </a:p>
          <a:p>
            <a:pPr marL="142875" lvl="1" indent="0">
              <a:buNone/>
            </a:pPr>
            <a:r>
              <a:rPr lang="en-US" b="1" dirty="0"/>
              <a:t>4. Exploitation</a:t>
            </a:r>
            <a:r>
              <a:rPr lang="en-US" dirty="0"/>
              <a:t> – Executes the exploit</a:t>
            </a:r>
          </a:p>
          <a:p>
            <a:pPr marL="142875" lvl="1" indent="0">
              <a:buNone/>
            </a:pPr>
            <a:r>
              <a:rPr lang="en-US" b="1" dirty="0"/>
              <a:t>5. Installation</a:t>
            </a:r>
            <a:r>
              <a:rPr lang="en-US" dirty="0"/>
              <a:t> -  Installs malware and backdoors</a:t>
            </a:r>
          </a:p>
          <a:p>
            <a:pPr marL="142875" lvl="1" indent="0">
              <a:buNone/>
            </a:pPr>
            <a:r>
              <a:rPr lang="en-US" b="1" dirty="0"/>
              <a:t>6. Command and Control</a:t>
            </a:r>
            <a:r>
              <a:rPr lang="en-US" dirty="0"/>
              <a:t> - Remote </a:t>
            </a:r>
            <a:br>
              <a:rPr lang="en-US" dirty="0"/>
            </a:br>
            <a:r>
              <a:rPr lang="en-US" dirty="0"/>
              <a:t>control from a command and control channel </a:t>
            </a:r>
            <a:br>
              <a:rPr lang="en-US" dirty="0"/>
            </a:br>
            <a:r>
              <a:rPr lang="en-US" dirty="0"/>
              <a:t>or server.</a:t>
            </a:r>
          </a:p>
          <a:p>
            <a:pPr marL="142875" lvl="1" indent="0">
              <a:buNone/>
            </a:pPr>
            <a:r>
              <a:rPr lang="en-US" b="1" dirty="0"/>
              <a:t>7. Action</a:t>
            </a:r>
            <a:r>
              <a:rPr lang="en-US" dirty="0"/>
              <a:t> – Performs malicious actions </a:t>
            </a:r>
            <a:br>
              <a:rPr lang="en-US" dirty="0"/>
            </a:br>
            <a:r>
              <a:rPr lang="en-US" dirty="0"/>
              <a:t>or additional attacks on other devices</a:t>
            </a:r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90E7B-9E10-4BBD-A204-8CC70B27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901" y="1626076"/>
            <a:ext cx="4603033" cy="26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9758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Behavior-Based Security</a:t>
            </a:r>
            <a:br>
              <a:rPr lang="en-US" altLang="en-US" sz="1600" dirty="0"/>
            </a:br>
            <a:r>
              <a:rPr lang="en-US" dirty="0">
                <a:latin typeface="Arial" charset="0"/>
              </a:rPr>
              <a:t>Behavior-Based Security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Honeypots</a:t>
            </a:r>
          </a:p>
          <a:p>
            <a:pPr lvl="1"/>
            <a:r>
              <a:rPr lang="en-US" dirty="0"/>
              <a:t>Lures the attacker by appealing to the attackers’ predictable behavior</a:t>
            </a:r>
          </a:p>
          <a:p>
            <a:pPr lvl="1"/>
            <a:r>
              <a:rPr lang="en-US" dirty="0"/>
              <a:t>Captures, logs and analyze the attackers’ behavior</a:t>
            </a:r>
          </a:p>
          <a:p>
            <a:pPr lvl="1"/>
            <a:r>
              <a:rPr lang="en-US" dirty="0"/>
              <a:t>Administrator can gain more knowledge and build better defense</a:t>
            </a:r>
          </a:p>
          <a:p>
            <a:r>
              <a:rPr lang="en-US" dirty="0"/>
              <a:t>Cisco’s Cyber Threat Defense Solution Architecture</a:t>
            </a:r>
          </a:p>
          <a:p>
            <a:pPr lvl="1"/>
            <a:r>
              <a:rPr lang="en-US" dirty="0"/>
              <a:t>Uses behavior-based detection and indicators</a:t>
            </a:r>
          </a:p>
          <a:p>
            <a:pPr lvl="1"/>
            <a:r>
              <a:rPr lang="en-US" dirty="0"/>
              <a:t>Provide greater visibility, context and control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9D07E-30D1-4B55-A9A5-F6B9A6213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304" y="2234517"/>
            <a:ext cx="4198372" cy="246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25221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err="1">
                <a:latin typeface="Arial" charset="0"/>
              </a:rPr>
              <a:t>NetFlow</a:t>
            </a:r>
            <a:r>
              <a:rPr lang="en-US" sz="1600" dirty="0">
                <a:latin typeface="Arial" charset="0"/>
              </a:rPr>
              <a:t> and Cyberattacks</a:t>
            </a:r>
            <a:br>
              <a:rPr lang="en-US" altLang="en-US" sz="1600" dirty="0"/>
            </a:br>
            <a:r>
              <a:rPr lang="en-US" dirty="0" err="1">
                <a:latin typeface="Arial" charset="0"/>
              </a:rPr>
              <a:t>Netflow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information about data flowing through a network</a:t>
            </a:r>
          </a:p>
          <a:p>
            <a:r>
              <a:rPr lang="en-US" dirty="0"/>
              <a:t>Important components in behavior-based detection and analysis</a:t>
            </a:r>
          </a:p>
          <a:p>
            <a:r>
              <a:rPr lang="en-US" dirty="0"/>
              <a:t>Establish baseline behaviors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9FEF7-BD61-4733-BB2C-0DC22591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94" y="1937198"/>
            <a:ext cx="5025450" cy="27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5041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4.3 Cisco’s Approach to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5673803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CSIRT</a:t>
            </a:r>
            <a:br>
              <a:rPr lang="en-US" altLang="en-US" sz="1600" dirty="0"/>
            </a:br>
            <a:r>
              <a:rPr lang="en-US" dirty="0" err="1">
                <a:latin typeface="Arial" charset="0"/>
              </a:rPr>
              <a:t>CSIRT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Security Incident Response Team</a:t>
            </a:r>
          </a:p>
          <a:p>
            <a:pPr lvl="1"/>
            <a:r>
              <a:rPr lang="en-US" dirty="0"/>
              <a:t>help ensure company, system, and data preservation by performing comprehensive investigations into computer security incidents</a:t>
            </a:r>
          </a:p>
          <a:p>
            <a:pPr lvl="1"/>
            <a:r>
              <a:rPr lang="en-US" dirty="0"/>
              <a:t>provides proactive threat assessment, mitigation planning, incident trend analysis, and security architecture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9532C-13D6-44AC-9CA9-F85FFE551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34" y="2236260"/>
            <a:ext cx="4138008" cy="2395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233A9-5F79-448A-98A4-0B72C0D72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840" y="2296101"/>
            <a:ext cx="1879529" cy="22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295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Security Playbook</a:t>
            </a:r>
            <a:br>
              <a:rPr lang="en-US" altLang="en-US" sz="1600" dirty="0"/>
            </a:br>
            <a:r>
              <a:rPr lang="en-US" dirty="0">
                <a:latin typeface="Arial" charset="0"/>
              </a:rPr>
              <a:t>Security Playbook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repeatable queries against security event data sources that lead to incident detection and response</a:t>
            </a:r>
          </a:p>
          <a:p>
            <a:r>
              <a:rPr lang="en-US" dirty="0"/>
              <a:t>What does it need to accomplish?</a:t>
            </a:r>
          </a:p>
          <a:p>
            <a:pPr lvl="1"/>
            <a:r>
              <a:rPr lang="en-US" dirty="0"/>
              <a:t>Detect malware infected machines.</a:t>
            </a:r>
          </a:p>
          <a:p>
            <a:pPr lvl="1"/>
            <a:r>
              <a:rPr lang="en-US" dirty="0"/>
              <a:t>Detect suspicious network activity.</a:t>
            </a:r>
          </a:p>
          <a:p>
            <a:pPr lvl="1"/>
            <a:r>
              <a:rPr lang="en-US" dirty="0"/>
              <a:t>Detect irregular authentication attempts.</a:t>
            </a:r>
          </a:p>
          <a:p>
            <a:pPr lvl="1"/>
            <a:r>
              <a:rPr lang="en-US" dirty="0"/>
              <a:t>Describe and understand inbound and outbound traffic.</a:t>
            </a:r>
          </a:p>
          <a:p>
            <a:pPr lvl="1"/>
            <a:r>
              <a:rPr lang="en-US" dirty="0"/>
              <a:t>Provide summary information including trends, </a:t>
            </a:r>
            <a:br>
              <a:rPr lang="en-US" dirty="0"/>
            </a:br>
            <a:r>
              <a:rPr lang="en-US" dirty="0"/>
              <a:t>statistics, and counts.</a:t>
            </a:r>
          </a:p>
          <a:p>
            <a:pPr lvl="1"/>
            <a:r>
              <a:rPr lang="en-US" dirty="0"/>
              <a:t>Provide usable and quick access to statistics and metrics.</a:t>
            </a:r>
          </a:p>
          <a:p>
            <a:pPr lvl="1"/>
            <a:r>
              <a:rPr lang="en-US" dirty="0"/>
              <a:t>Correlate events across all relevant data sources.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E7807-53D6-4ECB-9717-564B03AD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015" y="1454727"/>
            <a:ext cx="3664468" cy="23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97577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Tools for Incident Prevention and Detection</a:t>
            </a:r>
            <a:br>
              <a:rPr lang="en-US" sz="1600" dirty="0">
                <a:latin typeface="Arial" charset="0"/>
              </a:rPr>
            </a:br>
            <a:r>
              <a:rPr lang="en-US" dirty="0">
                <a:latin typeface="Arial" charset="0"/>
              </a:rPr>
              <a:t>Tools for Incident Prevention and Detection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SIEM – Security Information and Event Management</a:t>
            </a:r>
          </a:p>
          <a:p>
            <a:pPr lvl="1"/>
            <a:r>
              <a:rPr lang="en-US" dirty="0"/>
              <a:t>Software that collects and analyzes security alerts, logs and other real time and historical data from security devices on the network</a:t>
            </a:r>
          </a:p>
          <a:p>
            <a:r>
              <a:rPr lang="en-US" dirty="0"/>
              <a:t>DLP – Data Loss Prevention</a:t>
            </a:r>
          </a:p>
          <a:p>
            <a:pPr lvl="1"/>
            <a:r>
              <a:rPr lang="en-US" dirty="0"/>
              <a:t>Stops sensitive data from being stolen</a:t>
            </a:r>
            <a:br>
              <a:rPr lang="en-US" dirty="0"/>
            </a:br>
            <a:r>
              <a:rPr lang="en-US" dirty="0"/>
              <a:t> or escaped from the network</a:t>
            </a:r>
          </a:p>
          <a:p>
            <a:pPr lvl="1"/>
            <a:r>
              <a:rPr lang="en-US" dirty="0"/>
              <a:t>Designs to monitor and protect data </a:t>
            </a:r>
            <a:br>
              <a:rPr lang="en-US" dirty="0"/>
            </a:br>
            <a:r>
              <a:rPr lang="en-US" dirty="0"/>
              <a:t>in three different states</a:t>
            </a:r>
          </a:p>
          <a:p>
            <a:r>
              <a:rPr lang="en-US" dirty="0"/>
              <a:t>Cisco Identity Services Engine (Cisco ISE)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TrustSec</a:t>
            </a:r>
            <a:endParaRPr lang="en-US" dirty="0"/>
          </a:p>
          <a:p>
            <a:pPr lvl="1"/>
            <a:r>
              <a:rPr lang="en-US" dirty="0"/>
              <a:t>Uses role-based access control policies</a:t>
            </a:r>
          </a:p>
          <a:p>
            <a:endParaRPr lang="en-CA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D5ED79-E4FC-4218-8728-E9F29CD5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18" y="2363010"/>
            <a:ext cx="4671858" cy="23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361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IDS and IPS</a:t>
            </a:r>
            <a:br>
              <a:rPr lang="en-US" sz="1600" dirty="0">
                <a:latin typeface="Arial" charset="0"/>
              </a:rPr>
            </a:br>
            <a:r>
              <a:rPr lang="en-US" dirty="0">
                <a:latin typeface="Arial" charset="0"/>
              </a:rPr>
              <a:t>IDS and IPS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IDS – Intrusion Detection System</a:t>
            </a:r>
          </a:p>
          <a:p>
            <a:pPr lvl="1"/>
            <a:r>
              <a:rPr lang="en-US" dirty="0"/>
              <a:t>Usually placed offline</a:t>
            </a:r>
          </a:p>
          <a:p>
            <a:pPr lvl="1"/>
            <a:r>
              <a:rPr lang="en-US" dirty="0"/>
              <a:t>Does not prevent attacks</a:t>
            </a:r>
          </a:p>
          <a:p>
            <a:pPr lvl="1"/>
            <a:r>
              <a:rPr lang="en-US" dirty="0"/>
              <a:t>Detect, log, and report</a:t>
            </a:r>
          </a:p>
          <a:p>
            <a:r>
              <a:rPr lang="en-US" dirty="0"/>
              <a:t>IPS – Intrusion Prevention System</a:t>
            </a:r>
          </a:p>
          <a:p>
            <a:pPr lvl="1"/>
            <a:r>
              <a:rPr lang="en-US" dirty="0"/>
              <a:t>Ability to block or deny traffic based on a positive rule or signature match</a:t>
            </a:r>
          </a:p>
          <a:p>
            <a:r>
              <a:rPr lang="en-US" dirty="0"/>
              <a:t>IDS/IPS system</a:t>
            </a:r>
          </a:p>
          <a:p>
            <a:pPr lvl="1"/>
            <a:r>
              <a:rPr lang="en-US" dirty="0"/>
              <a:t>Snort</a:t>
            </a:r>
          </a:p>
          <a:p>
            <a:pPr lvl="1"/>
            <a:r>
              <a:rPr lang="en-US" dirty="0"/>
              <a:t>Sourcefire (Cisco) 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33828-C65D-4075-BDE7-0CE91723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272" y="3019850"/>
            <a:ext cx="5197079" cy="16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9609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Chapter 4: Protecting the Organization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650" y="34360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Introduction to Cybersecurity v2.1 Planning Guide</a:t>
            </a:r>
          </a:p>
        </p:txBody>
      </p:sp>
    </p:spTree>
    <p:extLst>
      <p:ext uri="{BB962C8B-B14F-4D97-AF65-F5344CB8AC3E}">
        <p14:creationId xmlns:p14="http://schemas.microsoft.com/office/powerpoint/2010/main" val="914249568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4.4 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29330008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Summary</a:t>
            </a:r>
            <a:br>
              <a:rPr lang="en-US" sz="1600" dirty="0">
                <a:latin typeface="Arial" charset="0"/>
              </a:rPr>
            </a:br>
            <a:r>
              <a:rPr lang="en-US" dirty="0">
                <a:latin typeface="Arial" charset="0"/>
              </a:rPr>
              <a:t>Chapter Summary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Describe the various types of firewalls and security appliances.</a:t>
            </a:r>
          </a:p>
          <a:p>
            <a:r>
              <a:rPr lang="en-US" sz="1400" dirty="0"/>
              <a:t>Describe different methods of detecting malware and attacks in real time.</a:t>
            </a:r>
          </a:p>
          <a:p>
            <a:r>
              <a:rPr lang="en-US" sz="1400" dirty="0"/>
              <a:t>Describe security best practices for organizations.</a:t>
            </a:r>
          </a:p>
          <a:p>
            <a:r>
              <a:rPr lang="en-US" sz="1400" dirty="0"/>
              <a:t>Define botnet, kill chain, and behavior-based security.</a:t>
            </a:r>
          </a:p>
          <a:p>
            <a:r>
              <a:rPr lang="en-US" sz="1400" dirty="0"/>
              <a:t>Explain how </a:t>
            </a:r>
            <a:r>
              <a:rPr lang="en-US" sz="1400" dirty="0" err="1"/>
              <a:t>Netflow</a:t>
            </a:r>
            <a:r>
              <a:rPr lang="en-US" sz="1400" dirty="0"/>
              <a:t> can help defend against cyberattacks.</a:t>
            </a:r>
          </a:p>
          <a:p>
            <a:r>
              <a:rPr lang="en-US" sz="1400" dirty="0"/>
              <a:t>Identify the function of CSIRT within Cisco.</a:t>
            </a:r>
          </a:p>
          <a:p>
            <a:r>
              <a:rPr lang="en-US" sz="1400" dirty="0"/>
              <a:t>Explain the purpose of a security playbook.</a:t>
            </a:r>
          </a:p>
          <a:p>
            <a:r>
              <a:rPr lang="en-US" sz="1400" dirty="0"/>
              <a:t>Identify tools used for incident prevention and detection.</a:t>
            </a:r>
          </a:p>
          <a:p>
            <a:r>
              <a:rPr lang="en-US" sz="1400" dirty="0"/>
              <a:t>Define IDS and IPS.</a:t>
            </a:r>
          </a:p>
        </p:txBody>
      </p:sp>
    </p:spTree>
    <p:extLst>
      <p:ext uri="{BB962C8B-B14F-4D97-AF65-F5344CB8AC3E}">
        <p14:creationId xmlns:p14="http://schemas.microsoft.com/office/powerpoint/2010/main" val="1089115902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chapter?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4: Activities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145088"/>
              </p:ext>
            </p:extLst>
          </p:nvPr>
        </p:nvGraphicFramePr>
        <p:xfrm>
          <a:off x="457291" y="1122081"/>
          <a:ext cx="8059692" cy="174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52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65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347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4.1.1.2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Interactive 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Identify the Firewall Type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4.1.1.4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Interactive 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Identify the Port Scan Response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4.1.2.2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Interactive 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Identify the Security Appliance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4.2.2.2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Interactive 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Order the Stages of the Kill Chain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4.3.4.2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Interactive 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Identify Cybersecurity Approach Terminology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/>
              <a:t>Students should complete Chapter 4, “Assessment” after completing Chapter 4.</a:t>
            </a:r>
          </a:p>
          <a:p>
            <a:pPr eaLnBrk="1" hangingPunct="1">
              <a:spcBef>
                <a:spcPct val="30000"/>
              </a:spcBef>
            </a:pPr>
            <a:r>
              <a:rPr lang="en-US" dirty="0"/>
              <a:t>Quizzes and other activities can be used to informally assess student progress.</a:t>
            </a:r>
          </a:p>
        </p:txBody>
      </p:sp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4: Assessment</a:t>
            </a:r>
          </a:p>
        </p:txBody>
      </p:sp>
    </p:spTree>
    <p:extLst>
      <p:ext uri="{BB962C8B-B14F-4D97-AF65-F5344CB8AC3E}">
        <p14:creationId xmlns:p14="http://schemas.microsoft.com/office/powerpoint/2010/main" val="129608035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Prior to teaching Chapter 4,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Complete Chapter 4, “Assessment.”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Review the Additional Resources and Activities document in the Student Resources for possible additional resources and activities.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The objectives of this chapter are: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the various types of firewalls.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different types of security appliances.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different methods of detecting attacks in real time.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methods of detecting malware.</a:t>
            </a: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security best practices for organizations.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Define the term botnet.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Define the term kill chain.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3793413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5000"/>
              </a:lnSpc>
              <a:spcBef>
                <a:spcPct val="30000"/>
              </a:spcBef>
              <a:buClr>
                <a:srgbClr val="58585B"/>
              </a:buClr>
            </a:pPr>
            <a:r>
              <a:rPr lang="en-US" dirty="0"/>
              <a:t>The objectives of this chapter are: (Cont.)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Define behavior-based security.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Explain how </a:t>
            </a:r>
            <a:r>
              <a:rPr lang="en-US" dirty="0" err="1"/>
              <a:t>NetFlow</a:t>
            </a:r>
            <a:r>
              <a:rPr lang="en-US" dirty="0"/>
              <a:t> helps to defend against cyberattacks.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Identify the function of CSIRT within Cisco.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Explain the purpose of a security playbook.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Identify tools used for incident prevention and detection.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Define IDS and IPS.</a:t>
            </a: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Best Practices (Cont.)</a:t>
            </a:r>
          </a:p>
        </p:txBody>
      </p:sp>
    </p:spTree>
    <p:extLst>
      <p:ext uri="{BB962C8B-B14F-4D97-AF65-F5344CB8AC3E}">
        <p14:creationId xmlns:p14="http://schemas.microsoft.com/office/powerpoint/2010/main" val="19409346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dirty="0"/>
              <a:t>For additional help with teaching strategies, including lesson plans, analogies for difficult concepts, and discussion topics, visit the </a:t>
            </a:r>
            <a:r>
              <a:rPr lang="en-US" dirty="0">
                <a:hlinkClick r:id="rId3"/>
              </a:rPr>
              <a:t>Community Forums </a:t>
            </a:r>
            <a:r>
              <a:rPr lang="en-US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dirty="0"/>
              <a:t>If you have lesson plans or resources that you would like to share, upload them to the Community Forums in order to help other instructors.</a:t>
            </a:r>
          </a:p>
        </p:txBody>
      </p:sp>
      <p:sp>
        <p:nvSpPr>
          <p:cNvPr id="13314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4: Additional Help</a:t>
            </a:r>
          </a:p>
        </p:txBody>
      </p:sp>
    </p:spTree>
    <p:extLst>
      <p:ext uri="{BB962C8B-B14F-4D97-AF65-F5344CB8AC3E}">
        <p14:creationId xmlns:p14="http://schemas.microsoft.com/office/powerpoint/2010/main" val="184930198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16802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8320</TotalTime>
  <Words>1764</Words>
  <Application>Microsoft Office PowerPoint</Application>
  <PresentationFormat>On-screen Show (16:9)</PresentationFormat>
  <Paragraphs>311</Paragraphs>
  <Slides>32</Slides>
  <Notes>30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Chapter 4: Protecting the Organization</vt:lpstr>
      <vt:lpstr>Instructor Materials – Chapter 4 Planning Guide</vt:lpstr>
      <vt:lpstr>Chapter 4: Protecting the Organization</vt:lpstr>
      <vt:lpstr>Chapter 4: Activities</vt:lpstr>
      <vt:lpstr>Chapter 4: Assessment</vt:lpstr>
      <vt:lpstr>Chapter 4: Best Practices</vt:lpstr>
      <vt:lpstr>Chapter 4: Best Practices (Cont.)</vt:lpstr>
      <vt:lpstr>Chapter 4: Additional Help</vt:lpstr>
      <vt:lpstr>PowerPoint Presentation</vt:lpstr>
      <vt:lpstr>Chapter 4: Protecting the Organization</vt:lpstr>
      <vt:lpstr>Chapter 4 - Sections &amp; Objectives</vt:lpstr>
      <vt:lpstr>Chapter 4 - Sections &amp; Objectives (Cont.)</vt:lpstr>
      <vt:lpstr>4.1 Firewalls</vt:lpstr>
      <vt:lpstr>Firewalls Types Firewall Types</vt:lpstr>
      <vt:lpstr>Firewall Types Port Scanning</vt:lpstr>
      <vt:lpstr>Security Appliances Security Appliances</vt:lpstr>
      <vt:lpstr>Detecting Attacks in Real Time Detecting Attacks in Real Time</vt:lpstr>
      <vt:lpstr>Detecting Malware Protecting Against Malware</vt:lpstr>
      <vt:lpstr>Security Best Practices Security Best Practices</vt:lpstr>
      <vt:lpstr>4.2 Behavior Approach to Cybersecurity</vt:lpstr>
      <vt:lpstr>Botnet Botnet</vt:lpstr>
      <vt:lpstr>Kill Chain The Kill Chain in Cyberdefense</vt:lpstr>
      <vt:lpstr>Behavior-Based Security Behavior-Based Security</vt:lpstr>
      <vt:lpstr>NetFlow and Cyberattacks Netflow</vt:lpstr>
      <vt:lpstr>4.3 Cisco’s Approach to Cybersecurity</vt:lpstr>
      <vt:lpstr>CSIRT CSIRT</vt:lpstr>
      <vt:lpstr>Security Playbook Security Playbook</vt:lpstr>
      <vt:lpstr>Tools for Incident Prevention and Detection Tools for Incident Prevention and Detection</vt:lpstr>
      <vt:lpstr>IDS and IPS IDS and IPS</vt:lpstr>
      <vt:lpstr>4.4 Chapter Summary</vt:lpstr>
      <vt:lpstr>Summary Chapter Summary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Sukyi</cp:lastModifiedBy>
  <cp:revision>296</cp:revision>
  <dcterms:created xsi:type="dcterms:W3CDTF">2016-08-22T22:27:36Z</dcterms:created>
  <dcterms:modified xsi:type="dcterms:W3CDTF">2017-12-18T18:51:45Z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