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92"/>
  </p:notesMasterIdLst>
  <p:sldIdLst>
    <p:sldId id="265" r:id="rId5"/>
    <p:sldId id="270" r:id="rId6"/>
    <p:sldId id="268" r:id="rId7"/>
    <p:sldId id="269" r:id="rId8"/>
    <p:sldId id="400" r:id="rId9"/>
    <p:sldId id="399" r:id="rId10"/>
    <p:sldId id="398" r:id="rId11"/>
    <p:sldId id="404" r:id="rId12"/>
    <p:sldId id="405" r:id="rId13"/>
    <p:sldId id="397" r:id="rId14"/>
    <p:sldId id="401" r:id="rId15"/>
    <p:sldId id="402" r:id="rId16"/>
    <p:sldId id="396" r:id="rId17"/>
    <p:sldId id="271" r:id="rId18"/>
    <p:sldId id="341" r:id="rId19"/>
    <p:sldId id="406" r:id="rId20"/>
    <p:sldId id="407" r:id="rId21"/>
    <p:sldId id="342" r:id="rId22"/>
    <p:sldId id="403" r:id="rId23"/>
    <p:sldId id="410" r:id="rId24"/>
    <p:sldId id="343" r:id="rId25"/>
    <p:sldId id="344" r:id="rId26"/>
    <p:sldId id="411" r:id="rId27"/>
    <p:sldId id="412" r:id="rId28"/>
    <p:sldId id="408" r:id="rId29"/>
    <p:sldId id="415" r:id="rId30"/>
    <p:sldId id="414" r:id="rId31"/>
    <p:sldId id="413" r:id="rId32"/>
    <p:sldId id="416" r:id="rId33"/>
    <p:sldId id="417" r:id="rId34"/>
    <p:sldId id="418" r:id="rId35"/>
    <p:sldId id="422" r:id="rId36"/>
    <p:sldId id="347" r:id="rId37"/>
    <p:sldId id="419" r:id="rId38"/>
    <p:sldId id="423" r:id="rId39"/>
    <p:sldId id="424" r:id="rId40"/>
    <p:sldId id="349" r:id="rId41"/>
    <p:sldId id="421" r:id="rId42"/>
    <p:sldId id="425" r:id="rId43"/>
    <p:sldId id="352" r:id="rId44"/>
    <p:sldId id="426" r:id="rId45"/>
    <p:sldId id="395" r:id="rId46"/>
    <p:sldId id="353" r:id="rId47"/>
    <p:sldId id="427" r:id="rId48"/>
    <p:sldId id="355" r:id="rId49"/>
    <p:sldId id="428" r:id="rId50"/>
    <p:sldId id="357" r:id="rId51"/>
    <p:sldId id="358" r:id="rId52"/>
    <p:sldId id="359" r:id="rId53"/>
    <p:sldId id="360" r:id="rId54"/>
    <p:sldId id="361" r:id="rId55"/>
    <p:sldId id="429" r:id="rId56"/>
    <p:sldId id="363" r:id="rId57"/>
    <p:sldId id="364" r:id="rId58"/>
    <p:sldId id="431" r:id="rId59"/>
    <p:sldId id="365" r:id="rId60"/>
    <p:sldId id="366" r:id="rId61"/>
    <p:sldId id="367" r:id="rId62"/>
    <p:sldId id="432" r:id="rId63"/>
    <p:sldId id="368" r:id="rId64"/>
    <p:sldId id="435" r:id="rId65"/>
    <p:sldId id="370" r:id="rId66"/>
    <p:sldId id="371" r:id="rId67"/>
    <p:sldId id="369" r:id="rId68"/>
    <p:sldId id="372" r:id="rId69"/>
    <p:sldId id="373" r:id="rId70"/>
    <p:sldId id="437" r:id="rId71"/>
    <p:sldId id="436" r:id="rId72"/>
    <p:sldId id="374" r:id="rId73"/>
    <p:sldId id="375" r:id="rId74"/>
    <p:sldId id="376" r:id="rId75"/>
    <p:sldId id="377" r:id="rId76"/>
    <p:sldId id="378" r:id="rId77"/>
    <p:sldId id="379" r:id="rId78"/>
    <p:sldId id="380" r:id="rId79"/>
    <p:sldId id="381" r:id="rId80"/>
    <p:sldId id="382" r:id="rId81"/>
    <p:sldId id="383" r:id="rId82"/>
    <p:sldId id="384" r:id="rId83"/>
    <p:sldId id="385" r:id="rId84"/>
    <p:sldId id="386" r:id="rId85"/>
    <p:sldId id="387" r:id="rId86"/>
    <p:sldId id="439" r:id="rId87"/>
    <p:sldId id="438" r:id="rId88"/>
    <p:sldId id="440" r:id="rId89"/>
    <p:sldId id="441" r:id="rId90"/>
    <p:sldId id="340" r:id="rId91"/>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032" userDrawn="1">
          <p15:clr>
            <a:srgbClr val="A4A3A4"/>
          </p15:clr>
        </p15:guide>
        <p15:guide id="3" orient="horz" pos="1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6666"/>
    <a:srgbClr val="800000"/>
    <a:srgbClr val="008080"/>
    <a:srgbClr val="CCECFF"/>
    <a:srgbClr val="FFFFCC"/>
    <a:srgbClr val="FFCC99"/>
    <a:srgbClr val="FF9933"/>
    <a:srgbClr val="FFCC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0" autoAdjust="0"/>
    <p:restoredTop sz="96357" autoAdjust="0"/>
  </p:normalViewPr>
  <p:slideViewPr>
    <p:cSldViewPr snapToGrid="0" snapToObjects="1">
      <p:cViewPr varScale="1">
        <p:scale>
          <a:sx n="64" d="100"/>
          <a:sy n="64" d="100"/>
        </p:scale>
        <p:origin x="714" y="72"/>
      </p:cViewPr>
      <p:guideLst>
        <p:guide orient="horz" pos="2160"/>
        <p:guide pos="4032"/>
        <p:guide orient="horz" pos="100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10/2/2022</a:t>
            </a:fld>
            <a:endParaRPr lang="en-US"/>
          </a:p>
        </p:txBody>
      </p:sp>
      <p:sp>
        <p:nvSpPr>
          <p:cNvPr id="4" name="Slide Image Placeholder 3"/>
          <p:cNvSpPr>
            <a:spLocks noGrp="1" noRot="1" noChangeAspect="1"/>
          </p:cNvSpPr>
          <p:nvPr>
            <p:ph type="sldImg" idx="2"/>
          </p:nvPr>
        </p:nvSpPr>
        <p:spPr>
          <a:xfrm>
            <a:off x="549275" y="1143000"/>
            <a:ext cx="5759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465511" y="533400"/>
            <a:ext cx="11858938"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465189" y="1758696"/>
            <a:ext cx="1185926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465189" y="2379778"/>
            <a:ext cx="1185926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464503" y="3733800"/>
            <a:ext cx="11859260" cy="533400"/>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465511" y="4267200"/>
            <a:ext cx="11858938" cy="2286000"/>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464503" y="6553200"/>
            <a:ext cx="11859946"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128016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764600" y="3051723"/>
            <a:ext cx="2286000" cy="457200"/>
          </a:xfrm>
          <a:prstGeom prst="rect">
            <a:avLst/>
          </a:prstGeom>
          <a:effectLst>
            <a:innerShdw blurRad="63500" dist="50800" dir="18900000">
              <a:prstClr val="black">
                <a:alpha val="50000"/>
              </a:prstClr>
            </a:innerShdw>
          </a:effectLst>
        </p:spPr>
      </p:pic>
      <p:pic>
        <p:nvPicPr>
          <p:cNvPr id="10" name="Picture 9"/>
          <p:cNvPicPr>
            <a:picLocks/>
          </p:cNvPicPr>
          <p:nvPr userDrawn="1"/>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355551" y="3058344"/>
            <a:ext cx="457200" cy="457200"/>
          </a:xfrm>
          <a:prstGeom prst="rect">
            <a:avLst/>
          </a:prstGeom>
          <a:effectLst>
            <a:outerShdw blurRad="152400" dist="317500" dir="5400000" sx="90000" sy="-19000" rotWithShape="0">
              <a:prstClr val="black">
                <a:alpha val="15000"/>
              </a:prstClr>
            </a:outerShdw>
          </a:effectLst>
        </p:spPr>
      </p:pic>
      <p:pic>
        <p:nvPicPr>
          <p:cNvPr id="11" name="Picture 2" descr="University of San Carlos"/>
          <p:cNvPicPr>
            <a:picLocks noChangeArrowheads="1"/>
          </p:cNvPicPr>
          <p:nvPr userDrawn="1"/>
        </p:nvPicPr>
        <p:blipFill rotWithShape="1">
          <a:blip r:embed="rId5" cstate="print">
            <a:extLst>
              <a:ext uri="{BEBA8EAE-BF5A-486C-A8C5-ECC9F3942E4B}">
                <a14:imgProps xmlns:a14="http://schemas.microsoft.com/office/drawing/2010/main">
                  <a14:imgLayer r:embed="rId6">
                    <a14:imgEffect>
                      <a14:backgroundRemoval t="4688" b="89844" l="9961" r="89844">
                        <a14:foregroundMark x1="57031" y1="20898" x2="57031" y2="20898"/>
                        <a14:foregroundMark x1="57031" y1="23633" x2="57031" y2="23633"/>
                        <a14:foregroundMark x1="50391" y1="35547" x2="50391" y2="35547"/>
                        <a14:foregroundMark x1="50391" y1="39063" x2="50391" y2="39063"/>
                        <a14:foregroundMark x1="47070" y1="39258" x2="47070" y2="39258"/>
                        <a14:foregroundMark x1="24414" y1="24023" x2="24414" y2="24023"/>
                        <a14:foregroundMark x1="33398" y1="10742" x2="33398" y2="10742"/>
                        <a14:foregroundMark x1="41016" y1="6641" x2="41016" y2="6641"/>
                        <a14:foregroundMark x1="59375" y1="7813" x2="59375" y2="7813"/>
                        <a14:foregroundMark x1="49219" y1="4688" x2="49219" y2="4688"/>
                        <a14:foregroundMark x1="29297" y1="16406" x2="29297" y2="16406"/>
                        <a14:foregroundMark x1="70313" y1="17383" x2="70313" y2="17383"/>
                        <a14:foregroundMark x1="53711" y1="23438" x2="53711" y2="23438"/>
                        <a14:foregroundMark x1="51953" y1="36133" x2="51953" y2="36133"/>
                        <a14:foregroundMark x1="51953" y1="39844" x2="51953" y2="39844"/>
                        <a14:foregroundMark x1="47656" y1="39844" x2="47656" y2="39844"/>
                        <a14:foregroundMark x1="66016" y1="11914" x2="66016" y2="11914"/>
                        <a14:foregroundMark x1="74414" y1="25195" x2="74414" y2="25195"/>
                        <a14:foregroundMark x1="73828" y1="34375" x2="73828" y2="34375"/>
                        <a14:foregroundMark x1="25586" y1="37305" x2="25586" y2="37305"/>
                        <a14:foregroundMark x1="27148" y1="40430" x2="27148" y2="40430"/>
                        <a14:foregroundMark x1="27930" y1="42383" x2="27930" y2="42383"/>
                        <a14:foregroundMark x1="73242" y1="22070" x2="73242" y2="22070"/>
                        <a14:foregroundMark x1="71289" y1="17969" x2="71289" y2="17969"/>
                        <a14:foregroundMark x1="69727" y1="15625" x2="69727" y2="15625"/>
                        <a14:foregroundMark x1="66602" y1="11914" x2="66602" y2="11914"/>
                        <a14:foregroundMark x1="64063" y1="9570" x2="64063" y2="9570"/>
                        <a14:foregroundMark x1="61914" y1="8398" x2="61914" y2="8398"/>
                        <a14:foregroundMark x1="72852" y1="37891" x2="72852" y2="37891"/>
                        <a14:foregroundMark x1="73242" y1="35742" x2="73242" y2="35742"/>
                        <a14:foregroundMark x1="72070" y1="40820" x2="72070" y2="40820"/>
                        <a14:foregroundMark x1="70703" y1="43359" x2="70703" y2="43359"/>
                        <a14:foregroundMark x1="64258" y1="50586" x2="64258" y2="50586"/>
                        <a14:foregroundMark x1="56836" y1="53320" x2="56836" y2="53320"/>
                        <a14:foregroundMark x1="26172" y1="19727" x2="26172" y2="19727"/>
                        <a14:foregroundMark x1="27930" y1="16992" x2="27930" y2="16992"/>
                        <a14:foregroundMark x1="31055" y1="15039" x2="31055" y2="15039"/>
                        <a14:foregroundMark x1="32227" y1="12500" x2="32227" y2="12500"/>
                        <a14:foregroundMark x1="35938" y1="10938" x2="35938" y2="10938"/>
                        <a14:foregroundMark x1="37500" y1="8398" x2="37500" y2="8398"/>
                        <a14:backgroundMark x1="34270" y1="25843" x2="34270" y2="25843"/>
                        <a14:backgroundMark x1="32584" y1="25000" x2="32584" y2="25000"/>
                        <a14:backgroundMark x1="33427" y1="20787" x2="33427" y2="20787"/>
                        <a14:backgroundMark x1="31180" y1="44944" x2="31180" y2="44944"/>
                        <a14:backgroundMark x1="28933" y1="46629" x2="28933" y2="46629"/>
                        <a14:backgroundMark x1="37640" y1="50281" x2="37640" y2="50281"/>
                        <a14:backgroundMark x1="35674" y1="53371" x2="35674" y2="53371"/>
                        <a14:backgroundMark x1="66011" y1="27247" x2="66011" y2="27247"/>
                        <a14:backgroundMark x1="52528" y1="11517" x2="52528" y2="11517"/>
                        <a14:backgroundMark x1="73596" y1="28652" x2="73596" y2="28652"/>
                        <a14:backgroundMark x1="71629" y1="36798" x2="71629" y2="36798"/>
                        <a14:backgroundMark x1="75000" y1="38202" x2="75000" y2="38202"/>
                        <a14:backgroundMark x1="70506" y1="46629" x2="70506" y2="46629"/>
                        <a14:backgroundMark x1="60393" y1="52809" x2="60393" y2="52809"/>
                        <a14:backgroundMark x1="67135" y1="45787" x2="67135" y2="45787"/>
                        <a14:backgroundMark x1="24157" y1="37360" x2="24157" y2="37360"/>
                        <a14:backgroundMark x1="27247" y1="36798" x2="27247" y2="36798"/>
                        <a14:backgroundMark x1="24719" y1="19101" x2="24719" y2="19101"/>
                        <a14:backgroundMark x1="29494" y1="12921" x2="29494" y2="12921"/>
                        <a14:backgroundMark x1="26966" y1="21348" x2="26966" y2="21348"/>
                        <a14:backgroundMark x1="23315" y1="30899" x2="23315" y2="30899"/>
                        <a14:backgroundMark x1="62640" y1="7865" x2="62640" y2="7865"/>
                        <a14:backgroundMark x1="61236" y1="9270" x2="61236" y2="9270"/>
                        <a14:backgroundMark x1="67416" y1="14045" x2="67416" y2="14045"/>
                        <a14:backgroundMark x1="73876" y1="30056" x2="73876" y2="30056"/>
                        <a14:backgroundMark x1="46629" y1="55618" x2="46629" y2="55618"/>
                        <a14:backgroundMark x1="52247" y1="55899" x2="52247" y2="55899"/>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l="15699" t="-1974" r="19116" b="35041"/>
          <a:stretch/>
        </p:blipFill>
        <p:spPr bwMode="auto">
          <a:xfrm>
            <a:off x="4873733" y="3061258"/>
            <a:ext cx="457200" cy="4572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47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465511" y="533400"/>
            <a:ext cx="11858938"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465189" y="1758696"/>
            <a:ext cx="1185926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465189" y="2379778"/>
            <a:ext cx="1185926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464503" y="3621661"/>
            <a:ext cx="11859260" cy="596383"/>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465511" y="4241322"/>
            <a:ext cx="11858938" cy="797939"/>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464503" y="6553200"/>
            <a:ext cx="11859946"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128016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9" descr="dino_4">
            <a:extLst>
              <a:ext uri="{FF2B5EF4-FFF2-40B4-BE49-F238E27FC236}">
                <a16:creationId xmlns:a16="http://schemas.microsoft.com/office/drawing/2014/main" id="{F837FA77-27C8-4245-92B6-2EE3C8A337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96486" y="5259314"/>
            <a:ext cx="2595295" cy="143279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14"/>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5764595" y="3047888"/>
            <a:ext cx="2286000" cy="457200"/>
          </a:xfrm>
          <a:prstGeom prst="rect">
            <a:avLst/>
          </a:prstGeom>
          <a:effectLst>
            <a:innerShdw blurRad="63500" dist="50800" dir="18900000">
              <a:prstClr val="black">
                <a:alpha val="50000"/>
              </a:prstClr>
            </a:innerShdw>
          </a:effectLst>
        </p:spPr>
      </p:pic>
      <p:pic>
        <p:nvPicPr>
          <p:cNvPr id="16" name="Picture 15"/>
          <p:cNvPicPr>
            <a:picLocks/>
          </p:cNvPicPr>
          <p:nvPr userDrawn="1"/>
        </p:nvPicPr>
        <p:blipFill>
          <a:blip r:embed="rId4" cstate="print">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313981" y="3054509"/>
            <a:ext cx="548640" cy="457200"/>
          </a:xfrm>
          <a:prstGeom prst="rect">
            <a:avLst/>
          </a:prstGeom>
          <a:effectLst>
            <a:outerShdw blurRad="152400" dist="317500" dir="5400000" sx="90000" sy="-19000" rotWithShape="0">
              <a:prstClr val="black">
                <a:alpha val="15000"/>
              </a:prstClr>
            </a:outerShdw>
          </a:effectLst>
        </p:spPr>
      </p:pic>
      <p:pic>
        <p:nvPicPr>
          <p:cNvPr id="17" name="Picture 2" descr="University of San Carlos"/>
          <p:cNvPicPr>
            <a:picLocks noChangeArrowheads="1"/>
          </p:cNvPicPr>
          <p:nvPr userDrawn="1"/>
        </p:nvPicPr>
        <p:blipFill rotWithShape="1">
          <a:blip r:embed="rId6" cstate="print">
            <a:extLst>
              <a:ext uri="{BEBA8EAE-BF5A-486C-A8C5-ECC9F3942E4B}">
                <a14:imgProps xmlns:a14="http://schemas.microsoft.com/office/drawing/2010/main">
                  <a14:imgLayer r:embed="rId7">
                    <a14:imgEffect>
                      <a14:backgroundRemoval t="4688" b="89844" l="9961" r="89844">
                        <a14:foregroundMark x1="57031" y1="20898" x2="57031" y2="20898"/>
                        <a14:foregroundMark x1="57031" y1="23633" x2="57031" y2="23633"/>
                        <a14:foregroundMark x1="50391" y1="35547" x2="50391" y2="35547"/>
                        <a14:foregroundMark x1="50391" y1="39063" x2="50391" y2="39063"/>
                        <a14:foregroundMark x1="47070" y1="39258" x2="47070" y2="39258"/>
                        <a14:foregroundMark x1="24414" y1="24023" x2="24414" y2="24023"/>
                        <a14:foregroundMark x1="33398" y1="10742" x2="33398" y2="10742"/>
                        <a14:foregroundMark x1="41016" y1="6641" x2="41016" y2="6641"/>
                        <a14:foregroundMark x1="59375" y1="7813" x2="59375" y2="7813"/>
                        <a14:foregroundMark x1="49219" y1="4688" x2="49219" y2="4688"/>
                        <a14:foregroundMark x1="29297" y1="16406" x2="29297" y2="16406"/>
                        <a14:foregroundMark x1="70313" y1="17383" x2="70313" y2="17383"/>
                        <a14:foregroundMark x1="53711" y1="23438" x2="53711" y2="23438"/>
                        <a14:foregroundMark x1="51953" y1="36133" x2="51953" y2="36133"/>
                        <a14:foregroundMark x1="51953" y1="39844" x2="51953" y2="39844"/>
                        <a14:foregroundMark x1="47656" y1="39844" x2="47656" y2="39844"/>
                        <a14:foregroundMark x1="66016" y1="11914" x2="66016" y2="11914"/>
                        <a14:foregroundMark x1="74414" y1="25195" x2="74414" y2="25195"/>
                        <a14:foregroundMark x1="73828" y1="34375" x2="73828" y2="34375"/>
                        <a14:foregroundMark x1="25586" y1="37305" x2="25586" y2="37305"/>
                        <a14:foregroundMark x1="27148" y1="40430" x2="27148" y2="40430"/>
                        <a14:foregroundMark x1="27930" y1="42383" x2="27930" y2="42383"/>
                        <a14:foregroundMark x1="73242" y1="22070" x2="73242" y2="22070"/>
                        <a14:foregroundMark x1="71289" y1="17969" x2="71289" y2="17969"/>
                        <a14:foregroundMark x1="69727" y1="15625" x2="69727" y2="15625"/>
                        <a14:foregroundMark x1="66602" y1="11914" x2="66602" y2="11914"/>
                        <a14:foregroundMark x1="64063" y1="9570" x2="64063" y2="9570"/>
                        <a14:foregroundMark x1="61914" y1="8398" x2="61914" y2="8398"/>
                        <a14:foregroundMark x1="72852" y1="37891" x2="72852" y2="37891"/>
                        <a14:foregroundMark x1="73242" y1="35742" x2="73242" y2="35742"/>
                        <a14:foregroundMark x1="72070" y1="40820" x2="72070" y2="40820"/>
                        <a14:foregroundMark x1="70703" y1="43359" x2="70703" y2="43359"/>
                        <a14:foregroundMark x1="64258" y1="50586" x2="64258" y2="50586"/>
                        <a14:foregroundMark x1="56836" y1="53320" x2="56836" y2="53320"/>
                        <a14:foregroundMark x1="26172" y1="19727" x2="26172" y2="19727"/>
                        <a14:foregroundMark x1="27930" y1="16992" x2="27930" y2="16992"/>
                        <a14:foregroundMark x1="31055" y1="15039" x2="31055" y2="15039"/>
                        <a14:foregroundMark x1="32227" y1="12500" x2="32227" y2="12500"/>
                        <a14:foregroundMark x1="35938" y1="10938" x2="35938" y2="10938"/>
                        <a14:foregroundMark x1="37500" y1="8398" x2="37500" y2="8398"/>
                        <a14:backgroundMark x1="34270" y1="25843" x2="34270" y2="25843"/>
                        <a14:backgroundMark x1="32584" y1="25000" x2="32584" y2="25000"/>
                        <a14:backgroundMark x1="33427" y1="20787" x2="33427" y2="20787"/>
                        <a14:backgroundMark x1="31180" y1="44944" x2="31180" y2="44944"/>
                        <a14:backgroundMark x1="28933" y1="46629" x2="28933" y2="46629"/>
                        <a14:backgroundMark x1="37640" y1="50281" x2="37640" y2="50281"/>
                        <a14:backgroundMark x1="35674" y1="53371" x2="35674" y2="53371"/>
                        <a14:backgroundMark x1="66011" y1="27247" x2="66011" y2="27247"/>
                        <a14:backgroundMark x1="52528" y1="11517" x2="52528" y2="11517"/>
                        <a14:backgroundMark x1="73596" y1="28652" x2="73596" y2="28652"/>
                        <a14:backgroundMark x1="71629" y1="36798" x2="71629" y2="36798"/>
                        <a14:backgroundMark x1="75000" y1="38202" x2="75000" y2="38202"/>
                        <a14:backgroundMark x1="70506" y1="46629" x2="70506" y2="46629"/>
                        <a14:backgroundMark x1="60393" y1="52809" x2="60393" y2="52809"/>
                        <a14:backgroundMark x1="67135" y1="45787" x2="67135" y2="45787"/>
                        <a14:backgroundMark x1="24157" y1="37360" x2="24157" y2="37360"/>
                        <a14:backgroundMark x1="27247" y1="36798" x2="27247" y2="36798"/>
                        <a14:backgroundMark x1="24719" y1="19101" x2="24719" y2="19101"/>
                        <a14:backgroundMark x1="29494" y1="12921" x2="29494" y2="12921"/>
                        <a14:backgroundMark x1="26966" y1="21348" x2="26966" y2="21348"/>
                        <a14:backgroundMark x1="23315" y1="30899" x2="23315" y2="30899"/>
                        <a14:backgroundMark x1="62640" y1="7865" x2="62640" y2="7865"/>
                        <a14:backgroundMark x1="61236" y1="9270" x2="61236" y2="9270"/>
                        <a14:backgroundMark x1="67416" y1="14045" x2="67416" y2="14045"/>
                        <a14:backgroundMark x1="73876" y1="30056" x2="73876" y2="30056"/>
                        <a14:backgroundMark x1="46629" y1="55618" x2="46629" y2="55618"/>
                        <a14:backgroundMark x1="52247" y1="55899" x2="52247" y2="55899"/>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l="15699" t="-1974" r="19116" b="35041"/>
          <a:stretch/>
        </p:blipFill>
        <p:spPr bwMode="auto">
          <a:xfrm>
            <a:off x="4873728" y="3057423"/>
            <a:ext cx="457200" cy="4572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4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464503" y="228600"/>
            <a:ext cx="11859260" cy="532964"/>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464503" y="761564"/>
            <a:ext cx="11859260" cy="2296886"/>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465511" y="3515650"/>
            <a:ext cx="11858938" cy="1513550"/>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464503" y="5029200"/>
            <a:ext cx="11859260" cy="606829"/>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464503" y="5811838"/>
            <a:ext cx="11859260" cy="622213"/>
          </a:xfrm>
          <a:prstGeom prst="rect">
            <a:avLst/>
          </a:prstGeom>
        </p:spPr>
        <p:txBody>
          <a:bodyPr/>
          <a:lstStyle>
            <a:lvl1pPr marL="0" indent="0" algn="ctr">
              <a:buNone/>
              <a:defRPr>
                <a:solidFill>
                  <a:schemeClr val="accent2"/>
                </a:solidFill>
              </a:defRPr>
            </a:lvl1pPr>
            <a:lvl2pPr marL="338328" indent="0" algn="ctr">
              <a:buNone/>
              <a:defRPr>
                <a:solidFill>
                  <a:schemeClr val="accent2"/>
                </a:solidFill>
              </a:defRPr>
            </a:lvl2pPr>
            <a:lvl3pPr marL="640080" indent="0" algn="ctr">
              <a:buNone/>
              <a:defRPr>
                <a:solidFill>
                  <a:schemeClr val="accent2"/>
                </a:solidFill>
              </a:defRPr>
            </a:lvl3pPr>
            <a:lvl4pPr marL="914400" indent="0" algn="ctr">
              <a:buNone/>
              <a:defRPr>
                <a:solidFill>
                  <a:schemeClr val="accent2"/>
                </a:solidFill>
              </a:defRPr>
            </a:lvl4pPr>
            <a:lvl5pPr marL="1188720" indent="0" algn="ctr">
              <a:buNone/>
              <a:defRPr>
                <a:solidFill>
                  <a:schemeClr val="accent2"/>
                </a:solidFill>
              </a:defRPr>
            </a:lvl5pPr>
          </a:lstStyle>
          <a:p>
            <a:pPr lvl="0"/>
            <a:r>
              <a:rPr lang="en-US" dirty="0"/>
              <a:t>David Klein</a:t>
            </a:r>
          </a:p>
        </p:txBody>
      </p:sp>
      <p:sp>
        <p:nvSpPr>
          <p:cNvPr id="20" name="Invisible animatiton alert">
            <a:extLst>
              <a:ext uri="{FF2B5EF4-FFF2-40B4-BE49-F238E27FC236}">
                <a16:creationId xmlns:a16="http://schemas.microsoft.com/office/drawing/2014/main" id="{E6788316-6FAD-6B42-AF01-ADFDB94DCD09}"/>
              </a:ext>
            </a:extLst>
          </p:cNvPr>
          <p:cNvSpPr>
            <a:spLocks noGrp="1"/>
          </p:cNvSpPr>
          <p:nvPr>
            <p:ph sz="quarter" idx="29" hasCustomPrompt="1"/>
          </p:nvPr>
        </p:nvSpPr>
        <p:spPr>
          <a:xfrm>
            <a:off x="464503" y="6530484"/>
            <a:ext cx="11859260" cy="211138"/>
          </a:xfrm>
          <a:prstGeom prst="rect">
            <a:avLst/>
          </a:prstGeom>
        </p:spPr>
        <p:txBody>
          <a:bodyPr>
            <a:noAutofit/>
          </a:bodyPr>
          <a:lstStyle>
            <a:lvl1pPr marL="0" indent="0">
              <a:buNone/>
              <a:defRPr sz="1200"/>
            </a:lvl1pPr>
          </a:lstStyle>
          <a:p>
            <a:pPr lvl="0"/>
            <a:r>
              <a:rPr lang="en-US" dirty="0"/>
              <a:t>Invisible animation alert</a:t>
            </a:r>
          </a:p>
        </p:txBody>
      </p:sp>
      <p:sp>
        <p:nvSpPr>
          <p:cNvPr id="10" name="Rectangle">
            <a:extLst>
              <a:ext uri="{FF2B5EF4-FFF2-40B4-BE49-F238E27FC236}">
                <a16:creationId xmlns:a16="http://schemas.microsoft.com/office/drawing/2014/main" id="{B8F71B55-C185-6F4E-A908-375141472C44}"/>
              </a:ext>
            </a:extLst>
          </p:cNvPr>
          <p:cNvSpPr/>
          <p:nvPr userDrawn="1"/>
        </p:nvSpPr>
        <p:spPr>
          <a:xfrm>
            <a:off x="0" y="3058450"/>
            <a:ext cx="128016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8256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28B2807-25A4-C445-86A1-BDB9790F9A2E}"/>
              </a:ext>
            </a:extLst>
          </p:cNvPr>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464503" y="1593850"/>
            <a:ext cx="11859260" cy="4643438"/>
          </a:xfrm>
        </p:spPr>
        <p:txBody>
          <a:bodyPr numCol="2" spcCol="457200"/>
          <a:lstStyle>
            <a:lvl1pPr marL="514350" indent="-514350">
              <a:buFont typeface="+mj-lt"/>
              <a:buAutoNum type="arabicPeriod"/>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44EFF21F-7B62-4442-BB3B-AB73DC64AF9A}"/>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F319A96E-ECF2-554C-863C-8AB58035E78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50204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465510" y="1594115"/>
            <a:ext cx="5767387"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6568175" y="1594115"/>
            <a:ext cx="5756275" cy="4583113"/>
          </a:xfr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3668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465511" y="1594379"/>
            <a:ext cx="11858252" cy="4569884"/>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9494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5" name="Rectangle 34"/>
          <p:cNvSpPr/>
          <p:nvPr userDrawn="1"/>
        </p:nvSpPr>
        <p:spPr>
          <a:xfrm>
            <a:off x="0" y="1098171"/>
            <a:ext cx="12801600" cy="18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1512" tIns="40756" rIns="81512" bIns="40756" rtlCol="0" anchor="ctr"/>
          <a:lstStyle/>
          <a:p>
            <a:pPr algn="ctr"/>
            <a:endParaRPr lang="en-US" sz="1286" dirty="0">
              <a:solidFill>
                <a:srgbClr val="E6AF00"/>
              </a:solidFill>
            </a:endParaRPr>
          </a:p>
        </p:txBody>
      </p:sp>
      <p:pic>
        <p:nvPicPr>
          <p:cNvPr id="56" name="Picture 5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0475141" y="-4474"/>
            <a:ext cx="2286000" cy="457200"/>
          </a:xfrm>
          <a:prstGeom prst="rect">
            <a:avLst/>
          </a:prstGeom>
          <a:effectLst>
            <a:innerShdw blurRad="63500" dist="50800" dir="18900000">
              <a:prstClr val="black">
                <a:alpha val="50000"/>
              </a:prstClr>
            </a:innerShdw>
          </a:effectLst>
        </p:spPr>
      </p:pic>
      <p:pic>
        <p:nvPicPr>
          <p:cNvPr id="57" name="Picture 56"/>
          <p:cNvPicPr>
            <a:picLocks/>
          </p:cNvPicPr>
          <p:nvPr userDrawn="1"/>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0024527" y="2147"/>
            <a:ext cx="548640" cy="457200"/>
          </a:xfrm>
          <a:prstGeom prst="rect">
            <a:avLst/>
          </a:prstGeom>
          <a:effectLst>
            <a:outerShdw blurRad="152400" dist="317500" dir="5400000" sx="90000" sy="-19000" rotWithShape="0">
              <a:prstClr val="black">
                <a:alpha val="15000"/>
              </a:prstClr>
            </a:outerShdw>
          </a:effectLst>
        </p:spPr>
      </p:pic>
      <p:pic>
        <p:nvPicPr>
          <p:cNvPr id="58" name="Picture 2" descr="University of San Carlos"/>
          <p:cNvPicPr>
            <a:picLocks noChangeArrowheads="1"/>
          </p:cNvPicPr>
          <p:nvPr userDrawn="1"/>
        </p:nvPicPr>
        <p:blipFill rotWithShape="1">
          <a:blip r:embed="rId5" cstate="print">
            <a:extLst>
              <a:ext uri="{BEBA8EAE-BF5A-486C-A8C5-ECC9F3942E4B}">
                <a14:imgProps xmlns:a14="http://schemas.microsoft.com/office/drawing/2010/main">
                  <a14:imgLayer r:embed="rId6">
                    <a14:imgEffect>
                      <a14:backgroundRemoval t="4688" b="89844" l="9961" r="89844">
                        <a14:foregroundMark x1="57031" y1="20898" x2="57031" y2="20898"/>
                        <a14:foregroundMark x1="57031" y1="23633" x2="57031" y2="23633"/>
                        <a14:foregroundMark x1="50391" y1="35547" x2="50391" y2="35547"/>
                        <a14:foregroundMark x1="50391" y1="39063" x2="50391" y2="39063"/>
                        <a14:foregroundMark x1="47070" y1="39258" x2="47070" y2="39258"/>
                        <a14:foregroundMark x1="24414" y1="24023" x2="24414" y2="24023"/>
                        <a14:foregroundMark x1="33398" y1="10742" x2="33398" y2="10742"/>
                        <a14:foregroundMark x1="41016" y1="6641" x2="41016" y2="6641"/>
                        <a14:foregroundMark x1="59375" y1="7813" x2="59375" y2="7813"/>
                        <a14:foregroundMark x1="49219" y1="4688" x2="49219" y2="4688"/>
                        <a14:foregroundMark x1="29297" y1="16406" x2="29297" y2="16406"/>
                        <a14:foregroundMark x1="70313" y1="17383" x2="70313" y2="17383"/>
                        <a14:foregroundMark x1="53711" y1="23438" x2="53711" y2="23438"/>
                        <a14:foregroundMark x1="51953" y1="36133" x2="51953" y2="36133"/>
                        <a14:foregroundMark x1="51953" y1="39844" x2="51953" y2="39844"/>
                        <a14:foregroundMark x1="47656" y1="39844" x2="47656" y2="39844"/>
                        <a14:foregroundMark x1="66016" y1="11914" x2="66016" y2="11914"/>
                        <a14:foregroundMark x1="74414" y1="25195" x2="74414" y2="25195"/>
                        <a14:foregroundMark x1="73828" y1="34375" x2="73828" y2="34375"/>
                        <a14:foregroundMark x1="25586" y1="37305" x2="25586" y2="37305"/>
                        <a14:foregroundMark x1="27148" y1="40430" x2="27148" y2="40430"/>
                        <a14:foregroundMark x1="27930" y1="42383" x2="27930" y2="42383"/>
                        <a14:foregroundMark x1="73242" y1="22070" x2="73242" y2="22070"/>
                        <a14:foregroundMark x1="71289" y1="17969" x2="71289" y2="17969"/>
                        <a14:foregroundMark x1="69727" y1="15625" x2="69727" y2="15625"/>
                        <a14:foregroundMark x1="66602" y1="11914" x2="66602" y2="11914"/>
                        <a14:foregroundMark x1="64063" y1="9570" x2="64063" y2="9570"/>
                        <a14:foregroundMark x1="61914" y1="8398" x2="61914" y2="8398"/>
                        <a14:foregroundMark x1="72852" y1="37891" x2="72852" y2="37891"/>
                        <a14:foregroundMark x1="73242" y1="35742" x2="73242" y2="35742"/>
                        <a14:foregroundMark x1="72070" y1="40820" x2="72070" y2="40820"/>
                        <a14:foregroundMark x1="70703" y1="43359" x2="70703" y2="43359"/>
                        <a14:foregroundMark x1="64258" y1="50586" x2="64258" y2="50586"/>
                        <a14:foregroundMark x1="56836" y1="53320" x2="56836" y2="53320"/>
                        <a14:foregroundMark x1="26172" y1="19727" x2="26172" y2="19727"/>
                        <a14:foregroundMark x1="27930" y1="16992" x2="27930" y2="16992"/>
                        <a14:foregroundMark x1="31055" y1="15039" x2="31055" y2="15039"/>
                        <a14:foregroundMark x1="32227" y1="12500" x2="32227" y2="12500"/>
                        <a14:foregroundMark x1="35938" y1="10938" x2="35938" y2="10938"/>
                        <a14:foregroundMark x1="37500" y1="8398" x2="37500" y2="8398"/>
                        <a14:backgroundMark x1="34270" y1="25843" x2="34270" y2="25843"/>
                        <a14:backgroundMark x1="32584" y1="25000" x2="32584" y2="25000"/>
                        <a14:backgroundMark x1="33427" y1="20787" x2="33427" y2="20787"/>
                        <a14:backgroundMark x1="31180" y1="44944" x2="31180" y2="44944"/>
                        <a14:backgroundMark x1="28933" y1="46629" x2="28933" y2="46629"/>
                        <a14:backgroundMark x1="37640" y1="50281" x2="37640" y2="50281"/>
                        <a14:backgroundMark x1="35674" y1="53371" x2="35674" y2="53371"/>
                        <a14:backgroundMark x1="66011" y1="27247" x2="66011" y2="27247"/>
                        <a14:backgroundMark x1="52528" y1="11517" x2="52528" y2="11517"/>
                        <a14:backgroundMark x1="73596" y1="28652" x2="73596" y2="28652"/>
                        <a14:backgroundMark x1="71629" y1="36798" x2="71629" y2="36798"/>
                        <a14:backgroundMark x1="75000" y1="38202" x2="75000" y2="38202"/>
                        <a14:backgroundMark x1="70506" y1="46629" x2="70506" y2="46629"/>
                        <a14:backgroundMark x1="60393" y1="52809" x2="60393" y2="52809"/>
                        <a14:backgroundMark x1="67135" y1="45787" x2="67135" y2="45787"/>
                        <a14:backgroundMark x1="24157" y1="37360" x2="24157" y2="37360"/>
                        <a14:backgroundMark x1="27247" y1="36798" x2="27247" y2="36798"/>
                        <a14:backgroundMark x1="24719" y1="19101" x2="24719" y2="19101"/>
                        <a14:backgroundMark x1="29494" y1="12921" x2="29494" y2="12921"/>
                        <a14:backgroundMark x1="26966" y1="21348" x2="26966" y2="21348"/>
                        <a14:backgroundMark x1="23315" y1="30899" x2="23315" y2="30899"/>
                        <a14:backgroundMark x1="62640" y1="7865" x2="62640" y2="7865"/>
                        <a14:backgroundMark x1="61236" y1="9270" x2="61236" y2="9270"/>
                        <a14:backgroundMark x1="67416" y1="14045" x2="67416" y2="14045"/>
                        <a14:backgroundMark x1="73876" y1="30056" x2="73876" y2="30056"/>
                        <a14:backgroundMark x1="46629" y1="55618" x2="46629" y2="55618"/>
                        <a14:backgroundMark x1="52247" y1="55899" x2="52247" y2="55899"/>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l="15699" t="-1974" r="19116" b="35041"/>
          <a:stretch/>
        </p:blipFill>
        <p:spPr bwMode="auto">
          <a:xfrm>
            <a:off x="9584274" y="5061"/>
            <a:ext cx="457200" cy="4572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55415" y="6400800"/>
            <a:ext cx="1645920" cy="369332"/>
          </a:xfrm>
          <a:prstGeom prst="rect">
            <a:avLst/>
          </a:prstGeom>
          <a:noFill/>
        </p:spPr>
        <p:txBody>
          <a:bodyPr wrap="square" rtlCol="0">
            <a:spAutoFit/>
          </a:bodyPr>
          <a:lstStyle/>
          <a:p>
            <a:r>
              <a:rPr lang="en-US" b="1" dirty="0" smtClean="0">
                <a:solidFill>
                  <a:srgbClr val="000066"/>
                </a:solidFill>
              </a:rPr>
              <a:t>CS 3104 - OS</a:t>
            </a:r>
            <a:endParaRPr lang="en-US" b="1" dirty="0">
              <a:solidFill>
                <a:srgbClr val="000066"/>
              </a:solidFill>
            </a:endParaRPr>
          </a:p>
        </p:txBody>
      </p:sp>
    </p:spTree>
    <p:extLst>
      <p:ext uri="{BB962C8B-B14F-4D97-AF65-F5344CB8AC3E}">
        <p14:creationId xmlns:p14="http://schemas.microsoft.com/office/powerpoint/2010/main" val="22390993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465511" y="745068"/>
            <a:ext cx="11858938"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465511" y="1594379"/>
            <a:ext cx="11858938"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6" name="Slide Number Placeholder"/>
          <p:cNvSpPr>
            <a:spLocks noGrp="1"/>
          </p:cNvSpPr>
          <p:nvPr>
            <p:ph type="sldNum" sz="quarter" idx="4"/>
          </p:nvPr>
        </p:nvSpPr>
        <p:spPr>
          <a:xfrm>
            <a:off x="9246436" y="6356352"/>
            <a:ext cx="2250847" cy="365125"/>
          </a:xfrm>
          <a:prstGeom prst="rect">
            <a:avLst/>
          </a:prstGeom>
        </p:spPr>
        <p:txBody>
          <a:bodyPr vert="horz" lIns="91440" tIns="45720" rIns="91440" bIns="45720" rtlCol="0" anchor="ctr"/>
          <a:lstStyle>
            <a:lvl1pPr algn="r">
              <a:defRPr sz="1200">
                <a:solidFill>
                  <a:srgbClr val="000000"/>
                </a:solidFill>
              </a:defRPr>
            </a:lvl1pPr>
          </a:lstStyle>
          <a:p>
            <a:fld id="{D06C706D-0964-7842-B7B8-C5D733700528}" type="slidenum">
              <a:rPr lang="en-US" smtClean="0"/>
              <a:pPr/>
              <a:t>‹#›</a:t>
            </a:fld>
            <a:endParaRPr lang="en-US" dirty="0"/>
          </a:p>
        </p:txBody>
      </p:sp>
      <p:sp>
        <p:nvSpPr>
          <p:cNvPr id="5" name="Footer Placeholder"/>
          <p:cNvSpPr>
            <a:spLocks noGrp="1"/>
          </p:cNvSpPr>
          <p:nvPr>
            <p:ph type="ftr" sz="quarter" idx="3"/>
          </p:nvPr>
        </p:nvSpPr>
        <p:spPr>
          <a:xfrm>
            <a:off x="4240530" y="6356352"/>
            <a:ext cx="4320540" cy="365125"/>
          </a:xfrm>
          <a:prstGeom prst="rect">
            <a:avLst/>
          </a:prstGeom>
        </p:spPr>
        <p:txBody>
          <a:bodyPr vert="horz" lIns="91440" tIns="45720" rIns="91440" bIns="45720" rtlCol="0" anchor="ctr"/>
          <a:lstStyle>
            <a:lvl1pPr algn="ctr">
              <a:defRPr sz="1200">
                <a:solidFill>
                  <a:srgbClr val="000000"/>
                </a:solidFill>
              </a:defRPr>
            </a:lvl1pPr>
          </a:lstStyle>
          <a:p>
            <a:r>
              <a:rPr lang="en-US" dirty="0"/>
              <a:t>Copyright ©2020 John Wiley &amp; Sons, Inc. </a:t>
            </a:r>
          </a:p>
        </p:txBody>
      </p:sp>
      <p:sp>
        <p:nvSpPr>
          <p:cNvPr id="7" name="Rectangle">
            <a:extLst>
              <a:ext uri="{FF2B5EF4-FFF2-40B4-BE49-F238E27FC236}">
                <a16:creationId xmlns:a16="http://schemas.microsoft.com/office/drawing/2014/main" id="{31DE2D4D-D278-EE45-AECE-4DCA496F384B}"/>
              </a:ext>
            </a:extLst>
          </p:cNvPr>
          <p:cNvSpPr/>
          <p:nvPr userDrawn="1"/>
        </p:nvSpPr>
        <p:spPr>
          <a:xfrm>
            <a:off x="0" y="1590"/>
            <a:ext cx="128016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8" name="Straight Connector">
            <a:extLst>
              <a:ext uri="{FF2B5EF4-FFF2-40B4-BE49-F238E27FC236}">
                <a16:creationId xmlns:a16="http://schemas.microsoft.com/office/drawing/2014/main" id="{8F67B19F-B2BD-8044-879E-FC1FA4D29742}"/>
              </a:ext>
            </a:extLst>
          </p:cNvPr>
          <p:cNvCxnSpPr/>
          <p:nvPr userDrawn="1"/>
        </p:nvCxnSpPr>
        <p:spPr>
          <a:xfrm>
            <a:off x="0" y="6324600"/>
            <a:ext cx="128016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descr="dino_3">
            <a:extLst>
              <a:ext uri="{FF2B5EF4-FFF2-40B4-BE49-F238E27FC236}">
                <a16:creationId xmlns:a16="http://schemas.microsoft.com/office/drawing/2014/main" id="{F83E1434-44D9-4F51-9210-EFAB45C6FD42}"/>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8" y="2907"/>
            <a:ext cx="907046"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ino_6">
            <a:extLst>
              <a:ext uri="{FF2B5EF4-FFF2-40B4-BE49-F238E27FC236}">
                <a16:creationId xmlns:a16="http://schemas.microsoft.com/office/drawing/2014/main" id="{7B7214B2-F8E4-4C3E-87E2-403B9096F27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772038" y="6369909"/>
            <a:ext cx="966760" cy="42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99" r:id="rId2"/>
    <p:sldLayoutId id="2147483685" r:id="rId3"/>
    <p:sldLayoutId id="2147483688" r:id="rId4"/>
    <p:sldLayoutId id="2147483676" r:id="rId5"/>
    <p:sldLayoutId id="2147483691" r:id="rId6"/>
    <p:sldLayoutId id="2147483706" r:id="rId7"/>
  </p:sldLayoutIdLst>
  <p:hf hdr="0" dt="0"/>
  <p:txStyles>
    <p:titleStyle>
      <a:lvl1pPr algn="l" defTabSz="914400" rtl="0" eaLnBrk="1" latinLnBrk="0" hangingPunct="1">
        <a:lnSpc>
          <a:spcPct val="90000"/>
        </a:lnSpc>
        <a:spcBef>
          <a:spcPct val="0"/>
        </a:spcBef>
        <a:buNone/>
        <a:defRPr sz="4000" b="0" i="0" kern="1200" baseline="0">
          <a:solidFill>
            <a:schemeClr val="accent1"/>
          </a:solidFill>
          <a:latin typeface="Times New Roman" panose="02020603050405020304" pitchFamily="18" charset="0"/>
          <a:ea typeface="+mj-ea"/>
          <a:cs typeface="Calibri" panose="020F0502020204030204" pitchFamily="34" charset="0"/>
        </a:defRPr>
      </a:lvl1pPr>
    </p:titleStyle>
    <p:bodyStyle>
      <a:lvl1pPr marL="292608" indent="-292608"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9543" y="464697"/>
            <a:ext cx="11430000" cy="830997"/>
          </a:xfrm>
          <a:prstGeom prst="rect">
            <a:avLst/>
          </a:prstGeom>
          <a:noFill/>
        </p:spPr>
        <p:txBody>
          <a:bodyPr wrap="square" rtlCol="0">
            <a:spAutoFit/>
          </a:bodyPr>
          <a:lstStyle/>
          <a:p>
            <a:pPr algn="ctr"/>
            <a:r>
              <a:rPr lang="en-US" sz="4800" b="1" dirty="0" smtClean="0">
                <a:solidFill>
                  <a:srgbClr val="000066"/>
                </a:solidFill>
              </a:rPr>
              <a:t>CS 3104 – OPERATING SYSTEMS</a:t>
            </a:r>
            <a:endParaRPr lang="en-US" sz="4800" b="1" dirty="0">
              <a:solidFill>
                <a:srgbClr val="000066"/>
              </a:solidFill>
            </a:endParaRPr>
          </a:p>
        </p:txBody>
      </p:sp>
      <p:sp>
        <p:nvSpPr>
          <p:cNvPr id="13" name="TextBox 12"/>
          <p:cNvSpPr txBox="1"/>
          <p:nvPr/>
        </p:nvSpPr>
        <p:spPr>
          <a:xfrm>
            <a:off x="1102614" y="3653584"/>
            <a:ext cx="10745839" cy="1323439"/>
          </a:xfrm>
          <a:prstGeom prst="rect">
            <a:avLst/>
          </a:prstGeom>
          <a:noFill/>
        </p:spPr>
        <p:txBody>
          <a:bodyPr wrap="square" rtlCol="0">
            <a:spAutoFit/>
          </a:bodyPr>
          <a:lstStyle/>
          <a:p>
            <a:pPr algn="ctr"/>
            <a:r>
              <a:rPr lang="en-US" sz="4000" b="1" dirty="0" smtClean="0">
                <a:solidFill>
                  <a:srgbClr val="800000"/>
                </a:solidFill>
              </a:rPr>
              <a:t>Chapter 6</a:t>
            </a:r>
          </a:p>
          <a:p>
            <a:pPr algn="ctr"/>
            <a:r>
              <a:rPr lang="en-US" sz="4000" b="1" dirty="0" smtClean="0">
                <a:solidFill>
                  <a:srgbClr val="800000"/>
                </a:solidFill>
              </a:rPr>
              <a:t>Synchronization Tools</a:t>
            </a:r>
            <a:endParaRPr lang="en-US" sz="4000" b="1" dirty="0">
              <a:solidFill>
                <a:srgbClr val="800000"/>
              </a:solidFill>
            </a:endParaRPr>
          </a:p>
        </p:txBody>
      </p:sp>
    </p:spTree>
    <p:extLst>
      <p:ext uri="{BB962C8B-B14F-4D97-AF65-F5344CB8AC3E}">
        <p14:creationId xmlns:p14="http://schemas.microsoft.com/office/powerpoint/2010/main" val="1263699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BACKGROUND</a:t>
            </a:r>
            <a:endParaRPr lang="en-US" sz="3200" b="1" dirty="0">
              <a:solidFill>
                <a:srgbClr val="000066"/>
              </a:solidFill>
              <a:latin typeface="Times New Roman" pitchFamily="18" charset="0"/>
              <a:cs typeface="Times New Roman" pitchFamily="18" charset="0"/>
            </a:endParaRPr>
          </a:p>
        </p:txBody>
      </p:sp>
      <p:sp>
        <p:nvSpPr>
          <p:cNvPr id="2" name="Rectangle 1"/>
          <p:cNvSpPr/>
          <p:nvPr/>
        </p:nvSpPr>
        <p:spPr>
          <a:xfrm>
            <a:off x="1163916" y="1695211"/>
            <a:ext cx="10691200" cy="2677656"/>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altLang="en-US" sz="2400" dirty="0">
                <a:solidFill>
                  <a:srgbClr val="000066"/>
                </a:solidFill>
              </a:rPr>
              <a:t>Processes can execute </a:t>
            </a:r>
            <a:r>
              <a:rPr lang="en-US" altLang="en-US" sz="2400" b="1" dirty="0" smtClean="0">
                <a:solidFill>
                  <a:srgbClr val="000066"/>
                </a:solidFill>
              </a:rPr>
              <a:t>concurrently</a:t>
            </a:r>
            <a:r>
              <a:rPr lang="en-US" altLang="en-US" sz="2400" dirty="0" smtClean="0">
                <a:solidFill>
                  <a:srgbClr val="000066"/>
                </a:solidFill>
              </a:rPr>
              <a:t> or in </a:t>
            </a:r>
            <a:r>
              <a:rPr lang="en-US" altLang="en-US" sz="2400" b="1" dirty="0" smtClean="0">
                <a:solidFill>
                  <a:srgbClr val="000066"/>
                </a:solidFill>
              </a:rPr>
              <a:t>parallel</a:t>
            </a:r>
            <a:endParaRPr lang="en-US" altLang="en-US" sz="2400" b="1" dirty="0">
              <a:solidFill>
                <a:srgbClr val="000066"/>
              </a:solidFill>
            </a:endParaRPr>
          </a:p>
          <a:p>
            <a:pPr marL="898525" lvl="1" indent="-185738" algn="just">
              <a:buClr>
                <a:srgbClr val="800000"/>
              </a:buClr>
              <a:buFont typeface="Arial" panose="020B0604020202020204" pitchFamily="34" charset="0"/>
              <a:buChar char="•"/>
            </a:pPr>
            <a:r>
              <a:rPr lang="en-US" altLang="en-US" sz="2400" dirty="0" smtClean="0">
                <a:solidFill>
                  <a:srgbClr val="000066"/>
                </a:solidFill>
              </a:rPr>
              <a:t>May only </a:t>
            </a:r>
            <a:r>
              <a:rPr lang="en-US" altLang="en-US" sz="2400" dirty="0">
                <a:solidFill>
                  <a:srgbClr val="000066"/>
                </a:solidFill>
              </a:rPr>
              <a:t>partially </a:t>
            </a:r>
            <a:r>
              <a:rPr lang="en-US" altLang="en-US" sz="2400" dirty="0" smtClean="0">
                <a:solidFill>
                  <a:srgbClr val="000066"/>
                </a:solidFill>
              </a:rPr>
              <a:t>complete execution before another process is scheduled</a:t>
            </a:r>
          </a:p>
          <a:p>
            <a:pPr marL="898525" lvl="1" indent="-185738" algn="just">
              <a:buClr>
                <a:srgbClr val="800000"/>
              </a:buClr>
              <a:buFont typeface="Arial" panose="020B0604020202020204" pitchFamily="34" charset="0"/>
              <a:buChar char="•"/>
            </a:pPr>
            <a:r>
              <a:rPr lang="en-US" altLang="en-US" sz="2400" dirty="0">
                <a:solidFill>
                  <a:srgbClr val="000066"/>
                </a:solidFill>
              </a:rPr>
              <a:t>May be interrupted at any </a:t>
            </a:r>
            <a:r>
              <a:rPr lang="en-US" altLang="en-US" sz="2400" dirty="0" smtClean="0">
                <a:solidFill>
                  <a:srgbClr val="000066"/>
                </a:solidFill>
              </a:rPr>
              <a:t>time (processor core is assigned to another process)</a:t>
            </a:r>
            <a:endParaRPr lang="en-US" altLang="en-US" sz="2400" dirty="0">
              <a:solidFill>
                <a:srgbClr val="000066"/>
              </a:solidFill>
            </a:endParaRPr>
          </a:p>
          <a:p>
            <a:pPr marL="357188" indent="-357188" algn="just">
              <a:buClr>
                <a:srgbClr val="800000"/>
              </a:buClr>
              <a:buFont typeface="Wingdings" panose="05000000000000000000" pitchFamily="2" charset="2"/>
              <a:buChar char="§"/>
            </a:pPr>
            <a:endParaRPr lang="en-US" altLang="en-US" sz="2400" dirty="0" smtClean="0">
              <a:solidFill>
                <a:srgbClr val="000066"/>
              </a:solidFill>
            </a:endParaRPr>
          </a:p>
          <a:p>
            <a:pPr marL="357188" indent="-357188" algn="just">
              <a:buClr>
                <a:srgbClr val="800000"/>
              </a:buClr>
              <a:buFont typeface="Wingdings" panose="05000000000000000000" pitchFamily="2" charset="2"/>
              <a:buChar char="§"/>
            </a:pPr>
            <a:r>
              <a:rPr lang="en-US" altLang="en-US" sz="2400" b="1" dirty="0" smtClean="0">
                <a:solidFill>
                  <a:srgbClr val="000066"/>
                </a:solidFill>
              </a:rPr>
              <a:t>Recall:</a:t>
            </a:r>
            <a:r>
              <a:rPr lang="en-US" altLang="en-US" sz="2400" dirty="0" smtClean="0">
                <a:solidFill>
                  <a:srgbClr val="000066"/>
                </a:solidFill>
              </a:rPr>
              <a:t> Concurrent </a:t>
            </a:r>
            <a:r>
              <a:rPr lang="en-US" altLang="en-US" sz="2400" dirty="0">
                <a:solidFill>
                  <a:srgbClr val="000066"/>
                </a:solidFill>
              </a:rPr>
              <a:t>access to shared data may result in </a:t>
            </a:r>
            <a:r>
              <a:rPr lang="en-US" altLang="en-US" sz="2400" b="1" dirty="0">
                <a:solidFill>
                  <a:srgbClr val="000066"/>
                </a:solidFill>
              </a:rPr>
              <a:t>data </a:t>
            </a:r>
            <a:r>
              <a:rPr lang="en-US" altLang="en-US" sz="2400" b="1" dirty="0" smtClean="0">
                <a:solidFill>
                  <a:srgbClr val="000066"/>
                </a:solidFill>
              </a:rPr>
              <a:t>inconsistency</a:t>
            </a:r>
          </a:p>
          <a:p>
            <a:pPr marL="722313" indent="-369888" algn="just">
              <a:buClr>
                <a:srgbClr val="800000"/>
              </a:buClr>
              <a:buFont typeface="Courier New" panose="02070309020205020404" pitchFamily="49" charset="0"/>
              <a:buChar char="o"/>
            </a:pPr>
            <a:r>
              <a:rPr lang="en-US" altLang="en-US" sz="2400" b="1" dirty="0" smtClean="0">
                <a:solidFill>
                  <a:srgbClr val="000066"/>
                </a:solidFill>
              </a:rPr>
              <a:t>Maintaining </a:t>
            </a:r>
            <a:r>
              <a:rPr lang="en-US" altLang="en-US" sz="2400" b="1" dirty="0">
                <a:solidFill>
                  <a:srgbClr val="000066"/>
                </a:solidFill>
              </a:rPr>
              <a:t>data consistency</a:t>
            </a:r>
            <a:r>
              <a:rPr lang="en-US" altLang="en-US" sz="2400" dirty="0">
                <a:solidFill>
                  <a:srgbClr val="000066"/>
                </a:solidFill>
              </a:rPr>
              <a:t> requires </a:t>
            </a:r>
            <a:r>
              <a:rPr lang="en-US" altLang="en-US" sz="2400" b="1" dirty="0">
                <a:solidFill>
                  <a:srgbClr val="000066"/>
                </a:solidFill>
              </a:rPr>
              <a:t>mechanisms</a:t>
            </a:r>
            <a:r>
              <a:rPr lang="en-US" altLang="en-US" sz="2400" dirty="0">
                <a:solidFill>
                  <a:srgbClr val="000066"/>
                </a:solidFill>
              </a:rPr>
              <a:t> to </a:t>
            </a:r>
            <a:r>
              <a:rPr lang="en-US" altLang="en-US" sz="2400" b="1" dirty="0">
                <a:solidFill>
                  <a:srgbClr val="000066"/>
                </a:solidFill>
              </a:rPr>
              <a:t>ensure the orderly execution of cooperating </a:t>
            </a:r>
            <a:r>
              <a:rPr lang="en-US" altLang="en-US" sz="2400" b="1" dirty="0" smtClean="0">
                <a:solidFill>
                  <a:srgbClr val="000066"/>
                </a:solidFill>
              </a:rPr>
              <a:t>processes</a:t>
            </a:r>
            <a:endParaRPr lang="en-US" altLang="en-US" sz="2400" b="1" dirty="0">
              <a:solidFill>
                <a:srgbClr val="000066"/>
              </a:solidFill>
            </a:endParaRPr>
          </a:p>
        </p:txBody>
      </p:sp>
    </p:spTree>
    <p:extLst>
      <p:ext uri="{BB962C8B-B14F-4D97-AF65-F5344CB8AC3E}">
        <p14:creationId xmlns:p14="http://schemas.microsoft.com/office/powerpoint/2010/main" val="1442700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BACKGROUND</a:t>
            </a:r>
            <a:endParaRPr lang="en-US" sz="3200" b="1" dirty="0">
              <a:solidFill>
                <a:srgbClr val="000066"/>
              </a:solidFill>
              <a:latin typeface="Times New Roman" pitchFamily="18" charset="0"/>
              <a:cs typeface="Times New Roman" pitchFamily="18" charset="0"/>
            </a:endParaRPr>
          </a:p>
        </p:txBody>
      </p:sp>
      <p:grpSp>
        <p:nvGrpSpPr>
          <p:cNvPr id="6" name="Group 5"/>
          <p:cNvGrpSpPr/>
          <p:nvPr/>
        </p:nvGrpSpPr>
        <p:grpSpPr>
          <a:xfrm>
            <a:off x="624784" y="1637933"/>
            <a:ext cx="7408878" cy="3693319"/>
            <a:chOff x="379851" y="1588955"/>
            <a:chExt cx="7408878" cy="3693319"/>
          </a:xfrm>
        </p:grpSpPr>
        <p:sp>
          <p:nvSpPr>
            <p:cNvPr id="4" name="Rectangle 3"/>
            <p:cNvSpPr/>
            <p:nvPr/>
          </p:nvSpPr>
          <p:spPr>
            <a:xfrm>
              <a:off x="379851" y="1588955"/>
              <a:ext cx="7408878" cy="3693319"/>
            </a:xfrm>
            <a:prstGeom prst="rect">
              <a:avLst/>
            </a:prstGeom>
            <a:solidFill>
              <a:schemeClr val="bg1">
                <a:lumMod val="95000"/>
              </a:schemeClr>
            </a:solidFill>
          </p:spPr>
          <p:txBody>
            <a:bodyPr wrap="square">
              <a:spAutoFit/>
            </a:bodyPr>
            <a:lstStyle/>
            <a:p>
              <a:pPr algn="ctr"/>
              <a:r>
                <a:rPr lang="en-US" sz="2000" b="1" u="sng" dirty="0">
                  <a:solidFill>
                    <a:srgbClr val="000066"/>
                  </a:solidFill>
                  <a:latin typeface="Times New Roman" pitchFamily="18" charset="0"/>
                  <a:cs typeface="Times New Roman" pitchFamily="18" charset="0"/>
                </a:rPr>
                <a:t>PRODUCER PROCESS: </a:t>
              </a:r>
              <a:r>
                <a:rPr lang="en-US" sz="2000" b="1" u="sng" dirty="0">
                  <a:solidFill>
                    <a:srgbClr val="800000"/>
                  </a:solidFill>
                  <a:latin typeface="Times New Roman" pitchFamily="18" charset="0"/>
                  <a:cs typeface="Times New Roman" pitchFamily="18" charset="0"/>
                </a:rPr>
                <a:t>SHARED </a:t>
              </a:r>
              <a:r>
                <a:rPr lang="en-US" sz="2000" b="1" u="sng" dirty="0" smtClean="0">
                  <a:solidFill>
                    <a:srgbClr val="800000"/>
                  </a:solidFill>
                  <a:latin typeface="Times New Roman" pitchFamily="18" charset="0"/>
                  <a:cs typeface="Times New Roman" pitchFamily="18" charset="0"/>
                </a:rPr>
                <a:t>MEMORY</a:t>
              </a:r>
              <a:endParaRPr lang="en-US" b="1" u="sng" dirty="0" smtClean="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p:txBody>
        </p:sp>
        <p:sp>
          <p:nvSpPr>
            <p:cNvPr id="3" name="Rectangle 2"/>
            <p:cNvSpPr/>
            <p:nvPr/>
          </p:nvSpPr>
          <p:spPr>
            <a:xfrm>
              <a:off x="379851" y="2154061"/>
              <a:ext cx="7408878" cy="3046988"/>
            </a:xfrm>
            <a:prstGeom prst="rect">
              <a:avLst/>
            </a:prstGeom>
            <a:noFill/>
          </p:spPr>
          <p:txBody>
            <a:bodyPr wrap="square">
              <a:spAutoFit/>
            </a:bodyPr>
            <a:lstStyle/>
            <a:p>
              <a:pPr>
                <a:buFont typeface="Monotype Sorts" pitchFamily="-84" charset="2"/>
                <a:buNone/>
              </a:pPr>
              <a:r>
                <a:rPr lang="en-US" sz="1600" b="1" dirty="0">
                  <a:solidFill>
                    <a:srgbClr val="000066"/>
                  </a:solidFill>
                  <a:latin typeface="Courier New" pitchFamily="49" charset="0"/>
                </a:rPr>
                <a:t>item next_produced; </a:t>
              </a:r>
              <a:br>
                <a:rPr lang="en-US" sz="1600" b="1" dirty="0">
                  <a:solidFill>
                    <a:srgbClr val="000066"/>
                  </a:solidFill>
                  <a:latin typeface="Courier New" pitchFamily="49" charset="0"/>
                </a:rPr>
              </a:br>
              <a:endParaRPr lang="en-US" sz="1600" b="1" dirty="0">
                <a:solidFill>
                  <a:srgbClr val="000066"/>
                </a:solidFill>
                <a:latin typeface="Courier New" pitchFamily="49" charset="0"/>
              </a:endParaRPr>
            </a:p>
            <a:p>
              <a:pPr>
                <a:buFont typeface="Monotype Sorts" pitchFamily="-84" charset="2"/>
                <a:buNone/>
              </a:pPr>
              <a:r>
                <a:rPr lang="en-US" sz="1600" b="1" dirty="0">
                  <a:solidFill>
                    <a:srgbClr val="000066"/>
                  </a:solidFill>
                  <a:latin typeface="Courier New" pitchFamily="49" charset="0"/>
                </a:rPr>
                <a:t>while (true) { </a:t>
              </a:r>
            </a:p>
            <a:p>
              <a:pPr>
                <a:buFont typeface="Monotype Sorts" pitchFamily="-84" charset="2"/>
                <a:buNone/>
              </a:pPr>
              <a:r>
                <a:rPr lang="en-US" sz="1600" b="1" dirty="0">
                  <a:solidFill>
                    <a:srgbClr val="000066"/>
                  </a:solidFill>
                  <a:latin typeface="Courier New" pitchFamily="49" charset="0"/>
                </a:rPr>
                <a:t>	/* </a:t>
              </a:r>
              <a:r>
                <a:rPr lang="en-US" sz="1600" b="1" dirty="0" smtClean="0">
                  <a:solidFill>
                    <a:srgbClr val="000066"/>
                  </a:solidFill>
                  <a:latin typeface="Courier New" pitchFamily="49" charset="0"/>
                </a:rPr>
                <a:t>Produce </a:t>
              </a:r>
              <a:r>
                <a:rPr lang="en-US" sz="1600" b="1" dirty="0">
                  <a:solidFill>
                    <a:srgbClr val="000066"/>
                  </a:solidFill>
                  <a:latin typeface="Courier New" pitchFamily="49" charset="0"/>
                </a:rPr>
                <a:t>an item </a:t>
              </a:r>
              <a:r>
                <a:rPr lang="en-US" sz="1600" b="1" dirty="0" smtClean="0">
                  <a:solidFill>
                    <a:srgbClr val="000066"/>
                  </a:solidFill>
                  <a:latin typeface="Courier New" pitchFamily="49" charset="0"/>
                </a:rPr>
                <a:t>and store it in next_produced */</a:t>
              </a:r>
            </a:p>
            <a:p>
              <a:pPr>
                <a:buFont typeface="Monotype Sorts" pitchFamily="-84" charset="2"/>
                <a:buNone/>
              </a:pPr>
              <a:r>
                <a:rPr lang="en-US" sz="1600" b="1" dirty="0">
                  <a:solidFill>
                    <a:srgbClr val="000066"/>
                  </a:solidFill>
                  <a:latin typeface="Courier New" pitchFamily="49" charset="0"/>
                </a:rPr>
                <a:t>	</a:t>
              </a:r>
              <a:r>
                <a:rPr lang="en-US" sz="1600" b="1" dirty="0" smtClean="0">
                  <a:solidFill>
                    <a:srgbClr val="000066"/>
                  </a:solidFill>
                  <a:latin typeface="Courier New" pitchFamily="49" charset="0"/>
                </a:rPr>
                <a:t>next_produced = makeNewItem(…); </a:t>
              </a:r>
              <a:endParaRPr lang="en-US" sz="1600" b="1" dirty="0">
                <a:solidFill>
                  <a:srgbClr val="000066"/>
                </a:solidFill>
                <a:latin typeface="Courier New" pitchFamily="49" charset="0"/>
              </a:endParaRPr>
            </a:p>
            <a:p>
              <a:pPr>
                <a:buFont typeface="Monotype Sorts" pitchFamily="-84" charset="2"/>
                <a:buNone/>
              </a:pPr>
              <a:r>
                <a:rPr lang="en-US" sz="1600" b="1" dirty="0">
                  <a:solidFill>
                    <a:srgbClr val="000066"/>
                  </a:solidFill>
                  <a:latin typeface="Courier New" pitchFamily="49" charset="0"/>
                </a:rPr>
                <a:t>	</a:t>
              </a:r>
              <a:r>
                <a:rPr lang="en-US" sz="1600" b="1" dirty="0" smtClean="0">
                  <a:solidFill>
                    <a:srgbClr val="000066"/>
                  </a:solidFill>
                  <a:latin typeface="Courier New" pitchFamily="49" charset="0"/>
                </a:rPr>
                <a:t>/* Wait for space to become available */</a:t>
              </a:r>
            </a:p>
            <a:p>
              <a:pPr>
                <a:buFont typeface="Monotype Sorts" pitchFamily="-84" charset="2"/>
                <a:buNone/>
              </a:pPr>
              <a:r>
                <a:rPr lang="en-US" sz="1600" b="1" dirty="0">
                  <a:solidFill>
                    <a:srgbClr val="000066"/>
                  </a:solidFill>
                  <a:latin typeface="Courier New" pitchFamily="49" charset="0"/>
                </a:rPr>
                <a:t>	</a:t>
              </a:r>
              <a:r>
                <a:rPr lang="en-US" sz="1600" b="1" dirty="0" smtClean="0">
                  <a:solidFill>
                    <a:srgbClr val="000066"/>
                  </a:solidFill>
                  <a:latin typeface="Courier New" pitchFamily="49" charset="0"/>
                </a:rPr>
                <a:t>while </a:t>
              </a:r>
              <a:r>
                <a:rPr lang="en-US" sz="1600" b="1" dirty="0">
                  <a:solidFill>
                    <a:srgbClr val="000066"/>
                  </a:solidFill>
                  <a:latin typeface="Courier New" pitchFamily="49" charset="0"/>
                </a:rPr>
                <a:t>(((in + 1) % BUFFER_SIZE) == out) </a:t>
              </a:r>
            </a:p>
            <a:p>
              <a:pPr>
                <a:buFont typeface="Monotype Sorts" pitchFamily="-84" charset="2"/>
                <a:buNone/>
              </a:pPr>
              <a:r>
                <a:rPr lang="en-US" sz="1600" b="1" dirty="0">
                  <a:solidFill>
                    <a:srgbClr val="000066"/>
                  </a:solidFill>
                  <a:latin typeface="Courier New" pitchFamily="49" charset="0"/>
                </a:rPr>
                <a:t>		; /* </a:t>
              </a:r>
              <a:r>
                <a:rPr lang="en-US" sz="1600" b="1" dirty="0" smtClean="0">
                  <a:solidFill>
                    <a:srgbClr val="000066"/>
                  </a:solidFill>
                  <a:latin typeface="Courier New" pitchFamily="49" charset="0"/>
                </a:rPr>
                <a:t>Do </a:t>
              </a:r>
              <a:r>
                <a:rPr lang="en-US" sz="1600" b="1" dirty="0">
                  <a:solidFill>
                    <a:srgbClr val="000066"/>
                  </a:solidFill>
                  <a:latin typeface="Courier New" pitchFamily="49" charset="0"/>
                </a:rPr>
                <a:t>nothing */ </a:t>
              </a:r>
            </a:p>
            <a:p>
              <a:pPr>
                <a:buFont typeface="Monotype Sorts" pitchFamily="-84" charset="2"/>
                <a:buNone/>
              </a:pPr>
              <a:r>
                <a:rPr lang="en-US" sz="1600" b="1" dirty="0">
                  <a:solidFill>
                    <a:srgbClr val="000066"/>
                  </a:solidFill>
                  <a:latin typeface="Courier New" pitchFamily="49" charset="0"/>
                </a:rPr>
                <a:t>	</a:t>
              </a:r>
              <a:r>
                <a:rPr lang="en-US" sz="1600" b="1" dirty="0" smtClean="0">
                  <a:solidFill>
                    <a:srgbClr val="000066"/>
                  </a:solidFill>
                  <a:latin typeface="Courier New" pitchFamily="49" charset="0"/>
                </a:rPr>
                <a:t>/* Then store the item and repeat the loop */</a:t>
              </a:r>
            </a:p>
            <a:p>
              <a:pPr>
                <a:buFont typeface="Monotype Sorts" pitchFamily="-84" charset="2"/>
                <a:buNone/>
              </a:pPr>
              <a:r>
                <a:rPr lang="en-US" sz="1600" b="1" dirty="0">
                  <a:solidFill>
                    <a:srgbClr val="000066"/>
                  </a:solidFill>
                  <a:latin typeface="Courier New" pitchFamily="49" charset="0"/>
                </a:rPr>
                <a:t>	</a:t>
              </a:r>
              <a:r>
                <a:rPr lang="en-US" sz="1600" b="1" dirty="0" smtClean="0">
                  <a:solidFill>
                    <a:srgbClr val="000066"/>
                  </a:solidFill>
                  <a:latin typeface="Courier New" pitchFamily="49" charset="0"/>
                </a:rPr>
                <a:t>buffer[in</a:t>
              </a:r>
              <a:r>
                <a:rPr lang="en-US" sz="1600" b="1" dirty="0">
                  <a:solidFill>
                    <a:srgbClr val="000066"/>
                  </a:solidFill>
                  <a:latin typeface="Courier New" pitchFamily="49" charset="0"/>
                </a:rPr>
                <a:t>] = next_produced; </a:t>
              </a:r>
            </a:p>
            <a:p>
              <a:pPr>
                <a:buFont typeface="Monotype Sorts" pitchFamily="-84" charset="2"/>
                <a:buNone/>
              </a:pPr>
              <a:r>
                <a:rPr lang="en-US" sz="1600" b="1" dirty="0">
                  <a:solidFill>
                    <a:srgbClr val="000066"/>
                  </a:solidFill>
                  <a:latin typeface="Courier New" pitchFamily="49" charset="0"/>
                </a:rPr>
                <a:t>	in = (in + 1) % BUFFER_SIZE; </a:t>
              </a:r>
            </a:p>
            <a:p>
              <a:pPr>
                <a:buFont typeface="Monotype Sorts" pitchFamily="-84" charset="2"/>
                <a:buNone/>
              </a:pPr>
              <a:r>
                <a:rPr lang="en-US" sz="1600" b="1" dirty="0">
                  <a:solidFill>
                    <a:srgbClr val="000066"/>
                  </a:solidFill>
                  <a:latin typeface="Courier New" pitchFamily="49" charset="0"/>
                </a:rPr>
                <a:t>} </a:t>
              </a:r>
            </a:p>
          </p:txBody>
        </p:sp>
      </p:grpSp>
      <p:sp>
        <p:nvSpPr>
          <p:cNvPr id="5" name="Rounded Rectangle 4"/>
          <p:cNvSpPr/>
          <p:nvPr/>
        </p:nvSpPr>
        <p:spPr>
          <a:xfrm>
            <a:off x="8256244" y="2752476"/>
            <a:ext cx="3859556" cy="1464231"/>
          </a:xfrm>
          <a:prstGeom prst="roundRect">
            <a:avLst/>
          </a:prstGeom>
          <a:solidFill>
            <a:schemeClr val="bg1">
              <a:lumMod val="95000"/>
            </a:schemeClr>
          </a:solidFill>
          <a:ln>
            <a:solidFill>
              <a:srgbClr val="006666"/>
            </a:solidFill>
          </a:ln>
        </p:spPr>
        <p:txBody>
          <a:bodyPr wrap="square">
            <a:spAutoFit/>
          </a:bodyPr>
          <a:lstStyle/>
          <a:p>
            <a:pPr algn="just"/>
            <a:r>
              <a:rPr lang="en-US" sz="2000" dirty="0">
                <a:solidFill>
                  <a:srgbClr val="000066"/>
                </a:solidFill>
              </a:rPr>
              <a:t>The </a:t>
            </a:r>
            <a:r>
              <a:rPr lang="en-US" sz="2000" b="1" dirty="0">
                <a:solidFill>
                  <a:srgbClr val="000066"/>
                </a:solidFill>
              </a:rPr>
              <a:t>producer process</a:t>
            </a:r>
            <a:r>
              <a:rPr lang="en-US" sz="2000" dirty="0">
                <a:solidFill>
                  <a:srgbClr val="000066"/>
                </a:solidFill>
              </a:rPr>
              <a:t> has a </a:t>
            </a:r>
            <a:r>
              <a:rPr lang="en-US" sz="2000" dirty="0" smtClean="0">
                <a:solidFill>
                  <a:srgbClr val="000066"/>
                </a:solidFill>
              </a:rPr>
              <a:t>local variable </a:t>
            </a:r>
            <a:r>
              <a:rPr lang="en-US" sz="2000" b="1" dirty="0" smtClean="0">
                <a:solidFill>
                  <a:srgbClr val="000066"/>
                </a:solidFill>
              </a:rPr>
              <a:t>next_produced</a:t>
            </a:r>
            <a:r>
              <a:rPr lang="en-US" sz="2000" dirty="0" smtClean="0">
                <a:solidFill>
                  <a:srgbClr val="000066"/>
                </a:solidFill>
              </a:rPr>
              <a:t> </a:t>
            </a:r>
            <a:r>
              <a:rPr lang="en-US" sz="2000" dirty="0">
                <a:solidFill>
                  <a:srgbClr val="000066"/>
                </a:solidFill>
              </a:rPr>
              <a:t>in which the new item to be produced is stored. </a:t>
            </a:r>
            <a:endParaRPr lang="en-PH" sz="2000" dirty="0">
              <a:solidFill>
                <a:srgbClr val="000066"/>
              </a:solidFill>
            </a:endParaRPr>
          </a:p>
        </p:txBody>
      </p:sp>
    </p:spTree>
    <p:extLst>
      <p:ext uri="{BB962C8B-B14F-4D97-AF65-F5344CB8AC3E}">
        <p14:creationId xmlns:p14="http://schemas.microsoft.com/office/powerpoint/2010/main" val="259780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72641" y="1474652"/>
            <a:ext cx="6293724" cy="3416320"/>
            <a:chOff x="715439" y="1572626"/>
            <a:chExt cx="6293724" cy="3416320"/>
          </a:xfrm>
        </p:grpSpPr>
        <p:sp>
          <p:nvSpPr>
            <p:cNvPr id="3" name="Rectangle 2"/>
            <p:cNvSpPr/>
            <p:nvPr/>
          </p:nvSpPr>
          <p:spPr>
            <a:xfrm>
              <a:off x="715439" y="1572626"/>
              <a:ext cx="6273190" cy="3416320"/>
            </a:xfrm>
            <a:prstGeom prst="rect">
              <a:avLst/>
            </a:prstGeom>
            <a:solidFill>
              <a:schemeClr val="bg1">
                <a:lumMod val="95000"/>
              </a:schemeClr>
            </a:solidFill>
          </p:spPr>
          <p:txBody>
            <a:bodyPr wrap="square">
              <a:spAutoFit/>
            </a:bodyPr>
            <a:lstStyle/>
            <a:p>
              <a:pPr algn="ctr"/>
              <a:r>
                <a:rPr lang="en-US" sz="2000" b="1" u="sng" dirty="0" smtClean="0">
                  <a:solidFill>
                    <a:srgbClr val="000066"/>
                  </a:solidFill>
                  <a:latin typeface="Times New Roman" pitchFamily="18" charset="0"/>
                  <a:cs typeface="Times New Roman" pitchFamily="18" charset="0"/>
                </a:rPr>
                <a:t>CONSUMER </a:t>
              </a:r>
              <a:r>
                <a:rPr lang="en-US" sz="2000" b="1" u="sng" dirty="0">
                  <a:solidFill>
                    <a:srgbClr val="000066"/>
                  </a:solidFill>
                  <a:latin typeface="Times New Roman" pitchFamily="18" charset="0"/>
                  <a:cs typeface="Times New Roman" pitchFamily="18" charset="0"/>
                </a:rPr>
                <a:t>PROCESS: </a:t>
              </a:r>
              <a:r>
                <a:rPr lang="en-US" sz="2000" b="1" u="sng" dirty="0">
                  <a:solidFill>
                    <a:srgbClr val="800000"/>
                  </a:solidFill>
                  <a:latin typeface="Times New Roman" pitchFamily="18" charset="0"/>
                  <a:cs typeface="Times New Roman" pitchFamily="18" charset="0"/>
                </a:rPr>
                <a:t>SHARED </a:t>
              </a:r>
              <a:r>
                <a:rPr lang="en-US" sz="2000" b="1" u="sng" dirty="0" smtClean="0">
                  <a:solidFill>
                    <a:srgbClr val="800000"/>
                  </a:solidFill>
                  <a:latin typeface="Times New Roman" pitchFamily="18" charset="0"/>
                  <a:cs typeface="Times New Roman" pitchFamily="18" charset="0"/>
                </a:rPr>
                <a:t>MEMORY</a:t>
              </a:r>
              <a:endParaRPr lang="en-US" b="1" u="sng" dirty="0" smtClean="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smtClean="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a:p>
              <a:endParaRPr lang="en-US" b="1" dirty="0">
                <a:solidFill>
                  <a:srgbClr val="800000"/>
                </a:solidFill>
                <a:latin typeface="Times New Roman" pitchFamily="18" charset="0"/>
                <a:cs typeface="Times New Roman" pitchFamily="18" charset="0"/>
              </a:endParaRPr>
            </a:p>
          </p:txBody>
        </p:sp>
        <p:sp>
          <p:nvSpPr>
            <p:cNvPr id="2" name="Rectangle 1"/>
            <p:cNvSpPr/>
            <p:nvPr/>
          </p:nvSpPr>
          <p:spPr>
            <a:xfrm>
              <a:off x="735973" y="2143601"/>
              <a:ext cx="6273190" cy="2800767"/>
            </a:xfrm>
            <a:prstGeom prst="rect">
              <a:avLst/>
            </a:prstGeom>
            <a:noFill/>
          </p:spPr>
          <p:txBody>
            <a:bodyPr wrap="square">
              <a:spAutoFit/>
            </a:bodyPr>
            <a:lstStyle/>
            <a:p>
              <a:r>
                <a:rPr lang="en-US" sz="1600" b="1" dirty="0">
                  <a:solidFill>
                    <a:srgbClr val="000066"/>
                  </a:solidFill>
                  <a:latin typeface="Courier New" pitchFamily="49" charset="0"/>
                </a:rPr>
                <a:t>item next_consumed; </a:t>
              </a:r>
              <a:br>
                <a:rPr lang="en-US" sz="1600" b="1" dirty="0">
                  <a:solidFill>
                    <a:srgbClr val="000066"/>
                  </a:solidFill>
                  <a:latin typeface="Courier New" pitchFamily="49" charset="0"/>
                </a:rPr>
              </a:br>
              <a:endParaRPr lang="en-US" sz="1600" b="1" dirty="0">
                <a:solidFill>
                  <a:srgbClr val="000066"/>
                </a:solidFill>
                <a:latin typeface="Courier New" pitchFamily="49" charset="0"/>
              </a:endParaRPr>
            </a:p>
            <a:p>
              <a:r>
                <a:rPr lang="en-US" sz="1600" b="1" dirty="0">
                  <a:solidFill>
                    <a:srgbClr val="000066"/>
                  </a:solidFill>
                  <a:latin typeface="Courier New" pitchFamily="49" charset="0"/>
                </a:rPr>
                <a:t>while (true) {</a:t>
              </a:r>
              <a:br>
                <a:rPr lang="en-US" sz="1600" b="1" dirty="0">
                  <a:solidFill>
                    <a:srgbClr val="000066"/>
                  </a:solidFill>
                  <a:latin typeface="Courier New" pitchFamily="49" charset="0"/>
                </a:rPr>
              </a:br>
              <a:r>
                <a:rPr lang="en-US" sz="1600" b="1" dirty="0">
                  <a:solidFill>
                    <a:srgbClr val="000066"/>
                  </a:solidFill>
                  <a:latin typeface="Courier New" pitchFamily="49" charset="0"/>
                </a:rPr>
                <a:t>	</a:t>
              </a:r>
              <a:r>
                <a:rPr lang="en-US" sz="1600" b="1" dirty="0" smtClean="0">
                  <a:solidFill>
                    <a:srgbClr val="000066"/>
                  </a:solidFill>
                  <a:latin typeface="Courier New" pitchFamily="49" charset="0"/>
                </a:rPr>
                <a:t>/* Wait for an item to become available */</a:t>
              </a:r>
            </a:p>
            <a:p>
              <a:r>
                <a:rPr lang="en-US" sz="1600" b="1" dirty="0">
                  <a:solidFill>
                    <a:srgbClr val="000066"/>
                  </a:solidFill>
                  <a:latin typeface="Courier New" pitchFamily="49" charset="0"/>
                </a:rPr>
                <a:t>	</a:t>
              </a:r>
              <a:r>
                <a:rPr lang="en-US" sz="1600" b="1" dirty="0" smtClean="0">
                  <a:solidFill>
                    <a:srgbClr val="000066"/>
                  </a:solidFill>
                  <a:latin typeface="Courier New" pitchFamily="49" charset="0"/>
                </a:rPr>
                <a:t>while </a:t>
              </a:r>
              <a:r>
                <a:rPr lang="en-US" sz="1600" b="1" dirty="0">
                  <a:solidFill>
                    <a:srgbClr val="000066"/>
                  </a:solidFill>
                  <a:latin typeface="Courier New" pitchFamily="49" charset="0"/>
                </a:rPr>
                <a:t>(in == out) </a:t>
              </a:r>
            </a:p>
            <a:p>
              <a:r>
                <a:rPr lang="en-US" sz="1600" b="1" dirty="0">
                  <a:solidFill>
                    <a:srgbClr val="000066"/>
                  </a:solidFill>
                  <a:latin typeface="Courier New" pitchFamily="49" charset="0"/>
                </a:rPr>
                <a:t>		; /* </a:t>
              </a:r>
              <a:r>
                <a:rPr lang="en-US" sz="1600" b="1" dirty="0" smtClean="0">
                  <a:solidFill>
                    <a:srgbClr val="000066"/>
                  </a:solidFill>
                  <a:latin typeface="Courier New" pitchFamily="49" charset="0"/>
                </a:rPr>
                <a:t>Do </a:t>
              </a:r>
              <a:r>
                <a:rPr lang="en-US" sz="1600" b="1" dirty="0">
                  <a:solidFill>
                    <a:srgbClr val="000066"/>
                  </a:solidFill>
                  <a:latin typeface="Courier New" pitchFamily="49" charset="0"/>
                </a:rPr>
                <a:t>nothing */</a:t>
              </a:r>
              <a:br>
                <a:rPr lang="en-US" sz="1600" b="1" dirty="0">
                  <a:solidFill>
                    <a:srgbClr val="000066"/>
                  </a:solidFill>
                  <a:latin typeface="Courier New" pitchFamily="49" charset="0"/>
                </a:rPr>
              </a:br>
              <a:r>
                <a:rPr lang="en-US" sz="1600" b="1" dirty="0">
                  <a:solidFill>
                    <a:srgbClr val="000066"/>
                  </a:solidFill>
                  <a:latin typeface="Courier New" pitchFamily="49" charset="0"/>
                </a:rPr>
                <a:t>	</a:t>
              </a:r>
              <a:r>
                <a:rPr lang="en-US" sz="1600" b="1" dirty="0" smtClean="0">
                  <a:solidFill>
                    <a:srgbClr val="000066"/>
                  </a:solidFill>
                  <a:latin typeface="Courier New" pitchFamily="49" charset="0"/>
                </a:rPr>
                <a:t>/* Get the next available item */</a:t>
              </a:r>
            </a:p>
            <a:p>
              <a:r>
                <a:rPr lang="en-US" sz="1600" b="1" dirty="0">
                  <a:solidFill>
                    <a:srgbClr val="000066"/>
                  </a:solidFill>
                  <a:latin typeface="Courier New" pitchFamily="49" charset="0"/>
                </a:rPr>
                <a:t>	</a:t>
              </a:r>
              <a:r>
                <a:rPr lang="en-US" sz="1600" b="1" dirty="0" smtClean="0">
                  <a:solidFill>
                    <a:srgbClr val="000066"/>
                  </a:solidFill>
                  <a:latin typeface="Courier New" pitchFamily="49" charset="0"/>
                </a:rPr>
                <a:t>next_consumed </a:t>
              </a:r>
              <a:r>
                <a:rPr lang="en-US" sz="1600" b="1" dirty="0">
                  <a:solidFill>
                    <a:srgbClr val="000066"/>
                  </a:solidFill>
                  <a:latin typeface="Courier New" pitchFamily="49" charset="0"/>
                </a:rPr>
                <a:t>= buffer[out]; </a:t>
              </a:r>
            </a:p>
            <a:p>
              <a:r>
                <a:rPr lang="en-US" sz="1600" b="1" dirty="0">
                  <a:solidFill>
                    <a:srgbClr val="000066"/>
                  </a:solidFill>
                  <a:latin typeface="Courier New" pitchFamily="49" charset="0"/>
                </a:rPr>
                <a:t>	out = (out + 1) % BUFFER_SIZE</a:t>
              </a:r>
              <a:r>
                <a:rPr lang="en-US" sz="1600" b="1" dirty="0" smtClean="0">
                  <a:solidFill>
                    <a:srgbClr val="000066"/>
                  </a:solidFill>
                  <a:latin typeface="Courier New" pitchFamily="49" charset="0"/>
                </a:rPr>
                <a:t>;</a:t>
              </a:r>
              <a:endParaRPr lang="en-US" sz="1600" b="1" dirty="0">
                <a:solidFill>
                  <a:srgbClr val="000066"/>
                </a:solidFill>
                <a:latin typeface="Courier New" pitchFamily="49" charset="0"/>
              </a:endParaRPr>
            </a:p>
            <a:p>
              <a:r>
                <a:rPr lang="en-US" sz="1600" b="1" dirty="0">
                  <a:solidFill>
                    <a:srgbClr val="000066"/>
                  </a:solidFill>
                  <a:latin typeface="Courier New" pitchFamily="49" charset="0"/>
                </a:rPr>
                <a:t>	/* consume the item in </a:t>
              </a:r>
              <a:r>
                <a:rPr lang="en-US" sz="1600" b="1" dirty="0" smtClean="0">
                  <a:solidFill>
                    <a:srgbClr val="000066"/>
                  </a:solidFill>
                  <a:latin typeface="Courier New" pitchFamily="49" charset="0"/>
                </a:rPr>
                <a:t>next_consumed </a:t>
              </a:r>
              <a:r>
                <a:rPr lang="en-US" sz="1600" b="1" dirty="0">
                  <a:solidFill>
                    <a:srgbClr val="000066"/>
                  </a:solidFill>
                  <a:latin typeface="Courier New" pitchFamily="49" charset="0"/>
                </a:rPr>
                <a:t>*/ </a:t>
              </a:r>
            </a:p>
            <a:p>
              <a:r>
                <a:rPr lang="en-US" sz="1600" b="1" dirty="0">
                  <a:solidFill>
                    <a:srgbClr val="000066"/>
                  </a:solidFill>
                  <a:latin typeface="Courier New" pitchFamily="49" charset="0"/>
                </a:rPr>
                <a:t>} </a:t>
              </a:r>
            </a:p>
          </p:txBody>
        </p:sp>
      </p:grpSp>
      <p:sp>
        <p:nvSpPr>
          <p:cNvPr id="4" name="TextBox 3"/>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BACKGROUND</a:t>
            </a:r>
            <a:endParaRPr lang="en-US" sz="3200" b="1" dirty="0">
              <a:solidFill>
                <a:srgbClr val="000066"/>
              </a:solidFill>
              <a:latin typeface="Times New Roman" pitchFamily="18" charset="0"/>
              <a:cs typeface="Times New Roman" pitchFamily="18" charset="0"/>
            </a:endParaRPr>
          </a:p>
        </p:txBody>
      </p:sp>
      <p:sp>
        <p:nvSpPr>
          <p:cNvPr id="5" name="Rounded Rectangle 4"/>
          <p:cNvSpPr/>
          <p:nvPr/>
        </p:nvSpPr>
        <p:spPr>
          <a:xfrm>
            <a:off x="7690758" y="2624023"/>
            <a:ext cx="4033162" cy="1123712"/>
          </a:xfrm>
          <a:prstGeom prst="roundRect">
            <a:avLst/>
          </a:prstGeom>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000" dirty="0" smtClean="0">
                <a:solidFill>
                  <a:srgbClr val="000066"/>
                </a:solidFill>
              </a:rPr>
              <a:t>The </a:t>
            </a:r>
            <a:r>
              <a:rPr lang="en-US" sz="2000" b="1" dirty="0" smtClean="0">
                <a:solidFill>
                  <a:srgbClr val="000066"/>
                </a:solidFill>
              </a:rPr>
              <a:t>consumer </a:t>
            </a:r>
            <a:r>
              <a:rPr lang="en-US" sz="2000" b="1" dirty="0">
                <a:solidFill>
                  <a:srgbClr val="000066"/>
                </a:solidFill>
              </a:rPr>
              <a:t>process</a:t>
            </a:r>
            <a:r>
              <a:rPr lang="en-US" sz="2000" dirty="0">
                <a:solidFill>
                  <a:srgbClr val="000066"/>
                </a:solidFill>
              </a:rPr>
              <a:t> has a local variable </a:t>
            </a:r>
            <a:r>
              <a:rPr lang="en-US" sz="2000" b="1" dirty="0" smtClean="0">
                <a:solidFill>
                  <a:srgbClr val="000066"/>
                </a:solidFill>
              </a:rPr>
              <a:t>next_consumed</a:t>
            </a:r>
            <a:r>
              <a:rPr lang="en-US" sz="2000" dirty="0" smtClean="0">
                <a:solidFill>
                  <a:srgbClr val="000066"/>
                </a:solidFill>
              </a:rPr>
              <a:t> </a:t>
            </a:r>
            <a:r>
              <a:rPr lang="en-US" sz="2000" dirty="0">
                <a:solidFill>
                  <a:srgbClr val="000066"/>
                </a:solidFill>
              </a:rPr>
              <a:t>in which the item to </a:t>
            </a:r>
            <a:r>
              <a:rPr lang="en-US" sz="2000" dirty="0" smtClean="0">
                <a:solidFill>
                  <a:srgbClr val="000066"/>
                </a:solidFill>
              </a:rPr>
              <a:t>be </a:t>
            </a:r>
            <a:r>
              <a:rPr lang="en-PH" sz="2000" dirty="0" smtClean="0">
                <a:solidFill>
                  <a:srgbClr val="000066"/>
                </a:solidFill>
              </a:rPr>
              <a:t>consumed </a:t>
            </a:r>
            <a:r>
              <a:rPr lang="en-PH" sz="2000" dirty="0">
                <a:solidFill>
                  <a:srgbClr val="000066"/>
                </a:solidFill>
              </a:rPr>
              <a:t>is stored.</a:t>
            </a:r>
          </a:p>
        </p:txBody>
      </p:sp>
      <p:sp>
        <p:nvSpPr>
          <p:cNvPr id="7" name="Rounded Rectangle 6"/>
          <p:cNvSpPr/>
          <p:nvPr/>
        </p:nvSpPr>
        <p:spPr>
          <a:xfrm>
            <a:off x="1224641" y="5418054"/>
            <a:ext cx="10433963" cy="715089"/>
          </a:xfrm>
          <a:prstGeom prst="roundRect">
            <a:avLst/>
          </a:prstGeom>
          <a:solidFill>
            <a:schemeClr val="bg1">
              <a:lumMod val="95000"/>
            </a:schemeClr>
          </a:solidFill>
          <a:ln>
            <a:solidFill>
              <a:srgbClr val="800000"/>
            </a:solidFill>
          </a:ln>
        </p:spPr>
        <p:txBody>
          <a:bodyPr wrap="square">
            <a:spAutoFit/>
          </a:bodyPr>
          <a:lstStyle/>
          <a:p>
            <a:pPr algn="just"/>
            <a:r>
              <a:rPr lang="en-US" b="1" dirty="0">
                <a:solidFill>
                  <a:srgbClr val="000066"/>
                </a:solidFill>
              </a:rPr>
              <a:t>One issue </a:t>
            </a:r>
            <a:r>
              <a:rPr lang="en-US" dirty="0">
                <a:solidFill>
                  <a:srgbClr val="000066"/>
                </a:solidFill>
              </a:rPr>
              <a:t>this illustration does not address concerns the </a:t>
            </a:r>
            <a:r>
              <a:rPr lang="en-US" b="1" dirty="0">
                <a:solidFill>
                  <a:srgbClr val="000066"/>
                </a:solidFill>
              </a:rPr>
              <a:t>situation in </a:t>
            </a:r>
            <a:r>
              <a:rPr lang="en-US" b="1" dirty="0" smtClean="0">
                <a:solidFill>
                  <a:srgbClr val="000066"/>
                </a:solidFill>
              </a:rPr>
              <a:t>which both </a:t>
            </a:r>
            <a:r>
              <a:rPr lang="en-US" b="1" dirty="0">
                <a:solidFill>
                  <a:srgbClr val="000066"/>
                </a:solidFill>
              </a:rPr>
              <a:t>the producer process </a:t>
            </a:r>
            <a:r>
              <a:rPr lang="en-US" b="1" dirty="0" smtClean="0">
                <a:solidFill>
                  <a:srgbClr val="000066"/>
                </a:solidFill>
              </a:rPr>
              <a:t>and the </a:t>
            </a:r>
            <a:r>
              <a:rPr lang="en-US" b="1" dirty="0">
                <a:solidFill>
                  <a:srgbClr val="000066"/>
                </a:solidFill>
              </a:rPr>
              <a:t>consumer process</a:t>
            </a:r>
            <a:r>
              <a:rPr lang="en-US" dirty="0">
                <a:solidFill>
                  <a:srgbClr val="000066"/>
                </a:solidFill>
              </a:rPr>
              <a:t> attempt to </a:t>
            </a:r>
            <a:r>
              <a:rPr lang="en-US" b="1" dirty="0">
                <a:solidFill>
                  <a:srgbClr val="000066"/>
                </a:solidFill>
              </a:rPr>
              <a:t>access </a:t>
            </a:r>
            <a:r>
              <a:rPr lang="en-US" b="1" dirty="0" smtClean="0">
                <a:solidFill>
                  <a:srgbClr val="000066"/>
                </a:solidFill>
              </a:rPr>
              <a:t>the </a:t>
            </a:r>
            <a:r>
              <a:rPr lang="en-PH" b="1" dirty="0" smtClean="0">
                <a:solidFill>
                  <a:srgbClr val="000066"/>
                </a:solidFill>
              </a:rPr>
              <a:t>shared </a:t>
            </a:r>
            <a:r>
              <a:rPr lang="en-PH" b="1" dirty="0">
                <a:solidFill>
                  <a:srgbClr val="000066"/>
                </a:solidFill>
              </a:rPr>
              <a:t>buffer concurrently</a:t>
            </a:r>
            <a:r>
              <a:rPr lang="en-PH" dirty="0">
                <a:solidFill>
                  <a:srgbClr val="000066"/>
                </a:solidFill>
              </a:rPr>
              <a:t>.</a:t>
            </a:r>
          </a:p>
        </p:txBody>
      </p:sp>
    </p:spTree>
    <p:extLst>
      <p:ext uri="{BB962C8B-B14F-4D97-AF65-F5344CB8AC3E}">
        <p14:creationId xmlns:p14="http://schemas.microsoft.com/office/powerpoint/2010/main" val="2993461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BACKGROUND: </a:t>
            </a:r>
            <a:r>
              <a:rPr lang="en-US" sz="3200" b="1" dirty="0" smtClean="0">
                <a:solidFill>
                  <a:srgbClr val="800000"/>
                </a:solidFill>
                <a:latin typeface="Times New Roman" pitchFamily="18" charset="0"/>
                <a:cs typeface="Times New Roman" pitchFamily="18" charset="0"/>
              </a:rPr>
              <a:t>PROBLEM ILLUSTRATION AND SOLUTION</a:t>
            </a:r>
            <a:endParaRPr lang="en-US" sz="3200" b="1" dirty="0">
              <a:solidFill>
                <a:srgbClr val="800000"/>
              </a:solidFill>
              <a:latin typeface="Times New Roman" pitchFamily="18" charset="0"/>
              <a:cs typeface="Times New Roman" pitchFamily="18" charset="0"/>
            </a:endParaRPr>
          </a:p>
        </p:txBody>
      </p:sp>
      <p:sp>
        <p:nvSpPr>
          <p:cNvPr id="2" name="Rectangle 1"/>
          <p:cNvSpPr/>
          <p:nvPr/>
        </p:nvSpPr>
        <p:spPr>
          <a:xfrm>
            <a:off x="1147772" y="1827929"/>
            <a:ext cx="10690442" cy="3046988"/>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altLang="en-US" sz="2400" dirty="0" smtClean="0">
                <a:solidFill>
                  <a:srgbClr val="000066"/>
                </a:solidFill>
              </a:rPr>
              <a:t>Suppose </a:t>
            </a:r>
            <a:r>
              <a:rPr lang="en-US" altLang="en-US" sz="2400" dirty="0">
                <a:solidFill>
                  <a:srgbClr val="000066"/>
                </a:solidFill>
              </a:rPr>
              <a:t>that we wanted to provide a </a:t>
            </a:r>
            <a:r>
              <a:rPr lang="en-US" altLang="en-US" sz="2400" b="1" dirty="0">
                <a:solidFill>
                  <a:srgbClr val="000066"/>
                </a:solidFill>
              </a:rPr>
              <a:t>solution</a:t>
            </a:r>
            <a:r>
              <a:rPr lang="en-US" altLang="en-US" sz="2400" dirty="0">
                <a:solidFill>
                  <a:srgbClr val="000066"/>
                </a:solidFill>
              </a:rPr>
              <a:t> to the </a:t>
            </a:r>
            <a:r>
              <a:rPr lang="en-US" altLang="en-US" sz="2400" b="1" dirty="0">
                <a:solidFill>
                  <a:srgbClr val="000066"/>
                </a:solidFill>
              </a:rPr>
              <a:t>consumer-producer problem</a:t>
            </a:r>
            <a:r>
              <a:rPr lang="en-US" altLang="en-US" sz="2400" dirty="0">
                <a:solidFill>
                  <a:srgbClr val="000066"/>
                </a:solidFill>
              </a:rPr>
              <a:t> that </a:t>
            </a:r>
            <a:r>
              <a:rPr lang="en-US" altLang="en-US" sz="2400" b="1" dirty="0">
                <a:solidFill>
                  <a:srgbClr val="006666"/>
                </a:solidFill>
              </a:rPr>
              <a:t>fills </a:t>
            </a:r>
            <a:r>
              <a:rPr lang="en-US" altLang="en-US" sz="2400" b="1" i="1" dirty="0">
                <a:solidFill>
                  <a:srgbClr val="800000"/>
                </a:solidFill>
              </a:rPr>
              <a:t>all</a:t>
            </a:r>
            <a:r>
              <a:rPr lang="en-US" altLang="en-US" sz="2400" b="1" dirty="0">
                <a:solidFill>
                  <a:srgbClr val="006666"/>
                </a:solidFill>
              </a:rPr>
              <a:t> the buffers</a:t>
            </a:r>
            <a:r>
              <a:rPr lang="en-US" altLang="en-US" sz="2400" dirty="0">
                <a:solidFill>
                  <a:srgbClr val="000066"/>
                </a:solidFill>
              </a:rPr>
              <a:t>. </a:t>
            </a:r>
            <a:endParaRPr lang="en-US" altLang="en-US" sz="2400" dirty="0" smtClean="0">
              <a:solidFill>
                <a:srgbClr val="000066"/>
              </a:solidFill>
            </a:endParaRPr>
          </a:p>
          <a:p>
            <a:pPr marL="357188" indent="-357188" algn="just">
              <a:buClr>
                <a:srgbClr val="800000"/>
              </a:buClr>
              <a:buFont typeface="Wingdings" panose="05000000000000000000" pitchFamily="2" charset="2"/>
              <a:buChar char="§"/>
            </a:pPr>
            <a:endParaRPr lang="en-US" altLang="en-US" sz="2400" dirty="0">
              <a:solidFill>
                <a:srgbClr val="000066"/>
              </a:solidFill>
            </a:endParaRPr>
          </a:p>
          <a:p>
            <a:pPr marL="357188" indent="-357188" algn="just">
              <a:buClr>
                <a:srgbClr val="800000"/>
              </a:buClr>
              <a:buFont typeface="Wingdings" panose="05000000000000000000" pitchFamily="2" charset="2"/>
              <a:buChar char="§"/>
            </a:pPr>
            <a:r>
              <a:rPr lang="en-US" altLang="en-US" sz="2400" b="1" dirty="0" smtClean="0">
                <a:solidFill>
                  <a:srgbClr val="800000"/>
                </a:solidFill>
              </a:rPr>
              <a:t>Solution:</a:t>
            </a:r>
            <a:r>
              <a:rPr lang="en-US" altLang="en-US" sz="2400" b="1" dirty="0" smtClean="0">
                <a:solidFill>
                  <a:srgbClr val="000066"/>
                </a:solidFill>
              </a:rPr>
              <a:t> </a:t>
            </a:r>
          </a:p>
          <a:p>
            <a:pPr marL="1084263" indent="-373063" algn="just">
              <a:buClr>
                <a:srgbClr val="800000"/>
              </a:buClr>
              <a:buFont typeface="Courier New" panose="02070309020205020404" pitchFamily="49" charset="0"/>
              <a:buChar char="o"/>
            </a:pPr>
            <a:r>
              <a:rPr lang="en-US" altLang="en-US" sz="2400" dirty="0" smtClean="0">
                <a:solidFill>
                  <a:srgbClr val="000066"/>
                </a:solidFill>
              </a:rPr>
              <a:t>Having </a:t>
            </a:r>
            <a:r>
              <a:rPr lang="en-US" altLang="en-US" sz="2400" dirty="0">
                <a:solidFill>
                  <a:srgbClr val="000066"/>
                </a:solidFill>
              </a:rPr>
              <a:t>an </a:t>
            </a:r>
            <a:r>
              <a:rPr lang="en-US" altLang="en-US" sz="2400" b="1" dirty="0">
                <a:solidFill>
                  <a:srgbClr val="000066"/>
                </a:solidFill>
              </a:rPr>
              <a:t>integer counter </a:t>
            </a:r>
            <a:r>
              <a:rPr lang="en-US" altLang="en-US" sz="2400" dirty="0">
                <a:solidFill>
                  <a:srgbClr val="000066"/>
                </a:solidFill>
              </a:rPr>
              <a:t>that </a:t>
            </a:r>
            <a:r>
              <a:rPr lang="en-US" altLang="en-US" sz="2400" b="1" dirty="0">
                <a:solidFill>
                  <a:srgbClr val="000066"/>
                </a:solidFill>
              </a:rPr>
              <a:t>keeps track of the number of full buffers</a:t>
            </a:r>
            <a:r>
              <a:rPr lang="en-US" altLang="en-US" sz="2400" dirty="0">
                <a:solidFill>
                  <a:srgbClr val="000066"/>
                </a:solidFill>
              </a:rPr>
              <a:t>.  </a:t>
            </a:r>
            <a:endParaRPr lang="en-US" altLang="en-US" sz="2400" dirty="0" smtClean="0">
              <a:solidFill>
                <a:srgbClr val="000066"/>
              </a:solidFill>
            </a:endParaRPr>
          </a:p>
          <a:p>
            <a:pPr marL="1252538" indent="-168275" algn="just">
              <a:buClr>
                <a:srgbClr val="800000"/>
              </a:buClr>
              <a:buFont typeface="Arial" panose="020B0604020202020204" pitchFamily="34" charset="0"/>
              <a:buChar char="•"/>
            </a:pPr>
            <a:r>
              <a:rPr lang="en-US" altLang="en-US" sz="2400" dirty="0" smtClean="0">
                <a:solidFill>
                  <a:srgbClr val="000066"/>
                </a:solidFill>
              </a:rPr>
              <a:t>Initially</a:t>
            </a:r>
            <a:r>
              <a:rPr lang="en-US" altLang="en-US" sz="2400" dirty="0">
                <a:solidFill>
                  <a:srgbClr val="000066"/>
                </a:solidFill>
              </a:rPr>
              <a:t>, </a:t>
            </a:r>
            <a:r>
              <a:rPr lang="en-US" altLang="en-US" sz="2400" b="1" dirty="0">
                <a:solidFill>
                  <a:srgbClr val="000066"/>
                </a:solidFill>
              </a:rPr>
              <a:t>counter</a:t>
            </a:r>
            <a:r>
              <a:rPr lang="en-US" altLang="en-US" sz="2400" dirty="0">
                <a:solidFill>
                  <a:srgbClr val="000066"/>
                </a:solidFill>
              </a:rPr>
              <a:t> is set to 0. </a:t>
            </a:r>
            <a:endParaRPr lang="en-US" altLang="en-US" sz="2400" dirty="0" smtClean="0">
              <a:solidFill>
                <a:srgbClr val="000066"/>
              </a:solidFill>
            </a:endParaRPr>
          </a:p>
          <a:p>
            <a:pPr marL="1252538" indent="-168275" algn="just">
              <a:buClr>
                <a:srgbClr val="800000"/>
              </a:buClr>
              <a:buFont typeface="Arial" panose="020B0604020202020204" pitchFamily="34" charset="0"/>
              <a:buChar char="•"/>
            </a:pPr>
            <a:r>
              <a:rPr lang="en-US" altLang="en-US" sz="2400" dirty="0" smtClean="0">
                <a:solidFill>
                  <a:srgbClr val="000066"/>
                </a:solidFill>
              </a:rPr>
              <a:t>It </a:t>
            </a:r>
            <a:r>
              <a:rPr lang="en-US" altLang="en-US" sz="2400" dirty="0">
                <a:solidFill>
                  <a:srgbClr val="000066"/>
                </a:solidFill>
              </a:rPr>
              <a:t>is incremented by the producer after it produces a new </a:t>
            </a:r>
            <a:r>
              <a:rPr lang="en-US" altLang="en-US" sz="2400" dirty="0" smtClean="0">
                <a:solidFill>
                  <a:srgbClr val="000066"/>
                </a:solidFill>
              </a:rPr>
              <a:t>buffer.</a:t>
            </a:r>
          </a:p>
          <a:p>
            <a:pPr marL="1252538" indent="-168275" algn="just">
              <a:buClr>
                <a:srgbClr val="800000"/>
              </a:buClr>
              <a:buFont typeface="Arial" panose="020B0604020202020204" pitchFamily="34" charset="0"/>
              <a:buChar char="•"/>
            </a:pPr>
            <a:r>
              <a:rPr lang="en-US" altLang="en-US" sz="2400" dirty="0" smtClean="0">
                <a:solidFill>
                  <a:srgbClr val="000066"/>
                </a:solidFill>
              </a:rPr>
              <a:t>It is </a:t>
            </a:r>
            <a:r>
              <a:rPr lang="en-US" altLang="en-US" sz="2400" dirty="0">
                <a:solidFill>
                  <a:srgbClr val="000066"/>
                </a:solidFill>
              </a:rPr>
              <a:t>decremented by the consumer after it consumes a buffer.</a:t>
            </a:r>
          </a:p>
        </p:txBody>
      </p:sp>
    </p:spTree>
    <p:extLst>
      <p:ext uri="{BB962C8B-B14F-4D97-AF65-F5344CB8AC3E}">
        <p14:creationId xmlns:p14="http://schemas.microsoft.com/office/powerpoint/2010/main" val="3375246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PRODUCER PROCESS</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2342576" y="1872870"/>
            <a:ext cx="8144360" cy="3416320"/>
          </a:xfrm>
          <a:prstGeom prst="rect">
            <a:avLst/>
          </a:prstGeom>
          <a:solidFill>
            <a:schemeClr val="bg1">
              <a:lumMod val="95000"/>
            </a:schemeClr>
          </a:solidFill>
        </p:spPr>
        <p:txBody>
          <a:bodyPr wrap="square">
            <a:spAutoFit/>
          </a:bodyPr>
          <a:lstStyle/>
          <a:p>
            <a:r>
              <a:rPr lang="en-US" altLang="en-US" sz="2400" dirty="0">
                <a:latin typeface="Courier New" pitchFamily="49" charset="0"/>
              </a:rPr>
              <a:t>while (true) </a:t>
            </a:r>
            <a:endParaRPr lang="en-US" altLang="en-US" sz="2400" dirty="0" smtClean="0">
              <a:latin typeface="Courier New" pitchFamily="49" charset="0"/>
            </a:endParaRPr>
          </a:p>
          <a:p>
            <a:r>
              <a:rPr lang="en-US" altLang="en-US" sz="2400" dirty="0" smtClean="0">
                <a:latin typeface="Courier New" pitchFamily="49" charset="0"/>
              </a:rPr>
              <a:t>{</a:t>
            </a:r>
            <a:r>
              <a:rPr lang="en-US" altLang="en-US" sz="2400" dirty="0">
                <a:latin typeface="Courier New" pitchFamily="49" charset="0"/>
              </a:rPr>
              <a:t/>
            </a:r>
            <a:br>
              <a:rPr lang="en-US" altLang="en-US" sz="2400" dirty="0">
                <a:latin typeface="Courier New" pitchFamily="49" charset="0"/>
              </a:rPr>
            </a:br>
            <a:r>
              <a:rPr lang="en-US" altLang="en-US" sz="2400" dirty="0">
                <a:latin typeface="Courier New" pitchFamily="49" charset="0"/>
              </a:rPr>
              <a:t>	/* produce an item in </a:t>
            </a:r>
            <a:r>
              <a:rPr lang="en-US" altLang="en-US" sz="2400" dirty="0" smtClean="0">
                <a:latin typeface="Courier New" pitchFamily="49" charset="0"/>
              </a:rPr>
              <a:t>next_produced </a:t>
            </a:r>
            <a:r>
              <a:rPr lang="en-US" altLang="en-US" sz="2400" dirty="0">
                <a:latin typeface="Courier New" pitchFamily="49" charset="0"/>
              </a:rPr>
              <a:t>*/ </a:t>
            </a:r>
          </a:p>
          <a:p>
            <a:r>
              <a:rPr lang="en-US" altLang="en-US" sz="2400" dirty="0">
                <a:latin typeface="Courier New" pitchFamily="49" charset="0"/>
              </a:rPr>
              <a:t>	</a:t>
            </a:r>
            <a:r>
              <a:rPr lang="en-US" altLang="en-US" sz="2400" dirty="0" smtClean="0">
                <a:latin typeface="Courier New" pitchFamily="49" charset="0"/>
              </a:rPr>
              <a:t>while </a:t>
            </a:r>
            <a:r>
              <a:rPr lang="en-US" altLang="en-US" sz="2400" dirty="0">
                <a:latin typeface="Courier New" pitchFamily="49" charset="0"/>
              </a:rPr>
              <a:t>(counter == BUFFER_SIZE)  </a:t>
            </a:r>
          </a:p>
          <a:p>
            <a:r>
              <a:rPr lang="en-US" altLang="en-US" sz="2400" dirty="0">
                <a:latin typeface="Courier New" pitchFamily="49" charset="0"/>
              </a:rPr>
              <a:t>		; /* do nothing */ </a:t>
            </a:r>
          </a:p>
          <a:p>
            <a:r>
              <a:rPr lang="en-US" altLang="en-US" sz="2400" dirty="0">
                <a:latin typeface="Courier New" pitchFamily="49" charset="0"/>
              </a:rPr>
              <a:t>	buffer[in] = next_produced; </a:t>
            </a:r>
          </a:p>
          <a:p>
            <a:r>
              <a:rPr lang="en-US" altLang="en-US" sz="2400" dirty="0">
                <a:latin typeface="Courier New" pitchFamily="49" charset="0"/>
              </a:rPr>
              <a:t>	in = (in + 1) % BUFFER_SIZE; </a:t>
            </a:r>
          </a:p>
          <a:p>
            <a:r>
              <a:rPr lang="en-US" altLang="en-US" sz="2400" dirty="0">
                <a:latin typeface="Courier New" pitchFamily="49" charset="0"/>
              </a:rPr>
              <a:t>	counter++; </a:t>
            </a:r>
          </a:p>
          <a:p>
            <a:r>
              <a:rPr lang="en-US" altLang="en-US" sz="2400" dirty="0">
                <a:latin typeface="Courier New" pitchFamily="49" charset="0"/>
              </a:rPr>
              <a:t>} </a:t>
            </a:r>
          </a:p>
        </p:txBody>
      </p:sp>
    </p:spTree>
    <p:extLst>
      <p:ext uri="{BB962C8B-B14F-4D97-AF65-F5344CB8AC3E}">
        <p14:creationId xmlns:p14="http://schemas.microsoft.com/office/powerpoint/2010/main" val="556525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CONSUMER PROCESS</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2288332" y="1708748"/>
            <a:ext cx="8252847" cy="3785652"/>
          </a:xfrm>
          <a:prstGeom prst="rect">
            <a:avLst/>
          </a:prstGeom>
          <a:solidFill>
            <a:schemeClr val="bg1">
              <a:lumMod val="95000"/>
            </a:schemeClr>
          </a:solidFill>
        </p:spPr>
        <p:txBody>
          <a:bodyPr wrap="square">
            <a:spAutoFit/>
          </a:bodyPr>
          <a:lstStyle/>
          <a:p>
            <a:r>
              <a:rPr lang="en-US" altLang="en-US" sz="2400" dirty="0">
                <a:latin typeface="Courier New" pitchFamily="49" charset="0"/>
              </a:rPr>
              <a:t>while (true) </a:t>
            </a:r>
            <a:endParaRPr lang="en-US" altLang="en-US" sz="2400" dirty="0" smtClean="0">
              <a:latin typeface="Courier New" pitchFamily="49" charset="0"/>
            </a:endParaRPr>
          </a:p>
          <a:p>
            <a:r>
              <a:rPr lang="en-US" altLang="en-US" sz="2400" dirty="0" smtClean="0">
                <a:latin typeface="Courier New" pitchFamily="49" charset="0"/>
              </a:rPr>
              <a:t>{</a:t>
            </a:r>
            <a:endParaRPr lang="en-US" altLang="en-US" sz="2400" dirty="0">
              <a:latin typeface="Courier New" pitchFamily="49" charset="0"/>
            </a:endParaRPr>
          </a:p>
          <a:p>
            <a:r>
              <a:rPr lang="en-US" altLang="en-US" sz="2400" dirty="0">
                <a:latin typeface="Courier New" pitchFamily="49" charset="0"/>
              </a:rPr>
              <a:t>	while (counter == 0) </a:t>
            </a:r>
          </a:p>
          <a:p>
            <a:r>
              <a:rPr lang="en-US" altLang="en-US" sz="2400" dirty="0">
                <a:latin typeface="Courier New" pitchFamily="49" charset="0"/>
              </a:rPr>
              <a:t>		; /* do nothing */ </a:t>
            </a:r>
          </a:p>
          <a:p>
            <a:r>
              <a:rPr lang="en-US" altLang="en-US" sz="2400" dirty="0">
                <a:latin typeface="Courier New" pitchFamily="49" charset="0"/>
              </a:rPr>
              <a:t>	next_consumed = buffer[out]; </a:t>
            </a:r>
          </a:p>
          <a:p>
            <a:r>
              <a:rPr lang="en-US" altLang="en-US" sz="2400" dirty="0">
                <a:latin typeface="Courier New" pitchFamily="49" charset="0"/>
              </a:rPr>
              <a:t>	out = (out + 1) % BUFFER_SIZE; 	</a:t>
            </a:r>
          </a:p>
          <a:p>
            <a:r>
              <a:rPr lang="en-US" altLang="en-US" sz="2400" dirty="0">
                <a:latin typeface="Courier New" pitchFamily="49" charset="0"/>
              </a:rPr>
              <a:t>     </a:t>
            </a:r>
            <a:r>
              <a:rPr lang="en-US" altLang="en-US" sz="2400" dirty="0" smtClean="0">
                <a:latin typeface="Courier New" pitchFamily="49" charset="0"/>
              </a:rPr>
              <a:t>counter-</a:t>
            </a:r>
            <a:r>
              <a:rPr lang="en-US" altLang="en-US" sz="2400" dirty="0">
                <a:latin typeface="Courier New" pitchFamily="49" charset="0"/>
              </a:rPr>
              <a:t>-; </a:t>
            </a:r>
          </a:p>
          <a:p>
            <a:r>
              <a:rPr lang="en-US" altLang="en-US" sz="2400" dirty="0">
                <a:latin typeface="Courier New" pitchFamily="49" charset="0"/>
              </a:rPr>
              <a:t>	</a:t>
            </a:r>
            <a:endParaRPr lang="en-US" altLang="en-US" sz="2400" dirty="0" smtClean="0">
              <a:latin typeface="Courier New" pitchFamily="49" charset="0"/>
            </a:endParaRPr>
          </a:p>
          <a:p>
            <a:r>
              <a:rPr lang="en-US" altLang="en-US" sz="2400" dirty="0">
                <a:latin typeface="Courier New" pitchFamily="49" charset="0"/>
              </a:rPr>
              <a:t>	</a:t>
            </a:r>
            <a:r>
              <a:rPr lang="en-US" altLang="en-US" sz="2400" dirty="0" smtClean="0">
                <a:latin typeface="Courier New" pitchFamily="49" charset="0"/>
              </a:rPr>
              <a:t>/* </a:t>
            </a:r>
            <a:r>
              <a:rPr lang="en-US" altLang="en-US" sz="2400" dirty="0">
                <a:latin typeface="Courier New" pitchFamily="49" charset="0"/>
              </a:rPr>
              <a:t>consume the item in </a:t>
            </a:r>
            <a:r>
              <a:rPr lang="en-US" altLang="en-US" sz="2400" dirty="0" smtClean="0">
                <a:latin typeface="Courier New" pitchFamily="49" charset="0"/>
              </a:rPr>
              <a:t>next_consumed </a:t>
            </a:r>
            <a:r>
              <a:rPr lang="en-US" altLang="en-US" sz="2400" dirty="0">
                <a:latin typeface="Courier New" pitchFamily="49" charset="0"/>
              </a:rPr>
              <a:t>*/ </a:t>
            </a:r>
          </a:p>
          <a:p>
            <a:r>
              <a:rPr lang="en-US" altLang="en-US" sz="2400" dirty="0">
                <a:latin typeface="Courier New" pitchFamily="49" charset="0"/>
              </a:rPr>
              <a:t>} </a:t>
            </a:r>
          </a:p>
        </p:txBody>
      </p:sp>
    </p:spTree>
    <p:extLst>
      <p:ext uri="{BB962C8B-B14F-4D97-AF65-F5344CB8AC3E}">
        <p14:creationId xmlns:p14="http://schemas.microsoft.com/office/powerpoint/2010/main" val="3508730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31084" y="3337995"/>
            <a:ext cx="5848001" cy="2677656"/>
          </a:xfrm>
          <a:prstGeom prst="rect">
            <a:avLst/>
          </a:prstGeom>
          <a:solidFill>
            <a:schemeClr val="bg1">
              <a:lumMod val="95000"/>
            </a:schemeClr>
          </a:solidFill>
          <a:ln>
            <a:solidFill>
              <a:srgbClr val="006666"/>
            </a:solidFill>
          </a:ln>
        </p:spPr>
        <p:txBody>
          <a:bodyPr wrap="square">
            <a:spAutoFit/>
          </a:bodyPr>
          <a:lstStyle/>
          <a:p>
            <a:pPr marL="358775" indent="-358775" algn="just">
              <a:buClr>
                <a:srgbClr val="800000"/>
              </a:buClr>
              <a:buFont typeface="Wingdings" panose="05000000000000000000" pitchFamily="2" charset="2"/>
              <a:buChar char="§"/>
            </a:pPr>
            <a:r>
              <a:rPr lang="en-US" sz="2400" dirty="0" smtClean="0">
                <a:solidFill>
                  <a:srgbClr val="000066"/>
                </a:solidFill>
              </a:rPr>
              <a:t>In </a:t>
            </a:r>
            <a:r>
              <a:rPr lang="en-US" sz="2400" dirty="0">
                <a:solidFill>
                  <a:srgbClr val="000066"/>
                </a:solidFill>
              </a:rPr>
              <a:t>this </a:t>
            </a:r>
            <a:r>
              <a:rPr lang="en-US" sz="2400" dirty="0" smtClean="0">
                <a:solidFill>
                  <a:srgbClr val="000066"/>
                </a:solidFill>
              </a:rPr>
              <a:t>condition, </a:t>
            </a:r>
            <a:r>
              <a:rPr lang="en-US" sz="2400" dirty="0">
                <a:solidFill>
                  <a:srgbClr val="000066"/>
                </a:solidFill>
              </a:rPr>
              <a:t>a piece of code may or may not work correctly, depending on which of </a:t>
            </a:r>
            <a:r>
              <a:rPr lang="en-US" sz="2400" dirty="0" smtClean="0">
                <a:solidFill>
                  <a:srgbClr val="000066"/>
                </a:solidFill>
              </a:rPr>
              <a:t>the two </a:t>
            </a:r>
            <a:r>
              <a:rPr lang="en-US" sz="2400" dirty="0">
                <a:solidFill>
                  <a:srgbClr val="000066"/>
                </a:solidFill>
              </a:rPr>
              <a:t>simultaneous processes executes first, and more </a:t>
            </a:r>
            <a:r>
              <a:rPr lang="en-US" sz="2400" dirty="0" smtClean="0">
                <a:solidFill>
                  <a:srgbClr val="000066"/>
                </a:solidFill>
              </a:rPr>
              <a:t>importantly, </a:t>
            </a:r>
            <a:r>
              <a:rPr lang="en-US" sz="2400" dirty="0">
                <a:solidFill>
                  <a:srgbClr val="000066"/>
                </a:solidFill>
              </a:rPr>
              <a:t>if one of the processes gets interrupted such that the other process runs between important steps of the first process. </a:t>
            </a:r>
            <a:endParaRPr lang="en-US" sz="2400" dirty="0" smtClean="0">
              <a:solidFill>
                <a:srgbClr val="000066"/>
              </a:solidFill>
            </a:endParaRPr>
          </a:p>
        </p:txBody>
      </p:sp>
      <p:sp>
        <p:nvSpPr>
          <p:cNvPr id="4" name="TextBox 3"/>
          <p:cNvSpPr txBox="1"/>
          <p:nvPr/>
        </p:nvSpPr>
        <p:spPr>
          <a:xfrm>
            <a:off x="114756" y="475912"/>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RACE CONDITION: </a:t>
            </a:r>
            <a:r>
              <a:rPr lang="en-US" sz="3200" b="1" dirty="0" smtClean="0">
                <a:solidFill>
                  <a:srgbClr val="800000"/>
                </a:solidFill>
                <a:latin typeface="Times New Roman" pitchFamily="18" charset="0"/>
                <a:cs typeface="Times New Roman" pitchFamily="18" charset="0"/>
              </a:rPr>
              <a:t>OBSERVATIONS</a:t>
            </a:r>
            <a:endParaRPr lang="en-US" sz="3200" b="1" dirty="0">
              <a:solidFill>
                <a:srgbClr val="800000"/>
              </a:solidFill>
              <a:latin typeface="Times New Roman" pitchFamily="18" charset="0"/>
              <a:cs typeface="Times New Roman" pitchFamily="18" charset="0"/>
            </a:endParaRPr>
          </a:p>
        </p:txBody>
      </p:sp>
      <p:sp>
        <p:nvSpPr>
          <p:cNvPr id="5" name="Rectangle 4"/>
          <p:cNvSpPr/>
          <p:nvPr/>
        </p:nvSpPr>
        <p:spPr>
          <a:xfrm>
            <a:off x="571501" y="1395902"/>
            <a:ext cx="5859584" cy="1938992"/>
          </a:xfrm>
          <a:prstGeom prst="rect">
            <a:avLst/>
          </a:prstGeom>
          <a:solidFill>
            <a:schemeClr val="bg1">
              <a:lumMod val="95000"/>
            </a:schemeClr>
          </a:solidFill>
          <a:ln>
            <a:solidFill>
              <a:srgbClr val="006666"/>
            </a:solidFill>
          </a:ln>
        </p:spPr>
        <p:txBody>
          <a:bodyPr wrap="square">
            <a:spAutoFit/>
          </a:bodyPr>
          <a:lstStyle/>
          <a:p>
            <a:pPr marL="358775" indent="-358775" algn="just">
              <a:buClr>
                <a:srgbClr val="800000"/>
              </a:buClr>
              <a:buFont typeface="Wingdings" panose="05000000000000000000" pitchFamily="2" charset="2"/>
              <a:buChar char="§"/>
            </a:pPr>
            <a:r>
              <a:rPr lang="en-US" sz="2400" dirty="0">
                <a:solidFill>
                  <a:srgbClr val="000066"/>
                </a:solidFill>
              </a:rPr>
              <a:t>Unfortunately, a new problem is introduced because both the producer and the consumer </a:t>
            </a:r>
            <a:r>
              <a:rPr lang="en-US" sz="2400" dirty="0" smtClean="0">
                <a:solidFill>
                  <a:srgbClr val="000066"/>
                </a:solidFill>
              </a:rPr>
              <a:t>processes are </a:t>
            </a:r>
            <a:r>
              <a:rPr lang="en-US" sz="2400" dirty="0">
                <a:solidFill>
                  <a:srgbClr val="000066"/>
                </a:solidFill>
              </a:rPr>
              <a:t>adjusting the value of the variable counter, which can lead to a condition known as a </a:t>
            </a:r>
            <a:r>
              <a:rPr lang="en-US" sz="2400" b="1" i="1" dirty="0">
                <a:solidFill>
                  <a:srgbClr val="800000"/>
                </a:solidFill>
              </a:rPr>
              <a:t>race condition</a:t>
            </a:r>
            <a:r>
              <a:rPr lang="en-US" sz="2400" dirty="0">
                <a:solidFill>
                  <a:srgbClr val="000066"/>
                </a:solidFill>
              </a:rPr>
              <a:t>. </a:t>
            </a:r>
          </a:p>
        </p:txBody>
      </p:sp>
    </p:spTree>
    <p:extLst>
      <p:ext uri="{BB962C8B-B14F-4D97-AF65-F5344CB8AC3E}">
        <p14:creationId xmlns:p14="http://schemas.microsoft.com/office/powerpoint/2010/main" val="32122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72203" y="1627334"/>
            <a:ext cx="6204857" cy="3970318"/>
          </a:xfrm>
          <a:prstGeom prst="rect">
            <a:avLst/>
          </a:prstGeom>
          <a:solidFill>
            <a:schemeClr val="bg1">
              <a:lumMod val="95000"/>
            </a:schemeClr>
          </a:solidFill>
          <a:ln>
            <a:solidFill>
              <a:srgbClr val="006666"/>
            </a:solidFill>
          </a:ln>
        </p:spPr>
        <p:txBody>
          <a:bodyPr wrap="square">
            <a:spAutoFit/>
          </a:bodyPr>
          <a:lstStyle/>
          <a:p>
            <a:pPr marL="358775" indent="-358775" algn="just">
              <a:buClr>
                <a:srgbClr val="800000"/>
              </a:buClr>
              <a:buFont typeface="Wingdings" panose="05000000000000000000" pitchFamily="2" charset="2"/>
              <a:buChar char="§"/>
            </a:pPr>
            <a:r>
              <a:rPr lang="en-US" sz="2400" b="1" dirty="0" smtClean="0">
                <a:solidFill>
                  <a:srgbClr val="000066"/>
                </a:solidFill>
              </a:rPr>
              <a:t>Question:</a:t>
            </a:r>
            <a:r>
              <a:rPr lang="en-US" sz="2400" dirty="0" smtClean="0">
                <a:solidFill>
                  <a:srgbClr val="000066"/>
                </a:solidFill>
              </a:rPr>
              <a:t> </a:t>
            </a:r>
          </a:p>
          <a:p>
            <a:pPr marL="358775" algn="just">
              <a:buClr>
                <a:srgbClr val="800000"/>
              </a:buClr>
            </a:pPr>
            <a:r>
              <a:rPr lang="en-US" sz="2400" dirty="0" smtClean="0">
                <a:solidFill>
                  <a:srgbClr val="000066"/>
                </a:solidFill>
              </a:rPr>
              <a:t>"</a:t>
            </a:r>
            <a:r>
              <a:rPr lang="en-US" sz="2400" dirty="0">
                <a:solidFill>
                  <a:srgbClr val="000066"/>
                </a:solidFill>
              </a:rPr>
              <a:t>Each of those are single </a:t>
            </a:r>
            <a:r>
              <a:rPr lang="en-US" sz="2400" dirty="0" smtClean="0">
                <a:solidFill>
                  <a:srgbClr val="000066"/>
                </a:solidFill>
              </a:rPr>
              <a:t>instructions, how </a:t>
            </a:r>
            <a:r>
              <a:rPr lang="en-US" sz="2400" dirty="0">
                <a:solidFill>
                  <a:srgbClr val="000066"/>
                </a:solidFill>
              </a:rPr>
              <a:t>can they get interrupted halfway through?" </a:t>
            </a:r>
            <a:endParaRPr lang="en-US" sz="2400" dirty="0" smtClean="0">
              <a:solidFill>
                <a:srgbClr val="000066"/>
              </a:solidFill>
            </a:endParaRPr>
          </a:p>
          <a:p>
            <a:pPr marL="358775" indent="-358775" algn="just">
              <a:buClr>
                <a:srgbClr val="800000"/>
              </a:buClr>
              <a:buFont typeface="Wingdings" panose="05000000000000000000" pitchFamily="2" charset="2"/>
              <a:buChar char="§"/>
            </a:pPr>
            <a:endParaRPr lang="en-US" sz="2400" dirty="0">
              <a:solidFill>
                <a:srgbClr val="000066"/>
              </a:solidFill>
            </a:endParaRPr>
          </a:p>
          <a:p>
            <a:pPr marL="358775" indent="-358775" algn="just">
              <a:buClr>
                <a:srgbClr val="800000"/>
              </a:buClr>
              <a:buFont typeface="Wingdings" panose="05000000000000000000" pitchFamily="2" charset="2"/>
              <a:buChar char="§"/>
            </a:pPr>
            <a:r>
              <a:rPr lang="en-US" sz="2400" b="1" dirty="0" smtClean="0">
                <a:solidFill>
                  <a:srgbClr val="000066"/>
                </a:solidFill>
              </a:rPr>
              <a:t>Answer: </a:t>
            </a:r>
          </a:p>
          <a:p>
            <a:pPr marL="358775" algn="just">
              <a:buClr>
                <a:srgbClr val="800000"/>
              </a:buClr>
            </a:pPr>
            <a:r>
              <a:rPr lang="en-US" sz="2400" dirty="0" smtClean="0">
                <a:solidFill>
                  <a:srgbClr val="000066"/>
                </a:solidFill>
              </a:rPr>
              <a:t>Although </a:t>
            </a:r>
            <a:r>
              <a:rPr lang="en-US" sz="2400" dirty="0">
                <a:solidFill>
                  <a:srgbClr val="000066"/>
                </a:solidFill>
              </a:rPr>
              <a:t>they are single </a:t>
            </a:r>
            <a:r>
              <a:rPr lang="en-US" sz="2400" dirty="0" smtClean="0">
                <a:solidFill>
                  <a:srgbClr val="000066"/>
                </a:solidFill>
              </a:rPr>
              <a:t>instructions, </a:t>
            </a:r>
            <a:r>
              <a:rPr lang="en-US" sz="2400" dirty="0">
                <a:solidFill>
                  <a:srgbClr val="000066"/>
                </a:solidFill>
              </a:rPr>
              <a:t>they are actually three steps each at the hardware level: </a:t>
            </a:r>
            <a:endParaRPr lang="en-US" sz="2400" dirty="0" smtClean="0">
              <a:solidFill>
                <a:srgbClr val="000066"/>
              </a:solidFill>
            </a:endParaRPr>
          </a:p>
          <a:p>
            <a:pPr marL="815975" indent="-457200" algn="just">
              <a:buClr>
                <a:srgbClr val="800000"/>
              </a:buClr>
              <a:buAutoNum type="arabicParenBoth"/>
            </a:pPr>
            <a:r>
              <a:rPr lang="en-US" sz="2000" dirty="0" smtClean="0">
                <a:solidFill>
                  <a:srgbClr val="000066"/>
                </a:solidFill>
              </a:rPr>
              <a:t>Fetch </a:t>
            </a:r>
            <a:r>
              <a:rPr lang="en-US" sz="2000" dirty="0">
                <a:solidFill>
                  <a:srgbClr val="000066"/>
                </a:solidFill>
              </a:rPr>
              <a:t>counter from memory into a register, </a:t>
            </a:r>
            <a:endParaRPr lang="en-US" sz="2000" dirty="0" smtClean="0">
              <a:solidFill>
                <a:srgbClr val="000066"/>
              </a:solidFill>
            </a:endParaRPr>
          </a:p>
          <a:p>
            <a:pPr marL="815975" indent="-457200" algn="just">
              <a:buClr>
                <a:srgbClr val="800000"/>
              </a:buClr>
              <a:buAutoNum type="arabicParenBoth"/>
            </a:pPr>
            <a:r>
              <a:rPr lang="en-US" sz="2000" dirty="0" smtClean="0">
                <a:solidFill>
                  <a:srgbClr val="000066"/>
                </a:solidFill>
              </a:rPr>
              <a:t>Increment </a:t>
            </a:r>
            <a:r>
              <a:rPr lang="en-US" sz="2000" dirty="0">
                <a:solidFill>
                  <a:srgbClr val="000066"/>
                </a:solidFill>
              </a:rPr>
              <a:t>or decrement the register, and </a:t>
            </a:r>
            <a:endParaRPr lang="en-US" sz="2000" dirty="0" smtClean="0">
              <a:solidFill>
                <a:srgbClr val="000066"/>
              </a:solidFill>
            </a:endParaRPr>
          </a:p>
          <a:p>
            <a:pPr marL="815975" indent="-457200" algn="just">
              <a:buClr>
                <a:srgbClr val="800000"/>
              </a:buClr>
              <a:buAutoNum type="arabicParenBoth"/>
            </a:pPr>
            <a:r>
              <a:rPr lang="en-US" sz="2000" dirty="0" smtClean="0">
                <a:solidFill>
                  <a:srgbClr val="000066"/>
                </a:solidFill>
              </a:rPr>
              <a:t>Store </a:t>
            </a:r>
            <a:r>
              <a:rPr lang="en-US" sz="2000" dirty="0">
                <a:solidFill>
                  <a:srgbClr val="000066"/>
                </a:solidFill>
              </a:rPr>
              <a:t>the new value of counter back to memory. </a:t>
            </a:r>
          </a:p>
        </p:txBody>
      </p:sp>
      <p:sp>
        <p:nvSpPr>
          <p:cNvPr id="2" name="Rectangle 1"/>
          <p:cNvSpPr/>
          <p:nvPr/>
        </p:nvSpPr>
        <p:spPr>
          <a:xfrm>
            <a:off x="489862" y="1882957"/>
            <a:ext cx="5682341" cy="3416320"/>
          </a:xfrm>
          <a:prstGeom prst="rect">
            <a:avLst/>
          </a:prstGeom>
          <a:solidFill>
            <a:schemeClr val="bg1">
              <a:lumMod val="95000"/>
            </a:schemeClr>
          </a:solidFill>
          <a:ln>
            <a:solidFill>
              <a:srgbClr val="006666"/>
            </a:solidFill>
          </a:ln>
        </p:spPr>
        <p:txBody>
          <a:bodyPr wrap="square">
            <a:spAutoFit/>
          </a:bodyPr>
          <a:lstStyle/>
          <a:p>
            <a:pPr marL="358775" indent="-358775" algn="just">
              <a:buClr>
                <a:srgbClr val="800000"/>
              </a:buClr>
              <a:buFont typeface="Wingdings" panose="05000000000000000000" pitchFamily="2" charset="2"/>
              <a:buChar char="§"/>
            </a:pPr>
            <a:r>
              <a:rPr lang="en-US" sz="2400" dirty="0">
                <a:solidFill>
                  <a:srgbClr val="000066"/>
                </a:solidFill>
              </a:rPr>
              <a:t>The particular problem above comes from the </a:t>
            </a:r>
            <a:r>
              <a:rPr lang="en-US" sz="2400" b="1" dirty="0" smtClean="0">
                <a:solidFill>
                  <a:srgbClr val="000066"/>
                </a:solidFill>
              </a:rPr>
              <a:t>producer</a:t>
            </a:r>
            <a:r>
              <a:rPr lang="en-US" sz="2400" dirty="0" smtClean="0">
                <a:solidFill>
                  <a:srgbClr val="000066"/>
                </a:solidFill>
              </a:rPr>
              <a:t> executing </a:t>
            </a:r>
            <a:r>
              <a:rPr lang="en-US" sz="2400" dirty="0">
                <a:solidFill>
                  <a:srgbClr val="000066"/>
                </a:solidFill>
              </a:rPr>
              <a:t>"</a:t>
            </a:r>
            <a:r>
              <a:rPr lang="en-US" sz="2400" b="1" dirty="0">
                <a:solidFill>
                  <a:srgbClr val="000066"/>
                </a:solidFill>
              </a:rPr>
              <a:t>counter++</a:t>
            </a:r>
            <a:r>
              <a:rPr lang="en-US" sz="2400" dirty="0">
                <a:solidFill>
                  <a:srgbClr val="000066"/>
                </a:solidFill>
              </a:rPr>
              <a:t>" at the same time the </a:t>
            </a:r>
            <a:r>
              <a:rPr lang="en-US" sz="2400" b="1" dirty="0">
                <a:solidFill>
                  <a:srgbClr val="000066"/>
                </a:solidFill>
              </a:rPr>
              <a:t>consumer</a:t>
            </a:r>
            <a:r>
              <a:rPr lang="en-US" sz="2400" dirty="0">
                <a:solidFill>
                  <a:srgbClr val="000066"/>
                </a:solidFill>
              </a:rPr>
              <a:t> </a:t>
            </a:r>
            <a:r>
              <a:rPr lang="en-US" sz="2400" dirty="0" smtClean="0">
                <a:solidFill>
                  <a:srgbClr val="000066"/>
                </a:solidFill>
              </a:rPr>
              <a:t>is </a:t>
            </a:r>
            <a:r>
              <a:rPr lang="en-US" sz="2400" dirty="0">
                <a:solidFill>
                  <a:srgbClr val="000066"/>
                </a:solidFill>
              </a:rPr>
              <a:t>executing "</a:t>
            </a:r>
            <a:r>
              <a:rPr lang="en-US" sz="2400" b="1" dirty="0">
                <a:solidFill>
                  <a:srgbClr val="000066"/>
                </a:solidFill>
              </a:rPr>
              <a:t>counter--</a:t>
            </a:r>
            <a:r>
              <a:rPr lang="en-US" sz="2400" dirty="0">
                <a:solidFill>
                  <a:srgbClr val="000066"/>
                </a:solidFill>
              </a:rPr>
              <a:t>". </a:t>
            </a:r>
            <a:endParaRPr lang="en-US" sz="2400" dirty="0" smtClean="0">
              <a:solidFill>
                <a:srgbClr val="000066"/>
              </a:solidFill>
            </a:endParaRPr>
          </a:p>
          <a:p>
            <a:pPr marL="358775" indent="-358775" algn="just">
              <a:buClr>
                <a:srgbClr val="800000"/>
              </a:buClr>
              <a:buFont typeface="Wingdings" panose="05000000000000000000" pitchFamily="2" charset="2"/>
              <a:buChar char="§"/>
            </a:pPr>
            <a:endParaRPr lang="en-US" sz="2400" dirty="0">
              <a:solidFill>
                <a:srgbClr val="000066"/>
              </a:solidFill>
            </a:endParaRPr>
          </a:p>
          <a:p>
            <a:pPr marL="358775" indent="-358775" algn="just">
              <a:buClr>
                <a:srgbClr val="800000"/>
              </a:buClr>
              <a:buFont typeface="Wingdings" panose="05000000000000000000" pitchFamily="2" charset="2"/>
              <a:buChar char="§"/>
            </a:pPr>
            <a:r>
              <a:rPr lang="en-US" sz="2400" dirty="0" smtClean="0">
                <a:solidFill>
                  <a:srgbClr val="000066"/>
                </a:solidFill>
              </a:rPr>
              <a:t>If </a:t>
            </a:r>
            <a:r>
              <a:rPr lang="en-US" sz="2400" b="1" dirty="0">
                <a:solidFill>
                  <a:srgbClr val="000066"/>
                </a:solidFill>
              </a:rPr>
              <a:t>one process</a:t>
            </a:r>
            <a:r>
              <a:rPr lang="en-US" sz="2400" dirty="0">
                <a:solidFill>
                  <a:srgbClr val="000066"/>
                </a:solidFill>
              </a:rPr>
              <a:t> gets part way through </a:t>
            </a:r>
            <a:r>
              <a:rPr lang="en-US" sz="2400" b="1" dirty="0">
                <a:solidFill>
                  <a:srgbClr val="000066"/>
                </a:solidFill>
              </a:rPr>
              <a:t>making the update</a:t>
            </a:r>
            <a:r>
              <a:rPr lang="en-US" sz="2400" dirty="0">
                <a:solidFill>
                  <a:srgbClr val="000066"/>
                </a:solidFill>
              </a:rPr>
              <a:t> and then the </a:t>
            </a:r>
            <a:r>
              <a:rPr lang="en-US" sz="2400" b="1" dirty="0">
                <a:solidFill>
                  <a:srgbClr val="000066"/>
                </a:solidFill>
              </a:rPr>
              <a:t>other process butts in</a:t>
            </a:r>
            <a:r>
              <a:rPr lang="en-US" sz="2400" dirty="0">
                <a:solidFill>
                  <a:srgbClr val="000066"/>
                </a:solidFill>
              </a:rPr>
              <a:t>, the </a:t>
            </a:r>
            <a:r>
              <a:rPr lang="en-US" sz="2400" b="1" dirty="0">
                <a:solidFill>
                  <a:srgbClr val="000066"/>
                </a:solidFill>
              </a:rPr>
              <a:t>value of </a:t>
            </a:r>
            <a:r>
              <a:rPr lang="en-US" sz="2400" b="1" dirty="0" smtClean="0">
                <a:solidFill>
                  <a:srgbClr val="000066"/>
                </a:solidFill>
              </a:rPr>
              <a:t>the counter </a:t>
            </a:r>
            <a:r>
              <a:rPr lang="en-US" sz="2400" dirty="0">
                <a:solidFill>
                  <a:srgbClr val="000066"/>
                </a:solidFill>
              </a:rPr>
              <a:t>can get left in an </a:t>
            </a:r>
            <a:r>
              <a:rPr lang="en-US" sz="2400" b="1" dirty="0">
                <a:solidFill>
                  <a:srgbClr val="000066"/>
                </a:solidFill>
              </a:rPr>
              <a:t>incorrect state</a:t>
            </a:r>
            <a:r>
              <a:rPr lang="en-US" sz="2400" dirty="0">
                <a:solidFill>
                  <a:srgbClr val="000066"/>
                </a:solidFill>
              </a:rPr>
              <a:t>.</a:t>
            </a:r>
          </a:p>
        </p:txBody>
      </p:sp>
      <p:sp>
        <p:nvSpPr>
          <p:cNvPr id="5" name="TextBox 4"/>
          <p:cNvSpPr txBox="1"/>
          <p:nvPr/>
        </p:nvSpPr>
        <p:spPr>
          <a:xfrm>
            <a:off x="114756" y="475912"/>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RACE CONDITION: </a:t>
            </a:r>
            <a:r>
              <a:rPr lang="en-US" sz="3200" b="1" dirty="0" smtClean="0">
                <a:solidFill>
                  <a:srgbClr val="800000"/>
                </a:solidFill>
                <a:latin typeface="Times New Roman" pitchFamily="18" charset="0"/>
                <a:cs typeface="Times New Roman" pitchFamily="18" charset="0"/>
              </a:rPr>
              <a:t>OBSERVATIONS</a:t>
            </a:r>
            <a:endParaRPr lang="en-US" sz="3200" b="1" dirty="0">
              <a:solidFill>
                <a:srgbClr val="8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65301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87655" y="1907456"/>
            <a:ext cx="9085151" cy="4330416"/>
          </a:xfrm>
          <a:prstGeom prst="rect">
            <a:avLst/>
          </a:prstGeom>
          <a:solidFill>
            <a:schemeClr val="bg1">
              <a:lumMod val="95000"/>
            </a:schemeClr>
          </a:solidFill>
        </p:spPr>
        <p:txBody>
          <a:bodyPr wrap="square">
            <a:spAutoFit/>
          </a:bodyPr>
          <a:lstStyle/>
          <a:p>
            <a:pPr marL="357188" indent="-357188">
              <a:lnSpc>
                <a:spcPct val="90000"/>
              </a:lnSpc>
              <a:buClr>
                <a:srgbClr val="800000"/>
              </a:buClr>
              <a:buFont typeface="Wingdings" panose="05000000000000000000" pitchFamily="2" charset="2"/>
              <a:buChar char="§"/>
            </a:pPr>
            <a:r>
              <a:rPr lang="en-US" altLang="en-US" b="1" dirty="0" smtClean="0">
                <a:solidFill>
                  <a:srgbClr val="006666"/>
                </a:solidFill>
                <a:latin typeface="Consolas" panose="020B0609020204030204" pitchFamily="49" charset="0"/>
              </a:rPr>
              <a:t>Producer: </a:t>
            </a:r>
            <a:r>
              <a:rPr lang="en-US" altLang="en-US" b="1" dirty="0" smtClean="0">
                <a:solidFill>
                  <a:srgbClr val="000066"/>
                </a:solidFill>
                <a:latin typeface="Consolas" panose="020B0609020204030204" pitchFamily="49" charset="0"/>
              </a:rPr>
              <a:t>counter</a:t>
            </a:r>
            <a:r>
              <a:rPr lang="en-US" altLang="en-US" b="1" dirty="0">
                <a:solidFill>
                  <a:srgbClr val="000066"/>
                </a:solidFill>
                <a:latin typeface="Consolas" panose="020B0609020204030204" pitchFamily="49" charset="0"/>
              </a:rPr>
              <a:t>++</a:t>
            </a:r>
            <a:r>
              <a:rPr lang="en-US" altLang="en-US" b="1" dirty="0">
                <a:solidFill>
                  <a:srgbClr val="006666"/>
                </a:solidFill>
                <a:latin typeface="Consolas" panose="020B0609020204030204" pitchFamily="49" charset="0"/>
              </a:rPr>
              <a:t> could be implemented </a:t>
            </a:r>
            <a:r>
              <a:rPr lang="en-US" altLang="en-US" b="1" dirty="0" smtClean="0">
                <a:solidFill>
                  <a:srgbClr val="006666"/>
                </a:solidFill>
                <a:latin typeface="Consolas" panose="020B0609020204030204" pitchFamily="49" charset="0"/>
              </a:rPr>
              <a:t>as:</a:t>
            </a:r>
          </a:p>
          <a:p>
            <a:pPr marL="1616075">
              <a:lnSpc>
                <a:spcPct val="90000"/>
              </a:lnSpc>
              <a:buClr>
                <a:srgbClr val="800000"/>
              </a:buClr>
            </a:pPr>
            <a:r>
              <a:rPr lang="en-US" altLang="en-US" b="1" dirty="0" smtClean="0">
                <a:solidFill>
                  <a:srgbClr val="000066"/>
                </a:solidFill>
                <a:latin typeface="Consolas" panose="020B0609020204030204" pitchFamily="49" charset="0"/>
              </a:rPr>
              <a:t>register1 </a:t>
            </a:r>
            <a:r>
              <a:rPr lang="en-US" altLang="en-US" b="1" dirty="0">
                <a:solidFill>
                  <a:srgbClr val="000066"/>
                </a:solidFill>
                <a:latin typeface="Consolas" panose="020B0609020204030204" pitchFamily="49" charset="0"/>
              </a:rPr>
              <a:t>= </a:t>
            </a:r>
            <a:r>
              <a:rPr lang="en-US" altLang="en-US" b="1" dirty="0" smtClean="0">
                <a:solidFill>
                  <a:srgbClr val="000066"/>
                </a:solidFill>
                <a:latin typeface="Consolas" panose="020B0609020204030204" pitchFamily="49" charset="0"/>
              </a:rPr>
              <a:t>counter</a:t>
            </a:r>
          </a:p>
          <a:p>
            <a:pPr marL="1616075">
              <a:lnSpc>
                <a:spcPct val="90000"/>
              </a:lnSpc>
              <a:buClr>
                <a:srgbClr val="800000"/>
              </a:buClr>
            </a:pPr>
            <a:r>
              <a:rPr lang="en-US" altLang="en-US" b="1" dirty="0" smtClean="0">
                <a:solidFill>
                  <a:srgbClr val="000066"/>
                </a:solidFill>
                <a:latin typeface="Consolas" panose="020B0609020204030204" pitchFamily="49" charset="0"/>
              </a:rPr>
              <a:t>register1 </a:t>
            </a:r>
            <a:r>
              <a:rPr lang="en-US" altLang="en-US" b="1" dirty="0">
                <a:solidFill>
                  <a:srgbClr val="000066"/>
                </a:solidFill>
                <a:latin typeface="Consolas" panose="020B0609020204030204" pitchFamily="49" charset="0"/>
              </a:rPr>
              <a:t>= register1 + </a:t>
            </a:r>
            <a:r>
              <a:rPr lang="en-US" altLang="en-US" b="1" dirty="0" smtClean="0">
                <a:solidFill>
                  <a:srgbClr val="000066"/>
                </a:solidFill>
                <a:latin typeface="Consolas" panose="020B0609020204030204" pitchFamily="49" charset="0"/>
              </a:rPr>
              <a:t>1</a:t>
            </a:r>
          </a:p>
          <a:p>
            <a:pPr marL="1616075">
              <a:lnSpc>
                <a:spcPct val="90000"/>
              </a:lnSpc>
              <a:buClr>
                <a:srgbClr val="800000"/>
              </a:buClr>
            </a:pPr>
            <a:r>
              <a:rPr lang="en-US" altLang="en-US" b="1" dirty="0" smtClean="0">
                <a:solidFill>
                  <a:srgbClr val="000066"/>
                </a:solidFill>
                <a:latin typeface="Consolas" panose="020B0609020204030204" pitchFamily="49" charset="0"/>
              </a:rPr>
              <a:t>counter </a:t>
            </a:r>
            <a:r>
              <a:rPr lang="en-US" altLang="en-US" b="1" dirty="0">
                <a:solidFill>
                  <a:srgbClr val="000066"/>
                </a:solidFill>
                <a:latin typeface="Consolas" panose="020B0609020204030204" pitchFamily="49" charset="0"/>
              </a:rPr>
              <a:t>= register1</a:t>
            </a:r>
            <a:endParaRPr lang="en-US" altLang="en-US" dirty="0">
              <a:solidFill>
                <a:srgbClr val="000066"/>
              </a:solidFill>
              <a:latin typeface="Consolas" panose="020B0609020204030204" pitchFamily="49" charset="0"/>
            </a:endParaRPr>
          </a:p>
          <a:p>
            <a:pPr>
              <a:lnSpc>
                <a:spcPct val="90000"/>
              </a:lnSpc>
            </a:pPr>
            <a:endParaRPr lang="en-US" altLang="en-US" b="1" dirty="0" smtClean="0">
              <a:solidFill>
                <a:srgbClr val="000066"/>
              </a:solidFill>
              <a:latin typeface="Consolas" panose="020B0609020204030204" pitchFamily="49" charset="0"/>
            </a:endParaRPr>
          </a:p>
          <a:p>
            <a:pPr marL="357188" indent="-357188">
              <a:lnSpc>
                <a:spcPct val="90000"/>
              </a:lnSpc>
              <a:buClr>
                <a:srgbClr val="800000"/>
              </a:buClr>
              <a:buFont typeface="Wingdings" panose="05000000000000000000" pitchFamily="2" charset="2"/>
              <a:buChar char="§"/>
            </a:pPr>
            <a:r>
              <a:rPr lang="en-US" altLang="en-US" b="1" dirty="0" smtClean="0">
                <a:solidFill>
                  <a:srgbClr val="006666"/>
                </a:solidFill>
                <a:latin typeface="Consolas" panose="020B0609020204030204" pitchFamily="49" charset="0"/>
              </a:rPr>
              <a:t>Consumer: </a:t>
            </a:r>
            <a:r>
              <a:rPr lang="en-US" altLang="en-US" b="1" dirty="0" smtClean="0">
                <a:solidFill>
                  <a:srgbClr val="000066"/>
                </a:solidFill>
                <a:latin typeface="Consolas" panose="020B0609020204030204" pitchFamily="49" charset="0"/>
              </a:rPr>
              <a:t>counter--</a:t>
            </a:r>
            <a:r>
              <a:rPr lang="en-US" altLang="en-US" b="1" dirty="0" smtClean="0">
                <a:solidFill>
                  <a:srgbClr val="006666"/>
                </a:solidFill>
                <a:latin typeface="Consolas" panose="020B0609020204030204" pitchFamily="49" charset="0"/>
              </a:rPr>
              <a:t> could be implemented as:</a:t>
            </a:r>
          </a:p>
          <a:p>
            <a:pPr marL="1616075">
              <a:lnSpc>
                <a:spcPct val="90000"/>
              </a:lnSpc>
              <a:buClr>
                <a:srgbClr val="800000"/>
              </a:buClr>
            </a:pPr>
            <a:r>
              <a:rPr lang="en-US" altLang="en-US" b="1" dirty="0" smtClean="0">
                <a:solidFill>
                  <a:srgbClr val="000066"/>
                </a:solidFill>
                <a:latin typeface="Consolas" panose="020B0609020204030204" pitchFamily="49" charset="0"/>
              </a:rPr>
              <a:t>register2 = counter</a:t>
            </a:r>
          </a:p>
          <a:p>
            <a:pPr marL="1616075">
              <a:lnSpc>
                <a:spcPct val="90000"/>
              </a:lnSpc>
              <a:buClr>
                <a:srgbClr val="800000"/>
              </a:buClr>
            </a:pPr>
            <a:r>
              <a:rPr lang="en-US" altLang="en-US" b="1" dirty="0" smtClean="0">
                <a:solidFill>
                  <a:srgbClr val="000066"/>
                </a:solidFill>
                <a:latin typeface="Consolas" panose="020B0609020204030204" pitchFamily="49" charset="0"/>
              </a:rPr>
              <a:t>register2 </a:t>
            </a:r>
            <a:r>
              <a:rPr lang="en-US" altLang="en-US" b="1" dirty="0">
                <a:solidFill>
                  <a:srgbClr val="000066"/>
                </a:solidFill>
                <a:latin typeface="Consolas" panose="020B0609020204030204" pitchFamily="49" charset="0"/>
              </a:rPr>
              <a:t>= register2 </a:t>
            </a:r>
            <a:r>
              <a:rPr lang="en-US" altLang="en-US" b="1" dirty="0" smtClean="0">
                <a:solidFill>
                  <a:srgbClr val="000066"/>
                </a:solidFill>
                <a:latin typeface="Consolas" panose="020B0609020204030204" pitchFamily="49" charset="0"/>
              </a:rPr>
              <a:t>– 1</a:t>
            </a:r>
          </a:p>
          <a:p>
            <a:pPr marL="1616075">
              <a:lnSpc>
                <a:spcPct val="90000"/>
              </a:lnSpc>
              <a:buClr>
                <a:srgbClr val="800000"/>
              </a:buClr>
            </a:pPr>
            <a:r>
              <a:rPr lang="en-US" altLang="en-US" b="1" dirty="0" smtClean="0">
                <a:solidFill>
                  <a:srgbClr val="000066"/>
                </a:solidFill>
                <a:latin typeface="Consolas" panose="020B0609020204030204" pitchFamily="49" charset="0"/>
              </a:rPr>
              <a:t>counter </a:t>
            </a:r>
            <a:r>
              <a:rPr lang="en-US" altLang="en-US" b="1" dirty="0">
                <a:solidFill>
                  <a:srgbClr val="000066"/>
                </a:solidFill>
                <a:latin typeface="Consolas" panose="020B0609020204030204" pitchFamily="49" charset="0"/>
              </a:rPr>
              <a:t>= register2</a:t>
            </a:r>
          </a:p>
          <a:p>
            <a:pPr>
              <a:lnSpc>
                <a:spcPct val="90000"/>
              </a:lnSpc>
              <a:buFont typeface="Monotype Sorts" pitchFamily="-84" charset="2"/>
              <a:buNone/>
            </a:pPr>
            <a:endParaRPr lang="en-US" altLang="en-US" dirty="0">
              <a:solidFill>
                <a:srgbClr val="000066"/>
              </a:solidFill>
              <a:latin typeface="Consolas" panose="020B0609020204030204" pitchFamily="49" charset="0"/>
            </a:endParaRPr>
          </a:p>
          <a:p>
            <a:pPr marL="357188" indent="-357188">
              <a:lnSpc>
                <a:spcPct val="90000"/>
              </a:lnSpc>
              <a:buClr>
                <a:srgbClr val="800000"/>
              </a:buClr>
              <a:buFont typeface="Wingdings" panose="05000000000000000000" pitchFamily="2" charset="2"/>
              <a:buChar char="§"/>
            </a:pPr>
            <a:r>
              <a:rPr lang="en-US" altLang="en-US" b="1" dirty="0">
                <a:solidFill>
                  <a:srgbClr val="006666"/>
                </a:solidFill>
                <a:latin typeface="Consolas" panose="020B0609020204030204" pitchFamily="49" charset="0"/>
              </a:rPr>
              <a:t>Consider this execution </a:t>
            </a:r>
            <a:r>
              <a:rPr lang="en-US" altLang="en-US" b="1" dirty="0">
                <a:solidFill>
                  <a:srgbClr val="000066"/>
                </a:solidFill>
                <a:latin typeface="Consolas" panose="020B0609020204030204" pitchFamily="49" charset="0"/>
              </a:rPr>
              <a:t>interleaving</a:t>
            </a:r>
            <a:r>
              <a:rPr lang="en-US" altLang="en-US" b="1" dirty="0">
                <a:solidFill>
                  <a:srgbClr val="006666"/>
                </a:solidFill>
                <a:latin typeface="Consolas" panose="020B0609020204030204" pitchFamily="49" charset="0"/>
              </a:rPr>
              <a:t> with </a:t>
            </a:r>
            <a:r>
              <a:rPr lang="ja-JP" altLang="en-US" b="1" dirty="0">
                <a:solidFill>
                  <a:srgbClr val="006666"/>
                </a:solidFill>
                <a:latin typeface="Consolas" panose="020B0609020204030204" pitchFamily="49" charset="0"/>
              </a:rPr>
              <a:t>“</a:t>
            </a:r>
            <a:r>
              <a:rPr lang="en-US" altLang="ja-JP" b="1" dirty="0" smtClean="0">
                <a:solidFill>
                  <a:srgbClr val="006666"/>
                </a:solidFill>
                <a:latin typeface="Consolas" panose="020B0609020204030204" pitchFamily="49" charset="0"/>
              </a:rPr>
              <a:t>counter </a:t>
            </a:r>
            <a:r>
              <a:rPr lang="en-US" altLang="ja-JP" b="1" dirty="0">
                <a:solidFill>
                  <a:srgbClr val="006666"/>
                </a:solidFill>
                <a:latin typeface="Consolas" panose="020B0609020204030204" pitchFamily="49" charset="0"/>
              </a:rPr>
              <a:t>= 5</a:t>
            </a:r>
            <a:r>
              <a:rPr lang="ja-JP" altLang="en-US" b="1" dirty="0">
                <a:solidFill>
                  <a:srgbClr val="006666"/>
                </a:solidFill>
                <a:latin typeface="Consolas" panose="020B0609020204030204" pitchFamily="49" charset="0"/>
              </a:rPr>
              <a:t>”</a:t>
            </a:r>
            <a:r>
              <a:rPr lang="en-US" altLang="ja-JP" b="1" dirty="0">
                <a:solidFill>
                  <a:srgbClr val="006666"/>
                </a:solidFill>
                <a:latin typeface="Consolas" panose="020B0609020204030204" pitchFamily="49" charset="0"/>
              </a:rPr>
              <a:t> </a:t>
            </a:r>
            <a:r>
              <a:rPr lang="en-US" altLang="ja-JP" b="1" dirty="0" smtClean="0">
                <a:solidFill>
                  <a:srgbClr val="006666"/>
                </a:solidFill>
                <a:latin typeface="Consolas" panose="020B0609020204030204" pitchFamily="49" charset="0"/>
              </a:rPr>
              <a:t>initially:</a:t>
            </a:r>
          </a:p>
          <a:p>
            <a:pPr marL="712788">
              <a:lnSpc>
                <a:spcPct val="90000"/>
              </a:lnSpc>
              <a:buClr>
                <a:srgbClr val="800000"/>
              </a:buClr>
            </a:pPr>
            <a:r>
              <a:rPr lang="en-US" altLang="en-US" dirty="0" smtClean="0">
                <a:solidFill>
                  <a:srgbClr val="000066"/>
                </a:solidFill>
                <a:latin typeface="Consolas" panose="020B0609020204030204" pitchFamily="49" charset="0"/>
              </a:rPr>
              <a:t>S0</a:t>
            </a:r>
            <a:r>
              <a:rPr lang="en-US" altLang="en-US" dirty="0">
                <a:solidFill>
                  <a:srgbClr val="000066"/>
                </a:solidFill>
                <a:latin typeface="Consolas" panose="020B0609020204030204" pitchFamily="49" charset="0"/>
              </a:rPr>
              <a:t>: producer execute </a:t>
            </a:r>
            <a:r>
              <a:rPr lang="en-US" altLang="en-US" b="1" dirty="0">
                <a:solidFill>
                  <a:srgbClr val="000066"/>
                </a:solidFill>
                <a:latin typeface="Consolas" panose="020B0609020204030204" pitchFamily="49" charset="0"/>
              </a:rPr>
              <a:t>register1 = counter         </a:t>
            </a:r>
            <a:r>
              <a:rPr lang="en-US" altLang="en-US" dirty="0">
                <a:solidFill>
                  <a:srgbClr val="000066"/>
                </a:solidFill>
                <a:latin typeface="Consolas" panose="020B0609020204030204" pitchFamily="49" charset="0"/>
              </a:rPr>
              <a:t>{register1 = 5</a:t>
            </a:r>
            <a:r>
              <a:rPr lang="en-US" altLang="en-US" dirty="0" smtClean="0">
                <a:solidFill>
                  <a:srgbClr val="000066"/>
                </a:solidFill>
                <a:latin typeface="Consolas" panose="020B0609020204030204" pitchFamily="49" charset="0"/>
              </a:rPr>
              <a:t>}</a:t>
            </a:r>
          </a:p>
          <a:p>
            <a:pPr marL="712788">
              <a:lnSpc>
                <a:spcPct val="90000"/>
              </a:lnSpc>
              <a:buClr>
                <a:srgbClr val="800000"/>
              </a:buClr>
            </a:pPr>
            <a:r>
              <a:rPr lang="en-US" altLang="en-US" dirty="0" smtClean="0">
                <a:solidFill>
                  <a:srgbClr val="000066"/>
                </a:solidFill>
                <a:latin typeface="Consolas" panose="020B0609020204030204" pitchFamily="49" charset="0"/>
              </a:rPr>
              <a:t>S1</a:t>
            </a:r>
            <a:r>
              <a:rPr lang="en-US" altLang="en-US" dirty="0">
                <a:solidFill>
                  <a:srgbClr val="000066"/>
                </a:solidFill>
                <a:latin typeface="Consolas" panose="020B0609020204030204" pitchFamily="49" charset="0"/>
              </a:rPr>
              <a:t>: producer execute </a:t>
            </a:r>
            <a:r>
              <a:rPr lang="en-US" altLang="en-US" b="1" dirty="0">
                <a:solidFill>
                  <a:srgbClr val="000066"/>
                </a:solidFill>
                <a:latin typeface="Consolas" panose="020B0609020204030204" pitchFamily="49" charset="0"/>
              </a:rPr>
              <a:t>register1 = register1 + 1   </a:t>
            </a:r>
            <a:r>
              <a:rPr lang="en-US" altLang="en-US" dirty="0">
                <a:solidFill>
                  <a:srgbClr val="000066"/>
                </a:solidFill>
                <a:latin typeface="Consolas" panose="020B0609020204030204" pitchFamily="49" charset="0"/>
              </a:rPr>
              <a:t>{register1 = 6</a:t>
            </a:r>
            <a:r>
              <a:rPr lang="en-US" altLang="en-US" dirty="0" smtClean="0">
                <a:solidFill>
                  <a:srgbClr val="000066"/>
                </a:solidFill>
                <a:latin typeface="Consolas" panose="020B0609020204030204" pitchFamily="49" charset="0"/>
              </a:rPr>
              <a:t>}</a:t>
            </a:r>
          </a:p>
          <a:p>
            <a:pPr marL="712788">
              <a:lnSpc>
                <a:spcPct val="90000"/>
              </a:lnSpc>
              <a:buClr>
                <a:srgbClr val="800000"/>
              </a:buClr>
            </a:pPr>
            <a:r>
              <a:rPr lang="en-US" altLang="en-US" dirty="0" smtClean="0">
                <a:solidFill>
                  <a:srgbClr val="000066"/>
                </a:solidFill>
                <a:latin typeface="Consolas" panose="020B0609020204030204" pitchFamily="49" charset="0"/>
              </a:rPr>
              <a:t>S2</a:t>
            </a:r>
            <a:r>
              <a:rPr lang="en-US" altLang="en-US" dirty="0">
                <a:solidFill>
                  <a:srgbClr val="000066"/>
                </a:solidFill>
                <a:latin typeface="Consolas" panose="020B0609020204030204" pitchFamily="49" charset="0"/>
              </a:rPr>
              <a:t>: consumer execute </a:t>
            </a:r>
            <a:r>
              <a:rPr lang="en-US" altLang="en-US" b="1" dirty="0">
                <a:solidFill>
                  <a:srgbClr val="000066"/>
                </a:solidFill>
                <a:latin typeface="Consolas" panose="020B0609020204030204" pitchFamily="49" charset="0"/>
              </a:rPr>
              <a:t>register2 = counter        </a:t>
            </a:r>
            <a:r>
              <a:rPr lang="en-US" altLang="en-US" b="1" dirty="0" smtClean="0">
                <a:solidFill>
                  <a:srgbClr val="000066"/>
                </a:solidFill>
                <a:latin typeface="Consolas" panose="020B0609020204030204" pitchFamily="49" charset="0"/>
              </a:rPr>
              <a:t> </a:t>
            </a:r>
            <a:r>
              <a:rPr lang="en-US" altLang="en-US" dirty="0" smtClean="0">
                <a:solidFill>
                  <a:srgbClr val="000066"/>
                </a:solidFill>
                <a:latin typeface="Consolas" panose="020B0609020204030204" pitchFamily="49" charset="0"/>
              </a:rPr>
              <a:t>{</a:t>
            </a:r>
            <a:r>
              <a:rPr lang="en-US" altLang="en-US" dirty="0">
                <a:solidFill>
                  <a:srgbClr val="000066"/>
                </a:solidFill>
                <a:latin typeface="Consolas" panose="020B0609020204030204" pitchFamily="49" charset="0"/>
              </a:rPr>
              <a:t>register2 = 5</a:t>
            </a:r>
            <a:r>
              <a:rPr lang="en-US" altLang="en-US" dirty="0" smtClean="0">
                <a:solidFill>
                  <a:srgbClr val="000066"/>
                </a:solidFill>
                <a:latin typeface="Consolas" panose="020B0609020204030204" pitchFamily="49" charset="0"/>
              </a:rPr>
              <a:t>}</a:t>
            </a:r>
          </a:p>
          <a:p>
            <a:pPr marL="712788">
              <a:lnSpc>
                <a:spcPct val="90000"/>
              </a:lnSpc>
              <a:buClr>
                <a:srgbClr val="800000"/>
              </a:buClr>
            </a:pPr>
            <a:r>
              <a:rPr lang="en-US" altLang="en-US" dirty="0" smtClean="0">
                <a:solidFill>
                  <a:srgbClr val="000066"/>
                </a:solidFill>
                <a:latin typeface="Consolas" panose="020B0609020204030204" pitchFamily="49" charset="0"/>
              </a:rPr>
              <a:t>S3</a:t>
            </a:r>
            <a:r>
              <a:rPr lang="en-US" altLang="en-US" dirty="0">
                <a:solidFill>
                  <a:srgbClr val="000066"/>
                </a:solidFill>
                <a:latin typeface="Consolas" panose="020B0609020204030204" pitchFamily="49" charset="0"/>
              </a:rPr>
              <a:t>: consumer execute </a:t>
            </a:r>
            <a:r>
              <a:rPr lang="en-US" altLang="en-US" b="1" dirty="0">
                <a:solidFill>
                  <a:srgbClr val="000066"/>
                </a:solidFill>
                <a:latin typeface="Consolas" panose="020B0609020204030204" pitchFamily="49" charset="0"/>
              </a:rPr>
              <a:t>register2 = register2 – 1  </a:t>
            </a:r>
            <a:r>
              <a:rPr lang="en-US" altLang="en-US" b="1" dirty="0" smtClean="0">
                <a:solidFill>
                  <a:srgbClr val="000066"/>
                </a:solidFill>
                <a:latin typeface="Consolas" panose="020B0609020204030204" pitchFamily="49" charset="0"/>
              </a:rPr>
              <a:t> </a:t>
            </a:r>
            <a:r>
              <a:rPr lang="en-US" altLang="en-US" dirty="0" smtClean="0">
                <a:solidFill>
                  <a:srgbClr val="000066"/>
                </a:solidFill>
                <a:latin typeface="Consolas" panose="020B0609020204030204" pitchFamily="49" charset="0"/>
              </a:rPr>
              <a:t>{</a:t>
            </a:r>
            <a:r>
              <a:rPr lang="en-US" altLang="en-US" dirty="0">
                <a:solidFill>
                  <a:srgbClr val="000066"/>
                </a:solidFill>
                <a:latin typeface="Consolas" panose="020B0609020204030204" pitchFamily="49" charset="0"/>
              </a:rPr>
              <a:t>register2 = 4</a:t>
            </a:r>
            <a:r>
              <a:rPr lang="en-US" altLang="en-US" dirty="0" smtClean="0">
                <a:solidFill>
                  <a:srgbClr val="000066"/>
                </a:solidFill>
                <a:latin typeface="Consolas" panose="020B0609020204030204" pitchFamily="49" charset="0"/>
              </a:rPr>
              <a:t>}</a:t>
            </a:r>
          </a:p>
          <a:p>
            <a:pPr marL="712788">
              <a:lnSpc>
                <a:spcPct val="90000"/>
              </a:lnSpc>
              <a:buClr>
                <a:srgbClr val="800000"/>
              </a:buClr>
            </a:pPr>
            <a:r>
              <a:rPr lang="en-US" altLang="en-US" dirty="0" smtClean="0">
                <a:solidFill>
                  <a:srgbClr val="000066"/>
                </a:solidFill>
                <a:latin typeface="Consolas" panose="020B0609020204030204" pitchFamily="49" charset="0"/>
              </a:rPr>
              <a:t>S4</a:t>
            </a:r>
            <a:r>
              <a:rPr lang="en-US" altLang="en-US" dirty="0">
                <a:solidFill>
                  <a:srgbClr val="000066"/>
                </a:solidFill>
                <a:latin typeface="Consolas" panose="020B0609020204030204" pitchFamily="49" charset="0"/>
              </a:rPr>
              <a:t>: producer execute </a:t>
            </a:r>
            <a:r>
              <a:rPr lang="en-US" altLang="en-US" b="1" dirty="0">
                <a:solidFill>
                  <a:srgbClr val="000066"/>
                </a:solidFill>
                <a:latin typeface="Consolas" panose="020B0609020204030204" pitchFamily="49" charset="0"/>
              </a:rPr>
              <a:t>counter = register1         </a:t>
            </a:r>
            <a:r>
              <a:rPr lang="en-US" altLang="en-US" dirty="0">
                <a:solidFill>
                  <a:srgbClr val="000066"/>
                </a:solidFill>
                <a:latin typeface="Consolas" panose="020B0609020204030204" pitchFamily="49" charset="0"/>
              </a:rPr>
              <a:t>{counter = </a:t>
            </a:r>
            <a:r>
              <a:rPr lang="en-US" altLang="en-US" dirty="0" smtClean="0">
                <a:solidFill>
                  <a:srgbClr val="000066"/>
                </a:solidFill>
                <a:latin typeface="Consolas" panose="020B0609020204030204" pitchFamily="49" charset="0"/>
              </a:rPr>
              <a:t>6}</a:t>
            </a:r>
          </a:p>
          <a:p>
            <a:pPr marL="712788">
              <a:lnSpc>
                <a:spcPct val="90000"/>
              </a:lnSpc>
              <a:buClr>
                <a:srgbClr val="800000"/>
              </a:buClr>
            </a:pPr>
            <a:r>
              <a:rPr lang="en-US" altLang="en-US" dirty="0" smtClean="0">
                <a:solidFill>
                  <a:srgbClr val="000066"/>
                </a:solidFill>
                <a:latin typeface="Consolas" panose="020B0609020204030204" pitchFamily="49" charset="0"/>
              </a:rPr>
              <a:t>S5</a:t>
            </a:r>
            <a:r>
              <a:rPr lang="en-US" altLang="en-US" dirty="0">
                <a:solidFill>
                  <a:srgbClr val="000066"/>
                </a:solidFill>
                <a:latin typeface="Consolas" panose="020B0609020204030204" pitchFamily="49" charset="0"/>
              </a:rPr>
              <a:t>: consumer execute </a:t>
            </a:r>
            <a:r>
              <a:rPr lang="en-US" altLang="en-US" b="1" dirty="0">
                <a:solidFill>
                  <a:srgbClr val="000066"/>
                </a:solidFill>
                <a:latin typeface="Consolas" panose="020B0609020204030204" pitchFamily="49" charset="0"/>
              </a:rPr>
              <a:t>counter = register2        </a:t>
            </a:r>
            <a:r>
              <a:rPr lang="en-US" altLang="en-US" b="1" dirty="0" smtClean="0">
                <a:solidFill>
                  <a:srgbClr val="000066"/>
                </a:solidFill>
                <a:latin typeface="Consolas" panose="020B0609020204030204" pitchFamily="49" charset="0"/>
              </a:rPr>
              <a:t> </a:t>
            </a:r>
            <a:r>
              <a:rPr lang="en-US" altLang="en-US" dirty="0" smtClean="0">
                <a:solidFill>
                  <a:srgbClr val="000066"/>
                </a:solidFill>
                <a:latin typeface="Consolas" panose="020B0609020204030204" pitchFamily="49" charset="0"/>
              </a:rPr>
              <a:t>{</a:t>
            </a:r>
            <a:r>
              <a:rPr lang="en-US" altLang="en-US" dirty="0">
                <a:solidFill>
                  <a:srgbClr val="000066"/>
                </a:solidFill>
                <a:latin typeface="Consolas" panose="020B0609020204030204" pitchFamily="49" charset="0"/>
              </a:rPr>
              <a:t>counter = </a:t>
            </a:r>
            <a:r>
              <a:rPr lang="en-US" altLang="en-US" dirty="0" smtClean="0">
                <a:solidFill>
                  <a:srgbClr val="000066"/>
                </a:solidFill>
                <a:latin typeface="Consolas" panose="020B0609020204030204" pitchFamily="49" charset="0"/>
              </a:rPr>
              <a:t>4}</a:t>
            </a:r>
            <a:endParaRPr lang="en-US" altLang="en-US" dirty="0">
              <a:solidFill>
                <a:srgbClr val="000066"/>
              </a:solidFill>
              <a:latin typeface="Consolas" panose="020B0609020204030204" pitchFamily="49" charset="0"/>
            </a:endParaRPr>
          </a:p>
        </p:txBody>
      </p:sp>
      <p:sp>
        <p:nvSpPr>
          <p:cNvPr id="4" name="Rectangle 3"/>
          <p:cNvSpPr/>
          <p:nvPr/>
        </p:nvSpPr>
        <p:spPr>
          <a:xfrm>
            <a:off x="571958" y="1208741"/>
            <a:ext cx="11658144" cy="707886"/>
          </a:xfrm>
          <a:prstGeom prst="rect">
            <a:avLst/>
          </a:prstGeom>
          <a:solidFill>
            <a:schemeClr val="bg1">
              <a:lumMod val="95000"/>
            </a:schemeClr>
          </a:solidFill>
        </p:spPr>
        <p:txBody>
          <a:bodyPr wrap="square">
            <a:spAutoFit/>
          </a:bodyPr>
          <a:lstStyle/>
          <a:p>
            <a:pPr marL="358775" indent="-358775" algn="just">
              <a:buClr>
                <a:srgbClr val="800000"/>
              </a:buClr>
              <a:buFont typeface="Wingdings" panose="05000000000000000000" pitchFamily="2" charset="2"/>
              <a:buChar char="§"/>
            </a:pPr>
            <a:r>
              <a:rPr lang="en-US" sz="2000" dirty="0">
                <a:solidFill>
                  <a:srgbClr val="000066"/>
                </a:solidFill>
              </a:rPr>
              <a:t>If the instructions from the two processes get </a:t>
            </a:r>
            <a:r>
              <a:rPr lang="en-US" sz="2000" b="1" dirty="0">
                <a:solidFill>
                  <a:srgbClr val="000066"/>
                </a:solidFill>
              </a:rPr>
              <a:t>interleaved</a:t>
            </a:r>
            <a:r>
              <a:rPr lang="en-US" sz="2000" dirty="0">
                <a:solidFill>
                  <a:srgbClr val="000066"/>
                </a:solidFill>
              </a:rPr>
              <a:t>, there could be </a:t>
            </a:r>
            <a:r>
              <a:rPr lang="en-US" sz="2000" b="1" dirty="0">
                <a:solidFill>
                  <a:srgbClr val="000066"/>
                </a:solidFill>
              </a:rPr>
              <a:t>serious problems</a:t>
            </a:r>
            <a:r>
              <a:rPr lang="en-US" sz="2000" dirty="0">
                <a:solidFill>
                  <a:srgbClr val="000066"/>
                </a:solidFill>
              </a:rPr>
              <a:t>, such as illustrated by the following:</a:t>
            </a:r>
          </a:p>
        </p:txBody>
      </p:sp>
      <p:sp>
        <p:nvSpPr>
          <p:cNvPr id="5" name="TextBox 4"/>
          <p:cNvSpPr txBox="1"/>
          <p:nvPr/>
        </p:nvSpPr>
        <p:spPr>
          <a:xfrm>
            <a:off x="114756" y="475912"/>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RACE CONDITION: </a:t>
            </a:r>
            <a:r>
              <a:rPr lang="en-US" sz="3200" b="1" dirty="0" smtClean="0">
                <a:solidFill>
                  <a:srgbClr val="800000"/>
                </a:solidFill>
                <a:latin typeface="Times New Roman" pitchFamily="18" charset="0"/>
                <a:cs typeface="Times New Roman" pitchFamily="18" charset="0"/>
              </a:rPr>
              <a:t>ILLUSTRATION</a:t>
            </a:r>
            <a:endParaRPr lang="en-US" sz="3200" b="1" dirty="0">
              <a:solidFill>
                <a:srgbClr val="8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50126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756" y="475912"/>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RACE CONDITION</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1293313" y="1705591"/>
            <a:ext cx="10242885" cy="3785652"/>
          </a:xfrm>
          <a:prstGeom prst="rect">
            <a:avLst/>
          </a:prstGeom>
          <a:solidFill>
            <a:schemeClr val="bg1">
              <a:lumMod val="95000"/>
            </a:schemeClr>
          </a:solidFill>
        </p:spPr>
        <p:txBody>
          <a:bodyPr wrap="square">
            <a:spAutoFit/>
          </a:bodyPr>
          <a:lstStyle/>
          <a:p>
            <a:pPr marL="358775" indent="-358775" algn="just">
              <a:buClr>
                <a:srgbClr val="800000"/>
              </a:buClr>
              <a:buFont typeface="Wingdings" panose="05000000000000000000" pitchFamily="2" charset="2"/>
              <a:buChar char="§"/>
            </a:pPr>
            <a:r>
              <a:rPr lang="en-US" sz="2400" dirty="0" smtClean="0">
                <a:solidFill>
                  <a:srgbClr val="000066"/>
                </a:solidFill>
              </a:rPr>
              <a:t>A </a:t>
            </a:r>
            <a:r>
              <a:rPr lang="en-US" sz="2400" dirty="0">
                <a:solidFill>
                  <a:srgbClr val="000066"/>
                </a:solidFill>
              </a:rPr>
              <a:t>situation </a:t>
            </a:r>
            <a:r>
              <a:rPr lang="en-US" sz="2400" dirty="0" smtClean="0">
                <a:solidFill>
                  <a:srgbClr val="000066"/>
                </a:solidFill>
              </a:rPr>
              <a:t>where several </a:t>
            </a:r>
            <a:r>
              <a:rPr lang="en-US" sz="2400" dirty="0">
                <a:solidFill>
                  <a:srgbClr val="000066"/>
                </a:solidFill>
              </a:rPr>
              <a:t>processes access and manipulate the same data concurrently and </a:t>
            </a:r>
            <a:r>
              <a:rPr lang="en-US" sz="2400" dirty="0" smtClean="0">
                <a:solidFill>
                  <a:srgbClr val="000066"/>
                </a:solidFill>
              </a:rPr>
              <a:t>the outcome </a:t>
            </a:r>
            <a:r>
              <a:rPr lang="en-US" sz="2400" dirty="0">
                <a:solidFill>
                  <a:srgbClr val="000066"/>
                </a:solidFill>
              </a:rPr>
              <a:t>of the execution depends on the particular order in which the </a:t>
            </a:r>
            <a:r>
              <a:rPr lang="en-US" sz="2400" dirty="0" smtClean="0">
                <a:solidFill>
                  <a:srgbClr val="000066"/>
                </a:solidFill>
              </a:rPr>
              <a:t>access takes place. </a:t>
            </a:r>
          </a:p>
          <a:p>
            <a:pPr marL="1077913" indent="-358775" algn="just">
              <a:buClr>
                <a:srgbClr val="800000"/>
              </a:buClr>
              <a:buFont typeface="Courier New" panose="02070309020205020404" pitchFamily="49" charset="0"/>
              <a:buChar char="o"/>
            </a:pPr>
            <a:r>
              <a:rPr lang="en-US" sz="2400" b="1" dirty="0" smtClean="0">
                <a:solidFill>
                  <a:srgbClr val="000066"/>
                </a:solidFill>
              </a:rPr>
              <a:t>Example: </a:t>
            </a:r>
          </a:p>
          <a:p>
            <a:pPr marL="1077913" algn="just">
              <a:buClr>
                <a:srgbClr val="800000"/>
              </a:buClr>
            </a:pPr>
            <a:r>
              <a:rPr lang="en-US" sz="2400" dirty="0" smtClean="0">
                <a:solidFill>
                  <a:srgbClr val="000066"/>
                </a:solidFill>
              </a:rPr>
              <a:t>Incorrect </a:t>
            </a:r>
            <a:r>
              <a:rPr lang="en-US" sz="2400" dirty="0">
                <a:solidFill>
                  <a:srgbClr val="000066"/>
                </a:solidFill>
              </a:rPr>
              <a:t>state </a:t>
            </a:r>
            <a:r>
              <a:rPr lang="en-US" sz="2400" dirty="0" smtClean="0">
                <a:solidFill>
                  <a:srgbClr val="000066"/>
                </a:solidFill>
              </a:rPr>
              <a:t>is obtained when both processes are allowed </a:t>
            </a:r>
            <a:r>
              <a:rPr lang="en-US" sz="2400" dirty="0">
                <a:solidFill>
                  <a:srgbClr val="000066"/>
                </a:solidFill>
              </a:rPr>
              <a:t>to manipulate the variable </a:t>
            </a:r>
            <a:r>
              <a:rPr lang="en-US" sz="2400" b="1" dirty="0" smtClean="0">
                <a:solidFill>
                  <a:srgbClr val="000066"/>
                </a:solidFill>
              </a:rPr>
              <a:t>counter</a:t>
            </a:r>
            <a:r>
              <a:rPr lang="en-US" sz="2400" dirty="0" smtClean="0">
                <a:solidFill>
                  <a:srgbClr val="000066"/>
                </a:solidFill>
              </a:rPr>
              <a:t> concurrently (previous illustration).</a:t>
            </a:r>
          </a:p>
          <a:p>
            <a:pPr algn="just"/>
            <a:endParaRPr lang="en-US" sz="2400" dirty="0">
              <a:solidFill>
                <a:srgbClr val="000066"/>
              </a:solidFill>
            </a:endParaRPr>
          </a:p>
          <a:p>
            <a:pPr marL="352425" indent="-352425" algn="just">
              <a:buClr>
                <a:srgbClr val="800000"/>
              </a:buClr>
              <a:buFont typeface="Wingdings" panose="05000000000000000000" pitchFamily="2" charset="2"/>
              <a:buChar char="§"/>
            </a:pPr>
            <a:r>
              <a:rPr lang="en-US" sz="2400" dirty="0" smtClean="0">
                <a:solidFill>
                  <a:srgbClr val="000066"/>
                </a:solidFill>
              </a:rPr>
              <a:t>A condition that occurs </a:t>
            </a:r>
            <a:r>
              <a:rPr lang="en-US" sz="2400" dirty="0">
                <a:solidFill>
                  <a:srgbClr val="000066"/>
                </a:solidFill>
              </a:rPr>
              <a:t>when two or more </a:t>
            </a:r>
            <a:r>
              <a:rPr lang="en-US" sz="2400" dirty="0" smtClean="0">
                <a:solidFill>
                  <a:srgbClr val="000066"/>
                </a:solidFill>
              </a:rPr>
              <a:t>operations </a:t>
            </a:r>
            <a:r>
              <a:rPr lang="en-US" sz="2400" dirty="0">
                <a:solidFill>
                  <a:srgbClr val="000066"/>
                </a:solidFill>
              </a:rPr>
              <a:t>are executed at the same time, not scheduled in the proper sequence, and not exited in the critical section correctly</a:t>
            </a:r>
            <a:r>
              <a:rPr lang="en-US" sz="2400" dirty="0" smtClean="0">
                <a:solidFill>
                  <a:srgbClr val="000066"/>
                </a:solidFill>
              </a:rPr>
              <a:t>.</a:t>
            </a:r>
            <a:endParaRPr lang="en-PH" sz="2400" dirty="0">
              <a:solidFill>
                <a:srgbClr val="000066"/>
              </a:solidFill>
            </a:endParaRPr>
          </a:p>
        </p:txBody>
      </p:sp>
    </p:spTree>
    <p:extLst>
      <p:ext uri="{BB962C8B-B14F-4D97-AF65-F5344CB8AC3E}">
        <p14:creationId xmlns:p14="http://schemas.microsoft.com/office/powerpoint/2010/main" val="3742321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1464"/>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CHAPTER 6: </a:t>
            </a:r>
            <a:r>
              <a:rPr lang="en-US" sz="3200" b="1" dirty="0" smtClean="0">
                <a:solidFill>
                  <a:srgbClr val="800000"/>
                </a:solidFill>
                <a:latin typeface="Times New Roman" pitchFamily="18" charset="0"/>
                <a:cs typeface="Times New Roman" pitchFamily="18" charset="0"/>
              </a:rPr>
              <a:t>SYNCHRONIZATION TOOLS</a:t>
            </a:r>
            <a:endParaRPr lang="en-US" sz="3200" b="1" dirty="0">
              <a:solidFill>
                <a:srgbClr val="800000"/>
              </a:solidFill>
              <a:latin typeface="Times New Roman" pitchFamily="18" charset="0"/>
              <a:cs typeface="Times New Roman" pitchFamily="18" charset="0"/>
            </a:endParaRPr>
          </a:p>
        </p:txBody>
      </p:sp>
      <p:sp>
        <p:nvSpPr>
          <p:cNvPr id="4" name="Rectangle 3"/>
          <p:cNvSpPr/>
          <p:nvPr/>
        </p:nvSpPr>
        <p:spPr>
          <a:xfrm>
            <a:off x="3726159" y="1185488"/>
            <a:ext cx="5377194" cy="5078313"/>
          </a:xfrm>
          <a:prstGeom prst="rect">
            <a:avLst/>
          </a:prstGeom>
          <a:solidFill>
            <a:schemeClr val="bg1">
              <a:lumMod val="95000"/>
            </a:schemeClr>
          </a:solidFill>
        </p:spPr>
        <p:txBody>
          <a:bodyPr wrap="square">
            <a:spAutoFit/>
          </a:bodyPr>
          <a:lstStyle/>
          <a:p>
            <a:pPr marL="342900" indent="-342900">
              <a:lnSpc>
                <a:spcPct val="150000"/>
              </a:lnSpc>
              <a:buClr>
                <a:srgbClr val="800000"/>
              </a:buClr>
              <a:buFont typeface="Wingdings" panose="05000000000000000000" pitchFamily="2" charset="2"/>
              <a:buChar char="§"/>
            </a:pPr>
            <a:r>
              <a:rPr lang="en-US" altLang="en-US" sz="2400" dirty="0">
                <a:solidFill>
                  <a:srgbClr val="000066"/>
                </a:solidFill>
              </a:rPr>
              <a:t>Background</a:t>
            </a:r>
          </a:p>
          <a:p>
            <a:pPr marL="342900" indent="-342900">
              <a:lnSpc>
                <a:spcPct val="150000"/>
              </a:lnSpc>
              <a:buClr>
                <a:srgbClr val="800000"/>
              </a:buClr>
              <a:buFont typeface="Wingdings" panose="05000000000000000000" pitchFamily="2" charset="2"/>
              <a:buChar char="§"/>
            </a:pPr>
            <a:r>
              <a:rPr lang="en-US" altLang="en-US" sz="2400" dirty="0">
                <a:solidFill>
                  <a:srgbClr val="000066"/>
                </a:solidFill>
              </a:rPr>
              <a:t>The Critical-Section Problem</a:t>
            </a:r>
          </a:p>
          <a:p>
            <a:pPr marL="342900" indent="-342900">
              <a:lnSpc>
                <a:spcPct val="150000"/>
              </a:lnSpc>
              <a:buClr>
                <a:srgbClr val="800000"/>
              </a:buClr>
              <a:buFont typeface="Wingdings" panose="05000000000000000000" pitchFamily="2" charset="2"/>
              <a:buChar char="§"/>
            </a:pPr>
            <a:r>
              <a:rPr lang="en-US" altLang="en-US" sz="2400" dirty="0">
                <a:solidFill>
                  <a:srgbClr val="000066"/>
                </a:solidFill>
              </a:rPr>
              <a:t>Peterson</a:t>
            </a:r>
            <a:r>
              <a:rPr lang="ja-JP" altLang="en-US" sz="2400" dirty="0">
                <a:solidFill>
                  <a:srgbClr val="000066"/>
                </a:solidFill>
              </a:rPr>
              <a:t>’</a:t>
            </a:r>
            <a:r>
              <a:rPr lang="en-US" altLang="ja-JP" sz="2400" dirty="0">
                <a:solidFill>
                  <a:srgbClr val="000066"/>
                </a:solidFill>
              </a:rPr>
              <a:t>s Solution</a:t>
            </a:r>
          </a:p>
          <a:p>
            <a:pPr marL="342900" indent="-342900">
              <a:lnSpc>
                <a:spcPct val="150000"/>
              </a:lnSpc>
              <a:buClr>
                <a:srgbClr val="800000"/>
              </a:buClr>
              <a:buFont typeface="Wingdings" panose="05000000000000000000" pitchFamily="2" charset="2"/>
              <a:buChar char="§"/>
            </a:pPr>
            <a:r>
              <a:rPr lang="en-US" altLang="en-US" sz="2400" dirty="0">
                <a:solidFill>
                  <a:srgbClr val="000066"/>
                </a:solidFill>
              </a:rPr>
              <a:t>Hardware Support for Synchronization</a:t>
            </a:r>
          </a:p>
          <a:p>
            <a:pPr marL="342900" indent="-342900">
              <a:lnSpc>
                <a:spcPct val="150000"/>
              </a:lnSpc>
              <a:buClr>
                <a:srgbClr val="800000"/>
              </a:buClr>
              <a:buFont typeface="Wingdings" panose="05000000000000000000" pitchFamily="2" charset="2"/>
              <a:buChar char="§"/>
            </a:pPr>
            <a:r>
              <a:rPr lang="en-US" altLang="en-US" sz="2400" dirty="0">
                <a:solidFill>
                  <a:srgbClr val="000066"/>
                </a:solidFill>
              </a:rPr>
              <a:t>Mutex Locks</a:t>
            </a:r>
          </a:p>
          <a:p>
            <a:pPr marL="342900" indent="-342900">
              <a:lnSpc>
                <a:spcPct val="150000"/>
              </a:lnSpc>
              <a:buClr>
                <a:srgbClr val="800000"/>
              </a:buClr>
              <a:buFont typeface="Wingdings" panose="05000000000000000000" pitchFamily="2" charset="2"/>
              <a:buChar char="§"/>
            </a:pPr>
            <a:r>
              <a:rPr lang="en-US" altLang="en-US" sz="2400" dirty="0">
                <a:solidFill>
                  <a:srgbClr val="000066"/>
                </a:solidFill>
              </a:rPr>
              <a:t>Semaphores</a:t>
            </a:r>
          </a:p>
          <a:p>
            <a:pPr marL="342900" indent="-342900">
              <a:lnSpc>
                <a:spcPct val="150000"/>
              </a:lnSpc>
              <a:buClr>
                <a:srgbClr val="800000"/>
              </a:buClr>
              <a:buFont typeface="Wingdings" panose="05000000000000000000" pitchFamily="2" charset="2"/>
              <a:buChar char="§"/>
            </a:pPr>
            <a:r>
              <a:rPr lang="en-US" altLang="en-US" sz="2400" dirty="0">
                <a:solidFill>
                  <a:srgbClr val="000066"/>
                </a:solidFill>
              </a:rPr>
              <a:t>Monitors</a:t>
            </a:r>
          </a:p>
          <a:p>
            <a:pPr marL="342900" indent="-342900">
              <a:lnSpc>
                <a:spcPct val="150000"/>
              </a:lnSpc>
              <a:buClr>
                <a:srgbClr val="800000"/>
              </a:buClr>
              <a:buFont typeface="Wingdings" panose="05000000000000000000" pitchFamily="2" charset="2"/>
              <a:buChar char="§"/>
            </a:pPr>
            <a:r>
              <a:rPr lang="en-US" altLang="en-US" sz="2400" dirty="0">
                <a:solidFill>
                  <a:srgbClr val="000066"/>
                </a:solidFill>
              </a:rPr>
              <a:t>Liveness</a:t>
            </a:r>
          </a:p>
          <a:p>
            <a:pPr marL="342900" indent="-342900">
              <a:lnSpc>
                <a:spcPct val="150000"/>
              </a:lnSpc>
              <a:buClr>
                <a:srgbClr val="800000"/>
              </a:buClr>
              <a:buFont typeface="Wingdings" panose="05000000000000000000" pitchFamily="2" charset="2"/>
              <a:buChar char="§"/>
            </a:pPr>
            <a:r>
              <a:rPr lang="en-US" altLang="en-US" sz="2400" dirty="0">
                <a:solidFill>
                  <a:srgbClr val="000066"/>
                </a:solidFill>
              </a:rPr>
              <a:t>Evaluation</a:t>
            </a:r>
          </a:p>
        </p:txBody>
      </p:sp>
    </p:spTree>
    <p:extLst>
      <p:ext uri="{BB962C8B-B14F-4D97-AF65-F5344CB8AC3E}">
        <p14:creationId xmlns:p14="http://schemas.microsoft.com/office/powerpoint/2010/main" val="1298500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756" y="475912"/>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RACE CONDITION</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1293313" y="1721920"/>
            <a:ext cx="10242885" cy="2677656"/>
          </a:xfrm>
          <a:prstGeom prst="rect">
            <a:avLst/>
          </a:prstGeom>
          <a:solidFill>
            <a:schemeClr val="bg1">
              <a:lumMod val="95000"/>
            </a:schemeClr>
          </a:solidFill>
        </p:spPr>
        <p:txBody>
          <a:bodyPr wrap="square">
            <a:spAutoFit/>
          </a:bodyPr>
          <a:lstStyle/>
          <a:p>
            <a:pPr marL="358775" indent="-358775" algn="just">
              <a:buClr>
                <a:srgbClr val="800000"/>
              </a:buClr>
              <a:buFont typeface="Wingdings" panose="05000000000000000000" pitchFamily="2" charset="2"/>
              <a:buChar char="§"/>
            </a:pPr>
            <a:r>
              <a:rPr lang="en-US" sz="2400" dirty="0" smtClean="0">
                <a:solidFill>
                  <a:srgbClr val="000066"/>
                </a:solidFill>
              </a:rPr>
              <a:t>A condition that exists </a:t>
            </a:r>
            <a:r>
              <a:rPr lang="en-US" sz="2400" dirty="0">
                <a:solidFill>
                  <a:srgbClr val="000066"/>
                </a:solidFill>
              </a:rPr>
              <a:t>when access to shared data is not </a:t>
            </a:r>
            <a:r>
              <a:rPr lang="en-US" sz="2400" dirty="0" smtClean="0">
                <a:solidFill>
                  <a:srgbClr val="000066"/>
                </a:solidFill>
              </a:rPr>
              <a:t>controlled and resulting </a:t>
            </a:r>
            <a:r>
              <a:rPr lang="en-PH" sz="2400" dirty="0">
                <a:solidFill>
                  <a:srgbClr val="000066"/>
                </a:solidFill>
              </a:rPr>
              <a:t>in corrupt data values</a:t>
            </a:r>
            <a:r>
              <a:rPr lang="en-PH" sz="2400" dirty="0" smtClean="0">
                <a:solidFill>
                  <a:srgbClr val="000066"/>
                </a:solidFill>
              </a:rPr>
              <a:t>.</a:t>
            </a:r>
          </a:p>
          <a:p>
            <a:pPr marL="358775" indent="-358775" algn="just">
              <a:buClr>
                <a:srgbClr val="800000"/>
              </a:buClr>
              <a:buFont typeface="Wingdings" panose="05000000000000000000" pitchFamily="2" charset="2"/>
              <a:buChar char="§"/>
            </a:pPr>
            <a:endParaRPr lang="en-US" sz="2400" dirty="0">
              <a:solidFill>
                <a:srgbClr val="000066"/>
              </a:solidFill>
            </a:endParaRPr>
          </a:p>
          <a:p>
            <a:pPr marL="358775" indent="-358775" algn="just">
              <a:buClr>
                <a:srgbClr val="800000"/>
              </a:buClr>
              <a:buFont typeface="Wingdings" panose="05000000000000000000" pitchFamily="2" charset="2"/>
              <a:buChar char="§"/>
            </a:pPr>
            <a:r>
              <a:rPr lang="en-US" sz="2400" dirty="0">
                <a:solidFill>
                  <a:srgbClr val="000066"/>
                </a:solidFill>
              </a:rPr>
              <a:t>A </a:t>
            </a:r>
            <a:r>
              <a:rPr lang="en-US" sz="2400" dirty="0" smtClean="0">
                <a:solidFill>
                  <a:srgbClr val="000066"/>
                </a:solidFill>
              </a:rPr>
              <a:t>situation </a:t>
            </a:r>
            <a:r>
              <a:rPr lang="en-US" sz="2400" dirty="0">
                <a:solidFill>
                  <a:srgbClr val="000066"/>
                </a:solidFill>
              </a:rPr>
              <a:t>that may occur inside a critical section. </a:t>
            </a:r>
            <a:endParaRPr lang="en-US" sz="2400" dirty="0" smtClean="0">
              <a:solidFill>
                <a:srgbClr val="000066"/>
              </a:solidFill>
            </a:endParaRPr>
          </a:p>
          <a:p>
            <a:pPr marL="358775" indent="-358775" algn="just">
              <a:buClr>
                <a:srgbClr val="800000"/>
              </a:buClr>
              <a:buFont typeface="Wingdings" panose="05000000000000000000" pitchFamily="2" charset="2"/>
              <a:buChar char="§"/>
            </a:pPr>
            <a:endParaRPr lang="en-US" sz="2400" dirty="0">
              <a:solidFill>
                <a:srgbClr val="000066"/>
              </a:solidFill>
            </a:endParaRPr>
          </a:p>
          <a:p>
            <a:pPr marL="358775" indent="-358775" algn="just">
              <a:buClr>
                <a:srgbClr val="800000"/>
              </a:buClr>
              <a:buFont typeface="Wingdings" panose="05000000000000000000" pitchFamily="2" charset="2"/>
              <a:buChar char="§"/>
            </a:pPr>
            <a:r>
              <a:rPr lang="en-US" sz="2400" dirty="0" smtClean="0">
                <a:solidFill>
                  <a:srgbClr val="000066"/>
                </a:solidFill>
              </a:rPr>
              <a:t>This </a:t>
            </a:r>
            <a:r>
              <a:rPr lang="en-US" sz="2400" dirty="0">
                <a:solidFill>
                  <a:srgbClr val="000066"/>
                </a:solidFill>
              </a:rPr>
              <a:t>happens when the result of multiple thread execution in the critical section differs according to the order in which the threads execute</a:t>
            </a:r>
            <a:r>
              <a:rPr lang="en-US" sz="2400" dirty="0" smtClean="0">
                <a:solidFill>
                  <a:srgbClr val="000066"/>
                </a:solidFill>
              </a:rPr>
              <a:t>.</a:t>
            </a:r>
            <a:endParaRPr lang="en-PH" sz="2400" dirty="0">
              <a:solidFill>
                <a:srgbClr val="000066"/>
              </a:solidFill>
            </a:endParaRPr>
          </a:p>
        </p:txBody>
      </p:sp>
    </p:spTree>
    <p:extLst>
      <p:ext uri="{BB962C8B-B14F-4D97-AF65-F5344CB8AC3E}">
        <p14:creationId xmlns:p14="http://schemas.microsoft.com/office/powerpoint/2010/main" val="2067871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706" y="1258169"/>
            <a:ext cx="9895674" cy="4893647"/>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sz="2400" dirty="0">
                <a:solidFill>
                  <a:srgbClr val="000066"/>
                </a:solidFill>
              </a:rPr>
              <a:t>Processes P</a:t>
            </a:r>
            <a:r>
              <a:rPr lang="en-US" sz="2400" baseline="-25000" dirty="0">
                <a:solidFill>
                  <a:srgbClr val="000066"/>
                </a:solidFill>
              </a:rPr>
              <a:t>0</a:t>
            </a:r>
            <a:r>
              <a:rPr lang="en-US" sz="2400" dirty="0">
                <a:solidFill>
                  <a:srgbClr val="000066"/>
                </a:solidFill>
              </a:rPr>
              <a:t> and P</a:t>
            </a:r>
            <a:r>
              <a:rPr lang="en-US" sz="2400" baseline="-25000" dirty="0">
                <a:solidFill>
                  <a:srgbClr val="000066"/>
                </a:solidFill>
              </a:rPr>
              <a:t>1</a:t>
            </a:r>
            <a:r>
              <a:rPr lang="en-US" sz="2400" dirty="0">
                <a:solidFill>
                  <a:srgbClr val="000066"/>
                </a:solidFill>
              </a:rPr>
              <a:t> are creating child </a:t>
            </a:r>
            <a:r>
              <a:rPr lang="en-US" sz="2400" dirty="0" smtClean="0">
                <a:solidFill>
                  <a:srgbClr val="000066"/>
                </a:solidFill>
              </a:rPr>
              <a:t>processes </a:t>
            </a:r>
            <a:r>
              <a:rPr lang="en-US" sz="2400" dirty="0">
                <a:solidFill>
                  <a:srgbClr val="000066"/>
                </a:solidFill>
              </a:rPr>
              <a:t>using the </a:t>
            </a:r>
            <a:r>
              <a:rPr lang="en-US" sz="2400" b="1" dirty="0">
                <a:solidFill>
                  <a:srgbClr val="000066"/>
                </a:solidFill>
                <a:cs typeface="Courier New" pitchFamily="49" charset="0"/>
              </a:rPr>
              <a:t>fork()</a:t>
            </a:r>
            <a:r>
              <a:rPr lang="en-US" sz="2400" dirty="0">
                <a:solidFill>
                  <a:srgbClr val="000066"/>
                </a:solidFill>
                <a:cs typeface="Courier New" pitchFamily="49" charset="0"/>
              </a:rPr>
              <a:t> </a:t>
            </a:r>
            <a:r>
              <a:rPr lang="en-US" sz="2400" dirty="0">
                <a:solidFill>
                  <a:srgbClr val="000066"/>
                </a:solidFill>
              </a:rPr>
              <a:t>system call</a:t>
            </a:r>
          </a:p>
          <a:p>
            <a:pPr marL="357188" indent="-357188" algn="just">
              <a:buClr>
                <a:srgbClr val="800000"/>
              </a:buClr>
              <a:buFont typeface="Wingdings" panose="05000000000000000000" pitchFamily="2" charset="2"/>
              <a:buChar char="§"/>
            </a:pPr>
            <a:r>
              <a:rPr lang="en-US" sz="2400" b="1" dirty="0">
                <a:solidFill>
                  <a:srgbClr val="000066"/>
                </a:solidFill>
              </a:rPr>
              <a:t>Race condition </a:t>
            </a:r>
            <a:r>
              <a:rPr lang="en-US" sz="2400" dirty="0">
                <a:solidFill>
                  <a:srgbClr val="000066"/>
                </a:solidFill>
              </a:rPr>
              <a:t>on kernel variable </a:t>
            </a:r>
            <a:r>
              <a:rPr lang="en-US" sz="2400" b="1" dirty="0">
                <a:solidFill>
                  <a:srgbClr val="000066"/>
                </a:solidFill>
                <a:cs typeface="Courier New" pitchFamily="49" charset="0"/>
              </a:rPr>
              <a:t>next_available_pid</a:t>
            </a:r>
            <a:r>
              <a:rPr lang="en-US" sz="2400" dirty="0">
                <a:solidFill>
                  <a:srgbClr val="000066"/>
                </a:solidFill>
              </a:rPr>
              <a:t> which represents the next available </a:t>
            </a:r>
            <a:r>
              <a:rPr lang="en-US" sz="2400" b="1" dirty="0">
                <a:solidFill>
                  <a:srgbClr val="000066"/>
                </a:solidFill>
              </a:rPr>
              <a:t>process identifier</a:t>
            </a:r>
            <a:r>
              <a:rPr lang="en-US" sz="2400" dirty="0">
                <a:solidFill>
                  <a:srgbClr val="000066"/>
                </a:solidFill>
              </a:rPr>
              <a:t> (</a:t>
            </a:r>
            <a:r>
              <a:rPr lang="en-US" sz="2400" b="1" dirty="0">
                <a:solidFill>
                  <a:srgbClr val="000066"/>
                </a:solidFill>
              </a:rPr>
              <a:t>pid</a:t>
            </a:r>
            <a:r>
              <a:rPr lang="en-US" sz="2400" dirty="0" smtClean="0">
                <a:solidFill>
                  <a:srgbClr val="000066"/>
                </a:solidFill>
              </a:rPr>
              <a:t>):</a:t>
            </a:r>
          </a:p>
          <a:p>
            <a:pPr>
              <a:buClr>
                <a:srgbClr val="800000"/>
              </a:buClr>
            </a:pPr>
            <a:endParaRPr lang="en-US" sz="2400" dirty="0">
              <a:solidFill>
                <a:srgbClr val="000066"/>
              </a:solidFill>
            </a:endParaRPr>
          </a:p>
          <a:p>
            <a:pPr>
              <a:buClr>
                <a:srgbClr val="800000"/>
              </a:buClr>
            </a:pPr>
            <a:endParaRPr lang="en-US" sz="2400" dirty="0" smtClean="0">
              <a:solidFill>
                <a:srgbClr val="000066"/>
              </a:solidFill>
            </a:endParaRPr>
          </a:p>
          <a:p>
            <a:pPr>
              <a:buClr>
                <a:srgbClr val="800000"/>
              </a:buClr>
            </a:pPr>
            <a:endParaRPr lang="en-US" sz="2400" dirty="0">
              <a:solidFill>
                <a:srgbClr val="000066"/>
              </a:solidFill>
            </a:endParaRPr>
          </a:p>
          <a:p>
            <a:pPr>
              <a:buClr>
                <a:srgbClr val="800000"/>
              </a:buClr>
            </a:pPr>
            <a:endParaRPr lang="en-US" sz="2400" dirty="0" smtClean="0">
              <a:solidFill>
                <a:srgbClr val="000066"/>
              </a:solidFill>
            </a:endParaRPr>
          </a:p>
          <a:p>
            <a:pPr>
              <a:buClr>
                <a:srgbClr val="800000"/>
              </a:buClr>
            </a:pPr>
            <a:endParaRPr lang="en-US" sz="2400" dirty="0">
              <a:solidFill>
                <a:srgbClr val="000066"/>
              </a:solidFill>
            </a:endParaRPr>
          </a:p>
          <a:p>
            <a:pPr>
              <a:buClr>
                <a:srgbClr val="800000"/>
              </a:buClr>
            </a:pPr>
            <a:endParaRPr lang="en-US" sz="2400" dirty="0" smtClean="0">
              <a:solidFill>
                <a:srgbClr val="000066"/>
              </a:solidFill>
            </a:endParaRPr>
          </a:p>
          <a:p>
            <a:pPr>
              <a:buClr>
                <a:srgbClr val="800000"/>
              </a:buClr>
            </a:pPr>
            <a:endParaRPr lang="en-US" sz="2400" dirty="0">
              <a:solidFill>
                <a:srgbClr val="000066"/>
              </a:solidFill>
            </a:endParaRPr>
          </a:p>
          <a:p>
            <a:pPr>
              <a:buClr>
                <a:srgbClr val="800000"/>
              </a:buClr>
            </a:pPr>
            <a:endParaRPr lang="en-US" sz="2400" dirty="0" smtClean="0">
              <a:solidFill>
                <a:srgbClr val="000066"/>
              </a:solidFill>
            </a:endParaRPr>
          </a:p>
          <a:p>
            <a:pPr marL="357188" indent="-357188" algn="just">
              <a:buClr>
                <a:srgbClr val="800000"/>
              </a:buClr>
              <a:buFont typeface="Wingdings" panose="05000000000000000000" pitchFamily="2" charset="2"/>
              <a:buChar char="§"/>
            </a:pPr>
            <a:r>
              <a:rPr lang="en-US" sz="2400" dirty="0" smtClean="0">
                <a:solidFill>
                  <a:srgbClr val="000066"/>
                </a:solidFill>
              </a:rPr>
              <a:t>Unless </a:t>
            </a:r>
            <a:r>
              <a:rPr lang="en-US" sz="2400" dirty="0">
                <a:solidFill>
                  <a:srgbClr val="000066"/>
                </a:solidFill>
              </a:rPr>
              <a:t>there is </a:t>
            </a:r>
            <a:r>
              <a:rPr lang="en-US" sz="2400" b="1" dirty="0">
                <a:solidFill>
                  <a:srgbClr val="000066"/>
                </a:solidFill>
              </a:rPr>
              <a:t>mutual exclusion</a:t>
            </a:r>
            <a:r>
              <a:rPr lang="en-US" sz="2400" dirty="0">
                <a:solidFill>
                  <a:srgbClr val="000066"/>
                </a:solidFill>
              </a:rPr>
              <a:t>, the same </a:t>
            </a:r>
            <a:r>
              <a:rPr lang="en-US" sz="2400" b="1" dirty="0">
                <a:solidFill>
                  <a:srgbClr val="000066"/>
                </a:solidFill>
              </a:rPr>
              <a:t>pid</a:t>
            </a:r>
            <a:r>
              <a:rPr lang="en-US" sz="2400" dirty="0">
                <a:solidFill>
                  <a:srgbClr val="000066"/>
                </a:solidFill>
              </a:rPr>
              <a:t> could be assigned to two different </a:t>
            </a:r>
            <a:r>
              <a:rPr lang="en-US" sz="2400" dirty="0" smtClean="0">
                <a:solidFill>
                  <a:srgbClr val="000066"/>
                </a:solidFill>
              </a:rPr>
              <a:t>processes.</a:t>
            </a:r>
            <a:endParaRPr lang="en-US" sz="2400" dirty="0">
              <a:solidFill>
                <a:srgbClr val="000066"/>
              </a:solidFill>
            </a:endParaRPr>
          </a:p>
        </p:txBody>
      </p:sp>
      <p:pic>
        <p:nvPicPr>
          <p:cNvPr id="4" name="Picture 3"/>
          <p:cNvPicPr>
            <a:picLocks/>
          </p:cNvPicPr>
          <p:nvPr/>
        </p:nvPicPr>
        <p:blipFill>
          <a:blip r:embed="rId2"/>
          <a:srcRect/>
          <a:stretch>
            <a:fillRect/>
          </a:stretch>
        </p:blipFill>
        <p:spPr bwMode="auto">
          <a:xfrm>
            <a:off x="2999543" y="2444992"/>
            <a:ext cx="4320000" cy="2520000"/>
          </a:xfrm>
          <a:prstGeom prst="rect">
            <a:avLst/>
          </a:prstGeom>
          <a:noFill/>
          <a:ln w="9525">
            <a:noFill/>
            <a:miter lim="800000"/>
            <a:headEnd/>
            <a:tailEnd/>
          </a:ln>
        </p:spPr>
      </p:pic>
      <p:sp>
        <p:nvSpPr>
          <p:cNvPr id="5" name="TextBox 4"/>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RACE CONDITION: </a:t>
            </a:r>
            <a:r>
              <a:rPr lang="en-US" sz="3200" b="1" dirty="0" smtClean="0">
                <a:solidFill>
                  <a:srgbClr val="800000"/>
                </a:solidFill>
                <a:latin typeface="Times New Roman" pitchFamily="18" charset="0"/>
                <a:cs typeface="Times New Roman" pitchFamily="18" charset="0"/>
              </a:rPr>
              <a:t>EXAMPLE ILLUSTRATION</a:t>
            </a:r>
            <a:endParaRPr lang="en-US" sz="3200" b="1" dirty="0">
              <a:solidFill>
                <a:srgbClr val="800000"/>
              </a:solidFill>
              <a:latin typeface="Times New Roman" pitchFamily="18" charset="0"/>
              <a:cs typeface="Times New Roman" pitchFamily="18" charset="0"/>
            </a:endParaRPr>
          </a:p>
        </p:txBody>
      </p:sp>
      <p:sp>
        <p:nvSpPr>
          <p:cNvPr id="2" name="Rounded Rectangle 1"/>
          <p:cNvSpPr/>
          <p:nvPr/>
        </p:nvSpPr>
        <p:spPr>
          <a:xfrm>
            <a:off x="10172696" y="1258169"/>
            <a:ext cx="2427757" cy="1804749"/>
          </a:xfrm>
          <a:prstGeom prst="roundRect">
            <a:avLst/>
          </a:prstGeom>
          <a:solidFill>
            <a:schemeClr val="bg1">
              <a:lumMod val="95000"/>
            </a:schemeClr>
          </a:solidFill>
          <a:ln>
            <a:solidFill>
              <a:srgbClr val="006666"/>
            </a:solidFill>
          </a:ln>
        </p:spPr>
        <p:txBody>
          <a:bodyPr wrap="square">
            <a:spAutoFit/>
          </a:bodyPr>
          <a:lstStyle/>
          <a:p>
            <a:pPr algn="just"/>
            <a:r>
              <a:rPr lang="en-US" b="1" dirty="0" smtClean="0">
                <a:solidFill>
                  <a:srgbClr val="000066"/>
                </a:solidFill>
              </a:rPr>
              <a:t>Recall:</a:t>
            </a:r>
          </a:p>
          <a:p>
            <a:pPr algn="just"/>
            <a:r>
              <a:rPr lang="en-US" dirty="0" smtClean="0">
                <a:solidFill>
                  <a:srgbClr val="000066"/>
                </a:solidFill>
              </a:rPr>
              <a:t/>
            </a:r>
            <a:br>
              <a:rPr lang="en-US" dirty="0" smtClean="0">
                <a:solidFill>
                  <a:srgbClr val="000066"/>
                </a:solidFill>
              </a:rPr>
            </a:br>
            <a:r>
              <a:rPr lang="en-US" sz="1600" dirty="0" smtClean="0">
                <a:solidFill>
                  <a:srgbClr val="000066"/>
                </a:solidFill>
              </a:rPr>
              <a:t>The </a:t>
            </a:r>
            <a:r>
              <a:rPr lang="en-US" sz="1600" b="1" dirty="0" smtClean="0">
                <a:solidFill>
                  <a:srgbClr val="000066"/>
                </a:solidFill>
              </a:rPr>
              <a:t>fork</a:t>
            </a:r>
            <a:r>
              <a:rPr lang="en-US" sz="1600" b="1" dirty="0">
                <a:solidFill>
                  <a:srgbClr val="000066"/>
                </a:solidFill>
              </a:rPr>
              <a:t>()</a:t>
            </a:r>
            <a:r>
              <a:rPr lang="en-US" sz="1600" dirty="0">
                <a:solidFill>
                  <a:srgbClr val="000066"/>
                </a:solidFill>
              </a:rPr>
              <a:t> returns the process </a:t>
            </a:r>
            <a:r>
              <a:rPr lang="en-US" sz="1600" dirty="0" smtClean="0">
                <a:solidFill>
                  <a:srgbClr val="000066"/>
                </a:solidFill>
              </a:rPr>
              <a:t>identifier </a:t>
            </a:r>
            <a:r>
              <a:rPr lang="en-US" sz="1600" dirty="0">
                <a:solidFill>
                  <a:srgbClr val="000066"/>
                </a:solidFill>
              </a:rPr>
              <a:t>of the </a:t>
            </a:r>
            <a:r>
              <a:rPr lang="en-US" sz="1600" dirty="0" smtClean="0">
                <a:solidFill>
                  <a:srgbClr val="000066"/>
                </a:solidFill>
              </a:rPr>
              <a:t>newly created </a:t>
            </a:r>
            <a:r>
              <a:rPr lang="en-US" sz="1600" dirty="0">
                <a:solidFill>
                  <a:srgbClr val="000066"/>
                </a:solidFill>
              </a:rPr>
              <a:t>process to the parent process.</a:t>
            </a:r>
            <a:endParaRPr lang="en-PH" sz="1600" dirty="0">
              <a:solidFill>
                <a:srgbClr val="000066"/>
              </a:solidFill>
            </a:endParaRPr>
          </a:p>
        </p:txBody>
      </p:sp>
    </p:spTree>
    <p:extLst>
      <p:ext uri="{BB962C8B-B14F-4D97-AF65-F5344CB8AC3E}">
        <p14:creationId xmlns:p14="http://schemas.microsoft.com/office/powerpoint/2010/main" val="544227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a:t>
            </a:r>
            <a:endParaRPr lang="en-US" sz="3200" b="1" dirty="0">
              <a:solidFill>
                <a:srgbClr val="000066"/>
              </a:solidFill>
              <a:latin typeface="Times New Roman" pitchFamily="18" charset="0"/>
              <a:cs typeface="Times New Roman" pitchFamily="18" charset="0"/>
            </a:endParaRPr>
          </a:p>
        </p:txBody>
      </p:sp>
      <p:sp>
        <p:nvSpPr>
          <p:cNvPr id="5" name="Rectangle 4"/>
          <p:cNvSpPr/>
          <p:nvPr/>
        </p:nvSpPr>
        <p:spPr>
          <a:xfrm>
            <a:off x="654033" y="1443854"/>
            <a:ext cx="5331128" cy="4524315"/>
          </a:xfrm>
          <a:prstGeom prst="rect">
            <a:avLst/>
          </a:prstGeom>
          <a:solidFill>
            <a:schemeClr val="bg1">
              <a:lumMod val="95000"/>
            </a:schemeClr>
          </a:solidFill>
          <a:ln>
            <a:solidFill>
              <a:srgbClr val="006666"/>
            </a:solidFill>
          </a:ln>
        </p:spPr>
        <p:txBody>
          <a:bodyPr wrap="square">
            <a:spAutoFit/>
          </a:bodyPr>
          <a:lstStyle/>
          <a:p>
            <a:pPr marL="365125" indent="-365125" algn="just">
              <a:buClr>
                <a:srgbClr val="800000"/>
              </a:buClr>
              <a:buFont typeface="Wingdings" panose="05000000000000000000" pitchFamily="2" charset="2"/>
              <a:buChar char="§"/>
            </a:pPr>
            <a:r>
              <a:rPr lang="en-US" sz="2400" dirty="0">
                <a:solidFill>
                  <a:srgbClr val="000066"/>
                </a:solidFill>
              </a:rPr>
              <a:t>A </a:t>
            </a:r>
            <a:r>
              <a:rPr lang="en-US" sz="2400" dirty="0" smtClean="0">
                <a:solidFill>
                  <a:srgbClr val="000066"/>
                </a:solidFill>
              </a:rPr>
              <a:t>code </a:t>
            </a:r>
            <a:r>
              <a:rPr lang="en-US" sz="2400" dirty="0">
                <a:solidFill>
                  <a:srgbClr val="000066"/>
                </a:solidFill>
              </a:rPr>
              <a:t>segment that accesses shared variables and has to be executed as an atomic action. </a:t>
            </a:r>
          </a:p>
          <a:p>
            <a:pPr marL="365125" indent="-365125" algn="just">
              <a:buClr>
                <a:srgbClr val="800000"/>
              </a:buClr>
              <a:buFont typeface="Wingdings" panose="05000000000000000000" pitchFamily="2" charset="2"/>
              <a:buChar char="§"/>
            </a:pPr>
            <a:endParaRPr lang="en-US" sz="2400" dirty="0" smtClean="0">
              <a:solidFill>
                <a:srgbClr val="000066"/>
              </a:solidFill>
            </a:endParaRPr>
          </a:p>
          <a:p>
            <a:pPr marL="365125" indent="-365125" algn="just">
              <a:buClr>
                <a:srgbClr val="800000"/>
              </a:buClr>
              <a:buFont typeface="Wingdings" panose="05000000000000000000" pitchFamily="2" charset="2"/>
              <a:buChar char="§"/>
            </a:pPr>
            <a:r>
              <a:rPr lang="en-US" sz="2400" dirty="0" smtClean="0">
                <a:solidFill>
                  <a:srgbClr val="000066"/>
                </a:solidFill>
              </a:rPr>
              <a:t>It </a:t>
            </a:r>
            <a:r>
              <a:rPr lang="en-US" sz="2400" dirty="0">
                <a:solidFill>
                  <a:srgbClr val="000066"/>
                </a:solidFill>
              </a:rPr>
              <a:t>means that in a group of cooperating processes, at a given point of time, only one process must be executing its critical section. </a:t>
            </a:r>
            <a:endParaRPr lang="en-US" sz="2400" dirty="0" smtClean="0">
              <a:solidFill>
                <a:srgbClr val="000066"/>
              </a:solidFill>
            </a:endParaRPr>
          </a:p>
          <a:p>
            <a:pPr marL="365125" indent="-365125" algn="just">
              <a:buClr>
                <a:srgbClr val="800000"/>
              </a:buClr>
              <a:buFont typeface="Wingdings" panose="05000000000000000000" pitchFamily="2" charset="2"/>
              <a:buChar char="§"/>
            </a:pPr>
            <a:endParaRPr lang="en-US" sz="2400" dirty="0">
              <a:solidFill>
                <a:srgbClr val="000066"/>
              </a:solidFill>
            </a:endParaRPr>
          </a:p>
          <a:p>
            <a:pPr marL="365125" indent="-365125" algn="just">
              <a:buClr>
                <a:srgbClr val="800000"/>
              </a:buClr>
              <a:buFont typeface="Wingdings" panose="05000000000000000000" pitchFamily="2" charset="2"/>
              <a:buChar char="§"/>
            </a:pPr>
            <a:r>
              <a:rPr lang="en-US" sz="2400" dirty="0" smtClean="0">
                <a:solidFill>
                  <a:srgbClr val="000066"/>
                </a:solidFill>
              </a:rPr>
              <a:t>If </a:t>
            </a:r>
            <a:r>
              <a:rPr lang="en-US" sz="2400" dirty="0">
                <a:solidFill>
                  <a:srgbClr val="000066"/>
                </a:solidFill>
              </a:rPr>
              <a:t>any other process also wants to execute its critical section, it must wait until the first one finishes.</a:t>
            </a:r>
            <a:endParaRPr lang="en-PH" sz="2400" dirty="0">
              <a:solidFill>
                <a:srgbClr val="000066"/>
              </a:solidFill>
            </a:endParaRPr>
          </a:p>
        </p:txBody>
      </p:sp>
      <p:sp>
        <p:nvSpPr>
          <p:cNvPr id="6" name="Rectangle 5"/>
          <p:cNvSpPr/>
          <p:nvPr/>
        </p:nvSpPr>
        <p:spPr>
          <a:xfrm>
            <a:off x="5985163" y="1193184"/>
            <a:ext cx="6146890" cy="5016758"/>
          </a:xfrm>
          <a:prstGeom prst="rect">
            <a:avLst/>
          </a:prstGeom>
          <a:solidFill>
            <a:schemeClr val="bg1">
              <a:lumMod val="95000"/>
            </a:schemeClr>
          </a:solidFill>
          <a:ln>
            <a:solidFill>
              <a:srgbClr val="006666"/>
            </a:solidFill>
          </a:ln>
        </p:spPr>
        <p:txBody>
          <a:bodyPr wrap="square">
            <a:spAutoFit/>
          </a:bodyPr>
          <a:lstStyle/>
          <a:p>
            <a:pPr marL="365125" indent="-365125" algn="just">
              <a:buClr>
                <a:srgbClr val="800000"/>
              </a:buClr>
              <a:buFont typeface="Wingdings" panose="05000000000000000000" pitchFamily="2" charset="2"/>
              <a:buChar char="§"/>
            </a:pPr>
            <a:r>
              <a:rPr lang="en-US" sz="2000" dirty="0">
                <a:solidFill>
                  <a:srgbClr val="000066"/>
                </a:solidFill>
              </a:rPr>
              <a:t>A </a:t>
            </a:r>
            <a:r>
              <a:rPr lang="en-US" sz="2000" dirty="0" smtClean="0">
                <a:solidFill>
                  <a:srgbClr val="000066"/>
                </a:solidFill>
              </a:rPr>
              <a:t>segment </a:t>
            </a:r>
            <a:r>
              <a:rPr lang="en-US" sz="2000" dirty="0">
                <a:solidFill>
                  <a:srgbClr val="000066"/>
                </a:solidFill>
              </a:rPr>
              <a:t>of code that can be accessed by only one signal process at a certain instance in time. </a:t>
            </a:r>
            <a:endParaRPr lang="en-US" sz="2000" dirty="0" smtClean="0">
              <a:solidFill>
                <a:srgbClr val="000066"/>
              </a:solidFill>
            </a:endParaRPr>
          </a:p>
          <a:p>
            <a:pPr marL="365125" indent="-365125" algn="just">
              <a:buClr>
                <a:srgbClr val="800000"/>
              </a:buClr>
              <a:buFont typeface="Wingdings" panose="05000000000000000000" pitchFamily="2" charset="2"/>
              <a:buChar char="§"/>
            </a:pPr>
            <a:endParaRPr lang="en-US" sz="2000" dirty="0">
              <a:solidFill>
                <a:srgbClr val="000066"/>
              </a:solidFill>
            </a:endParaRPr>
          </a:p>
          <a:p>
            <a:pPr marL="365125" indent="-365125" algn="just">
              <a:buClr>
                <a:srgbClr val="800000"/>
              </a:buClr>
              <a:buFont typeface="Wingdings" panose="05000000000000000000" pitchFamily="2" charset="2"/>
              <a:buChar char="§"/>
            </a:pPr>
            <a:r>
              <a:rPr lang="en-US" sz="2000" dirty="0" smtClean="0">
                <a:solidFill>
                  <a:srgbClr val="000066"/>
                </a:solidFill>
              </a:rPr>
              <a:t>This </a:t>
            </a:r>
            <a:r>
              <a:rPr lang="en-US" sz="2000" dirty="0">
                <a:solidFill>
                  <a:srgbClr val="000066"/>
                </a:solidFill>
              </a:rPr>
              <a:t>section consists of shared data resources that need to be accessed by other processes. </a:t>
            </a:r>
            <a:endParaRPr lang="en-US" sz="2000" dirty="0" smtClean="0">
              <a:solidFill>
                <a:srgbClr val="000066"/>
              </a:solidFill>
            </a:endParaRPr>
          </a:p>
          <a:p>
            <a:pPr marL="714375" indent="-349250" algn="just">
              <a:buClr>
                <a:srgbClr val="800000"/>
              </a:buClr>
              <a:buFont typeface="Courier New" panose="02070309020205020404" pitchFamily="49" charset="0"/>
              <a:buChar char="o"/>
            </a:pPr>
            <a:r>
              <a:rPr lang="en-US" sz="2000" dirty="0" smtClean="0">
                <a:solidFill>
                  <a:srgbClr val="000066"/>
                </a:solidFill>
              </a:rPr>
              <a:t>The </a:t>
            </a:r>
            <a:r>
              <a:rPr lang="en-US" sz="2000" dirty="0">
                <a:solidFill>
                  <a:srgbClr val="000066"/>
                </a:solidFill>
              </a:rPr>
              <a:t>entry to the critical section is handled by the </a:t>
            </a:r>
            <a:r>
              <a:rPr lang="en-US" sz="2000" b="1" dirty="0">
                <a:solidFill>
                  <a:srgbClr val="000066"/>
                </a:solidFill>
              </a:rPr>
              <a:t>wait()</a:t>
            </a:r>
            <a:r>
              <a:rPr lang="en-US" sz="2000" dirty="0">
                <a:solidFill>
                  <a:srgbClr val="000066"/>
                </a:solidFill>
              </a:rPr>
              <a:t> function, represented as P(). </a:t>
            </a:r>
            <a:endParaRPr lang="en-US" sz="2000" dirty="0" smtClean="0">
              <a:solidFill>
                <a:srgbClr val="000066"/>
              </a:solidFill>
            </a:endParaRPr>
          </a:p>
          <a:p>
            <a:pPr marL="714375" indent="-349250" algn="just">
              <a:buClr>
                <a:srgbClr val="800000"/>
              </a:buClr>
              <a:buFont typeface="Courier New" panose="02070309020205020404" pitchFamily="49" charset="0"/>
              <a:buChar char="o"/>
            </a:pPr>
            <a:r>
              <a:rPr lang="en-US" sz="2000" dirty="0" smtClean="0">
                <a:solidFill>
                  <a:srgbClr val="000066"/>
                </a:solidFill>
              </a:rPr>
              <a:t>The </a:t>
            </a:r>
            <a:r>
              <a:rPr lang="en-US" sz="2000" dirty="0">
                <a:solidFill>
                  <a:srgbClr val="000066"/>
                </a:solidFill>
              </a:rPr>
              <a:t>exit from a critical section is controlled by the </a:t>
            </a:r>
            <a:r>
              <a:rPr lang="en-US" sz="2000" b="1" dirty="0">
                <a:solidFill>
                  <a:srgbClr val="000066"/>
                </a:solidFill>
              </a:rPr>
              <a:t>signal()</a:t>
            </a:r>
            <a:r>
              <a:rPr lang="en-US" sz="2000" dirty="0">
                <a:solidFill>
                  <a:srgbClr val="000066"/>
                </a:solidFill>
              </a:rPr>
              <a:t> function, represented as V</a:t>
            </a:r>
            <a:r>
              <a:rPr lang="en-US" sz="2000" dirty="0" smtClean="0">
                <a:solidFill>
                  <a:srgbClr val="000066"/>
                </a:solidFill>
              </a:rPr>
              <a:t>().</a:t>
            </a:r>
          </a:p>
          <a:p>
            <a:pPr marL="365125" indent="-365125" algn="just">
              <a:buClr>
                <a:srgbClr val="800000"/>
              </a:buClr>
              <a:buFont typeface="Wingdings" panose="05000000000000000000" pitchFamily="2" charset="2"/>
              <a:buChar char="§"/>
            </a:pPr>
            <a:endParaRPr lang="en-US" sz="2000" dirty="0" smtClean="0">
              <a:solidFill>
                <a:srgbClr val="000066"/>
              </a:solidFill>
            </a:endParaRPr>
          </a:p>
          <a:p>
            <a:pPr marL="365125" indent="-365125" algn="just">
              <a:buClr>
                <a:srgbClr val="800000"/>
              </a:buClr>
              <a:buFont typeface="Wingdings" panose="05000000000000000000" pitchFamily="2" charset="2"/>
              <a:buChar char="§"/>
            </a:pPr>
            <a:r>
              <a:rPr lang="en-US" sz="2000" dirty="0" smtClean="0">
                <a:solidFill>
                  <a:srgbClr val="000066"/>
                </a:solidFill>
              </a:rPr>
              <a:t>Only </a:t>
            </a:r>
            <a:r>
              <a:rPr lang="en-US" sz="2000" dirty="0">
                <a:solidFill>
                  <a:srgbClr val="000066"/>
                </a:solidFill>
              </a:rPr>
              <a:t>one process can be executed inside the critical section at a time. </a:t>
            </a:r>
            <a:endParaRPr lang="en-US" sz="2000" dirty="0" smtClean="0">
              <a:solidFill>
                <a:srgbClr val="000066"/>
              </a:solidFill>
            </a:endParaRPr>
          </a:p>
          <a:p>
            <a:pPr marL="365125" indent="-365125" algn="just">
              <a:buClr>
                <a:srgbClr val="800000"/>
              </a:buClr>
              <a:buFont typeface="Wingdings" panose="05000000000000000000" pitchFamily="2" charset="2"/>
              <a:buChar char="§"/>
            </a:pPr>
            <a:endParaRPr lang="en-US" sz="2000" dirty="0">
              <a:solidFill>
                <a:srgbClr val="000066"/>
              </a:solidFill>
            </a:endParaRPr>
          </a:p>
          <a:p>
            <a:pPr marL="365125" indent="-365125" algn="just">
              <a:buClr>
                <a:srgbClr val="800000"/>
              </a:buClr>
              <a:buFont typeface="Wingdings" panose="05000000000000000000" pitchFamily="2" charset="2"/>
              <a:buChar char="§"/>
            </a:pPr>
            <a:r>
              <a:rPr lang="en-US" sz="2000" dirty="0" smtClean="0">
                <a:solidFill>
                  <a:srgbClr val="000066"/>
                </a:solidFill>
              </a:rPr>
              <a:t>Other </a:t>
            </a:r>
            <a:r>
              <a:rPr lang="en-US" sz="2000" dirty="0">
                <a:solidFill>
                  <a:srgbClr val="000066"/>
                </a:solidFill>
              </a:rPr>
              <a:t>processes waiting to execute their critical sections have to wait until the current process finishes executing its critical section.</a:t>
            </a:r>
            <a:endParaRPr lang="en-PH" sz="2000" dirty="0">
              <a:solidFill>
                <a:srgbClr val="000066"/>
              </a:solidFill>
            </a:endParaRPr>
          </a:p>
        </p:txBody>
      </p:sp>
    </p:spTree>
    <p:extLst>
      <p:ext uri="{BB962C8B-B14F-4D97-AF65-F5344CB8AC3E}">
        <p14:creationId xmlns:p14="http://schemas.microsoft.com/office/powerpoint/2010/main" val="3106323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 PROBLEM</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1259089" y="1584391"/>
            <a:ext cx="10311333" cy="4154984"/>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altLang="en-US" sz="2400" dirty="0">
                <a:solidFill>
                  <a:srgbClr val="000066"/>
                </a:solidFill>
              </a:rPr>
              <a:t>Consider a system of </a:t>
            </a:r>
            <a:r>
              <a:rPr lang="en-US" altLang="en-US" sz="2400" b="1" i="1" dirty="0">
                <a:solidFill>
                  <a:srgbClr val="000066"/>
                </a:solidFill>
              </a:rPr>
              <a:t>n</a:t>
            </a:r>
            <a:r>
              <a:rPr lang="en-US" altLang="en-US" sz="2400" b="1" dirty="0">
                <a:solidFill>
                  <a:srgbClr val="000066"/>
                </a:solidFill>
              </a:rPr>
              <a:t> </a:t>
            </a:r>
            <a:r>
              <a:rPr lang="en-US" altLang="en-US" sz="2400" dirty="0">
                <a:solidFill>
                  <a:srgbClr val="000066"/>
                </a:solidFill>
              </a:rPr>
              <a:t>processes </a:t>
            </a:r>
            <a:r>
              <a:rPr lang="en-US" altLang="en-US" sz="2400" dirty="0" smtClean="0">
                <a:solidFill>
                  <a:srgbClr val="000066"/>
                </a:solidFill>
              </a:rPr>
              <a:t>{</a:t>
            </a:r>
            <a:r>
              <a:rPr lang="en-US" altLang="en-US" sz="2400" b="1" i="1" dirty="0" smtClean="0">
                <a:solidFill>
                  <a:srgbClr val="000066"/>
                </a:solidFill>
              </a:rPr>
              <a:t>P</a:t>
            </a:r>
            <a:r>
              <a:rPr lang="en-US" altLang="en-US" sz="2400" b="1" i="1" baseline="-25000" dirty="0" smtClean="0">
                <a:solidFill>
                  <a:srgbClr val="000066"/>
                </a:solidFill>
              </a:rPr>
              <a:t>0</a:t>
            </a:r>
            <a:r>
              <a:rPr lang="en-US" altLang="en-US" sz="2400" b="1" i="1" dirty="0">
                <a:solidFill>
                  <a:srgbClr val="000066"/>
                </a:solidFill>
              </a:rPr>
              <a:t>, </a:t>
            </a:r>
            <a:r>
              <a:rPr lang="en-US" altLang="en-US" sz="2400" b="1" i="1" dirty="0" smtClean="0">
                <a:solidFill>
                  <a:srgbClr val="000066"/>
                </a:solidFill>
              </a:rPr>
              <a:t>P</a:t>
            </a:r>
            <a:r>
              <a:rPr lang="en-US" altLang="en-US" sz="2400" b="1" i="1" baseline="-25000" dirty="0" smtClean="0">
                <a:solidFill>
                  <a:srgbClr val="000066"/>
                </a:solidFill>
              </a:rPr>
              <a:t>1</a:t>
            </a:r>
            <a:r>
              <a:rPr lang="en-US" altLang="en-US" sz="2400" b="1" i="1" dirty="0">
                <a:solidFill>
                  <a:srgbClr val="000066"/>
                </a:solidFill>
              </a:rPr>
              <a:t>, … </a:t>
            </a:r>
            <a:r>
              <a:rPr lang="en-US" altLang="en-US" sz="2400" b="1" i="1" dirty="0" smtClean="0">
                <a:solidFill>
                  <a:srgbClr val="000066"/>
                </a:solidFill>
              </a:rPr>
              <a:t>P</a:t>
            </a:r>
            <a:r>
              <a:rPr lang="en-US" altLang="en-US" sz="2400" b="1" i="1" baseline="-25000" dirty="0" smtClean="0">
                <a:solidFill>
                  <a:srgbClr val="000066"/>
                </a:solidFill>
              </a:rPr>
              <a:t>n-1</a:t>
            </a:r>
            <a:r>
              <a:rPr lang="en-US" altLang="en-US" sz="2400" dirty="0" smtClean="0">
                <a:solidFill>
                  <a:srgbClr val="000066"/>
                </a:solidFill>
              </a:rPr>
              <a:t>}.</a:t>
            </a:r>
            <a:endParaRPr lang="en-US" altLang="en-US" sz="2400" dirty="0">
              <a:solidFill>
                <a:srgbClr val="000066"/>
              </a:solidFill>
            </a:endParaRPr>
          </a:p>
          <a:p>
            <a:pPr marL="365125" indent="-365125" algn="just">
              <a:buClr>
                <a:srgbClr val="800000"/>
              </a:buClr>
              <a:buFont typeface="Wingdings" panose="05000000000000000000" pitchFamily="2" charset="2"/>
              <a:buChar char="§"/>
            </a:pPr>
            <a:endParaRPr lang="en-US" altLang="en-US" sz="2400" dirty="0" smtClean="0">
              <a:solidFill>
                <a:srgbClr val="000066"/>
              </a:solidFill>
            </a:endParaRPr>
          </a:p>
          <a:p>
            <a:pPr marL="365125" indent="-365125" algn="just">
              <a:buClr>
                <a:srgbClr val="800000"/>
              </a:buClr>
              <a:buFont typeface="Wingdings" panose="05000000000000000000" pitchFamily="2" charset="2"/>
              <a:buChar char="§"/>
            </a:pPr>
            <a:r>
              <a:rPr lang="en-US" altLang="en-US" sz="2400" dirty="0" smtClean="0">
                <a:solidFill>
                  <a:srgbClr val="000066"/>
                </a:solidFill>
              </a:rPr>
              <a:t>Each </a:t>
            </a:r>
            <a:r>
              <a:rPr lang="en-US" altLang="en-US" sz="2400" dirty="0">
                <a:solidFill>
                  <a:srgbClr val="000066"/>
                </a:solidFill>
              </a:rPr>
              <a:t>process has </a:t>
            </a:r>
            <a:r>
              <a:rPr lang="en-US" altLang="en-US" sz="2400" dirty="0" smtClean="0">
                <a:solidFill>
                  <a:srgbClr val="000066"/>
                </a:solidFill>
              </a:rPr>
              <a:t>a segment </a:t>
            </a:r>
            <a:r>
              <a:rPr lang="en-US" altLang="en-US" sz="2400" dirty="0">
                <a:solidFill>
                  <a:srgbClr val="000066"/>
                </a:solidFill>
              </a:rPr>
              <a:t>of </a:t>
            </a:r>
            <a:r>
              <a:rPr lang="en-US" altLang="en-US" sz="2400" dirty="0" smtClean="0">
                <a:solidFill>
                  <a:srgbClr val="000066"/>
                </a:solidFill>
              </a:rPr>
              <a:t>code (</a:t>
            </a:r>
            <a:r>
              <a:rPr lang="en-US" altLang="en-US" sz="2400" b="1" dirty="0">
                <a:solidFill>
                  <a:srgbClr val="000066"/>
                </a:solidFill>
              </a:rPr>
              <a:t>critical </a:t>
            </a:r>
            <a:r>
              <a:rPr lang="en-US" altLang="en-US" sz="2400" b="1" dirty="0" smtClean="0">
                <a:solidFill>
                  <a:srgbClr val="000066"/>
                </a:solidFill>
              </a:rPr>
              <a:t>section</a:t>
            </a:r>
            <a:r>
              <a:rPr lang="en-US" altLang="en-US" sz="2400" dirty="0" smtClean="0">
                <a:solidFill>
                  <a:srgbClr val="000066"/>
                </a:solidFill>
              </a:rPr>
              <a:t>):</a:t>
            </a:r>
            <a:endParaRPr lang="en-US" altLang="en-US" sz="2400" dirty="0">
              <a:solidFill>
                <a:srgbClr val="000066"/>
              </a:solidFill>
            </a:endParaRPr>
          </a:p>
          <a:p>
            <a:pPr marL="714375" lvl="1" indent="-349250" algn="just">
              <a:buClr>
                <a:srgbClr val="800000"/>
              </a:buClr>
              <a:buFont typeface="Courier New" panose="02070309020205020404" pitchFamily="49" charset="0"/>
              <a:buChar char="o"/>
            </a:pPr>
            <a:endParaRPr lang="en-US" altLang="en-US" sz="2400" dirty="0" smtClean="0">
              <a:solidFill>
                <a:srgbClr val="000066"/>
              </a:solidFill>
            </a:endParaRPr>
          </a:p>
          <a:p>
            <a:pPr marL="714375" lvl="1" indent="-349250" algn="just">
              <a:buClr>
                <a:srgbClr val="800000"/>
              </a:buClr>
              <a:buFont typeface="Courier New" panose="02070309020205020404" pitchFamily="49" charset="0"/>
              <a:buChar char="o"/>
            </a:pPr>
            <a:r>
              <a:rPr lang="en-US" altLang="en-US" sz="2400" dirty="0" smtClean="0">
                <a:solidFill>
                  <a:srgbClr val="000066"/>
                </a:solidFill>
              </a:rPr>
              <a:t>process may be accessing (and updating) data that is shared with at least one other process</a:t>
            </a:r>
          </a:p>
          <a:p>
            <a:pPr marL="714375" lvl="1" indent="-349250" algn="just">
              <a:buClr>
                <a:srgbClr val="800000"/>
              </a:buClr>
              <a:buFont typeface="Courier New" panose="02070309020205020404" pitchFamily="49" charset="0"/>
              <a:buChar char="o"/>
            </a:pPr>
            <a:endParaRPr lang="en-US" altLang="en-US" sz="2400" dirty="0" smtClean="0">
              <a:solidFill>
                <a:srgbClr val="000066"/>
              </a:solidFill>
            </a:endParaRPr>
          </a:p>
          <a:p>
            <a:pPr marL="714375" lvl="1" indent="-349250" algn="just">
              <a:buClr>
                <a:srgbClr val="800000"/>
              </a:buClr>
              <a:buFont typeface="Courier New" panose="02070309020205020404" pitchFamily="49" charset="0"/>
              <a:buChar char="o"/>
            </a:pPr>
            <a:r>
              <a:rPr lang="en-US" altLang="en-US" sz="2400" dirty="0" smtClean="0">
                <a:solidFill>
                  <a:srgbClr val="000066"/>
                </a:solidFill>
              </a:rPr>
              <a:t>process </a:t>
            </a:r>
            <a:r>
              <a:rPr lang="en-US" altLang="en-US" sz="2400" dirty="0">
                <a:solidFill>
                  <a:srgbClr val="000066"/>
                </a:solidFill>
              </a:rPr>
              <a:t>may be changing common variables, updating table, writing file, etc</a:t>
            </a:r>
            <a:r>
              <a:rPr lang="en-US" altLang="en-US" sz="2400" dirty="0" smtClean="0">
                <a:solidFill>
                  <a:srgbClr val="000066"/>
                </a:solidFill>
              </a:rPr>
              <a:t>.</a:t>
            </a:r>
          </a:p>
          <a:p>
            <a:pPr marL="717550" lvl="1" indent="-358775" algn="just">
              <a:buClr>
                <a:srgbClr val="800000"/>
              </a:buClr>
              <a:buFont typeface="Courier New" panose="02070309020205020404" pitchFamily="49" charset="0"/>
              <a:buChar char="o"/>
            </a:pPr>
            <a:endParaRPr lang="en-US" altLang="en-US" sz="2400" dirty="0" smtClean="0">
              <a:solidFill>
                <a:srgbClr val="000066"/>
              </a:solidFill>
            </a:endParaRPr>
          </a:p>
          <a:p>
            <a:pPr marL="717550" lvl="1" indent="-358775" algn="just">
              <a:buClr>
                <a:srgbClr val="800000"/>
              </a:buClr>
              <a:buFont typeface="Courier New" panose="02070309020205020404" pitchFamily="49" charset="0"/>
              <a:buChar char="o"/>
            </a:pPr>
            <a:r>
              <a:rPr lang="en-US" altLang="en-US" sz="2400" dirty="0" smtClean="0">
                <a:solidFill>
                  <a:srgbClr val="000066"/>
                </a:solidFill>
              </a:rPr>
              <a:t>when </a:t>
            </a:r>
            <a:r>
              <a:rPr lang="en-US" altLang="en-US" sz="2400" dirty="0">
                <a:solidFill>
                  <a:srgbClr val="000066"/>
                </a:solidFill>
              </a:rPr>
              <a:t>one process is in its critical section, no other </a:t>
            </a:r>
            <a:r>
              <a:rPr lang="en-US" altLang="en-US" sz="2400" dirty="0" smtClean="0">
                <a:solidFill>
                  <a:srgbClr val="000066"/>
                </a:solidFill>
              </a:rPr>
              <a:t>is allowed to execute in </a:t>
            </a:r>
            <a:r>
              <a:rPr lang="en-US" altLang="en-US" sz="2400" dirty="0">
                <a:solidFill>
                  <a:srgbClr val="000066"/>
                </a:solidFill>
              </a:rPr>
              <a:t>its critical </a:t>
            </a:r>
            <a:r>
              <a:rPr lang="en-US" altLang="en-US" sz="2400" dirty="0" smtClean="0">
                <a:solidFill>
                  <a:srgbClr val="000066"/>
                </a:solidFill>
              </a:rPr>
              <a:t>section</a:t>
            </a:r>
            <a:endParaRPr lang="en-US" altLang="en-US" sz="2400" dirty="0">
              <a:solidFill>
                <a:srgbClr val="000066"/>
              </a:solidFill>
            </a:endParaRPr>
          </a:p>
        </p:txBody>
      </p:sp>
    </p:spTree>
    <p:extLst>
      <p:ext uri="{BB962C8B-B14F-4D97-AF65-F5344CB8AC3E}">
        <p14:creationId xmlns:p14="http://schemas.microsoft.com/office/powerpoint/2010/main" val="4128034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 PROBLEM</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2910137" y="1826009"/>
            <a:ext cx="7009237" cy="3046988"/>
          </a:xfrm>
          <a:prstGeom prst="rect">
            <a:avLst/>
          </a:prstGeom>
          <a:solidFill>
            <a:schemeClr val="bg1">
              <a:lumMod val="95000"/>
            </a:schemeClr>
          </a:solidFill>
        </p:spPr>
        <p:txBody>
          <a:bodyPr wrap="square">
            <a:spAutoFit/>
          </a:bodyPr>
          <a:lstStyle/>
          <a:p>
            <a:pPr marL="365125" indent="-365125">
              <a:buClr>
                <a:srgbClr val="800000"/>
              </a:buClr>
              <a:buFont typeface="Wingdings" panose="05000000000000000000" pitchFamily="2" charset="2"/>
              <a:buChar char="§"/>
            </a:pPr>
            <a:r>
              <a:rPr lang="en-US" altLang="en-US" sz="2400" b="1" dirty="0" smtClean="0">
                <a:solidFill>
                  <a:srgbClr val="000066"/>
                </a:solidFill>
              </a:rPr>
              <a:t>Critical-Section Problem:</a:t>
            </a:r>
            <a:r>
              <a:rPr lang="en-US" altLang="en-US" sz="2400" b="1" i="1" dirty="0" smtClean="0">
                <a:solidFill>
                  <a:srgbClr val="000066"/>
                </a:solidFill>
              </a:rPr>
              <a:t> </a:t>
            </a:r>
          </a:p>
          <a:p>
            <a:pPr marL="714375" indent="-349250" algn="just">
              <a:buClr>
                <a:srgbClr val="800000"/>
              </a:buClr>
              <a:buFont typeface="Courier New" panose="02070309020205020404" pitchFamily="49" charset="0"/>
              <a:buChar char="o"/>
            </a:pPr>
            <a:r>
              <a:rPr lang="en-US" altLang="en-US" sz="2400" dirty="0" smtClean="0">
                <a:solidFill>
                  <a:srgbClr val="000066"/>
                </a:solidFill>
              </a:rPr>
              <a:t>To </a:t>
            </a:r>
            <a:r>
              <a:rPr lang="en-US" altLang="en-US" sz="2400" dirty="0">
                <a:solidFill>
                  <a:srgbClr val="000066"/>
                </a:solidFill>
              </a:rPr>
              <a:t>design </a:t>
            </a:r>
            <a:r>
              <a:rPr lang="en-US" altLang="en-US" sz="2400" dirty="0" smtClean="0">
                <a:solidFill>
                  <a:srgbClr val="000066"/>
                </a:solidFill>
              </a:rPr>
              <a:t>a protocol that the processes can use to synchronize their activity so as to cooperatively share data.</a:t>
            </a:r>
            <a:endParaRPr lang="en-US" altLang="en-US" sz="2400" dirty="0">
              <a:solidFill>
                <a:srgbClr val="000066"/>
              </a:solidFill>
            </a:endParaRPr>
          </a:p>
          <a:p>
            <a:pPr marL="365125" indent="-365125">
              <a:buClr>
                <a:srgbClr val="800000"/>
              </a:buClr>
              <a:buFont typeface="Wingdings" panose="05000000000000000000" pitchFamily="2" charset="2"/>
              <a:buChar char="§"/>
            </a:pPr>
            <a:endParaRPr lang="en-US" sz="2400" dirty="0" smtClean="0">
              <a:solidFill>
                <a:srgbClr val="000066"/>
              </a:solidFill>
              <a:latin typeface="Times New Roman" panose="02020603050405020304" pitchFamily="18" charset="0"/>
              <a:cs typeface="Times New Roman" panose="02020603050405020304" pitchFamily="18" charset="0"/>
            </a:endParaRPr>
          </a:p>
          <a:p>
            <a:pPr marL="365125" indent="-365125" algn="just">
              <a:buClr>
                <a:srgbClr val="800000"/>
              </a:buClr>
              <a:buFont typeface="Wingdings" panose="05000000000000000000" pitchFamily="2" charset="2"/>
              <a:buChar char="§"/>
            </a:pPr>
            <a:r>
              <a:rPr lang="en-US" sz="2400" dirty="0" smtClean="0">
                <a:solidFill>
                  <a:srgbClr val="000066"/>
                </a:solidFill>
                <a:latin typeface="Times New Roman" panose="02020603050405020304" pitchFamily="18" charset="0"/>
                <a:cs typeface="Times New Roman" panose="02020603050405020304" pitchFamily="18" charset="0"/>
              </a:rPr>
              <a:t>The </a:t>
            </a:r>
            <a:r>
              <a:rPr lang="en-US" sz="2400" b="1" dirty="0">
                <a:solidFill>
                  <a:srgbClr val="000066"/>
                </a:solidFill>
                <a:latin typeface="Times New Roman" panose="02020603050405020304" pitchFamily="18" charset="0"/>
                <a:cs typeface="Times New Roman" panose="02020603050405020304" pitchFamily="18" charset="0"/>
              </a:rPr>
              <a:t>producer-consumer</a:t>
            </a:r>
            <a:r>
              <a:rPr lang="en-US" sz="2400" dirty="0">
                <a:solidFill>
                  <a:srgbClr val="000066"/>
                </a:solidFill>
                <a:latin typeface="Times New Roman" panose="02020603050405020304" pitchFamily="18" charset="0"/>
                <a:cs typeface="Times New Roman" panose="02020603050405020304" pitchFamily="18" charset="0"/>
              </a:rPr>
              <a:t> problem described above is a </a:t>
            </a:r>
            <a:r>
              <a:rPr lang="en-US" sz="2400" b="1" dirty="0">
                <a:solidFill>
                  <a:srgbClr val="000066"/>
                </a:solidFill>
                <a:latin typeface="Times New Roman" panose="02020603050405020304" pitchFamily="18" charset="0"/>
                <a:cs typeface="Times New Roman" panose="02020603050405020304" pitchFamily="18" charset="0"/>
              </a:rPr>
              <a:t>specific example</a:t>
            </a:r>
            <a:r>
              <a:rPr lang="en-US" sz="2400" dirty="0">
                <a:solidFill>
                  <a:srgbClr val="000066"/>
                </a:solidFill>
                <a:latin typeface="Times New Roman" panose="02020603050405020304" pitchFamily="18" charset="0"/>
                <a:cs typeface="Times New Roman" panose="02020603050405020304" pitchFamily="18" charset="0"/>
              </a:rPr>
              <a:t> of a more general situation known as the </a:t>
            </a:r>
            <a:r>
              <a:rPr lang="en-US" sz="2400" b="1" dirty="0" smtClean="0">
                <a:solidFill>
                  <a:srgbClr val="000066"/>
                </a:solidFill>
                <a:latin typeface="Times New Roman" panose="02020603050405020304" pitchFamily="18" charset="0"/>
                <a:cs typeface="Times New Roman" panose="02020603050405020304" pitchFamily="18" charset="0"/>
              </a:rPr>
              <a:t>critical-section</a:t>
            </a:r>
            <a:r>
              <a:rPr lang="en-US" sz="2400" b="1" dirty="0">
                <a:solidFill>
                  <a:srgbClr val="000066"/>
                </a:solidFill>
                <a:latin typeface="Times New Roman" panose="02020603050405020304" pitchFamily="18" charset="0"/>
                <a:cs typeface="Times New Roman" panose="02020603050405020304" pitchFamily="18" charset="0"/>
              </a:rPr>
              <a:t> problem</a:t>
            </a:r>
            <a:r>
              <a:rPr lang="en-US" sz="2400" dirty="0" smtClean="0">
                <a:solidFill>
                  <a:srgbClr val="000066"/>
                </a:solidFill>
                <a:latin typeface="Times New Roman" panose="02020603050405020304" pitchFamily="18" charset="0"/>
                <a:cs typeface="Times New Roman" panose="02020603050405020304" pitchFamily="18" charset="0"/>
              </a:rPr>
              <a:t>.</a:t>
            </a:r>
            <a:endParaRPr lang="en-US" altLang="en-US" sz="2400" dirty="0" smtClean="0">
              <a:solidFill>
                <a:srgbClr val="000066"/>
              </a:solidFill>
            </a:endParaRPr>
          </a:p>
        </p:txBody>
      </p:sp>
    </p:spTree>
    <p:extLst>
      <p:ext uri="{BB962C8B-B14F-4D97-AF65-F5344CB8AC3E}">
        <p14:creationId xmlns:p14="http://schemas.microsoft.com/office/powerpoint/2010/main" val="2171169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 PROBLEM</a:t>
            </a:r>
            <a:endParaRPr lang="en-US" sz="3200" b="1" dirty="0">
              <a:solidFill>
                <a:srgbClr val="000066"/>
              </a:solidFill>
              <a:latin typeface="Times New Roman" pitchFamily="18" charset="0"/>
              <a:cs typeface="Times New Roman" pitchFamily="18" charset="0"/>
            </a:endParaRPr>
          </a:p>
        </p:txBody>
      </p:sp>
      <p:sp>
        <p:nvSpPr>
          <p:cNvPr id="6" name="Rectangle 5"/>
          <p:cNvSpPr/>
          <p:nvPr/>
        </p:nvSpPr>
        <p:spPr>
          <a:xfrm>
            <a:off x="522515" y="1260449"/>
            <a:ext cx="11674928" cy="707886"/>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sz="2000" dirty="0" smtClean="0">
                <a:solidFill>
                  <a:srgbClr val="000066"/>
                </a:solidFill>
                <a:latin typeface="Times New Roman" panose="02020603050405020304" pitchFamily="18" charset="0"/>
              </a:rPr>
              <a:t>The </a:t>
            </a:r>
            <a:r>
              <a:rPr lang="en-US" sz="2000" b="1" dirty="0">
                <a:solidFill>
                  <a:srgbClr val="000066"/>
                </a:solidFill>
                <a:latin typeface="Times New Roman" panose="02020603050405020304" pitchFamily="18" charset="0"/>
              </a:rPr>
              <a:t>general idea </a:t>
            </a:r>
            <a:r>
              <a:rPr lang="en-US" sz="2000" dirty="0">
                <a:solidFill>
                  <a:srgbClr val="000066"/>
                </a:solidFill>
                <a:latin typeface="Times New Roman" panose="02020603050405020304" pitchFamily="18" charset="0"/>
              </a:rPr>
              <a:t>is that in a number of cooperating processes, each has a critical section of code, with the following </a:t>
            </a:r>
            <a:r>
              <a:rPr lang="en-US" sz="2000" b="1" dirty="0">
                <a:solidFill>
                  <a:srgbClr val="000066"/>
                </a:solidFill>
                <a:latin typeface="Times New Roman" panose="02020603050405020304" pitchFamily="18" charset="0"/>
              </a:rPr>
              <a:t>conditions</a:t>
            </a:r>
            <a:r>
              <a:rPr lang="en-US" sz="2000" dirty="0">
                <a:solidFill>
                  <a:srgbClr val="000066"/>
                </a:solidFill>
                <a:latin typeface="Times New Roman" panose="02020603050405020304" pitchFamily="18" charset="0"/>
              </a:rPr>
              <a:t> and </a:t>
            </a:r>
            <a:r>
              <a:rPr lang="en-US" sz="2000" b="1" dirty="0">
                <a:solidFill>
                  <a:srgbClr val="000066"/>
                </a:solidFill>
                <a:latin typeface="Times New Roman" panose="02020603050405020304" pitchFamily="18" charset="0"/>
              </a:rPr>
              <a:t>terminologies</a:t>
            </a:r>
            <a:r>
              <a:rPr lang="en-US" sz="2000" dirty="0" smtClean="0">
                <a:solidFill>
                  <a:srgbClr val="000066"/>
                </a:solidFill>
                <a:latin typeface="Times New Roman" panose="02020603050405020304" pitchFamily="18" charset="0"/>
              </a:rPr>
              <a:t>:</a:t>
            </a:r>
          </a:p>
        </p:txBody>
      </p:sp>
      <p:sp>
        <p:nvSpPr>
          <p:cNvPr id="3" name="Rectangle 2"/>
          <p:cNvSpPr/>
          <p:nvPr/>
        </p:nvSpPr>
        <p:spPr>
          <a:xfrm>
            <a:off x="685805" y="2185825"/>
            <a:ext cx="4980216" cy="2934458"/>
          </a:xfrm>
          <a:prstGeom prst="rect">
            <a:avLst/>
          </a:prstGeom>
          <a:solidFill>
            <a:schemeClr val="bg1">
              <a:lumMod val="95000"/>
            </a:schemeClr>
          </a:solidFill>
          <a:ln>
            <a:solidFill>
              <a:schemeClr val="accent1"/>
            </a:solidFill>
          </a:ln>
        </p:spPr>
        <p:txBody>
          <a:bodyPr wrap="square">
            <a:spAutoFit/>
          </a:bodyPr>
          <a:lstStyle/>
          <a:p>
            <a:pPr marL="358775" indent="-358775" algn="just">
              <a:lnSpc>
                <a:spcPct val="114000"/>
              </a:lnSpc>
              <a:buClr>
                <a:srgbClr val="800000"/>
              </a:buClr>
              <a:buFont typeface="Courier New" panose="02070309020205020404" pitchFamily="49" charset="0"/>
              <a:buChar char="o"/>
            </a:pPr>
            <a:r>
              <a:rPr lang="en-US" b="1" dirty="0" smtClean="0">
                <a:solidFill>
                  <a:srgbClr val="800000"/>
                </a:solidFill>
                <a:latin typeface="Times New Roman" panose="02020603050405020304" pitchFamily="18" charset="0"/>
              </a:rPr>
              <a:t>Conditions:</a:t>
            </a:r>
          </a:p>
          <a:p>
            <a:pPr marL="538163" indent="-179388" algn="just">
              <a:lnSpc>
                <a:spcPct val="114000"/>
              </a:lnSpc>
              <a:buClr>
                <a:srgbClr val="800000"/>
              </a:buClr>
              <a:buFont typeface="Arial" panose="020B0604020202020204" pitchFamily="34" charset="0"/>
              <a:buChar char="•"/>
            </a:pPr>
            <a:r>
              <a:rPr lang="en-US" dirty="0" smtClean="0">
                <a:solidFill>
                  <a:srgbClr val="000066"/>
                </a:solidFill>
                <a:latin typeface="Times New Roman" panose="02020603050405020304" pitchFamily="18" charset="0"/>
              </a:rPr>
              <a:t>Only </a:t>
            </a:r>
            <a:r>
              <a:rPr lang="en-US" dirty="0">
                <a:solidFill>
                  <a:srgbClr val="000066"/>
                </a:solidFill>
                <a:latin typeface="Times New Roman" panose="02020603050405020304" pitchFamily="18" charset="0"/>
              </a:rPr>
              <a:t>one process in the group can be allowed to execute in their critical section at any one time. </a:t>
            </a:r>
          </a:p>
          <a:p>
            <a:pPr marL="538163" indent="-179388" algn="just">
              <a:lnSpc>
                <a:spcPct val="114000"/>
              </a:lnSpc>
              <a:buClr>
                <a:srgbClr val="800000"/>
              </a:buClr>
              <a:buFont typeface="Arial" panose="020B0604020202020204" pitchFamily="34" charset="0"/>
              <a:buChar char="•"/>
            </a:pPr>
            <a:r>
              <a:rPr lang="en-US" dirty="0">
                <a:solidFill>
                  <a:srgbClr val="000066"/>
                </a:solidFill>
                <a:latin typeface="Times New Roman" panose="02020603050405020304" pitchFamily="18" charset="0"/>
              </a:rPr>
              <a:t>If one process is already executing their critical section and another process wishes to do so, then the second process must be made to wait until the first process has completed their critical section work.</a:t>
            </a:r>
          </a:p>
        </p:txBody>
      </p:sp>
      <p:sp>
        <p:nvSpPr>
          <p:cNvPr id="4" name="Rectangle 3"/>
          <p:cNvSpPr/>
          <p:nvPr/>
        </p:nvSpPr>
        <p:spPr>
          <a:xfrm>
            <a:off x="5666021" y="2185825"/>
            <a:ext cx="6400800" cy="3566041"/>
          </a:xfrm>
          <a:prstGeom prst="rect">
            <a:avLst/>
          </a:prstGeom>
          <a:solidFill>
            <a:schemeClr val="bg1">
              <a:lumMod val="95000"/>
            </a:schemeClr>
          </a:solidFill>
          <a:ln>
            <a:solidFill>
              <a:schemeClr val="accent1"/>
            </a:solidFill>
          </a:ln>
        </p:spPr>
        <p:txBody>
          <a:bodyPr>
            <a:spAutoFit/>
          </a:bodyPr>
          <a:lstStyle/>
          <a:p>
            <a:pPr marL="358775" indent="-358775" algn="just">
              <a:lnSpc>
                <a:spcPct val="114000"/>
              </a:lnSpc>
              <a:buClr>
                <a:srgbClr val="800000"/>
              </a:buClr>
              <a:buFont typeface="Courier New" panose="02070309020205020404" pitchFamily="49" charset="0"/>
              <a:buChar char="o"/>
            </a:pPr>
            <a:r>
              <a:rPr lang="en-US" b="1" dirty="0" smtClean="0">
                <a:solidFill>
                  <a:srgbClr val="800000"/>
                </a:solidFill>
                <a:latin typeface="Times New Roman" panose="02020603050405020304" pitchFamily="18" charset="0"/>
              </a:rPr>
              <a:t>Terminologies:</a:t>
            </a:r>
          </a:p>
          <a:p>
            <a:pPr marL="538163" indent="-173038" algn="just">
              <a:lnSpc>
                <a:spcPct val="114000"/>
              </a:lnSpc>
              <a:buClr>
                <a:srgbClr val="800000"/>
              </a:buClr>
              <a:buFont typeface="Arial" panose="020B0604020202020204" pitchFamily="34" charset="0"/>
              <a:buChar char="•"/>
            </a:pPr>
            <a:r>
              <a:rPr lang="en-US" dirty="0" smtClean="0">
                <a:solidFill>
                  <a:srgbClr val="000066"/>
                </a:solidFill>
                <a:latin typeface="Times New Roman" panose="02020603050405020304" pitchFamily="18" charset="0"/>
              </a:rPr>
              <a:t>The </a:t>
            </a:r>
            <a:r>
              <a:rPr lang="en-US" b="1" dirty="0">
                <a:solidFill>
                  <a:srgbClr val="000066"/>
                </a:solidFill>
                <a:latin typeface="Times New Roman" panose="02020603050405020304" pitchFamily="18" charset="0"/>
              </a:rPr>
              <a:t>code preceding the critical section</a:t>
            </a:r>
            <a:r>
              <a:rPr lang="en-US" dirty="0">
                <a:solidFill>
                  <a:srgbClr val="000066"/>
                </a:solidFill>
                <a:latin typeface="Times New Roman" panose="02020603050405020304" pitchFamily="18" charset="0"/>
              </a:rPr>
              <a:t>, and which controls access to the critical section, is termed the </a:t>
            </a:r>
            <a:r>
              <a:rPr lang="en-US" b="1" dirty="0">
                <a:solidFill>
                  <a:srgbClr val="000066"/>
                </a:solidFill>
                <a:latin typeface="Times New Roman" panose="02020603050405020304" pitchFamily="18" charset="0"/>
              </a:rPr>
              <a:t>entry section</a:t>
            </a:r>
            <a:r>
              <a:rPr lang="en-US" dirty="0">
                <a:solidFill>
                  <a:srgbClr val="000066"/>
                </a:solidFill>
                <a:latin typeface="Times New Roman" panose="02020603050405020304" pitchFamily="18" charset="0"/>
              </a:rPr>
              <a:t>. </a:t>
            </a:r>
          </a:p>
          <a:p>
            <a:pPr marL="1077913" indent="-358775" algn="just">
              <a:lnSpc>
                <a:spcPct val="114000"/>
              </a:lnSpc>
              <a:buClr>
                <a:srgbClr val="800000"/>
              </a:buClr>
              <a:buFont typeface="Wingdings" panose="05000000000000000000" pitchFamily="2" charset="2"/>
              <a:buChar char="ü"/>
            </a:pPr>
            <a:r>
              <a:rPr lang="en-US" dirty="0">
                <a:solidFill>
                  <a:srgbClr val="000066"/>
                </a:solidFill>
                <a:latin typeface="Times New Roman" panose="02020603050405020304" pitchFamily="18" charset="0"/>
              </a:rPr>
              <a:t>It acts like a carefully controlled locking door.</a:t>
            </a:r>
          </a:p>
          <a:p>
            <a:pPr marL="538163" indent="-173038" algn="just">
              <a:lnSpc>
                <a:spcPct val="114000"/>
              </a:lnSpc>
              <a:buClr>
                <a:srgbClr val="800000"/>
              </a:buClr>
              <a:buFont typeface="Arial" panose="020B0604020202020204" pitchFamily="34" charset="0"/>
              <a:buChar char="•"/>
            </a:pPr>
            <a:r>
              <a:rPr lang="en-US" dirty="0">
                <a:solidFill>
                  <a:srgbClr val="000066"/>
                </a:solidFill>
                <a:latin typeface="Times New Roman" panose="02020603050405020304" pitchFamily="18" charset="0"/>
              </a:rPr>
              <a:t>The code following the critical section is termed the </a:t>
            </a:r>
            <a:r>
              <a:rPr lang="en-US" b="1" dirty="0">
                <a:solidFill>
                  <a:srgbClr val="000066"/>
                </a:solidFill>
                <a:latin typeface="Times New Roman" panose="02020603050405020304" pitchFamily="18" charset="0"/>
              </a:rPr>
              <a:t>exit section</a:t>
            </a:r>
            <a:r>
              <a:rPr lang="en-US" dirty="0">
                <a:solidFill>
                  <a:srgbClr val="000066"/>
                </a:solidFill>
                <a:latin typeface="Times New Roman" panose="02020603050405020304" pitchFamily="18" charset="0"/>
              </a:rPr>
              <a:t>. </a:t>
            </a:r>
          </a:p>
          <a:p>
            <a:pPr marL="1077913" indent="-358775" algn="just">
              <a:lnSpc>
                <a:spcPct val="114000"/>
              </a:lnSpc>
              <a:buClr>
                <a:srgbClr val="800000"/>
              </a:buClr>
              <a:buFont typeface="Wingdings" panose="05000000000000000000" pitchFamily="2" charset="2"/>
              <a:buChar char="ü"/>
            </a:pPr>
            <a:r>
              <a:rPr lang="en-US" dirty="0">
                <a:solidFill>
                  <a:srgbClr val="000066"/>
                </a:solidFill>
                <a:latin typeface="Times New Roman" panose="02020603050405020304" pitchFamily="18" charset="0"/>
              </a:rPr>
              <a:t>It generally releases the lock on someone else's door, or at least, lets the world know that they are no longer in their critical section.</a:t>
            </a:r>
          </a:p>
          <a:p>
            <a:pPr marL="538163" indent="-173038" algn="just">
              <a:lnSpc>
                <a:spcPct val="114000"/>
              </a:lnSpc>
              <a:buClr>
                <a:srgbClr val="800000"/>
              </a:buClr>
              <a:buFont typeface="Arial" panose="020B0604020202020204" pitchFamily="34" charset="0"/>
              <a:buChar char="•"/>
            </a:pPr>
            <a:r>
              <a:rPr lang="en-US" dirty="0">
                <a:solidFill>
                  <a:srgbClr val="000066"/>
                </a:solidFill>
                <a:latin typeface="Times New Roman" panose="02020603050405020304" pitchFamily="18" charset="0"/>
              </a:rPr>
              <a:t>The </a:t>
            </a:r>
            <a:r>
              <a:rPr lang="en-US" b="1" dirty="0">
                <a:solidFill>
                  <a:srgbClr val="000066"/>
                </a:solidFill>
                <a:latin typeface="Times New Roman" panose="02020603050405020304" pitchFamily="18" charset="0"/>
              </a:rPr>
              <a:t>rest of the code</a:t>
            </a:r>
            <a:r>
              <a:rPr lang="en-US" dirty="0">
                <a:solidFill>
                  <a:srgbClr val="000066"/>
                </a:solidFill>
                <a:latin typeface="Times New Roman" panose="02020603050405020304" pitchFamily="18" charset="0"/>
              </a:rPr>
              <a:t> not included in either the critical section or the entry or exit </a:t>
            </a:r>
            <a:r>
              <a:rPr lang="en-US" dirty="0" smtClean="0">
                <a:solidFill>
                  <a:srgbClr val="000066"/>
                </a:solidFill>
                <a:latin typeface="Times New Roman" panose="02020603050405020304" pitchFamily="18" charset="0"/>
              </a:rPr>
              <a:t>section </a:t>
            </a:r>
            <a:r>
              <a:rPr lang="en-US" dirty="0">
                <a:solidFill>
                  <a:srgbClr val="000066"/>
                </a:solidFill>
                <a:latin typeface="Times New Roman" panose="02020603050405020304" pitchFamily="18" charset="0"/>
              </a:rPr>
              <a:t>is termed the </a:t>
            </a:r>
            <a:r>
              <a:rPr lang="en-US" b="1" dirty="0">
                <a:solidFill>
                  <a:srgbClr val="000066"/>
                </a:solidFill>
                <a:latin typeface="Times New Roman" panose="02020603050405020304" pitchFamily="18" charset="0"/>
              </a:rPr>
              <a:t>remainder section</a:t>
            </a:r>
            <a:r>
              <a:rPr lang="en-US" dirty="0">
                <a:solidFill>
                  <a:srgbClr val="000066"/>
                </a:solidFill>
                <a:latin typeface="Times New Roman" panose="02020603050405020304" pitchFamily="18" charset="0"/>
              </a:rPr>
              <a:t>.</a:t>
            </a:r>
          </a:p>
        </p:txBody>
      </p:sp>
    </p:spTree>
    <p:extLst>
      <p:ext uri="{BB962C8B-B14F-4D97-AF65-F5344CB8AC3E}">
        <p14:creationId xmlns:p14="http://schemas.microsoft.com/office/powerpoint/2010/main" val="229982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620488" y="1263632"/>
            <a:ext cx="11560627" cy="4869418"/>
          </a:xfrm>
          <a:prstGeom prst="round2DiagRect">
            <a:avLst/>
          </a:prstGeom>
          <a:solidFill>
            <a:schemeClr val="bg1">
              <a:lumMod val="95000"/>
            </a:schemeClr>
          </a:solidFill>
          <a:ln>
            <a:solidFill>
              <a:schemeClr val="accent1"/>
            </a:solidFill>
          </a:ln>
        </p:spPr>
        <p:txBody>
          <a:bodyPr wrap="square">
            <a:spAutoFit/>
          </a:bodyPr>
          <a:lstStyle/>
          <a:p>
            <a:pPr marL="358775" indent="-358775" algn="just">
              <a:buClr>
                <a:srgbClr val="800000"/>
              </a:buClr>
              <a:buFont typeface="Wingdings" panose="05000000000000000000" pitchFamily="2" charset="2"/>
              <a:buChar char="§"/>
            </a:pPr>
            <a:r>
              <a:rPr lang="en-US" sz="2000" b="1" dirty="0" smtClean="0">
                <a:solidFill>
                  <a:srgbClr val="000066"/>
                </a:solidFill>
              </a:rPr>
              <a:t>Entry </a:t>
            </a:r>
            <a:r>
              <a:rPr lang="en-US" sz="2000" b="1" dirty="0">
                <a:solidFill>
                  <a:srgbClr val="000066"/>
                </a:solidFill>
              </a:rPr>
              <a:t>Section:</a:t>
            </a:r>
            <a:r>
              <a:rPr lang="en-US" sz="2000" dirty="0">
                <a:solidFill>
                  <a:srgbClr val="000066"/>
                </a:solidFill>
              </a:rPr>
              <a:t> </a:t>
            </a:r>
            <a:endParaRPr lang="en-US" sz="2000" dirty="0" smtClean="0">
              <a:solidFill>
                <a:srgbClr val="000066"/>
              </a:solidFill>
            </a:endParaRPr>
          </a:p>
          <a:p>
            <a:pPr marL="898525" indent="-179388" algn="just">
              <a:buClr>
                <a:srgbClr val="800000"/>
              </a:buClr>
              <a:buFont typeface="Arial" panose="020B0604020202020204" pitchFamily="34" charset="0"/>
              <a:buChar char="•"/>
            </a:pPr>
            <a:r>
              <a:rPr lang="en-US" sz="2000" dirty="0" smtClean="0">
                <a:solidFill>
                  <a:srgbClr val="000066"/>
                </a:solidFill>
              </a:rPr>
              <a:t>It </a:t>
            </a:r>
            <a:r>
              <a:rPr lang="en-US" sz="2000" dirty="0">
                <a:solidFill>
                  <a:srgbClr val="000066"/>
                </a:solidFill>
              </a:rPr>
              <a:t>is </a:t>
            </a:r>
            <a:r>
              <a:rPr lang="en-US" sz="2000" dirty="0" smtClean="0">
                <a:solidFill>
                  <a:srgbClr val="000066"/>
                </a:solidFill>
              </a:rPr>
              <a:t>the part </a:t>
            </a:r>
            <a:r>
              <a:rPr lang="en-US" sz="2000" dirty="0">
                <a:solidFill>
                  <a:srgbClr val="000066"/>
                </a:solidFill>
              </a:rPr>
              <a:t>of the process which decides the entry of a particular process.</a:t>
            </a:r>
          </a:p>
          <a:p>
            <a:pPr marL="358775" indent="-358775" algn="just">
              <a:buClr>
                <a:srgbClr val="800000"/>
              </a:buClr>
              <a:buFont typeface="Wingdings" panose="05000000000000000000" pitchFamily="2" charset="2"/>
              <a:buChar char="§"/>
            </a:pPr>
            <a:endParaRPr lang="en-US" sz="2000" b="1" dirty="0" smtClean="0">
              <a:solidFill>
                <a:srgbClr val="000066"/>
              </a:solidFill>
            </a:endParaRPr>
          </a:p>
          <a:p>
            <a:pPr marL="358775" indent="-358775" algn="just">
              <a:buClr>
                <a:srgbClr val="800000"/>
              </a:buClr>
              <a:buFont typeface="Wingdings" panose="05000000000000000000" pitchFamily="2" charset="2"/>
              <a:buChar char="§"/>
            </a:pPr>
            <a:r>
              <a:rPr lang="en-US" sz="2000" b="1" dirty="0" smtClean="0">
                <a:solidFill>
                  <a:srgbClr val="000066"/>
                </a:solidFill>
              </a:rPr>
              <a:t>Critical </a:t>
            </a:r>
            <a:r>
              <a:rPr lang="en-US" sz="2000" b="1" dirty="0">
                <a:solidFill>
                  <a:srgbClr val="000066"/>
                </a:solidFill>
              </a:rPr>
              <a:t>Section:</a:t>
            </a:r>
            <a:r>
              <a:rPr lang="en-US" sz="2000" dirty="0">
                <a:solidFill>
                  <a:srgbClr val="000066"/>
                </a:solidFill>
              </a:rPr>
              <a:t> </a:t>
            </a:r>
            <a:endParaRPr lang="en-US" sz="2000" dirty="0" smtClean="0">
              <a:solidFill>
                <a:srgbClr val="000066"/>
              </a:solidFill>
            </a:endParaRPr>
          </a:p>
          <a:p>
            <a:pPr marL="898525" indent="-179388" algn="just">
              <a:buClr>
                <a:srgbClr val="800000"/>
              </a:buClr>
              <a:buFont typeface="Arial" panose="020B0604020202020204" pitchFamily="34" charset="0"/>
              <a:buChar char="•"/>
            </a:pPr>
            <a:r>
              <a:rPr lang="en-US" sz="2000" dirty="0" smtClean="0">
                <a:solidFill>
                  <a:srgbClr val="000066"/>
                </a:solidFill>
              </a:rPr>
              <a:t>This </a:t>
            </a:r>
            <a:r>
              <a:rPr lang="en-US" sz="2000" dirty="0">
                <a:solidFill>
                  <a:srgbClr val="000066"/>
                </a:solidFill>
              </a:rPr>
              <a:t>part allows one process to enter and modify the shared variable.</a:t>
            </a:r>
          </a:p>
          <a:p>
            <a:pPr marL="358775" indent="-358775" algn="just">
              <a:buClr>
                <a:srgbClr val="800000"/>
              </a:buClr>
              <a:buFont typeface="Wingdings" panose="05000000000000000000" pitchFamily="2" charset="2"/>
              <a:buChar char="§"/>
            </a:pPr>
            <a:endParaRPr lang="en-US" sz="2000" b="1" dirty="0" smtClean="0">
              <a:solidFill>
                <a:srgbClr val="000066"/>
              </a:solidFill>
            </a:endParaRPr>
          </a:p>
          <a:p>
            <a:pPr marL="358775" indent="-358775" algn="just">
              <a:buClr>
                <a:srgbClr val="800000"/>
              </a:buClr>
              <a:buFont typeface="Wingdings" panose="05000000000000000000" pitchFamily="2" charset="2"/>
              <a:buChar char="§"/>
            </a:pPr>
            <a:r>
              <a:rPr lang="en-US" sz="2000" b="1" dirty="0" smtClean="0">
                <a:solidFill>
                  <a:srgbClr val="000066"/>
                </a:solidFill>
              </a:rPr>
              <a:t>Exit </a:t>
            </a:r>
            <a:r>
              <a:rPr lang="en-US" sz="2000" b="1" dirty="0">
                <a:solidFill>
                  <a:srgbClr val="000066"/>
                </a:solidFill>
              </a:rPr>
              <a:t>Section:</a:t>
            </a:r>
            <a:r>
              <a:rPr lang="en-US" sz="2000" dirty="0">
                <a:solidFill>
                  <a:srgbClr val="000066"/>
                </a:solidFill>
              </a:rPr>
              <a:t> </a:t>
            </a:r>
            <a:endParaRPr lang="en-US" sz="2000" dirty="0" smtClean="0">
              <a:solidFill>
                <a:srgbClr val="000066"/>
              </a:solidFill>
            </a:endParaRPr>
          </a:p>
          <a:p>
            <a:pPr marL="898525" indent="-179388" algn="just">
              <a:buClr>
                <a:srgbClr val="800000"/>
              </a:buClr>
              <a:buFont typeface="Arial" panose="020B0604020202020204" pitchFamily="34" charset="0"/>
              <a:buChar char="•"/>
            </a:pPr>
            <a:r>
              <a:rPr lang="en-US" sz="2000" dirty="0" smtClean="0">
                <a:solidFill>
                  <a:srgbClr val="000066"/>
                </a:solidFill>
              </a:rPr>
              <a:t>This section </a:t>
            </a:r>
            <a:r>
              <a:rPr lang="en-US" sz="2000" dirty="0">
                <a:solidFill>
                  <a:srgbClr val="000066"/>
                </a:solidFill>
              </a:rPr>
              <a:t>allows the other process that are waiting in the Entry Section, to enter into the Critical </a:t>
            </a:r>
            <a:r>
              <a:rPr lang="en-US" sz="2000" dirty="0" smtClean="0">
                <a:solidFill>
                  <a:srgbClr val="000066"/>
                </a:solidFill>
              </a:rPr>
              <a:t>Section. </a:t>
            </a:r>
          </a:p>
          <a:p>
            <a:pPr marL="898525" indent="-179388" algn="just">
              <a:buClr>
                <a:srgbClr val="800000"/>
              </a:buClr>
              <a:buFont typeface="Arial" panose="020B0604020202020204" pitchFamily="34" charset="0"/>
              <a:buChar char="•"/>
            </a:pPr>
            <a:r>
              <a:rPr lang="en-US" sz="2000" dirty="0" smtClean="0">
                <a:solidFill>
                  <a:srgbClr val="000066"/>
                </a:solidFill>
              </a:rPr>
              <a:t>It </a:t>
            </a:r>
            <a:r>
              <a:rPr lang="en-US" sz="2000" dirty="0">
                <a:solidFill>
                  <a:srgbClr val="000066"/>
                </a:solidFill>
              </a:rPr>
              <a:t>also checks that a process that finished its execution should be removed through this Section.</a:t>
            </a:r>
          </a:p>
          <a:p>
            <a:pPr marL="358775" indent="-358775" algn="just">
              <a:buClr>
                <a:srgbClr val="800000"/>
              </a:buClr>
              <a:buFont typeface="Wingdings" panose="05000000000000000000" pitchFamily="2" charset="2"/>
              <a:buChar char="§"/>
            </a:pPr>
            <a:endParaRPr lang="en-US" sz="2000" b="1" dirty="0" smtClean="0">
              <a:solidFill>
                <a:srgbClr val="000066"/>
              </a:solidFill>
            </a:endParaRPr>
          </a:p>
          <a:p>
            <a:pPr marL="358775" indent="-358775" algn="just">
              <a:buClr>
                <a:srgbClr val="800000"/>
              </a:buClr>
              <a:buFont typeface="Wingdings" panose="05000000000000000000" pitchFamily="2" charset="2"/>
              <a:buChar char="§"/>
            </a:pPr>
            <a:r>
              <a:rPr lang="en-US" sz="2000" b="1" dirty="0" smtClean="0">
                <a:solidFill>
                  <a:srgbClr val="000066"/>
                </a:solidFill>
              </a:rPr>
              <a:t>Remainder </a:t>
            </a:r>
            <a:r>
              <a:rPr lang="en-US" sz="2000" b="1" dirty="0">
                <a:solidFill>
                  <a:srgbClr val="000066"/>
                </a:solidFill>
              </a:rPr>
              <a:t>Section: </a:t>
            </a:r>
            <a:endParaRPr lang="en-US" sz="2000" b="1" dirty="0" smtClean="0">
              <a:solidFill>
                <a:srgbClr val="000066"/>
              </a:solidFill>
            </a:endParaRPr>
          </a:p>
          <a:p>
            <a:pPr marL="898525" indent="-179388" algn="just">
              <a:buClr>
                <a:srgbClr val="800000"/>
              </a:buClr>
              <a:buFont typeface="Arial" panose="020B0604020202020204" pitchFamily="34" charset="0"/>
              <a:buChar char="•"/>
            </a:pPr>
            <a:r>
              <a:rPr lang="en-US" sz="2000" dirty="0" smtClean="0">
                <a:solidFill>
                  <a:srgbClr val="000066"/>
                </a:solidFill>
              </a:rPr>
              <a:t>All</a:t>
            </a:r>
            <a:r>
              <a:rPr lang="en-US" sz="2000" b="1" dirty="0">
                <a:solidFill>
                  <a:srgbClr val="000066"/>
                </a:solidFill>
              </a:rPr>
              <a:t> </a:t>
            </a:r>
            <a:r>
              <a:rPr lang="en-US" sz="2000" dirty="0">
                <a:solidFill>
                  <a:srgbClr val="000066"/>
                </a:solidFill>
              </a:rPr>
              <a:t>other parts of the </a:t>
            </a:r>
            <a:r>
              <a:rPr lang="en-US" sz="2000" dirty="0" smtClean="0">
                <a:solidFill>
                  <a:srgbClr val="000066"/>
                </a:solidFill>
              </a:rPr>
              <a:t>Code (which </a:t>
            </a:r>
            <a:r>
              <a:rPr lang="en-US" sz="2000" dirty="0">
                <a:solidFill>
                  <a:srgbClr val="000066"/>
                </a:solidFill>
              </a:rPr>
              <a:t>is not in Critical, Entry, and Exit </a:t>
            </a:r>
            <a:r>
              <a:rPr lang="en-US" sz="2000" dirty="0" smtClean="0">
                <a:solidFill>
                  <a:srgbClr val="000066"/>
                </a:solidFill>
              </a:rPr>
              <a:t>Section) </a:t>
            </a:r>
            <a:r>
              <a:rPr lang="en-US" sz="2000" dirty="0">
                <a:solidFill>
                  <a:srgbClr val="000066"/>
                </a:solidFill>
              </a:rPr>
              <a:t>are known as the Remainder Section.</a:t>
            </a:r>
            <a:endParaRPr lang="en-US" sz="2000" b="0" i="0" dirty="0">
              <a:solidFill>
                <a:srgbClr val="000066"/>
              </a:solidFill>
              <a:effectLst/>
            </a:endParaRPr>
          </a:p>
        </p:txBody>
      </p:sp>
      <p:sp>
        <p:nvSpPr>
          <p:cNvPr id="3" name="TextBox 2"/>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REMINDER: </a:t>
            </a:r>
            <a:r>
              <a:rPr lang="en-US" sz="3200" b="1" dirty="0" smtClean="0">
                <a:solidFill>
                  <a:srgbClr val="800000"/>
                </a:solidFill>
                <a:latin typeface="Times New Roman" pitchFamily="18" charset="0"/>
                <a:cs typeface="Times New Roman" pitchFamily="18" charset="0"/>
              </a:rPr>
              <a:t>CRITICAL SECTION ELEMENTS</a:t>
            </a:r>
            <a:endParaRPr lang="en-US" sz="3200" b="1" dirty="0">
              <a:solidFill>
                <a:srgbClr val="8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84779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 PROBLEM: </a:t>
            </a:r>
            <a:r>
              <a:rPr lang="en-US" sz="3200" b="1" dirty="0" smtClean="0">
                <a:solidFill>
                  <a:srgbClr val="800000"/>
                </a:solidFill>
                <a:latin typeface="Times New Roman" pitchFamily="18" charset="0"/>
                <a:cs typeface="Times New Roman" pitchFamily="18" charset="0"/>
              </a:rPr>
              <a:t>IMPORTANT NOTES</a:t>
            </a:r>
            <a:endParaRPr lang="en-US" sz="3200" b="1" dirty="0">
              <a:solidFill>
                <a:srgbClr val="800000"/>
              </a:solidFill>
              <a:latin typeface="Times New Roman" pitchFamily="18" charset="0"/>
              <a:cs typeface="Times New Roman" pitchFamily="18" charset="0"/>
            </a:endParaRPr>
          </a:p>
        </p:txBody>
      </p:sp>
      <p:sp>
        <p:nvSpPr>
          <p:cNvPr id="4" name="Round Diagonal Corner Rectangle 3"/>
          <p:cNvSpPr/>
          <p:nvPr/>
        </p:nvSpPr>
        <p:spPr>
          <a:xfrm>
            <a:off x="1018161" y="1644721"/>
            <a:ext cx="10885365" cy="3779758"/>
          </a:xfrm>
          <a:prstGeom prst="round2DiagRect">
            <a:avLst/>
          </a:prstGeom>
          <a:solidFill>
            <a:schemeClr val="bg1">
              <a:lumMod val="95000"/>
            </a:schemeClr>
          </a:solidFill>
          <a:ln>
            <a:solidFill>
              <a:schemeClr val="accent1"/>
            </a:solidFill>
          </a:ln>
        </p:spPr>
        <p:txBody>
          <a:bodyPr wrap="square">
            <a:spAutoFit/>
          </a:bodyPr>
          <a:lstStyle/>
          <a:p>
            <a:pPr marL="358775" indent="-358775" algn="just">
              <a:buClr>
                <a:srgbClr val="800000"/>
              </a:buClr>
              <a:buFont typeface="Wingdings" panose="05000000000000000000" pitchFamily="2" charset="2"/>
              <a:buChar char="§"/>
            </a:pPr>
            <a:r>
              <a:rPr lang="en-US" altLang="en-US" sz="2400" dirty="0" smtClean="0">
                <a:solidFill>
                  <a:srgbClr val="000066"/>
                </a:solidFill>
              </a:rPr>
              <a:t>Only one process can be in the </a:t>
            </a:r>
            <a:r>
              <a:rPr lang="en-US" altLang="en-US" sz="2400" b="1" dirty="0" smtClean="0">
                <a:solidFill>
                  <a:srgbClr val="000066"/>
                </a:solidFill>
              </a:rPr>
              <a:t>critical section</a:t>
            </a:r>
            <a:r>
              <a:rPr lang="en-US" altLang="en-US" sz="2400" dirty="0" smtClean="0">
                <a:solidFill>
                  <a:srgbClr val="000066"/>
                </a:solidFill>
              </a:rPr>
              <a:t>:</a:t>
            </a:r>
          </a:p>
          <a:p>
            <a:pPr marL="719138" indent="-360363" algn="just">
              <a:buClr>
                <a:srgbClr val="800000"/>
              </a:buClr>
              <a:buFont typeface="Courier New" panose="02070309020205020404" pitchFamily="49" charset="0"/>
              <a:buChar char="o"/>
            </a:pPr>
            <a:endParaRPr lang="en-US" altLang="en-US" sz="2400" dirty="0">
              <a:solidFill>
                <a:srgbClr val="000066"/>
              </a:solidFill>
            </a:endParaRPr>
          </a:p>
          <a:p>
            <a:pPr marL="719138" indent="-360363" algn="just">
              <a:buClr>
                <a:srgbClr val="800000"/>
              </a:buClr>
              <a:buFont typeface="Courier New" panose="02070309020205020404" pitchFamily="49" charset="0"/>
              <a:buChar char="o"/>
            </a:pPr>
            <a:r>
              <a:rPr lang="en-US" altLang="en-US" sz="2400" dirty="0" smtClean="0">
                <a:solidFill>
                  <a:srgbClr val="000066"/>
                </a:solidFill>
              </a:rPr>
              <a:t>When one process is in </a:t>
            </a:r>
            <a:r>
              <a:rPr lang="en-US" altLang="en-US" sz="2400" b="1" dirty="0" smtClean="0">
                <a:solidFill>
                  <a:srgbClr val="000066"/>
                </a:solidFill>
              </a:rPr>
              <a:t>critical section</a:t>
            </a:r>
            <a:r>
              <a:rPr lang="en-US" altLang="en-US" sz="2400" dirty="0" smtClean="0">
                <a:solidFill>
                  <a:srgbClr val="000066"/>
                </a:solidFill>
              </a:rPr>
              <a:t>, no other may be in its </a:t>
            </a:r>
            <a:r>
              <a:rPr lang="en-US" altLang="en-US" sz="2400" b="1" dirty="0" smtClean="0">
                <a:solidFill>
                  <a:srgbClr val="000066"/>
                </a:solidFill>
              </a:rPr>
              <a:t>critical section</a:t>
            </a:r>
          </a:p>
          <a:p>
            <a:pPr marL="719138" indent="-360363" algn="just">
              <a:buClr>
                <a:srgbClr val="800000"/>
              </a:buClr>
              <a:buFont typeface="Courier New" panose="02070309020205020404" pitchFamily="49" charset="0"/>
              <a:buChar char="o"/>
            </a:pPr>
            <a:endParaRPr lang="en-US" altLang="en-US" sz="2400" dirty="0">
              <a:solidFill>
                <a:srgbClr val="000066"/>
              </a:solidFill>
            </a:endParaRPr>
          </a:p>
          <a:p>
            <a:pPr marL="719138" indent="-360363" algn="just">
              <a:buClr>
                <a:srgbClr val="800000"/>
              </a:buClr>
              <a:buFont typeface="Courier New" panose="02070309020205020404" pitchFamily="49" charset="0"/>
              <a:buChar char="o"/>
            </a:pPr>
            <a:r>
              <a:rPr lang="en-US" altLang="en-US" sz="2400" dirty="0" smtClean="0">
                <a:solidFill>
                  <a:srgbClr val="000066"/>
                </a:solidFill>
              </a:rPr>
              <a:t>Each </a:t>
            </a:r>
            <a:r>
              <a:rPr lang="en-US" altLang="en-US" sz="2400" dirty="0">
                <a:solidFill>
                  <a:srgbClr val="000066"/>
                </a:solidFill>
              </a:rPr>
              <a:t>process must ask permission to enter </a:t>
            </a:r>
            <a:r>
              <a:rPr lang="en-US" altLang="en-US" sz="2400" b="1" dirty="0">
                <a:solidFill>
                  <a:srgbClr val="000066"/>
                </a:solidFill>
              </a:rPr>
              <a:t>critical section</a:t>
            </a:r>
            <a:r>
              <a:rPr lang="en-US" altLang="en-US" sz="2400" dirty="0">
                <a:solidFill>
                  <a:srgbClr val="000066"/>
                </a:solidFill>
              </a:rPr>
              <a:t> in </a:t>
            </a:r>
            <a:r>
              <a:rPr lang="en-US" altLang="en-US" sz="2400" b="1" dirty="0">
                <a:solidFill>
                  <a:srgbClr val="000066"/>
                </a:solidFill>
              </a:rPr>
              <a:t>entry </a:t>
            </a:r>
            <a:r>
              <a:rPr lang="en-US" altLang="en-US" sz="2400" b="1" dirty="0" smtClean="0">
                <a:solidFill>
                  <a:srgbClr val="000066"/>
                </a:solidFill>
              </a:rPr>
              <a:t>section</a:t>
            </a:r>
          </a:p>
          <a:p>
            <a:pPr marL="719138" indent="-360363" algn="just">
              <a:buClr>
                <a:srgbClr val="800000"/>
              </a:buClr>
              <a:buFont typeface="Courier New" panose="02070309020205020404" pitchFamily="49" charset="0"/>
              <a:buChar char="o"/>
            </a:pPr>
            <a:endParaRPr lang="en-US" altLang="en-US" sz="2400" b="1" dirty="0">
              <a:solidFill>
                <a:srgbClr val="000066"/>
              </a:solidFill>
            </a:endParaRPr>
          </a:p>
          <a:p>
            <a:pPr marL="719138" indent="-360363" algn="just">
              <a:buClr>
                <a:srgbClr val="800000"/>
              </a:buClr>
              <a:buFont typeface="Courier New" panose="02070309020205020404" pitchFamily="49" charset="0"/>
              <a:buChar char="o"/>
            </a:pPr>
            <a:r>
              <a:rPr lang="en-US" altLang="en-US" sz="2400" dirty="0" smtClean="0">
                <a:solidFill>
                  <a:srgbClr val="000066"/>
                </a:solidFill>
              </a:rPr>
              <a:t>The permission should be released in </a:t>
            </a:r>
            <a:r>
              <a:rPr lang="en-US" altLang="en-US" sz="2400" b="1" dirty="0" smtClean="0">
                <a:solidFill>
                  <a:srgbClr val="000066"/>
                </a:solidFill>
              </a:rPr>
              <a:t>exit section</a:t>
            </a:r>
          </a:p>
          <a:p>
            <a:pPr marL="719138" indent="-360363" algn="just">
              <a:buClr>
                <a:srgbClr val="800000"/>
              </a:buClr>
              <a:buFont typeface="Courier New" panose="02070309020205020404" pitchFamily="49" charset="0"/>
              <a:buChar char="o"/>
            </a:pPr>
            <a:endParaRPr lang="en-US" altLang="en-US" sz="2400" b="1" dirty="0">
              <a:solidFill>
                <a:srgbClr val="000066"/>
              </a:solidFill>
            </a:endParaRPr>
          </a:p>
          <a:p>
            <a:pPr marL="719138" indent="-360363" algn="just">
              <a:buClr>
                <a:srgbClr val="800000"/>
              </a:buClr>
              <a:buFont typeface="Courier New" panose="02070309020205020404" pitchFamily="49" charset="0"/>
              <a:buChar char="o"/>
            </a:pPr>
            <a:r>
              <a:rPr lang="en-US" altLang="en-US" sz="2400" dirty="0" smtClean="0">
                <a:solidFill>
                  <a:srgbClr val="000066"/>
                </a:solidFill>
              </a:rPr>
              <a:t>Then other parts of the code are the </a:t>
            </a:r>
            <a:r>
              <a:rPr lang="en-US" altLang="en-US" sz="2400" b="1" dirty="0" smtClean="0">
                <a:solidFill>
                  <a:srgbClr val="000066"/>
                </a:solidFill>
              </a:rPr>
              <a:t>remainder </a:t>
            </a:r>
            <a:r>
              <a:rPr lang="en-US" altLang="en-US" sz="2400" b="1" dirty="0">
                <a:solidFill>
                  <a:srgbClr val="000066"/>
                </a:solidFill>
              </a:rPr>
              <a:t>section</a:t>
            </a:r>
          </a:p>
        </p:txBody>
      </p:sp>
    </p:spTree>
    <p:extLst>
      <p:ext uri="{BB962C8B-B14F-4D97-AF65-F5344CB8AC3E}">
        <p14:creationId xmlns:p14="http://schemas.microsoft.com/office/powerpoint/2010/main" val="1163623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756" y="475912"/>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GENERAL STRUCTURE OF A PROCESS: </a:t>
            </a:r>
            <a:r>
              <a:rPr lang="en-US" sz="3200" b="1" dirty="0" smtClean="0">
                <a:solidFill>
                  <a:srgbClr val="800000"/>
                </a:solidFill>
                <a:latin typeface="Times New Roman" pitchFamily="18" charset="0"/>
                <a:cs typeface="Times New Roman" pitchFamily="18" charset="0"/>
              </a:rPr>
              <a:t>P</a:t>
            </a:r>
            <a:r>
              <a:rPr lang="en-US" sz="3200" b="1" baseline="-25000" dirty="0" smtClean="0">
                <a:solidFill>
                  <a:srgbClr val="800000"/>
                </a:solidFill>
                <a:latin typeface="Times New Roman" pitchFamily="18" charset="0"/>
                <a:cs typeface="Times New Roman" pitchFamily="18" charset="0"/>
              </a:rPr>
              <a:t>i</a:t>
            </a:r>
            <a:r>
              <a:rPr lang="en-US" sz="3200" b="1" dirty="0" smtClean="0">
                <a:solidFill>
                  <a:srgbClr val="800000"/>
                </a:solidFill>
                <a:latin typeface="Times New Roman" pitchFamily="18" charset="0"/>
                <a:cs typeface="Times New Roman" pitchFamily="18" charset="0"/>
              </a:rPr>
              <a:t> </a:t>
            </a:r>
            <a:endParaRPr lang="en-US" sz="3200" b="1" baseline="-25000" dirty="0">
              <a:solidFill>
                <a:srgbClr val="800000"/>
              </a:solidFill>
              <a:latin typeface="Times New Roman" pitchFamily="18" charset="0"/>
              <a:cs typeface="Times New Roman" pitchFamily="18" charset="0"/>
            </a:endParaRPr>
          </a:p>
        </p:txBody>
      </p:sp>
      <p:grpSp>
        <p:nvGrpSpPr>
          <p:cNvPr id="9" name="Group 8"/>
          <p:cNvGrpSpPr/>
          <p:nvPr/>
        </p:nvGrpSpPr>
        <p:grpSpPr>
          <a:xfrm>
            <a:off x="905017" y="1925603"/>
            <a:ext cx="11019478" cy="3240000"/>
            <a:chOff x="544728" y="1901663"/>
            <a:chExt cx="11019478" cy="3240000"/>
          </a:xfrm>
        </p:grpSpPr>
        <p:pic>
          <p:nvPicPr>
            <p:cNvPr id="7" name="Picture 2" descr="https://www.geeksforgeeks.org/wp-content/uploads/gq/2015/06/critical-section-problem.png"/>
            <p:cNvPicPr>
              <a:picLocks noChangeArrowheads="1"/>
            </p:cNvPicPr>
            <p:nvPr/>
          </p:nvPicPr>
          <p:blipFill rotWithShape="1">
            <a:blip r:embed="rId2">
              <a:extLst>
                <a:ext uri="{28A0092B-C50C-407E-A947-70E740481C1C}">
                  <a14:useLocalDpi xmlns:a14="http://schemas.microsoft.com/office/drawing/2010/main" val="0"/>
                </a:ext>
              </a:extLst>
            </a:blip>
            <a:srcRect l="3396" t="3811" r="3127" b="4329"/>
            <a:stretch/>
          </p:blipFill>
          <p:spPr bwMode="auto">
            <a:xfrm>
              <a:off x="4069984" y="1901663"/>
              <a:ext cx="3060000" cy="3240000"/>
            </a:xfrm>
            <a:prstGeom prst="rect">
              <a:avLst/>
            </a:prstGeom>
            <a:ln>
              <a:noFill/>
            </a:ln>
            <a:effectLst>
              <a:outerShdw blurRad="190500" algn="tl" rotWithShape="0">
                <a:srgbClr val="000000">
                  <a:alpha val="70000"/>
                </a:srgbClr>
              </a:outerShdw>
            </a:effectLst>
            <a:extLst/>
          </p:spPr>
        </p:pic>
        <p:pic>
          <p:nvPicPr>
            <p:cNvPr id="4" name="Picture 3"/>
            <p:cNvPicPr>
              <a:picLocks/>
            </p:cNvPicPr>
            <p:nvPr/>
          </p:nvPicPr>
          <p:blipFill rotWithShape="1">
            <a:blip r:embed="rId3"/>
            <a:srcRect l="44375" t="50476" r="36518" b="18730"/>
            <a:stretch/>
          </p:blipFill>
          <p:spPr>
            <a:xfrm>
              <a:off x="544728" y="1901663"/>
              <a:ext cx="3060000" cy="3240000"/>
            </a:xfrm>
            <a:prstGeom prst="rect">
              <a:avLst/>
            </a:prstGeom>
            <a:ln>
              <a:noFill/>
            </a:ln>
            <a:effectLst>
              <a:outerShdw blurRad="190500" algn="tl" rotWithShape="0">
                <a:srgbClr val="000000">
                  <a:alpha val="70000"/>
                </a:srgbClr>
              </a:outerShdw>
            </a:effectLst>
          </p:spPr>
        </p:pic>
        <p:pic>
          <p:nvPicPr>
            <p:cNvPr id="5" name="Picture 4"/>
            <p:cNvPicPr>
              <a:picLocks/>
            </p:cNvPicPr>
            <p:nvPr/>
          </p:nvPicPr>
          <p:blipFill rotWithShape="1">
            <a:blip r:embed="rId4"/>
            <a:srcRect l="37350" t="39405" r="32379" b="30319"/>
            <a:stretch/>
          </p:blipFill>
          <p:spPr>
            <a:xfrm>
              <a:off x="7604206" y="1901663"/>
              <a:ext cx="3960000" cy="32400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3660436" y="3330159"/>
              <a:ext cx="360000" cy="215444"/>
            </a:xfrm>
            <a:prstGeom prst="rect">
              <a:avLst/>
            </a:prstGeom>
            <a:noFill/>
          </p:spPr>
          <p:txBody>
            <a:bodyPr wrap="square" lIns="0" tIns="0" rIns="0" bIns="0" rtlCol="0">
              <a:spAutoFit/>
            </a:bodyPr>
            <a:lstStyle/>
            <a:p>
              <a:pPr algn="ctr"/>
              <a:r>
                <a:rPr lang="en-US" sz="1400" b="1" dirty="0" smtClean="0">
                  <a:solidFill>
                    <a:srgbClr val="800000"/>
                  </a:solidFill>
                </a:rPr>
                <a:t>or</a:t>
              </a:r>
              <a:endParaRPr lang="en-PH" sz="1400" b="1" dirty="0">
                <a:solidFill>
                  <a:srgbClr val="800000"/>
                </a:solidFill>
              </a:endParaRPr>
            </a:p>
          </p:txBody>
        </p:sp>
        <p:sp>
          <p:nvSpPr>
            <p:cNvPr id="8" name="TextBox 7"/>
            <p:cNvSpPr txBox="1"/>
            <p:nvPr/>
          </p:nvSpPr>
          <p:spPr>
            <a:xfrm>
              <a:off x="7180939" y="3334703"/>
              <a:ext cx="360000" cy="215444"/>
            </a:xfrm>
            <a:prstGeom prst="rect">
              <a:avLst/>
            </a:prstGeom>
            <a:noFill/>
          </p:spPr>
          <p:txBody>
            <a:bodyPr wrap="square" lIns="0" tIns="0" rIns="0" bIns="0" rtlCol="0">
              <a:spAutoFit/>
            </a:bodyPr>
            <a:lstStyle/>
            <a:p>
              <a:pPr algn="ctr"/>
              <a:r>
                <a:rPr lang="en-US" sz="1400" b="1" dirty="0" smtClean="0">
                  <a:solidFill>
                    <a:srgbClr val="800000"/>
                  </a:solidFill>
                </a:rPr>
                <a:t>or</a:t>
              </a:r>
              <a:endParaRPr lang="en-PH" sz="1400" b="1" dirty="0">
                <a:solidFill>
                  <a:srgbClr val="800000"/>
                </a:solidFill>
              </a:endParaRPr>
            </a:p>
          </p:txBody>
        </p:sp>
      </p:grpSp>
    </p:spTree>
    <p:extLst>
      <p:ext uri="{BB962C8B-B14F-4D97-AF65-F5344CB8AC3E}">
        <p14:creationId xmlns:p14="http://schemas.microsoft.com/office/powerpoint/2010/main" val="3307097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75616"/>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 PROBLEM: </a:t>
            </a:r>
            <a:r>
              <a:rPr lang="en-US" sz="3200" b="1" dirty="0" smtClean="0">
                <a:solidFill>
                  <a:srgbClr val="800000"/>
                </a:solidFill>
                <a:latin typeface="Times New Roman" pitchFamily="18" charset="0"/>
                <a:cs typeface="Times New Roman" pitchFamily="18" charset="0"/>
              </a:rPr>
              <a:t>CONDITIONS</a:t>
            </a:r>
            <a:endParaRPr lang="en-US" sz="3200" b="1" dirty="0">
              <a:solidFill>
                <a:srgbClr val="80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35641957"/>
              </p:ext>
            </p:extLst>
          </p:nvPr>
        </p:nvGraphicFramePr>
        <p:xfrm>
          <a:off x="955151" y="1910272"/>
          <a:ext cx="10919209" cy="2286000"/>
        </p:xfrm>
        <a:graphic>
          <a:graphicData uri="http://schemas.openxmlformats.org/drawingml/2006/table">
            <a:tbl>
              <a:tblPr firstRow="1" bandRow="1">
                <a:tableStyleId>{5C22544A-7EE6-4342-B048-85BDC9FD1C3A}</a:tableStyleId>
              </a:tblPr>
              <a:tblGrid>
                <a:gridCol w="667102">
                  <a:extLst>
                    <a:ext uri="{9D8B030D-6E8A-4147-A177-3AD203B41FA5}">
                      <a16:colId xmlns:a16="http://schemas.microsoft.com/office/drawing/2014/main" val="3679727543"/>
                    </a:ext>
                  </a:extLst>
                </a:gridCol>
                <a:gridCol w="2740652">
                  <a:extLst>
                    <a:ext uri="{9D8B030D-6E8A-4147-A177-3AD203B41FA5}">
                      <a16:colId xmlns:a16="http://schemas.microsoft.com/office/drawing/2014/main" val="3590763545"/>
                    </a:ext>
                  </a:extLst>
                </a:gridCol>
                <a:gridCol w="7511455">
                  <a:extLst>
                    <a:ext uri="{9D8B030D-6E8A-4147-A177-3AD203B41FA5}">
                      <a16:colId xmlns:a16="http://schemas.microsoft.com/office/drawing/2014/main" val="626350509"/>
                    </a:ext>
                  </a:extLst>
                </a:gridCol>
              </a:tblGrid>
              <a:tr h="160020">
                <a:tc>
                  <a:txBody>
                    <a:bodyPr/>
                    <a:lstStyle/>
                    <a:p>
                      <a:endParaRPr lang="en-PH" sz="1200" b="1" dirty="0">
                        <a:solidFill>
                          <a:srgbClr val="000066"/>
                        </a:solidFill>
                        <a:latin typeface="+mn-lt"/>
                      </a:endParaRPr>
                    </a:p>
                  </a:txBody>
                  <a:tcPr/>
                </a:tc>
                <a:tc>
                  <a:txBody>
                    <a:bodyPr/>
                    <a:lstStyle/>
                    <a:p>
                      <a:endParaRPr lang="en-PH" sz="1200" b="1" dirty="0">
                        <a:solidFill>
                          <a:srgbClr val="000066"/>
                        </a:solidFill>
                        <a:latin typeface="+mn-lt"/>
                      </a:endParaRPr>
                    </a:p>
                  </a:txBody>
                  <a:tcPr/>
                </a:tc>
                <a:tc>
                  <a:txBody>
                    <a:bodyPr/>
                    <a:lstStyle/>
                    <a:p>
                      <a:endParaRPr lang="en-PH" sz="1200" b="1" dirty="0">
                        <a:solidFill>
                          <a:srgbClr val="000066"/>
                        </a:solidFill>
                        <a:latin typeface="+mn-lt"/>
                      </a:endParaRPr>
                    </a:p>
                  </a:txBody>
                  <a:tcPr/>
                </a:tc>
                <a:extLst>
                  <a:ext uri="{0D108BD9-81ED-4DB2-BD59-A6C34878D82A}">
                    <a16:rowId xmlns:a16="http://schemas.microsoft.com/office/drawing/2014/main" val="424417274"/>
                  </a:ext>
                </a:extLst>
              </a:tr>
              <a:tr h="457200">
                <a:tc rowSpan="2">
                  <a:txBody>
                    <a:bodyPr/>
                    <a:lstStyle/>
                    <a:p>
                      <a:r>
                        <a:rPr lang="en-US" sz="2400" b="1" dirty="0" smtClean="0">
                          <a:solidFill>
                            <a:srgbClr val="000066"/>
                          </a:solidFill>
                          <a:latin typeface="+mn-lt"/>
                        </a:rPr>
                        <a:t>1.</a:t>
                      </a:r>
                      <a:endParaRPr lang="en-PH" sz="2400" b="1" dirty="0">
                        <a:solidFill>
                          <a:srgbClr val="000066"/>
                        </a:solidFill>
                        <a:latin typeface="+mn-lt"/>
                      </a:endParaRPr>
                    </a:p>
                  </a:txBody>
                  <a:tcPr/>
                </a:tc>
                <a:tc rowSpan="2">
                  <a:txBody>
                    <a:bodyPr/>
                    <a:lstStyle/>
                    <a:p>
                      <a:r>
                        <a:rPr lang="en-US" sz="2400" b="1" dirty="0" smtClean="0">
                          <a:solidFill>
                            <a:srgbClr val="000066"/>
                          </a:solidFill>
                          <a:latin typeface="+mn-lt"/>
                        </a:rPr>
                        <a:t>Mutual Exclusion</a:t>
                      </a:r>
                      <a:endParaRPr lang="en-PH" sz="2400" b="1" dirty="0">
                        <a:solidFill>
                          <a:srgbClr val="000066"/>
                        </a:solidFill>
                        <a:latin typeface="+mn-lt"/>
                      </a:endParaRPr>
                    </a:p>
                  </a:txBody>
                  <a:tcPr/>
                </a:tc>
                <a:tc>
                  <a:txBody>
                    <a:bodyPr/>
                    <a:lstStyle/>
                    <a:p>
                      <a:pPr marL="179388" marR="0" indent="-179388" algn="just"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lang="en-US" altLang="en-US" sz="2400" dirty="0" smtClean="0">
                          <a:solidFill>
                            <a:srgbClr val="000066"/>
                          </a:solidFill>
                        </a:rPr>
                        <a:t>If a process is executing in its critical section, then no other processes can be executing in their critical sections.</a:t>
                      </a:r>
                    </a:p>
                    <a:p>
                      <a:pPr marL="0" marR="0" indent="0" algn="just"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lang="en-US" altLang="en-US" sz="2400" dirty="0" smtClean="0">
                        <a:solidFill>
                          <a:srgbClr val="000066"/>
                        </a:solidFill>
                      </a:endParaRPr>
                    </a:p>
                  </a:txBody>
                  <a:tcPr/>
                </a:tc>
                <a:extLst>
                  <a:ext uri="{0D108BD9-81ED-4DB2-BD59-A6C34878D82A}">
                    <a16:rowId xmlns:a16="http://schemas.microsoft.com/office/drawing/2014/main" val="1650510204"/>
                  </a:ext>
                </a:extLst>
              </a:tr>
              <a:tr h="457200">
                <a:tc vMerge="1">
                  <a:txBody>
                    <a:bodyPr/>
                    <a:lstStyle/>
                    <a:p>
                      <a:endParaRPr lang="en-PH"/>
                    </a:p>
                  </a:txBody>
                  <a:tcPr/>
                </a:tc>
                <a:tc vMerge="1">
                  <a:txBody>
                    <a:bodyPr/>
                    <a:lstStyle/>
                    <a:p>
                      <a:endParaRPr lang="en-PH"/>
                    </a:p>
                  </a:txBody>
                  <a:tcPr/>
                </a:tc>
                <a:tc>
                  <a:txBody>
                    <a:bodyPr/>
                    <a:lstStyle/>
                    <a:p>
                      <a:pPr marL="179388" marR="0" indent="-179388" algn="just"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lang="en-US" sz="2400" b="0" i="0" kern="1200" dirty="0" smtClean="0">
                          <a:solidFill>
                            <a:srgbClr val="000066"/>
                          </a:solidFill>
                          <a:effectLst/>
                          <a:latin typeface="+mn-lt"/>
                          <a:ea typeface="+mn-ea"/>
                          <a:cs typeface="+mn-cs"/>
                        </a:rPr>
                        <a:t>Out of a group of cooperating processes, only one process can be in its critical section at a given point of time.</a:t>
                      </a:r>
                      <a:endParaRPr lang="en-PH" sz="2400" b="1" dirty="0" smtClean="0">
                        <a:solidFill>
                          <a:srgbClr val="000066"/>
                        </a:solidFill>
                        <a:latin typeface="+mn-lt"/>
                      </a:endParaRPr>
                    </a:p>
                  </a:txBody>
                  <a:tcPr/>
                </a:tc>
                <a:extLst>
                  <a:ext uri="{0D108BD9-81ED-4DB2-BD59-A6C34878D82A}">
                    <a16:rowId xmlns:a16="http://schemas.microsoft.com/office/drawing/2014/main" val="4226228926"/>
                  </a:ext>
                </a:extLst>
              </a:tr>
            </a:tbl>
          </a:graphicData>
        </a:graphic>
      </p:graphicFrame>
    </p:spTree>
    <p:extLst>
      <p:ext uri="{BB962C8B-B14F-4D97-AF65-F5344CB8AC3E}">
        <p14:creationId xmlns:p14="http://schemas.microsoft.com/office/powerpoint/2010/main" val="680586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OBJECTIVES</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1017768" y="1490590"/>
            <a:ext cx="10793976" cy="3785652"/>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altLang="en-US" sz="2400" dirty="0">
                <a:solidFill>
                  <a:srgbClr val="000066"/>
                </a:solidFill>
              </a:rPr>
              <a:t>Describe the critical-section problem and illustrate a race condition</a:t>
            </a:r>
          </a:p>
          <a:p>
            <a:pPr marL="365125" indent="-365125" algn="just">
              <a:buClr>
                <a:srgbClr val="800000"/>
              </a:buClr>
              <a:buFont typeface="Wingdings" panose="05000000000000000000" pitchFamily="2" charset="2"/>
              <a:buChar char="§"/>
            </a:pPr>
            <a:endParaRPr lang="en-US" altLang="en-US" sz="2400" dirty="0" smtClean="0">
              <a:solidFill>
                <a:srgbClr val="000066"/>
              </a:solidFill>
            </a:endParaRPr>
          </a:p>
          <a:p>
            <a:pPr marL="365125" indent="-365125" algn="just">
              <a:buClr>
                <a:srgbClr val="800000"/>
              </a:buClr>
              <a:buFont typeface="Wingdings" panose="05000000000000000000" pitchFamily="2" charset="2"/>
              <a:buChar char="§"/>
            </a:pPr>
            <a:r>
              <a:rPr lang="en-US" altLang="en-US" sz="2400" dirty="0" smtClean="0">
                <a:solidFill>
                  <a:srgbClr val="000066"/>
                </a:solidFill>
              </a:rPr>
              <a:t>Illustrate </a:t>
            </a:r>
            <a:r>
              <a:rPr lang="en-US" altLang="en-US" sz="2400" dirty="0">
                <a:solidFill>
                  <a:srgbClr val="000066"/>
                </a:solidFill>
              </a:rPr>
              <a:t>hardware solutions to the critical-section problem using memory barriers, compare-and-swap operations, and atomic variables</a:t>
            </a:r>
          </a:p>
          <a:p>
            <a:pPr marL="365125" indent="-365125" algn="just">
              <a:buClr>
                <a:srgbClr val="800000"/>
              </a:buClr>
              <a:buFont typeface="Wingdings" panose="05000000000000000000" pitchFamily="2" charset="2"/>
              <a:buChar char="§"/>
            </a:pPr>
            <a:endParaRPr lang="en-US" altLang="en-US" sz="2400" dirty="0" smtClean="0">
              <a:solidFill>
                <a:srgbClr val="000066"/>
              </a:solidFill>
            </a:endParaRPr>
          </a:p>
          <a:p>
            <a:pPr marL="365125" indent="-365125" algn="just">
              <a:buClr>
                <a:srgbClr val="800000"/>
              </a:buClr>
              <a:buFont typeface="Wingdings" panose="05000000000000000000" pitchFamily="2" charset="2"/>
              <a:buChar char="§"/>
            </a:pPr>
            <a:r>
              <a:rPr lang="en-US" altLang="en-US" sz="2400" dirty="0" smtClean="0">
                <a:solidFill>
                  <a:srgbClr val="000066"/>
                </a:solidFill>
              </a:rPr>
              <a:t>Demonstrate </a:t>
            </a:r>
            <a:r>
              <a:rPr lang="en-US" altLang="en-US" sz="2400" dirty="0">
                <a:solidFill>
                  <a:srgbClr val="000066"/>
                </a:solidFill>
              </a:rPr>
              <a:t>how mutex locks, semaphores, monitors, and condition variables can be used to solve the </a:t>
            </a:r>
            <a:r>
              <a:rPr lang="en-US" altLang="en-US" sz="2400" dirty="0" smtClean="0">
                <a:solidFill>
                  <a:srgbClr val="000066"/>
                </a:solidFill>
              </a:rPr>
              <a:t>critical-section </a:t>
            </a:r>
            <a:r>
              <a:rPr lang="en-US" altLang="en-US" sz="2400" dirty="0">
                <a:solidFill>
                  <a:srgbClr val="000066"/>
                </a:solidFill>
              </a:rPr>
              <a:t>problem</a:t>
            </a:r>
          </a:p>
          <a:p>
            <a:pPr marL="365125" indent="-365125" algn="just">
              <a:buClr>
                <a:srgbClr val="800000"/>
              </a:buClr>
              <a:buFont typeface="Wingdings" panose="05000000000000000000" pitchFamily="2" charset="2"/>
              <a:buChar char="§"/>
            </a:pPr>
            <a:endParaRPr lang="en-US" altLang="en-US" sz="2400" dirty="0" smtClean="0">
              <a:solidFill>
                <a:srgbClr val="000066"/>
              </a:solidFill>
            </a:endParaRPr>
          </a:p>
          <a:p>
            <a:pPr marL="365125" indent="-365125" algn="just">
              <a:buClr>
                <a:srgbClr val="800000"/>
              </a:buClr>
              <a:buFont typeface="Wingdings" panose="05000000000000000000" pitchFamily="2" charset="2"/>
              <a:buChar char="§"/>
            </a:pPr>
            <a:r>
              <a:rPr lang="en-US" altLang="en-US" sz="2400" dirty="0" smtClean="0">
                <a:solidFill>
                  <a:srgbClr val="000066"/>
                </a:solidFill>
              </a:rPr>
              <a:t>Evaluate </a:t>
            </a:r>
            <a:r>
              <a:rPr lang="en-US" altLang="en-US" sz="2400" dirty="0">
                <a:solidFill>
                  <a:srgbClr val="000066"/>
                </a:solidFill>
              </a:rPr>
              <a:t>tools that solve the critical-section problem in </a:t>
            </a:r>
            <a:r>
              <a:rPr lang="en-US" altLang="en-US" sz="2400" dirty="0" smtClean="0">
                <a:solidFill>
                  <a:srgbClr val="000066"/>
                </a:solidFill>
              </a:rPr>
              <a:t>low-, moderate-</a:t>
            </a:r>
            <a:r>
              <a:rPr lang="en-US" altLang="en-US" sz="2400" dirty="0">
                <a:solidFill>
                  <a:srgbClr val="000066"/>
                </a:solidFill>
              </a:rPr>
              <a:t>, and high-contention scenarios</a:t>
            </a:r>
          </a:p>
        </p:txBody>
      </p:sp>
    </p:spTree>
    <p:extLst>
      <p:ext uri="{BB962C8B-B14F-4D97-AF65-F5344CB8AC3E}">
        <p14:creationId xmlns:p14="http://schemas.microsoft.com/office/powerpoint/2010/main" val="14577635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9826285"/>
              </p:ext>
            </p:extLst>
          </p:nvPr>
        </p:nvGraphicFramePr>
        <p:xfrm>
          <a:off x="511977" y="1586806"/>
          <a:ext cx="11805558" cy="4114800"/>
        </p:xfrm>
        <a:graphic>
          <a:graphicData uri="http://schemas.openxmlformats.org/drawingml/2006/table">
            <a:tbl>
              <a:tblPr firstRow="1" bandRow="1">
                <a:tableStyleId>{5C22544A-7EE6-4342-B048-85BDC9FD1C3A}</a:tableStyleId>
              </a:tblPr>
              <a:tblGrid>
                <a:gridCol w="630314">
                  <a:extLst>
                    <a:ext uri="{9D8B030D-6E8A-4147-A177-3AD203B41FA5}">
                      <a16:colId xmlns:a16="http://schemas.microsoft.com/office/drawing/2014/main" val="3679727543"/>
                    </a:ext>
                  </a:extLst>
                </a:gridCol>
                <a:gridCol w="2776776">
                  <a:extLst>
                    <a:ext uri="{9D8B030D-6E8A-4147-A177-3AD203B41FA5}">
                      <a16:colId xmlns:a16="http://schemas.microsoft.com/office/drawing/2014/main" val="3590763545"/>
                    </a:ext>
                  </a:extLst>
                </a:gridCol>
                <a:gridCol w="8398468">
                  <a:extLst>
                    <a:ext uri="{9D8B030D-6E8A-4147-A177-3AD203B41FA5}">
                      <a16:colId xmlns:a16="http://schemas.microsoft.com/office/drawing/2014/main" val="626350509"/>
                    </a:ext>
                  </a:extLst>
                </a:gridCol>
              </a:tblGrid>
              <a:tr h="160020">
                <a:tc>
                  <a:txBody>
                    <a:bodyPr/>
                    <a:lstStyle/>
                    <a:p>
                      <a:endParaRPr lang="en-PH" sz="1200" b="1" dirty="0">
                        <a:solidFill>
                          <a:srgbClr val="000066"/>
                        </a:solidFill>
                        <a:latin typeface="+mn-lt"/>
                      </a:endParaRPr>
                    </a:p>
                  </a:txBody>
                  <a:tcPr/>
                </a:tc>
                <a:tc>
                  <a:txBody>
                    <a:bodyPr/>
                    <a:lstStyle/>
                    <a:p>
                      <a:endParaRPr lang="en-PH" sz="1200" b="1" dirty="0">
                        <a:solidFill>
                          <a:srgbClr val="000066"/>
                        </a:solidFill>
                        <a:latin typeface="+mn-lt"/>
                      </a:endParaRPr>
                    </a:p>
                  </a:txBody>
                  <a:tcPr/>
                </a:tc>
                <a:tc>
                  <a:txBody>
                    <a:bodyPr/>
                    <a:lstStyle/>
                    <a:p>
                      <a:endParaRPr lang="en-PH" sz="1200" b="1" dirty="0">
                        <a:solidFill>
                          <a:srgbClr val="000066"/>
                        </a:solidFill>
                        <a:latin typeface="+mn-lt"/>
                      </a:endParaRPr>
                    </a:p>
                  </a:txBody>
                  <a:tcPr/>
                </a:tc>
                <a:extLst>
                  <a:ext uri="{0D108BD9-81ED-4DB2-BD59-A6C34878D82A}">
                    <a16:rowId xmlns:a16="http://schemas.microsoft.com/office/drawing/2014/main" val="424417274"/>
                  </a:ext>
                </a:extLst>
              </a:tr>
              <a:tr h="655320">
                <a:tc rowSpan="2">
                  <a:txBody>
                    <a:bodyPr/>
                    <a:lstStyle/>
                    <a:p>
                      <a:r>
                        <a:rPr lang="en-US" sz="2400" b="1" dirty="0" smtClean="0">
                          <a:solidFill>
                            <a:srgbClr val="000066"/>
                          </a:solidFill>
                          <a:latin typeface="+mn-lt"/>
                        </a:rPr>
                        <a:t>2.</a:t>
                      </a:r>
                      <a:endParaRPr lang="en-PH" sz="2400" b="1" dirty="0">
                        <a:solidFill>
                          <a:srgbClr val="000066"/>
                        </a:solidFill>
                        <a:latin typeface="+mn-lt"/>
                      </a:endParaRPr>
                    </a:p>
                  </a:txBody>
                  <a:tcPr/>
                </a:tc>
                <a:tc rowSpan="2">
                  <a:txBody>
                    <a:bodyPr/>
                    <a:lstStyle/>
                    <a:p>
                      <a:r>
                        <a:rPr lang="en-US" sz="2400" b="1" dirty="0" smtClean="0">
                          <a:solidFill>
                            <a:srgbClr val="000066"/>
                          </a:solidFill>
                          <a:latin typeface="+mn-lt"/>
                        </a:rPr>
                        <a:t>Progress</a:t>
                      </a:r>
                      <a:endParaRPr lang="en-PH" sz="2400" b="1" dirty="0">
                        <a:solidFill>
                          <a:srgbClr val="000066"/>
                        </a:solidFill>
                        <a:latin typeface="+mn-lt"/>
                      </a:endParaRPr>
                    </a:p>
                  </a:txBody>
                  <a:tcPr/>
                </a:tc>
                <a:tc>
                  <a:txBody>
                    <a:bodyPr/>
                    <a:lstStyle/>
                    <a:p>
                      <a:pPr marL="179388" indent="-179388" algn="just">
                        <a:buClr>
                          <a:srgbClr val="800000"/>
                        </a:buClr>
                        <a:buFont typeface="Arial" panose="020B0604020202020204" pitchFamily="34" charset="0"/>
                        <a:buChar char="•"/>
                      </a:pPr>
                      <a:r>
                        <a:rPr lang="en-US" altLang="en-US" sz="2400" dirty="0" smtClean="0">
                          <a:solidFill>
                            <a:srgbClr val="000066"/>
                          </a:solidFill>
                        </a:rPr>
                        <a:t>If no process is executing in its critical section and there exist some processes that wish to enter their critical section, then the selection of the processes that will enter the critical section next cannot be postponed indefinitely.</a:t>
                      </a:r>
                    </a:p>
                  </a:txBody>
                  <a:tcPr/>
                </a:tc>
                <a:extLst>
                  <a:ext uri="{0D108BD9-81ED-4DB2-BD59-A6C34878D82A}">
                    <a16:rowId xmlns:a16="http://schemas.microsoft.com/office/drawing/2014/main" val="3956983190"/>
                  </a:ext>
                </a:extLst>
              </a:tr>
              <a:tr h="655320">
                <a:tc vMerge="1">
                  <a:txBody>
                    <a:bodyPr/>
                    <a:lstStyle/>
                    <a:p>
                      <a:endParaRPr lang="en-PH"/>
                    </a:p>
                  </a:txBody>
                  <a:tcPr/>
                </a:tc>
                <a:tc vMerge="1">
                  <a:txBody>
                    <a:bodyPr/>
                    <a:lstStyle/>
                    <a:p>
                      <a:endParaRPr lang="en-PH"/>
                    </a:p>
                  </a:txBody>
                  <a:tcPr/>
                </a:tc>
                <a:tc>
                  <a:txBody>
                    <a:bodyPr/>
                    <a:lstStyle/>
                    <a:p>
                      <a:pPr marL="179388" indent="-179388" algn="just">
                        <a:buClr>
                          <a:srgbClr val="800000"/>
                        </a:buClr>
                        <a:buFont typeface="Arial" panose="020B0604020202020204" pitchFamily="34" charset="0"/>
                        <a:buChar char="•"/>
                      </a:pPr>
                      <a:r>
                        <a:rPr lang="en-US" sz="2400" b="0" i="0" kern="1200" dirty="0" smtClean="0">
                          <a:solidFill>
                            <a:srgbClr val="000066"/>
                          </a:solidFill>
                          <a:effectLst/>
                          <a:latin typeface="+mn-lt"/>
                          <a:ea typeface="+mn-ea"/>
                          <a:cs typeface="+mn-cs"/>
                        </a:rPr>
                        <a:t>If no process is currently executing in their critical section, and one or more processes want to execute their critical section, then only the processes not in their remainder sections can participate in the decision, and the decision cannot be postponed indefinitely</a:t>
                      </a:r>
                      <a:r>
                        <a:rPr lang="en-US" sz="2400" b="0" i="0" kern="1200" baseline="0" dirty="0" smtClean="0">
                          <a:solidFill>
                            <a:srgbClr val="000066"/>
                          </a:solidFill>
                          <a:effectLst/>
                          <a:latin typeface="+mn-lt"/>
                          <a:ea typeface="+mn-ea"/>
                          <a:cs typeface="+mn-cs"/>
                        </a:rPr>
                        <a:t> </a:t>
                      </a:r>
                      <a:r>
                        <a:rPr lang="en-US" sz="2400" b="0" i="0" kern="1200" dirty="0" smtClean="0">
                          <a:solidFill>
                            <a:srgbClr val="000066"/>
                          </a:solidFill>
                          <a:effectLst/>
                          <a:latin typeface="+mn-lt"/>
                          <a:ea typeface="+mn-ea"/>
                          <a:cs typeface="+mn-cs"/>
                        </a:rPr>
                        <a:t>( i.e. processes cannot be blocked forever waiting to get into their critical sections. )</a:t>
                      </a:r>
                      <a:endParaRPr lang="en-PH" sz="2400" b="1" dirty="0">
                        <a:solidFill>
                          <a:srgbClr val="000066"/>
                        </a:solidFill>
                        <a:latin typeface="+mn-lt"/>
                      </a:endParaRPr>
                    </a:p>
                  </a:txBody>
                  <a:tcPr/>
                </a:tc>
                <a:extLst>
                  <a:ext uri="{0D108BD9-81ED-4DB2-BD59-A6C34878D82A}">
                    <a16:rowId xmlns:a16="http://schemas.microsoft.com/office/drawing/2014/main" val="2118095441"/>
                  </a:ext>
                </a:extLst>
              </a:tr>
            </a:tbl>
          </a:graphicData>
        </a:graphic>
      </p:graphicFrame>
      <p:sp>
        <p:nvSpPr>
          <p:cNvPr id="5" name="TextBox 4"/>
          <p:cNvSpPr txBox="1"/>
          <p:nvPr/>
        </p:nvSpPr>
        <p:spPr>
          <a:xfrm>
            <a:off x="114756" y="475616"/>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 PROBLEM: </a:t>
            </a:r>
            <a:r>
              <a:rPr lang="en-US" sz="3200" b="1" dirty="0" smtClean="0">
                <a:solidFill>
                  <a:srgbClr val="800000"/>
                </a:solidFill>
                <a:latin typeface="Times New Roman" pitchFamily="18" charset="0"/>
                <a:cs typeface="Times New Roman" pitchFamily="18" charset="0"/>
              </a:rPr>
              <a:t>CONDITIONS</a:t>
            </a:r>
            <a:endParaRPr lang="en-US" sz="3200" b="1" dirty="0">
              <a:solidFill>
                <a:srgbClr val="8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81863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53398722"/>
              </p:ext>
            </p:extLst>
          </p:nvPr>
        </p:nvGraphicFramePr>
        <p:xfrm>
          <a:off x="405842" y="1550052"/>
          <a:ext cx="12017828" cy="4297680"/>
        </p:xfrm>
        <a:graphic>
          <a:graphicData uri="http://schemas.openxmlformats.org/drawingml/2006/table">
            <a:tbl>
              <a:tblPr firstRow="1" bandRow="1">
                <a:tableStyleId>{5C22544A-7EE6-4342-B048-85BDC9FD1C3A}</a:tableStyleId>
              </a:tblPr>
              <a:tblGrid>
                <a:gridCol w="572278">
                  <a:extLst>
                    <a:ext uri="{9D8B030D-6E8A-4147-A177-3AD203B41FA5}">
                      <a16:colId xmlns:a16="http://schemas.microsoft.com/office/drawing/2014/main" val="3679727543"/>
                    </a:ext>
                  </a:extLst>
                </a:gridCol>
                <a:gridCol w="2896072">
                  <a:extLst>
                    <a:ext uri="{9D8B030D-6E8A-4147-A177-3AD203B41FA5}">
                      <a16:colId xmlns:a16="http://schemas.microsoft.com/office/drawing/2014/main" val="3590763545"/>
                    </a:ext>
                  </a:extLst>
                </a:gridCol>
                <a:gridCol w="8549478">
                  <a:extLst>
                    <a:ext uri="{9D8B030D-6E8A-4147-A177-3AD203B41FA5}">
                      <a16:colId xmlns:a16="http://schemas.microsoft.com/office/drawing/2014/main" val="626350509"/>
                    </a:ext>
                  </a:extLst>
                </a:gridCol>
              </a:tblGrid>
              <a:tr h="160020">
                <a:tc>
                  <a:txBody>
                    <a:bodyPr/>
                    <a:lstStyle/>
                    <a:p>
                      <a:endParaRPr lang="en-PH" sz="2400" b="1" dirty="0">
                        <a:solidFill>
                          <a:srgbClr val="000066"/>
                        </a:solidFill>
                        <a:latin typeface="+mn-lt"/>
                      </a:endParaRPr>
                    </a:p>
                  </a:txBody>
                  <a:tcPr/>
                </a:tc>
                <a:tc>
                  <a:txBody>
                    <a:bodyPr/>
                    <a:lstStyle/>
                    <a:p>
                      <a:endParaRPr lang="en-PH" sz="2400" b="1" dirty="0">
                        <a:solidFill>
                          <a:srgbClr val="000066"/>
                        </a:solidFill>
                        <a:latin typeface="+mn-lt"/>
                      </a:endParaRPr>
                    </a:p>
                  </a:txBody>
                  <a:tcPr/>
                </a:tc>
                <a:tc>
                  <a:txBody>
                    <a:bodyPr/>
                    <a:lstStyle/>
                    <a:p>
                      <a:endParaRPr lang="en-PH" sz="2400" b="1" dirty="0">
                        <a:solidFill>
                          <a:srgbClr val="000066"/>
                        </a:solidFill>
                        <a:latin typeface="+mn-lt"/>
                      </a:endParaRPr>
                    </a:p>
                  </a:txBody>
                  <a:tcPr/>
                </a:tc>
                <a:extLst>
                  <a:ext uri="{0D108BD9-81ED-4DB2-BD59-A6C34878D82A}">
                    <a16:rowId xmlns:a16="http://schemas.microsoft.com/office/drawing/2014/main" val="424417274"/>
                  </a:ext>
                </a:extLst>
              </a:tr>
              <a:tr h="228600">
                <a:tc rowSpan="2">
                  <a:txBody>
                    <a:bodyPr/>
                    <a:lstStyle/>
                    <a:p>
                      <a:r>
                        <a:rPr lang="en-US" sz="2400" b="1" smtClean="0">
                          <a:solidFill>
                            <a:srgbClr val="000066"/>
                          </a:solidFill>
                          <a:latin typeface="+mn-lt"/>
                        </a:rPr>
                        <a:t>3.</a:t>
                      </a:r>
                      <a:endParaRPr lang="en-PH" sz="2400" b="1" dirty="0">
                        <a:solidFill>
                          <a:srgbClr val="000066"/>
                        </a:solidFill>
                        <a:latin typeface="+mn-lt"/>
                      </a:endParaRPr>
                    </a:p>
                  </a:txBody>
                  <a:tcPr/>
                </a:tc>
                <a:tc rowSpan="2">
                  <a:txBody>
                    <a:bodyPr/>
                    <a:lstStyle/>
                    <a:p>
                      <a:r>
                        <a:rPr lang="en-US" sz="2400" b="1" dirty="0" smtClean="0">
                          <a:solidFill>
                            <a:srgbClr val="000066"/>
                          </a:solidFill>
                          <a:latin typeface="+mn-lt"/>
                        </a:rPr>
                        <a:t>Bounded</a:t>
                      </a:r>
                      <a:r>
                        <a:rPr lang="en-US" sz="2400" b="1" baseline="0" dirty="0" smtClean="0">
                          <a:solidFill>
                            <a:srgbClr val="000066"/>
                          </a:solidFill>
                          <a:latin typeface="+mn-lt"/>
                        </a:rPr>
                        <a:t> Waiting</a:t>
                      </a:r>
                      <a:endParaRPr lang="en-PH" sz="2400" b="1" dirty="0">
                        <a:solidFill>
                          <a:srgbClr val="000066"/>
                        </a:solidFill>
                        <a:latin typeface="+mn-lt"/>
                      </a:endParaRPr>
                    </a:p>
                  </a:txBody>
                  <a:tcPr/>
                </a:tc>
                <a:tc>
                  <a:txBody>
                    <a:bodyPr/>
                    <a:lstStyle/>
                    <a:p>
                      <a:pPr marL="358775" marR="0" indent="-358775" algn="just"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lang="en-US" altLang="en-US" sz="2400" dirty="0" smtClean="0">
                          <a:solidFill>
                            <a:srgbClr val="000066"/>
                          </a:solidFill>
                        </a:rPr>
                        <a:t>A bound, or limit, must exist on the number of times that other processes are allowed to enter their critical sections after a process has made a request to enter its critical section and before that request is granted.</a:t>
                      </a:r>
                    </a:p>
                  </a:txBody>
                  <a:tcPr/>
                </a:tc>
                <a:extLst>
                  <a:ext uri="{0D108BD9-81ED-4DB2-BD59-A6C34878D82A}">
                    <a16:rowId xmlns:a16="http://schemas.microsoft.com/office/drawing/2014/main" val="882892579"/>
                  </a:ext>
                </a:extLst>
              </a:tr>
              <a:tr h="228600">
                <a:tc vMerge="1">
                  <a:txBody>
                    <a:bodyPr/>
                    <a:lstStyle/>
                    <a:p>
                      <a:endParaRPr lang="en-PH"/>
                    </a:p>
                  </a:txBody>
                  <a:tcPr/>
                </a:tc>
                <a:tc vMerge="1">
                  <a:txBody>
                    <a:bodyPr/>
                    <a:lstStyle/>
                    <a:p>
                      <a:endParaRPr lang="en-PH"/>
                    </a:p>
                  </a:txBody>
                  <a:tcPr/>
                </a:tc>
                <a:tc>
                  <a:txBody>
                    <a:bodyPr/>
                    <a:lstStyle/>
                    <a:p>
                      <a:pPr marL="358775" indent="-358775">
                        <a:buClr>
                          <a:srgbClr val="800000"/>
                        </a:buClr>
                        <a:buFont typeface="Arial" panose="020B0604020202020204" pitchFamily="34" charset="0"/>
                        <a:buChar char="•"/>
                      </a:pPr>
                      <a:r>
                        <a:rPr lang="en-US" sz="2400" b="0" i="0" kern="1200" dirty="0" smtClean="0">
                          <a:solidFill>
                            <a:srgbClr val="000066"/>
                          </a:solidFill>
                          <a:effectLst/>
                          <a:latin typeface="+mn-lt"/>
                          <a:ea typeface="+mn-ea"/>
                          <a:cs typeface="+mn-cs"/>
                        </a:rPr>
                        <a:t>There exists a limit as to how many other processes can get into their critical sections after a process requests entry into their critical section and before that request is granted (i.e. a process requesting entry into their critical section will get a turn eventually, and there is a limit as to how many other processes get to go first).</a:t>
                      </a:r>
                      <a:endParaRPr lang="en-PH" sz="2400" b="1" dirty="0">
                        <a:solidFill>
                          <a:srgbClr val="000066"/>
                        </a:solidFill>
                        <a:latin typeface="+mn-lt"/>
                      </a:endParaRPr>
                    </a:p>
                  </a:txBody>
                  <a:tcPr/>
                </a:tc>
                <a:extLst>
                  <a:ext uri="{0D108BD9-81ED-4DB2-BD59-A6C34878D82A}">
                    <a16:rowId xmlns:a16="http://schemas.microsoft.com/office/drawing/2014/main" val="3782342910"/>
                  </a:ext>
                </a:extLst>
              </a:tr>
            </a:tbl>
          </a:graphicData>
        </a:graphic>
      </p:graphicFrame>
      <p:sp>
        <p:nvSpPr>
          <p:cNvPr id="5" name="TextBox 4"/>
          <p:cNvSpPr txBox="1"/>
          <p:nvPr/>
        </p:nvSpPr>
        <p:spPr>
          <a:xfrm>
            <a:off x="114756" y="475616"/>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 PROBLEM: </a:t>
            </a:r>
            <a:r>
              <a:rPr lang="en-US" sz="3200" b="1" dirty="0" smtClean="0">
                <a:solidFill>
                  <a:srgbClr val="800000"/>
                </a:solidFill>
                <a:latin typeface="Times New Roman" pitchFamily="18" charset="0"/>
                <a:cs typeface="Times New Roman" pitchFamily="18" charset="0"/>
              </a:rPr>
              <a:t>CONDITIONS</a:t>
            </a:r>
            <a:endParaRPr lang="en-US" sz="3200" b="1" dirty="0">
              <a:solidFill>
                <a:srgbClr val="800000"/>
              </a:solidFill>
              <a:latin typeface="Times New Roman" pitchFamily="18" charset="0"/>
              <a:cs typeface="Times New Roman" pitchFamily="18" charset="0"/>
            </a:endParaRPr>
          </a:p>
        </p:txBody>
      </p:sp>
    </p:spTree>
    <p:extLst>
      <p:ext uri="{BB962C8B-B14F-4D97-AF65-F5344CB8AC3E}">
        <p14:creationId xmlns:p14="http://schemas.microsoft.com/office/powerpoint/2010/main" val="691572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75616"/>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 PROBLEM: </a:t>
            </a:r>
            <a:r>
              <a:rPr lang="en-US" sz="3200" b="1" dirty="0" smtClean="0">
                <a:solidFill>
                  <a:srgbClr val="800000"/>
                </a:solidFill>
                <a:latin typeface="Times New Roman" pitchFamily="18" charset="0"/>
                <a:cs typeface="Times New Roman" pitchFamily="18" charset="0"/>
              </a:rPr>
              <a:t>REMINDERS</a:t>
            </a:r>
            <a:endParaRPr lang="en-US" sz="3200" b="1" dirty="0">
              <a:solidFill>
                <a:srgbClr val="800000"/>
              </a:solidFill>
              <a:latin typeface="Times New Roman" pitchFamily="18" charset="0"/>
              <a:cs typeface="Times New Roman" pitchFamily="18" charset="0"/>
            </a:endParaRPr>
          </a:p>
        </p:txBody>
      </p:sp>
      <p:sp>
        <p:nvSpPr>
          <p:cNvPr id="3" name="Rounded Rectangle 2"/>
          <p:cNvSpPr/>
          <p:nvPr/>
        </p:nvSpPr>
        <p:spPr>
          <a:xfrm>
            <a:off x="2467536" y="1404236"/>
            <a:ext cx="7779176" cy="715089"/>
          </a:xfrm>
          <a:prstGeom prst="roundRect">
            <a:avLst/>
          </a:prstGeom>
          <a:solidFill>
            <a:schemeClr val="bg1">
              <a:lumMod val="85000"/>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wrap="square">
            <a:spAutoFit/>
          </a:bodyPr>
          <a:lstStyle/>
          <a:p>
            <a:pPr marL="185738" indent="-185738" algn="just">
              <a:buClr>
                <a:srgbClr val="800000"/>
              </a:buClr>
              <a:buFont typeface="Arial" panose="020B0604020202020204" pitchFamily="34" charset="0"/>
              <a:buChar char="•"/>
            </a:pPr>
            <a:r>
              <a:rPr lang="en-US" b="1" dirty="0" smtClean="0">
                <a:solidFill>
                  <a:srgbClr val="006666"/>
                </a:solidFill>
              </a:rPr>
              <a:t>MUTUAL EXCLUSION</a:t>
            </a:r>
            <a:r>
              <a:rPr lang="en-US" dirty="0" smtClean="0">
                <a:solidFill>
                  <a:srgbClr val="006666"/>
                </a:solidFill>
              </a:rPr>
              <a:t> </a:t>
            </a:r>
            <a:r>
              <a:rPr lang="en-US" dirty="0">
                <a:solidFill>
                  <a:srgbClr val="006666"/>
                </a:solidFill>
              </a:rPr>
              <a:t>applies only to the CS and the </a:t>
            </a:r>
            <a:r>
              <a:rPr lang="en-US" dirty="0" smtClean="0">
                <a:solidFill>
                  <a:srgbClr val="006666"/>
                </a:solidFill>
              </a:rPr>
              <a:t>Exit sections. </a:t>
            </a:r>
          </a:p>
          <a:p>
            <a:pPr marL="185738" indent="-185738" algn="just">
              <a:buClr>
                <a:srgbClr val="800000"/>
              </a:buClr>
              <a:buFont typeface="Arial" panose="020B0604020202020204" pitchFamily="34" charset="0"/>
              <a:buChar char="•"/>
            </a:pPr>
            <a:r>
              <a:rPr lang="en-US" dirty="0" smtClean="0">
                <a:solidFill>
                  <a:srgbClr val="006666"/>
                </a:solidFill>
              </a:rPr>
              <a:t>However</a:t>
            </a:r>
            <a:r>
              <a:rPr lang="en-US" dirty="0">
                <a:solidFill>
                  <a:srgbClr val="006666"/>
                </a:solidFill>
              </a:rPr>
              <a:t>, the other three sections are not exclusive</a:t>
            </a:r>
            <a:endParaRPr lang="en-PH" dirty="0">
              <a:solidFill>
                <a:srgbClr val="006666"/>
              </a:solidFill>
            </a:endParaRPr>
          </a:p>
        </p:txBody>
      </p:sp>
      <p:sp>
        <p:nvSpPr>
          <p:cNvPr id="5" name="Rounded Rectangle 4"/>
          <p:cNvSpPr/>
          <p:nvPr/>
        </p:nvSpPr>
        <p:spPr>
          <a:xfrm>
            <a:off x="2467536" y="2283367"/>
            <a:ext cx="7779176" cy="1940957"/>
          </a:xfrm>
          <a:prstGeom prst="roundRect">
            <a:avLst/>
          </a:prstGeom>
          <a:solidFill>
            <a:schemeClr val="bg1">
              <a:lumMod val="95000"/>
            </a:schemeClr>
          </a:solidFill>
          <a:ln>
            <a:solidFill>
              <a:schemeClr val="accent1"/>
            </a:solidFill>
          </a:ln>
        </p:spPr>
        <p:txBody>
          <a:bodyPr wrap="square">
            <a:spAutoFit/>
          </a:bodyPr>
          <a:lstStyle/>
          <a:p>
            <a:pPr marL="185738" indent="-185738" algn="just">
              <a:buClr>
                <a:srgbClr val="800000"/>
              </a:buClr>
              <a:buFont typeface="Arial" panose="020B0604020202020204" pitchFamily="34" charset="0"/>
              <a:buChar char="•"/>
            </a:pPr>
            <a:r>
              <a:rPr lang="en-US" b="1" dirty="0" smtClean="0">
                <a:solidFill>
                  <a:srgbClr val="006666"/>
                </a:solidFill>
              </a:rPr>
              <a:t>PROGRESS</a:t>
            </a:r>
            <a:r>
              <a:rPr lang="en-US" dirty="0" smtClean="0">
                <a:solidFill>
                  <a:srgbClr val="006666"/>
                </a:solidFill>
              </a:rPr>
              <a:t> </a:t>
            </a:r>
            <a:r>
              <a:rPr lang="en-US" dirty="0">
                <a:solidFill>
                  <a:srgbClr val="006666"/>
                </a:solidFill>
              </a:rPr>
              <a:t>condition </a:t>
            </a:r>
            <a:r>
              <a:rPr lang="en-US" dirty="0" smtClean="0">
                <a:solidFill>
                  <a:srgbClr val="006666"/>
                </a:solidFill>
              </a:rPr>
              <a:t>is used to </a:t>
            </a:r>
            <a:r>
              <a:rPr lang="en-US" dirty="0">
                <a:solidFill>
                  <a:srgbClr val="006666"/>
                </a:solidFill>
              </a:rPr>
              <a:t>make sure </a:t>
            </a:r>
            <a:r>
              <a:rPr lang="en-US" dirty="0" smtClean="0">
                <a:solidFill>
                  <a:srgbClr val="006666"/>
                </a:solidFill>
              </a:rPr>
              <a:t>that:</a:t>
            </a:r>
          </a:p>
          <a:p>
            <a:pPr marL="542925" indent="-185738" algn="just">
              <a:buClr>
                <a:srgbClr val="800000"/>
              </a:buClr>
              <a:buFont typeface="Wingdings" panose="05000000000000000000" pitchFamily="2" charset="2"/>
              <a:buChar char="ü"/>
            </a:pPr>
            <a:r>
              <a:rPr lang="en-US" dirty="0" smtClean="0">
                <a:solidFill>
                  <a:srgbClr val="006666"/>
                </a:solidFill>
              </a:rPr>
              <a:t>either </a:t>
            </a:r>
            <a:r>
              <a:rPr lang="en-US" dirty="0">
                <a:solidFill>
                  <a:srgbClr val="006666"/>
                </a:solidFill>
              </a:rPr>
              <a:t>some process is currently in the CS and doing some work or, </a:t>
            </a:r>
            <a:endParaRPr lang="en-US" dirty="0" smtClean="0">
              <a:solidFill>
                <a:srgbClr val="006666"/>
              </a:solidFill>
            </a:endParaRPr>
          </a:p>
          <a:p>
            <a:pPr marL="542925" indent="-185738" algn="just">
              <a:buClr>
                <a:srgbClr val="800000"/>
              </a:buClr>
              <a:buFont typeface="Wingdings" panose="05000000000000000000" pitchFamily="2" charset="2"/>
              <a:buChar char="ü"/>
            </a:pPr>
            <a:r>
              <a:rPr lang="en-US" dirty="0" smtClean="0">
                <a:solidFill>
                  <a:srgbClr val="006666"/>
                </a:solidFill>
              </a:rPr>
              <a:t>if </a:t>
            </a:r>
            <a:r>
              <a:rPr lang="en-US" dirty="0">
                <a:solidFill>
                  <a:srgbClr val="006666"/>
                </a:solidFill>
              </a:rPr>
              <a:t>there was at least one process that </a:t>
            </a:r>
            <a:r>
              <a:rPr lang="en-US" dirty="0" smtClean="0">
                <a:solidFill>
                  <a:srgbClr val="006666"/>
                </a:solidFill>
              </a:rPr>
              <a:t>wanted </a:t>
            </a:r>
            <a:r>
              <a:rPr lang="en-US" dirty="0">
                <a:solidFill>
                  <a:srgbClr val="006666"/>
                </a:solidFill>
              </a:rPr>
              <a:t>to enter the CS, it will and then do some work. </a:t>
            </a:r>
            <a:endParaRPr lang="en-US" dirty="0" smtClean="0">
              <a:solidFill>
                <a:srgbClr val="006666"/>
              </a:solidFill>
            </a:endParaRPr>
          </a:p>
          <a:p>
            <a:pPr marL="185738" indent="-185738" algn="just">
              <a:buClr>
                <a:srgbClr val="800000"/>
              </a:buClr>
              <a:buFont typeface="Arial" panose="020B0604020202020204" pitchFamily="34" charset="0"/>
              <a:buChar char="•"/>
            </a:pPr>
            <a:r>
              <a:rPr lang="en-US" dirty="0" smtClean="0">
                <a:solidFill>
                  <a:srgbClr val="006666"/>
                </a:solidFill>
              </a:rPr>
              <a:t>In </a:t>
            </a:r>
            <a:r>
              <a:rPr lang="en-US" dirty="0">
                <a:solidFill>
                  <a:srgbClr val="006666"/>
                </a:solidFill>
              </a:rPr>
              <a:t>both cases, some work is getting done and </a:t>
            </a:r>
            <a:r>
              <a:rPr lang="en-US" dirty="0" smtClean="0">
                <a:solidFill>
                  <a:srgbClr val="006666"/>
                </a:solidFill>
              </a:rPr>
              <a:t>therefore, </a:t>
            </a:r>
            <a:r>
              <a:rPr lang="en-US" dirty="0">
                <a:solidFill>
                  <a:srgbClr val="006666"/>
                </a:solidFill>
              </a:rPr>
              <a:t>all processes are making progress overall.</a:t>
            </a:r>
            <a:endParaRPr lang="en-PH" dirty="0">
              <a:solidFill>
                <a:srgbClr val="006666"/>
              </a:solidFill>
            </a:endParaRPr>
          </a:p>
        </p:txBody>
      </p:sp>
      <p:sp>
        <p:nvSpPr>
          <p:cNvPr id="6" name="Rounded Rectangle 5"/>
          <p:cNvSpPr/>
          <p:nvPr/>
        </p:nvSpPr>
        <p:spPr>
          <a:xfrm>
            <a:off x="2199217" y="4379894"/>
            <a:ext cx="8431078" cy="1634490"/>
          </a:xfrm>
          <a:prstGeom prst="roundRect">
            <a:avLst/>
          </a:prstGeom>
          <a:solidFill>
            <a:schemeClr val="bg1">
              <a:lumMod val="95000"/>
            </a:schemeClr>
          </a:solidFill>
          <a:ln>
            <a:solidFill>
              <a:schemeClr val="accent1"/>
            </a:solidFill>
          </a:ln>
        </p:spPr>
        <p:txBody>
          <a:bodyPr wrap="square">
            <a:spAutoFit/>
          </a:bodyPr>
          <a:lstStyle/>
          <a:p>
            <a:pPr marL="185738" indent="-185738" algn="just">
              <a:buClr>
                <a:srgbClr val="800000"/>
              </a:buClr>
              <a:buFont typeface="Arial" panose="020B0604020202020204" pitchFamily="34" charset="0"/>
              <a:buChar char="•"/>
            </a:pPr>
            <a:r>
              <a:rPr lang="en-US" b="1" dirty="0" smtClean="0">
                <a:solidFill>
                  <a:srgbClr val="006666"/>
                </a:solidFill>
              </a:rPr>
              <a:t>BOUNDED WAITING</a:t>
            </a:r>
            <a:r>
              <a:rPr lang="en-US" dirty="0" smtClean="0">
                <a:solidFill>
                  <a:srgbClr val="006666"/>
                </a:solidFill>
              </a:rPr>
              <a:t> condition is used </a:t>
            </a:r>
            <a:r>
              <a:rPr lang="en-US" dirty="0">
                <a:solidFill>
                  <a:srgbClr val="006666"/>
                </a:solidFill>
              </a:rPr>
              <a:t>to make sure that every process gets the chance to actually enter its critical section so that no </a:t>
            </a:r>
            <a:r>
              <a:rPr lang="en-US" dirty="0" smtClean="0">
                <a:solidFill>
                  <a:srgbClr val="006666"/>
                </a:solidFill>
              </a:rPr>
              <a:t>process starves forever. </a:t>
            </a:r>
          </a:p>
          <a:p>
            <a:pPr marL="185738" indent="-185738" algn="just">
              <a:buClr>
                <a:srgbClr val="800000"/>
              </a:buClr>
              <a:buFont typeface="Arial" panose="020B0604020202020204" pitchFamily="34" charset="0"/>
              <a:buChar char="•"/>
            </a:pPr>
            <a:r>
              <a:rPr lang="en-US" dirty="0" smtClean="0">
                <a:solidFill>
                  <a:srgbClr val="006666"/>
                </a:solidFill>
              </a:rPr>
              <a:t>The </a:t>
            </a:r>
            <a:r>
              <a:rPr lang="en-US" dirty="0">
                <a:solidFill>
                  <a:srgbClr val="006666"/>
                </a:solidFill>
              </a:rPr>
              <a:t>number of times other processes enter their CSs must be </a:t>
            </a:r>
            <a:r>
              <a:rPr lang="en-US" dirty="0" smtClean="0">
                <a:solidFill>
                  <a:srgbClr val="006666"/>
                </a:solidFill>
              </a:rPr>
              <a:t>limited.</a:t>
            </a:r>
          </a:p>
          <a:p>
            <a:pPr marL="185738" indent="-185738" algn="just">
              <a:buClr>
                <a:srgbClr val="800000"/>
              </a:buClr>
              <a:buFont typeface="Arial" panose="020B0604020202020204" pitchFamily="34" charset="0"/>
              <a:buChar char="•"/>
            </a:pPr>
            <a:r>
              <a:rPr lang="en-US" dirty="0" smtClean="0">
                <a:solidFill>
                  <a:srgbClr val="006666"/>
                </a:solidFill>
              </a:rPr>
              <a:t>However</a:t>
            </a:r>
            <a:r>
              <a:rPr lang="en-US" dirty="0">
                <a:solidFill>
                  <a:srgbClr val="006666"/>
                </a:solidFill>
              </a:rPr>
              <a:t>, please note that neither this condition nor progress guarantees fairness. </a:t>
            </a:r>
            <a:endParaRPr lang="en-US" dirty="0" smtClean="0">
              <a:solidFill>
                <a:srgbClr val="006666"/>
              </a:solidFill>
            </a:endParaRPr>
          </a:p>
          <a:p>
            <a:pPr marL="185738" indent="-185738" algn="just">
              <a:buClr>
                <a:srgbClr val="800000"/>
              </a:buClr>
              <a:buFont typeface="Arial" panose="020B0604020202020204" pitchFamily="34" charset="0"/>
              <a:buChar char="•"/>
            </a:pPr>
            <a:r>
              <a:rPr lang="en-US" dirty="0" smtClean="0">
                <a:solidFill>
                  <a:srgbClr val="006666"/>
                </a:solidFill>
              </a:rPr>
              <a:t>An </a:t>
            </a:r>
            <a:r>
              <a:rPr lang="en-US" dirty="0">
                <a:solidFill>
                  <a:srgbClr val="006666"/>
                </a:solidFill>
              </a:rPr>
              <a:t>implementation of a CS doesn't have to be fair.</a:t>
            </a:r>
            <a:endParaRPr lang="en-PH" dirty="0">
              <a:solidFill>
                <a:srgbClr val="006666"/>
              </a:solidFill>
            </a:endParaRPr>
          </a:p>
        </p:txBody>
      </p:sp>
    </p:spTree>
    <p:extLst>
      <p:ext uri="{BB962C8B-B14F-4D97-AF65-F5344CB8AC3E}">
        <p14:creationId xmlns:p14="http://schemas.microsoft.com/office/powerpoint/2010/main" val="1542029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 HANDLING IN </a:t>
            </a:r>
            <a:r>
              <a:rPr lang="en-US" sz="3200" b="1" dirty="0" smtClean="0">
                <a:solidFill>
                  <a:srgbClr val="800000"/>
                </a:solidFill>
                <a:latin typeface="Times New Roman" pitchFamily="18" charset="0"/>
                <a:cs typeface="Times New Roman" pitchFamily="18" charset="0"/>
              </a:rPr>
              <a:t>OS</a:t>
            </a:r>
            <a:endParaRPr lang="en-US" sz="3200" b="1" dirty="0">
              <a:solidFill>
                <a:srgbClr val="800000"/>
              </a:solidFill>
              <a:latin typeface="Times New Roman" pitchFamily="18" charset="0"/>
              <a:cs typeface="Times New Roman" pitchFamily="18" charset="0"/>
            </a:endParaRPr>
          </a:p>
        </p:txBody>
      </p:sp>
      <p:sp>
        <p:nvSpPr>
          <p:cNvPr id="4" name="Rounded Rectangle 3"/>
          <p:cNvSpPr/>
          <p:nvPr/>
        </p:nvSpPr>
        <p:spPr>
          <a:xfrm>
            <a:off x="791556" y="1186650"/>
            <a:ext cx="11246400" cy="1021556"/>
          </a:xfrm>
          <a:prstGeom prst="roundRect">
            <a:avLst/>
          </a:prstGeom>
          <a:solidFill>
            <a:schemeClr val="bg1">
              <a:lumMod val="95000"/>
            </a:schemeClr>
          </a:solidFill>
          <a:ln>
            <a:solidFill>
              <a:schemeClr val="accent1"/>
            </a:solidFill>
          </a:ln>
        </p:spPr>
        <p:txBody>
          <a:bodyPr wrap="square">
            <a:spAutoFit/>
          </a:bodyPr>
          <a:lstStyle/>
          <a:p>
            <a:pPr marL="179388" indent="-179388" algn="just">
              <a:buClr>
                <a:srgbClr val="800000"/>
              </a:buClr>
              <a:buFont typeface="Wingdings" panose="05000000000000000000" pitchFamily="2" charset="2"/>
              <a:buChar char="§"/>
            </a:pPr>
            <a:r>
              <a:rPr lang="en-US" b="1" dirty="0" smtClean="0">
                <a:solidFill>
                  <a:srgbClr val="800000"/>
                </a:solidFill>
                <a:latin typeface="Times New Roman" panose="02020603050405020304" pitchFamily="18" charset="0"/>
              </a:rPr>
              <a:t>Reminder: </a:t>
            </a:r>
          </a:p>
          <a:p>
            <a:pPr marL="358775" algn="just">
              <a:buClr>
                <a:srgbClr val="800000"/>
              </a:buClr>
            </a:pPr>
            <a:r>
              <a:rPr lang="en-US" dirty="0" smtClean="0">
                <a:solidFill>
                  <a:srgbClr val="006666"/>
                </a:solidFill>
                <a:latin typeface="Times New Roman" panose="02020603050405020304" pitchFamily="18" charset="0"/>
              </a:rPr>
              <a:t>Kernel </a:t>
            </a:r>
            <a:r>
              <a:rPr lang="en-US" dirty="0">
                <a:solidFill>
                  <a:srgbClr val="006666"/>
                </a:solidFill>
                <a:latin typeface="Times New Roman" panose="02020603050405020304" pitchFamily="18" charset="0"/>
              </a:rPr>
              <a:t>processes can also be subject to race </a:t>
            </a:r>
            <a:r>
              <a:rPr lang="en-US" dirty="0" smtClean="0">
                <a:solidFill>
                  <a:srgbClr val="006666"/>
                </a:solidFill>
                <a:latin typeface="Times New Roman" panose="02020603050405020304" pitchFamily="18" charset="0"/>
              </a:rPr>
              <a:t>conditions which </a:t>
            </a:r>
            <a:r>
              <a:rPr lang="en-US" dirty="0">
                <a:solidFill>
                  <a:srgbClr val="006666"/>
                </a:solidFill>
                <a:latin typeface="Times New Roman" panose="02020603050405020304" pitchFamily="18" charset="0"/>
              </a:rPr>
              <a:t>can be especially problematic when updating commonly shared kernel data structures such as open file tables or virtual memory management. </a:t>
            </a:r>
            <a:endParaRPr lang="en-PH" dirty="0">
              <a:solidFill>
                <a:srgbClr val="00666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27107532"/>
              </p:ext>
            </p:extLst>
          </p:nvPr>
        </p:nvGraphicFramePr>
        <p:xfrm>
          <a:off x="654756" y="2400297"/>
          <a:ext cx="11520000" cy="3735129"/>
        </p:xfrm>
        <a:graphic>
          <a:graphicData uri="http://schemas.openxmlformats.org/drawingml/2006/table">
            <a:tbl>
              <a:tblPr firstRow="1" bandRow="1">
                <a:tableStyleId>{5C22544A-7EE6-4342-B048-85BDC9FD1C3A}</a:tableStyleId>
              </a:tblPr>
              <a:tblGrid>
                <a:gridCol w="5400000">
                  <a:extLst>
                    <a:ext uri="{9D8B030D-6E8A-4147-A177-3AD203B41FA5}">
                      <a16:colId xmlns:a16="http://schemas.microsoft.com/office/drawing/2014/main" val="2146194758"/>
                    </a:ext>
                  </a:extLst>
                </a:gridCol>
                <a:gridCol w="720000">
                  <a:extLst>
                    <a:ext uri="{9D8B030D-6E8A-4147-A177-3AD203B41FA5}">
                      <a16:colId xmlns:a16="http://schemas.microsoft.com/office/drawing/2014/main" val="4030194259"/>
                    </a:ext>
                  </a:extLst>
                </a:gridCol>
                <a:gridCol w="5400000">
                  <a:extLst>
                    <a:ext uri="{9D8B030D-6E8A-4147-A177-3AD203B41FA5}">
                      <a16:colId xmlns:a16="http://schemas.microsoft.com/office/drawing/2014/main" val="339142327"/>
                    </a:ext>
                  </a:extLst>
                </a:gridCol>
              </a:tblGrid>
              <a:tr h="473769">
                <a:tc gridSpan="3">
                  <a:txBody>
                    <a:bodyPr/>
                    <a:lstStyle/>
                    <a:p>
                      <a:pPr marL="358775" marR="0" indent="-358775"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400" dirty="0" smtClean="0">
                          <a:solidFill>
                            <a:schemeClr val="bg1"/>
                          </a:solidFill>
                          <a:latin typeface="+mn-lt"/>
                        </a:rPr>
                        <a:t> Kernel can take on one of two approaches:</a:t>
                      </a:r>
                      <a:endParaRPr lang="en-PH" sz="2400" dirty="0" smtClean="0">
                        <a:solidFill>
                          <a:schemeClr val="bg1"/>
                        </a:solidFill>
                        <a:latin typeface="+mn-lt"/>
                      </a:endParaRPr>
                    </a:p>
                  </a:txBody>
                  <a:tcPr/>
                </a:tc>
                <a:tc hMerge="1">
                  <a:txBody>
                    <a:bodyPr/>
                    <a:lstStyle/>
                    <a:p>
                      <a:endParaRPr lang="en-PH"/>
                    </a:p>
                  </a:txBody>
                  <a:tcPr/>
                </a:tc>
                <a:tc hMerge="1">
                  <a:txBody>
                    <a:bodyPr/>
                    <a:lstStyle/>
                    <a:p>
                      <a:endParaRPr lang="en-PH" dirty="0"/>
                    </a:p>
                  </a:txBody>
                  <a:tcPr/>
                </a:tc>
                <a:extLst>
                  <a:ext uri="{0D108BD9-81ED-4DB2-BD59-A6C34878D82A}">
                    <a16:rowId xmlns:a16="http://schemas.microsoft.com/office/drawing/2014/main" val="4293455486"/>
                  </a:ext>
                </a:extLst>
              </a:tr>
              <a:tr h="370840">
                <a:tc>
                  <a:txBody>
                    <a:bodyPr/>
                    <a:lstStyle/>
                    <a:p>
                      <a:pPr marL="0" indent="0" algn="ctr">
                        <a:buFont typeface="Wingdings" panose="05000000000000000000" pitchFamily="2" charset="2"/>
                        <a:buNone/>
                      </a:pPr>
                      <a:r>
                        <a:rPr lang="en-US" sz="2400" b="1" dirty="0" smtClean="0">
                          <a:solidFill>
                            <a:srgbClr val="000066"/>
                          </a:solidFill>
                          <a:latin typeface="+mn-lt"/>
                        </a:rPr>
                        <a:t>Preemptive</a:t>
                      </a:r>
                      <a:endParaRPr lang="en-PH" sz="2400" b="1" dirty="0">
                        <a:solidFill>
                          <a:srgbClr val="000066"/>
                        </a:solidFill>
                        <a:latin typeface="+mn-lt"/>
                      </a:endParaRPr>
                    </a:p>
                  </a:txBody>
                  <a:tcPr/>
                </a:tc>
                <a:tc>
                  <a:txBody>
                    <a:bodyPr/>
                    <a:lstStyle/>
                    <a:p>
                      <a:pPr marL="0" indent="0" algn="ctr">
                        <a:buFont typeface="Wingdings" panose="05000000000000000000" pitchFamily="2" charset="2"/>
                        <a:buNone/>
                      </a:pPr>
                      <a:endParaRPr lang="en-PH" sz="2400" b="1" dirty="0">
                        <a:solidFill>
                          <a:srgbClr val="000066"/>
                        </a:solidFill>
                        <a:latin typeface="+mn-lt"/>
                      </a:endParaRPr>
                    </a:p>
                  </a:txBody>
                  <a:tcPr/>
                </a:tc>
                <a:tc>
                  <a:txBody>
                    <a:bodyPr/>
                    <a:lstStyle/>
                    <a:p>
                      <a:pPr marL="0" indent="0" algn="ctr">
                        <a:buFont typeface="Wingdings" panose="05000000000000000000" pitchFamily="2" charset="2"/>
                        <a:buNone/>
                      </a:pPr>
                      <a:r>
                        <a:rPr lang="en-US" sz="2400" b="1" dirty="0" smtClean="0">
                          <a:solidFill>
                            <a:srgbClr val="000066"/>
                          </a:solidFill>
                          <a:latin typeface="+mn-lt"/>
                        </a:rPr>
                        <a:t>Nonpreemptive</a:t>
                      </a:r>
                      <a:endParaRPr lang="en-PH" sz="2400" b="1" dirty="0">
                        <a:solidFill>
                          <a:srgbClr val="000066"/>
                        </a:solidFill>
                        <a:latin typeface="+mn-lt"/>
                      </a:endParaRPr>
                    </a:p>
                  </a:txBody>
                  <a:tcPr/>
                </a:tc>
                <a:extLst>
                  <a:ext uri="{0D108BD9-81ED-4DB2-BD59-A6C34878D82A}">
                    <a16:rowId xmlns:a16="http://schemas.microsoft.com/office/drawing/2014/main" val="2576475191"/>
                  </a:ext>
                </a:extLst>
              </a:tr>
              <a:tr h="370840">
                <a:tc>
                  <a:txBody>
                    <a:bodyPr/>
                    <a:lstStyle/>
                    <a:p>
                      <a:pPr marL="179388" indent="-179388" algn="just">
                        <a:buClr>
                          <a:srgbClr val="800000"/>
                        </a:buClr>
                        <a:buFont typeface="Arial" panose="020B0604020202020204" pitchFamily="34" charset="0"/>
                        <a:buChar char="•"/>
                      </a:pPr>
                      <a:r>
                        <a:rPr lang="en-US" altLang="en-US" sz="2000" dirty="0" smtClean="0">
                          <a:solidFill>
                            <a:srgbClr val="000066"/>
                          </a:solidFill>
                        </a:rPr>
                        <a:t>Allows preemption of process when running in kernel mode</a:t>
                      </a:r>
                      <a:endParaRPr lang="en-PH" altLang="en-US" sz="2000" dirty="0" smtClean="0">
                        <a:solidFill>
                          <a:srgbClr val="000066"/>
                        </a:solidFill>
                        <a:latin typeface="+mn-lt"/>
                      </a:endParaRPr>
                    </a:p>
                  </a:txBody>
                  <a:tcPr/>
                </a:tc>
                <a:tc>
                  <a:txBody>
                    <a:bodyPr/>
                    <a:lstStyle/>
                    <a:p>
                      <a:pPr marL="0" indent="0">
                        <a:buFont typeface="Wingdings" panose="05000000000000000000" pitchFamily="2" charset="2"/>
                        <a:buNone/>
                      </a:pPr>
                      <a:endParaRPr lang="en-PH" sz="2000" dirty="0">
                        <a:solidFill>
                          <a:srgbClr val="000066"/>
                        </a:solidFill>
                        <a:latin typeface="+mn-lt"/>
                      </a:endParaRPr>
                    </a:p>
                  </a:txBody>
                  <a:tcPr/>
                </a:tc>
                <a:tc>
                  <a:txBody>
                    <a:bodyPr/>
                    <a:lstStyle/>
                    <a:p>
                      <a:pPr marL="179388" marR="0" lvl="1" indent="-179388" algn="just"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lang="en-US" altLang="en-US" sz="2000" dirty="0" smtClean="0">
                          <a:solidFill>
                            <a:srgbClr val="000066"/>
                          </a:solidFill>
                        </a:rPr>
                        <a:t>Runs until exits kernel mode, blocks, or voluntarily yields CPU</a:t>
                      </a:r>
                    </a:p>
                  </a:txBody>
                  <a:tcPr/>
                </a:tc>
                <a:extLst>
                  <a:ext uri="{0D108BD9-81ED-4DB2-BD59-A6C34878D82A}">
                    <a16:rowId xmlns:a16="http://schemas.microsoft.com/office/drawing/2014/main" val="3247967658"/>
                  </a:ext>
                </a:extLst>
              </a:tr>
              <a:tr h="370840">
                <a:tc>
                  <a:txBody>
                    <a:bodyPr/>
                    <a:lstStyle/>
                    <a:p>
                      <a:pPr marL="179388" indent="-179388" algn="just">
                        <a:buClr>
                          <a:srgbClr val="800000"/>
                        </a:buClr>
                        <a:buFont typeface="Arial" panose="020B0604020202020204" pitchFamily="34" charset="0"/>
                        <a:buChar char="•"/>
                      </a:pPr>
                      <a:r>
                        <a:rPr lang="en-US" sz="2000" b="0" i="0" kern="1200" dirty="0" smtClean="0">
                          <a:solidFill>
                            <a:srgbClr val="000066"/>
                          </a:solidFill>
                          <a:effectLst/>
                          <a:latin typeface="+mn-lt"/>
                          <a:ea typeface="+mn-ea"/>
                          <a:cs typeface="+mn-cs"/>
                        </a:rPr>
                        <a:t>Allows for real-time operations, but must be carefully written to avoid race conditions</a:t>
                      </a:r>
                      <a:endParaRPr lang="en-PH" sz="2800" dirty="0">
                        <a:solidFill>
                          <a:srgbClr val="000066"/>
                        </a:solidFill>
                        <a:latin typeface="+mn-lt"/>
                      </a:endParaRPr>
                    </a:p>
                  </a:txBody>
                  <a:tcPr/>
                </a:tc>
                <a:tc>
                  <a:txBody>
                    <a:bodyPr/>
                    <a:lstStyle/>
                    <a:p>
                      <a:pPr marL="0" indent="0">
                        <a:buFont typeface="Wingdings" panose="05000000000000000000" pitchFamily="2" charset="2"/>
                        <a:buNone/>
                      </a:pPr>
                      <a:endParaRPr lang="en-PH" sz="2000" dirty="0">
                        <a:solidFill>
                          <a:srgbClr val="000066"/>
                        </a:solidFill>
                        <a:latin typeface="+mn-lt"/>
                      </a:endParaRPr>
                    </a:p>
                  </a:txBody>
                  <a:tcPr/>
                </a:tc>
                <a:tc>
                  <a:txBody>
                    <a:bodyPr/>
                    <a:lstStyle/>
                    <a:p>
                      <a:pPr marL="179388" indent="-179388">
                        <a:buClr>
                          <a:srgbClr val="800000"/>
                        </a:buClr>
                        <a:buFont typeface="Arial" panose="020B0604020202020204" pitchFamily="34" charset="0"/>
                        <a:buChar char="•"/>
                      </a:pPr>
                      <a:r>
                        <a:rPr lang="en-US" sz="2000" b="0" i="0" kern="1200" dirty="0" smtClean="0">
                          <a:solidFill>
                            <a:srgbClr val="000066"/>
                          </a:solidFill>
                          <a:effectLst/>
                          <a:latin typeface="+mn-lt"/>
                          <a:ea typeface="+mn-ea"/>
                          <a:cs typeface="+mn-cs"/>
                        </a:rPr>
                        <a:t>Does not allow processes to be interrupted while in kernel mode</a:t>
                      </a:r>
                      <a:endParaRPr lang="en-PH" sz="2400" dirty="0">
                        <a:solidFill>
                          <a:srgbClr val="000066"/>
                        </a:solidFill>
                        <a:latin typeface="+mn-lt"/>
                      </a:endParaRPr>
                    </a:p>
                  </a:txBody>
                  <a:tcPr/>
                </a:tc>
                <a:extLst>
                  <a:ext uri="{0D108BD9-81ED-4DB2-BD59-A6C34878D82A}">
                    <a16:rowId xmlns:a16="http://schemas.microsoft.com/office/drawing/2014/main" val="1748334645"/>
                  </a:ext>
                </a:extLst>
              </a:tr>
              <a:tr h="370840">
                <a:tc>
                  <a:txBody>
                    <a:bodyPr/>
                    <a:lstStyle/>
                    <a:p>
                      <a:pPr marL="179388" indent="-179388" algn="just">
                        <a:buClr>
                          <a:srgbClr val="800000"/>
                        </a:buClr>
                        <a:buFont typeface="Arial" panose="020B0604020202020204" pitchFamily="34" charset="0"/>
                        <a:buChar char="•"/>
                      </a:pPr>
                      <a:r>
                        <a:rPr lang="en-US" sz="2000" b="0" i="0" kern="1200" dirty="0" smtClean="0">
                          <a:solidFill>
                            <a:srgbClr val="000066"/>
                          </a:solidFill>
                          <a:effectLst/>
                          <a:latin typeface="+mn-lt"/>
                          <a:ea typeface="+mn-ea"/>
                          <a:cs typeface="+mn-cs"/>
                        </a:rPr>
                        <a:t>Can be especially tricky on SMP systems (multiple kernel processes may be running simultaneously on different processors)</a:t>
                      </a:r>
                      <a:endParaRPr lang="en-PH" sz="2000" dirty="0">
                        <a:solidFill>
                          <a:srgbClr val="000066"/>
                        </a:solidFill>
                        <a:latin typeface="+mn-lt"/>
                      </a:endParaRPr>
                    </a:p>
                  </a:txBody>
                  <a:tcPr/>
                </a:tc>
                <a:tc>
                  <a:txBody>
                    <a:bodyPr/>
                    <a:lstStyle/>
                    <a:p>
                      <a:pPr marL="0" indent="0">
                        <a:buFont typeface="Wingdings" panose="05000000000000000000" pitchFamily="2" charset="2"/>
                        <a:buNone/>
                      </a:pPr>
                      <a:endParaRPr lang="en-PH" sz="2000" dirty="0">
                        <a:solidFill>
                          <a:srgbClr val="000066"/>
                        </a:solidFill>
                        <a:latin typeface="+mn-lt"/>
                      </a:endParaRPr>
                    </a:p>
                  </a:txBody>
                  <a:tcPr/>
                </a:tc>
                <a:tc>
                  <a:txBody>
                    <a:bodyPr/>
                    <a:lstStyle/>
                    <a:p>
                      <a:pPr marL="179388" marR="0" indent="-179388"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lang="en-US" altLang="en-US" sz="2000" dirty="0" smtClean="0">
                          <a:solidFill>
                            <a:srgbClr val="000066"/>
                          </a:solidFill>
                        </a:rPr>
                        <a:t>Essentially free of race conditions in kernel mode</a:t>
                      </a:r>
                      <a:endParaRPr lang="en-PH" sz="2000" dirty="0" smtClean="0">
                        <a:solidFill>
                          <a:srgbClr val="000066"/>
                        </a:solidFill>
                        <a:latin typeface="+mn-lt"/>
                      </a:endParaRPr>
                    </a:p>
                  </a:txBody>
                  <a:tcPr/>
                </a:tc>
                <a:extLst>
                  <a:ext uri="{0D108BD9-81ED-4DB2-BD59-A6C34878D82A}">
                    <a16:rowId xmlns:a16="http://schemas.microsoft.com/office/drawing/2014/main" val="187782950"/>
                  </a:ext>
                </a:extLst>
              </a:tr>
              <a:tr h="370840">
                <a:tc>
                  <a:txBody>
                    <a:bodyPr/>
                    <a:lstStyle/>
                    <a:p>
                      <a:pPr marL="179388" indent="-179388" algn="just">
                        <a:buClr>
                          <a:srgbClr val="800000"/>
                        </a:buClr>
                        <a:buFont typeface="Arial" panose="020B0604020202020204" pitchFamily="34" charset="0"/>
                        <a:buChar char="•"/>
                      </a:pPr>
                      <a:r>
                        <a:rPr lang="en-US" sz="2000" dirty="0" smtClean="0">
                          <a:solidFill>
                            <a:srgbClr val="000066"/>
                          </a:solidFill>
                          <a:latin typeface="+mn-lt"/>
                        </a:rPr>
                        <a:t>Includes Linux 2.6 and later; Solaris; IRIX</a:t>
                      </a:r>
                      <a:endParaRPr lang="en-PH" sz="2000" dirty="0">
                        <a:solidFill>
                          <a:srgbClr val="000066"/>
                        </a:solidFill>
                        <a:latin typeface="+mn-lt"/>
                      </a:endParaRPr>
                    </a:p>
                  </a:txBody>
                  <a:tcPr/>
                </a:tc>
                <a:tc>
                  <a:txBody>
                    <a:bodyPr/>
                    <a:lstStyle/>
                    <a:p>
                      <a:pPr marL="0" indent="0">
                        <a:buFont typeface="Wingdings" panose="05000000000000000000" pitchFamily="2" charset="2"/>
                        <a:buNone/>
                      </a:pPr>
                      <a:endParaRPr lang="en-PH" sz="2000" dirty="0">
                        <a:solidFill>
                          <a:srgbClr val="000066"/>
                        </a:solidFill>
                        <a:latin typeface="+mn-lt"/>
                      </a:endParaRPr>
                    </a:p>
                  </a:txBody>
                  <a:tcPr/>
                </a:tc>
                <a:tc>
                  <a:txBody>
                    <a:bodyPr/>
                    <a:lstStyle/>
                    <a:p>
                      <a:pPr marL="179388" marR="0" indent="-179388"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lang="en-US" sz="2000" dirty="0" smtClean="0">
                          <a:solidFill>
                            <a:srgbClr val="000066"/>
                          </a:solidFill>
                          <a:latin typeface="+mn-lt"/>
                        </a:rPr>
                        <a:t>Includes Windows</a:t>
                      </a:r>
                      <a:r>
                        <a:rPr lang="en-US" sz="2000" baseline="0" dirty="0" smtClean="0">
                          <a:solidFill>
                            <a:srgbClr val="000066"/>
                          </a:solidFill>
                          <a:latin typeface="+mn-lt"/>
                        </a:rPr>
                        <a:t> XP; traditional UNIX</a:t>
                      </a:r>
                      <a:endParaRPr lang="en-PH" sz="2000" dirty="0" smtClean="0">
                        <a:solidFill>
                          <a:srgbClr val="000066"/>
                        </a:solidFill>
                        <a:latin typeface="+mn-lt"/>
                      </a:endParaRPr>
                    </a:p>
                  </a:txBody>
                  <a:tcPr/>
                </a:tc>
                <a:extLst>
                  <a:ext uri="{0D108BD9-81ED-4DB2-BD59-A6C34878D82A}">
                    <a16:rowId xmlns:a16="http://schemas.microsoft.com/office/drawing/2014/main" val="2235493078"/>
                  </a:ext>
                </a:extLst>
              </a:tr>
            </a:tbl>
          </a:graphicData>
        </a:graphic>
      </p:graphicFrame>
    </p:spTree>
    <p:extLst>
      <p:ext uri="{BB962C8B-B14F-4D97-AF65-F5344CB8AC3E}">
        <p14:creationId xmlns:p14="http://schemas.microsoft.com/office/powerpoint/2010/main" val="2063519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PETERSON’S SOLUTION</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949921" y="5201620"/>
            <a:ext cx="11433224" cy="830997"/>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pPr>
            <a:r>
              <a:rPr lang="en-US" sz="2400" dirty="0" smtClean="0">
                <a:solidFill>
                  <a:srgbClr val="000066"/>
                </a:solidFill>
              </a:rPr>
              <a:t>An </a:t>
            </a:r>
            <a:r>
              <a:rPr lang="en-US" sz="2400" dirty="0">
                <a:solidFill>
                  <a:srgbClr val="000066"/>
                </a:solidFill>
              </a:rPr>
              <a:t>algorithm </a:t>
            </a:r>
            <a:r>
              <a:rPr lang="en-US" sz="2400" dirty="0" smtClean="0">
                <a:solidFill>
                  <a:srgbClr val="000066"/>
                </a:solidFill>
              </a:rPr>
              <a:t>developed </a:t>
            </a:r>
            <a:r>
              <a:rPr lang="en-US" sz="2400" dirty="0">
                <a:solidFill>
                  <a:srgbClr val="000066"/>
                </a:solidFill>
              </a:rPr>
              <a:t>by a computer scientist </a:t>
            </a:r>
            <a:r>
              <a:rPr lang="en-US" sz="2400" b="1" dirty="0" smtClean="0">
                <a:solidFill>
                  <a:srgbClr val="000066"/>
                </a:solidFill>
              </a:rPr>
              <a:t>Gary L. Peterson</a:t>
            </a:r>
            <a:r>
              <a:rPr lang="en-US" sz="2400" dirty="0" smtClean="0">
                <a:solidFill>
                  <a:srgbClr val="000066"/>
                </a:solidFill>
              </a:rPr>
              <a:t> in 1981, thus, the name </a:t>
            </a:r>
            <a:r>
              <a:rPr lang="en-US" sz="2400" b="1" dirty="0" smtClean="0">
                <a:solidFill>
                  <a:srgbClr val="000066"/>
                </a:solidFill>
              </a:rPr>
              <a:t>Peterson's Solution</a:t>
            </a:r>
            <a:r>
              <a:rPr lang="en-US" sz="2400" dirty="0" smtClean="0">
                <a:solidFill>
                  <a:srgbClr val="000066"/>
                </a:solidFill>
              </a:rPr>
              <a:t>.</a:t>
            </a:r>
          </a:p>
        </p:txBody>
      </p:sp>
      <p:sp>
        <p:nvSpPr>
          <p:cNvPr id="4" name="Rectangle 3"/>
          <p:cNvSpPr/>
          <p:nvPr/>
        </p:nvSpPr>
        <p:spPr>
          <a:xfrm>
            <a:off x="2253391" y="1327471"/>
            <a:ext cx="8826285" cy="1938992"/>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pPr>
            <a:r>
              <a:rPr lang="en-US" sz="2400" dirty="0">
                <a:solidFill>
                  <a:srgbClr val="000066"/>
                </a:solidFill>
              </a:rPr>
              <a:t>A classical software-based solution to the </a:t>
            </a:r>
            <a:r>
              <a:rPr lang="en-US" sz="2400" dirty="0" smtClean="0">
                <a:solidFill>
                  <a:srgbClr val="000066"/>
                </a:solidFill>
              </a:rPr>
              <a:t>critical section </a:t>
            </a:r>
            <a:r>
              <a:rPr lang="en-US" sz="2400" dirty="0">
                <a:solidFill>
                  <a:srgbClr val="000066"/>
                </a:solidFill>
              </a:rPr>
              <a:t>problem</a:t>
            </a:r>
          </a:p>
          <a:p>
            <a:pPr marL="361950" indent="-361950" algn="just">
              <a:buClr>
                <a:srgbClr val="800000"/>
              </a:buClr>
              <a:buFont typeface="Wingdings" panose="05000000000000000000" pitchFamily="2" charset="2"/>
              <a:buChar char="§"/>
            </a:pPr>
            <a:endParaRPr lang="en-US" sz="2400" dirty="0">
              <a:solidFill>
                <a:srgbClr val="000066"/>
              </a:solidFill>
            </a:endParaRPr>
          </a:p>
          <a:p>
            <a:pPr marL="361950" indent="-361950" algn="just">
              <a:buClr>
                <a:srgbClr val="800000"/>
              </a:buClr>
              <a:buFont typeface="Wingdings" panose="05000000000000000000" pitchFamily="2" charset="2"/>
              <a:buChar char="§"/>
            </a:pPr>
            <a:r>
              <a:rPr lang="en-US" sz="2400" dirty="0">
                <a:solidFill>
                  <a:srgbClr val="000066"/>
                </a:solidFill>
              </a:rPr>
              <a:t>A widely used solution to </a:t>
            </a:r>
            <a:r>
              <a:rPr lang="en-US" sz="2400" dirty="0" smtClean="0">
                <a:solidFill>
                  <a:srgbClr val="000066"/>
                </a:solidFill>
              </a:rPr>
              <a:t>critical section </a:t>
            </a:r>
            <a:r>
              <a:rPr lang="en-US" sz="2400" dirty="0">
                <a:solidFill>
                  <a:srgbClr val="000066"/>
                </a:solidFill>
              </a:rPr>
              <a:t>problems</a:t>
            </a:r>
          </a:p>
          <a:p>
            <a:pPr marL="361950" indent="-361950" algn="just">
              <a:buClr>
                <a:srgbClr val="800000"/>
              </a:buClr>
              <a:buFont typeface="Wingdings" panose="05000000000000000000" pitchFamily="2" charset="2"/>
              <a:buChar char="§"/>
            </a:pPr>
            <a:endParaRPr lang="en-US" sz="2400" dirty="0">
              <a:solidFill>
                <a:srgbClr val="000066"/>
              </a:solidFill>
            </a:endParaRPr>
          </a:p>
          <a:p>
            <a:pPr marL="361950" indent="-361950" algn="just">
              <a:buClr>
                <a:srgbClr val="800000"/>
              </a:buClr>
              <a:buFont typeface="Wingdings" panose="05000000000000000000" pitchFamily="2" charset="2"/>
              <a:buChar char="§"/>
            </a:pPr>
            <a:r>
              <a:rPr lang="en-US" sz="2400" dirty="0">
                <a:solidFill>
                  <a:srgbClr val="000066"/>
                </a:solidFill>
              </a:rPr>
              <a:t>Also known as </a:t>
            </a:r>
            <a:r>
              <a:rPr lang="en-US" sz="2400" b="1" dirty="0">
                <a:solidFill>
                  <a:srgbClr val="000066"/>
                </a:solidFill>
              </a:rPr>
              <a:t>Peterson’s Algorithm</a:t>
            </a:r>
            <a:endParaRPr lang="en-US" sz="2400" dirty="0">
              <a:solidFill>
                <a:srgbClr val="000066"/>
              </a:solidFill>
            </a:endParaRPr>
          </a:p>
        </p:txBody>
      </p:sp>
      <p:sp>
        <p:nvSpPr>
          <p:cNvPr id="5" name="Rectangle 4"/>
          <p:cNvSpPr/>
          <p:nvPr/>
        </p:nvSpPr>
        <p:spPr>
          <a:xfrm>
            <a:off x="949921" y="3626523"/>
            <a:ext cx="11433224" cy="1200329"/>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pPr>
            <a:r>
              <a:rPr lang="en-US" sz="2400" dirty="0">
                <a:solidFill>
                  <a:srgbClr val="000066"/>
                </a:solidFill>
              </a:rPr>
              <a:t>A concurrent programming algorithm for </a:t>
            </a:r>
            <a:r>
              <a:rPr lang="en-US" sz="2400" b="1" dirty="0">
                <a:solidFill>
                  <a:srgbClr val="000066"/>
                </a:solidFill>
              </a:rPr>
              <a:t>mutual exclusion</a:t>
            </a:r>
            <a:r>
              <a:rPr lang="en-US" sz="2400" dirty="0">
                <a:solidFill>
                  <a:srgbClr val="000066"/>
                </a:solidFill>
              </a:rPr>
              <a:t> that </a:t>
            </a:r>
            <a:r>
              <a:rPr lang="en-US" sz="2400" b="1" dirty="0">
                <a:solidFill>
                  <a:srgbClr val="000066"/>
                </a:solidFill>
              </a:rPr>
              <a:t>allows two or more processes</a:t>
            </a:r>
            <a:r>
              <a:rPr lang="en-US" sz="2400" dirty="0">
                <a:solidFill>
                  <a:srgbClr val="000066"/>
                </a:solidFill>
              </a:rPr>
              <a:t> to </a:t>
            </a:r>
            <a:r>
              <a:rPr lang="en-US" sz="2400" b="1" dirty="0">
                <a:solidFill>
                  <a:srgbClr val="000066"/>
                </a:solidFill>
              </a:rPr>
              <a:t>share a single-use resource without conflict</a:t>
            </a:r>
            <a:r>
              <a:rPr lang="en-US" sz="2400" dirty="0">
                <a:solidFill>
                  <a:srgbClr val="000066"/>
                </a:solidFill>
              </a:rPr>
              <a:t>, using </a:t>
            </a:r>
            <a:r>
              <a:rPr lang="en-US" sz="2400" b="1" dirty="0">
                <a:solidFill>
                  <a:srgbClr val="000066"/>
                </a:solidFill>
              </a:rPr>
              <a:t>only shared memory </a:t>
            </a:r>
            <a:r>
              <a:rPr lang="en-US" sz="2400" dirty="0">
                <a:solidFill>
                  <a:srgbClr val="000066"/>
                </a:solidFill>
              </a:rPr>
              <a:t>for </a:t>
            </a:r>
            <a:r>
              <a:rPr lang="en-US" sz="2400" b="1" dirty="0">
                <a:solidFill>
                  <a:srgbClr val="000066"/>
                </a:solidFill>
              </a:rPr>
              <a:t>communication</a:t>
            </a:r>
            <a:r>
              <a:rPr lang="en-US" sz="2400" dirty="0">
                <a:solidFill>
                  <a:srgbClr val="000066"/>
                </a:solidFill>
              </a:rPr>
              <a:t>.</a:t>
            </a:r>
          </a:p>
        </p:txBody>
      </p:sp>
    </p:spTree>
    <p:extLst>
      <p:ext uri="{BB962C8B-B14F-4D97-AF65-F5344CB8AC3E}">
        <p14:creationId xmlns:p14="http://schemas.microsoft.com/office/powerpoint/2010/main" val="2972251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PETERSON’S SOLUTION</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1357664" y="1636794"/>
            <a:ext cx="10331162" cy="3600986"/>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altLang="en-US" sz="2400" dirty="0">
                <a:solidFill>
                  <a:srgbClr val="000066"/>
                </a:solidFill>
              </a:rPr>
              <a:t>Solves two-processes synchronization</a:t>
            </a:r>
          </a:p>
          <a:p>
            <a:pPr marL="357188" indent="-357188" algn="just">
              <a:buClr>
                <a:srgbClr val="800000"/>
              </a:buClr>
              <a:buFont typeface="Wingdings" panose="05000000000000000000" pitchFamily="2" charset="2"/>
              <a:buChar char="§"/>
            </a:pPr>
            <a:endParaRPr lang="en-US" sz="2400" dirty="0" smtClean="0">
              <a:solidFill>
                <a:srgbClr val="000066"/>
              </a:solidFill>
            </a:endParaRPr>
          </a:p>
          <a:p>
            <a:pPr marL="357188" indent="-357188" algn="just">
              <a:buClr>
                <a:srgbClr val="800000"/>
              </a:buClr>
              <a:buFont typeface="Wingdings" panose="05000000000000000000" pitchFamily="2" charset="2"/>
              <a:buChar char="§"/>
            </a:pPr>
            <a:r>
              <a:rPr lang="en-US" sz="2400" dirty="0" smtClean="0">
                <a:solidFill>
                  <a:srgbClr val="000066"/>
                </a:solidFill>
              </a:rPr>
              <a:t>Restricted </a:t>
            </a:r>
            <a:r>
              <a:rPr lang="en-US" sz="2400" dirty="0">
                <a:solidFill>
                  <a:srgbClr val="000066"/>
                </a:solidFill>
              </a:rPr>
              <a:t>to two processes that alternate </a:t>
            </a:r>
            <a:r>
              <a:rPr lang="en-US" sz="2400" dirty="0" smtClean="0">
                <a:solidFill>
                  <a:srgbClr val="000066"/>
                </a:solidFill>
              </a:rPr>
              <a:t>execution between </a:t>
            </a:r>
            <a:r>
              <a:rPr lang="en-US" sz="2400" dirty="0">
                <a:solidFill>
                  <a:srgbClr val="000066"/>
                </a:solidFill>
              </a:rPr>
              <a:t>their critical sections and remainder sections</a:t>
            </a:r>
          </a:p>
          <a:p>
            <a:pPr marL="357188" indent="-357188" algn="just">
              <a:buClr>
                <a:srgbClr val="800000"/>
              </a:buClr>
              <a:buFont typeface="Wingdings" panose="05000000000000000000" pitchFamily="2" charset="2"/>
              <a:buChar char="§"/>
            </a:pPr>
            <a:endParaRPr lang="en-US" sz="2400" dirty="0" smtClean="0">
              <a:solidFill>
                <a:srgbClr val="000066"/>
              </a:solidFill>
            </a:endParaRPr>
          </a:p>
          <a:p>
            <a:pPr marL="361950" indent="-361950" algn="just">
              <a:lnSpc>
                <a:spcPct val="90000"/>
              </a:lnSpc>
              <a:buClr>
                <a:srgbClr val="800000"/>
              </a:buClr>
              <a:buFont typeface="Wingdings" panose="05000000000000000000" pitchFamily="2" charset="2"/>
              <a:buChar char="§"/>
            </a:pPr>
            <a:r>
              <a:rPr lang="en-US" altLang="en-US" sz="2400" dirty="0" smtClean="0">
                <a:solidFill>
                  <a:srgbClr val="000066"/>
                </a:solidFill>
              </a:rPr>
              <a:t>Assumes </a:t>
            </a:r>
            <a:r>
              <a:rPr lang="en-US" altLang="en-US" sz="2400" dirty="0">
                <a:solidFill>
                  <a:srgbClr val="000066"/>
                </a:solidFill>
              </a:rPr>
              <a:t>that </a:t>
            </a:r>
            <a:r>
              <a:rPr lang="en-US" altLang="en-US" sz="2400" b="1" dirty="0">
                <a:solidFill>
                  <a:srgbClr val="000066"/>
                </a:solidFill>
              </a:rPr>
              <a:t>LOAD</a:t>
            </a:r>
            <a:r>
              <a:rPr lang="en-US" altLang="en-US" sz="2400" dirty="0">
                <a:solidFill>
                  <a:srgbClr val="000066"/>
                </a:solidFill>
              </a:rPr>
              <a:t> and </a:t>
            </a:r>
            <a:r>
              <a:rPr lang="en-US" altLang="en-US" sz="2400" b="1" dirty="0">
                <a:solidFill>
                  <a:srgbClr val="000066"/>
                </a:solidFill>
              </a:rPr>
              <a:t>STORE</a:t>
            </a:r>
            <a:r>
              <a:rPr lang="en-US" altLang="en-US" sz="2400" dirty="0">
                <a:solidFill>
                  <a:srgbClr val="000066"/>
                </a:solidFill>
              </a:rPr>
              <a:t> machine-language instructions are ATOMIC.</a:t>
            </a:r>
          </a:p>
          <a:p>
            <a:pPr marL="712788" indent="-355600" algn="just">
              <a:lnSpc>
                <a:spcPct val="90000"/>
              </a:lnSpc>
              <a:buClr>
                <a:srgbClr val="800000"/>
              </a:buClr>
              <a:buFont typeface="Courier New" panose="02070309020205020404" pitchFamily="49" charset="0"/>
              <a:buChar char="o"/>
            </a:pPr>
            <a:r>
              <a:rPr lang="en-US" altLang="en-US" sz="2400" b="1" dirty="0">
                <a:solidFill>
                  <a:srgbClr val="000066"/>
                </a:solidFill>
              </a:rPr>
              <a:t>ATOMIC</a:t>
            </a:r>
            <a:r>
              <a:rPr lang="en-US" altLang="en-US" sz="2400" dirty="0">
                <a:solidFill>
                  <a:srgbClr val="000066"/>
                </a:solidFill>
              </a:rPr>
              <a:t>: execution cannot be </a:t>
            </a:r>
            <a:r>
              <a:rPr lang="en-US" altLang="en-US" sz="2400" dirty="0" smtClean="0">
                <a:solidFill>
                  <a:srgbClr val="000066"/>
                </a:solidFill>
              </a:rPr>
              <a:t>interrupted</a:t>
            </a:r>
          </a:p>
          <a:p>
            <a:pPr marL="357188" indent="-357188" algn="just">
              <a:lnSpc>
                <a:spcPct val="90000"/>
              </a:lnSpc>
              <a:buClr>
                <a:srgbClr val="800000"/>
              </a:buClr>
              <a:buFont typeface="Wingdings" panose="05000000000000000000" pitchFamily="2" charset="2"/>
              <a:buChar char="§"/>
            </a:pPr>
            <a:endParaRPr lang="en-US" sz="2400" dirty="0">
              <a:solidFill>
                <a:srgbClr val="000066"/>
              </a:solidFill>
            </a:endParaRPr>
          </a:p>
          <a:p>
            <a:pPr marL="357188" indent="-357188" algn="just">
              <a:lnSpc>
                <a:spcPct val="90000"/>
              </a:lnSpc>
              <a:buClr>
                <a:srgbClr val="800000"/>
              </a:buClr>
              <a:buFont typeface="Wingdings" panose="05000000000000000000" pitchFamily="2" charset="2"/>
              <a:buChar char="§"/>
            </a:pPr>
            <a:r>
              <a:rPr lang="en-US" sz="2400" dirty="0">
                <a:solidFill>
                  <a:srgbClr val="000066"/>
                </a:solidFill>
              </a:rPr>
              <a:t>While Peterson's original formulation worked with only two processes, the algorithm can be generalized for more than two (</a:t>
            </a:r>
            <a:r>
              <a:rPr lang="en-US" sz="2400" b="1" dirty="0">
                <a:solidFill>
                  <a:srgbClr val="000066"/>
                </a:solidFill>
              </a:rPr>
              <a:t>Filter Algorithm</a:t>
            </a:r>
            <a:r>
              <a:rPr lang="en-US" sz="2400" dirty="0">
                <a:solidFill>
                  <a:srgbClr val="000066"/>
                </a:solidFill>
              </a:rPr>
              <a:t>).</a:t>
            </a:r>
            <a:endParaRPr lang="en-PH" sz="2400" dirty="0">
              <a:solidFill>
                <a:srgbClr val="000066"/>
              </a:solidFill>
            </a:endParaRPr>
          </a:p>
        </p:txBody>
      </p:sp>
    </p:spTree>
    <p:extLst>
      <p:ext uri="{BB962C8B-B14F-4D97-AF65-F5344CB8AC3E}">
        <p14:creationId xmlns:p14="http://schemas.microsoft.com/office/powerpoint/2010/main" val="518859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3855" y="1342309"/>
            <a:ext cx="10941802" cy="4598182"/>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sz="2400" dirty="0" smtClean="0">
                <a:solidFill>
                  <a:srgbClr val="000066"/>
                </a:solidFill>
              </a:rPr>
              <a:t>The two processes share two variables (</a:t>
            </a:r>
            <a:r>
              <a:rPr lang="en-US" sz="2400" b="1" dirty="0" smtClean="0">
                <a:solidFill>
                  <a:srgbClr val="006666"/>
                </a:solidFill>
              </a:rPr>
              <a:t>flag</a:t>
            </a:r>
            <a:r>
              <a:rPr lang="en-US" sz="2400" dirty="0" smtClean="0">
                <a:solidFill>
                  <a:srgbClr val="000066"/>
                </a:solidFill>
              </a:rPr>
              <a:t> &amp; </a:t>
            </a:r>
            <a:r>
              <a:rPr lang="en-US" sz="2400" b="1" dirty="0" smtClean="0">
                <a:solidFill>
                  <a:srgbClr val="006666"/>
                </a:solidFill>
              </a:rPr>
              <a:t>turn</a:t>
            </a:r>
            <a:r>
              <a:rPr lang="en-US" sz="2400" dirty="0" smtClean="0">
                <a:solidFill>
                  <a:srgbClr val="000066"/>
                </a:solidFill>
              </a:rPr>
              <a:t>):</a:t>
            </a:r>
          </a:p>
          <a:p>
            <a:pPr marL="712788" indent="-355600" algn="just">
              <a:buClr>
                <a:srgbClr val="800000"/>
              </a:buClr>
              <a:buFont typeface="Courier New" panose="02070309020205020404" pitchFamily="49" charset="0"/>
              <a:buChar char="o"/>
            </a:pPr>
            <a:endParaRPr lang="en-US" sz="2400" b="1" dirty="0" smtClean="0">
              <a:solidFill>
                <a:srgbClr val="000066"/>
              </a:solidFill>
            </a:endParaRPr>
          </a:p>
          <a:p>
            <a:pPr marL="712788" indent="-355600" algn="just">
              <a:buClr>
                <a:srgbClr val="800000"/>
              </a:buClr>
              <a:buFont typeface="Courier New" panose="02070309020205020404" pitchFamily="49" charset="0"/>
              <a:buChar char="o"/>
            </a:pPr>
            <a:r>
              <a:rPr lang="en-US" sz="2400" b="1" dirty="0" smtClean="0">
                <a:solidFill>
                  <a:srgbClr val="000066"/>
                </a:solidFill>
              </a:rPr>
              <a:t>boolean </a:t>
            </a:r>
            <a:r>
              <a:rPr lang="en-US" sz="2400" b="1" dirty="0">
                <a:solidFill>
                  <a:srgbClr val="006666"/>
                </a:solidFill>
              </a:rPr>
              <a:t>flag[ </a:t>
            </a:r>
            <a:r>
              <a:rPr lang="en-US" sz="2400" b="1" dirty="0" smtClean="0">
                <a:solidFill>
                  <a:srgbClr val="006666"/>
                </a:solidFill>
              </a:rPr>
              <a:t>i ] </a:t>
            </a:r>
          </a:p>
          <a:p>
            <a:pPr marL="898525" indent="-185738" algn="just">
              <a:lnSpc>
                <a:spcPct val="120000"/>
              </a:lnSpc>
              <a:buClr>
                <a:srgbClr val="800000"/>
              </a:buClr>
              <a:buFont typeface="Arial" panose="020B0604020202020204" pitchFamily="34" charset="0"/>
              <a:buChar char="•"/>
            </a:pPr>
            <a:r>
              <a:rPr lang="en-US" sz="2400" dirty="0" smtClean="0">
                <a:solidFill>
                  <a:srgbClr val="000066"/>
                </a:solidFill>
              </a:rPr>
              <a:t>Indicates when a process </a:t>
            </a:r>
            <a:r>
              <a:rPr lang="en-US" sz="2400" b="1" dirty="0" smtClean="0">
                <a:solidFill>
                  <a:srgbClr val="000066"/>
                </a:solidFill>
              </a:rPr>
              <a:t>wants to enter</a:t>
            </a:r>
            <a:r>
              <a:rPr lang="en-US" sz="2400" dirty="0" smtClean="0">
                <a:solidFill>
                  <a:srgbClr val="000066"/>
                </a:solidFill>
              </a:rPr>
              <a:t> or </a:t>
            </a:r>
            <a:r>
              <a:rPr lang="en-US" altLang="en-US" sz="2400" b="1" dirty="0">
                <a:solidFill>
                  <a:srgbClr val="000066"/>
                </a:solidFill>
              </a:rPr>
              <a:t>ready to enter</a:t>
            </a:r>
            <a:r>
              <a:rPr lang="en-US" altLang="en-US" sz="2400" dirty="0">
                <a:solidFill>
                  <a:srgbClr val="000066"/>
                </a:solidFill>
              </a:rPr>
              <a:t> </a:t>
            </a:r>
            <a:r>
              <a:rPr lang="en-US" altLang="en-US" sz="2400" dirty="0" smtClean="0">
                <a:solidFill>
                  <a:srgbClr val="000066"/>
                </a:solidFill>
              </a:rPr>
              <a:t>to the </a:t>
            </a:r>
            <a:r>
              <a:rPr lang="en-US" altLang="en-US" sz="2400" dirty="0">
                <a:solidFill>
                  <a:srgbClr val="000066"/>
                </a:solidFill>
              </a:rPr>
              <a:t>critical </a:t>
            </a:r>
            <a:r>
              <a:rPr lang="en-US" altLang="en-US" sz="2400" dirty="0" smtClean="0">
                <a:solidFill>
                  <a:srgbClr val="000066"/>
                </a:solidFill>
              </a:rPr>
              <a:t>section</a:t>
            </a:r>
            <a:endParaRPr lang="en-US" altLang="en-US" sz="2400" dirty="0">
              <a:solidFill>
                <a:srgbClr val="000066"/>
              </a:solidFill>
            </a:endParaRPr>
          </a:p>
          <a:p>
            <a:pPr marL="898525" indent="-185738" algn="just">
              <a:lnSpc>
                <a:spcPct val="120000"/>
              </a:lnSpc>
              <a:buClr>
                <a:srgbClr val="800000"/>
              </a:buClr>
              <a:buFont typeface="Arial" panose="020B0604020202020204" pitchFamily="34" charset="0"/>
              <a:buChar char="•"/>
            </a:pPr>
            <a:r>
              <a:rPr lang="en-US" sz="2400" dirty="0" smtClean="0">
                <a:solidFill>
                  <a:srgbClr val="000066"/>
                </a:solidFill>
              </a:rPr>
              <a:t>When </a:t>
            </a:r>
            <a:r>
              <a:rPr lang="en-US" sz="2400" b="1" dirty="0">
                <a:solidFill>
                  <a:srgbClr val="000066"/>
                </a:solidFill>
              </a:rPr>
              <a:t>process </a:t>
            </a:r>
            <a:r>
              <a:rPr lang="en-US" sz="2400" b="1" dirty="0">
                <a:solidFill>
                  <a:srgbClr val="006666"/>
                </a:solidFill>
              </a:rPr>
              <a:t>i</a:t>
            </a:r>
            <a:r>
              <a:rPr lang="en-US" sz="2400" dirty="0">
                <a:solidFill>
                  <a:srgbClr val="000066"/>
                </a:solidFill>
              </a:rPr>
              <a:t> wants to enter their critical section, it sets </a:t>
            </a:r>
            <a:r>
              <a:rPr lang="en-US" sz="2400" b="1" dirty="0">
                <a:solidFill>
                  <a:srgbClr val="006666"/>
                </a:solidFill>
              </a:rPr>
              <a:t>flag[ i ] </a:t>
            </a:r>
            <a:r>
              <a:rPr lang="en-US" sz="2400" dirty="0">
                <a:solidFill>
                  <a:srgbClr val="000066"/>
                </a:solidFill>
              </a:rPr>
              <a:t>to </a:t>
            </a:r>
            <a:r>
              <a:rPr lang="en-US" sz="2400" dirty="0" smtClean="0">
                <a:solidFill>
                  <a:srgbClr val="006666"/>
                </a:solidFill>
              </a:rPr>
              <a:t>true</a:t>
            </a:r>
            <a:endParaRPr lang="en-US" sz="2400" dirty="0" smtClean="0">
              <a:solidFill>
                <a:srgbClr val="000066"/>
              </a:solidFill>
            </a:endParaRPr>
          </a:p>
          <a:p>
            <a:pPr marL="1255713" indent="-185738" algn="just">
              <a:lnSpc>
                <a:spcPct val="120000"/>
              </a:lnSpc>
              <a:buClr>
                <a:srgbClr val="800000"/>
              </a:buClr>
              <a:buFont typeface="Wingdings" panose="05000000000000000000" pitchFamily="2" charset="2"/>
              <a:buChar char="ü"/>
            </a:pPr>
            <a:r>
              <a:rPr lang="en-US" altLang="en-US" sz="2400" b="1" dirty="0">
                <a:solidFill>
                  <a:srgbClr val="006666"/>
                </a:solidFill>
              </a:rPr>
              <a:t>flag[i] = true</a:t>
            </a:r>
            <a:r>
              <a:rPr lang="en-US" altLang="en-US" sz="2400" dirty="0">
                <a:solidFill>
                  <a:srgbClr val="006666"/>
                </a:solidFill>
              </a:rPr>
              <a:t>  </a:t>
            </a:r>
            <a:r>
              <a:rPr lang="en-US" altLang="en-US" sz="2400" dirty="0">
                <a:solidFill>
                  <a:srgbClr val="000066"/>
                </a:solidFill>
              </a:rPr>
              <a:t>implies that process </a:t>
            </a:r>
            <a:r>
              <a:rPr lang="en-US" altLang="en-US" sz="2400" b="1" dirty="0">
                <a:solidFill>
                  <a:srgbClr val="006666"/>
                </a:solidFill>
              </a:rPr>
              <a:t>P</a:t>
            </a:r>
            <a:r>
              <a:rPr lang="en-US" altLang="en-US" sz="2400" b="1" baseline="-25000" dirty="0">
                <a:solidFill>
                  <a:srgbClr val="006666"/>
                </a:solidFill>
              </a:rPr>
              <a:t>i</a:t>
            </a:r>
            <a:r>
              <a:rPr lang="en-US" altLang="en-US" sz="2400" dirty="0">
                <a:solidFill>
                  <a:srgbClr val="006666"/>
                </a:solidFill>
              </a:rPr>
              <a:t> </a:t>
            </a:r>
            <a:r>
              <a:rPr lang="en-US" altLang="en-US" sz="2400" dirty="0">
                <a:solidFill>
                  <a:srgbClr val="000066"/>
                </a:solidFill>
              </a:rPr>
              <a:t>is ready</a:t>
            </a:r>
            <a:endParaRPr lang="en-US" sz="2400" dirty="0" smtClean="0">
              <a:solidFill>
                <a:srgbClr val="000066"/>
              </a:solidFill>
            </a:endParaRPr>
          </a:p>
          <a:p>
            <a:pPr marL="898525" indent="-185738" algn="just">
              <a:lnSpc>
                <a:spcPct val="120000"/>
              </a:lnSpc>
              <a:buClr>
                <a:srgbClr val="800000"/>
              </a:buClr>
              <a:buFont typeface="Arial" panose="020B0604020202020204" pitchFamily="34" charset="0"/>
              <a:buChar char="•"/>
            </a:pPr>
            <a:r>
              <a:rPr lang="en-US" sz="2400" dirty="0" smtClean="0">
                <a:solidFill>
                  <a:srgbClr val="000066"/>
                </a:solidFill>
              </a:rPr>
              <a:t>Initialized to </a:t>
            </a:r>
            <a:r>
              <a:rPr lang="en-US" sz="2400" b="1" dirty="0" smtClean="0">
                <a:solidFill>
                  <a:srgbClr val="000066"/>
                </a:solidFill>
              </a:rPr>
              <a:t>FALSE</a:t>
            </a:r>
            <a:r>
              <a:rPr lang="en-US" sz="2400" dirty="0" smtClean="0">
                <a:solidFill>
                  <a:srgbClr val="000066"/>
                </a:solidFill>
              </a:rPr>
              <a:t>, initially no one is interested in entering the critical section</a:t>
            </a:r>
          </a:p>
          <a:p>
            <a:pPr marL="712788" indent="-355600" algn="just">
              <a:buClr>
                <a:srgbClr val="800000"/>
              </a:buClr>
              <a:buFont typeface="Courier New" panose="02070309020205020404" pitchFamily="49" charset="0"/>
              <a:buChar char="o"/>
            </a:pPr>
            <a:endParaRPr lang="en-US" sz="2400" b="1" dirty="0" smtClean="0">
              <a:solidFill>
                <a:srgbClr val="000066"/>
              </a:solidFill>
            </a:endParaRPr>
          </a:p>
          <a:p>
            <a:pPr marL="712788" indent="-355600" algn="just">
              <a:buClr>
                <a:srgbClr val="800000"/>
              </a:buClr>
              <a:buFont typeface="Courier New" panose="02070309020205020404" pitchFamily="49" charset="0"/>
              <a:buChar char="o"/>
            </a:pPr>
            <a:r>
              <a:rPr lang="en-US" sz="2400" b="1" dirty="0" smtClean="0">
                <a:solidFill>
                  <a:srgbClr val="000066"/>
                </a:solidFill>
              </a:rPr>
              <a:t>int </a:t>
            </a:r>
            <a:r>
              <a:rPr lang="en-US" sz="2400" b="1" dirty="0">
                <a:solidFill>
                  <a:srgbClr val="006666"/>
                </a:solidFill>
              </a:rPr>
              <a:t>turn</a:t>
            </a:r>
          </a:p>
          <a:p>
            <a:pPr marL="898525" indent="-185738" algn="just">
              <a:lnSpc>
                <a:spcPct val="120000"/>
              </a:lnSpc>
              <a:buClr>
                <a:srgbClr val="800000"/>
              </a:buClr>
              <a:buFont typeface="Arial" panose="020B0604020202020204" pitchFamily="34" charset="0"/>
              <a:buChar char="•"/>
            </a:pPr>
            <a:r>
              <a:rPr lang="en-US" sz="2400" dirty="0">
                <a:solidFill>
                  <a:srgbClr val="000066"/>
                </a:solidFill>
              </a:rPr>
              <a:t>Indicates whose </a:t>
            </a:r>
            <a:r>
              <a:rPr lang="en-US" sz="2400" b="1" dirty="0">
                <a:solidFill>
                  <a:srgbClr val="000066"/>
                </a:solidFill>
              </a:rPr>
              <a:t>turn</a:t>
            </a:r>
            <a:r>
              <a:rPr lang="en-US" sz="2400" dirty="0">
                <a:solidFill>
                  <a:srgbClr val="000066"/>
                </a:solidFill>
              </a:rPr>
              <a:t> it is to enter into the </a:t>
            </a:r>
            <a:r>
              <a:rPr lang="en-US" sz="2400" b="1" dirty="0">
                <a:solidFill>
                  <a:srgbClr val="000066"/>
                </a:solidFill>
              </a:rPr>
              <a:t>critical section</a:t>
            </a:r>
            <a:r>
              <a:rPr lang="en-US" sz="2400" dirty="0">
                <a:solidFill>
                  <a:srgbClr val="000066"/>
                </a:solidFill>
              </a:rPr>
              <a:t> </a:t>
            </a:r>
          </a:p>
          <a:p>
            <a:pPr marL="898525" indent="-185738" algn="just">
              <a:lnSpc>
                <a:spcPct val="120000"/>
              </a:lnSpc>
              <a:buClr>
                <a:srgbClr val="800000"/>
              </a:buClr>
              <a:buFont typeface="Arial" panose="020B0604020202020204" pitchFamily="34" charset="0"/>
              <a:buChar char="•"/>
            </a:pPr>
            <a:r>
              <a:rPr lang="en-US" sz="2400" dirty="0">
                <a:solidFill>
                  <a:srgbClr val="000066"/>
                </a:solidFill>
              </a:rPr>
              <a:t>If </a:t>
            </a:r>
            <a:r>
              <a:rPr lang="en-US" sz="2400" b="1" dirty="0">
                <a:solidFill>
                  <a:srgbClr val="006666"/>
                </a:solidFill>
              </a:rPr>
              <a:t>turn = </a:t>
            </a:r>
            <a:r>
              <a:rPr lang="en-US" sz="2400" b="1" dirty="0" smtClean="0">
                <a:solidFill>
                  <a:srgbClr val="006666"/>
                </a:solidFill>
              </a:rPr>
              <a:t>i</a:t>
            </a:r>
            <a:r>
              <a:rPr lang="en-US" sz="2400" dirty="0">
                <a:solidFill>
                  <a:srgbClr val="000066"/>
                </a:solidFill>
              </a:rPr>
              <a:t>, then </a:t>
            </a:r>
            <a:r>
              <a:rPr lang="en-US" sz="2400" b="1" dirty="0">
                <a:solidFill>
                  <a:srgbClr val="000066"/>
                </a:solidFill>
              </a:rPr>
              <a:t>process </a:t>
            </a:r>
            <a:r>
              <a:rPr lang="en-US" sz="2400" b="1" dirty="0">
                <a:solidFill>
                  <a:srgbClr val="006666"/>
                </a:solidFill>
              </a:rPr>
              <a:t>i</a:t>
            </a:r>
            <a:r>
              <a:rPr lang="en-US" sz="2400" dirty="0">
                <a:solidFill>
                  <a:srgbClr val="000066"/>
                </a:solidFill>
              </a:rPr>
              <a:t> is allowed into </a:t>
            </a:r>
            <a:r>
              <a:rPr lang="en-US" sz="2400" dirty="0" smtClean="0">
                <a:solidFill>
                  <a:srgbClr val="000066"/>
                </a:solidFill>
              </a:rPr>
              <a:t>the critical section</a:t>
            </a:r>
            <a:endParaRPr lang="en-US" sz="2400" dirty="0">
              <a:solidFill>
                <a:srgbClr val="000066"/>
              </a:solidFill>
            </a:endParaRPr>
          </a:p>
        </p:txBody>
      </p:sp>
      <p:sp>
        <p:nvSpPr>
          <p:cNvPr id="3" name="TextBox 2"/>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PETERSON’S SOLUTION</a:t>
            </a:r>
            <a:endParaRPr lang="en-US" sz="3200" b="1"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41557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cs typeface="Times New Roman" pitchFamily="18" charset="0"/>
              </a:rPr>
              <a:t>ALGORITHM FOR PROCESS </a:t>
            </a:r>
            <a:r>
              <a:rPr lang="en-US" altLang="en-US" sz="3200" b="1" dirty="0">
                <a:solidFill>
                  <a:srgbClr val="800000"/>
                </a:solidFill>
              </a:rPr>
              <a:t>P</a:t>
            </a:r>
            <a:r>
              <a:rPr lang="en-US" altLang="en-US" sz="3200" b="1" baseline="-25000" dirty="0">
                <a:solidFill>
                  <a:srgbClr val="800000"/>
                </a:solidFill>
              </a:rPr>
              <a:t>i</a:t>
            </a:r>
            <a:endParaRPr lang="en-US" sz="3200" b="1" dirty="0">
              <a:solidFill>
                <a:srgbClr val="800000"/>
              </a:solidFill>
              <a:cs typeface="Times New Roman" pitchFamily="18" charset="0"/>
            </a:endParaRPr>
          </a:p>
        </p:txBody>
      </p:sp>
      <p:pic>
        <p:nvPicPr>
          <p:cNvPr id="1026" name="Picture 2" descr="https://www.cs.uic.edu/~jbell/CourseNotes/OperatingSystems/images/Chapter5/5_02_Petersons.jpg"/>
          <p:cNvPicPr>
            <a:picLocks noChangeArrowheads="1"/>
          </p:cNvPicPr>
          <p:nvPr/>
        </p:nvPicPr>
        <p:blipFill rotWithShape="1">
          <a:blip r:embed="rId2">
            <a:extLst>
              <a:ext uri="{28A0092B-C50C-407E-A947-70E740481C1C}">
                <a14:useLocalDpi xmlns:a14="http://schemas.microsoft.com/office/drawing/2010/main" val="0"/>
              </a:ext>
            </a:extLst>
          </a:blip>
          <a:srcRect l="10751" r="7453"/>
          <a:stretch/>
        </p:blipFill>
        <p:spPr bwMode="auto">
          <a:xfrm>
            <a:off x="2478721" y="2006264"/>
            <a:ext cx="3600000" cy="3240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6176642" y="1995158"/>
            <a:ext cx="4140000" cy="3240000"/>
          </a:xfrm>
          <a:prstGeom prst="rect">
            <a:avLst/>
          </a:prstGeom>
          <a:ln>
            <a:solidFill>
              <a:srgbClr val="008080"/>
            </a:solidFill>
          </a:ln>
        </p:spPr>
        <p:txBody>
          <a:bodyPr>
            <a:spAutoFit/>
          </a:bodyPr>
          <a:lstStyle/>
          <a:p>
            <a:pPr>
              <a:buFont typeface="Monotype Sorts" pitchFamily="-84" charset="2"/>
              <a:buNone/>
            </a:pPr>
            <a:r>
              <a:rPr lang="en-US" altLang="en-US" sz="1600" b="1" dirty="0" smtClean="0">
                <a:solidFill>
                  <a:srgbClr val="000066"/>
                </a:solidFill>
                <a:latin typeface="Courier New" pitchFamily="49" charset="0"/>
              </a:rPr>
              <a:t>while (true</a:t>
            </a:r>
            <a:r>
              <a:rPr lang="en-US" altLang="en-US" sz="1600" b="1" dirty="0">
                <a:solidFill>
                  <a:srgbClr val="000066"/>
                </a:solidFill>
                <a:latin typeface="Courier New" pitchFamily="49" charset="0"/>
              </a:rPr>
              <a:t>){ </a:t>
            </a:r>
          </a:p>
          <a:p>
            <a:pPr marL="357188">
              <a:buFont typeface="Monotype Sorts" pitchFamily="-84" charset="2"/>
              <a:buNone/>
            </a:pPr>
            <a:r>
              <a:rPr lang="en-US" altLang="en-US" sz="1600" b="1" dirty="0" smtClean="0">
                <a:solidFill>
                  <a:srgbClr val="000066"/>
                </a:solidFill>
                <a:latin typeface="Courier New" pitchFamily="49" charset="0"/>
              </a:rPr>
              <a:t>flag[i] </a:t>
            </a:r>
            <a:r>
              <a:rPr lang="en-US" altLang="en-US" sz="1600" b="1" dirty="0">
                <a:solidFill>
                  <a:srgbClr val="000066"/>
                </a:solidFill>
                <a:latin typeface="Courier New" pitchFamily="49" charset="0"/>
              </a:rPr>
              <a:t>= true; </a:t>
            </a:r>
          </a:p>
          <a:p>
            <a:pPr marL="357188">
              <a:buFont typeface="Monotype Sorts" pitchFamily="-84" charset="2"/>
              <a:buNone/>
            </a:pPr>
            <a:r>
              <a:rPr lang="en-US" altLang="en-US" sz="1600" b="1" dirty="0" smtClean="0">
                <a:solidFill>
                  <a:srgbClr val="000066"/>
                </a:solidFill>
                <a:latin typeface="Courier New" pitchFamily="49" charset="0"/>
              </a:rPr>
              <a:t>turn </a:t>
            </a:r>
            <a:r>
              <a:rPr lang="en-US" altLang="en-US" sz="1600" b="1" dirty="0">
                <a:solidFill>
                  <a:srgbClr val="000066"/>
                </a:solidFill>
                <a:latin typeface="Courier New" pitchFamily="49" charset="0"/>
              </a:rPr>
              <a:t>= j; </a:t>
            </a:r>
          </a:p>
          <a:p>
            <a:pPr marL="357188">
              <a:buFont typeface="Monotype Sorts" pitchFamily="-84" charset="2"/>
              <a:buNone/>
            </a:pPr>
            <a:r>
              <a:rPr lang="en-US" altLang="en-US" sz="1600" b="1" dirty="0" smtClean="0">
                <a:solidFill>
                  <a:srgbClr val="000066"/>
                </a:solidFill>
                <a:latin typeface="Courier New" pitchFamily="49" charset="0"/>
              </a:rPr>
              <a:t>while (flag[j</a:t>
            </a:r>
            <a:r>
              <a:rPr lang="en-US" altLang="en-US" sz="1600" b="1" dirty="0">
                <a:solidFill>
                  <a:srgbClr val="000066"/>
                </a:solidFill>
                <a:latin typeface="Courier New" pitchFamily="49" charset="0"/>
              </a:rPr>
              <a:t>] &amp;&amp; turn = = j)</a:t>
            </a:r>
          </a:p>
          <a:p>
            <a:pPr>
              <a:buFont typeface="Monotype Sorts" pitchFamily="-84" charset="2"/>
              <a:buNone/>
            </a:pPr>
            <a:r>
              <a:rPr lang="en-US" altLang="en-US" sz="1600" b="1" dirty="0">
                <a:solidFill>
                  <a:srgbClr val="000066"/>
                </a:solidFill>
                <a:latin typeface="Courier New" pitchFamily="49" charset="0"/>
              </a:rPr>
              <a:t>		;</a:t>
            </a:r>
          </a:p>
          <a:p>
            <a:pPr>
              <a:buFont typeface="Monotype Sorts" pitchFamily="-84" charset="2"/>
              <a:buNone/>
            </a:pPr>
            <a:endParaRPr lang="en-US" altLang="en-US" sz="1600" b="1" dirty="0">
              <a:solidFill>
                <a:srgbClr val="000066"/>
              </a:solidFill>
              <a:latin typeface="Courier New" pitchFamily="49" charset="0"/>
            </a:endParaRPr>
          </a:p>
          <a:p>
            <a:pPr>
              <a:buFont typeface="Monotype Sorts" pitchFamily="-84" charset="2"/>
              <a:buNone/>
            </a:pPr>
            <a:r>
              <a:rPr lang="en-US" altLang="en-US" sz="1600" b="1" dirty="0">
                <a:solidFill>
                  <a:srgbClr val="000066"/>
                </a:solidFill>
                <a:latin typeface="Courier New" pitchFamily="49" charset="0"/>
              </a:rPr>
              <a:t>	/* critical section */</a:t>
            </a:r>
          </a:p>
          <a:p>
            <a:pPr>
              <a:buFont typeface="Monotype Sorts" pitchFamily="-84" charset="2"/>
              <a:buNone/>
            </a:pPr>
            <a:r>
              <a:rPr lang="en-US" altLang="en-US" sz="1600" b="1" dirty="0">
                <a:solidFill>
                  <a:srgbClr val="000066"/>
                </a:solidFill>
                <a:latin typeface="Courier New" pitchFamily="49" charset="0"/>
              </a:rPr>
              <a:t> </a:t>
            </a:r>
          </a:p>
          <a:p>
            <a:pPr>
              <a:buFont typeface="Monotype Sorts" pitchFamily="-84" charset="2"/>
              <a:buNone/>
            </a:pPr>
            <a:r>
              <a:rPr lang="en-US" altLang="en-US" sz="1600" b="1" dirty="0">
                <a:solidFill>
                  <a:srgbClr val="000066"/>
                </a:solidFill>
                <a:latin typeface="Courier New" pitchFamily="49" charset="0"/>
              </a:rPr>
              <a:t>	</a:t>
            </a:r>
            <a:r>
              <a:rPr lang="en-US" altLang="en-US" sz="1600" b="1" dirty="0" smtClean="0">
                <a:solidFill>
                  <a:srgbClr val="000066"/>
                </a:solidFill>
                <a:latin typeface="Courier New" pitchFamily="49" charset="0"/>
              </a:rPr>
              <a:t>flag[i] </a:t>
            </a:r>
            <a:r>
              <a:rPr lang="en-US" altLang="en-US" sz="1600" b="1" dirty="0">
                <a:solidFill>
                  <a:srgbClr val="000066"/>
                </a:solidFill>
                <a:latin typeface="Courier New" pitchFamily="49" charset="0"/>
              </a:rPr>
              <a:t>= false;</a:t>
            </a:r>
          </a:p>
          <a:p>
            <a:pPr>
              <a:buFont typeface="Monotype Sorts" pitchFamily="-84" charset="2"/>
              <a:buNone/>
            </a:pPr>
            <a:r>
              <a:rPr lang="en-US" altLang="en-US" sz="1600" b="1" dirty="0">
                <a:solidFill>
                  <a:srgbClr val="000066"/>
                </a:solidFill>
                <a:latin typeface="Courier New" pitchFamily="49" charset="0"/>
              </a:rPr>
              <a:t> </a:t>
            </a:r>
          </a:p>
          <a:p>
            <a:pPr>
              <a:buFont typeface="Monotype Sorts" pitchFamily="-84" charset="2"/>
              <a:buNone/>
            </a:pPr>
            <a:r>
              <a:rPr lang="en-US" altLang="en-US" sz="1600" b="1" dirty="0">
                <a:solidFill>
                  <a:srgbClr val="000066"/>
                </a:solidFill>
                <a:latin typeface="Courier New" pitchFamily="49" charset="0"/>
              </a:rPr>
              <a:t>	/* remainder section */</a:t>
            </a:r>
          </a:p>
          <a:p>
            <a:pPr>
              <a:buFont typeface="Monotype Sorts" pitchFamily="-84" charset="2"/>
              <a:buNone/>
            </a:pPr>
            <a:r>
              <a:rPr lang="en-US" altLang="en-US" sz="1600" b="1" dirty="0">
                <a:solidFill>
                  <a:srgbClr val="000066"/>
                </a:solidFill>
                <a:latin typeface="Courier New" pitchFamily="49" charset="0"/>
              </a:rPr>
              <a:t> </a:t>
            </a:r>
          </a:p>
          <a:p>
            <a:pPr>
              <a:buFont typeface="Monotype Sorts" pitchFamily="-84" charset="2"/>
              <a:buNone/>
            </a:pPr>
            <a:r>
              <a:rPr lang="en-US" altLang="en-US" sz="1600" b="1" dirty="0">
                <a:solidFill>
                  <a:srgbClr val="000066"/>
                </a:solidFill>
                <a:latin typeface="Courier New" pitchFamily="49" charset="0"/>
              </a:rPr>
              <a:t>}</a:t>
            </a:r>
          </a:p>
        </p:txBody>
      </p:sp>
      <p:sp>
        <p:nvSpPr>
          <p:cNvPr id="10" name="Rectangle 7"/>
          <p:cNvSpPr>
            <a:spLocks noChangeArrowheads="1"/>
          </p:cNvSpPr>
          <p:nvPr/>
        </p:nvSpPr>
        <p:spPr bwMode="auto">
          <a:xfrm>
            <a:off x="7007178" y="3349054"/>
            <a:ext cx="3060000" cy="504000"/>
          </a:xfrm>
          <a:prstGeom prst="rect">
            <a:avLst/>
          </a:prstGeom>
          <a:noFill/>
          <a:ln w="9525">
            <a:solidFill>
              <a:srgbClr val="008080"/>
            </a:solidFill>
            <a:round/>
            <a:headEnd/>
            <a:tailEnd/>
          </a:ln>
        </p:spPr>
        <p:txBody>
          <a:bodyPr wrap="none"/>
          <a:lstStyle/>
          <a:p>
            <a:endParaRPr lang="en-US"/>
          </a:p>
        </p:txBody>
      </p:sp>
      <p:sp>
        <p:nvSpPr>
          <p:cNvPr id="11" name="Rectangle 8"/>
          <p:cNvSpPr>
            <a:spLocks noChangeArrowheads="1"/>
          </p:cNvSpPr>
          <p:nvPr/>
        </p:nvSpPr>
        <p:spPr bwMode="auto">
          <a:xfrm>
            <a:off x="7007178" y="4318710"/>
            <a:ext cx="3060000" cy="504000"/>
          </a:xfrm>
          <a:prstGeom prst="rect">
            <a:avLst/>
          </a:prstGeom>
          <a:noFill/>
          <a:ln w="9525">
            <a:solidFill>
              <a:srgbClr val="008080"/>
            </a:solidFill>
            <a:round/>
            <a:headEnd/>
            <a:tailEnd/>
          </a:ln>
        </p:spPr>
        <p:txBody>
          <a:bodyPr wrap="none"/>
          <a:lstStyle/>
          <a:p>
            <a:endParaRPr lang="en-US"/>
          </a:p>
        </p:txBody>
      </p:sp>
      <p:sp>
        <p:nvSpPr>
          <p:cNvPr id="6" name="Rectangle 5"/>
          <p:cNvSpPr/>
          <p:nvPr/>
        </p:nvSpPr>
        <p:spPr>
          <a:xfrm>
            <a:off x="106114" y="1452588"/>
            <a:ext cx="2147997" cy="1477328"/>
          </a:xfrm>
          <a:prstGeom prst="rect">
            <a:avLst/>
          </a:prstGeom>
          <a:solidFill>
            <a:schemeClr val="bg1">
              <a:lumMod val="95000"/>
            </a:schemeClr>
          </a:solidFill>
        </p:spPr>
        <p:txBody>
          <a:bodyPr wrap="square">
            <a:spAutoFit/>
          </a:bodyPr>
          <a:lstStyle/>
          <a:p>
            <a:r>
              <a:rPr lang="en-US" dirty="0">
                <a:solidFill>
                  <a:srgbClr val="006666"/>
                </a:solidFill>
                <a:latin typeface="Times New Roman" panose="02020603050405020304" pitchFamily="18" charset="0"/>
              </a:rPr>
              <a:t>In the </a:t>
            </a:r>
            <a:r>
              <a:rPr lang="en-US" b="1" dirty="0">
                <a:solidFill>
                  <a:srgbClr val="006666"/>
                </a:solidFill>
                <a:latin typeface="Times New Roman" panose="02020603050405020304" pitchFamily="18" charset="0"/>
              </a:rPr>
              <a:t>entry section</a:t>
            </a:r>
            <a:r>
              <a:rPr lang="en-US" dirty="0">
                <a:solidFill>
                  <a:srgbClr val="006666"/>
                </a:solidFill>
                <a:latin typeface="Times New Roman" panose="02020603050405020304" pitchFamily="18" charset="0"/>
              </a:rPr>
              <a:t>, process </a:t>
            </a:r>
            <a:r>
              <a:rPr lang="en-US" b="1" dirty="0">
                <a:solidFill>
                  <a:srgbClr val="006666"/>
                </a:solidFill>
                <a:latin typeface="Times New Roman" panose="02020603050405020304" pitchFamily="18" charset="0"/>
              </a:rPr>
              <a:t>i</a:t>
            </a:r>
            <a:r>
              <a:rPr lang="en-US" dirty="0">
                <a:solidFill>
                  <a:srgbClr val="006666"/>
                </a:solidFill>
                <a:latin typeface="Times New Roman" panose="02020603050405020304" pitchFamily="18" charset="0"/>
              </a:rPr>
              <a:t> first raises </a:t>
            </a:r>
            <a:r>
              <a:rPr lang="en-US" dirty="0" smtClean="0">
                <a:solidFill>
                  <a:srgbClr val="006666"/>
                </a:solidFill>
                <a:latin typeface="Times New Roman" panose="02020603050405020304" pitchFamily="18" charset="0"/>
              </a:rPr>
              <a:t>a </a:t>
            </a:r>
            <a:r>
              <a:rPr lang="en-US" dirty="0">
                <a:solidFill>
                  <a:srgbClr val="006666"/>
                </a:solidFill>
                <a:latin typeface="Times New Roman" panose="02020603050405020304" pitchFamily="18" charset="0"/>
              </a:rPr>
              <a:t>flag indicating a desire to enter the critical section.</a:t>
            </a:r>
            <a:endParaRPr lang="en-PH" dirty="0">
              <a:solidFill>
                <a:srgbClr val="006666"/>
              </a:solidFill>
            </a:endParaRPr>
          </a:p>
        </p:txBody>
      </p:sp>
      <p:sp>
        <p:nvSpPr>
          <p:cNvPr id="7" name="Rectangle 6"/>
          <p:cNvSpPr/>
          <p:nvPr/>
        </p:nvSpPr>
        <p:spPr>
          <a:xfrm>
            <a:off x="106114" y="3310484"/>
            <a:ext cx="2147997" cy="1477328"/>
          </a:xfrm>
          <a:prstGeom prst="rect">
            <a:avLst/>
          </a:prstGeom>
          <a:solidFill>
            <a:schemeClr val="bg1">
              <a:lumMod val="95000"/>
            </a:schemeClr>
          </a:solidFill>
        </p:spPr>
        <p:txBody>
          <a:bodyPr wrap="square">
            <a:spAutoFit/>
          </a:bodyPr>
          <a:lstStyle/>
          <a:p>
            <a:r>
              <a:rPr lang="en-US" dirty="0">
                <a:solidFill>
                  <a:srgbClr val="006666"/>
                </a:solidFill>
                <a:latin typeface="Times New Roman" panose="02020603050405020304" pitchFamily="18" charset="0"/>
              </a:rPr>
              <a:t>Then </a:t>
            </a:r>
            <a:r>
              <a:rPr lang="en-US" b="1" dirty="0">
                <a:solidFill>
                  <a:srgbClr val="006666"/>
                </a:solidFill>
                <a:latin typeface="Times New Roman" panose="02020603050405020304" pitchFamily="18" charset="0"/>
              </a:rPr>
              <a:t>turn</a:t>
            </a:r>
            <a:r>
              <a:rPr lang="en-US" dirty="0">
                <a:solidFill>
                  <a:srgbClr val="006666"/>
                </a:solidFill>
                <a:latin typeface="Times New Roman" panose="02020603050405020304" pitchFamily="18" charset="0"/>
              </a:rPr>
              <a:t> is </a:t>
            </a:r>
            <a:r>
              <a:rPr lang="en-US" dirty="0" smtClean="0">
                <a:solidFill>
                  <a:srgbClr val="006666"/>
                </a:solidFill>
                <a:latin typeface="Times New Roman" panose="02020603050405020304" pitchFamily="18" charset="0"/>
              </a:rPr>
              <a:t>set to </a:t>
            </a:r>
            <a:r>
              <a:rPr lang="en-US" b="1" dirty="0" smtClean="0">
                <a:solidFill>
                  <a:srgbClr val="006666"/>
                </a:solidFill>
                <a:latin typeface="Times New Roman" panose="02020603050405020304" pitchFamily="18" charset="0"/>
              </a:rPr>
              <a:t>j</a:t>
            </a:r>
            <a:r>
              <a:rPr lang="en-US" dirty="0">
                <a:solidFill>
                  <a:srgbClr val="006666"/>
                </a:solidFill>
                <a:latin typeface="Times New Roman" panose="02020603050405020304" pitchFamily="18" charset="0"/>
              </a:rPr>
              <a:t> </a:t>
            </a:r>
            <a:r>
              <a:rPr lang="en-US" dirty="0" smtClean="0">
                <a:solidFill>
                  <a:srgbClr val="006666"/>
                </a:solidFill>
                <a:latin typeface="Times New Roman" panose="02020603050405020304" pitchFamily="18" charset="0"/>
              </a:rPr>
              <a:t>to allow the process </a:t>
            </a:r>
            <a:r>
              <a:rPr lang="en-US" b="1" dirty="0" smtClean="0">
                <a:solidFill>
                  <a:srgbClr val="006666"/>
                </a:solidFill>
                <a:latin typeface="Times New Roman" panose="02020603050405020304" pitchFamily="18" charset="0"/>
              </a:rPr>
              <a:t>j</a:t>
            </a:r>
            <a:r>
              <a:rPr lang="en-US" dirty="0" smtClean="0">
                <a:solidFill>
                  <a:srgbClr val="006666"/>
                </a:solidFill>
                <a:latin typeface="Times New Roman" panose="02020603050405020304" pitchFamily="18" charset="0"/>
              </a:rPr>
              <a:t> </a:t>
            </a:r>
            <a:r>
              <a:rPr lang="en-US" dirty="0">
                <a:solidFill>
                  <a:srgbClr val="006666"/>
                </a:solidFill>
                <a:latin typeface="Times New Roman" panose="02020603050405020304" pitchFamily="18" charset="0"/>
              </a:rPr>
              <a:t>to enter </a:t>
            </a:r>
            <a:r>
              <a:rPr lang="en-US" dirty="0" smtClean="0">
                <a:solidFill>
                  <a:srgbClr val="006666"/>
                </a:solidFill>
                <a:latin typeface="Times New Roman" panose="02020603050405020304" pitchFamily="18" charset="0"/>
              </a:rPr>
              <a:t>its  </a:t>
            </a:r>
            <a:r>
              <a:rPr lang="en-US" dirty="0">
                <a:solidFill>
                  <a:srgbClr val="006666"/>
                </a:solidFill>
                <a:latin typeface="Times New Roman" panose="02020603050405020304" pitchFamily="18" charset="0"/>
              </a:rPr>
              <a:t>critical section</a:t>
            </a:r>
            <a:r>
              <a:rPr lang="en-US" b="1" i="1" dirty="0">
                <a:solidFill>
                  <a:srgbClr val="006666"/>
                </a:solidFill>
                <a:latin typeface="Times New Roman" panose="02020603050405020304" pitchFamily="18" charset="0"/>
              </a:rPr>
              <a:t> </a:t>
            </a:r>
            <a:r>
              <a:rPr lang="en-US" b="1" dirty="0">
                <a:solidFill>
                  <a:srgbClr val="006666"/>
                </a:solidFill>
                <a:latin typeface="Times New Roman" panose="02020603050405020304" pitchFamily="18" charset="0"/>
              </a:rPr>
              <a:t>if process j so desires.</a:t>
            </a:r>
            <a:endParaRPr lang="en-PH" b="1" dirty="0">
              <a:solidFill>
                <a:srgbClr val="006666"/>
              </a:solidFill>
            </a:endParaRPr>
          </a:p>
        </p:txBody>
      </p:sp>
      <p:sp>
        <p:nvSpPr>
          <p:cNvPr id="12" name="Rectangle 11"/>
          <p:cNvSpPr/>
          <p:nvPr/>
        </p:nvSpPr>
        <p:spPr>
          <a:xfrm>
            <a:off x="10541252" y="1452588"/>
            <a:ext cx="2154266" cy="2585323"/>
          </a:xfrm>
          <a:prstGeom prst="rect">
            <a:avLst/>
          </a:prstGeom>
          <a:solidFill>
            <a:schemeClr val="bg1">
              <a:lumMod val="95000"/>
            </a:schemeClr>
          </a:solidFill>
        </p:spPr>
        <p:txBody>
          <a:bodyPr wrap="square">
            <a:spAutoFit/>
          </a:bodyPr>
          <a:lstStyle/>
          <a:p>
            <a:r>
              <a:rPr lang="en-US" dirty="0">
                <a:solidFill>
                  <a:srgbClr val="006666"/>
                </a:solidFill>
                <a:latin typeface="Times New Roman" panose="02020603050405020304" pitchFamily="18" charset="0"/>
              </a:rPr>
              <a:t>The </a:t>
            </a:r>
            <a:r>
              <a:rPr lang="en-US" b="1" dirty="0">
                <a:solidFill>
                  <a:srgbClr val="006666"/>
                </a:solidFill>
                <a:latin typeface="Times New Roman" panose="02020603050405020304" pitchFamily="18" charset="0"/>
              </a:rPr>
              <a:t>while loop</a:t>
            </a:r>
            <a:r>
              <a:rPr lang="en-US" dirty="0">
                <a:solidFill>
                  <a:srgbClr val="006666"/>
                </a:solidFill>
                <a:latin typeface="Times New Roman" panose="02020603050405020304" pitchFamily="18" charset="0"/>
              </a:rPr>
              <a:t> is a </a:t>
            </a:r>
            <a:r>
              <a:rPr lang="en-US" b="1" dirty="0">
                <a:solidFill>
                  <a:srgbClr val="006666"/>
                </a:solidFill>
                <a:latin typeface="Times New Roman" panose="02020603050405020304" pitchFamily="18" charset="0"/>
              </a:rPr>
              <a:t>busy loop</a:t>
            </a:r>
            <a:r>
              <a:rPr lang="en-US" dirty="0">
                <a:solidFill>
                  <a:srgbClr val="006666"/>
                </a:solidFill>
                <a:latin typeface="Times New Roman" panose="02020603050405020304" pitchFamily="18" charset="0"/>
              </a:rPr>
              <a:t> ( notice the semicolon at the end ), which makes process </a:t>
            </a:r>
            <a:r>
              <a:rPr lang="en-US" b="1" dirty="0">
                <a:solidFill>
                  <a:srgbClr val="006666"/>
                </a:solidFill>
                <a:latin typeface="Times New Roman" panose="02020603050405020304" pitchFamily="18" charset="0"/>
              </a:rPr>
              <a:t>i</a:t>
            </a:r>
            <a:r>
              <a:rPr lang="en-US" dirty="0">
                <a:solidFill>
                  <a:srgbClr val="006666"/>
                </a:solidFill>
                <a:latin typeface="Times New Roman" panose="02020603050405020304" pitchFamily="18" charset="0"/>
              </a:rPr>
              <a:t> wait as long as process </a:t>
            </a:r>
            <a:r>
              <a:rPr lang="en-US" b="1" dirty="0">
                <a:solidFill>
                  <a:srgbClr val="006666"/>
                </a:solidFill>
                <a:latin typeface="Times New Roman" panose="02020603050405020304" pitchFamily="18" charset="0"/>
              </a:rPr>
              <a:t>j</a:t>
            </a:r>
            <a:r>
              <a:rPr lang="en-US" dirty="0">
                <a:solidFill>
                  <a:srgbClr val="006666"/>
                </a:solidFill>
                <a:latin typeface="Times New Roman" panose="02020603050405020304" pitchFamily="18" charset="0"/>
              </a:rPr>
              <a:t> has the turn and wants to enter the critical section.</a:t>
            </a:r>
            <a:endParaRPr lang="en-PH" dirty="0">
              <a:solidFill>
                <a:srgbClr val="006666"/>
              </a:solidFill>
            </a:endParaRPr>
          </a:p>
        </p:txBody>
      </p:sp>
      <p:sp>
        <p:nvSpPr>
          <p:cNvPr id="13" name="Rectangle 12"/>
          <p:cNvSpPr/>
          <p:nvPr/>
        </p:nvSpPr>
        <p:spPr>
          <a:xfrm>
            <a:off x="10541252" y="4144149"/>
            <a:ext cx="2150467" cy="1754326"/>
          </a:xfrm>
          <a:prstGeom prst="rect">
            <a:avLst/>
          </a:prstGeom>
          <a:solidFill>
            <a:schemeClr val="bg1">
              <a:lumMod val="95000"/>
            </a:schemeClr>
          </a:solidFill>
        </p:spPr>
        <p:txBody>
          <a:bodyPr wrap="square">
            <a:spAutoFit/>
          </a:bodyPr>
          <a:lstStyle/>
          <a:p>
            <a:r>
              <a:rPr lang="en-US" dirty="0">
                <a:solidFill>
                  <a:srgbClr val="006666"/>
                </a:solidFill>
                <a:latin typeface="Times New Roman" panose="02020603050405020304" pitchFamily="18" charset="0"/>
              </a:rPr>
              <a:t>Process </a:t>
            </a:r>
            <a:r>
              <a:rPr lang="en-US" b="1" dirty="0">
                <a:solidFill>
                  <a:srgbClr val="006666"/>
                </a:solidFill>
                <a:latin typeface="Times New Roman" panose="02020603050405020304" pitchFamily="18" charset="0"/>
              </a:rPr>
              <a:t>i</a:t>
            </a:r>
            <a:r>
              <a:rPr lang="en-US" dirty="0">
                <a:solidFill>
                  <a:srgbClr val="006666"/>
                </a:solidFill>
                <a:latin typeface="Times New Roman" panose="02020603050405020304" pitchFamily="18" charset="0"/>
              </a:rPr>
              <a:t> lowers the </a:t>
            </a:r>
            <a:r>
              <a:rPr lang="en-US" b="1" dirty="0">
                <a:solidFill>
                  <a:srgbClr val="006666"/>
                </a:solidFill>
                <a:latin typeface="Times New Roman" panose="02020603050405020304" pitchFamily="18" charset="0"/>
              </a:rPr>
              <a:t>flag[ i ]</a:t>
            </a:r>
            <a:r>
              <a:rPr lang="en-US" dirty="0">
                <a:solidFill>
                  <a:srgbClr val="006666"/>
                </a:solidFill>
                <a:latin typeface="Times New Roman" panose="02020603050405020304" pitchFamily="18" charset="0"/>
              </a:rPr>
              <a:t> in the exit section, allowing process </a:t>
            </a:r>
            <a:r>
              <a:rPr lang="en-US" b="1" dirty="0">
                <a:solidFill>
                  <a:srgbClr val="006666"/>
                </a:solidFill>
                <a:latin typeface="Times New Roman" panose="02020603050405020304" pitchFamily="18" charset="0"/>
              </a:rPr>
              <a:t>j</a:t>
            </a:r>
            <a:r>
              <a:rPr lang="en-US" dirty="0">
                <a:solidFill>
                  <a:srgbClr val="006666"/>
                </a:solidFill>
                <a:latin typeface="Times New Roman" panose="02020603050405020304" pitchFamily="18" charset="0"/>
              </a:rPr>
              <a:t> to continue if it has been waiting.</a:t>
            </a:r>
            <a:endParaRPr lang="en-PH" dirty="0">
              <a:solidFill>
                <a:srgbClr val="006666"/>
              </a:solidFill>
            </a:endParaRPr>
          </a:p>
        </p:txBody>
      </p:sp>
    </p:spTree>
    <p:extLst>
      <p:ext uri="{BB962C8B-B14F-4D97-AF65-F5344CB8AC3E}">
        <p14:creationId xmlns:p14="http://schemas.microsoft.com/office/powerpoint/2010/main" val="2573065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PETERSON’S SOLUTION</a:t>
            </a:r>
            <a:endParaRPr lang="en-US" sz="3200" b="1" dirty="0">
              <a:solidFill>
                <a:srgbClr val="000066"/>
              </a:solidFill>
              <a:latin typeface="Times New Roman" pitchFamily="18" charset="0"/>
              <a:cs typeface="Times New Roman" pitchFamily="18" charset="0"/>
            </a:endParaRPr>
          </a:p>
        </p:txBody>
      </p:sp>
      <p:sp>
        <p:nvSpPr>
          <p:cNvPr id="5" name="Rounded Rectangle 4"/>
          <p:cNvSpPr/>
          <p:nvPr/>
        </p:nvSpPr>
        <p:spPr>
          <a:xfrm>
            <a:off x="1060091" y="1308145"/>
            <a:ext cx="10709329" cy="3507343"/>
          </a:xfrm>
          <a:prstGeom prst="roundRect">
            <a:avLst/>
          </a:prstGeom>
          <a:solidFill>
            <a:schemeClr val="bg1">
              <a:lumMod val="95000"/>
            </a:schemeClr>
          </a:solidFill>
          <a:ln>
            <a:solidFill>
              <a:schemeClr val="accent1"/>
            </a:solidFill>
          </a:ln>
        </p:spPr>
        <p:txBody>
          <a:bodyPr wrap="square">
            <a:spAutoFit/>
          </a:bodyPr>
          <a:lstStyle/>
          <a:p>
            <a:pPr marL="357188" indent="-357188" algn="just" fontAlgn="base">
              <a:buClr>
                <a:srgbClr val="800000"/>
              </a:buClr>
              <a:buFont typeface="Wingdings" panose="05000000000000000000" pitchFamily="2" charset="2"/>
              <a:buChar char="§"/>
            </a:pPr>
            <a:r>
              <a:rPr lang="en-US" sz="2000" b="1" dirty="0">
                <a:solidFill>
                  <a:srgbClr val="006666"/>
                </a:solidFill>
              </a:rPr>
              <a:t>Peterson’s Solution preserves all three </a:t>
            </a:r>
            <a:r>
              <a:rPr lang="en-US" sz="2000" b="1" dirty="0" smtClean="0">
                <a:solidFill>
                  <a:srgbClr val="006666"/>
                </a:solidFill>
              </a:rPr>
              <a:t>conditions:</a:t>
            </a:r>
            <a:endParaRPr lang="en-US" sz="2000" b="1" dirty="0">
              <a:solidFill>
                <a:srgbClr val="006666"/>
              </a:solidFill>
            </a:endParaRPr>
          </a:p>
          <a:p>
            <a:pPr marL="712788" indent="-357188" algn="just" fontAlgn="base">
              <a:buClr>
                <a:srgbClr val="800000"/>
              </a:buClr>
              <a:buFont typeface="Courier New" panose="02070309020205020404" pitchFamily="49" charset="0"/>
              <a:buChar char="o"/>
            </a:pPr>
            <a:r>
              <a:rPr lang="en-US" sz="2000" b="1" dirty="0">
                <a:solidFill>
                  <a:srgbClr val="006666"/>
                </a:solidFill>
              </a:rPr>
              <a:t>Mutual Exclusion</a:t>
            </a:r>
            <a:r>
              <a:rPr lang="en-US" sz="2000" dirty="0">
                <a:solidFill>
                  <a:srgbClr val="006666"/>
                </a:solidFill>
              </a:rPr>
              <a:t> is assured as only one process can access the </a:t>
            </a:r>
            <a:r>
              <a:rPr lang="en-US" sz="2000" b="1" dirty="0">
                <a:solidFill>
                  <a:srgbClr val="006666"/>
                </a:solidFill>
              </a:rPr>
              <a:t>critical section</a:t>
            </a:r>
            <a:r>
              <a:rPr lang="en-US" sz="2000" dirty="0">
                <a:solidFill>
                  <a:srgbClr val="006666"/>
                </a:solidFill>
              </a:rPr>
              <a:t> at any </a:t>
            </a:r>
            <a:r>
              <a:rPr lang="en-US" sz="2000" dirty="0" smtClean="0">
                <a:solidFill>
                  <a:srgbClr val="006666"/>
                </a:solidFill>
              </a:rPr>
              <a:t>time.</a:t>
            </a:r>
          </a:p>
          <a:p>
            <a:pPr marL="898525" indent="-185738" algn="just" fontAlgn="base">
              <a:buClr>
                <a:srgbClr val="800000"/>
              </a:buClr>
              <a:buFont typeface="Arial" panose="020B0604020202020204" pitchFamily="34" charset="0"/>
              <a:buChar char="•"/>
            </a:pPr>
            <a:r>
              <a:rPr lang="en-US" sz="2000" dirty="0" smtClean="0">
                <a:solidFill>
                  <a:srgbClr val="006666"/>
                </a:solidFill>
              </a:rPr>
              <a:t>Mutual Exclusion is preserved.</a:t>
            </a:r>
          </a:p>
          <a:p>
            <a:pPr marL="898525" indent="-185738" algn="just" fontAlgn="base">
              <a:buClr>
                <a:srgbClr val="800000"/>
              </a:buClr>
              <a:buFont typeface="Arial" panose="020B0604020202020204" pitchFamily="34" charset="0"/>
              <a:buChar char="•"/>
            </a:pPr>
            <a:r>
              <a:rPr lang="en-US" sz="2000" b="1" dirty="0" smtClean="0">
                <a:solidFill>
                  <a:srgbClr val="006666"/>
                </a:solidFill>
              </a:rPr>
              <a:t>P</a:t>
            </a:r>
            <a:r>
              <a:rPr lang="en-US" sz="2000" b="1" baseline="-25000" dirty="0" smtClean="0">
                <a:solidFill>
                  <a:srgbClr val="006666"/>
                </a:solidFill>
              </a:rPr>
              <a:t>i</a:t>
            </a:r>
            <a:r>
              <a:rPr lang="en-US" sz="2000" dirty="0" smtClean="0">
                <a:solidFill>
                  <a:srgbClr val="006666"/>
                </a:solidFill>
              </a:rPr>
              <a:t> enters CS only if:</a:t>
            </a:r>
          </a:p>
          <a:p>
            <a:pPr marL="1069975" algn="just" fontAlgn="base">
              <a:buClr>
                <a:srgbClr val="800000"/>
              </a:buClr>
            </a:pPr>
            <a:r>
              <a:rPr lang="en-US" sz="2000" dirty="0" smtClean="0">
                <a:solidFill>
                  <a:srgbClr val="006666"/>
                </a:solidFill>
              </a:rPr>
              <a:t>either </a:t>
            </a:r>
            <a:r>
              <a:rPr lang="en-US" sz="2000" b="1" dirty="0" smtClean="0">
                <a:solidFill>
                  <a:srgbClr val="006666"/>
                </a:solidFill>
              </a:rPr>
              <a:t>flag[j] = false</a:t>
            </a:r>
            <a:r>
              <a:rPr lang="en-US" sz="2000" dirty="0" smtClean="0">
                <a:solidFill>
                  <a:srgbClr val="006666"/>
                </a:solidFill>
              </a:rPr>
              <a:t> or </a:t>
            </a:r>
            <a:r>
              <a:rPr lang="en-US" sz="2000" b="1" dirty="0" smtClean="0">
                <a:solidFill>
                  <a:srgbClr val="006666"/>
                </a:solidFill>
              </a:rPr>
              <a:t>turn = i</a:t>
            </a:r>
            <a:endParaRPr lang="en-US" sz="2000" b="1" dirty="0">
              <a:solidFill>
                <a:srgbClr val="006666"/>
              </a:solidFill>
            </a:endParaRPr>
          </a:p>
          <a:p>
            <a:pPr marL="712788" indent="-357188" algn="just" fontAlgn="base">
              <a:buClr>
                <a:srgbClr val="800000"/>
              </a:buClr>
              <a:buFont typeface="Courier New" panose="02070309020205020404" pitchFamily="49" charset="0"/>
              <a:buChar char="o"/>
            </a:pPr>
            <a:r>
              <a:rPr lang="en-US" sz="2000" b="1" dirty="0">
                <a:solidFill>
                  <a:srgbClr val="006666"/>
                </a:solidFill>
              </a:rPr>
              <a:t>Progress</a:t>
            </a:r>
            <a:r>
              <a:rPr lang="en-US" sz="2000" dirty="0">
                <a:solidFill>
                  <a:srgbClr val="006666"/>
                </a:solidFill>
              </a:rPr>
              <a:t> is also assured, as a process outside the critical section does not block other processes from entering the critical section</a:t>
            </a:r>
            <a:r>
              <a:rPr lang="en-US" sz="2000" dirty="0" smtClean="0">
                <a:solidFill>
                  <a:srgbClr val="006666"/>
                </a:solidFill>
              </a:rPr>
              <a:t>.</a:t>
            </a:r>
          </a:p>
          <a:p>
            <a:pPr marL="898525" indent="-185738" algn="just" fontAlgn="base">
              <a:buClr>
                <a:srgbClr val="800000"/>
              </a:buClr>
              <a:buFont typeface="Arial" panose="020B0604020202020204" pitchFamily="34" charset="0"/>
              <a:buChar char="•"/>
            </a:pPr>
            <a:r>
              <a:rPr lang="en-US" sz="2000" dirty="0" smtClean="0">
                <a:solidFill>
                  <a:srgbClr val="006666"/>
                </a:solidFill>
              </a:rPr>
              <a:t>Progress requirement is satisfied.</a:t>
            </a:r>
            <a:endParaRPr lang="en-US" sz="2000" dirty="0">
              <a:solidFill>
                <a:srgbClr val="006666"/>
              </a:solidFill>
            </a:endParaRPr>
          </a:p>
          <a:p>
            <a:pPr marL="712788" indent="-357188" algn="just" fontAlgn="base">
              <a:buClr>
                <a:srgbClr val="800000"/>
              </a:buClr>
              <a:buFont typeface="Courier New" panose="02070309020205020404" pitchFamily="49" charset="0"/>
              <a:buChar char="o"/>
            </a:pPr>
            <a:r>
              <a:rPr lang="en-US" sz="2000" b="1" dirty="0">
                <a:solidFill>
                  <a:srgbClr val="006666"/>
                </a:solidFill>
              </a:rPr>
              <a:t>Bounded Waiting</a:t>
            </a:r>
            <a:r>
              <a:rPr lang="en-US" sz="2000" dirty="0">
                <a:solidFill>
                  <a:srgbClr val="006666"/>
                </a:solidFill>
              </a:rPr>
              <a:t> is preserved as every process gets a fair chance</a:t>
            </a:r>
            <a:r>
              <a:rPr lang="en-US" sz="2000" dirty="0" smtClean="0">
                <a:solidFill>
                  <a:srgbClr val="006666"/>
                </a:solidFill>
              </a:rPr>
              <a:t>.</a:t>
            </a:r>
          </a:p>
          <a:p>
            <a:pPr marL="898525" indent="-185738" algn="just" fontAlgn="base">
              <a:buClr>
                <a:srgbClr val="800000"/>
              </a:buClr>
              <a:buFont typeface="Arial" panose="020B0604020202020204" pitchFamily="34" charset="0"/>
              <a:buChar char="•"/>
            </a:pPr>
            <a:r>
              <a:rPr lang="en-US" sz="2000" b="0" i="0" dirty="0" smtClean="0">
                <a:solidFill>
                  <a:srgbClr val="006666"/>
                </a:solidFill>
                <a:effectLst/>
              </a:rPr>
              <a:t>Bounded Waiting requirement is met.</a:t>
            </a:r>
            <a:endParaRPr lang="en-US" sz="2000" b="0" i="0" dirty="0">
              <a:solidFill>
                <a:srgbClr val="006666"/>
              </a:solidFill>
              <a:effectLst/>
            </a:endParaRPr>
          </a:p>
        </p:txBody>
      </p:sp>
      <p:sp>
        <p:nvSpPr>
          <p:cNvPr id="6" name="Rounded Rectangle 5"/>
          <p:cNvSpPr/>
          <p:nvPr/>
        </p:nvSpPr>
        <p:spPr>
          <a:xfrm>
            <a:off x="4074509" y="4953897"/>
            <a:ext cx="4680491" cy="1123712"/>
          </a:xfrm>
          <a:prstGeom prst="roundRect">
            <a:avLst/>
          </a:prstGeom>
          <a:solidFill>
            <a:schemeClr val="bg1">
              <a:lumMod val="95000"/>
            </a:schemeClr>
          </a:solidFill>
          <a:ln>
            <a:solidFill>
              <a:schemeClr val="accent2">
                <a:lumMod val="50000"/>
              </a:schemeClr>
            </a:solidFill>
          </a:ln>
        </p:spPr>
        <p:txBody>
          <a:bodyPr wrap="square">
            <a:spAutoFit/>
          </a:bodyPr>
          <a:lstStyle/>
          <a:p>
            <a:pPr marL="357188" indent="-357188" fontAlgn="base">
              <a:buClr>
                <a:srgbClr val="800000"/>
              </a:buClr>
              <a:buFont typeface="Wingdings" panose="05000000000000000000" pitchFamily="2" charset="2"/>
              <a:buChar char="§"/>
            </a:pPr>
            <a:r>
              <a:rPr lang="en-US" sz="2000" b="1" dirty="0">
                <a:solidFill>
                  <a:srgbClr val="000066"/>
                </a:solidFill>
              </a:rPr>
              <a:t>Disadvantages of Peterson’s Solution</a:t>
            </a:r>
          </a:p>
          <a:p>
            <a:pPr marL="542925" lvl="1" indent="-185738" fontAlgn="base">
              <a:buClr>
                <a:srgbClr val="800000"/>
              </a:buClr>
              <a:buFont typeface="Arial" panose="020B0604020202020204" pitchFamily="34" charset="0"/>
              <a:buChar char="•"/>
            </a:pPr>
            <a:r>
              <a:rPr lang="en-US" sz="2000" dirty="0">
                <a:solidFill>
                  <a:srgbClr val="000066"/>
                </a:solidFill>
              </a:rPr>
              <a:t>It involves Busy waiting</a:t>
            </a:r>
          </a:p>
          <a:p>
            <a:pPr marL="542925" lvl="1" indent="-185738" fontAlgn="base">
              <a:buClr>
                <a:srgbClr val="800000"/>
              </a:buClr>
              <a:buFont typeface="Arial" panose="020B0604020202020204" pitchFamily="34" charset="0"/>
              <a:buChar char="•"/>
            </a:pPr>
            <a:r>
              <a:rPr lang="en-US" sz="2000" dirty="0">
                <a:solidFill>
                  <a:srgbClr val="000066"/>
                </a:solidFill>
              </a:rPr>
              <a:t>It is limited to 2 processes.</a:t>
            </a:r>
            <a:endParaRPr lang="en-US" sz="2000" b="0" i="0" dirty="0">
              <a:solidFill>
                <a:srgbClr val="000066"/>
              </a:solidFill>
              <a:effectLst/>
            </a:endParaRPr>
          </a:p>
        </p:txBody>
      </p:sp>
    </p:spTree>
    <p:extLst>
      <p:ext uri="{BB962C8B-B14F-4D97-AF65-F5344CB8AC3E}">
        <p14:creationId xmlns:p14="http://schemas.microsoft.com/office/powerpoint/2010/main" val="4082379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PETERSON’S SOLUTION: </a:t>
            </a:r>
            <a:r>
              <a:rPr lang="en-US" sz="3200" b="1" dirty="0" smtClean="0">
                <a:solidFill>
                  <a:srgbClr val="800000"/>
                </a:solidFill>
                <a:latin typeface="Times New Roman" pitchFamily="18" charset="0"/>
                <a:cs typeface="Times New Roman" pitchFamily="18" charset="0"/>
              </a:rPr>
              <a:t>REMINDERS</a:t>
            </a:r>
            <a:r>
              <a:rPr lang="en-US" sz="3200" b="1" dirty="0" smtClean="0">
                <a:solidFill>
                  <a:srgbClr val="000066"/>
                </a:solidFill>
                <a:latin typeface="Times New Roman" pitchFamily="18" charset="0"/>
                <a:cs typeface="Times New Roman" pitchFamily="18" charset="0"/>
              </a:rPr>
              <a:t> </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703631" y="1262525"/>
            <a:ext cx="11422250" cy="4893647"/>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sz="2400" dirty="0">
                <a:solidFill>
                  <a:srgbClr val="000066"/>
                </a:solidFill>
              </a:rPr>
              <a:t>Although useful for demonstrating an algorithm, </a:t>
            </a:r>
            <a:r>
              <a:rPr lang="en-US" sz="2400" dirty="0" smtClean="0">
                <a:solidFill>
                  <a:srgbClr val="000066"/>
                </a:solidFill>
              </a:rPr>
              <a:t>this solution </a:t>
            </a:r>
            <a:r>
              <a:rPr lang="en-US" sz="2400" dirty="0">
                <a:solidFill>
                  <a:srgbClr val="000066"/>
                </a:solidFill>
              </a:rPr>
              <a:t>is not guaranteed to work on modern </a:t>
            </a:r>
            <a:r>
              <a:rPr lang="en-US" sz="2400" dirty="0" smtClean="0">
                <a:solidFill>
                  <a:srgbClr val="000066"/>
                </a:solidFill>
              </a:rPr>
              <a:t>architectures.</a:t>
            </a:r>
          </a:p>
          <a:p>
            <a:pPr marL="542925" indent="-185738" algn="just">
              <a:buClr>
                <a:srgbClr val="800000"/>
              </a:buClr>
              <a:buFont typeface="Arial" panose="020B0604020202020204" pitchFamily="34" charset="0"/>
              <a:buChar char="•"/>
            </a:pPr>
            <a:r>
              <a:rPr lang="en-US" sz="2400" dirty="0" smtClean="0">
                <a:solidFill>
                  <a:srgbClr val="000066"/>
                </a:solidFill>
              </a:rPr>
              <a:t>due </a:t>
            </a:r>
            <a:r>
              <a:rPr lang="en-US" sz="2400" dirty="0">
                <a:solidFill>
                  <a:srgbClr val="000066"/>
                </a:solidFill>
              </a:rPr>
              <a:t>to vagaries of load and store </a:t>
            </a:r>
            <a:r>
              <a:rPr lang="en-US" sz="2400" dirty="0" smtClean="0">
                <a:solidFill>
                  <a:srgbClr val="000066"/>
                </a:solidFill>
              </a:rPr>
              <a:t>operations</a:t>
            </a:r>
          </a:p>
          <a:p>
            <a:pPr marL="542925" indent="-185738" algn="just">
              <a:buClr>
                <a:srgbClr val="800000"/>
              </a:buClr>
              <a:buFont typeface="Arial" panose="020B0604020202020204" pitchFamily="34" charset="0"/>
              <a:buChar char="•"/>
            </a:pPr>
            <a:r>
              <a:rPr lang="en-US" sz="2400" dirty="0" smtClean="0">
                <a:solidFill>
                  <a:srgbClr val="000066"/>
                </a:solidFill>
              </a:rPr>
              <a:t>but </a:t>
            </a:r>
            <a:r>
              <a:rPr lang="en-US" sz="2400" dirty="0">
                <a:solidFill>
                  <a:srgbClr val="000066"/>
                </a:solidFill>
              </a:rPr>
              <a:t>illustrates </a:t>
            </a:r>
            <a:r>
              <a:rPr lang="en-US" altLang="en-US" sz="2400" dirty="0">
                <a:solidFill>
                  <a:srgbClr val="000066"/>
                </a:solidFill>
              </a:rPr>
              <a:t>good algorithmic  description of solving the </a:t>
            </a:r>
            <a:r>
              <a:rPr lang="en-US" altLang="en-US" sz="2400" dirty="0" smtClean="0">
                <a:solidFill>
                  <a:srgbClr val="000066"/>
                </a:solidFill>
              </a:rPr>
              <a:t>problem</a:t>
            </a:r>
            <a:endParaRPr lang="en-US" sz="2400" dirty="0" smtClean="0">
              <a:solidFill>
                <a:srgbClr val="000066"/>
              </a:solidFill>
            </a:endParaRPr>
          </a:p>
          <a:p>
            <a:pPr marL="357188" indent="-357188" algn="just">
              <a:buClr>
                <a:srgbClr val="800000"/>
              </a:buClr>
              <a:buFont typeface="Wingdings" panose="05000000000000000000" pitchFamily="2" charset="2"/>
              <a:buChar char="§"/>
            </a:pPr>
            <a:endParaRPr lang="en-US" sz="2400" dirty="0">
              <a:solidFill>
                <a:srgbClr val="000066"/>
              </a:solidFill>
            </a:endParaRPr>
          </a:p>
          <a:p>
            <a:pPr marL="357188" indent="-357188" algn="just">
              <a:buClr>
                <a:srgbClr val="800000"/>
              </a:buClr>
              <a:buFont typeface="Wingdings" panose="05000000000000000000" pitchFamily="2" charset="2"/>
              <a:buChar char="§"/>
            </a:pPr>
            <a:r>
              <a:rPr lang="en-US" sz="2400" dirty="0">
                <a:solidFill>
                  <a:srgbClr val="000066"/>
                </a:solidFill>
              </a:rPr>
              <a:t>Understanding why it will not work is also useful for better understanding race conditions</a:t>
            </a:r>
            <a:r>
              <a:rPr lang="en-US" sz="2400" dirty="0" smtClean="0">
                <a:solidFill>
                  <a:srgbClr val="000066"/>
                </a:solidFill>
              </a:rPr>
              <a:t>.</a:t>
            </a:r>
          </a:p>
          <a:p>
            <a:pPr marL="357188" indent="-357188" algn="just">
              <a:buClr>
                <a:srgbClr val="800000"/>
              </a:buClr>
              <a:buFont typeface="Wingdings" panose="05000000000000000000" pitchFamily="2" charset="2"/>
              <a:buChar char="§"/>
            </a:pPr>
            <a:endParaRPr lang="en-US" sz="2400" dirty="0">
              <a:solidFill>
                <a:srgbClr val="000066"/>
              </a:solidFill>
            </a:endParaRPr>
          </a:p>
          <a:p>
            <a:pPr marL="357188" indent="-357188" algn="just">
              <a:buClr>
                <a:srgbClr val="800000"/>
              </a:buClr>
              <a:buFont typeface="Wingdings" panose="05000000000000000000" pitchFamily="2" charset="2"/>
              <a:buChar char="§"/>
            </a:pPr>
            <a:r>
              <a:rPr lang="en-US" sz="2400" dirty="0">
                <a:solidFill>
                  <a:srgbClr val="000066"/>
                </a:solidFill>
              </a:rPr>
              <a:t>To improve performance, processors and/or compilers may reorder operations that have no dependencies</a:t>
            </a:r>
            <a:r>
              <a:rPr lang="en-US" sz="2400" dirty="0" smtClean="0">
                <a:solidFill>
                  <a:srgbClr val="000066"/>
                </a:solidFill>
              </a:rPr>
              <a:t>.</a:t>
            </a:r>
          </a:p>
          <a:p>
            <a:pPr marL="542925" indent="-185738" algn="just">
              <a:lnSpc>
                <a:spcPct val="150000"/>
              </a:lnSpc>
              <a:buClr>
                <a:srgbClr val="800000"/>
              </a:buClr>
              <a:buFont typeface="Arial" panose="020B0604020202020204" pitchFamily="34" charset="0"/>
              <a:buChar char="•"/>
            </a:pPr>
            <a:r>
              <a:rPr lang="en-US" sz="2400" dirty="0" smtClean="0">
                <a:solidFill>
                  <a:srgbClr val="000066"/>
                </a:solidFill>
              </a:rPr>
              <a:t>For single-threaded, </a:t>
            </a:r>
            <a:r>
              <a:rPr lang="en-US" sz="2400" dirty="0">
                <a:solidFill>
                  <a:srgbClr val="000066"/>
                </a:solidFill>
              </a:rPr>
              <a:t>this is </a:t>
            </a:r>
            <a:r>
              <a:rPr lang="en-US" sz="2400" dirty="0" smtClean="0">
                <a:solidFill>
                  <a:srgbClr val="000066"/>
                </a:solidFill>
              </a:rPr>
              <a:t>alright </a:t>
            </a:r>
            <a:r>
              <a:rPr lang="en-US" sz="2400" dirty="0">
                <a:solidFill>
                  <a:srgbClr val="000066"/>
                </a:solidFill>
              </a:rPr>
              <a:t>as the result will always be the same</a:t>
            </a:r>
            <a:r>
              <a:rPr lang="en-US" sz="2400" dirty="0" smtClean="0">
                <a:solidFill>
                  <a:srgbClr val="000066"/>
                </a:solidFill>
              </a:rPr>
              <a:t>.</a:t>
            </a:r>
          </a:p>
          <a:p>
            <a:pPr marL="542925" indent="-185738" algn="just">
              <a:lnSpc>
                <a:spcPct val="150000"/>
              </a:lnSpc>
              <a:buClr>
                <a:srgbClr val="800000"/>
              </a:buClr>
              <a:buFont typeface="Arial" panose="020B0604020202020204" pitchFamily="34" charset="0"/>
              <a:buChar char="•"/>
            </a:pPr>
            <a:r>
              <a:rPr lang="en-US" sz="2400" dirty="0" smtClean="0">
                <a:solidFill>
                  <a:srgbClr val="000066"/>
                </a:solidFill>
              </a:rPr>
              <a:t>For multithreaded, </a:t>
            </a:r>
            <a:r>
              <a:rPr lang="en-US" sz="2400" dirty="0">
                <a:solidFill>
                  <a:srgbClr val="000066"/>
                </a:solidFill>
              </a:rPr>
              <a:t>the reordering may produce inconsistent or unexpected results.</a:t>
            </a:r>
            <a:endParaRPr lang="en-PH" sz="2400" dirty="0"/>
          </a:p>
        </p:txBody>
      </p:sp>
    </p:spTree>
    <p:extLst>
      <p:ext uri="{BB962C8B-B14F-4D97-AF65-F5344CB8AC3E}">
        <p14:creationId xmlns:p14="http://schemas.microsoft.com/office/powerpoint/2010/main" val="3371945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RECALL</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2637904" y="1983599"/>
            <a:ext cx="7553703" cy="3046988"/>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sz="2400" dirty="0">
                <a:solidFill>
                  <a:srgbClr val="000066"/>
                </a:solidFill>
              </a:rPr>
              <a:t>A system typically consists of several (perhaps hundreds or even thousands</a:t>
            </a:r>
            <a:r>
              <a:rPr lang="en-US" sz="2400" dirty="0" smtClean="0">
                <a:solidFill>
                  <a:srgbClr val="000066"/>
                </a:solidFill>
              </a:rPr>
              <a:t>) threads </a:t>
            </a:r>
            <a:r>
              <a:rPr lang="en-US" sz="2400" dirty="0">
                <a:solidFill>
                  <a:srgbClr val="000066"/>
                </a:solidFill>
              </a:rPr>
              <a:t>running either </a:t>
            </a:r>
            <a:r>
              <a:rPr lang="en-US" sz="2400" b="1" dirty="0">
                <a:solidFill>
                  <a:srgbClr val="000066"/>
                </a:solidFill>
              </a:rPr>
              <a:t>concurrently</a:t>
            </a:r>
            <a:r>
              <a:rPr lang="en-US" sz="2400" dirty="0">
                <a:solidFill>
                  <a:srgbClr val="000066"/>
                </a:solidFill>
              </a:rPr>
              <a:t> or in </a:t>
            </a:r>
            <a:r>
              <a:rPr lang="en-US" sz="2400" b="1" dirty="0">
                <a:solidFill>
                  <a:srgbClr val="000066"/>
                </a:solidFill>
              </a:rPr>
              <a:t>parallel</a:t>
            </a:r>
            <a:r>
              <a:rPr lang="en-US" sz="2400" dirty="0">
                <a:solidFill>
                  <a:srgbClr val="000066"/>
                </a:solidFill>
              </a:rPr>
              <a:t>. </a:t>
            </a:r>
            <a:endParaRPr lang="en-US" sz="2400" dirty="0" smtClean="0">
              <a:solidFill>
                <a:srgbClr val="000066"/>
              </a:solidFill>
            </a:endParaRPr>
          </a:p>
          <a:p>
            <a:pPr marL="357188" indent="-357188" algn="just">
              <a:buClr>
                <a:srgbClr val="800000"/>
              </a:buClr>
              <a:buFont typeface="Wingdings" panose="05000000000000000000" pitchFamily="2" charset="2"/>
              <a:buChar char="§"/>
            </a:pPr>
            <a:endParaRPr lang="en-US" sz="2400" dirty="0" smtClean="0">
              <a:solidFill>
                <a:srgbClr val="000066"/>
              </a:solidFill>
            </a:endParaRPr>
          </a:p>
          <a:p>
            <a:pPr marL="357188" indent="-357188" algn="just">
              <a:buClr>
                <a:srgbClr val="800000"/>
              </a:buClr>
              <a:buFont typeface="Wingdings" panose="05000000000000000000" pitchFamily="2" charset="2"/>
              <a:buChar char="§"/>
            </a:pPr>
            <a:r>
              <a:rPr lang="en-US" sz="2400" b="1" dirty="0" smtClean="0">
                <a:solidFill>
                  <a:srgbClr val="000066"/>
                </a:solidFill>
              </a:rPr>
              <a:t>Threads</a:t>
            </a:r>
            <a:r>
              <a:rPr lang="en-US" sz="2400" dirty="0" smtClean="0">
                <a:solidFill>
                  <a:srgbClr val="000066"/>
                </a:solidFill>
              </a:rPr>
              <a:t> often </a:t>
            </a:r>
            <a:r>
              <a:rPr lang="en-US" sz="2400" b="1" dirty="0" smtClean="0">
                <a:solidFill>
                  <a:srgbClr val="000066"/>
                </a:solidFill>
              </a:rPr>
              <a:t>share </a:t>
            </a:r>
            <a:r>
              <a:rPr lang="en-US" sz="2400" b="1" dirty="0">
                <a:solidFill>
                  <a:srgbClr val="000066"/>
                </a:solidFill>
              </a:rPr>
              <a:t>user data</a:t>
            </a:r>
            <a:r>
              <a:rPr lang="en-US" sz="2400" dirty="0">
                <a:solidFill>
                  <a:srgbClr val="000066"/>
                </a:solidFill>
              </a:rPr>
              <a:t>. </a:t>
            </a:r>
            <a:endParaRPr lang="en-US" sz="2400" dirty="0" smtClean="0">
              <a:solidFill>
                <a:srgbClr val="000066"/>
              </a:solidFill>
            </a:endParaRPr>
          </a:p>
          <a:p>
            <a:pPr marL="357188" indent="-357188" algn="just">
              <a:buClr>
                <a:srgbClr val="800000"/>
              </a:buClr>
              <a:buFont typeface="Wingdings" panose="05000000000000000000" pitchFamily="2" charset="2"/>
              <a:buChar char="§"/>
            </a:pPr>
            <a:endParaRPr lang="en-US" sz="2400" dirty="0" smtClean="0">
              <a:solidFill>
                <a:srgbClr val="000066"/>
              </a:solidFill>
            </a:endParaRPr>
          </a:p>
          <a:p>
            <a:pPr marL="357188" indent="-357188" algn="just">
              <a:buClr>
                <a:srgbClr val="800000"/>
              </a:buClr>
              <a:buFont typeface="Wingdings" panose="05000000000000000000" pitchFamily="2" charset="2"/>
              <a:buChar char="§"/>
            </a:pPr>
            <a:r>
              <a:rPr lang="en-US" sz="2400" dirty="0" smtClean="0">
                <a:solidFill>
                  <a:srgbClr val="000066"/>
                </a:solidFill>
              </a:rPr>
              <a:t>Meanwhile</a:t>
            </a:r>
            <a:r>
              <a:rPr lang="en-US" sz="2400" dirty="0">
                <a:solidFill>
                  <a:srgbClr val="000066"/>
                </a:solidFill>
              </a:rPr>
              <a:t>, the operating system continuously </a:t>
            </a:r>
            <a:r>
              <a:rPr lang="en-US" sz="2400" dirty="0" smtClean="0">
                <a:solidFill>
                  <a:srgbClr val="000066"/>
                </a:solidFill>
              </a:rPr>
              <a:t>updates various </a:t>
            </a:r>
            <a:r>
              <a:rPr lang="en-US" sz="2400" dirty="0">
                <a:solidFill>
                  <a:srgbClr val="000066"/>
                </a:solidFill>
              </a:rPr>
              <a:t>data structures to support multiple threads. </a:t>
            </a:r>
            <a:endParaRPr lang="en-US" sz="2400" dirty="0" smtClean="0">
              <a:solidFill>
                <a:srgbClr val="000066"/>
              </a:solidFill>
            </a:endParaRPr>
          </a:p>
        </p:txBody>
      </p:sp>
    </p:spTree>
    <p:extLst>
      <p:ext uri="{BB962C8B-B14F-4D97-AF65-F5344CB8AC3E}">
        <p14:creationId xmlns:p14="http://schemas.microsoft.com/office/powerpoint/2010/main" val="30720332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PETERSON’S SOLUTION: </a:t>
            </a:r>
            <a:r>
              <a:rPr lang="en-US" sz="3200" b="1" dirty="0" smtClean="0">
                <a:solidFill>
                  <a:srgbClr val="800000"/>
                </a:solidFill>
                <a:latin typeface="Times New Roman" pitchFamily="18" charset="0"/>
                <a:cs typeface="Times New Roman" pitchFamily="18" charset="0"/>
              </a:rPr>
              <a:t>EXAMPLE</a:t>
            </a:r>
            <a:endParaRPr lang="en-US" sz="3200" b="1" dirty="0">
              <a:solidFill>
                <a:srgbClr val="800000"/>
              </a:solidFill>
              <a:latin typeface="Times New Roman" pitchFamily="18" charset="0"/>
              <a:cs typeface="Times New Roman" pitchFamily="18" charset="0"/>
            </a:endParaRPr>
          </a:p>
        </p:txBody>
      </p:sp>
      <p:sp>
        <p:nvSpPr>
          <p:cNvPr id="3" name="Rectangle 2"/>
          <p:cNvSpPr/>
          <p:nvPr/>
        </p:nvSpPr>
        <p:spPr>
          <a:xfrm>
            <a:off x="2345679" y="1479307"/>
            <a:ext cx="8138153" cy="4493538"/>
          </a:xfrm>
          <a:prstGeom prst="rect">
            <a:avLst/>
          </a:prstGeom>
          <a:solidFill>
            <a:schemeClr val="bg1">
              <a:lumMod val="95000"/>
            </a:schemeClr>
          </a:solidFill>
        </p:spPr>
        <p:txBody>
          <a:bodyPr wrap="square">
            <a:spAutoFit/>
          </a:bodyPr>
          <a:lstStyle/>
          <a:p>
            <a:r>
              <a:rPr lang="en-US" sz="2000" b="1" dirty="0" smtClean="0">
                <a:solidFill>
                  <a:srgbClr val="000066"/>
                </a:solidFill>
              </a:rPr>
              <a:t>Given:</a:t>
            </a:r>
          </a:p>
          <a:p>
            <a:pPr marL="712788"/>
            <a:r>
              <a:rPr lang="en-US" sz="2000" b="1" dirty="0" smtClean="0">
                <a:solidFill>
                  <a:srgbClr val="000066"/>
                </a:solidFill>
              </a:rPr>
              <a:t>Consider the following data that are shared between two threads:</a:t>
            </a:r>
          </a:p>
          <a:p>
            <a:pPr marL="1069975"/>
            <a:r>
              <a:rPr lang="en-US" b="1" dirty="0" smtClean="0">
                <a:solidFill>
                  <a:srgbClr val="006666"/>
                </a:solidFill>
                <a:latin typeface="Courier New" pitchFamily="49" charset="0"/>
                <a:cs typeface="Courier New" pitchFamily="49" charset="0"/>
              </a:rPr>
              <a:t>boolean flag = false;</a:t>
            </a:r>
            <a:br>
              <a:rPr lang="en-US" b="1" dirty="0" smtClean="0">
                <a:solidFill>
                  <a:srgbClr val="006666"/>
                </a:solidFill>
                <a:latin typeface="Courier New" pitchFamily="49" charset="0"/>
                <a:cs typeface="Courier New" pitchFamily="49" charset="0"/>
              </a:rPr>
            </a:br>
            <a:r>
              <a:rPr lang="en-US" b="1" dirty="0" smtClean="0">
                <a:solidFill>
                  <a:srgbClr val="006666"/>
                </a:solidFill>
                <a:latin typeface="Courier New" pitchFamily="49" charset="0"/>
                <a:cs typeface="Courier New" pitchFamily="49" charset="0"/>
              </a:rPr>
              <a:t>int x = 0;</a:t>
            </a:r>
            <a:endParaRPr lang="en-US" sz="2000" b="1" dirty="0">
              <a:solidFill>
                <a:srgbClr val="006666"/>
              </a:solidFill>
              <a:latin typeface="Courier New" pitchFamily="49" charset="0"/>
              <a:cs typeface="Courier New" pitchFamily="49" charset="0"/>
            </a:endParaRPr>
          </a:p>
          <a:p>
            <a:pPr marL="712788"/>
            <a:endParaRPr lang="en-US" sz="2000" dirty="0" smtClean="0">
              <a:solidFill>
                <a:srgbClr val="000066"/>
              </a:solidFill>
            </a:endParaRPr>
          </a:p>
          <a:p>
            <a:pPr marL="712788"/>
            <a:r>
              <a:rPr lang="en-US" sz="2000" b="1" dirty="0" smtClean="0">
                <a:solidFill>
                  <a:srgbClr val="000066"/>
                </a:solidFill>
              </a:rPr>
              <a:t>where Thread </a:t>
            </a:r>
            <a:r>
              <a:rPr lang="en-US" sz="2000" b="1" dirty="0">
                <a:solidFill>
                  <a:srgbClr val="000066"/>
                </a:solidFill>
              </a:rPr>
              <a:t>1 </a:t>
            </a:r>
            <a:r>
              <a:rPr lang="en-US" sz="2000" b="1" dirty="0" smtClean="0">
                <a:solidFill>
                  <a:srgbClr val="000066"/>
                </a:solidFill>
              </a:rPr>
              <a:t>performs the statements</a:t>
            </a:r>
            <a:endParaRPr lang="en-US" sz="2000" dirty="0">
              <a:solidFill>
                <a:srgbClr val="000066"/>
              </a:solidFill>
            </a:endParaRPr>
          </a:p>
          <a:p>
            <a:pPr marL="1069975"/>
            <a:r>
              <a:rPr lang="en-US" b="1" dirty="0" smtClean="0">
                <a:solidFill>
                  <a:srgbClr val="006666"/>
                </a:solidFill>
                <a:latin typeface="Courier New" pitchFamily="49" charset="0"/>
                <a:cs typeface="Courier New" pitchFamily="49" charset="0"/>
              </a:rPr>
              <a:t>while (!</a:t>
            </a:r>
            <a:r>
              <a:rPr lang="en-US" b="1" dirty="0">
                <a:solidFill>
                  <a:srgbClr val="006666"/>
                </a:solidFill>
                <a:latin typeface="Courier New" pitchFamily="49" charset="0"/>
                <a:cs typeface="Courier New" pitchFamily="49" charset="0"/>
              </a:rPr>
              <a:t>flag)</a:t>
            </a:r>
            <a:br>
              <a:rPr lang="en-US" b="1" dirty="0">
                <a:solidFill>
                  <a:srgbClr val="006666"/>
                </a:solidFill>
                <a:latin typeface="Courier New" pitchFamily="49" charset="0"/>
                <a:cs typeface="Courier New" pitchFamily="49" charset="0"/>
              </a:rPr>
            </a:br>
            <a:r>
              <a:rPr lang="en-US" b="1" dirty="0">
                <a:solidFill>
                  <a:srgbClr val="006666"/>
                </a:solidFill>
                <a:latin typeface="Courier New" pitchFamily="49" charset="0"/>
                <a:cs typeface="Courier New" pitchFamily="49" charset="0"/>
              </a:rPr>
              <a:t>	;</a:t>
            </a:r>
            <a:br>
              <a:rPr lang="en-US" b="1" dirty="0">
                <a:solidFill>
                  <a:srgbClr val="006666"/>
                </a:solidFill>
                <a:latin typeface="Courier New" pitchFamily="49" charset="0"/>
                <a:cs typeface="Courier New" pitchFamily="49" charset="0"/>
              </a:rPr>
            </a:br>
            <a:r>
              <a:rPr lang="en-US" b="1" dirty="0">
                <a:solidFill>
                  <a:srgbClr val="006666"/>
                </a:solidFill>
                <a:latin typeface="Courier New" pitchFamily="49" charset="0"/>
                <a:cs typeface="Courier New" pitchFamily="49" charset="0"/>
              </a:rPr>
              <a:t>print x</a:t>
            </a:r>
          </a:p>
          <a:p>
            <a:endParaRPr lang="en-US" sz="2000" dirty="0" smtClean="0">
              <a:solidFill>
                <a:srgbClr val="000066"/>
              </a:solidFill>
            </a:endParaRPr>
          </a:p>
          <a:p>
            <a:pPr marL="712788"/>
            <a:r>
              <a:rPr lang="en-US" sz="2000" b="1" dirty="0" smtClean="0">
                <a:solidFill>
                  <a:srgbClr val="000066"/>
                </a:solidFill>
              </a:rPr>
              <a:t>and Thread </a:t>
            </a:r>
            <a:r>
              <a:rPr lang="en-US" sz="2000" b="1" dirty="0">
                <a:solidFill>
                  <a:srgbClr val="000066"/>
                </a:solidFill>
              </a:rPr>
              <a:t>2 </a:t>
            </a:r>
            <a:r>
              <a:rPr lang="en-US" sz="2000" b="1" dirty="0" smtClean="0">
                <a:solidFill>
                  <a:srgbClr val="000066"/>
                </a:solidFill>
              </a:rPr>
              <a:t>performs</a:t>
            </a:r>
          </a:p>
          <a:p>
            <a:pPr marL="1069975"/>
            <a:r>
              <a:rPr lang="en-US" b="1" dirty="0" smtClean="0">
                <a:solidFill>
                  <a:srgbClr val="006666"/>
                </a:solidFill>
                <a:latin typeface="Courier New" pitchFamily="49" charset="0"/>
                <a:cs typeface="Courier New" pitchFamily="49" charset="0"/>
              </a:rPr>
              <a:t>x </a:t>
            </a:r>
            <a:r>
              <a:rPr lang="en-US" b="1" dirty="0">
                <a:solidFill>
                  <a:srgbClr val="006666"/>
                </a:solidFill>
                <a:latin typeface="Courier New" pitchFamily="49" charset="0"/>
                <a:cs typeface="Courier New" pitchFamily="49" charset="0"/>
              </a:rPr>
              <a:t>= 100;</a:t>
            </a:r>
            <a:br>
              <a:rPr lang="en-US" b="1" dirty="0">
                <a:solidFill>
                  <a:srgbClr val="006666"/>
                </a:solidFill>
                <a:latin typeface="Courier New" pitchFamily="49" charset="0"/>
                <a:cs typeface="Courier New" pitchFamily="49" charset="0"/>
              </a:rPr>
            </a:br>
            <a:r>
              <a:rPr lang="en-US" b="1" dirty="0">
                <a:solidFill>
                  <a:srgbClr val="006666"/>
                </a:solidFill>
                <a:latin typeface="Courier New" pitchFamily="49" charset="0"/>
                <a:cs typeface="Courier New" pitchFamily="49" charset="0"/>
              </a:rPr>
              <a:t>flag = </a:t>
            </a:r>
            <a:r>
              <a:rPr lang="en-US" b="1" dirty="0" smtClean="0">
                <a:solidFill>
                  <a:srgbClr val="006666"/>
                </a:solidFill>
                <a:latin typeface="Courier New" pitchFamily="49" charset="0"/>
                <a:cs typeface="Courier New" pitchFamily="49" charset="0"/>
              </a:rPr>
              <a:t>true</a:t>
            </a:r>
          </a:p>
          <a:p>
            <a:r>
              <a:rPr lang="en-US" sz="2000" b="1" dirty="0" smtClean="0">
                <a:solidFill>
                  <a:srgbClr val="000066"/>
                </a:solidFill>
              </a:rPr>
              <a:t>Task: </a:t>
            </a:r>
          </a:p>
          <a:p>
            <a:pPr marL="712788"/>
            <a:r>
              <a:rPr lang="en-US" sz="2000" b="1" dirty="0" smtClean="0">
                <a:solidFill>
                  <a:srgbClr val="000066"/>
                </a:solidFill>
              </a:rPr>
              <a:t>What is the </a:t>
            </a:r>
            <a:r>
              <a:rPr lang="en-US" sz="2000" b="1" dirty="0">
                <a:solidFill>
                  <a:srgbClr val="000066"/>
                </a:solidFill>
              </a:rPr>
              <a:t>expected </a:t>
            </a:r>
            <a:r>
              <a:rPr lang="en-US" sz="2000" b="1" dirty="0" smtClean="0">
                <a:solidFill>
                  <a:srgbClr val="000066"/>
                </a:solidFill>
              </a:rPr>
              <a:t>output?</a:t>
            </a:r>
            <a:endParaRPr lang="en-US" sz="2000" b="1" dirty="0">
              <a:solidFill>
                <a:srgbClr val="000066"/>
              </a:solidFill>
            </a:endParaRPr>
          </a:p>
        </p:txBody>
      </p:sp>
    </p:spTree>
    <p:extLst>
      <p:ext uri="{BB962C8B-B14F-4D97-AF65-F5344CB8AC3E}">
        <p14:creationId xmlns:p14="http://schemas.microsoft.com/office/powerpoint/2010/main" val="4108079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8799" y="3581984"/>
            <a:ext cx="9236991" cy="2554545"/>
          </a:xfrm>
          <a:prstGeom prst="rect">
            <a:avLst/>
          </a:prstGeom>
          <a:solidFill>
            <a:schemeClr val="bg1">
              <a:lumMod val="95000"/>
            </a:schemeClr>
          </a:solidFill>
          <a:ln>
            <a:solidFill>
              <a:srgbClr val="008080"/>
            </a:solidFill>
          </a:ln>
        </p:spPr>
        <p:txBody>
          <a:bodyPr wrap="square">
            <a:spAutoFit/>
          </a:bodyPr>
          <a:lstStyle/>
          <a:p>
            <a:pPr marL="357188" indent="-357188">
              <a:buClr>
                <a:srgbClr val="800000"/>
              </a:buClr>
              <a:buFont typeface="Wingdings" panose="05000000000000000000" pitchFamily="2" charset="2"/>
              <a:buChar char="§"/>
            </a:pPr>
            <a:r>
              <a:rPr lang="en-PH" sz="2000" dirty="0" smtClean="0">
                <a:solidFill>
                  <a:srgbClr val="000066"/>
                </a:solidFill>
              </a:rPr>
              <a:t>Less </a:t>
            </a:r>
            <a:r>
              <a:rPr lang="en-US" sz="2000" dirty="0" smtClean="0">
                <a:solidFill>
                  <a:srgbClr val="000066"/>
                </a:solidFill>
              </a:rPr>
              <a:t>obvious, the </a:t>
            </a:r>
            <a:r>
              <a:rPr lang="en-US" sz="2000" dirty="0">
                <a:solidFill>
                  <a:srgbClr val="000066"/>
                </a:solidFill>
              </a:rPr>
              <a:t>processor may also reorder the </a:t>
            </a:r>
            <a:r>
              <a:rPr lang="en-US" sz="2000" dirty="0" smtClean="0">
                <a:solidFill>
                  <a:srgbClr val="000066"/>
                </a:solidFill>
              </a:rPr>
              <a:t>statements:</a:t>
            </a:r>
          </a:p>
          <a:p>
            <a:pPr>
              <a:buClr>
                <a:srgbClr val="800000"/>
              </a:buClr>
            </a:pPr>
            <a:endParaRPr lang="en-US" sz="2000" dirty="0">
              <a:solidFill>
                <a:srgbClr val="000066"/>
              </a:solidFill>
            </a:endParaRPr>
          </a:p>
          <a:p>
            <a:pPr>
              <a:buClr>
                <a:srgbClr val="800000"/>
              </a:buClr>
            </a:pPr>
            <a:endParaRPr lang="en-US" sz="2000" dirty="0" smtClean="0">
              <a:solidFill>
                <a:srgbClr val="000066"/>
              </a:solidFill>
            </a:endParaRPr>
          </a:p>
          <a:p>
            <a:pPr>
              <a:buClr>
                <a:srgbClr val="800000"/>
              </a:buClr>
            </a:pPr>
            <a:endParaRPr lang="en-US" sz="2000" dirty="0">
              <a:solidFill>
                <a:srgbClr val="000066"/>
              </a:solidFill>
            </a:endParaRPr>
          </a:p>
          <a:p>
            <a:pPr>
              <a:buClr>
                <a:srgbClr val="800000"/>
              </a:buClr>
            </a:pPr>
            <a:endParaRPr lang="en-US" sz="2000" dirty="0" smtClean="0">
              <a:solidFill>
                <a:srgbClr val="000066"/>
              </a:solidFill>
            </a:endParaRPr>
          </a:p>
          <a:p>
            <a:pPr>
              <a:buClr>
                <a:srgbClr val="800000"/>
              </a:buClr>
            </a:pPr>
            <a:endParaRPr lang="en-US" sz="2000" dirty="0" smtClean="0">
              <a:solidFill>
                <a:srgbClr val="000066"/>
              </a:solidFill>
            </a:endParaRPr>
          </a:p>
          <a:p>
            <a:pPr marL="357188" indent="-357188" algn="just">
              <a:buClr>
                <a:srgbClr val="800000"/>
              </a:buClr>
              <a:buFont typeface="Wingdings" panose="05000000000000000000" pitchFamily="2" charset="2"/>
              <a:buChar char="§"/>
            </a:pPr>
            <a:r>
              <a:rPr lang="en-US" sz="2000" dirty="0">
                <a:solidFill>
                  <a:srgbClr val="000066"/>
                </a:solidFill>
              </a:rPr>
              <a:t>If this were to occur, Thread 1would </a:t>
            </a:r>
            <a:r>
              <a:rPr lang="en-US" sz="2000" b="1" dirty="0">
                <a:solidFill>
                  <a:srgbClr val="000066"/>
                </a:solidFill>
              </a:rPr>
              <a:t>output 0</a:t>
            </a:r>
            <a:r>
              <a:rPr lang="en-US" sz="2000" dirty="0">
                <a:solidFill>
                  <a:srgbClr val="000066"/>
                </a:solidFill>
              </a:rPr>
              <a:t> for variable x </a:t>
            </a:r>
            <a:r>
              <a:rPr lang="en-US" sz="2000" dirty="0" smtClean="0">
                <a:solidFill>
                  <a:srgbClr val="000066"/>
                </a:solidFill>
              </a:rPr>
              <a:t>(even </a:t>
            </a:r>
            <a:r>
              <a:rPr lang="en-US" sz="2000" dirty="0">
                <a:solidFill>
                  <a:srgbClr val="000066"/>
                </a:solidFill>
              </a:rPr>
              <a:t>if the instructions issued by Thread </a:t>
            </a:r>
            <a:r>
              <a:rPr lang="en-PH" sz="2000" dirty="0">
                <a:solidFill>
                  <a:srgbClr val="000066"/>
                </a:solidFill>
              </a:rPr>
              <a:t>2 were not </a:t>
            </a:r>
            <a:r>
              <a:rPr lang="en-PH" sz="2000" dirty="0" smtClean="0">
                <a:solidFill>
                  <a:srgbClr val="000066"/>
                </a:solidFill>
              </a:rPr>
              <a:t>reordered).</a:t>
            </a:r>
            <a:endParaRPr lang="en-US" sz="2000" dirty="0" smtClean="0">
              <a:solidFill>
                <a:srgbClr val="000066"/>
              </a:solidFill>
            </a:endParaRPr>
          </a:p>
        </p:txBody>
      </p:sp>
      <p:sp>
        <p:nvSpPr>
          <p:cNvPr id="2" name="TextBox 1"/>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PETERSON’S SOLUTION: </a:t>
            </a:r>
            <a:r>
              <a:rPr lang="en-US" sz="3200" b="1" dirty="0" smtClean="0">
                <a:solidFill>
                  <a:srgbClr val="800000"/>
                </a:solidFill>
                <a:latin typeface="Times New Roman" pitchFamily="18" charset="0"/>
                <a:cs typeface="Times New Roman" pitchFamily="18" charset="0"/>
              </a:rPr>
              <a:t>ANSWER</a:t>
            </a:r>
            <a:endParaRPr lang="en-US" sz="3200" b="1" dirty="0">
              <a:solidFill>
                <a:srgbClr val="800000"/>
              </a:solidFill>
              <a:latin typeface="Times New Roman" pitchFamily="18" charset="0"/>
              <a:cs typeface="Times New Roman" pitchFamily="18" charset="0"/>
            </a:endParaRPr>
          </a:p>
        </p:txBody>
      </p:sp>
      <p:sp>
        <p:nvSpPr>
          <p:cNvPr id="4" name="Rectangle 3"/>
          <p:cNvSpPr/>
          <p:nvPr/>
        </p:nvSpPr>
        <p:spPr>
          <a:xfrm>
            <a:off x="1828798" y="1276051"/>
            <a:ext cx="9236991" cy="707886"/>
          </a:xfrm>
          <a:prstGeom prst="rect">
            <a:avLst/>
          </a:prstGeom>
          <a:solidFill>
            <a:schemeClr val="bg1">
              <a:lumMod val="95000"/>
            </a:schemeClr>
          </a:solidFill>
          <a:ln>
            <a:solidFill>
              <a:srgbClr val="008080"/>
            </a:solidFill>
          </a:ln>
        </p:spPr>
        <p:txBody>
          <a:bodyPr wrap="square">
            <a:spAutoFit/>
          </a:bodyPr>
          <a:lstStyle/>
          <a:p>
            <a:pPr marL="357188" indent="-357188" algn="just">
              <a:buClr>
                <a:srgbClr val="800000"/>
              </a:buClr>
              <a:buFont typeface="Wingdings" panose="05000000000000000000" pitchFamily="2" charset="2"/>
              <a:buChar char="§"/>
            </a:pPr>
            <a:r>
              <a:rPr lang="en-US" sz="2000" b="1" dirty="0" smtClean="0">
                <a:solidFill>
                  <a:srgbClr val="000066"/>
                </a:solidFill>
              </a:rPr>
              <a:t>The </a:t>
            </a:r>
            <a:r>
              <a:rPr lang="en-US" sz="2000" b="1" dirty="0">
                <a:solidFill>
                  <a:srgbClr val="000066"/>
                </a:solidFill>
              </a:rPr>
              <a:t>expected </a:t>
            </a:r>
            <a:r>
              <a:rPr lang="en-US" sz="2000" b="1" dirty="0" smtClean="0">
                <a:solidFill>
                  <a:srgbClr val="000066"/>
                </a:solidFill>
              </a:rPr>
              <a:t>output is 100 </a:t>
            </a:r>
          </a:p>
          <a:p>
            <a:pPr marL="1069975" indent="-357188" algn="just">
              <a:buClr>
                <a:srgbClr val="800000"/>
              </a:buClr>
              <a:buFont typeface="Wingdings" panose="05000000000000000000" pitchFamily="2" charset="2"/>
              <a:buChar char="Ø"/>
            </a:pPr>
            <a:r>
              <a:rPr lang="en-US" sz="2000" dirty="0" smtClean="0">
                <a:solidFill>
                  <a:srgbClr val="000066"/>
                </a:solidFill>
              </a:rPr>
              <a:t>Thread </a:t>
            </a:r>
            <a:r>
              <a:rPr lang="en-US" sz="2000" dirty="0">
                <a:solidFill>
                  <a:srgbClr val="000066"/>
                </a:solidFill>
              </a:rPr>
              <a:t>1 outputs the value 100 </a:t>
            </a:r>
            <a:r>
              <a:rPr lang="en-US" sz="2000" dirty="0" smtClean="0">
                <a:solidFill>
                  <a:srgbClr val="000066"/>
                </a:solidFill>
              </a:rPr>
              <a:t>for </a:t>
            </a:r>
            <a:r>
              <a:rPr lang="en-PH" sz="2000" dirty="0" smtClean="0">
                <a:solidFill>
                  <a:srgbClr val="000066"/>
                </a:solidFill>
              </a:rPr>
              <a:t>variable x</a:t>
            </a:r>
            <a:endParaRPr lang="en-US" sz="2000" dirty="0">
              <a:solidFill>
                <a:srgbClr val="000066"/>
              </a:solidFill>
            </a:endParaRPr>
          </a:p>
        </p:txBody>
      </p:sp>
      <p:sp>
        <p:nvSpPr>
          <p:cNvPr id="5" name="Rectangle 4"/>
          <p:cNvSpPr/>
          <p:nvPr/>
        </p:nvSpPr>
        <p:spPr>
          <a:xfrm>
            <a:off x="1828800" y="2121248"/>
            <a:ext cx="9236990" cy="1323439"/>
          </a:xfrm>
          <a:prstGeom prst="rect">
            <a:avLst/>
          </a:prstGeom>
          <a:solidFill>
            <a:schemeClr val="bg1">
              <a:lumMod val="95000"/>
            </a:schemeClr>
          </a:solidFill>
          <a:ln>
            <a:solidFill>
              <a:srgbClr val="008080"/>
            </a:solidFill>
          </a:ln>
        </p:spPr>
        <p:txBody>
          <a:bodyPr wrap="square">
            <a:spAutoFit/>
          </a:bodyPr>
          <a:lstStyle/>
          <a:p>
            <a:pPr marL="357188" indent="-357188">
              <a:buClr>
                <a:srgbClr val="800000"/>
              </a:buClr>
              <a:buFont typeface="Wingdings" panose="05000000000000000000" pitchFamily="2" charset="2"/>
              <a:buChar char="§"/>
            </a:pPr>
            <a:r>
              <a:rPr lang="en-US" sz="2000" dirty="0">
                <a:solidFill>
                  <a:srgbClr val="000066"/>
                </a:solidFill>
              </a:rPr>
              <a:t>However, the operations for Thread 2 may be </a:t>
            </a:r>
            <a:r>
              <a:rPr lang="en-US" sz="2000" dirty="0" smtClean="0">
                <a:solidFill>
                  <a:srgbClr val="000066"/>
                </a:solidFill>
              </a:rPr>
              <a:t>reordered by the processor as follows:</a:t>
            </a:r>
          </a:p>
          <a:p>
            <a:pPr marL="712788"/>
            <a:r>
              <a:rPr lang="en-US" sz="2000" dirty="0" smtClean="0">
                <a:solidFill>
                  <a:srgbClr val="000066"/>
                </a:solidFill>
                <a:cs typeface="Courier New" pitchFamily="49" charset="0"/>
              </a:rPr>
              <a:t>flag = true;</a:t>
            </a:r>
          </a:p>
          <a:p>
            <a:pPr marL="712788"/>
            <a:r>
              <a:rPr lang="en-US" sz="2000" dirty="0" smtClean="0">
                <a:solidFill>
                  <a:srgbClr val="000066"/>
                </a:solidFill>
                <a:cs typeface="Courier New" pitchFamily="49" charset="0"/>
              </a:rPr>
              <a:t>x </a:t>
            </a:r>
            <a:r>
              <a:rPr lang="en-US" sz="2000" dirty="0">
                <a:solidFill>
                  <a:srgbClr val="000066"/>
                </a:solidFill>
                <a:cs typeface="Courier New" pitchFamily="49" charset="0"/>
              </a:rPr>
              <a:t>= 100;</a:t>
            </a:r>
          </a:p>
          <a:p>
            <a:pPr marL="357188" indent="-357188" algn="just">
              <a:buClr>
                <a:srgbClr val="800000"/>
              </a:buClr>
              <a:buFont typeface="Wingdings" panose="05000000000000000000" pitchFamily="2" charset="2"/>
              <a:buChar char="§"/>
            </a:pPr>
            <a:r>
              <a:rPr lang="en-US" sz="2000" dirty="0" smtClean="0">
                <a:solidFill>
                  <a:srgbClr val="000066"/>
                </a:solidFill>
              </a:rPr>
              <a:t>If </a:t>
            </a:r>
            <a:r>
              <a:rPr lang="en-US" sz="2000" dirty="0">
                <a:solidFill>
                  <a:srgbClr val="000066"/>
                </a:solidFill>
              </a:rPr>
              <a:t>this occurs, </a:t>
            </a:r>
            <a:r>
              <a:rPr lang="en-US" sz="2000" b="1" dirty="0">
                <a:solidFill>
                  <a:srgbClr val="000066"/>
                </a:solidFill>
              </a:rPr>
              <a:t>the output may be </a:t>
            </a:r>
            <a:r>
              <a:rPr lang="en-US" sz="2000" b="1" dirty="0" smtClean="0">
                <a:solidFill>
                  <a:srgbClr val="000066"/>
                </a:solidFill>
              </a:rPr>
              <a:t>0</a:t>
            </a:r>
          </a:p>
        </p:txBody>
      </p:sp>
      <p:sp>
        <p:nvSpPr>
          <p:cNvPr id="7" name="Rectangle 6"/>
          <p:cNvSpPr/>
          <p:nvPr/>
        </p:nvSpPr>
        <p:spPr>
          <a:xfrm>
            <a:off x="2580468" y="3984534"/>
            <a:ext cx="1387098" cy="1200329"/>
          </a:xfrm>
          <a:prstGeom prst="rect">
            <a:avLst/>
          </a:prstGeom>
          <a:solidFill>
            <a:schemeClr val="bg1"/>
          </a:solidFill>
        </p:spPr>
        <p:txBody>
          <a:bodyPr wrap="square">
            <a:spAutoFit/>
          </a:bodyPr>
          <a:lstStyle/>
          <a:p>
            <a:pPr algn="ctr">
              <a:buClr>
                <a:srgbClr val="800000"/>
              </a:buClr>
            </a:pPr>
            <a:r>
              <a:rPr lang="en-US" b="1" u="sng" dirty="0">
                <a:solidFill>
                  <a:srgbClr val="006666"/>
                </a:solidFill>
              </a:rPr>
              <a:t>Thread 1</a:t>
            </a:r>
            <a:r>
              <a:rPr lang="en-US" dirty="0">
                <a:solidFill>
                  <a:srgbClr val="000066"/>
                </a:solidFill>
              </a:rPr>
              <a:t>  </a:t>
            </a:r>
          </a:p>
          <a:p>
            <a:pPr>
              <a:buClr>
                <a:srgbClr val="800000"/>
              </a:buClr>
            </a:pPr>
            <a:r>
              <a:rPr lang="en-US" b="1" dirty="0">
                <a:solidFill>
                  <a:srgbClr val="000066"/>
                </a:solidFill>
              </a:rPr>
              <a:t>print x;</a:t>
            </a:r>
          </a:p>
          <a:p>
            <a:pPr>
              <a:buClr>
                <a:srgbClr val="800000"/>
              </a:buClr>
            </a:pPr>
            <a:r>
              <a:rPr lang="en-US" b="1" dirty="0">
                <a:solidFill>
                  <a:srgbClr val="000066"/>
                </a:solidFill>
              </a:rPr>
              <a:t>while (!flag)</a:t>
            </a:r>
          </a:p>
          <a:p>
            <a:pPr>
              <a:buClr>
                <a:srgbClr val="800000"/>
              </a:buClr>
            </a:pPr>
            <a:r>
              <a:rPr lang="en-US" b="1" dirty="0" smtClean="0">
                <a:solidFill>
                  <a:srgbClr val="000066"/>
                </a:solidFill>
              </a:rPr>
              <a:t>    ;</a:t>
            </a:r>
            <a:endParaRPr lang="en-US" b="1" dirty="0">
              <a:solidFill>
                <a:srgbClr val="000066"/>
              </a:solidFill>
            </a:endParaRPr>
          </a:p>
        </p:txBody>
      </p:sp>
      <p:sp>
        <p:nvSpPr>
          <p:cNvPr id="8" name="Rectangle 7"/>
          <p:cNvSpPr/>
          <p:nvPr/>
        </p:nvSpPr>
        <p:spPr>
          <a:xfrm>
            <a:off x="4153544" y="3984534"/>
            <a:ext cx="1387098" cy="923330"/>
          </a:xfrm>
          <a:prstGeom prst="rect">
            <a:avLst/>
          </a:prstGeom>
          <a:solidFill>
            <a:schemeClr val="bg1"/>
          </a:solidFill>
        </p:spPr>
        <p:txBody>
          <a:bodyPr wrap="square">
            <a:spAutoFit/>
          </a:bodyPr>
          <a:lstStyle/>
          <a:p>
            <a:pPr algn="ctr">
              <a:buClr>
                <a:srgbClr val="800000"/>
              </a:buClr>
            </a:pPr>
            <a:r>
              <a:rPr lang="en-US" b="1" u="sng" dirty="0">
                <a:solidFill>
                  <a:srgbClr val="006666"/>
                </a:solidFill>
              </a:rPr>
              <a:t>Thread </a:t>
            </a:r>
            <a:r>
              <a:rPr lang="en-US" b="1" u="sng" dirty="0" smtClean="0">
                <a:solidFill>
                  <a:srgbClr val="006666"/>
                </a:solidFill>
              </a:rPr>
              <a:t>2</a:t>
            </a:r>
            <a:r>
              <a:rPr lang="en-US" dirty="0" smtClean="0">
                <a:solidFill>
                  <a:srgbClr val="000066"/>
                </a:solidFill>
              </a:rPr>
              <a:t>  </a:t>
            </a:r>
            <a:endParaRPr lang="en-US" dirty="0">
              <a:solidFill>
                <a:srgbClr val="000066"/>
              </a:solidFill>
            </a:endParaRPr>
          </a:p>
          <a:p>
            <a:pPr>
              <a:buClr>
                <a:srgbClr val="800000"/>
              </a:buClr>
            </a:pPr>
            <a:r>
              <a:rPr lang="en-US" b="1" dirty="0" smtClean="0">
                <a:solidFill>
                  <a:srgbClr val="000066"/>
                </a:solidFill>
              </a:rPr>
              <a:t>x = 100;</a:t>
            </a:r>
            <a:endParaRPr lang="en-US" b="1" dirty="0">
              <a:solidFill>
                <a:srgbClr val="000066"/>
              </a:solidFill>
            </a:endParaRPr>
          </a:p>
          <a:p>
            <a:pPr>
              <a:buClr>
                <a:srgbClr val="800000"/>
              </a:buClr>
            </a:pPr>
            <a:r>
              <a:rPr lang="en-US" b="1" dirty="0" smtClean="0">
                <a:solidFill>
                  <a:srgbClr val="000066"/>
                </a:solidFill>
              </a:rPr>
              <a:t>flag = true;</a:t>
            </a:r>
            <a:endParaRPr lang="en-US" b="1" dirty="0">
              <a:solidFill>
                <a:srgbClr val="000066"/>
              </a:solidFill>
            </a:endParaRPr>
          </a:p>
        </p:txBody>
      </p:sp>
    </p:spTree>
    <p:extLst>
      <p:ext uri="{BB962C8B-B14F-4D97-AF65-F5344CB8AC3E}">
        <p14:creationId xmlns:p14="http://schemas.microsoft.com/office/powerpoint/2010/main" val="23437352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162" y="1400332"/>
            <a:ext cx="9531458" cy="3416320"/>
          </a:xfrm>
          <a:prstGeom prst="rect">
            <a:avLst/>
          </a:prstGeom>
          <a:solidFill>
            <a:schemeClr val="bg1">
              <a:lumMod val="95000"/>
            </a:schemeClr>
          </a:solidFill>
          <a:ln>
            <a:solidFill>
              <a:srgbClr val="008080"/>
            </a:solidFill>
          </a:ln>
        </p:spPr>
        <p:txBody>
          <a:bodyPr wrap="square">
            <a:spAutoFit/>
          </a:bodyPr>
          <a:lstStyle/>
          <a:p>
            <a:pPr marL="357188" indent="-357188">
              <a:buClr>
                <a:srgbClr val="800000"/>
              </a:buClr>
              <a:buFont typeface="Wingdings" panose="05000000000000000000" pitchFamily="2" charset="2"/>
              <a:buChar char="§"/>
            </a:pPr>
            <a:r>
              <a:rPr lang="en-US" sz="2400" dirty="0" smtClean="0">
                <a:solidFill>
                  <a:srgbClr val="000066"/>
                </a:solidFill>
              </a:rPr>
              <a:t>The </a:t>
            </a:r>
            <a:r>
              <a:rPr lang="en-US" sz="2400" dirty="0">
                <a:solidFill>
                  <a:srgbClr val="000066"/>
                </a:solidFill>
              </a:rPr>
              <a:t>effects of instruction reordering in Peterson’s </a:t>
            </a:r>
            <a:r>
              <a:rPr lang="en-US" sz="2400" dirty="0" smtClean="0">
                <a:solidFill>
                  <a:srgbClr val="000066"/>
                </a:solidFill>
              </a:rPr>
              <a:t>Solution:</a:t>
            </a:r>
            <a:endParaRPr lang="en-US" sz="2400" dirty="0">
              <a:solidFill>
                <a:srgbClr val="000066"/>
              </a:solidFill>
            </a:endParaRPr>
          </a:p>
          <a:p>
            <a:endParaRPr lang="en-US" sz="2400" dirty="0">
              <a:solidFill>
                <a:srgbClr val="000066"/>
              </a:solidFill>
            </a:endParaRPr>
          </a:p>
          <a:p>
            <a:endParaRPr lang="en-US" sz="2400" dirty="0">
              <a:solidFill>
                <a:srgbClr val="000066"/>
              </a:solidFill>
            </a:endParaRPr>
          </a:p>
          <a:p>
            <a:endParaRPr lang="en-US" sz="2400" dirty="0">
              <a:solidFill>
                <a:srgbClr val="000066"/>
              </a:solidFill>
            </a:endParaRPr>
          </a:p>
          <a:p>
            <a:endParaRPr lang="en-US" sz="2400" dirty="0">
              <a:solidFill>
                <a:srgbClr val="000066"/>
              </a:solidFill>
            </a:endParaRPr>
          </a:p>
          <a:p>
            <a:endParaRPr lang="en-US" sz="2400" dirty="0">
              <a:solidFill>
                <a:srgbClr val="000066"/>
              </a:solidFill>
            </a:endParaRPr>
          </a:p>
          <a:p>
            <a:endParaRPr lang="en-US" sz="2400" dirty="0" smtClean="0">
              <a:solidFill>
                <a:srgbClr val="000066"/>
              </a:solidFill>
            </a:endParaRPr>
          </a:p>
          <a:p>
            <a:endParaRPr lang="en-US" sz="2400" dirty="0" smtClean="0">
              <a:solidFill>
                <a:srgbClr val="000066"/>
              </a:solidFill>
            </a:endParaRPr>
          </a:p>
          <a:p>
            <a:pPr marL="357188" indent="-357188">
              <a:buClr>
                <a:srgbClr val="800000"/>
              </a:buClr>
              <a:buFont typeface="Wingdings" panose="05000000000000000000" pitchFamily="2" charset="2"/>
              <a:buChar char="§"/>
            </a:pPr>
            <a:r>
              <a:rPr lang="en-US" sz="2400" dirty="0" smtClean="0">
                <a:solidFill>
                  <a:srgbClr val="000066"/>
                </a:solidFill>
              </a:rPr>
              <a:t>This </a:t>
            </a:r>
            <a:r>
              <a:rPr lang="en-US" sz="2400" dirty="0">
                <a:solidFill>
                  <a:srgbClr val="000066"/>
                </a:solidFill>
              </a:rPr>
              <a:t>allows both processes to be in their critical section at the same </a:t>
            </a:r>
            <a:r>
              <a:rPr lang="en-US" sz="2400" dirty="0" smtClean="0">
                <a:solidFill>
                  <a:srgbClr val="000066"/>
                </a:solidFill>
              </a:rPr>
              <a:t>time.</a:t>
            </a:r>
            <a:endParaRPr lang="en-PH" sz="2400" dirty="0">
              <a:solidFill>
                <a:srgbClr val="000066"/>
              </a:solidFill>
            </a:endParaRPr>
          </a:p>
        </p:txBody>
      </p:sp>
      <p:sp>
        <p:nvSpPr>
          <p:cNvPr id="2" name="TextBox 1"/>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PETERSON’S SOLUTION</a:t>
            </a:r>
            <a:endParaRPr lang="en-US" sz="3200" b="1" dirty="0">
              <a:solidFill>
                <a:srgbClr val="000066"/>
              </a:solidFill>
              <a:latin typeface="Times New Roman" pitchFamily="18" charset="0"/>
              <a:cs typeface="Times New Roman" pitchFamily="18" charset="0"/>
            </a:endParaRPr>
          </a:p>
        </p:txBody>
      </p:sp>
      <p:pic>
        <p:nvPicPr>
          <p:cNvPr id="5" name="Picture 3"/>
          <p:cNvPicPr>
            <a:picLocks/>
          </p:cNvPicPr>
          <p:nvPr/>
        </p:nvPicPr>
        <p:blipFill>
          <a:blip r:embed="rId2"/>
          <a:srcRect/>
          <a:stretch>
            <a:fillRect/>
          </a:stretch>
        </p:blipFill>
        <p:spPr bwMode="auto">
          <a:xfrm>
            <a:off x="1150234" y="2083336"/>
            <a:ext cx="7200000" cy="1800000"/>
          </a:xfrm>
          <a:prstGeom prst="rect">
            <a:avLst/>
          </a:prstGeom>
          <a:noFill/>
          <a:ln w="9525">
            <a:noFill/>
            <a:miter lim="800000"/>
            <a:headEnd/>
            <a:tailEnd/>
          </a:ln>
        </p:spPr>
      </p:pic>
      <p:sp>
        <p:nvSpPr>
          <p:cNvPr id="3" name="Rectangle 2"/>
          <p:cNvSpPr/>
          <p:nvPr/>
        </p:nvSpPr>
        <p:spPr>
          <a:xfrm>
            <a:off x="10039753" y="1396919"/>
            <a:ext cx="2644007" cy="1754326"/>
          </a:xfrm>
          <a:prstGeom prst="rect">
            <a:avLst/>
          </a:prstGeom>
          <a:solidFill>
            <a:schemeClr val="bg1">
              <a:lumMod val="95000"/>
            </a:schemeClr>
          </a:solidFill>
        </p:spPr>
        <p:txBody>
          <a:bodyPr wrap="square">
            <a:spAutoFit/>
          </a:bodyPr>
          <a:lstStyle/>
          <a:p>
            <a:pPr marL="185738" indent="-185738">
              <a:buClr>
                <a:srgbClr val="800000"/>
              </a:buClr>
              <a:buFont typeface="Wingdings" panose="05000000000000000000" pitchFamily="2" charset="2"/>
              <a:buChar char="§"/>
            </a:pPr>
            <a:r>
              <a:rPr lang="en-US" dirty="0" smtClean="0">
                <a:solidFill>
                  <a:srgbClr val="000066"/>
                </a:solidFill>
              </a:rPr>
              <a:t>Proper </a:t>
            </a:r>
            <a:r>
              <a:rPr lang="en-US" dirty="0">
                <a:solidFill>
                  <a:srgbClr val="000066"/>
                </a:solidFill>
              </a:rPr>
              <a:t>synchronization </a:t>
            </a:r>
            <a:r>
              <a:rPr lang="en-US" dirty="0" smtClean="0">
                <a:solidFill>
                  <a:srgbClr val="000066"/>
                </a:solidFill>
              </a:rPr>
              <a:t>tools to preserve mutual exclusion:</a:t>
            </a:r>
          </a:p>
          <a:p>
            <a:pPr marL="357188" indent="-171450">
              <a:buClr>
                <a:srgbClr val="800000"/>
              </a:buClr>
              <a:buFont typeface="Arial" panose="020B0604020202020204" pitchFamily="34" charset="0"/>
              <a:buChar char="•"/>
            </a:pPr>
            <a:r>
              <a:rPr lang="en-US" dirty="0" smtClean="0">
                <a:solidFill>
                  <a:srgbClr val="000066"/>
                </a:solidFill>
              </a:rPr>
              <a:t>primitive </a:t>
            </a:r>
            <a:r>
              <a:rPr lang="en-US" dirty="0">
                <a:solidFill>
                  <a:srgbClr val="000066"/>
                </a:solidFill>
              </a:rPr>
              <a:t>support in </a:t>
            </a:r>
            <a:r>
              <a:rPr lang="en-US" dirty="0" smtClean="0">
                <a:solidFill>
                  <a:srgbClr val="000066"/>
                </a:solidFill>
              </a:rPr>
              <a:t>hardware</a:t>
            </a:r>
          </a:p>
          <a:p>
            <a:pPr marL="357188" indent="-171450">
              <a:buClr>
                <a:srgbClr val="800000"/>
              </a:buClr>
              <a:buFont typeface="Arial" panose="020B0604020202020204" pitchFamily="34" charset="0"/>
              <a:buChar char="•"/>
            </a:pPr>
            <a:r>
              <a:rPr lang="en-US" dirty="0" smtClean="0">
                <a:solidFill>
                  <a:srgbClr val="000066"/>
                </a:solidFill>
              </a:rPr>
              <a:t>software-based APIs</a:t>
            </a:r>
            <a:endParaRPr lang="en-PH" dirty="0">
              <a:solidFill>
                <a:srgbClr val="000066"/>
              </a:solidFill>
            </a:endParaRPr>
          </a:p>
        </p:txBody>
      </p:sp>
    </p:spTree>
    <p:extLst>
      <p:ext uri="{BB962C8B-B14F-4D97-AF65-F5344CB8AC3E}">
        <p14:creationId xmlns:p14="http://schemas.microsoft.com/office/powerpoint/2010/main" val="21987301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4593" y="1618491"/>
            <a:ext cx="10740325" cy="3305520"/>
          </a:xfrm>
          <a:prstGeom prst="rect">
            <a:avLst/>
          </a:prstGeom>
          <a:solidFill>
            <a:schemeClr val="bg1">
              <a:lumMod val="95000"/>
            </a:schemeClr>
          </a:solidFill>
        </p:spPr>
        <p:txBody>
          <a:bodyPr wrap="square">
            <a:spAutoFit/>
          </a:bodyPr>
          <a:lstStyle/>
          <a:p>
            <a:pPr marL="342900" indent="-342900" algn="just">
              <a:lnSpc>
                <a:spcPct val="90000"/>
              </a:lnSpc>
              <a:buClr>
                <a:srgbClr val="800000"/>
              </a:buClr>
              <a:buFont typeface="Wingdings" panose="05000000000000000000" pitchFamily="2" charset="2"/>
              <a:buChar char="§"/>
              <a:tabLst>
                <a:tab pos="739775" algn="l"/>
                <a:tab pos="1020763" algn="l"/>
                <a:tab pos="1257300" algn="l"/>
              </a:tabLst>
            </a:pPr>
            <a:r>
              <a:rPr lang="en-US" altLang="en-US" sz="2400" dirty="0">
                <a:solidFill>
                  <a:srgbClr val="000066"/>
                </a:solidFill>
              </a:rPr>
              <a:t>Many systems provide hardware support for implementing the critical section code.</a:t>
            </a:r>
          </a:p>
          <a:p>
            <a:pPr marL="342900" indent="-342900" algn="just">
              <a:lnSpc>
                <a:spcPct val="90000"/>
              </a:lnSpc>
              <a:buClr>
                <a:srgbClr val="800000"/>
              </a:buClr>
              <a:buFont typeface="Wingdings" panose="05000000000000000000" pitchFamily="2" charset="2"/>
              <a:buChar char="§"/>
              <a:tabLst>
                <a:tab pos="739775" algn="l"/>
                <a:tab pos="1020763" algn="l"/>
                <a:tab pos="1257300" algn="l"/>
              </a:tabLst>
            </a:pPr>
            <a:endParaRPr lang="en-US" altLang="en-US" sz="2400" dirty="0" smtClean="0">
              <a:solidFill>
                <a:srgbClr val="000066"/>
              </a:solidFill>
            </a:endParaRPr>
          </a:p>
          <a:p>
            <a:pPr marL="342900" indent="-342900" algn="just">
              <a:lnSpc>
                <a:spcPct val="90000"/>
              </a:lnSpc>
              <a:buClr>
                <a:srgbClr val="800000"/>
              </a:buClr>
              <a:buFont typeface="Wingdings" panose="05000000000000000000" pitchFamily="2" charset="2"/>
              <a:buChar char="§"/>
              <a:tabLst>
                <a:tab pos="739775" algn="l"/>
                <a:tab pos="1020763" algn="l"/>
                <a:tab pos="1257300" algn="l"/>
              </a:tabLst>
            </a:pPr>
            <a:r>
              <a:rPr lang="en-US" altLang="en-US" sz="2400" b="1" dirty="0" smtClean="0">
                <a:solidFill>
                  <a:srgbClr val="000066"/>
                </a:solidFill>
              </a:rPr>
              <a:t>Uniprocessors</a:t>
            </a:r>
            <a:r>
              <a:rPr lang="en-US" altLang="en-US" sz="2400" dirty="0" smtClean="0">
                <a:solidFill>
                  <a:srgbClr val="000066"/>
                </a:solidFill>
              </a:rPr>
              <a:t>: could </a:t>
            </a:r>
            <a:r>
              <a:rPr lang="en-US" altLang="en-US" sz="2400" dirty="0">
                <a:solidFill>
                  <a:srgbClr val="000066"/>
                </a:solidFill>
              </a:rPr>
              <a:t>disable interrupts</a:t>
            </a:r>
          </a:p>
          <a:p>
            <a:pPr marL="712788" lvl="1" indent="-355600" algn="just">
              <a:lnSpc>
                <a:spcPct val="150000"/>
              </a:lnSpc>
              <a:buClr>
                <a:srgbClr val="800000"/>
              </a:buClr>
              <a:buFont typeface="Courier New" panose="02070309020205020404" pitchFamily="49" charset="0"/>
              <a:buChar char="o"/>
            </a:pPr>
            <a:r>
              <a:rPr lang="en-US" altLang="en-US" sz="2400" dirty="0">
                <a:solidFill>
                  <a:srgbClr val="000066"/>
                </a:solidFill>
              </a:rPr>
              <a:t>Currently running code would execute without preemption</a:t>
            </a:r>
          </a:p>
          <a:p>
            <a:pPr marL="712788" lvl="1" indent="-355600" algn="just">
              <a:lnSpc>
                <a:spcPct val="150000"/>
              </a:lnSpc>
              <a:buClr>
                <a:srgbClr val="800000"/>
              </a:buClr>
              <a:buFont typeface="Courier New" panose="02070309020205020404" pitchFamily="49" charset="0"/>
              <a:buChar char="o"/>
            </a:pPr>
            <a:r>
              <a:rPr lang="en-US" altLang="en-US" sz="2400" dirty="0" smtClean="0">
                <a:solidFill>
                  <a:srgbClr val="000066"/>
                </a:solidFill>
              </a:rPr>
              <a:t>Generally, it is </a:t>
            </a:r>
            <a:r>
              <a:rPr lang="en-US" altLang="en-US" sz="2400" dirty="0">
                <a:solidFill>
                  <a:srgbClr val="000066"/>
                </a:solidFill>
              </a:rPr>
              <a:t>too inefficient on </a:t>
            </a:r>
            <a:r>
              <a:rPr lang="en-US" altLang="en-US" sz="2400" b="1" dirty="0">
                <a:solidFill>
                  <a:srgbClr val="000066"/>
                </a:solidFill>
              </a:rPr>
              <a:t>multiprocessor systems</a:t>
            </a:r>
          </a:p>
          <a:p>
            <a:pPr marL="898525" lvl="2" indent="-185738" algn="just">
              <a:lnSpc>
                <a:spcPct val="150000"/>
              </a:lnSpc>
              <a:buClr>
                <a:srgbClr val="800000"/>
              </a:buClr>
              <a:buFont typeface="Arial" panose="020B0604020202020204" pitchFamily="34" charset="0"/>
              <a:buChar char="•"/>
            </a:pPr>
            <a:r>
              <a:rPr lang="en-US" altLang="en-US" sz="2400" dirty="0" smtClean="0">
                <a:solidFill>
                  <a:srgbClr val="000066"/>
                </a:solidFill>
              </a:rPr>
              <a:t>Need to disable all the interrupts</a:t>
            </a:r>
          </a:p>
          <a:p>
            <a:pPr marL="898525" lvl="2" indent="-185738" algn="just">
              <a:lnSpc>
                <a:spcPct val="150000"/>
              </a:lnSpc>
              <a:buClr>
                <a:srgbClr val="800000"/>
              </a:buClr>
              <a:buFont typeface="Arial" panose="020B0604020202020204" pitchFamily="34" charset="0"/>
              <a:buChar char="•"/>
            </a:pPr>
            <a:r>
              <a:rPr lang="en-US" altLang="en-US" sz="2400" dirty="0" smtClean="0">
                <a:solidFill>
                  <a:srgbClr val="000066"/>
                </a:solidFill>
              </a:rPr>
              <a:t>Operating </a:t>
            </a:r>
            <a:r>
              <a:rPr lang="en-US" altLang="en-US" sz="2400" dirty="0">
                <a:solidFill>
                  <a:srgbClr val="000066"/>
                </a:solidFill>
              </a:rPr>
              <a:t>systems using this </a:t>
            </a:r>
            <a:r>
              <a:rPr lang="en-US" altLang="en-US" sz="2400" dirty="0" smtClean="0">
                <a:solidFill>
                  <a:srgbClr val="000066"/>
                </a:solidFill>
              </a:rPr>
              <a:t>is not </a:t>
            </a:r>
            <a:r>
              <a:rPr lang="en-US" altLang="en-US" sz="2400" dirty="0">
                <a:solidFill>
                  <a:srgbClr val="000066"/>
                </a:solidFill>
              </a:rPr>
              <a:t>broadly </a:t>
            </a:r>
            <a:r>
              <a:rPr lang="en-US" altLang="en-US" sz="2400" dirty="0" smtClean="0">
                <a:solidFill>
                  <a:srgbClr val="000066"/>
                </a:solidFill>
              </a:rPr>
              <a:t>scalable</a:t>
            </a:r>
            <a:endParaRPr lang="en-US" altLang="en-US" sz="2400" dirty="0">
              <a:solidFill>
                <a:srgbClr val="000066"/>
              </a:solidFill>
            </a:endParaRPr>
          </a:p>
        </p:txBody>
      </p:sp>
      <p:sp>
        <p:nvSpPr>
          <p:cNvPr id="4" name="TextBox 3"/>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000066"/>
                </a:solidFill>
                <a:latin typeface="Times New Roman" pitchFamily="18" charset="0"/>
                <a:cs typeface="Times New Roman" pitchFamily="18" charset="0"/>
              </a:rPr>
              <a:t>HARDWARE </a:t>
            </a:r>
            <a:r>
              <a:rPr lang="en-US" sz="3200" b="1" dirty="0" smtClean="0">
                <a:solidFill>
                  <a:srgbClr val="000066"/>
                </a:solidFill>
                <a:latin typeface="Times New Roman" pitchFamily="18" charset="0"/>
                <a:cs typeface="Times New Roman" pitchFamily="18" charset="0"/>
              </a:rPr>
              <a:t>SUPPORT FOR SYNCHRONIZATION</a:t>
            </a:r>
            <a:endParaRPr lang="en-US" sz="3200" b="1"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176051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7504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FORM OF HARDWARE SUPPORT: </a:t>
            </a:r>
            <a:r>
              <a:rPr lang="en-US" sz="2800" b="1" dirty="0" smtClean="0">
                <a:solidFill>
                  <a:srgbClr val="800000"/>
                </a:solidFill>
                <a:latin typeface="Times New Roman" pitchFamily="18" charset="0"/>
                <a:cs typeface="Times New Roman" pitchFamily="18" charset="0"/>
              </a:rPr>
              <a:t>1) MEMORY BARRIER</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1239057" y="1329131"/>
            <a:ext cx="10351398" cy="3046988"/>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sz="2400" b="1" dirty="0">
                <a:solidFill>
                  <a:srgbClr val="000066"/>
                </a:solidFill>
              </a:rPr>
              <a:t>Memory </a:t>
            </a:r>
            <a:r>
              <a:rPr lang="en-US" sz="2400" b="1" dirty="0" smtClean="0">
                <a:solidFill>
                  <a:srgbClr val="000066"/>
                </a:solidFill>
              </a:rPr>
              <a:t>model: </a:t>
            </a:r>
          </a:p>
          <a:p>
            <a:pPr marL="357188" algn="just">
              <a:buClr>
                <a:srgbClr val="800000"/>
              </a:buClr>
            </a:pPr>
            <a:r>
              <a:rPr lang="en-US" sz="2400" dirty="0" smtClean="0">
                <a:solidFill>
                  <a:srgbClr val="000066"/>
                </a:solidFill>
              </a:rPr>
              <a:t>The </a:t>
            </a:r>
            <a:r>
              <a:rPr lang="en-US" sz="2400" dirty="0">
                <a:solidFill>
                  <a:srgbClr val="000066"/>
                </a:solidFill>
              </a:rPr>
              <a:t>memory guarantees a computer architecture makes to application programs</a:t>
            </a:r>
            <a:r>
              <a:rPr lang="en-US" sz="2400" dirty="0" smtClean="0">
                <a:solidFill>
                  <a:srgbClr val="000066"/>
                </a:solidFill>
              </a:rPr>
              <a:t>.</a:t>
            </a:r>
          </a:p>
          <a:p>
            <a:pPr algn="just">
              <a:buClr>
                <a:srgbClr val="800000"/>
              </a:buClr>
            </a:pPr>
            <a:endParaRPr lang="en-US" sz="2400" dirty="0">
              <a:solidFill>
                <a:srgbClr val="000066"/>
              </a:solidFill>
            </a:endParaRPr>
          </a:p>
          <a:p>
            <a:pPr marL="357188" indent="-357188" algn="just">
              <a:buClr>
                <a:srgbClr val="800000"/>
              </a:buClr>
              <a:buFont typeface="Wingdings" panose="05000000000000000000" pitchFamily="2" charset="2"/>
              <a:buChar char="§"/>
            </a:pPr>
            <a:r>
              <a:rPr lang="en-US" sz="2400" dirty="0" smtClean="0">
                <a:solidFill>
                  <a:srgbClr val="000066"/>
                </a:solidFill>
              </a:rPr>
              <a:t>Categories of Memory Model:</a:t>
            </a:r>
          </a:p>
          <a:p>
            <a:pPr marL="711200" indent="-354013" algn="just">
              <a:buClr>
                <a:srgbClr val="800000"/>
              </a:buClr>
              <a:buFont typeface="+mj-lt"/>
              <a:buAutoNum type="arabicPeriod"/>
            </a:pPr>
            <a:r>
              <a:rPr lang="en-US" sz="2400" b="1" dirty="0" smtClean="0">
                <a:solidFill>
                  <a:srgbClr val="000066"/>
                </a:solidFill>
              </a:rPr>
              <a:t>Strongly ordered:</a:t>
            </a:r>
            <a:r>
              <a:rPr lang="en-US" sz="2400" dirty="0" smtClean="0">
                <a:solidFill>
                  <a:srgbClr val="000066"/>
                </a:solidFill>
              </a:rPr>
              <a:t> where </a:t>
            </a:r>
            <a:r>
              <a:rPr lang="en-US" sz="2400" dirty="0">
                <a:solidFill>
                  <a:srgbClr val="000066"/>
                </a:solidFill>
              </a:rPr>
              <a:t>a memory modification of one processor is immediately visible to all other processors.</a:t>
            </a:r>
          </a:p>
          <a:p>
            <a:pPr marL="711200" indent="-354013" algn="just">
              <a:buClr>
                <a:srgbClr val="800000"/>
              </a:buClr>
              <a:buFont typeface="+mj-lt"/>
              <a:buAutoNum type="arabicPeriod"/>
            </a:pPr>
            <a:r>
              <a:rPr lang="en-US" sz="2400" b="1" dirty="0">
                <a:solidFill>
                  <a:srgbClr val="000066"/>
                </a:solidFill>
              </a:rPr>
              <a:t>Weakly </a:t>
            </a:r>
            <a:r>
              <a:rPr lang="en-US" sz="2400" b="1" dirty="0" smtClean="0">
                <a:solidFill>
                  <a:srgbClr val="000066"/>
                </a:solidFill>
              </a:rPr>
              <a:t>ordered:</a:t>
            </a:r>
            <a:r>
              <a:rPr lang="en-US" sz="2400" dirty="0" smtClean="0">
                <a:solidFill>
                  <a:srgbClr val="000066"/>
                </a:solidFill>
              </a:rPr>
              <a:t> where </a:t>
            </a:r>
            <a:r>
              <a:rPr lang="en-US" sz="2400" dirty="0">
                <a:solidFill>
                  <a:srgbClr val="000066"/>
                </a:solidFill>
              </a:rPr>
              <a:t>a memory modification of one processor may not be immediately visible to all other processors</a:t>
            </a:r>
            <a:r>
              <a:rPr lang="en-US" sz="2400" dirty="0" smtClean="0">
                <a:solidFill>
                  <a:srgbClr val="000066"/>
                </a:solidFill>
              </a:rPr>
              <a:t>.</a:t>
            </a:r>
          </a:p>
        </p:txBody>
      </p:sp>
      <p:sp>
        <p:nvSpPr>
          <p:cNvPr id="5" name="Rounded Rectangle 4"/>
          <p:cNvSpPr/>
          <p:nvPr/>
        </p:nvSpPr>
        <p:spPr>
          <a:xfrm>
            <a:off x="1239057" y="4771001"/>
            <a:ext cx="10351398" cy="1328023"/>
          </a:xfrm>
          <a:prstGeom prst="roundRect">
            <a:avLst/>
          </a:prstGeom>
          <a:solidFill>
            <a:schemeClr val="bg1">
              <a:lumMod val="95000"/>
            </a:schemeClr>
          </a:solidFill>
          <a:ln>
            <a:solidFill>
              <a:srgbClr val="800000"/>
            </a:solidFill>
          </a:ln>
        </p:spPr>
        <p:txBody>
          <a:bodyPr wrap="square">
            <a:spAutoFit/>
          </a:bodyPr>
          <a:lstStyle/>
          <a:p>
            <a:pPr marL="355600" indent="-355600" algn="just">
              <a:buClr>
                <a:srgbClr val="800000"/>
              </a:buClr>
              <a:buFont typeface="Wingdings" panose="05000000000000000000" pitchFamily="2" charset="2"/>
              <a:buChar char="§"/>
            </a:pPr>
            <a:r>
              <a:rPr lang="en-US" sz="2400" b="1" dirty="0">
                <a:solidFill>
                  <a:srgbClr val="800000"/>
                </a:solidFill>
              </a:rPr>
              <a:t>M</a:t>
            </a:r>
            <a:r>
              <a:rPr lang="en-US" sz="2400" b="1" dirty="0" smtClean="0">
                <a:solidFill>
                  <a:srgbClr val="800000"/>
                </a:solidFill>
              </a:rPr>
              <a:t>emory barrier:</a:t>
            </a:r>
          </a:p>
          <a:p>
            <a:pPr marL="355600" algn="just"/>
            <a:r>
              <a:rPr lang="en-US" sz="2400" dirty="0" smtClean="0">
                <a:solidFill>
                  <a:srgbClr val="000066"/>
                </a:solidFill>
              </a:rPr>
              <a:t>An </a:t>
            </a:r>
            <a:r>
              <a:rPr lang="en-US" sz="2400" dirty="0">
                <a:solidFill>
                  <a:srgbClr val="000066"/>
                </a:solidFill>
              </a:rPr>
              <a:t>instruction that forces any change in memory to be propagated (made visible) to all other processors.</a:t>
            </a:r>
            <a:endParaRPr lang="en-PH" sz="2400" dirty="0"/>
          </a:p>
        </p:txBody>
      </p:sp>
    </p:spTree>
    <p:extLst>
      <p:ext uri="{BB962C8B-B14F-4D97-AF65-F5344CB8AC3E}">
        <p14:creationId xmlns:p14="http://schemas.microsoft.com/office/powerpoint/2010/main" val="2014343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86396" y="1625412"/>
            <a:ext cx="6993468" cy="3785652"/>
          </a:xfrm>
          <a:prstGeom prst="rect">
            <a:avLst/>
          </a:prstGeom>
          <a:solidFill>
            <a:schemeClr val="bg1">
              <a:lumMod val="95000"/>
            </a:schemeClr>
          </a:solidFill>
          <a:ln>
            <a:solidFill>
              <a:srgbClr val="800000"/>
            </a:solidFill>
          </a:ln>
        </p:spPr>
        <p:txBody>
          <a:bodyPr wrap="square">
            <a:spAutoFit/>
          </a:bodyPr>
          <a:lstStyle/>
          <a:p>
            <a:pPr marL="357188" indent="-357188" algn="just">
              <a:buClr>
                <a:srgbClr val="800000"/>
              </a:buClr>
              <a:buFont typeface="Wingdings" panose="05000000000000000000" pitchFamily="2" charset="2"/>
              <a:buChar char="§"/>
            </a:pPr>
            <a:r>
              <a:rPr lang="en-US" sz="2000" dirty="0">
                <a:solidFill>
                  <a:srgbClr val="000066"/>
                </a:solidFill>
              </a:rPr>
              <a:t>We could add a </a:t>
            </a:r>
            <a:r>
              <a:rPr lang="en-US" sz="2000" b="1" dirty="0">
                <a:solidFill>
                  <a:srgbClr val="000066"/>
                </a:solidFill>
              </a:rPr>
              <a:t>memory barrier</a:t>
            </a:r>
            <a:r>
              <a:rPr lang="en-US" sz="2000" dirty="0">
                <a:solidFill>
                  <a:srgbClr val="000066"/>
                </a:solidFill>
              </a:rPr>
              <a:t> to the following instructions to ensure </a:t>
            </a:r>
            <a:r>
              <a:rPr lang="en-US" sz="2000" b="1" dirty="0">
                <a:solidFill>
                  <a:srgbClr val="000066"/>
                </a:solidFill>
              </a:rPr>
              <a:t>Thread 1 outputs 100</a:t>
            </a:r>
            <a:r>
              <a:rPr lang="en-US" sz="2000" dirty="0" smtClean="0">
                <a:solidFill>
                  <a:srgbClr val="000066"/>
                </a:solidFill>
              </a:rPr>
              <a:t>:</a:t>
            </a:r>
          </a:p>
          <a:p>
            <a:pPr algn="just"/>
            <a:endParaRPr lang="en-US" sz="2000" dirty="0">
              <a:solidFill>
                <a:srgbClr val="000066"/>
              </a:solidFill>
            </a:endParaRPr>
          </a:p>
          <a:p>
            <a:pPr marL="711200" indent="-355600" algn="just">
              <a:buClr>
                <a:srgbClr val="800000"/>
              </a:buClr>
              <a:buFont typeface="Courier New" panose="02070309020205020404" pitchFamily="49" charset="0"/>
              <a:buChar char="o"/>
            </a:pPr>
            <a:r>
              <a:rPr lang="en-US" sz="2000" b="1" dirty="0">
                <a:solidFill>
                  <a:srgbClr val="000066"/>
                </a:solidFill>
              </a:rPr>
              <a:t>Thread 1 now </a:t>
            </a:r>
            <a:r>
              <a:rPr lang="en-US" sz="2000" b="1" dirty="0" smtClean="0">
                <a:solidFill>
                  <a:srgbClr val="000066"/>
                </a:solidFill>
              </a:rPr>
              <a:t>performs:</a:t>
            </a:r>
          </a:p>
          <a:p>
            <a:pPr marL="1084263"/>
            <a:r>
              <a:rPr lang="en-US" sz="2000" b="1" dirty="0" smtClean="0">
                <a:solidFill>
                  <a:srgbClr val="006666"/>
                </a:solidFill>
                <a:latin typeface="Courier New" pitchFamily="49" charset="0"/>
                <a:cs typeface="Courier New" pitchFamily="49" charset="0"/>
              </a:rPr>
              <a:t>while </a:t>
            </a:r>
            <a:r>
              <a:rPr lang="en-US" sz="2000" b="1" dirty="0">
                <a:solidFill>
                  <a:srgbClr val="006666"/>
                </a:solidFill>
                <a:latin typeface="Courier New" pitchFamily="49" charset="0"/>
                <a:cs typeface="Courier New" pitchFamily="49" charset="0"/>
              </a:rPr>
              <a:t>(!flag)</a:t>
            </a:r>
            <a:br>
              <a:rPr lang="en-US" sz="2000" b="1" dirty="0">
                <a:solidFill>
                  <a:srgbClr val="006666"/>
                </a:solidFill>
                <a:latin typeface="Courier New" pitchFamily="49" charset="0"/>
                <a:cs typeface="Courier New" pitchFamily="49" charset="0"/>
              </a:rPr>
            </a:br>
            <a:r>
              <a:rPr lang="en-US" sz="2000" b="1" dirty="0">
                <a:solidFill>
                  <a:srgbClr val="006666"/>
                </a:solidFill>
                <a:latin typeface="Courier New" pitchFamily="49" charset="0"/>
                <a:cs typeface="Courier New" pitchFamily="49" charset="0"/>
              </a:rPr>
              <a:t>	</a:t>
            </a:r>
            <a:r>
              <a:rPr lang="en-US" sz="2000" b="1" dirty="0">
                <a:solidFill>
                  <a:srgbClr val="800000"/>
                </a:solidFill>
                <a:latin typeface="Courier New" pitchFamily="49" charset="0"/>
                <a:cs typeface="Courier New" pitchFamily="49" charset="0"/>
              </a:rPr>
              <a:t>memory_barrier();</a:t>
            </a:r>
            <a:r>
              <a:rPr lang="en-US" sz="2000" b="1" dirty="0">
                <a:solidFill>
                  <a:srgbClr val="006666"/>
                </a:solidFill>
                <a:latin typeface="Courier New" pitchFamily="49" charset="0"/>
                <a:cs typeface="Courier New" pitchFamily="49" charset="0"/>
              </a:rPr>
              <a:t/>
            </a:r>
            <a:br>
              <a:rPr lang="en-US" sz="2000" b="1" dirty="0">
                <a:solidFill>
                  <a:srgbClr val="006666"/>
                </a:solidFill>
                <a:latin typeface="Courier New" pitchFamily="49" charset="0"/>
                <a:cs typeface="Courier New" pitchFamily="49" charset="0"/>
              </a:rPr>
            </a:br>
            <a:r>
              <a:rPr lang="en-US" sz="2000" b="1" dirty="0">
                <a:solidFill>
                  <a:srgbClr val="006666"/>
                </a:solidFill>
                <a:latin typeface="Courier New" pitchFamily="49" charset="0"/>
                <a:cs typeface="Courier New" pitchFamily="49" charset="0"/>
              </a:rPr>
              <a:t>print x</a:t>
            </a:r>
          </a:p>
          <a:p>
            <a:pPr algn="just"/>
            <a:endParaRPr lang="en-US" sz="2000" dirty="0" smtClean="0">
              <a:solidFill>
                <a:srgbClr val="000066"/>
              </a:solidFill>
            </a:endParaRPr>
          </a:p>
          <a:p>
            <a:pPr marL="711200" indent="-355600" algn="just">
              <a:buClr>
                <a:srgbClr val="800000"/>
              </a:buClr>
              <a:buFont typeface="Courier New" panose="02070309020205020404" pitchFamily="49" charset="0"/>
              <a:buChar char="o"/>
            </a:pPr>
            <a:r>
              <a:rPr lang="en-US" sz="2000" b="1" dirty="0" smtClean="0">
                <a:solidFill>
                  <a:srgbClr val="000066"/>
                </a:solidFill>
              </a:rPr>
              <a:t>Thread </a:t>
            </a:r>
            <a:r>
              <a:rPr lang="en-US" sz="2000" b="1" dirty="0">
                <a:solidFill>
                  <a:srgbClr val="000066"/>
                </a:solidFill>
              </a:rPr>
              <a:t>2 now </a:t>
            </a:r>
            <a:r>
              <a:rPr lang="en-US" sz="2000" b="1" dirty="0" smtClean="0">
                <a:solidFill>
                  <a:srgbClr val="000066"/>
                </a:solidFill>
              </a:rPr>
              <a:t>performs:</a:t>
            </a:r>
          </a:p>
          <a:p>
            <a:pPr marL="1084263"/>
            <a:r>
              <a:rPr lang="en-US" sz="2000" b="1" dirty="0" smtClean="0">
                <a:solidFill>
                  <a:srgbClr val="006666"/>
                </a:solidFill>
                <a:latin typeface="Courier New" pitchFamily="49" charset="0"/>
                <a:cs typeface="Courier New" pitchFamily="49" charset="0"/>
              </a:rPr>
              <a:t>x </a:t>
            </a:r>
            <a:r>
              <a:rPr lang="en-US" sz="2000" b="1" dirty="0">
                <a:solidFill>
                  <a:srgbClr val="006666"/>
                </a:solidFill>
                <a:latin typeface="Courier New" pitchFamily="49" charset="0"/>
                <a:cs typeface="Courier New" pitchFamily="49" charset="0"/>
              </a:rPr>
              <a:t>= 100;</a:t>
            </a:r>
            <a:br>
              <a:rPr lang="en-US" sz="2000" b="1" dirty="0">
                <a:solidFill>
                  <a:srgbClr val="006666"/>
                </a:solidFill>
                <a:latin typeface="Courier New" pitchFamily="49" charset="0"/>
                <a:cs typeface="Courier New" pitchFamily="49" charset="0"/>
              </a:rPr>
            </a:br>
            <a:r>
              <a:rPr lang="en-US" sz="2000" b="1" dirty="0">
                <a:solidFill>
                  <a:srgbClr val="800000"/>
                </a:solidFill>
                <a:latin typeface="Courier New" pitchFamily="49" charset="0"/>
                <a:cs typeface="Courier New" pitchFamily="49" charset="0"/>
              </a:rPr>
              <a:t>memory_barrier();</a:t>
            </a:r>
            <a:r>
              <a:rPr lang="en-US" sz="2000" b="1" dirty="0">
                <a:solidFill>
                  <a:srgbClr val="006666"/>
                </a:solidFill>
                <a:latin typeface="Courier New" pitchFamily="49" charset="0"/>
                <a:cs typeface="Courier New" pitchFamily="49" charset="0"/>
              </a:rPr>
              <a:t/>
            </a:r>
            <a:br>
              <a:rPr lang="en-US" sz="2000" b="1" dirty="0">
                <a:solidFill>
                  <a:srgbClr val="006666"/>
                </a:solidFill>
                <a:latin typeface="Courier New" pitchFamily="49" charset="0"/>
                <a:cs typeface="Courier New" pitchFamily="49" charset="0"/>
              </a:rPr>
            </a:br>
            <a:r>
              <a:rPr lang="en-US" sz="2000" b="1" dirty="0">
                <a:solidFill>
                  <a:srgbClr val="006666"/>
                </a:solidFill>
                <a:latin typeface="Courier New" pitchFamily="49" charset="0"/>
                <a:cs typeface="Courier New" pitchFamily="49" charset="0"/>
              </a:rPr>
              <a:t>flag = true</a:t>
            </a:r>
            <a:endParaRPr lang="en-US" sz="2000" b="1" dirty="0">
              <a:solidFill>
                <a:srgbClr val="006666"/>
              </a:solidFill>
            </a:endParaRPr>
          </a:p>
        </p:txBody>
      </p:sp>
      <p:sp>
        <p:nvSpPr>
          <p:cNvPr id="4" name="TextBox 3"/>
          <p:cNvSpPr txBox="1"/>
          <p:nvPr/>
        </p:nvSpPr>
        <p:spPr>
          <a:xfrm>
            <a:off x="114756" y="47504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FORM OF HARDWARE SUPPORT: </a:t>
            </a:r>
            <a:r>
              <a:rPr lang="en-US" sz="2800" b="1" dirty="0" smtClean="0">
                <a:solidFill>
                  <a:srgbClr val="800000"/>
                </a:solidFill>
                <a:latin typeface="Times New Roman" pitchFamily="18" charset="0"/>
                <a:cs typeface="Times New Roman" pitchFamily="18" charset="0"/>
              </a:rPr>
              <a:t>1) MEMORY BARRIER</a:t>
            </a:r>
            <a:endParaRPr lang="en-US" sz="3200" b="1" dirty="0">
              <a:solidFill>
                <a:srgbClr val="000066"/>
              </a:solidFill>
              <a:latin typeface="Times New Roman" pitchFamily="18" charset="0"/>
              <a:cs typeface="Times New Roman" pitchFamily="18" charset="0"/>
            </a:endParaRPr>
          </a:p>
        </p:txBody>
      </p:sp>
      <p:sp>
        <p:nvSpPr>
          <p:cNvPr id="5" name="Rectangle 4"/>
          <p:cNvSpPr/>
          <p:nvPr/>
        </p:nvSpPr>
        <p:spPr>
          <a:xfrm>
            <a:off x="301019" y="1625412"/>
            <a:ext cx="5185377" cy="2677656"/>
          </a:xfrm>
          <a:prstGeom prst="rect">
            <a:avLst/>
          </a:prstGeom>
          <a:solidFill>
            <a:schemeClr val="bg1">
              <a:lumMod val="95000"/>
            </a:schemeClr>
          </a:solidFill>
          <a:ln>
            <a:solidFill>
              <a:srgbClr val="800000"/>
            </a:solidFill>
          </a:ln>
        </p:spPr>
        <p:txBody>
          <a:bodyPr wrap="square">
            <a:spAutoFit/>
          </a:bodyPr>
          <a:lstStyle/>
          <a:p>
            <a:r>
              <a:rPr lang="en-US" sz="1400" b="1" dirty="0" smtClean="0">
                <a:solidFill>
                  <a:srgbClr val="000066"/>
                </a:solidFill>
              </a:rPr>
              <a:t>Consider the following data that are shared between two threads:</a:t>
            </a:r>
          </a:p>
          <a:p>
            <a:pPr marL="1069975"/>
            <a:r>
              <a:rPr lang="en-US" sz="1400" b="1" dirty="0" smtClean="0">
                <a:solidFill>
                  <a:srgbClr val="006666"/>
                </a:solidFill>
                <a:latin typeface="Courier New" pitchFamily="49" charset="0"/>
                <a:cs typeface="Courier New" pitchFamily="49" charset="0"/>
              </a:rPr>
              <a:t>boolean flag = false;</a:t>
            </a:r>
            <a:br>
              <a:rPr lang="en-US" sz="1400" b="1" dirty="0" smtClean="0">
                <a:solidFill>
                  <a:srgbClr val="006666"/>
                </a:solidFill>
                <a:latin typeface="Courier New" pitchFamily="49" charset="0"/>
                <a:cs typeface="Courier New" pitchFamily="49" charset="0"/>
              </a:rPr>
            </a:br>
            <a:r>
              <a:rPr lang="en-US" sz="1400" b="1" dirty="0" smtClean="0">
                <a:solidFill>
                  <a:srgbClr val="006666"/>
                </a:solidFill>
                <a:latin typeface="Courier New" pitchFamily="49" charset="0"/>
                <a:cs typeface="Courier New" pitchFamily="49" charset="0"/>
              </a:rPr>
              <a:t>int x = 0;</a:t>
            </a:r>
            <a:endParaRPr lang="en-US" sz="1400" b="1" dirty="0">
              <a:solidFill>
                <a:srgbClr val="006666"/>
              </a:solidFill>
              <a:latin typeface="Courier New" pitchFamily="49" charset="0"/>
              <a:cs typeface="Courier New" pitchFamily="49" charset="0"/>
            </a:endParaRPr>
          </a:p>
          <a:p>
            <a:pPr marL="712788"/>
            <a:endParaRPr lang="en-US" sz="1400" dirty="0" smtClean="0">
              <a:solidFill>
                <a:srgbClr val="000066"/>
              </a:solidFill>
            </a:endParaRPr>
          </a:p>
          <a:p>
            <a:pPr marL="712788"/>
            <a:r>
              <a:rPr lang="en-US" sz="1400" b="1" dirty="0" smtClean="0">
                <a:solidFill>
                  <a:srgbClr val="000066"/>
                </a:solidFill>
              </a:rPr>
              <a:t>where Thread </a:t>
            </a:r>
            <a:r>
              <a:rPr lang="en-US" sz="1400" b="1" dirty="0">
                <a:solidFill>
                  <a:srgbClr val="000066"/>
                </a:solidFill>
              </a:rPr>
              <a:t>1 </a:t>
            </a:r>
            <a:r>
              <a:rPr lang="en-US" sz="1400" b="1" dirty="0" smtClean="0">
                <a:solidFill>
                  <a:srgbClr val="000066"/>
                </a:solidFill>
              </a:rPr>
              <a:t>performs the statements</a:t>
            </a:r>
            <a:endParaRPr lang="en-US" sz="1400" dirty="0">
              <a:solidFill>
                <a:srgbClr val="000066"/>
              </a:solidFill>
            </a:endParaRPr>
          </a:p>
          <a:p>
            <a:pPr marL="1069975"/>
            <a:r>
              <a:rPr lang="en-US" sz="1400" b="1" dirty="0" smtClean="0">
                <a:solidFill>
                  <a:srgbClr val="006666"/>
                </a:solidFill>
                <a:latin typeface="Courier New" pitchFamily="49" charset="0"/>
                <a:cs typeface="Courier New" pitchFamily="49" charset="0"/>
              </a:rPr>
              <a:t>while (!</a:t>
            </a:r>
            <a:r>
              <a:rPr lang="en-US" sz="1400" b="1" dirty="0">
                <a:solidFill>
                  <a:srgbClr val="006666"/>
                </a:solidFill>
                <a:latin typeface="Courier New" pitchFamily="49" charset="0"/>
                <a:cs typeface="Courier New" pitchFamily="49" charset="0"/>
              </a:rPr>
              <a:t>flag)</a:t>
            </a:r>
            <a:br>
              <a:rPr lang="en-US" sz="1400" b="1" dirty="0">
                <a:solidFill>
                  <a:srgbClr val="006666"/>
                </a:solidFill>
                <a:latin typeface="Courier New" pitchFamily="49" charset="0"/>
                <a:cs typeface="Courier New" pitchFamily="49" charset="0"/>
              </a:rPr>
            </a:br>
            <a:r>
              <a:rPr lang="en-US" sz="1400" b="1" dirty="0">
                <a:solidFill>
                  <a:srgbClr val="006666"/>
                </a:solidFill>
                <a:latin typeface="Courier New" pitchFamily="49" charset="0"/>
                <a:cs typeface="Courier New" pitchFamily="49" charset="0"/>
              </a:rPr>
              <a:t>	;</a:t>
            </a:r>
            <a:br>
              <a:rPr lang="en-US" sz="1400" b="1" dirty="0">
                <a:solidFill>
                  <a:srgbClr val="006666"/>
                </a:solidFill>
                <a:latin typeface="Courier New" pitchFamily="49" charset="0"/>
                <a:cs typeface="Courier New" pitchFamily="49" charset="0"/>
              </a:rPr>
            </a:br>
            <a:r>
              <a:rPr lang="en-US" sz="1400" b="1" dirty="0">
                <a:solidFill>
                  <a:srgbClr val="006666"/>
                </a:solidFill>
                <a:latin typeface="Courier New" pitchFamily="49" charset="0"/>
                <a:cs typeface="Courier New" pitchFamily="49" charset="0"/>
              </a:rPr>
              <a:t>print x</a:t>
            </a:r>
          </a:p>
          <a:p>
            <a:endParaRPr lang="en-US" sz="1400" dirty="0" smtClean="0">
              <a:solidFill>
                <a:srgbClr val="000066"/>
              </a:solidFill>
            </a:endParaRPr>
          </a:p>
          <a:p>
            <a:pPr marL="712788"/>
            <a:r>
              <a:rPr lang="en-US" sz="1400" b="1" dirty="0" smtClean="0">
                <a:solidFill>
                  <a:srgbClr val="000066"/>
                </a:solidFill>
              </a:rPr>
              <a:t>and Thread </a:t>
            </a:r>
            <a:r>
              <a:rPr lang="en-US" sz="1400" b="1" dirty="0">
                <a:solidFill>
                  <a:srgbClr val="000066"/>
                </a:solidFill>
              </a:rPr>
              <a:t>2 </a:t>
            </a:r>
            <a:r>
              <a:rPr lang="en-US" sz="1400" b="1" dirty="0" smtClean="0">
                <a:solidFill>
                  <a:srgbClr val="000066"/>
                </a:solidFill>
              </a:rPr>
              <a:t>performs</a:t>
            </a:r>
          </a:p>
          <a:p>
            <a:pPr marL="1069975"/>
            <a:r>
              <a:rPr lang="en-US" sz="1400" b="1" dirty="0" smtClean="0">
                <a:solidFill>
                  <a:srgbClr val="006666"/>
                </a:solidFill>
                <a:latin typeface="Courier New" pitchFamily="49" charset="0"/>
                <a:cs typeface="Courier New" pitchFamily="49" charset="0"/>
              </a:rPr>
              <a:t>x </a:t>
            </a:r>
            <a:r>
              <a:rPr lang="en-US" sz="1400" b="1" dirty="0">
                <a:solidFill>
                  <a:srgbClr val="006666"/>
                </a:solidFill>
                <a:latin typeface="Courier New" pitchFamily="49" charset="0"/>
                <a:cs typeface="Courier New" pitchFamily="49" charset="0"/>
              </a:rPr>
              <a:t>= 100;</a:t>
            </a:r>
            <a:br>
              <a:rPr lang="en-US" sz="1400" b="1" dirty="0">
                <a:solidFill>
                  <a:srgbClr val="006666"/>
                </a:solidFill>
                <a:latin typeface="Courier New" pitchFamily="49" charset="0"/>
                <a:cs typeface="Courier New" pitchFamily="49" charset="0"/>
              </a:rPr>
            </a:br>
            <a:r>
              <a:rPr lang="en-US" sz="1400" b="1" dirty="0">
                <a:solidFill>
                  <a:srgbClr val="006666"/>
                </a:solidFill>
                <a:latin typeface="Courier New" pitchFamily="49" charset="0"/>
                <a:cs typeface="Courier New" pitchFamily="49" charset="0"/>
              </a:rPr>
              <a:t>flag = </a:t>
            </a:r>
            <a:r>
              <a:rPr lang="en-US" sz="1400" b="1" dirty="0" smtClean="0">
                <a:solidFill>
                  <a:srgbClr val="006666"/>
                </a:solidFill>
                <a:latin typeface="Courier New" pitchFamily="49" charset="0"/>
                <a:cs typeface="Courier New" pitchFamily="49" charset="0"/>
              </a:rPr>
              <a:t>true</a:t>
            </a:r>
          </a:p>
        </p:txBody>
      </p:sp>
    </p:spTree>
    <p:extLst>
      <p:ext uri="{BB962C8B-B14F-4D97-AF65-F5344CB8AC3E}">
        <p14:creationId xmlns:p14="http://schemas.microsoft.com/office/powerpoint/2010/main" val="6639897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FORM OF HARDWARE SUPPORT: </a:t>
            </a:r>
            <a:r>
              <a:rPr lang="en-US" sz="2800" b="1" dirty="0" smtClean="0">
                <a:solidFill>
                  <a:srgbClr val="800000"/>
                </a:solidFill>
                <a:latin typeface="Times New Roman" pitchFamily="18" charset="0"/>
                <a:cs typeface="Times New Roman" pitchFamily="18" charset="0"/>
              </a:rPr>
              <a:t>2) HARDWARE INSTRUCTIONS</a:t>
            </a:r>
            <a:endParaRPr lang="en-US" sz="2800" b="1" dirty="0">
              <a:solidFill>
                <a:srgbClr val="000066"/>
              </a:solidFill>
              <a:latin typeface="Times New Roman" pitchFamily="18" charset="0"/>
              <a:cs typeface="Times New Roman" pitchFamily="18" charset="0"/>
            </a:endParaRPr>
          </a:p>
        </p:txBody>
      </p:sp>
      <p:sp>
        <p:nvSpPr>
          <p:cNvPr id="4" name="Rectangle 3"/>
          <p:cNvSpPr/>
          <p:nvPr/>
        </p:nvSpPr>
        <p:spPr>
          <a:xfrm>
            <a:off x="1803603" y="1613660"/>
            <a:ext cx="9169198" cy="1200329"/>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sz="2400" dirty="0">
                <a:solidFill>
                  <a:srgbClr val="000066"/>
                </a:solidFill>
              </a:rPr>
              <a:t>Special hardware instructions </a:t>
            </a:r>
            <a:r>
              <a:rPr lang="en-US" sz="2400" dirty="0" smtClean="0">
                <a:solidFill>
                  <a:srgbClr val="000066"/>
                </a:solidFill>
              </a:rPr>
              <a:t>that:</a:t>
            </a:r>
          </a:p>
          <a:p>
            <a:pPr marL="711200" indent="-355600" algn="just">
              <a:buClr>
                <a:srgbClr val="800000"/>
              </a:buClr>
              <a:buFont typeface="Courier New" panose="02070309020205020404" pitchFamily="49" charset="0"/>
              <a:buChar char="o"/>
            </a:pPr>
            <a:r>
              <a:rPr lang="en-US" sz="2400" dirty="0" smtClean="0">
                <a:solidFill>
                  <a:srgbClr val="000066"/>
                </a:solidFill>
              </a:rPr>
              <a:t>allow </a:t>
            </a:r>
            <a:r>
              <a:rPr lang="en-US" sz="2400" dirty="0">
                <a:solidFill>
                  <a:srgbClr val="000066"/>
                </a:solidFill>
              </a:rPr>
              <a:t>us to either </a:t>
            </a:r>
            <a:r>
              <a:rPr lang="en-US" sz="2400" b="1" dirty="0">
                <a:solidFill>
                  <a:srgbClr val="000066"/>
                </a:solidFill>
              </a:rPr>
              <a:t>test-and-modify</a:t>
            </a:r>
            <a:r>
              <a:rPr lang="en-US" sz="2400" dirty="0">
                <a:solidFill>
                  <a:srgbClr val="000066"/>
                </a:solidFill>
              </a:rPr>
              <a:t> the content of a word, or </a:t>
            </a:r>
            <a:endParaRPr lang="en-US" sz="2400" dirty="0" smtClean="0">
              <a:solidFill>
                <a:srgbClr val="000066"/>
              </a:solidFill>
            </a:endParaRPr>
          </a:p>
          <a:p>
            <a:pPr marL="711200" indent="-355600" algn="just">
              <a:buClr>
                <a:srgbClr val="800000"/>
              </a:buClr>
              <a:buFont typeface="Courier New" panose="02070309020205020404" pitchFamily="49" charset="0"/>
              <a:buChar char="o"/>
            </a:pPr>
            <a:r>
              <a:rPr lang="en-US" sz="2400" dirty="0" smtClean="0">
                <a:solidFill>
                  <a:srgbClr val="000066"/>
                </a:solidFill>
              </a:rPr>
              <a:t>to </a:t>
            </a:r>
            <a:r>
              <a:rPr lang="en-US" sz="2400" b="1" dirty="0">
                <a:solidFill>
                  <a:srgbClr val="000066"/>
                </a:solidFill>
              </a:rPr>
              <a:t>swap</a:t>
            </a:r>
            <a:r>
              <a:rPr lang="en-US" sz="2400" dirty="0">
                <a:solidFill>
                  <a:srgbClr val="000066"/>
                </a:solidFill>
              </a:rPr>
              <a:t> the contents of two words atomically (</a:t>
            </a:r>
            <a:r>
              <a:rPr lang="en-US" sz="2400" dirty="0" smtClean="0">
                <a:solidFill>
                  <a:srgbClr val="000066"/>
                </a:solidFill>
              </a:rPr>
              <a:t>uninterruptible way) </a:t>
            </a:r>
            <a:endParaRPr lang="en-US" sz="2400" dirty="0">
              <a:solidFill>
                <a:srgbClr val="000066"/>
              </a:solidFill>
            </a:endParaRPr>
          </a:p>
        </p:txBody>
      </p:sp>
      <p:sp>
        <p:nvSpPr>
          <p:cNvPr id="5" name="Rectangle 4"/>
          <p:cNvSpPr/>
          <p:nvPr/>
        </p:nvSpPr>
        <p:spPr>
          <a:xfrm>
            <a:off x="1803603" y="3429000"/>
            <a:ext cx="9169198" cy="1200329"/>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sz="2400" b="1" dirty="0">
                <a:solidFill>
                  <a:srgbClr val="000066"/>
                </a:solidFill>
              </a:rPr>
              <a:t>Types of Hardware Instructions:</a:t>
            </a:r>
          </a:p>
          <a:p>
            <a:pPr marL="722313" indent="-369888" algn="just">
              <a:buClr>
                <a:srgbClr val="800000"/>
              </a:buClr>
              <a:buFont typeface="Courier New" panose="02070309020205020404" pitchFamily="49" charset="0"/>
              <a:buChar char="o"/>
            </a:pPr>
            <a:r>
              <a:rPr lang="en-US" sz="2400" b="1" dirty="0" smtClean="0">
                <a:solidFill>
                  <a:srgbClr val="000066"/>
                </a:solidFill>
              </a:rPr>
              <a:t>test_and_set( )</a:t>
            </a:r>
            <a:r>
              <a:rPr lang="en-US" sz="2400" dirty="0" smtClean="0">
                <a:solidFill>
                  <a:srgbClr val="000066"/>
                </a:solidFill>
              </a:rPr>
              <a:t> </a:t>
            </a:r>
            <a:r>
              <a:rPr lang="en-US" sz="2400" dirty="0">
                <a:solidFill>
                  <a:srgbClr val="000066"/>
                </a:solidFill>
              </a:rPr>
              <a:t>instruction</a:t>
            </a:r>
          </a:p>
          <a:p>
            <a:pPr marL="722313" indent="-369888" algn="just">
              <a:buClr>
                <a:srgbClr val="800000"/>
              </a:buClr>
              <a:buFont typeface="Courier New" panose="02070309020205020404" pitchFamily="49" charset="0"/>
              <a:buChar char="o"/>
            </a:pPr>
            <a:r>
              <a:rPr lang="en-US" sz="2400" b="1" dirty="0" smtClean="0">
                <a:solidFill>
                  <a:srgbClr val="000066"/>
                </a:solidFill>
              </a:rPr>
              <a:t>compare_and_swap( ) </a:t>
            </a:r>
            <a:r>
              <a:rPr lang="en-US" sz="2400" dirty="0" smtClean="0">
                <a:solidFill>
                  <a:srgbClr val="000066"/>
                </a:solidFill>
              </a:rPr>
              <a:t>instruction</a:t>
            </a:r>
            <a:endParaRPr lang="en-PH" sz="2400" dirty="0"/>
          </a:p>
        </p:txBody>
      </p:sp>
    </p:spTree>
    <p:extLst>
      <p:ext uri="{BB962C8B-B14F-4D97-AF65-F5344CB8AC3E}">
        <p14:creationId xmlns:p14="http://schemas.microsoft.com/office/powerpoint/2010/main" val="25570583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800000"/>
                </a:solidFill>
                <a:latin typeface="Times New Roman" pitchFamily="18" charset="0"/>
                <a:cs typeface="Times New Roman" pitchFamily="18" charset="0"/>
              </a:rPr>
              <a:t>test_and_set( )</a:t>
            </a:r>
            <a:r>
              <a:rPr lang="en-US" sz="3200" b="1" dirty="0" smtClean="0">
                <a:solidFill>
                  <a:srgbClr val="000066"/>
                </a:solidFill>
                <a:latin typeface="Times New Roman" pitchFamily="18" charset="0"/>
                <a:cs typeface="Times New Roman" pitchFamily="18" charset="0"/>
              </a:rPr>
              <a:t> INSTRUCTION</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2221489" y="1500910"/>
            <a:ext cx="8386534" cy="4413516"/>
          </a:xfrm>
          <a:prstGeom prst="rect">
            <a:avLst/>
          </a:prstGeom>
          <a:solidFill>
            <a:schemeClr val="bg1">
              <a:lumMod val="95000"/>
            </a:schemeClr>
          </a:solidFill>
        </p:spPr>
        <p:txBody>
          <a:bodyPr wrap="square">
            <a:spAutoFit/>
          </a:bodyPr>
          <a:lstStyle/>
          <a:p>
            <a:pPr marL="357188" indent="-357188">
              <a:lnSpc>
                <a:spcPct val="90000"/>
              </a:lnSpc>
              <a:buClr>
                <a:srgbClr val="800000"/>
              </a:buClr>
              <a:buFont typeface="Wingdings" panose="05000000000000000000" pitchFamily="2" charset="2"/>
              <a:buChar char="§"/>
            </a:pPr>
            <a:r>
              <a:rPr lang="en-US" altLang="en-US" sz="2400" dirty="0">
                <a:solidFill>
                  <a:srgbClr val="000066"/>
                </a:solidFill>
              </a:rPr>
              <a:t>Definition:</a:t>
            </a:r>
            <a:endParaRPr lang="en-US" altLang="en-US" sz="2400" b="1" dirty="0">
              <a:solidFill>
                <a:srgbClr val="000066"/>
              </a:solidFill>
              <a:latin typeface="Courier New" pitchFamily="49" charset="0"/>
            </a:endParaRPr>
          </a:p>
          <a:p>
            <a:pPr>
              <a:lnSpc>
                <a:spcPct val="90000"/>
              </a:lnSpc>
              <a:buFont typeface="Monotype Sorts" pitchFamily="-84" charset="2"/>
              <a:buNone/>
              <a:tabLst>
                <a:tab pos="739775" algn="l"/>
                <a:tab pos="1020763" algn="l"/>
                <a:tab pos="1257300" algn="l"/>
              </a:tabLst>
            </a:pPr>
            <a:r>
              <a:rPr lang="en-US" altLang="en-US" sz="2400" b="1" dirty="0">
                <a:solidFill>
                  <a:srgbClr val="000066"/>
                </a:solidFill>
                <a:latin typeface="Courier New" pitchFamily="49" charset="0"/>
              </a:rPr>
              <a:t>       </a:t>
            </a:r>
            <a:r>
              <a:rPr lang="en-US" altLang="en-US" sz="2400" b="1" dirty="0">
                <a:solidFill>
                  <a:srgbClr val="006666"/>
                </a:solidFill>
                <a:latin typeface="Courier New" pitchFamily="49" charset="0"/>
              </a:rPr>
              <a:t>boolean </a:t>
            </a:r>
            <a:r>
              <a:rPr lang="en-US" altLang="en-US" sz="2400" b="1" dirty="0" smtClean="0">
                <a:solidFill>
                  <a:srgbClr val="800000"/>
                </a:solidFill>
                <a:latin typeface="Courier New" pitchFamily="49" charset="0"/>
              </a:rPr>
              <a:t>test_and_set</a:t>
            </a:r>
            <a:r>
              <a:rPr lang="en-US" altLang="en-US" sz="2400" b="1" dirty="0" smtClean="0">
                <a:solidFill>
                  <a:srgbClr val="006666"/>
                </a:solidFill>
                <a:latin typeface="Courier New" pitchFamily="49" charset="0"/>
              </a:rPr>
              <a:t>(boolean </a:t>
            </a:r>
            <a:r>
              <a:rPr lang="en-US" altLang="en-US" sz="2400" b="1" dirty="0">
                <a:solidFill>
                  <a:srgbClr val="006666"/>
                </a:solidFill>
                <a:latin typeface="Courier New" pitchFamily="49" charset="0"/>
              </a:rPr>
              <a:t>*target)</a:t>
            </a:r>
          </a:p>
          <a:p>
            <a:pPr>
              <a:lnSpc>
                <a:spcPct val="90000"/>
              </a:lnSpc>
              <a:buFont typeface="Monotype Sorts" pitchFamily="-84" charset="2"/>
              <a:buNone/>
              <a:tabLst>
                <a:tab pos="739775" algn="l"/>
                <a:tab pos="1020763" algn="l"/>
                <a:tab pos="1257300" algn="l"/>
              </a:tabLst>
            </a:pPr>
            <a:r>
              <a:rPr lang="en-US" altLang="en-US" sz="2400" b="1" dirty="0">
                <a:solidFill>
                  <a:srgbClr val="006666"/>
                </a:solidFill>
                <a:latin typeface="Courier New" pitchFamily="49" charset="0"/>
              </a:rPr>
              <a:t>        {</a:t>
            </a:r>
          </a:p>
          <a:p>
            <a:pPr>
              <a:lnSpc>
                <a:spcPct val="90000"/>
              </a:lnSpc>
              <a:buFont typeface="Monotype Sorts" pitchFamily="-84" charset="2"/>
              <a:buNone/>
              <a:tabLst>
                <a:tab pos="739775" algn="l"/>
                <a:tab pos="1020763" algn="l"/>
                <a:tab pos="1257300" algn="l"/>
              </a:tabLst>
            </a:pPr>
            <a:r>
              <a:rPr lang="en-US" altLang="en-US" sz="2400" b="1" dirty="0">
                <a:solidFill>
                  <a:srgbClr val="006666"/>
                </a:solidFill>
                <a:latin typeface="Courier New" pitchFamily="49" charset="0"/>
              </a:rPr>
              <a:t>               boolean rv = *target;</a:t>
            </a:r>
          </a:p>
          <a:p>
            <a:pPr>
              <a:lnSpc>
                <a:spcPct val="90000"/>
              </a:lnSpc>
              <a:buFont typeface="Monotype Sorts" pitchFamily="-84" charset="2"/>
              <a:buNone/>
              <a:tabLst>
                <a:tab pos="739775" algn="l"/>
                <a:tab pos="1020763" algn="l"/>
                <a:tab pos="1257300" algn="l"/>
              </a:tabLst>
            </a:pPr>
            <a:r>
              <a:rPr lang="en-US" altLang="en-US" sz="2400" b="1" dirty="0">
                <a:solidFill>
                  <a:srgbClr val="006666"/>
                </a:solidFill>
                <a:latin typeface="Courier New" pitchFamily="49" charset="0"/>
              </a:rPr>
              <a:t>               *target = true;</a:t>
            </a:r>
          </a:p>
          <a:p>
            <a:pPr>
              <a:lnSpc>
                <a:spcPct val="90000"/>
              </a:lnSpc>
              <a:buFont typeface="Monotype Sorts" pitchFamily="-84" charset="2"/>
              <a:buNone/>
              <a:tabLst>
                <a:tab pos="739775" algn="l"/>
                <a:tab pos="1020763" algn="l"/>
                <a:tab pos="1257300" algn="l"/>
              </a:tabLst>
            </a:pPr>
            <a:r>
              <a:rPr lang="en-US" altLang="en-US" sz="2400" b="1" dirty="0">
                <a:solidFill>
                  <a:srgbClr val="006666"/>
                </a:solidFill>
                <a:latin typeface="Courier New" pitchFamily="49" charset="0"/>
              </a:rPr>
              <a:t>               return rv:</a:t>
            </a:r>
          </a:p>
          <a:p>
            <a:pPr>
              <a:lnSpc>
                <a:spcPct val="90000"/>
              </a:lnSpc>
              <a:buFont typeface="Monotype Sorts" pitchFamily="-84" charset="2"/>
              <a:buNone/>
              <a:tabLst>
                <a:tab pos="739775" algn="l"/>
                <a:tab pos="1020763" algn="l"/>
                <a:tab pos="1257300" algn="l"/>
              </a:tabLst>
            </a:pPr>
            <a:r>
              <a:rPr lang="en-US" altLang="en-US" sz="2400" b="1" dirty="0">
                <a:solidFill>
                  <a:srgbClr val="006666"/>
                </a:solidFill>
                <a:latin typeface="Courier New" pitchFamily="49" charset="0"/>
              </a:rPr>
              <a:t>        }</a:t>
            </a:r>
            <a:endParaRPr lang="en-US" altLang="en-US" sz="2400" dirty="0">
              <a:solidFill>
                <a:srgbClr val="006666"/>
              </a:solidFill>
            </a:endParaRPr>
          </a:p>
          <a:p>
            <a:pPr marL="712788" indent="-355600">
              <a:lnSpc>
                <a:spcPct val="90000"/>
              </a:lnSpc>
              <a:buClr>
                <a:srgbClr val="800000"/>
              </a:buClr>
              <a:buFont typeface="+mj-lt"/>
              <a:buAutoNum type="arabicPeriod"/>
            </a:pPr>
            <a:endParaRPr lang="en-US" altLang="en-US" sz="2400" dirty="0" smtClean="0">
              <a:solidFill>
                <a:srgbClr val="000066"/>
              </a:solidFill>
            </a:endParaRPr>
          </a:p>
          <a:p>
            <a:pPr marL="1074738" indent="-352425">
              <a:lnSpc>
                <a:spcPct val="90000"/>
              </a:lnSpc>
              <a:buClr>
                <a:srgbClr val="800000"/>
              </a:buClr>
              <a:buFont typeface="+mj-lt"/>
              <a:buAutoNum type="arabicPeriod"/>
            </a:pPr>
            <a:r>
              <a:rPr lang="en-US" altLang="en-US" sz="2400" dirty="0" smtClean="0">
                <a:solidFill>
                  <a:srgbClr val="000066"/>
                </a:solidFill>
              </a:rPr>
              <a:t>Executed </a:t>
            </a:r>
            <a:r>
              <a:rPr lang="en-US" altLang="en-US" sz="2400" dirty="0">
                <a:solidFill>
                  <a:srgbClr val="000066"/>
                </a:solidFill>
              </a:rPr>
              <a:t>atomically</a:t>
            </a:r>
          </a:p>
          <a:p>
            <a:pPr marL="1074738" indent="-352425">
              <a:lnSpc>
                <a:spcPct val="90000"/>
              </a:lnSpc>
              <a:buClr>
                <a:srgbClr val="800000"/>
              </a:buClr>
              <a:buFont typeface="+mj-lt"/>
              <a:buAutoNum type="arabicPeriod"/>
            </a:pPr>
            <a:endParaRPr lang="en-US" altLang="en-US" sz="2400" dirty="0" smtClean="0">
              <a:solidFill>
                <a:srgbClr val="000066"/>
              </a:solidFill>
            </a:endParaRPr>
          </a:p>
          <a:p>
            <a:pPr marL="1074738" indent="-352425">
              <a:lnSpc>
                <a:spcPct val="90000"/>
              </a:lnSpc>
              <a:buClr>
                <a:srgbClr val="800000"/>
              </a:buClr>
              <a:buFont typeface="+mj-lt"/>
              <a:buAutoNum type="arabicPeriod"/>
            </a:pPr>
            <a:r>
              <a:rPr lang="en-US" altLang="en-US" sz="2400" dirty="0" smtClean="0">
                <a:solidFill>
                  <a:srgbClr val="000066"/>
                </a:solidFill>
              </a:rPr>
              <a:t>Returns </a:t>
            </a:r>
            <a:r>
              <a:rPr lang="en-US" altLang="en-US" sz="2400" dirty="0">
                <a:solidFill>
                  <a:srgbClr val="000066"/>
                </a:solidFill>
              </a:rPr>
              <a:t>the original value of passed parameter</a:t>
            </a:r>
          </a:p>
          <a:p>
            <a:pPr marL="1074738" indent="-352425">
              <a:lnSpc>
                <a:spcPct val="90000"/>
              </a:lnSpc>
              <a:buClr>
                <a:srgbClr val="800000"/>
              </a:buClr>
              <a:buFont typeface="+mj-lt"/>
              <a:buAutoNum type="arabicPeriod"/>
            </a:pPr>
            <a:endParaRPr lang="en-US" altLang="en-US" sz="2400" dirty="0" smtClean="0">
              <a:solidFill>
                <a:srgbClr val="000066"/>
              </a:solidFill>
            </a:endParaRPr>
          </a:p>
          <a:p>
            <a:pPr marL="1074738" indent="-352425">
              <a:lnSpc>
                <a:spcPct val="90000"/>
              </a:lnSpc>
              <a:buClr>
                <a:srgbClr val="800000"/>
              </a:buClr>
              <a:buFont typeface="+mj-lt"/>
              <a:buAutoNum type="arabicPeriod"/>
            </a:pPr>
            <a:r>
              <a:rPr lang="en-US" altLang="en-US" sz="2400" dirty="0" smtClean="0">
                <a:solidFill>
                  <a:srgbClr val="000066"/>
                </a:solidFill>
              </a:rPr>
              <a:t>Set </a:t>
            </a:r>
            <a:r>
              <a:rPr lang="en-US" altLang="en-US" sz="2400" dirty="0">
                <a:solidFill>
                  <a:srgbClr val="000066"/>
                </a:solidFill>
              </a:rPr>
              <a:t>the new value of passed parameter to </a:t>
            </a:r>
            <a:r>
              <a:rPr lang="en-US" altLang="en-US" sz="2400" b="1" dirty="0">
                <a:solidFill>
                  <a:srgbClr val="000066"/>
                </a:solidFill>
                <a:latin typeface="Courier New" pitchFamily="49" charset="0"/>
              </a:rPr>
              <a:t>true</a:t>
            </a:r>
            <a:endParaRPr lang="en-US" altLang="en-US" sz="2400" b="1" dirty="0">
              <a:solidFill>
                <a:srgbClr val="000066"/>
              </a:solidFill>
              <a:latin typeface="Courier New" pitchFamily="49" charset="0"/>
              <a:cs typeface="Courier New" pitchFamily="49" charset="0"/>
            </a:endParaRPr>
          </a:p>
        </p:txBody>
      </p:sp>
    </p:spTree>
    <p:extLst>
      <p:ext uri="{BB962C8B-B14F-4D97-AF65-F5344CB8AC3E}">
        <p14:creationId xmlns:p14="http://schemas.microsoft.com/office/powerpoint/2010/main" val="4071323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7593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MUTUAL EXCLUSION IMPLEMENTATION: </a:t>
            </a:r>
            <a:r>
              <a:rPr lang="en-US" sz="2800" b="1" dirty="0" smtClean="0">
                <a:solidFill>
                  <a:srgbClr val="800000"/>
                </a:solidFill>
                <a:latin typeface="Times New Roman" pitchFamily="18" charset="0"/>
                <a:cs typeface="Times New Roman" pitchFamily="18" charset="0"/>
              </a:rPr>
              <a:t>USING test_and_set ( )</a:t>
            </a:r>
            <a:endParaRPr lang="en-US" sz="3200" b="1" dirty="0">
              <a:solidFill>
                <a:srgbClr val="800000"/>
              </a:solidFill>
              <a:latin typeface="Times New Roman" pitchFamily="18" charset="0"/>
              <a:cs typeface="Times New Roman" pitchFamily="18" charset="0"/>
            </a:endParaRPr>
          </a:p>
        </p:txBody>
      </p:sp>
      <p:sp>
        <p:nvSpPr>
          <p:cNvPr id="3" name="Rectangle 2"/>
          <p:cNvSpPr/>
          <p:nvPr/>
        </p:nvSpPr>
        <p:spPr>
          <a:xfrm>
            <a:off x="2211156" y="1360698"/>
            <a:ext cx="8407199" cy="4721292"/>
          </a:xfrm>
          <a:prstGeom prst="rect">
            <a:avLst/>
          </a:prstGeom>
          <a:solidFill>
            <a:schemeClr val="bg1">
              <a:lumMod val="95000"/>
            </a:schemeClr>
          </a:solidFill>
        </p:spPr>
        <p:txBody>
          <a:bodyPr wrap="square">
            <a:spAutoFit/>
          </a:bodyPr>
          <a:lstStyle/>
          <a:p>
            <a:pPr marL="357188" indent="-357188">
              <a:lnSpc>
                <a:spcPct val="90000"/>
              </a:lnSpc>
              <a:buClr>
                <a:srgbClr val="800000"/>
              </a:buClr>
              <a:buFont typeface="Wingdings" panose="05000000000000000000" pitchFamily="2" charset="2"/>
              <a:buChar char="§"/>
            </a:pPr>
            <a:r>
              <a:rPr lang="en-US" sz="2400" dirty="0" smtClean="0">
                <a:solidFill>
                  <a:srgbClr val="000066"/>
                </a:solidFill>
              </a:rPr>
              <a:t>Declared (shared) </a:t>
            </a:r>
            <a:r>
              <a:rPr lang="en-US" sz="2400" dirty="0">
                <a:solidFill>
                  <a:srgbClr val="000066"/>
                </a:solidFill>
              </a:rPr>
              <a:t>boolean variable </a:t>
            </a:r>
            <a:r>
              <a:rPr lang="en-US" sz="2400" b="1" dirty="0">
                <a:solidFill>
                  <a:srgbClr val="000066"/>
                </a:solidFill>
                <a:latin typeface="Courier New" pitchFamily="49" charset="0"/>
                <a:cs typeface="Courier New" pitchFamily="49" charset="0"/>
              </a:rPr>
              <a:t>lock</a:t>
            </a:r>
            <a:r>
              <a:rPr lang="en-US" sz="2400" dirty="0">
                <a:solidFill>
                  <a:srgbClr val="000066"/>
                </a:solidFill>
              </a:rPr>
              <a:t>, initialized to </a:t>
            </a:r>
            <a:r>
              <a:rPr lang="en-US" sz="2400" b="1" dirty="0">
                <a:solidFill>
                  <a:srgbClr val="000066"/>
                </a:solidFill>
                <a:latin typeface="Courier New" pitchFamily="49" charset="0"/>
                <a:cs typeface="Courier New" pitchFamily="49" charset="0"/>
              </a:rPr>
              <a:t>false</a:t>
            </a:r>
          </a:p>
          <a:p>
            <a:pPr marL="357188" indent="-357188">
              <a:lnSpc>
                <a:spcPct val="90000"/>
              </a:lnSpc>
              <a:buClr>
                <a:srgbClr val="800000"/>
              </a:buClr>
              <a:buFont typeface="Wingdings" panose="05000000000000000000" pitchFamily="2" charset="2"/>
              <a:buChar char="§"/>
            </a:pPr>
            <a:endParaRPr lang="en-US" sz="2400" dirty="0" smtClean="0">
              <a:solidFill>
                <a:srgbClr val="000066"/>
              </a:solidFill>
            </a:endParaRPr>
          </a:p>
          <a:p>
            <a:pPr marL="722313" indent="-369888">
              <a:lnSpc>
                <a:spcPct val="90000"/>
              </a:lnSpc>
              <a:buClr>
                <a:srgbClr val="800000"/>
              </a:buClr>
              <a:buFont typeface="Courier New" panose="02070309020205020404" pitchFamily="49" charset="0"/>
              <a:buChar char="o"/>
            </a:pPr>
            <a:r>
              <a:rPr lang="en-US" sz="2400" b="1" dirty="0" smtClean="0">
                <a:solidFill>
                  <a:srgbClr val="000066"/>
                </a:solidFill>
              </a:rPr>
              <a:t>Solution</a:t>
            </a:r>
            <a:r>
              <a:rPr lang="en-US" sz="2400" b="1" dirty="0">
                <a:solidFill>
                  <a:srgbClr val="000066"/>
                </a:solidFill>
              </a:rPr>
              <a:t>:</a:t>
            </a:r>
            <a:endParaRPr lang="en-US" sz="2000" b="1" dirty="0">
              <a:solidFill>
                <a:srgbClr val="000066"/>
              </a:solidFill>
              <a:latin typeface="Courier New" pitchFamily="49" charset="0"/>
              <a:cs typeface="Courier New" pitchFamily="49" charset="0"/>
            </a:endParaRPr>
          </a:p>
          <a:p>
            <a:pPr>
              <a:buFont typeface="Monotype Sorts" pitchFamily="-84" charset="2"/>
              <a:buNone/>
              <a:tabLst>
                <a:tab pos="741363" algn="l"/>
                <a:tab pos="1022350" algn="l"/>
                <a:tab pos="1258888" algn="l"/>
              </a:tabLst>
            </a:pPr>
            <a:r>
              <a:rPr lang="en-US" sz="2000" b="1" dirty="0">
                <a:solidFill>
                  <a:srgbClr val="000066"/>
                </a:solidFill>
                <a:latin typeface="Courier New" pitchFamily="49" charset="0"/>
                <a:cs typeface="Courier New" pitchFamily="49" charset="0"/>
              </a:rPr>
              <a:t>       </a:t>
            </a:r>
            <a:endParaRPr lang="en-US" sz="2000" b="1" dirty="0" smtClean="0">
              <a:solidFill>
                <a:srgbClr val="000066"/>
              </a:solidFill>
              <a:latin typeface="Courier New" pitchFamily="49" charset="0"/>
              <a:cs typeface="Courier New" pitchFamily="49" charset="0"/>
            </a:endParaRPr>
          </a:p>
          <a:p>
            <a:pPr>
              <a:buFont typeface="Monotype Sorts" pitchFamily="-84" charset="2"/>
              <a:buNone/>
              <a:tabLst>
                <a:tab pos="741363" algn="l"/>
                <a:tab pos="1022350" algn="l"/>
                <a:tab pos="1258888" algn="l"/>
              </a:tabLst>
            </a:pPr>
            <a:r>
              <a:rPr lang="en-US" altLang="en-US" sz="2000" b="1" dirty="0">
                <a:solidFill>
                  <a:srgbClr val="000066"/>
                </a:solidFill>
                <a:latin typeface="Courier New" pitchFamily="49" charset="0"/>
                <a:cs typeface="Courier New" pitchFamily="49" charset="0"/>
              </a:rPr>
              <a:t>	</a:t>
            </a:r>
            <a:r>
              <a:rPr lang="en-US" altLang="en-US" sz="2000" b="1" dirty="0" smtClean="0">
                <a:solidFill>
                  <a:srgbClr val="000066"/>
                </a:solidFill>
                <a:latin typeface="Courier New" pitchFamily="49" charset="0"/>
                <a:cs typeface="Courier New" pitchFamily="49" charset="0"/>
              </a:rPr>
              <a:t>		</a:t>
            </a:r>
            <a:r>
              <a:rPr lang="en-US" altLang="en-US" sz="2400" b="1" dirty="0" smtClean="0">
                <a:solidFill>
                  <a:srgbClr val="006666"/>
                </a:solidFill>
                <a:latin typeface="Courier New" pitchFamily="49" charset="0"/>
                <a:cs typeface="Courier New" pitchFamily="49" charset="0"/>
              </a:rPr>
              <a:t>do </a:t>
            </a:r>
            <a:r>
              <a:rPr lang="en-US" altLang="en-US" sz="2400" b="1" dirty="0">
                <a:solidFill>
                  <a:srgbClr val="006666"/>
                </a:solidFill>
                <a:latin typeface="Courier New" pitchFamily="49" charset="0"/>
                <a:cs typeface="Courier New" pitchFamily="49" charset="0"/>
              </a:rPr>
              <a:t>{</a:t>
            </a:r>
            <a:br>
              <a:rPr lang="en-US" altLang="en-US" sz="2400" b="1" dirty="0">
                <a:solidFill>
                  <a:srgbClr val="006666"/>
                </a:solidFill>
                <a:latin typeface="Courier New" pitchFamily="49" charset="0"/>
                <a:cs typeface="Courier New" pitchFamily="49" charset="0"/>
              </a:rPr>
            </a:br>
            <a:r>
              <a:rPr lang="en-US" altLang="en-US" sz="2400" b="1" dirty="0">
                <a:solidFill>
                  <a:srgbClr val="006666"/>
                </a:solidFill>
                <a:latin typeface="Courier New" pitchFamily="49" charset="0"/>
                <a:cs typeface="Courier New" pitchFamily="49" charset="0"/>
              </a:rPr>
              <a:t>          while (</a:t>
            </a:r>
            <a:r>
              <a:rPr lang="en-US" altLang="en-US" sz="2400" b="1" dirty="0">
                <a:solidFill>
                  <a:srgbClr val="800000"/>
                </a:solidFill>
                <a:latin typeface="Courier New" pitchFamily="49" charset="0"/>
                <a:cs typeface="Courier New" pitchFamily="49" charset="0"/>
              </a:rPr>
              <a:t>test_and_set(&amp;lock)</a:t>
            </a:r>
            <a:r>
              <a:rPr lang="en-US" altLang="en-US" sz="2400" b="1" dirty="0">
                <a:solidFill>
                  <a:srgbClr val="006666"/>
                </a:solidFill>
                <a:latin typeface="Courier New" pitchFamily="49" charset="0"/>
                <a:cs typeface="Courier New" pitchFamily="49" charset="0"/>
              </a:rPr>
              <a:t>) </a:t>
            </a:r>
          </a:p>
          <a:p>
            <a:pPr>
              <a:buFont typeface="Monotype Sorts" pitchFamily="-84" charset="2"/>
              <a:buNone/>
              <a:tabLst>
                <a:tab pos="741363" algn="l"/>
                <a:tab pos="1022350" algn="l"/>
                <a:tab pos="1258888" algn="l"/>
              </a:tabLst>
            </a:pPr>
            <a:r>
              <a:rPr lang="en-US" altLang="en-US" sz="2400" b="1" dirty="0">
                <a:solidFill>
                  <a:srgbClr val="006666"/>
                </a:solidFill>
                <a:latin typeface="Courier New" pitchFamily="49" charset="0"/>
                <a:cs typeface="Courier New" pitchFamily="49" charset="0"/>
              </a:rPr>
              <a:t>             ; </a:t>
            </a:r>
            <a:r>
              <a:rPr lang="en-US" altLang="en-US" sz="2400" b="1" dirty="0">
                <a:solidFill>
                  <a:srgbClr val="000066"/>
                </a:solidFill>
                <a:latin typeface="Courier New" pitchFamily="49" charset="0"/>
                <a:cs typeface="Courier New" pitchFamily="49" charset="0"/>
              </a:rPr>
              <a:t>/* do nothing */ </a:t>
            </a:r>
            <a:r>
              <a:rPr lang="en-US" altLang="en-US" sz="2400" b="1" dirty="0">
                <a:solidFill>
                  <a:srgbClr val="006666"/>
                </a:solidFill>
                <a:latin typeface="Courier New" pitchFamily="49" charset="0"/>
                <a:cs typeface="Courier New" pitchFamily="49" charset="0"/>
              </a:rPr>
              <a:t/>
            </a:r>
            <a:br>
              <a:rPr lang="en-US" altLang="en-US" sz="2400" b="1" dirty="0">
                <a:solidFill>
                  <a:srgbClr val="006666"/>
                </a:solidFill>
                <a:latin typeface="Courier New" pitchFamily="49" charset="0"/>
                <a:cs typeface="Courier New" pitchFamily="49" charset="0"/>
              </a:rPr>
            </a:br>
            <a:endParaRPr lang="en-US" altLang="en-US" sz="2400" b="1" dirty="0">
              <a:solidFill>
                <a:srgbClr val="006666"/>
              </a:solidFill>
              <a:latin typeface="Courier New" pitchFamily="49" charset="0"/>
              <a:cs typeface="Courier New" pitchFamily="49" charset="0"/>
            </a:endParaRPr>
          </a:p>
          <a:p>
            <a:pPr>
              <a:buFont typeface="Monotype Sorts" pitchFamily="-84" charset="2"/>
              <a:buNone/>
              <a:tabLst>
                <a:tab pos="741363" algn="l"/>
                <a:tab pos="1022350" algn="l"/>
                <a:tab pos="1258888" algn="l"/>
              </a:tabLst>
            </a:pPr>
            <a:r>
              <a:rPr lang="en-US" altLang="en-US" sz="2400" b="1" dirty="0">
                <a:solidFill>
                  <a:srgbClr val="006666"/>
                </a:solidFill>
                <a:latin typeface="Courier New" pitchFamily="49" charset="0"/>
                <a:cs typeface="Courier New" pitchFamily="49" charset="0"/>
              </a:rPr>
              <a:t>               </a:t>
            </a:r>
            <a:r>
              <a:rPr lang="en-US" altLang="en-US" sz="2400" b="1" dirty="0" smtClean="0">
                <a:solidFill>
                  <a:srgbClr val="006666"/>
                </a:solidFill>
                <a:latin typeface="Courier New" pitchFamily="49" charset="0"/>
                <a:cs typeface="Courier New" pitchFamily="49" charset="0"/>
              </a:rPr>
              <a:t>/* </a:t>
            </a:r>
            <a:r>
              <a:rPr lang="en-US" altLang="en-US" sz="2400" b="1" dirty="0">
                <a:solidFill>
                  <a:srgbClr val="006666"/>
                </a:solidFill>
                <a:latin typeface="Courier New" pitchFamily="49" charset="0"/>
                <a:cs typeface="Courier New" pitchFamily="49" charset="0"/>
              </a:rPr>
              <a:t>critical section */ </a:t>
            </a:r>
            <a:br>
              <a:rPr lang="en-US" altLang="en-US" sz="2400" b="1" dirty="0">
                <a:solidFill>
                  <a:srgbClr val="006666"/>
                </a:solidFill>
                <a:latin typeface="Courier New" pitchFamily="49" charset="0"/>
                <a:cs typeface="Courier New" pitchFamily="49" charset="0"/>
              </a:rPr>
            </a:br>
            <a:endParaRPr lang="en-US" altLang="en-US" sz="2400" b="1" dirty="0">
              <a:solidFill>
                <a:srgbClr val="006666"/>
              </a:solidFill>
              <a:latin typeface="Courier New" pitchFamily="49" charset="0"/>
              <a:cs typeface="Courier New" pitchFamily="49" charset="0"/>
            </a:endParaRPr>
          </a:p>
          <a:p>
            <a:pPr>
              <a:buFont typeface="Monotype Sorts" pitchFamily="-84" charset="2"/>
              <a:buNone/>
              <a:tabLst>
                <a:tab pos="741363" algn="l"/>
                <a:tab pos="1022350" algn="l"/>
                <a:tab pos="1258888" algn="l"/>
              </a:tabLst>
            </a:pPr>
            <a:r>
              <a:rPr lang="en-US" altLang="en-US" sz="2400" b="1" dirty="0">
                <a:solidFill>
                  <a:srgbClr val="006666"/>
                </a:solidFill>
                <a:latin typeface="Courier New" pitchFamily="49" charset="0"/>
                <a:cs typeface="Courier New" pitchFamily="49" charset="0"/>
              </a:rPr>
              <a:t>          lock = false; </a:t>
            </a:r>
          </a:p>
          <a:p>
            <a:pPr>
              <a:buFont typeface="Monotype Sorts" pitchFamily="-84" charset="2"/>
              <a:buNone/>
              <a:tabLst>
                <a:tab pos="741363" algn="l"/>
                <a:tab pos="1022350" algn="l"/>
                <a:tab pos="1258888" algn="l"/>
              </a:tabLst>
            </a:pPr>
            <a:r>
              <a:rPr lang="en-US" altLang="en-US" sz="2400" b="1" dirty="0">
                <a:solidFill>
                  <a:srgbClr val="006666"/>
                </a:solidFill>
                <a:latin typeface="Courier New" pitchFamily="49" charset="0"/>
                <a:cs typeface="Courier New" pitchFamily="49" charset="0"/>
              </a:rPr>
              <a:t>               </a:t>
            </a:r>
            <a:r>
              <a:rPr lang="en-US" altLang="en-US" sz="2400" b="1" dirty="0" smtClean="0">
                <a:solidFill>
                  <a:srgbClr val="006666"/>
                </a:solidFill>
                <a:latin typeface="Courier New" pitchFamily="49" charset="0"/>
                <a:cs typeface="Courier New" pitchFamily="49" charset="0"/>
              </a:rPr>
              <a:t>/* </a:t>
            </a:r>
            <a:r>
              <a:rPr lang="en-US" altLang="en-US" sz="2400" b="1" dirty="0">
                <a:solidFill>
                  <a:srgbClr val="006666"/>
                </a:solidFill>
                <a:latin typeface="Courier New" pitchFamily="49" charset="0"/>
                <a:cs typeface="Courier New" pitchFamily="49" charset="0"/>
              </a:rPr>
              <a:t>remainder section */ </a:t>
            </a:r>
          </a:p>
          <a:p>
            <a:pPr>
              <a:buFont typeface="Monotype Sorts" pitchFamily="-84" charset="2"/>
              <a:buNone/>
              <a:tabLst>
                <a:tab pos="741363" algn="l"/>
                <a:tab pos="1022350" algn="l"/>
                <a:tab pos="1258888" algn="l"/>
              </a:tabLst>
            </a:pPr>
            <a:r>
              <a:rPr lang="en-US" altLang="en-US" sz="2400" b="1" dirty="0">
                <a:solidFill>
                  <a:srgbClr val="006666"/>
                </a:solidFill>
                <a:latin typeface="Courier New" pitchFamily="49" charset="0"/>
                <a:cs typeface="Courier New" pitchFamily="49" charset="0"/>
              </a:rPr>
              <a:t>       } while (true);</a:t>
            </a:r>
            <a:r>
              <a:rPr lang="en-US" altLang="en-US" sz="2400" b="1" dirty="0">
                <a:solidFill>
                  <a:srgbClr val="000066"/>
                </a:solidFill>
                <a:latin typeface="Courier New" pitchFamily="49" charset="0"/>
                <a:cs typeface="Courier New" pitchFamily="49" charset="0"/>
              </a:rPr>
              <a:t> </a:t>
            </a:r>
          </a:p>
        </p:txBody>
      </p:sp>
    </p:spTree>
    <p:extLst>
      <p:ext uri="{BB962C8B-B14F-4D97-AF65-F5344CB8AC3E}">
        <p14:creationId xmlns:p14="http://schemas.microsoft.com/office/powerpoint/2010/main" val="37938875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800000"/>
                </a:solidFill>
                <a:latin typeface="Times New Roman" pitchFamily="18" charset="0"/>
                <a:cs typeface="Times New Roman" pitchFamily="18" charset="0"/>
              </a:rPr>
              <a:t>compare_and_swap( )</a:t>
            </a:r>
            <a:r>
              <a:rPr lang="en-US" sz="3200" b="1" dirty="0" smtClean="0">
                <a:solidFill>
                  <a:srgbClr val="000066"/>
                </a:solidFill>
                <a:latin typeface="Times New Roman" pitchFamily="18" charset="0"/>
                <a:cs typeface="Times New Roman" pitchFamily="18" charset="0"/>
              </a:rPr>
              <a:t> INSTRUCTION</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1231569" y="1367064"/>
            <a:ext cx="10366374" cy="4718215"/>
          </a:xfrm>
          <a:prstGeom prst="rect">
            <a:avLst/>
          </a:prstGeom>
          <a:solidFill>
            <a:schemeClr val="bg1">
              <a:lumMod val="95000"/>
            </a:schemeClr>
          </a:solidFill>
        </p:spPr>
        <p:txBody>
          <a:bodyPr wrap="square">
            <a:spAutoFit/>
          </a:bodyPr>
          <a:lstStyle/>
          <a:p>
            <a:pPr marL="357188" indent="-357188">
              <a:lnSpc>
                <a:spcPct val="90000"/>
              </a:lnSpc>
              <a:buClr>
                <a:srgbClr val="800000"/>
              </a:buClr>
              <a:buFont typeface="Wingdings" panose="05000000000000000000" pitchFamily="2" charset="2"/>
              <a:buChar char="§"/>
            </a:pPr>
            <a:r>
              <a:rPr lang="en-US" altLang="en-US" sz="2200" dirty="0">
                <a:solidFill>
                  <a:srgbClr val="000066"/>
                </a:solidFill>
              </a:rPr>
              <a:t>Definition:</a:t>
            </a:r>
          </a:p>
          <a:p>
            <a:pPr>
              <a:buFont typeface="Monotype Sorts" pitchFamily="-84" charset="2"/>
              <a:buNone/>
            </a:pPr>
            <a:r>
              <a:rPr lang="en-US" altLang="en-US" sz="2200" b="1" dirty="0" smtClean="0">
                <a:solidFill>
                  <a:srgbClr val="000066"/>
                </a:solidFill>
                <a:latin typeface="Courier New" pitchFamily="49" charset="0"/>
              </a:rPr>
              <a:t>     </a:t>
            </a:r>
            <a:r>
              <a:rPr lang="en-US" altLang="en-US" sz="2000" b="1" dirty="0" smtClean="0">
                <a:solidFill>
                  <a:srgbClr val="006666"/>
                </a:solidFill>
                <a:latin typeface="Courier New" pitchFamily="49" charset="0"/>
              </a:rPr>
              <a:t>int </a:t>
            </a:r>
            <a:r>
              <a:rPr lang="en-US" altLang="en-US" sz="2000" b="1" dirty="0" smtClean="0">
                <a:solidFill>
                  <a:srgbClr val="800000"/>
                </a:solidFill>
                <a:latin typeface="Courier New" pitchFamily="49" charset="0"/>
              </a:rPr>
              <a:t>compare_and_swap</a:t>
            </a:r>
            <a:r>
              <a:rPr lang="en-US" altLang="en-US" sz="2000" b="1" dirty="0" smtClean="0">
                <a:solidFill>
                  <a:srgbClr val="006666"/>
                </a:solidFill>
                <a:latin typeface="Courier New" pitchFamily="49" charset="0"/>
              </a:rPr>
              <a:t>(int </a:t>
            </a:r>
            <a:r>
              <a:rPr lang="en-US" altLang="en-US" sz="2000" b="1" dirty="0">
                <a:solidFill>
                  <a:srgbClr val="006666"/>
                </a:solidFill>
                <a:latin typeface="Courier New" pitchFamily="49" charset="0"/>
              </a:rPr>
              <a:t>*value, int expected, int new_value) </a:t>
            </a:r>
            <a:endParaRPr lang="en-US" altLang="en-US" sz="2000" b="1" dirty="0" smtClean="0">
              <a:solidFill>
                <a:srgbClr val="006666"/>
              </a:solidFill>
              <a:latin typeface="Courier New" pitchFamily="49" charset="0"/>
            </a:endParaRPr>
          </a:p>
          <a:p>
            <a:pPr>
              <a:buFont typeface="Monotype Sorts" pitchFamily="-84" charset="2"/>
              <a:buNone/>
            </a:pPr>
            <a:r>
              <a:rPr lang="en-US" altLang="en-US" sz="2000" b="1" dirty="0">
                <a:solidFill>
                  <a:srgbClr val="006666"/>
                </a:solidFill>
                <a:latin typeface="Courier New" pitchFamily="49" charset="0"/>
              </a:rPr>
              <a:t>	</a:t>
            </a:r>
            <a:r>
              <a:rPr lang="en-US" altLang="en-US" sz="2000" b="1" dirty="0" smtClean="0">
                <a:solidFill>
                  <a:srgbClr val="006666"/>
                </a:solidFill>
                <a:latin typeface="Courier New" pitchFamily="49" charset="0"/>
              </a:rPr>
              <a:t>{ </a:t>
            </a:r>
            <a:endParaRPr lang="en-US" altLang="en-US" sz="2000" b="1" dirty="0">
              <a:solidFill>
                <a:srgbClr val="006666"/>
              </a:solidFill>
              <a:latin typeface="Courier New" pitchFamily="49" charset="0"/>
            </a:endParaRPr>
          </a:p>
          <a:p>
            <a:pPr>
              <a:buFont typeface="Monotype Sorts" pitchFamily="-84" charset="2"/>
              <a:buNone/>
            </a:pPr>
            <a:r>
              <a:rPr lang="en-US" altLang="en-US" sz="2000" b="1" dirty="0">
                <a:solidFill>
                  <a:srgbClr val="006666"/>
                </a:solidFill>
                <a:latin typeface="Courier New" pitchFamily="49" charset="0"/>
              </a:rPr>
              <a:t>         int temp = *value; </a:t>
            </a:r>
          </a:p>
          <a:p>
            <a:pPr>
              <a:buFont typeface="Monotype Sorts" pitchFamily="-84" charset="2"/>
              <a:buNone/>
            </a:pPr>
            <a:endParaRPr lang="en-US" altLang="en-US" sz="2000" b="1" dirty="0">
              <a:solidFill>
                <a:srgbClr val="006666"/>
              </a:solidFill>
              <a:latin typeface="Courier New" pitchFamily="49" charset="0"/>
            </a:endParaRPr>
          </a:p>
          <a:p>
            <a:pPr>
              <a:buFont typeface="Monotype Sorts" pitchFamily="-84" charset="2"/>
              <a:buNone/>
            </a:pPr>
            <a:r>
              <a:rPr lang="en-US" altLang="en-US" sz="2000" b="1" dirty="0">
                <a:solidFill>
                  <a:srgbClr val="006666"/>
                </a:solidFill>
                <a:latin typeface="Courier New" pitchFamily="49" charset="0"/>
              </a:rPr>
              <a:t>         if (*value </a:t>
            </a:r>
            <a:r>
              <a:rPr lang="en-US" altLang="en-US" sz="2000" b="1" dirty="0" smtClean="0">
                <a:solidFill>
                  <a:srgbClr val="006666"/>
                </a:solidFill>
                <a:latin typeface="Courier New" pitchFamily="49" charset="0"/>
              </a:rPr>
              <a:t>== </a:t>
            </a:r>
            <a:r>
              <a:rPr lang="en-US" altLang="en-US" sz="2000" b="1" dirty="0">
                <a:solidFill>
                  <a:srgbClr val="006666"/>
                </a:solidFill>
                <a:latin typeface="Courier New" pitchFamily="49" charset="0"/>
              </a:rPr>
              <a:t>expected) </a:t>
            </a:r>
          </a:p>
          <a:p>
            <a:pPr>
              <a:buFont typeface="Monotype Sorts" pitchFamily="-84" charset="2"/>
              <a:buNone/>
            </a:pPr>
            <a:r>
              <a:rPr lang="en-US" altLang="en-US" sz="2000" b="1" dirty="0">
                <a:solidFill>
                  <a:srgbClr val="006666"/>
                </a:solidFill>
                <a:latin typeface="Courier New" pitchFamily="49" charset="0"/>
              </a:rPr>
              <a:t>            *value = new_value; </a:t>
            </a:r>
          </a:p>
          <a:p>
            <a:pPr>
              <a:buFont typeface="Monotype Sorts" pitchFamily="-84" charset="2"/>
              <a:buNone/>
            </a:pPr>
            <a:r>
              <a:rPr lang="en-US" altLang="en-US" sz="2000" b="1" dirty="0">
                <a:solidFill>
                  <a:srgbClr val="006666"/>
                </a:solidFill>
                <a:latin typeface="Courier New" pitchFamily="49" charset="0"/>
              </a:rPr>
              <a:t>      </a:t>
            </a:r>
            <a:r>
              <a:rPr lang="en-US" altLang="en-US" sz="2000" b="1" dirty="0" smtClean="0">
                <a:solidFill>
                  <a:srgbClr val="006666"/>
                </a:solidFill>
                <a:latin typeface="Courier New" pitchFamily="49" charset="0"/>
              </a:rPr>
              <a:t>   return </a:t>
            </a:r>
            <a:r>
              <a:rPr lang="en-US" altLang="en-US" sz="2000" b="1" dirty="0">
                <a:solidFill>
                  <a:srgbClr val="006666"/>
                </a:solidFill>
                <a:latin typeface="Courier New" pitchFamily="49" charset="0"/>
              </a:rPr>
              <a:t>temp; </a:t>
            </a:r>
          </a:p>
          <a:p>
            <a:pPr>
              <a:buFont typeface="Monotype Sorts" pitchFamily="-84" charset="2"/>
              <a:buNone/>
            </a:pPr>
            <a:r>
              <a:rPr lang="en-US" altLang="en-US" sz="2000" b="1" dirty="0">
                <a:solidFill>
                  <a:srgbClr val="006666"/>
                </a:solidFill>
                <a:latin typeface="Courier New" pitchFamily="49" charset="0"/>
              </a:rPr>
              <a:t>     </a:t>
            </a:r>
            <a:r>
              <a:rPr lang="en-US" altLang="en-US" sz="2000" b="1" dirty="0" smtClean="0">
                <a:solidFill>
                  <a:srgbClr val="006666"/>
                </a:solidFill>
                <a:latin typeface="Courier New" pitchFamily="49" charset="0"/>
              </a:rPr>
              <a:t>	} </a:t>
            </a:r>
            <a:endParaRPr lang="en-US" altLang="en-US" sz="2000" b="1" dirty="0">
              <a:solidFill>
                <a:srgbClr val="006666"/>
              </a:solidFill>
              <a:latin typeface="Courier New" pitchFamily="49" charset="0"/>
            </a:endParaRPr>
          </a:p>
          <a:p>
            <a:pPr marL="357188">
              <a:lnSpc>
                <a:spcPct val="90000"/>
              </a:lnSpc>
              <a:buClr>
                <a:srgbClr val="800000"/>
              </a:buClr>
            </a:pPr>
            <a:endParaRPr lang="en-US" altLang="en-US" sz="2200" dirty="0" smtClean="0">
              <a:solidFill>
                <a:srgbClr val="000066"/>
              </a:solidFill>
            </a:endParaRPr>
          </a:p>
          <a:p>
            <a:pPr marL="1074738" indent="-352425">
              <a:lnSpc>
                <a:spcPct val="90000"/>
              </a:lnSpc>
              <a:buClr>
                <a:srgbClr val="800000"/>
              </a:buClr>
              <a:buFont typeface="+mj-lt"/>
              <a:buAutoNum type="arabicPeriod"/>
            </a:pPr>
            <a:r>
              <a:rPr lang="en-US" altLang="en-US" sz="2200" dirty="0" smtClean="0">
                <a:solidFill>
                  <a:srgbClr val="000066"/>
                </a:solidFill>
              </a:rPr>
              <a:t>Executed </a:t>
            </a:r>
            <a:r>
              <a:rPr lang="en-US" altLang="en-US" sz="2200" dirty="0">
                <a:solidFill>
                  <a:srgbClr val="000066"/>
                </a:solidFill>
              </a:rPr>
              <a:t>atomically</a:t>
            </a:r>
          </a:p>
          <a:p>
            <a:pPr marL="1074738" indent="-352425">
              <a:lnSpc>
                <a:spcPct val="90000"/>
              </a:lnSpc>
              <a:buClr>
                <a:srgbClr val="800000"/>
              </a:buClr>
              <a:buFont typeface="+mj-lt"/>
              <a:buAutoNum type="arabicPeriod"/>
            </a:pPr>
            <a:r>
              <a:rPr lang="en-US" altLang="en-US" sz="2200" dirty="0">
                <a:solidFill>
                  <a:srgbClr val="000066"/>
                </a:solidFill>
              </a:rPr>
              <a:t>Returns the original value of passed parameter </a:t>
            </a:r>
            <a:r>
              <a:rPr lang="en-US" altLang="en-US" sz="2200" b="1" dirty="0">
                <a:solidFill>
                  <a:srgbClr val="000066"/>
                </a:solidFill>
                <a:latin typeface="Courier New" pitchFamily="49" charset="0"/>
                <a:cs typeface="Courier New" pitchFamily="49" charset="0"/>
              </a:rPr>
              <a:t>value</a:t>
            </a:r>
          </a:p>
          <a:p>
            <a:pPr marL="1074738" indent="-352425">
              <a:lnSpc>
                <a:spcPct val="90000"/>
              </a:lnSpc>
              <a:buClr>
                <a:srgbClr val="800000"/>
              </a:buClr>
              <a:buFont typeface="+mj-lt"/>
              <a:buAutoNum type="arabicPeriod"/>
            </a:pPr>
            <a:r>
              <a:rPr lang="en-US" altLang="en-US" sz="2200" dirty="0">
                <a:solidFill>
                  <a:srgbClr val="000066"/>
                </a:solidFill>
              </a:rPr>
              <a:t>Set  the variable </a:t>
            </a:r>
            <a:r>
              <a:rPr lang="en-US" altLang="en-US" sz="2200" b="1" dirty="0">
                <a:solidFill>
                  <a:srgbClr val="000066"/>
                </a:solidFill>
                <a:latin typeface="Courier New" pitchFamily="49" charset="0"/>
                <a:cs typeface="Courier New" pitchFamily="49" charset="0"/>
              </a:rPr>
              <a:t>value</a:t>
            </a:r>
            <a:r>
              <a:rPr lang="en-US" altLang="en-US" sz="2200" dirty="0">
                <a:solidFill>
                  <a:srgbClr val="000066"/>
                </a:solidFill>
              </a:rPr>
              <a:t> the value of the passed parameter </a:t>
            </a:r>
            <a:r>
              <a:rPr lang="en-US" altLang="en-US" sz="2200" b="1" dirty="0">
                <a:solidFill>
                  <a:srgbClr val="000066"/>
                </a:solidFill>
                <a:latin typeface="Courier New" pitchFamily="49" charset="0"/>
                <a:cs typeface="Courier New" pitchFamily="49" charset="0"/>
              </a:rPr>
              <a:t>new_value</a:t>
            </a:r>
            <a:r>
              <a:rPr lang="en-US" altLang="en-US" sz="2200" dirty="0">
                <a:solidFill>
                  <a:srgbClr val="000066"/>
                </a:solidFill>
              </a:rPr>
              <a:t> </a:t>
            </a:r>
            <a:endParaRPr lang="en-US" altLang="en-US" sz="2200" dirty="0" smtClean="0">
              <a:solidFill>
                <a:srgbClr val="000066"/>
              </a:solidFill>
            </a:endParaRPr>
          </a:p>
          <a:p>
            <a:pPr marL="1250950" indent="-176213">
              <a:lnSpc>
                <a:spcPct val="90000"/>
              </a:lnSpc>
              <a:buClr>
                <a:srgbClr val="800000"/>
              </a:buClr>
              <a:buFont typeface="Arial" panose="020B0604020202020204" pitchFamily="34" charset="0"/>
              <a:buChar char="•"/>
            </a:pPr>
            <a:r>
              <a:rPr lang="en-US" altLang="en-US" sz="2200" dirty="0" smtClean="0">
                <a:solidFill>
                  <a:srgbClr val="000066"/>
                </a:solidFill>
              </a:rPr>
              <a:t>but </a:t>
            </a:r>
            <a:r>
              <a:rPr lang="en-US" altLang="en-US" sz="2200" dirty="0">
                <a:solidFill>
                  <a:srgbClr val="000066"/>
                </a:solidFill>
              </a:rPr>
              <a:t>only if </a:t>
            </a:r>
            <a:r>
              <a:rPr lang="en-US" altLang="en-US" sz="2200" b="1" dirty="0">
                <a:solidFill>
                  <a:srgbClr val="000066"/>
                </a:solidFill>
                <a:latin typeface="Courier New" pitchFamily="49" charset="0"/>
                <a:cs typeface="Courier New" pitchFamily="49" charset="0"/>
              </a:rPr>
              <a:t>*value == expected </a:t>
            </a:r>
            <a:r>
              <a:rPr lang="en-US" altLang="en-US" sz="2200" dirty="0">
                <a:solidFill>
                  <a:srgbClr val="000066"/>
                </a:solidFill>
              </a:rPr>
              <a:t>is </a:t>
            </a:r>
            <a:r>
              <a:rPr lang="en-US" altLang="en-US" sz="2200" b="1" dirty="0" smtClean="0">
                <a:solidFill>
                  <a:srgbClr val="000066"/>
                </a:solidFill>
              </a:rPr>
              <a:t>true</a:t>
            </a:r>
          </a:p>
          <a:p>
            <a:pPr marL="1250950" indent="-176213">
              <a:lnSpc>
                <a:spcPct val="90000"/>
              </a:lnSpc>
              <a:buClr>
                <a:srgbClr val="800000"/>
              </a:buClr>
              <a:buFont typeface="Arial" panose="020B0604020202020204" pitchFamily="34" charset="0"/>
              <a:buChar char="•"/>
            </a:pPr>
            <a:r>
              <a:rPr lang="en-US" altLang="en-US" sz="2200" dirty="0" smtClean="0">
                <a:solidFill>
                  <a:srgbClr val="000066"/>
                </a:solidFill>
              </a:rPr>
              <a:t>that </a:t>
            </a:r>
            <a:r>
              <a:rPr lang="en-US" altLang="en-US" sz="2200" dirty="0">
                <a:solidFill>
                  <a:srgbClr val="000066"/>
                </a:solidFill>
              </a:rPr>
              <a:t>is, the </a:t>
            </a:r>
            <a:r>
              <a:rPr lang="en-US" altLang="en-US" sz="2200" b="1" dirty="0">
                <a:solidFill>
                  <a:srgbClr val="000066"/>
                </a:solidFill>
              </a:rPr>
              <a:t>swap</a:t>
            </a:r>
            <a:r>
              <a:rPr lang="en-US" altLang="en-US" sz="2200" dirty="0">
                <a:solidFill>
                  <a:srgbClr val="000066"/>
                </a:solidFill>
              </a:rPr>
              <a:t> takes place only under this </a:t>
            </a:r>
            <a:r>
              <a:rPr lang="en-US" altLang="en-US" sz="2200" dirty="0" smtClean="0">
                <a:solidFill>
                  <a:srgbClr val="000066"/>
                </a:solidFill>
              </a:rPr>
              <a:t>condition</a:t>
            </a:r>
            <a:endParaRPr lang="en-US" altLang="en-US" sz="2200" dirty="0">
              <a:solidFill>
                <a:srgbClr val="000066"/>
              </a:solidFill>
            </a:endParaRPr>
          </a:p>
        </p:txBody>
      </p:sp>
    </p:spTree>
    <p:extLst>
      <p:ext uri="{BB962C8B-B14F-4D97-AF65-F5344CB8AC3E}">
        <p14:creationId xmlns:p14="http://schemas.microsoft.com/office/powerpoint/2010/main" val="990735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756" y="476475"/>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RECALL</a:t>
            </a:r>
            <a:endParaRPr lang="en-US" sz="3200" b="1" dirty="0">
              <a:solidFill>
                <a:srgbClr val="000066"/>
              </a:solidFill>
              <a:latin typeface="Times New Roman" pitchFamily="18" charset="0"/>
              <a:cs typeface="Times New Roman" pitchFamily="18" charset="0"/>
            </a:endParaRPr>
          </a:p>
        </p:txBody>
      </p:sp>
      <p:sp>
        <p:nvSpPr>
          <p:cNvPr id="2" name="Rectangle 1"/>
          <p:cNvSpPr/>
          <p:nvPr/>
        </p:nvSpPr>
        <p:spPr>
          <a:xfrm>
            <a:off x="663661" y="1453417"/>
            <a:ext cx="11502189" cy="4154984"/>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sz="2400" dirty="0">
                <a:solidFill>
                  <a:srgbClr val="000066"/>
                </a:solidFill>
              </a:rPr>
              <a:t>Processes executing </a:t>
            </a:r>
            <a:r>
              <a:rPr lang="en-US" sz="2400" b="1" dirty="0">
                <a:solidFill>
                  <a:srgbClr val="000066"/>
                </a:solidFill>
              </a:rPr>
              <a:t>concurrently</a:t>
            </a:r>
            <a:r>
              <a:rPr lang="en-US" sz="2400" dirty="0">
                <a:solidFill>
                  <a:srgbClr val="000066"/>
                </a:solidFill>
              </a:rPr>
              <a:t> in the operating system may be </a:t>
            </a:r>
            <a:r>
              <a:rPr lang="en-US" sz="2400" dirty="0" smtClean="0">
                <a:solidFill>
                  <a:srgbClr val="000066"/>
                </a:solidFill>
              </a:rPr>
              <a:t>either:</a:t>
            </a:r>
          </a:p>
          <a:p>
            <a:pPr marL="898525" indent="-185738" algn="just">
              <a:buClr>
                <a:srgbClr val="800000"/>
              </a:buClr>
              <a:buFont typeface="+mj-lt"/>
              <a:buAutoNum type="alphaLcParenR"/>
            </a:pPr>
            <a:r>
              <a:rPr lang="en-US" sz="2400" dirty="0" smtClean="0">
                <a:solidFill>
                  <a:srgbClr val="000066"/>
                </a:solidFill>
              </a:rPr>
              <a:t> independent processes  </a:t>
            </a:r>
          </a:p>
          <a:p>
            <a:pPr marL="898525" indent="-185738" algn="just">
              <a:buClr>
                <a:srgbClr val="800000"/>
              </a:buClr>
              <a:buFont typeface="+mj-lt"/>
              <a:buAutoNum type="alphaLcParenR"/>
            </a:pPr>
            <a:r>
              <a:rPr lang="en-US" sz="2400" dirty="0">
                <a:solidFill>
                  <a:srgbClr val="000066"/>
                </a:solidFill>
              </a:rPr>
              <a:t> </a:t>
            </a:r>
            <a:r>
              <a:rPr lang="en-US" sz="2400" dirty="0" smtClean="0">
                <a:solidFill>
                  <a:srgbClr val="000066"/>
                </a:solidFill>
              </a:rPr>
              <a:t>cooperating processes</a:t>
            </a:r>
          </a:p>
          <a:p>
            <a:pPr algn="just">
              <a:buClr>
                <a:srgbClr val="800000"/>
              </a:buClr>
            </a:pPr>
            <a:endParaRPr lang="en-US" sz="2400" dirty="0">
              <a:solidFill>
                <a:srgbClr val="000066"/>
              </a:solidFill>
            </a:endParaRPr>
          </a:p>
          <a:p>
            <a:pPr marL="357188" indent="-357188" algn="just">
              <a:buClr>
                <a:srgbClr val="800000"/>
              </a:buClr>
              <a:buFont typeface="Wingdings" panose="05000000000000000000" pitchFamily="2" charset="2"/>
              <a:buChar char="§"/>
            </a:pPr>
            <a:r>
              <a:rPr lang="en-US" sz="2400" b="1" dirty="0" smtClean="0">
                <a:solidFill>
                  <a:srgbClr val="000066"/>
                </a:solidFill>
              </a:rPr>
              <a:t>Independent Process: </a:t>
            </a:r>
          </a:p>
          <a:p>
            <a:pPr marL="898525" indent="-185738" algn="just">
              <a:buClr>
                <a:srgbClr val="800000"/>
              </a:buClr>
              <a:buFont typeface="Arial" panose="020B0604020202020204" pitchFamily="34" charset="0"/>
              <a:buChar char="•"/>
            </a:pPr>
            <a:r>
              <a:rPr lang="en-US" sz="2400" dirty="0" smtClean="0">
                <a:solidFill>
                  <a:srgbClr val="000066"/>
                </a:solidFill>
              </a:rPr>
              <a:t>A process that does not </a:t>
            </a:r>
            <a:r>
              <a:rPr lang="en-US" sz="2400" dirty="0">
                <a:solidFill>
                  <a:srgbClr val="000066"/>
                </a:solidFill>
              </a:rPr>
              <a:t>share data with any other processes executing in the system. </a:t>
            </a:r>
            <a:endParaRPr lang="en-US" sz="2400" dirty="0" smtClean="0">
              <a:solidFill>
                <a:srgbClr val="000066"/>
              </a:solidFill>
            </a:endParaRPr>
          </a:p>
          <a:p>
            <a:pPr algn="just">
              <a:buClr>
                <a:srgbClr val="800000"/>
              </a:buClr>
            </a:pPr>
            <a:endParaRPr lang="en-US" sz="2400" dirty="0">
              <a:solidFill>
                <a:srgbClr val="000066"/>
              </a:solidFill>
            </a:endParaRPr>
          </a:p>
          <a:p>
            <a:pPr marL="357188" indent="-357188" algn="just">
              <a:buClr>
                <a:srgbClr val="800000"/>
              </a:buClr>
              <a:buFont typeface="Wingdings" panose="05000000000000000000" pitchFamily="2" charset="2"/>
              <a:buChar char="§"/>
            </a:pPr>
            <a:r>
              <a:rPr lang="en-US" sz="2400" b="1" dirty="0" smtClean="0">
                <a:solidFill>
                  <a:srgbClr val="000066"/>
                </a:solidFill>
              </a:rPr>
              <a:t>Cooperating process:</a:t>
            </a:r>
          </a:p>
          <a:p>
            <a:pPr marL="898525" indent="-185738" algn="just">
              <a:buClr>
                <a:srgbClr val="800000"/>
              </a:buClr>
              <a:buFont typeface="Arial" panose="020B0604020202020204" pitchFamily="34" charset="0"/>
              <a:buChar char="•"/>
            </a:pPr>
            <a:r>
              <a:rPr lang="en-US" sz="2400" dirty="0" smtClean="0">
                <a:solidFill>
                  <a:srgbClr val="000066"/>
                </a:solidFill>
              </a:rPr>
              <a:t>A process that can affect </a:t>
            </a:r>
            <a:r>
              <a:rPr lang="en-US" sz="2400" dirty="0">
                <a:solidFill>
                  <a:srgbClr val="000066"/>
                </a:solidFill>
              </a:rPr>
              <a:t>or be affected by the other processes </a:t>
            </a:r>
            <a:r>
              <a:rPr lang="en-US" sz="2400" dirty="0" smtClean="0">
                <a:solidFill>
                  <a:srgbClr val="000066"/>
                </a:solidFill>
              </a:rPr>
              <a:t>executing in </a:t>
            </a:r>
            <a:r>
              <a:rPr lang="en-US" sz="2400" dirty="0">
                <a:solidFill>
                  <a:srgbClr val="000066"/>
                </a:solidFill>
              </a:rPr>
              <a:t>the system. </a:t>
            </a:r>
            <a:endParaRPr lang="en-US" sz="2400" dirty="0" smtClean="0">
              <a:solidFill>
                <a:srgbClr val="000066"/>
              </a:solidFill>
            </a:endParaRPr>
          </a:p>
          <a:p>
            <a:pPr marL="898525" indent="-185738" algn="just">
              <a:buClr>
                <a:srgbClr val="800000"/>
              </a:buClr>
              <a:buFont typeface="Arial" panose="020B0604020202020204" pitchFamily="34" charset="0"/>
              <a:buChar char="•"/>
            </a:pPr>
            <a:r>
              <a:rPr lang="en-US" sz="2400" dirty="0" smtClean="0">
                <a:solidFill>
                  <a:srgbClr val="000066"/>
                </a:solidFill>
              </a:rPr>
              <a:t>A </a:t>
            </a:r>
            <a:r>
              <a:rPr lang="en-US" sz="2400" dirty="0">
                <a:solidFill>
                  <a:srgbClr val="000066"/>
                </a:solidFill>
              </a:rPr>
              <a:t>process that shares </a:t>
            </a:r>
            <a:r>
              <a:rPr lang="en-US" sz="2400" dirty="0" smtClean="0">
                <a:solidFill>
                  <a:srgbClr val="000066"/>
                </a:solidFill>
              </a:rPr>
              <a:t>data or resources </a:t>
            </a:r>
            <a:r>
              <a:rPr lang="en-US" sz="2400" dirty="0">
                <a:solidFill>
                  <a:srgbClr val="000066"/>
                </a:solidFill>
              </a:rPr>
              <a:t>with other processes </a:t>
            </a:r>
            <a:r>
              <a:rPr lang="en-US" sz="2400" dirty="0" smtClean="0">
                <a:solidFill>
                  <a:srgbClr val="000066"/>
                </a:solidFill>
              </a:rPr>
              <a:t>executing in the system.</a:t>
            </a:r>
            <a:endParaRPr lang="en-PH" sz="2400" dirty="0">
              <a:solidFill>
                <a:srgbClr val="000066"/>
              </a:solidFill>
            </a:endParaRPr>
          </a:p>
        </p:txBody>
      </p:sp>
    </p:spTree>
    <p:extLst>
      <p:ext uri="{BB962C8B-B14F-4D97-AF65-F5344CB8AC3E}">
        <p14:creationId xmlns:p14="http://schemas.microsoft.com/office/powerpoint/2010/main" val="39676671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34333" y="1237208"/>
            <a:ext cx="9856922" cy="4893647"/>
          </a:xfrm>
          <a:prstGeom prst="rect">
            <a:avLst/>
          </a:prstGeom>
          <a:solidFill>
            <a:schemeClr val="bg1">
              <a:lumMod val="95000"/>
            </a:schemeClr>
          </a:solidFill>
        </p:spPr>
        <p:txBody>
          <a:bodyPr wrap="square" rtlCol="0">
            <a:spAutoFit/>
          </a:bodyPr>
          <a:lstStyle/>
          <a:p>
            <a:pPr marL="357188" indent="-357188">
              <a:buClr>
                <a:srgbClr val="800000"/>
              </a:buClr>
              <a:buFont typeface="Wingdings" panose="05000000000000000000" pitchFamily="2" charset="2"/>
              <a:buChar char="§"/>
            </a:pPr>
            <a:r>
              <a:rPr lang="en-US" sz="2400" dirty="0" smtClean="0">
                <a:solidFill>
                  <a:srgbClr val="000066"/>
                </a:solidFill>
              </a:rPr>
              <a:t>Declared (shared) integer </a:t>
            </a:r>
            <a:r>
              <a:rPr lang="en-US" sz="2400" b="1" dirty="0" smtClean="0">
                <a:solidFill>
                  <a:srgbClr val="000066"/>
                </a:solidFill>
              </a:rPr>
              <a:t>lock</a:t>
            </a:r>
            <a:r>
              <a:rPr lang="en-US" sz="2400" dirty="0" smtClean="0">
                <a:solidFill>
                  <a:srgbClr val="000066"/>
                </a:solidFill>
              </a:rPr>
              <a:t> initialized to </a:t>
            </a:r>
            <a:r>
              <a:rPr lang="en-US" sz="2400" b="1" dirty="0" smtClean="0">
                <a:solidFill>
                  <a:srgbClr val="000066"/>
                </a:solidFill>
              </a:rPr>
              <a:t>0</a:t>
            </a:r>
            <a:r>
              <a:rPr lang="en-US" sz="2400" dirty="0" smtClean="0">
                <a:solidFill>
                  <a:srgbClr val="000066"/>
                </a:solidFill>
              </a:rPr>
              <a:t>;</a:t>
            </a:r>
          </a:p>
          <a:p>
            <a:pPr marL="357188" indent="-357188">
              <a:buClr>
                <a:srgbClr val="800000"/>
              </a:buClr>
              <a:buFont typeface="Wingdings" panose="05000000000000000000" pitchFamily="2" charset="2"/>
              <a:buChar char="§"/>
            </a:pPr>
            <a:endParaRPr lang="en-US" sz="2400" dirty="0" smtClean="0">
              <a:solidFill>
                <a:srgbClr val="000066"/>
              </a:solidFill>
            </a:endParaRPr>
          </a:p>
          <a:p>
            <a:pPr marL="357188" indent="-357188">
              <a:buClr>
                <a:srgbClr val="800000"/>
              </a:buClr>
              <a:buFont typeface="Wingdings" panose="05000000000000000000" pitchFamily="2" charset="2"/>
              <a:buChar char="§"/>
            </a:pPr>
            <a:r>
              <a:rPr lang="en-US" sz="2400" dirty="0" smtClean="0">
                <a:solidFill>
                  <a:srgbClr val="000066"/>
                </a:solidFill>
              </a:rPr>
              <a:t>Solution:</a:t>
            </a:r>
          </a:p>
          <a:p>
            <a:pPr>
              <a:buClr>
                <a:srgbClr val="800000"/>
              </a:buClr>
            </a:pPr>
            <a:endParaRPr lang="en-US" sz="2400" dirty="0">
              <a:solidFill>
                <a:srgbClr val="000066"/>
              </a:solidFill>
            </a:endParaRPr>
          </a:p>
          <a:p>
            <a:pPr>
              <a:buClr>
                <a:srgbClr val="800000"/>
              </a:buClr>
            </a:pPr>
            <a:endParaRPr lang="en-US" sz="2400" dirty="0" smtClean="0">
              <a:solidFill>
                <a:srgbClr val="000066"/>
              </a:solidFill>
            </a:endParaRPr>
          </a:p>
          <a:p>
            <a:pPr>
              <a:buClr>
                <a:srgbClr val="800000"/>
              </a:buClr>
            </a:pPr>
            <a:endParaRPr lang="en-US" sz="2400" dirty="0">
              <a:solidFill>
                <a:srgbClr val="000066"/>
              </a:solidFill>
            </a:endParaRPr>
          </a:p>
          <a:p>
            <a:pPr>
              <a:buClr>
                <a:srgbClr val="800000"/>
              </a:buClr>
            </a:pPr>
            <a:endParaRPr lang="en-US" sz="2400" dirty="0" smtClean="0">
              <a:solidFill>
                <a:srgbClr val="000066"/>
              </a:solidFill>
            </a:endParaRPr>
          </a:p>
          <a:p>
            <a:pPr>
              <a:buClr>
                <a:srgbClr val="800000"/>
              </a:buClr>
            </a:pPr>
            <a:endParaRPr lang="en-US" sz="2400" dirty="0">
              <a:solidFill>
                <a:srgbClr val="000066"/>
              </a:solidFill>
            </a:endParaRPr>
          </a:p>
          <a:p>
            <a:pPr>
              <a:buClr>
                <a:srgbClr val="800000"/>
              </a:buClr>
            </a:pPr>
            <a:endParaRPr lang="en-US" sz="2400" dirty="0" smtClean="0">
              <a:solidFill>
                <a:srgbClr val="000066"/>
              </a:solidFill>
            </a:endParaRPr>
          </a:p>
          <a:p>
            <a:pPr>
              <a:buClr>
                <a:srgbClr val="800000"/>
              </a:buClr>
            </a:pPr>
            <a:endParaRPr lang="en-US" sz="2400" dirty="0">
              <a:solidFill>
                <a:srgbClr val="000066"/>
              </a:solidFill>
            </a:endParaRPr>
          </a:p>
          <a:p>
            <a:pPr>
              <a:buClr>
                <a:srgbClr val="800000"/>
              </a:buClr>
            </a:pPr>
            <a:endParaRPr lang="en-US" sz="2400" dirty="0" smtClean="0">
              <a:solidFill>
                <a:srgbClr val="000066"/>
              </a:solidFill>
            </a:endParaRPr>
          </a:p>
          <a:p>
            <a:pPr>
              <a:buClr>
                <a:srgbClr val="800000"/>
              </a:buClr>
            </a:pPr>
            <a:endParaRPr lang="en-US" sz="2400" dirty="0">
              <a:solidFill>
                <a:srgbClr val="000066"/>
              </a:solidFill>
            </a:endParaRPr>
          </a:p>
          <a:p>
            <a:pPr>
              <a:buClr>
                <a:srgbClr val="800000"/>
              </a:buClr>
            </a:pPr>
            <a:endParaRPr lang="en-US" sz="2400" dirty="0">
              <a:solidFill>
                <a:srgbClr val="000066"/>
              </a:solidFill>
            </a:endParaRPr>
          </a:p>
        </p:txBody>
      </p:sp>
      <p:sp>
        <p:nvSpPr>
          <p:cNvPr id="2" name="TextBox 1"/>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MUTUAL EXCLUSION: </a:t>
            </a:r>
            <a:r>
              <a:rPr lang="en-US" sz="2800" b="1" dirty="0" smtClean="0">
                <a:solidFill>
                  <a:srgbClr val="800000"/>
                </a:solidFill>
                <a:latin typeface="Times New Roman" pitchFamily="18" charset="0"/>
                <a:cs typeface="Times New Roman" pitchFamily="18" charset="0"/>
              </a:rPr>
              <a:t>USING compare_and_swap( )</a:t>
            </a:r>
            <a:endParaRPr lang="en-US" sz="3200" b="1" dirty="0">
              <a:solidFill>
                <a:srgbClr val="800000"/>
              </a:solidFill>
              <a:latin typeface="Times New Roman" pitchFamily="18" charset="0"/>
              <a:cs typeface="Times New Roman" pitchFamily="18" charset="0"/>
            </a:endParaRPr>
          </a:p>
        </p:txBody>
      </p:sp>
      <p:sp>
        <p:nvSpPr>
          <p:cNvPr id="4" name="Rectangle 3"/>
          <p:cNvSpPr/>
          <p:nvPr/>
        </p:nvSpPr>
        <p:spPr>
          <a:xfrm>
            <a:off x="3105868" y="2694922"/>
            <a:ext cx="7154010" cy="2806922"/>
          </a:xfrm>
          <a:prstGeom prst="rect">
            <a:avLst/>
          </a:prstGeom>
          <a:solidFill>
            <a:schemeClr val="bg1"/>
          </a:solidFill>
        </p:spPr>
        <p:txBody>
          <a:bodyPr wrap="square">
            <a:spAutoFit/>
          </a:bodyPr>
          <a:lstStyle/>
          <a:p>
            <a:pPr>
              <a:lnSpc>
                <a:spcPct val="90000"/>
              </a:lnSpc>
              <a:buClr>
                <a:srgbClr val="800000"/>
              </a:buClr>
              <a:tabLst>
                <a:tab pos="741363" algn="l"/>
                <a:tab pos="1022350" algn="l"/>
                <a:tab pos="1258888" algn="l"/>
              </a:tabLst>
            </a:pPr>
            <a:r>
              <a:rPr lang="en-US" altLang="en-US" b="1" dirty="0" smtClean="0">
                <a:solidFill>
                  <a:srgbClr val="006666"/>
                </a:solidFill>
                <a:latin typeface="Courier New" pitchFamily="49" charset="0"/>
              </a:rPr>
              <a:t>while </a:t>
            </a:r>
            <a:r>
              <a:rPr lang="en-US" altLang="en-US" b="1" dirty="0">
                <a:solidFill>
                  <a:srgbClr val="006666"/>
                </a:solidFill>
                <a:latin typeface="Courier New" pitchFamily="49" charset="0"/>
              </a:rPr>
              <a:t>(true){</a:t>
            </a:r>
            <a:br>
              <a:rPr lang="en-US" altLang="en-US" b="1" dirty="0">
                <a:solidFill>
                  <a:srgbClr val="006666"/>
                </a:solidFill>
                <a:latin typeface="Courier New" pitchFamily="49" charset="0"/>
              </a:rPr>
            </a:br>
            <a:r>
              <a:rPr lang="en-US" altLang="en-US" b="1" dirty="0">
                <a:solidFill>
                  <a:srgbClr val="006666"/>
                </a:solidFill>
                <a:latin typeface="Courier New" pitchFamily="49" charset="0"/>
              </a:rPr>
              <a:t>    		while (</a:t>
            </a:r>
            <a:r>
              <a:rPr lang="en-US" altLang="en-US" b="1" dirty="0">
                <a:solidFill>
                  <a:srgbClr val="800000"/>
                </a:solidFill>
                <a:latin typeface="Courier New" pitchFamily="49" charset="0"/>
              </a:rPr>
              <a:t>compare_and_swap(&amp;lock, 0, 1</a:t>
            </a:r>
            <a:r>
              <a:rPr lang="en-US" altLang="en-US" b="1" dirty="0">
                <a:solidFill>
                  <a:srgbClr val="006666"/>
                </a:solidFill>
                <a:latin typeface="Courier New" pitchFamily="49" charset="0"/>
              </a:rPr>
              <a:t>) != 0) </a:t>
            </a:r>
          </a:p>
          <a:p>
            <a:pPr>
              <a:buFont typeface="Monotype Sorts" pitchFamily="-84" charset="2"/>
              <a:buNone/>
              <a:tabLst>
                <a:tab pos="741363" algn="l"/>
                <a:tab pos="1022350" algn="l"/>
                <a:tab pos="1258888" algn="l"/>
              </a:tabLst>
            </a:pPr>
            <a:r>
              <a:rPr lang="en-US" altLang="en-US" b="1" dirty="0">
                <a:solidFill>
                  <a:srgbClr val="006666"/>
                </a:solidFill>
                <a:latin typeface="Courier New" pitchFamily="49" charset="0"/>
              </a:rPr>
              <a:t>            	; </a:t>
            </a:r>
            <a:r>
              <a:rPr lang="en-US" altLang="en-US" b="1" dirty="0">
                <a:solidFill>
                  <a:srgbClr val="000066"/>
                </a:solidFill>
                <a:latin typeface="Courier New" pitchFamily="49" charset="0"/>
              </a:rPr>
              <a:t>/* do nothing */</a:t>
            </a:r>
            <a:r>
              <a:rPr lang="en-US" altLang="en-US" b="1" dirty="0">
                <a:solidFill>
                  <a:srgbClr val="006666"/>
                </a:solidFill>
                <a:latin typeface="Courier New" pitchFamily="49" charset="0"/>
              </a:rPr>
              <a:t> </a:t>
            </a:r>
            <a:br>
              <a:rPr lang="en-US" altLang="en-US" b="1" dirty="0">
                <a:solidFill>
                  <a:srgbClr val="006666"/>
                </a:solidFill>
                <a:latin typeface="Courier New" pitchFamily="49" charset="0"/>
              </a:rPr>
            </a:br>
            <a:endParaRPr lang="en-US" altLang="en-US" b="1" dirty="0">
              <a:solidFill>
                <a:srgbClr val="006666"/>
              </a:solidFill>
              <a:latin typeface="Courier New" pitchFamily="49" charset="0"/>
            </a:endParaRPr>
          </a:p>
          <a:p>
            <a:pPr>
              <a:buFont typeface="Monotype Sorts" pitchFamily="-84" charset="2"/>
              <a:buNone/>
              <a:tabLst>
                <a:tab pos="741363" algn="l"/>
                <a:tab pos="1022350" algn="l"/>
                <a:tab pos="1258888" algn="l"/>
              </a:tabLst>
            </a:pPr>
            <a:r>
              <a:rPr lang="en-US" altLang="en-US" b="1" dirty="0">
                <a:solidFill>
                  <a:srgbClr val="006666"/>
                </a:solidFill>
                <a:latin typeface="Courier New" pitchFamily="49" charset="0"/>
              </a:rPr>
              <a:t>       		/* critical section */ </a:t>
            </a:r>
            <a:br>
              <a:rPr lang="en-US" altLang="en-US" b="1" dirty="0">
                <a:solidFill>
                  <a:srgbClr val="006666"/>
                </a:solidFill>
                <a:latin typeface="Courier New" pitchFamily="49" charset="0"/>
              </a:rPr>
            </a:br>
            <a:endParaRPr lang="en-US" altLang="en-US" b="1" dirty="0">
              <a:solidFill>
                <a:srgbClr val="006666"/>
              </a:solidFill>
              <a:latin typeface="Courier New" pitchFamily="49" charset="0"/>
            </a:endParaRPr>
          </a:p>
          <a:p>
            <a:pPr>
              <a:buFont typeface="Monotype Sorts" pitchFamily="-84" charset="2"/>
              <a:buNone/>
              <a:tabLst>
                <a:tab pos="741363" algn="l"/>
                <a:tab pos="1022350" algn="l"/>
                <a:tab pos="1258888" algn="l"/>
              </a:tabLst>
            </a:pPr>
            <a:r>
              <a:rPr lang="en-US" altLang="en-US" b="1" dirty="0">
                <a:solidFill>
                  <a:srgbClr val="006666"/>
                </a:solidFill>
                <a:latin typeface="Courier New" pitchFamily="49" charset="0"/>
              </a:rPr>
              <a:t>       		lock = 0; </a:t>
            </a:r>
            <a:br>
              <a:rPr lang="en-US" altLang="en-US" b="1" dirty="0">
                <a:solidFill>
                  <a:srgbClr val="006666"/>
                </a:solidFill>
                <a:latin typeface="Courier New" pitchFamily="49" charset="0"/>
              </a:rPr>
            </a:br>
            <a:endParaRPr lang="en-US" altLang="en-US" b="1" dirty="0">
              <a:solidFill>
                <a:srgbClr val="006666"/>
              </a:solidFill>
              <a:latin typeface="Courier New" pitchFamily="49" charset="0"/>
            </a:endParaRPr>
          </a:p>
          <a:p>
            <a:pPr>
              <a:buFont typeface="Monotype Sorts" pitchFamily="-84" charset="2"/>
              <a:buNone/>
              <a:tabLst>
                <a:tab pos="741363" algn="l"/>
                <a:tab pos="1022350" algn="l"/>
                <a:tab pos="1258888" algn="l"/>
              </a:tabLst>
            </a:pPr>
            <a:r>
              <a:rPr lang="en-US" altLang="en-US" b="1" dirty="0">
                <a:solidFill>
                  <a:srgbClr val="006666"/>
                </a:solidFill>
                <a:latin typeface="Courier New" pitchFamily="49" charset="0"/>
              </a:rPr>
              <a:t>          /* remainder section */ </a:t>
            </a:r>
          </a:p>
          <a:p>
            <a:pPr>
              <a:buFont typeface="Monotype Sorts" pitchFamily="-84" charset="2"/>
              <a:buNone/>
              <a:tabLst>
                <a:tab pos="741363" algn="l"/>
                <a:tab pos="1022350" algn="l"/>
                <a:tab pos="1258888" algn="l"/>
              </a:tabLst>
            </a:pPr>
            <a:r>
              <a:rPr lang="en-US" altLang="en-US" b="1" dirty="0">
                <a:solidFill>
                  <a:srgbClr val="006666"/>
                </a:solidFill>
                <a:latin typeface="Courier New" pitchFamily="49" charset="0"/>
              </a:rPr>
              <a:t>      }  </a:t>
            </a:r>
          </a:p>
        </p:txBody>
      </p:sp>
    </p:spTree>
    <p:extLst>
      <p:ext uri="{BB962C8B-B14F-4D97-AF65-F5344CB8AC3E}">
        <p14:creationId xmlns:p14="http://schemas.microsoft.com/office/powerpoint/2010/main" val="33527092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77279"/>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BOUNDED WAITING MUTUAL EXCLUSION: </a:t>
            </a:r>
            <a:r>
              <a:rPr lang="en-US" sz="2800" b="1" dirty="0" smtClean="0">
                <a:solidFill>
                  <a:srgbClr val="800000"/>
                </a:solidFill>
                <a:latin typeface="Times New Roman" pitchFamily="18" charset="0"/>
                <a:cs typeface="Times New Roman" pitchFamily="18" charset="0"/>
              </a:rPr>
              <a:t>compare_and_swap( )</a:t>
            </a:r>
            <a:endParaRPr lang="en-US" sz="3200" b="1" dirty="0">
              <a:solidFill>
                <a:srgbClr val="800000"/>
              </a:solidFill>
              <a:latin typeface="Times New Roman" pitchFamily="18" charset="0"/>
              <a:cs typeface="Times New Roman" pitchFamily="18" charset="0"/>
            </a:endParaRPr>
          </a:p>
        </p:txBody>
      </p:sp>
      <p:sp>
        <p:nvSpPr>
          <p:cNvPr id="3" name="Rectangle 2"/>
          <p:cNvSpPr/>
          <p:nvPr/>
        </p:nvSpPr>
        <p:spPr>
          <a:xfrm>
            <a:off x="3228940" y="1214145"/>
            <a:ext cx="6339547" cy="5016758"/>
          </a:xfrm>
          <a:prstGeom prst="rect">
            <a:avLst/>
          </a:prstGeom>
          <a:solidFill>
            <a:schemeClr val="bg1">
              <a:lumMod val="95000"/>
            </a:schemeClr>
          </a:solidFill>
          <a:ln>
            <a:noFill/>
          </a:ln>
        </p:spPr>
        <p:txBody>
          <a:bodyPr wrap="square">
            <a:spAutoFit/>
          </a:bodyPr>
          <a:lstStyle/>
          <a:p>
            <a:r>
              <a:rPr lang="en-US" altLang="en-US" sz="2000" b="1" dirty="0">
                <a:solidFill>
                  <a:srgbClr val="006666"/>
                </a:solidFill>
                <a:latin typeface="Courier New" pitchFamily="49" charset="0"/>
              </a:rPr>
              <a:t>while (true) {</a:t>
            </a:r>
            <a:br>
              <a:rPr lang="en-US" altLang="en-US" sz="2000" b="1" dirty="0">
                <a:solidFill>
                  <a:srgbClr val="006666"/>
                </a:solidFill>
                <a:latin typeface="Courier New" pitchFamily="49" charset="0"/>
              </a:rPr>
            </a:br>
            <a:r>
              <a:rPr lang="en-US" altLang="en-US" sz="2000" b="1" dirty="0">
                <a:solidFill>
                  <a:srgbClr val="006666"/>
                </a:solidFill>
                <a:latin typeface="Courier New" pitchFamily="49" charset="0"/>
              </a:rPr>
              <a:t>   </a:t>
            </a:r>
            <a:r>
              <a:rPr lang="en-US" altLang="en-US" sz="2000" b="1" dirty="0">
                <a:solidFill>
                  <a:srgbClr val="000066"/>
                </a:solidFill>
                <a:latin typeface="Courier New" pitchFamily="49" charset="0"/>
              </a:rPr>
              <a:t>waiting[</a:t>
            </a:r>
            <a:r>
              <a:rPr lang="en-US" altLang="en-US" sz="2000" b="1" dirty="0" err="1">
                <a:solidFill>
                  <a:srgbClr val="000066"/>
                </a:solidFill>
                <a:latin typeface="Courier New" pitchFamily="49" charset="0"/>
              </a:rPr>
              <a:t>i</a:t>
            </a:r>
            <a:r>
              <a:rPr lang="en-US" altLang="en-US" sz="2000" b="1" dirty="0">
                <a:solidFill>
                  <a:srgbClr val="000066"/>
                </a:solidFill>
                <a:latin typeface="Courier New" pitchFamily="49" charset="0"/>
              </a:rPr>
              <a:t>]</a:t>
            </a:r>
            <a:r>
              <a:rPr lang="en-US" altLang="en-US" sz="2000" b="1" dirty="0">
                <a:solidFill>
                  <a:srgbClr val="006666"/>
                </a:solidFill>
                <a:latin typeface="Courier New" pitchFamily="49" charset="0"/>
              </a:rPr>
              <a:t> = true;</a:t>
            </a:r>
            <a:br>
              <a:rPr lang="en-US" altLang="en-US" sz="2000" b="1" dirty="0">
                <a:solidFill>
                  <a:srgbClr val="006666"/>
                </a:solidFill>
                <a:latin typeface="Courier New" pitchFamily="49" charset="0"/>
              </a:rPr>
            </a:br>
            <a:r>
              <a:rPr lang="en-US" altLang="en-US" sz="2000" b="1" dirty="0">
                <a:solidFill>
                  <a:srgbClr val="006666"/>
                </a:solidFill>
                <a:latin typeface="Courier New" pitchFamily="49" charset="0"/>
              </a:rPr>
              <a:t>   key = 1;</a:t>
            </a:r>
            <a:br>
              <a:rPr lang="en-US" altLang="en-US" sz="2000" b="1" dirty="0">
                <a:solidFill>
                  <a:srgbClr val="006666"/>
                </a:solidFill>
                <a:latin typeface="Courier New" pitchFamily="49" charset="0"/>
              </a:rPr>
            </a:br>
            <a:r>
              <a:rPr lang="en-US" altLang="en-US" sz="2000" b="1" dirty="0">
                <a:solidFill>
                  <a:srgbClr val="006666"/>
                </a:solidFill>
                <a:latin typeface="Courier New" pitchFamily="49" charset="0"/>
              </a:rPr>
              <a:t>   while (</a:t>
            </a:r>
            <a:r>
              <a:rPr lang="en-US" altLang="en-US" sz="2000" b="1" dirty="0">
                <a:solidFill>
                  <a:srgbClr val="000066"/>
                </a:solidFill>
                <a:latin typeface="Courier New" pitchFamily="49" charset="0"/>
              </a:rPr>
              <a:t>waiting[</a:t>
            </a:r>
            <a:r>
              <a:rPr lang="en-US" altLang="en-US" sz="2000" b="1" dirty="0" err="1">
                <a:solidFill>
                  <a:srgbClr val="000066"/>
                </a:solidFill>
                <a:latin typeface="Courier New" pitchFamily="49" charset="0"/>
              </a:rPr>
              <a:t>i</a:t>
            </a:r>
            <a:r>
              <a:rPr lang="en-US" altLang="en-US" sz="2000" b="1" dirty="0">
                <a:solidFill>
                  <a:srgbClr val="000066"/>
                </a:solidFill>
                <a:latin typeface="Courier New" pitchFamily="49" charset="0"/>
              </a:rPr>
              <a:t>]</a:t>
            </a:r>
            <a:r>
              <a:rPr lang="en-US" altLang="en-US" sz="2000" b="1" dirty="0">
                <a:solidFill>
                  <a:srgbClr val="006666"/>
                </a:solidFill>
                <a:latin typeface="Courier New" pitchFamily="49" charset="0"/>
              </a:rPr>
              <a:t> &amp;&amp; key == 1) </a:t>
            </a:r>
          </a:p>
          <a:p>
            <a:r>
              <a:rPr lang="en-US" altLang="en-US" sz="2000" b="1" dirty="0">
                <a:solidFill>
                  <a:srgbClr val="006666"/>
                </a:solidFill>
                <a:latin typeface="Courier New" pitchFamily="49" charset="0"/>
              </a:rPr>
              <a:t>      key = </a:t>
            </a:r>
            <a:r>
              <a:rPr lang="en-US" altLang="en-US" sz="2000" b="1" dirty="0">
                <a:solidFill>
                  <a:srgbClr val="800000"/>
                </a:solidFill>
                <a:latin typeface="Courier New" pitchFamily="49" charset="0"/>
              </a:rPr>
              <a:t>compare_and_swap(&amp;lock,0,1)</a:t>
            </a:r>
            <a:r>
              <a:rPr lang="en-US" altLang="en-US" sz="2000" b="1" dirty="0">
                <a:solidFill>
                  <a:srgbClr val="006666"/>
                </a:solidFill>
                <a:latin typeface="Courier New" pitchFamily="49" charset="0"/>
              </a:rPr>
              <a:t>; </a:t>
            </a:r>
          </a:p>
          <a:p>
            <a:r>
              <a:rPr lang="en-US" altLang="en-US" sz="2000" b="1" dirty="0">
                <a:solidFill>
                  <a:srgbClr val="006666"/>
                </a:solidFill>
                <a:latin typeface="Courier New" pitchFamily="49" charset="0"/>
              </a:rPr>
              <a:t>   </a:t>
            </a:r>
            <a:r>
              <a:rPr lang="en-US" altLang="en-US" sz="2000" b="1" dirty="0">
                <a:solidFill>
                  <a:srgbClr val="000066"/>
                </a:solidFill>
                <a:latin typeface="Courier New" pitchFamily="49" charset="0"/>
              </a:rPr>
              <a:t>waiting[</a:t>
            </a:r>
            <a:r>
              <a:rPr lang="en-US" altLang="en-US" sz="2000" b="1" dirty="0" err="1">
                <a:solidFill>
                  <a:srgbClr val="000066"/>
                </a:solidFill>
                <a:latin typeface="Courier New" pitchFamily="49" charset="0"/>
              </a:rPr>
              <a:t>i</a:t>
            </a:r>
            <a:r>
              <a:rPr lang="en-US" altLang="en-US" sz="2000" b="1" dirty="0">
                <a:solidFill>
                  <a:srgbClr val="000066"/>
                </a:solidFill>
                <a:latin typeface="Courier New" pitchFamily="49" charset="0"/>
              </a:rPr>
              <a:t>]</a:t>
            </a:r>
            <a:r>
              <a:rPr lang="en-US" altLang="en-US" sz="2000" b="1" dirty="0">
                <a:solidFill>
                  <a:srgbClr val="006666"/>
                </a:solidFill>
                <a:latin typeface="Courier New" pitchFamily="49" charset="0"/>
              </a:rPr>
              <a:t> = false; </a:t>
            </a:r>
          </a:p>
          <a:p>
            <a:r>
              <a:rPr lang="en-US" altLang="en-US" sz="2000" b="1" dirty="0">
                <a:solidFill>
                  <a:srgbClr val="006666"/>
                </a:solidFill>
                <a:latin typeface="Courier New" pitchFamily="49" charset="0"/>
              </a:rPr>
              <a:t>   </a:t>
            </a:r>
            <a:r>
              <a:rPr lang="en-US" altLang="en-US" sz="2000" b="1" dirty="0">
                <a:solidFill>
                  <a:srgbClr val="000066"/>
                </a:solidFill>
                <a:latin typeface="Courier New" pitchFamily="49" charset="0"/>
              </a:rPr>
              <a:t>/* critical section */ </a:t>
            </a:r>
          </a:p>
          <a:p>
            <a:r>
              <a:rPr lang="en-US" altLang="en-US" sz="2000" b="1" dirty="0">
                <a:solidFill>
                  <a:srgbClr val="006666"/>
                </a:solidFill>
                <a:latin typeface="Courier New" pitchFamily="49" charset="0"/>
              </a:rPr>
              <a:t>   j = (i + 1) % n; </a:t>
            </a:r>
          </a:p>
          <a:p>
            <a:r>
              <a:rPr lang="en-US" altLang="en-US" sz="2000" b="1" dirty="0">
                <a:solidFill>
                  <a:srgbClr val="006666"/>
                </a:solidFill>
                <a:latin typeface="Courier New" pitchFamily="49" charset="0"/>
              </a:rPr>
              <a:t>   while ((j != i) &amp;&amp; !</a:t>
            </a:r>
            <a:r>
              <a:rPr lang="en-US" altLang="en-US" sz="2000" b="1" dirty="0">
                <a:solidFill>
                  <a:srgbClr val="000066"/>
                </a:solidFill>
                <a:latin typeface="Courier New" pitchFamily="49" charset="0"/>
              </a:rPr>
              <a:t>waiting[j]</a:t>
            </a:r>
            <a:r>
              <a:rPr lang="en-US" altLang="en-US" sz="2000" b="1" dirty="0">
                <a:solidFill>
                  <a:srgbClr val="006666"/>
                </a:solidFill>
                <a:latin typeface="Courier New" pitchFamily="49" charset="0"/>
              </a:rPr>
              <a:t>) </a:t>
            </a:r>
          </a:p>
          <a:p>
            <a:r>
              <a:rPr lang="en-US" altLang="en-US" sz="2000" b="1" dirty="0">
                <a:solidFill>
                  <a:srgbClr val="006666"/>
                </a:solidFill>
                <a:latin typeface="Courier New" pitchFamily="49" charset="0"/>
              </a:rPr>
              <a:t>      j = (j + 1) % n; </a:t>
            </a:r>
          </a:p>
          <a:p>
            <a:r>
              <a:rPr lang="en-US" altLang="en-US" sz="2000" b="1" dirty="0">
                <a:solidFill>
                  <a:srgbClr val="006666"/>
                </a:solidFill>
                <a:latin typeface="Courier New" pitchFamily="49" charset="0"/>
              </a:rPr>
              <a:t>   if (j == i) </a:t>
            </a:r>
          </a:p>
          <a:p>
            <a:r>
              <a:rPr lang="en-US" altLang="en-US" sz="2000" b="1" dirty="0">
                <a:solidFill>
                  <a:srgbClr val="006666"/>
                </a:solidFill>
                <a:latin typeface="Courier New" pitchFamily="49" charset="0"/>
              </a:rPr>
              <a:t>      </a:t>
            </a:r>
            <a:r>
              <a:rPr lang="en-US" altLang="en-US" sz="2000" b="1" dirty="0">
                <a:solidFill>
                  <a:srgbClr val="000066"/>
                </a:solidFill>
                <a:latin typeface="Courier New" pitchFamily="49" charset="0"/>
              </a:rPr>
              <a:t>lock = 0; </a:t>
            </a:r>
          </a:p>
          <a:p>
            <a:r>
              <a:rPr lang="en-US" altLang="en-US" sz="2000" b="1" dirty="0">
                <a:solidFill>
                  <a:srgbClr val="006666"/>
                </a:solidFill>
                <a:latin typeface="Courier New" pitchFamily="49" charset="0"/>
              </a:rPr>
              <a:t>   else </a:t>
            </a:r>
          </a:p>
          <a:p>
            <a:r>
              <a:rPr lang="en-US" altLang="en-US" sz="2000" b="1" dirty="0">
                <a:solidFill>
                  <a:srgbClr val="006666"/>
                </a:solidFill>
                <a:latin typeface="Courier New" pitchFamily="49" charset="0"/>
              </a:rPr>
              <a:t>      </a:t>
            </a:r>
            <a:r>
              <a:rPr lang="en-US" altLang="en-US" sz="2000" b="1" dirty="0">
                <a:solidFill>
                  <a:srgbClr val="000066"/>
                </a:solidFill>
                <a:latin typeface="Courier New" pitchFamily="49" charset="0"/>
              </a:rPr>
              <a:t>waiting[j]</a:t>
            </a:r>
            <a:r>
              <a:rPr lang="en-US" altLang="en-US" sz="2000" b="1" dirty="0">
                <a:solidFill>
                  <a:srgbClr val="006666"/>
                </a:solidFill>
                <a:latin typeface="Courier New" pitchFamily="49" charset="0"/>
              </a:rPr>
              <a:t> = false; </a:t>
            </a:r>
          </a:p>
          <a:p>
            <a:r>
              <a:rPr lang="en-US" altLang="en-US" sz="2000" b="1" dirty="0">
                <a:solidFill>
                  <a:srgbClr val="006666"/>
                </a:solidFill>
                <a:latin typeface="Courier New" pitchFamily="49" charset="0"/>
              </a:rPr>
              <a:t>   </a:t>
            </a:r>
            <a:r>
              <a:rPr lang="en-US" altLang="en-US" sz="2000" b="1" dirty="0">
                <a:solidFill>
                  <a:srgbClr val="000066"/>
                </a:solidFill>
                <a:latin typeface="Courier New" pitchFamily="49" charset="0"/>
              </a:rPr>
              <a:t>/* remainder section */ </a:t>
            </a:r>
          </a:p>
          <a:p>
            <a:r>
              <a:rPr lang="en-US" altLang="en-US" sz="2000" b="1" dirty="0">
                <a:solidFill>
                  <a:srgbClr val="006666"/>
                </a:solidFill>
                <a:latin typeface="Courier New" pitchFamily="49" charset="0"/>
              </a:rPr>
              <a:t>}</a:t>
            </a:r>
          </a:p>
        </p:txBody>
      </p:sp>
    </p:spTree>
    <p:extLst>
      <p:ext uri="{BB962C8B-B14F-4D97-AF65-F5344CB8AC3E}">
        <p14:creationId xmlns:p14="http://schemas.microsoft.com/office/powerpoint/2010/main" val="5800204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FORM OF HARDWARE SUPPORT: </a:t>
            </a:r>
            <a:r>
              <a:rPr lang="en-US" sz="2800" b="1" dirty="0" smtClean="0">
                <a:solidFill>
                  <a:srgbClr val="800000"/>
                </a:solidFill>
                <a:latin typeface="Times New Roman" pitchFamily="18" charset="0"/>
                <a:cs typeface="Times New Roman" pitchFamily="18" charset="0"/>
              </a:rPr>
              <a:t>3) ATOMIC VARIABLES</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851338" y="1493337"/>
            <a:ext cx="11193517" cy="4154984"/>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pPr>
            <a:r>
              <a:rPr lang="en-US" sz="2400" dirty="0">
                <a:solidFill>
                  <a:srgbClr val="000066"/>
                </a:solidFill>
              </a:rPr>
              <a:t>Typically, instructions such as </a:t>
            </a:r>
            <a:r>
              <a:rPr lang="en-US" sz="2400" b="1" dirty="0" smtClean="0">
                <a:solidFill>
                  <a:srgbClr val="000066"/>
                </a:solidFill>
              </a:rPr>
              <a:t>compare_and_swap( )</a:t>
            </a:r>
            <a:r>
              <a:rPr lang="en-US" sz="2400" dirty="0" smtClean="0">
                <a:solidFill>
                  <a:srgbClr val="000066"/>
                </a:solidFill>
              </a:rPr>
              <a:t> </a:t>
            </a:r>
            <a:r>
              <a:rPr lang="en-US" sz="2400" dirty="0">
                <a:solidFill>
                  <a:srgbClr val="000066"/>
                </a:solidFill>
              </a:rPr>
              <a:t>are used as building blocks for other synchronization tools.</a:t>
            </a:r>
          </a:p>
          <a:p>
            <a:pPr marL="361950" indent="-361950" algn="just">
              <a:buClr>
                <a:srgbClr val="800000"/>
              </a:buClr>
              <a:buFont typeface="Wingdings" panose="05000000000000000000" pitchFamily="2" charset="2"/>
              <a:buChar char="§"/>
            </a:pPr>
            <a:endParaRPr lang="en-US" sz="2400" dirty="0" smtClean="0">
              <a:solidFill>
                <a:srgbClr val="000066"/>
              </a:solidFill>
            </a:endParaRPr>
          </a:p>
          <a:p>
            <a:pPr marL="361950" indent="-361950" algn="just">
              <a:buClr>
                <a:srgbClr val="800000"/>
              </a:buClr>
              <a:buFont typeface="Wingdings" panose="05000000000000000000" pitchFamily="2" charset="2"/>
              <a:buChar char="§"/>
            </a:pPr>
            <a:r>
              <a:rPr lang="en-US" sz="2400" dirty="0" smtClean="0">
                <a:solidFill>
                  <a:srgbClr val="000066"/>
                </a:solidFill>
              </a:rPr>
              <a:t>One </a:t>
            </a:r>
            <a:r>
              <a:rPr lang="en-US" sz="2400" dirty="0">
                <a:solidFill>
                  <a:srgbClr val="000066"/>
                </a:solidFill>
              </a:rPr>
              <a:t>tool is an </a:t>
            </a:r>
            <a:r>
              <a:rPr lang="en-US" sz="2400" b="1" dirty="0">
                <a:solidFill>
                  <a:srgbClr val="000066"/>
                </a:solidFill>
              </a:rPr>
              <a:t>atomic variable </a:t>
            </a:r>
            <a:r>
              <a:rPr lang="en-US" sz="2400" dirty="0">
                <a:solidFill>
                  <a:srgbClr val="000066"/>
                </a:solidFill>
              </a:rPr>
              <a:t>that provides </a:t>
            </a:r>
            <a:r>
              <a:rPr lang="en-US" sz="2400" i="1" dirty="0">
                <a:solidFill>
                  <a:srgbClr val="000066"/>
                </a:solidFill>
              </a:rPr>
              <a:t>atomic</a:t>
            </a:r>
            <a:r>
              <a:rPr lang="en-US" sz="2400" dirty="0">
                <a:solidFill>
                  <a:srgbClr val="000066"/>
                </a:solidFill>
              </a:rPr>
              <a:t> (uninterruptible) updates on basic data types such as </a:t>
            </a:r>
            <a:r>
              <a:rPr lang="en-US" sz="2400" b="1" dirty="0">
                <a:solidFill>
                  <a:srgbClr val="000066"/>
                </a:solidFill>
              </a:rPr>
              <a:t>integers</a:t>
            </a:r>
            <a:r>
              <a:rPr lang="en-US" sz="2400" dirty="0">
                <a:solidFill>
                  <a:srgbClr val="000066"/>
                </a:solidFill>
              </a:rPr>
              <a:t> and </a:t>
            </a:r>
            <a:r>
              <a:rPr lang="en-US" sz="2400" b="1" dirty="0">
                <a:solidFill>
                  <a:srgbClr val="000066"/>
                </a:solidFill>
              </a:rPr>
              <a:t>booleans</a:t>
            </a:r>
            <a:r>
              <a:rPr lang="en-US" sz="2400" dirty="0">
                <a:solidFill>
                  <a:srgbClr val="000066"/>
                </a:solidFill>
              </a:rPr>
              <a:t>.</a:t>
            </a:r>
          </a:p>
          <a:p>
            <a:pPr marL="361950" indent="-361950" algn="just">
              <a:buClr>
                <a:srgbClr val="800000"/>
              </a:buClr>
              <a:buFont typeface="Wingdings" panose="05000000000000000000" pitchFamily="2" charset="2"/>
              <a:buChar char="§"/>
            </a:pPr>
            <a:endParaRPr lang="en-US" sz="2400" dirty="0" smtClean="0">
              <a:solidFill>
                <a:srgbClr val="000066"/>
              </a:solidFill>
            </a:endParaRPr>
          </a:p>
          <a:p>
            <a:pPr marL="361950" indent="-361950" algn="just">
              <a:buClr>
                <a:srgbClr val="800000"/>
              </a:buClr>
              <a:buFont typeface="Wingdings" panose="05000000000000000000" pitchFamily="2" charset="2"/>
              <a:buChar char="§"/>
            </a:pPr>
            <a:r>
              <a:rPr lang="en-US" sz="2400" b="1" dirty="0" smtClean="0">
                <a:solidFill>
                  <a:srgbClr val="000066"/>
                </a:solidFill>
              </a:rPr>
              <a:t>Example:</a:t>
            </a:r>
            <a:r>
              <a:rPr lang="en-US" sz="2400" dirty="0" smtClean="0">
                <a:solidFill>
                  <a:srgbClr val="000066"/>
                </a:solidFill>
              </a:rPr>
              <a:t> </a:t>
            </a:r>
          </a:p>
          <a:p>
            <a:pPr marL="725488" indent="-363538" algn="just">
              <a:buClr>
                <a:srgbClr val="800000"/>
              </a:buClr>
              <a:buFont typeface="Courier New" panose="02070309020205020404" pitchFamily="49" charset="0"/>
              <a:buChar char="o"/>
            </a:pPr>
            <a:r>
              <a:rPr lang="en-US" sz="2400" dirty="0" smtClean="0">
                <a:solidFill>
                  <a:srgbClr val="000066"/>
                </a:solidFill>
              </a:rPr>
              <a:t>The </a:t>
            </a:r>
            <a:r>
              <a:rPr lang="en-US" sz="2400" b="1" dirty="0">
                <a:solidFill>
                  <a:srgbClr val="000066"/>
                </a:solidFill>
                <a:cs typeface="Courier New" pitchFamily="49" charset="0"/>
              </a:rPr>
              <a:t>increment</a:t>
            </a:r>
            <a:r>
              <a:rPr lang="en-US" sz="2400" b="1" dirty="0" smtClean="0">
                <a:solidFill>
                  <a:srgbClr val="000066"/>
                </a:solidFill>
                <a:cs typeface="Courier New" pitchFamily="49" charset="0"/>
              </a:rPr>
              <a:t>( )</a:t>
            </a:r>
            <a:r>
              <a:rPr lang="en-US" sz="2400" dirty="0" smtClean="0">
                <a:solidFill>
                  <a:srgbClr val="000066"/>
                </a:solidFill>
              </a:rPr>
              <a:t> </a:t>
            </a:r>
            <a:r>
              <a:rPr lang="en-US" sz="2400" dirty="0">
                <a:solidFill>
                  <a:srgbClr val="000066"/>
                </a:solidFill>
              </a:rPr>
              <a:t>operation on the atomic variable </a:t>
            </a:r>
            <a:r>
              <a:rPr lang="en-US" sz="2400" b="1" dirty="0">
                <a:solidFill>
                  <a:srgbClr val="000066"/>
                </a:solidFill>
                <a:cs typeface="Courier New" pitchFamily="49" charset="0"/>
              </a:rPr>
              <a:t>sequence</a:t>
            </a:r>
            <a:r>
              <a:rPr lang="en-US" sz="2400" dirty="0">
                <a:solidFill>
                  <a:srgbClr val="000066"/>
                </a:solidFill>
              </a:rPr>
              <a:t> ensures </a:t>
            </a:r>
            <a:r>
              <a:rPr lang="en-US" sz="2400" b="1" dirty="0">
                <a:solidFill>
                  <a:srgbClr val="000066"/>
                </a:solidFill>
                <a:cs typeface="Courier New" pitchFamily="49" charset="0"/>
              </a:rPr>
              <a:t>sequence</a:t>
            </a:r>
            <a:r>
              <a:rPr lang="en-US" sz="2400" dirty="0">
                <a:solidFill>
                  <a:srgbClr val="000066"/>
                </a:solidFill>
              </a:rPr>
              <a:t> is incremented without interruption</a:t>
            </a:r>
            <a:r>
              <a:rPr lang="en-US" sz="2400" dirty="0" smtClean="0">
                <a:solidFill>
                  <a:srgbClr val="000066"/>
                </a:solidFill>
              </a:rPr>
              <a:t>:</a:t>
            </a:r>
          </a:p>
          <a:p>
            <a:pPr marL="1435100">
              <a:buClr>
                <a:srgbClr val="800000"/>
              </a:buClr>
            </a:pPr>
            <a:endParaRPr lang="en-US" sz="2400" b="1" dirty="0" smtClean="0">
              <a:solidFill>
                <a:srgbClr val="006666"/>
              </a:solidFill>
              <a:latin typeface="Courier New" panose="02070309020205020404" pitchFamily="49" charset="0"/>
              <a:cs typeface="Courier New" panose="02070309020205020404" pitchFamily="49" charset="0"/>
            </a:endParaRPr>
          </a:p>
          <a:p>
            <a:pPr marL="1435100">
              <a:buClr>
                <a:srgbClr val="800000"/>
              </a:buClr>
            </a:pPr>
            <a:r>
              <a:rPr lang="en-US" sz="2400" b="1" dirty="0" smtClean="0">
                <a:solidFill>
                  <a:srgbClr val="006666"/>
                </a:solidFill>
                <a:latin typeface="Courier New" panose="02070309020205020404" pitchFamily="49" charset="0"/>
                <a:cs typeface="Courier New" panose="02070309020205020404" pitchFamily="49" charset="0"/>
              </a:rPr>
              <a:t>increment</a:t>
            </a:r>
            <a:r>
              <a:rPr lang="en-US" sz="2400" b="1" dirty="0">
                <a:solidFill>
                  <a:srgbClr val="006666"/>
                </a:solidFill>
                <a:latin typeface="Courier New" panose="02070309020205020404" pitchFamily="49" charset="0"/>
                <a:cs typeface="Courier New" panose="02070309020205020404" pitchFamily="49" charset="0"/>
              </a:rPr>
              <a:t>(&amp;sequence);</a:t>
            </a:r>
            <a:r>
              <a:rPr lang="en-US" sz="2400" dirty="0">
                <a:solidFill>
                  <a:srgbClr val="000066"/>
                </a:solidFill>
              </a:rPr>
              <a:t> </a:t>
            </a:r>
            <a:endParaRPr lang="en-PH" sz="2400" dirty="0">
              <a:solidFill>
                <a:srgbClr val="000066"/>
              </a:solidFill>
            </a:endParaRPr>
          </a:p>
        </p:txBody>
      </p:sp>
    </p:spTree>
    <p:extLst>
      <p:ext uri="{BB962C8B-B14F-4D97-AF65-F5344CB8AC3E}">
        <p14:creationId xmlns:p14="http://schemas.microsoft.com/office/powerpoint/2010/main" val="27934957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25879" y="1563181"/>
            <a:ext cx="10577754" cy="4154984"/>
          </a:xfrm>
          <a:prstGeom prst="rect">
            <a:avLst/>
          </a:prstGeom>
          <a:solidFill>
            <a:schemeClr val="bg1">
              <a:lumMod val="95000"/>
            </a:schemeClr>
          </a:solidFill>
        </p:spPr>
        <p:txBody>
          <a:bodyPr wrap="square">
            <a:spAutoFit/>
          </a:bodyPr>
          <a:lstStyle/>
          <a:p>
            <a:pPr marL="361950" indent="-361950">
              <a:buClr>
                <a:srgbClr val="800000"/>
              </a:buClr>
              <a:buFont typeface="Wingdings" panose="05000000000000000000" pitchFamily="2" charset="2"/>
              <a:buChar char="§"/>
            </a:pPr>
            <a:r>
              <a:rPr lang="en-US" sz="2400" dirty="0">
                <a:solidFill>
                  <a:srgbClr val="000066"/>
                </a:solidFill>
              </a:rPr>
              <a:t>The </a:t>
            </a:r>
            <a:r>
              <a:rPr lang="en-US" sz="2400" b="1" dirty="0" smtClean="0">
                <a:solidFill>
                  <a:srgbClr val="000066"/>
                </a:solidFill>
                <a:cs typeface="Courier New" pitchFamily="49" charset="0"/>
              </a:rPr>
              <a:t>increment( )</a:t>
            </a:r>
            <a:r>
              <a:rPr lang="en-US" sz="2400" dirty="0" smtClean="0">
                <a:solidFill>
                  <a:srgbClr val="000066"/>
                </a:solidFill>
              </a:rPr>
              <a:t> </a:t>
            </a:r>
            <a:r>
              <a:rPr lang="en-US" sz="2400" dirty="0">
                <a:solidFill>
                  <a:srgbClr val="000066"/>
                </a:solidFill>
              </a:rPr>
              <a:t>function can be implemented as follows</a:t>
            </a:r>
            <a:r>
              <a:rPr lang="en-US" sz="2400" dirty="0" smtClean="0">
                <a:solidFill>
                  <a:srgbClr val="000066"/>
                </a:solidFill>
              </a:rPr>
              <a:t>:</a:t>
            </a:r>
          </a:p>
          <a:p>
            <a:pPr marL="725488">
              <a:buClr>
                <a:srgbClr val="800000"/>
              </a:buClr>
            </a:pPr>
            <a:r>
              <a:rPr lang="en-US" sz="2400" dirty="0">
                <a:solidFill>
                  <a:srgbClr val="000066"/>
                </a:solidFill>
              </a:rPr>
              <a:t/>
            </a:r>
            <a:br>
              <a:rPr lang="en-US" sz="2400" dirty="0">
                <a:solidFill>
                  <a:srgbClr val="000066"/>
                </a:solidFill>
              </a:rPr>
            </a:br>
            <a:r>
              <a:rPr lang="en-US" sz="2400" b="1" dirty="0">
                <a:solidFill>
                  <a:srgbClr val="006666"/>
                </a:solidFill>
                <a:latin typeface="Courier New" panose="02070309020205020404" pitchFamily="49" charset="0"/>
                <a:cs typeface="Courier New" panose="02070309020205020404" pitchFamily="49" charset="0"/>
              </a:rPr>
              <a:t>void </a:t>
            </a:r>
            <a:r>
              <a:rPr lang="en-US" sz="2400" b="1" dirty="0" smtClean="0">
                <a:solidFill>
                  <a:srgbClr val="000066"/>
                </a:solidFill>
                <a:latin typeface="Courier New" panose="02070309020205020404" pitchFamily="49" charset="0"/>
                <a:cs typeface="Courier New" panose="02070309020205020404" pitchFamily="49" charset="0"/>
              </a:rPr>
              <a:t>increment</a:t>
            </a:r>
            <a:r>
              <a:rPr lang="en-US" sz="2400" b="1" dirty="0" smtClean="0">
                <a:solidFill>
                  <a:srgbClr val="006666"/>
                </a:solidFill>
                <a:latin typeface="Courier New" panose="02070309020205020404" pitchFamily="49" charset="0"/>
                <a:cs typeface="Courier New" panose="02070309020205020404" pitchFamily="49" charset="0"/>
              </a:rPr>
              <a:t>(atomic_int </a:t>
            </a:r>
            <a:r>
              <a:rPr lang="en-US" sz="2400" b="1" dirty="0">
                <a:solidFill>
                  <a:srgbClr val="006666"/>
                </a:solidFill>
                <a:latin typeface="Courier New" panose="02070309020205020404" pitchFamily="49" charset="0"/>
                <a:cs typeface="Courier New" panose="02070309020205020404" pitchFamily="49" charset="0"/>
              </a:rPr>
              <a:t>*v</a:t>
            </a:r>
            <a:r>
              <a:rPr lang="en-US" sz="2400" b="1" dirty="0" smtClean="0">
                <a:solidFill>
                  <a:srgbClr val="006666"/>
                </a:solidFill>
                <a:latin typeface="Courier New" panose="02070309020205020404" pitchFamily="49" charset="0"/>
                <a:cs typeface="Courier New" panose="02070309020205020404" pitchFamily="49" charset="0"/>
              </a:rPr>
              <a:t>)</a:t>
            </a:r>
          </a:p>
          <a:p>
            <a:pPr marL="725488">
              <a:buClr>
                <a:srgbClr val="800000"/>
              </a:buClr>
            </a:pPr>
            <a:r>
              <a:rPr lang="en-US" sz="2400" b="1" dirty="0" smtClean="0">
                <a:solidFill>
                  <a:srgbClr val="006666"/>
                </a:solidFill>
                <a:latin typeface="Courier New" panose="02070309020205020404" pitchFamily="49" charset="0"/>
                <a:cs typeface="Courier New" panose="02070309020205020404" pitchFamily="49" charset="0"/>
              </a:rPr>
              <a:t>{</a:t>
            </a:r>
          </a:p>
          <a:p>
            <a:pPr marL="1071563">
              <a:buClr>
                <a:srgbClr val="800000"/>
              </a:buClr>
            </a:pPr>
            <a:r>
              <a:rPr lang="en-US" sz="2400" b="1" dirty="0" smtClean="0">
                <a:solidFill>
                  <a:srgbClr val="006666"/>
                </a:solidFill>
                <a:latin typeface="Courier New" panose="02070309020205020404" pitchFamily="49" charset="0"/>
                <a:cs typeface="Courier New" panose="02070309020205020404" pitchFamily="49" charset="0"/>
              </a:rPr>
              <a:t>int </a:t>
            </a:r>
            <a:r>
              <a:rPr lang="en-US" sz="2400" b="1" dirty="0">
                <a:solidFill>
                  <a:srgbClr val="006666"/>
                </a:solidFill>
                <a:latin typeface="Courier New" panose="02070309020205020404" pitchFamily="49" charset="0"/>
                <a:cs typeface="Courier New" panose="02070309020205020404" pitchFamily="49" charset="0"/>
              </a:rPr>
              <a:t>temp</a:t>
            </a:r>
            <a:r>
              <a:rPr lang="en-US" sz="2400" b="1" dirty="0" smtClean="0">
                <a:solidFill>
                  <a:srgbClr val="006666"/>
                </a:solidFill>
                <a:latin typeface="Courier New" panose="02070309020205020404" pitchFamily="49" charset="0"/>
                <a:cs typeface="Courier New" panose="02070309020205020404" pitchFamily="49" charset="0"/>
              </a:rPr>
              <a:t>;</a:t>
            </a:r>
          </a:p>
          <a:p>
            <a:pPr marL="1071563">
              <a:buClr>
                <a:srgbClr val="800000"/>
              </a:buClr>
            </a:pPr>
            <a:r>
              <a:rPr lang="en-US" sz="2400" b="1" dirty="0">
                <a:solidFill>
                  <a:srgbClr val="006666"/>
                </a:solidFill>
                <a:latin typeface="Courier New" panose="02070309020205020404" pitchFamily="49" charset="0"/>
                <a:cs typeface="Courier New" panose="02070309020205020404" pitchFamily="49" charset="0"/>
              </a:rPr>
              <a:t/>
            </a:r>
            <a:br>
              <a:rPr lang="en-US" sz="2400" b="1" dirty="0">
                <a:solidFill>
                  <a:srgbClr val="006666"/>
                </a:solidFill>
                <a:latin typeface="Courier New" panose="02070309020205020404" pitchFamily="49" charset="0"/>
                <a:cs typeface="Courier New" panose="02070309020205020404" pitchFamily="49" charset="0"/>
              </a:rPr>
            </a:br>
            <a:r>
              <a:rPr lang="en-US" sz="2400" b="1" dirty="0" smtClean="0">
                <a:solidFill>
                  <a:srgbClr val="006666"/>
                </a:solidFill>
                <a:latin typeface="Courier New" panose="02070309020205020404" pitchFamily="49" charset="0"/>
                <a:cs typeface="Courier New" panose="02070309020205020404" pitchFamily="49" charset="0"/>
              </a:rPr>
              <a:t>do {</a:t>
            </a:r>
          </a:p>
          <a:p>
            <a:pPr marL="2160588">
              <a:buClr>
                <a:srgbClr val="800000"/>
              </a:buClr>
            </a:pPr>
            <a:r>
              <a:rPr lang="en-US" sz="2400" b="1" dirty="0" smtClean="0">
                <a:solidFill>
                  <a:srgbClr val="006666"/>
                </a:solidFill>
                <a:latin typeface="Courier New" panose="02070309020205020404" pitchFamily="49" charset="0"/>
                <a:cs typeface="Courier New" panose="02070309020205020404" pitchFamily="49" charset="0"/>
              </a:rPr>
              <a:t>temp </a:t>
            </a:r>
            <a:r>
              <a:rPr lang="en-US" sz="2400" b="1" dirty="0">
                <a:solidFill>
                  <a:srgbClr val="006666"/>
                </a:solidFill>
                <a:latin typeface="Courier New" panose="02070309020205020404" pitchFamily="49" charset="0"/>
                <a:cs typeface="Courier New" panose="02070309020205020404" pitchFamily="49" charset="0"/>
              </a:rPr>
              <a:t>= *v</a:t>
            </a:r>
            <a:r>
              <a:rPr lang="en-US" sz="2400" b="1" dirty="0" smtClean="0">
                <a:solidFill>
                  <a:srgbClr val="006666"/>
                </a:solidFill>
                <a:latin typeface="Courier New" panose="02070309020205020404" pitchFamily="49" charset="0"/>
                <a:cs typeface="Courier New" panose="02070309020205020404" pitchFamily="49" charset="0"/>
              </a:rPr>
              <a:t>;</a:t>
            </a:r>
          </a:p>
          <a:p>
            <a:pPr marL="1071563">
              <a:buClr>
                <a:srgbClr val="800000"/>
              </a:buClr>
            </a:pPr>
            <a:r>
              <a:rPr lang="en-US" sz="2400" b="1" dirty="0" smtClean="0">
                <a:solidFill>
                  <a:srgbClr val="006666"/>
                </a:solidFill>
                <a:latin typeface="Courier New" panose="02070309020205020404" pitchFamily="49" charset="0"/>
                <a:cs typeface="Courier New" panose="02070309020205020404" pitchFamily="49" charset="0"/>
              </a:rPr>
              <a:t>}</a:t>
            </a:r>
          </a:p>
          <a:p>
            <a:pPr marL="1071563">
              <a:buClr>
                <a:srgbClr val="800000"/>
              </a:buClr>
            </a:pPr>
            <a:r>
              <a:rPr lang="en-US" sz="2400" b="1" dirty="0" smtClean="0">
                <a:solidFill>
                  <a:srgbClr val="006666"/>
                </a:solidFill>
                <a:latin typeface="Courier New" panose="02070309020205020404" pitchFamily="49" charset="0"/>
                <a:cs typeface="Courier New" panose="02070309020205020404" pitchFamily="49" charset="0"/>
              </a:rPr>
              <a:t>while </a:t>
            </a:r>
            <a:r>
              <a:rPr lang="en-US" sz="2400" b="1" dirty="0">
                <a:solidFill>
                  <a:srgbClr val="006666"/>
                </a:solidFill>
                <a:latin typeface="Courier New" panose="02070309020205020404" pitchFamily="49" charset="0"/>
                <a:cs typeface="Courier New" panose="02070309020205020404" pitchFamily="49" charset="0"/>
              </a:rPr>
              <a:t>(temp != (compare_and_swap(v</a:t>
            </a:r>
            <a:r>
              <a:rPr lang="en-US" sz="2400" b="1" dirty="0" smtClean="0">
                <a:solidFill>
                  <a:srgbClr val="006666"/>
                </a:solidFill>
                <a:latin typeface="Courier New" panose="02070309020205020404" pitchFamily="49" charset="0"/>
                <a:cs typeface="Courier New" panose="02070309020205020404" pitchFamily="49" charset="0"/>
              </a:rPr>
              <a:t>, temp, temp+1));</a:t>
            </a:r>
          </a:p>
          <a:p>
            <a:pPr marL="725488">
              <a:buClr>
                <a:srgbClr val="800000"/>
              </a:buClr>
            </a:pPr>
            <a:r>
              <a:rPr lang="en-US" sz="2400" b="1" dirty="0" smtClean="0">
                <a:solidFill>
                  <a:srgbClr val="006666"/>
                </a:solidFill>
                <a:latin typeface="Courier New" panose="02070309020205020404" pitchFamily="49" charset="0"/>
                <a:cs typeface="Courier New" panose="02070309020205020404" pitchFamily="49" charset="0"/>
              </a:rPr>
              <a:t>} </a:t>
            </a:r>
            <a:endParaRPr lang="en-PH" sz="2400" dirty="0">
              <a:solidFill>
                <a:srgbClr val="006666"/>
              </a:solidFill>
              <a:latin typeface="Courier New" panose="02070309020205020404" pitchFamily="49" charset="0"/>
              <a:cs typeface="Courier New" panose="02070309020205020404" pitchFamily="49" charset="0"/>
            </a:endParaRPr>
          </a:p>
        </p:txBody>
      </p:sp>
      <p:sp>
        <p:nvSpPr>
          <p:cNvPr id="4" name="TextBox 3"/>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FORM OF HARDWARE SUPPORT: </a:t>
            </a:r>
            <a:r>
              <a:rPr lang="en-US" sz="2800" b="1" dirty="0" smtClean="0">
                <a:solidFill>
                  <a:srgbClr val="800000"/>
                </a:solidFill>
                <a:latin typeface="Times New Roman" pitchFamily="18" charset="0"/>
                <a:cs typeface="Times New Roman" pitchFamily="18" charset="0"/>
              </a:rPr>
              <a:t>3) ATOMIC VARIABLES</a:t>
            </a:r>
            <a:endParaRPr lang="en-US" sz="3200" b="1"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875909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MUTEX LOCK</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1717556" y="1749578"/>
            <a:ext cx="9394399" cy="3083921"/>
          </a:xfrm>
          <a:prstGeom prst="rect">
            <a:avLst/>
          </a:prstGeom>
          <a:solidFill>
            <a:schemeClr val="bg1">
              <a:lumMod val="95000"/>
            </a:schemeClr>
          </a:solidFill>
        </p:spPr>
        <p:txBody>
          <a:bodyPr wrap="square">
            <a:spAutoFit/>
          </a:bodyPr>
          <a:lstStyle/>
          <a:p>
            <a:pPr marL="361950" indent="-361950" algn="just">
              <a:lnSpc>
                <a:spcPct val="90000"/>
              </a:lnSpc>
              <a:buClr>
                <a:srgbClr val="800000"/>
              </a:buClr>
              <a:buFont typeface="Wingdings" panose="05000000000000000000" pitchFamily="2" charset="2"/>
              <a:buChar char="§"/>
            </a:pPr>
            <a:r>
              <a:rPr lang="en-US" sz="2400" dirty="0">
                <a:solidFill>
                  <a:srgbClr val="000066"/>
                </a:solidFill>
              </a:rPr>
              <a:t>Previous </a:t>
            </a:r>
            <a:r>
              <a:rPr lang="en-US" sz="2400" dirty="0" smtClean="0">
                <a:solidFill>
                  <a:srgbClr val="000066"/>
                </a:solidFill>
              </a:rPr>
              <a:t>hardware solutions </a:t>
            </a:r>
            <a:r>
              <a:rPr lang="en-US" sz="2400" dirty="0">
                <a:solidFill>
                  <a:srgbClr val="000066"/>
                </a:solidFill>
              </a:rPr>
              <a:t>are complicated and generally inaccessible to application </a:t>
            </a:r>
            <a:r>
              <a:rPr lang="en-US" sz="2400" dirty="0" smtClean="0">
                <a:solidFill>
                  <a:srgbClr val="000066"/>
                </a:solidFill>
              </a:rPr>
              <a:t>programmers:</a:t>
            </a:r>
          </a:p>
          <a:p>
            <a:pPr marL="719138" indent="-360363" algn="just">
              <a:lnSpc>
                <a:spcPct val="150000"/>
              </a:lnSpc>
              <a:buClr>
                <a:srgbClr val="800000"/>
              </a:buClr>
              <a:buFont typeface="Courier New" panose="02070309020205020404" pitchFamily="49" charset="0"/>
              <a:buChar char="o"/>
            </a:pPr>
            <a:r>
              <a:rPr lang="en-US" sz="2400" dirty="0">
                <a:solidFill>
                  <a:srgbClr val="000066"/>
                </a:solidFill>
              </a:rPr>
              <a:t>particularly on multi-processor machines, and </a:t>
            </a:r>
            <a:endParaRPr lang="en-US" sz="2400" dirty="0" smtClean="0">
              <a:solidFill>
                <a:srgbClr val="000066"/>
              </a:solidFill>
            </a:endParaRPr>
          </a:p>
          <a:p>
            <a:pPr marL="719138" indent="-360363" algn="just">
              <a:lnSpc>
                <a:spcPct val="150000"/>
              </a:lnSpc>
              <a:buClr>
                <a:srgbClr val="800000"/>
              </a:buClr>
              <a:buFont typeface="Courier New" panose="02070309020205020404" pitchFamily="49" charset="0"/>
              <a:buChar char="o"/>
            </a:pPr>
            <a:r>
              <a:rPr lang="en-US" sz="2400" dirty="0" smtClean="0">
                <a:solidFill>
                  <a:srgbClr val="000066"/>
                </a:solidFill>
              </a:rPr>
              <a:t>particularly </a:t>
            </a:r>
            <a:r>
              <a:rPr lang="en-US" sz="2400" dirty="0">
                <a:solidFill>
                  <a:srgbClr val="000066"/>
                </a:solidFill>
              </a:rPr>
              <a:t>because they are often platform-dependent</a:t>
            </a:r>
            <a:endParaRPr lang="en-US" sz="2400" dirty="0" smtClean="0">
              <a:solidFill>
                <a:srgbClr val="000066"/>
              </a:solidFill>
            </a:endParaRPr>
          </a:p>
          <a:p>
            <a:pPr marL="361950" indent="-361950" algn="just">
              <a:lnSpc>
                <a:spcPct val="90000"/>
              </a:lnSpc>
              <a:buClr>
                <a:srgbClr val="800000"/>
              </a:buClr>
              <a:buFont typeface="Wingdings" panose="05000000000000000000" pitchFamily="2" charset="2"/>
              <a:buChar char="§"/>
            </a:pPr>
            <a:endParaRPr lang="en-US" sz="2400" dirty="0" smtClean="0">
              <a:solidFill>
                <a:srgbClr val="000066"/>
              </a:solidFill>
            </a:endParaRPr>
          </a:p>
          <a:p>
            <a:pPr marL="361950" indent="-361950" algn="just">
              <a:lnSpc>
                <a:spcPct val="90000"/>
              </a:lnSpc>
              <a:buClr>
                <a:srgbClr val="800000"/>
              </a:buClr>
              <a:buFont typeface="Wingdings" panose="05000000000000000000" pitchFamily="2" charset="2"/>
              <a:buChar char="§"/>
            </a:pPr>
            <a:r>
              <a:rPr lang="en-US" sz="2400" dirty="0" smtClean="0">
                <a:solidFill>
                  <a:srgbClr val="000066"/>
                </a:solidFill>
              </a:rPr>
              <a:t>OS designers </a:t>
            </a:r>
            <a:r>
              <a:rPr lang="en-US" sz="2400" dirty="0">
                <a:solidFill>
                  <a:srgbClr val="000066"/>
                </a:solidFill>
              </a:rPr>
              <a:t>build </a:t>
            </a:r>
            <a:r>
              <a:rPr lang="en-US" sz="2400" b="1" dirty="0">
                <a:solidFill>
                  <a:srgbClr val="000066"/>
                </a:solidFill>
              </a:rPr>
              <a:t>software tools</a:t>
            </a:r>
            <a:r>
              <a:rPr lang="en-US" sz="2400" dirty="0">
                <a:solidFill>
                  <a:srgbClr val="000066"/>
                </a:solidFill>
              </a:rPr>
              <a:t> to solve </a:t>
            </a:r>
            <a:r>
              <a:rPr lang="en-US" sz="2400" b="1" dirty="0">
                <a:solidFill>
                  <a:srgbClr val="000066"/>
                </a:solidFill>
              </a:rPr>
              <a:t>critical section </a:t>
            </a:r>
            <a:r>
              <a:rPr lang="en-US" sz="2400" b="1" dirty="0" smtClean="0">
                <a:solidFill>
                  <a:srgbClr val="000066"/>
                </a:solidFill>
              </a:rPr>
              <a:t>problem</a:t>
            </a:r>
            <a:r>
              <a:rPr lang="en-US" sz="2400" dirty="0" smtClean="0">
                <a:solidFill>
                  <a:srgbClr val="000066"/>
                </a:solidFill>
              </a:rPr>
              <a:t>: </a:t>
            </a:r>
          </a:p>
          <a:p>
            <a:pPr marL="725488" indent="-363538" algn="just">
              <a:lnSpc>
                <a:spcPct val="150000"/>
              </a:lnSpc>
              <a:buClr>
                <a:srgbClr val="800000"/>
              </a:buClr>
              <a:buFont typeface="Courier New" panose="02070309020205020404" pitchFamily="49" charset="0"/>
              <a:buChar char="o"/>
            </a:pPr>
            <a:r>
              <a:rPr lang="en-US" sz="2400" dirty="0" smtClean="0">
                <a:solidFill>
                  <a:srgbClr val="000066"/>
                </a:solidFill>
              </a:rPr>
              <a:t>Simplest </a:t>
            </a:r>
            <a:r>
              <a:rPr lang="en-US" sz="2400" dirty="0">
                <a:solidFill>
                  <a:srgbClr val="000066"/>
                </a:solidFill>
              </a:rPr>
              <a:t>is </a:t>
            </a:r>
            <a:r>
              <a:rPr lang="en-US" sz="2400" b="1" dirty="0">
                <a:solidFill>
                  <a:srgbClr val="000066"/>
                </a:solidFill>
              </a:rPr>
              <a:t>mutex </a:t>
            </a:r>
            <a:r>
              <a:rPr lang="en-US" sz="2400" b="1" dirty="0" smtClean="0">
                <a:solidFill>
                  <a:srgbClr val="000066"/>
                </a:solidFill>
              </a:rPr>
              <a:t>lock</a:t>
            </a:r>
          </a:p>
        </p:txBody>
      </p:sp>
    </p:spTree>
    <p:extLst>
      <p:ext uri="{BB962C8B-B14F-4D97-AF65-F5344CB8AC3E}">
        <p14:creationId xmlns:p14="http://schemas.microsoft.com/office/powerpoint/2010/main" val="21145888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MUTEX LOCK</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786465" y="1178078"/>
            <a:ext cx="11289239" cy="5078313"/>
          </a:xfrm>
          <a:prstGeom prst="rect">
            <a:avLst/>
          </a:prstGeom>
          <a:solidFill>
            <a:schemeClr val="bg1">
              <a:lumMod val="95000"/>
            </a:schemeClr>
          </a:solidFill>
        </p:spPr>
        <p:txBody>
          <a:bodyPr wrap="square">
            <a:spAutoFit/>
          </a:bodyPr>
          <a:lstStyle/>
          <a:p>
            <a:pPr marL="358775" indent="-358775" algn="just">
              <a:lnSpc>
                <a:spcPct val="150000"/>
              </a:lnSpc>
              <a:buClr>
                <a:srgbClr val="800000"/>
              </a:buClr>
              <a:buFont typeface="Wingdings" panose="05000000000000000000" pitchFamily="2" charset="2"/>
              <a:buChar char="§"/>
            </a:pPr>
            <a:r>
              <a:rPr lang="en-US" sz="2400" dirty="0" smtClean="0">
                <a:solidFill>
                  <a:srgbClr val="000066"/>
                </a:solidFill>
              </a:rPr>
              <a:t>Short for </a:t>
            </a:r>
            <a:r>
              <a:rPr lang="en-US" sz="2400" b="1" dirty="0" smtClean="0">
                <a:solidFill>
                  <a:srgbClr val="000066"/>
                </a:solidFill>
              </a:rPr>
              <a:t>mut</a:t>
            </a:r>
            <a:r>
              <a:rPr lang="en-US" sz="2400" dirty="0" smtClean="0">
                <a:solidFill>
                  <a:srgbClr val="000066"/>
                </a:solidFill>
              </a:rPr>
              <a:t>ual </a:t>
            </a:r>
            <a:r>
              <a:rPr lang="en-US" sz="2400" b="1" dirty="0" smtClean="0">
                <a:solidFill>
                  <a:srgbClr val="000066"/>
                </a:solidFill>
              </a:rPr>
              <a:t>ex</a:t>
            </a:r>
            <a:r>
              <a:rPr lang="en-US" sz="2400" dirty="0" smtClean="0">
                <a:solidFill>
                  <a:srgbClr val="000066"/>
                </a:solidFill>
              </a:rPr>
              <a:t>clusion </a:t>
            </a:r>
            <a:r>
              <a:rPr lang="en-US" sz="2400" b="1" dirty="0" smtClean="0">
                <a:solidFill>
                  <a:srgbClr val="000066"/>
                </a:solidFill>
              </a:rPr>
              <a:t>lock</a:t>
            </a:r>
          </a:p>
          <a:p>
            <a:pPr marL="358775" indent="-358775" algn="just">
              <a:lnSpc>
                <a:spcPct val="150000"/>
              </a:lnSpc>
              <a:buClr>
                <a:srgbClr val="800000"/>
              </a:buClr>
              <a:buFont typeface="Wingdings" panose="05000000000000000000" pitchFamily="2" charset="2"/>
              <a:buChar char="§"/>
            </a:pPr>
            <a:r>
              <a:rPr lang="en-US" sz="2400" dirty="0" smtClean="0">
                <a:solidFill>
                  <a:srgbClr val="000066"/>
                </a:solidFill>
              </a:rPr>
              <a:t>Protects </a:t>
            </a:r>
            <a:r>
              <a:rPr lang="en-US" sz="2400" dirty="0">
                <a:solidFill>
                  <a:srgbClr val="000066"/>
                </a:solidFill>
              </a:rPr>
              <a:t>a critical </a:t>
            </a:r>
            <a:r>
              <a:rPr lang="en-US" sz="2400" dirty="0" smtClean="0">
                <a:solidFill>
                  <a:srgbClr val="000066"/>
                </a:solidFill>
              </a:rPr>
              <a:t>section and prevents race condition</a:t>
            </a:r>
          </a:p>
          <a:p>
            <a:pPr marL="1060450" indent="-342900" algn="just">
              <a:lnSpc>
                <a:spcPct val="150000"/>
              </a:lnSpc>
              <a:buClr>
                <a:srgbClr val="800000"/>
              </a:buClr>
              <a:buFont typeface="Courier New" panose="02070309020205020404" pitchFamily="49" charset="0"/>
              <a:buChar char="o"/>
            </a:pPr>
            <a:r>
              <a:rPr lang="en-US" sz="2400" dirty="0" smtClean="0">
                <a:solidFill>
                  <a:srgbClr val="000066"/>
                </a:solidFill>
              </a:rPr>
              <a:t>Process must first </a:t>
            </a:r>
            <a:r>
              <a:rPr lang="en-US" sz="2400" b="1" dirty="0">
                <a:solidFill>
                  <a:srgbClr val="000066"/>
                </a:solidFill>
                <a:cs typeface="Courier New" pitchFamily="49" charset="0"/>
              </a:rPr>
              <a:t>acquire</a:t>
            </a:r>
            <a:r>
              <a:rPr lang="en-US" sz="2400" b="1" dirty="0" smtClean="0">
                <a:solidFill>
                  <a:srgbClr val="000066"/>
                </a:solidFill>
                <a:cs typeface="Courier New" pitchFamily="49" charset="0"/>
              </a:rPr>
              <a:t>( )</a:t>
            </a:r>
            <a:r>
              <a:rPr lang="en-US" sz="2400" dirty="0" smtClean="0">
                <a:solidFill>
                  <a:srgbClr val="000066"/>
                </a:solidFill>
              </a:rPr>
              <a:t> the lock before entering the critical section</a:t>
            </a:r>
          </a:p>
          <a:p>
            <a:pPr marL="1060450" indent="-342900" algn="just">
              <a:lnSpc>
                <a:spcPct val="150000"/>
              </a:lnSpc>
              <a:buClr>
                <a:srgbClr val="800000"/>
              </a:buClr>
              <a:buFont typeface="Courier New" panose="02070309020205020404" pitchFamily="49" charset="0"/>
              <a:buChar char="o"/>
            </a:pPr>
            <a:r>
              <a:rPr lang="en-US" sz="2400" dirty="0" smtClean="0">
                <a:solidFill>
                  <a:srgbClr val="000066"/>
                </a:solidFill>
              </a:rPr>
              <a:t>Process must then </a:t>
            </a:r>
            <a:r>
              <a:rPr lang="en-US" sz="2400" b="1" dirty="0">
                <a:solidFill>
                  <a:srgbClr val="000066"/>
                </a:solidFill>
              </a:rPr>
              <a:t>release</a:t>
            </a:r>
            <a:r>
              <a:rPr lang="en-US" sz="2400" b="1" dirty="0" smtClean="0">
                <a:solidFill>
                  <a:srgbClr val="000066"/>
                </a:solidFill>
              </a:rPr>
              <a:t>( )</a:t>
            </a:r>
            <a:r>
              <a:rPr lang="en-US" sz="2400" dirty="0" smtClean="0">
                <a:solidFill>
                  <a:srgbClr val="000066"/>
                </a:solidFill>
              </a:rPr>
              <a:t> </a:t>
            </a:r>
            <a:r>
              <a:rPr lang="en-US" sz="2400" dirty="0">
                <a:solidFill>
                  <a:srgbClr val="000066"/>
                </a:solidFill>
              </a:rPr>
              <a:t>the </a:t>
            </a:r>
            <a:r>
              <a:rPr lang="en-US" sz="2400" dirty="0" smtClean="0">
                <a:solidFill>
                  <a:srgbClr val="000066"/>
                </a:solidFill>
              </a:rPr>
              <a:t>lock when it exits the critical section</a:t>
            </a:r>
          </a:p>
          <a:p>
            <a:pPr marL="1060450" indent="-342900" algn="just">
              <a:lnSpc>
                <a:spcPct val="150000"/>
              </a:lnSpc>
              <a:buClr>
                <a:srgbClr val="800000"/>
              </a:buClr>
              <a:buFont typeface="Courier New" panose="02070309020205020404" pitchFamily="49" charset="0"/>
              <a:buChar char="o"/>
            </a:pPr>
            <a:r>
              <a:rPr lang="en-US" sz="2400" b="1" dirty="0" smtClean="0">
                <a:solidFill>
                  <a:srgbClr val="000066"/>
                </a:solidFill>
              </a:rPr>
              <a:t>Boolean </a:t>
            </a:r>
            <a:r>
              <a:rPr lang="en-US" sz="2400" b="1" dirty="0">
                <a:solidFill>
                  <a:srgbClr val="000066"/>
                </a:solidFill>
              </a:rPr>
              <a:t>variable </a:t>
            </a:r>
            <a:r>
              <a:rPr lang="en-US" sz="2400" dirty="0" smtClean="0">
                <a:solidFill>
                  <a:srgbClr val="000066"/>
                </a:solidFill>
              </a:rPr>
              <a:t>is used to indicate </a:t>
            </a:r>
            <a:r>
              <a:rPr lang="en-US" sz="2400" dirty="0">
                <a:solidFill>
                  <a:srgbClr val="000066"/>
                </a:solidFill>
              </a:rPr>
              <a:t>if </a:t>
            </a:r>
            <a:r>
              <a:rPr lang="en-US" sz="2400" b="1" dirty="0">
                <a:solidFill>
                  <a:srgbClr val="000066"/>
                </a:solidFill>
              </a:rPr>
              <a:t>lock</a:t>
            </a:r>
            <a:r>
              <a:rPr lang="en-US" sz="2400" dirty="0">
                <a:solidFill>
                  <a:srgbClr val="000066"/>
                </a:solidFill>
              </a:rPr>
              <a:t> is </a:t>
            </a:r>
            <a:r>
              <a:rPr lang="en-US" sz="2400" b="1" dirty="0">
                <a:solidFill>
                  <a:srgbClr val="000066"/>
                </a:solidFill>
              </a:rPr>
              <a:t>available or </a:t>
            </a:r>
            <a:r>
              <a:rPr lang="en-US" sz="2400" b="1" dirty="0" smtClean="0">
                <a:solidFill>
                  <a:srgbClr val="000066"/>
                </a:solidFill>
              </a:rPr>
              <a:t>not</a:t>
            </a:r>
          </a:p>
          <a:p>
            <a:pPr marL="1257300" indent="-179388" algn="just">
              <a:lnSpc>
                <a:spcPct val="150000"/>
              </a:lnSpc>
              <a:buClr>
                <a:srgbClr val="800000"/>
              </a:buClr>
              <a:buFont typeface="Arial" panose="020B0604020202020204" pitchFamily="34" charset="0"/>
              <a:buChar char="•"/>
            </a:pPr>
            <a:r>
              <a:rPr lang="en-US" sz="2400" dirty="0" smtClean="0">
                <a:solidFill>
                  <a:srgbClr val="000066"/>
                </a:solidFill>
              </a:rPr>
              <a:t>Calls </a:t>
            </a:r>
            <a:r>
              <a:rPr lang="en-US" sz="2400" dirty="0">
                <a:solidFill>
                  <a:srgbClr val="000066"/>
                </a:solidFill>
              </a:rPr>
              <a:t>to </a:t>
            </a:r>
            <a:r>
              <a:rPr lang="en-US" sz="2400" b="1" dirty="0">
                <a:solidFill>
                  <a:srgbClr val="000066"/>
                </a:solidFill>
              </a:rPr>
              <a:t>acquire</a:t>
            </a:r>
            <a:r>
              <a:rPr lang="en-US" sz="2400" b="1" dirty="0" smtClean="0">
                <a:solidFill>
                  <a:srgbClr val="000066"/>
                </a:solidFill>
              </a:rPr>
              <a:t>( )</a:t>
            </a:r>
            <a:r>
              <a:rPr lang="en-US" sz="2400" dirty="0" smtClean="0">
                <a:solidFill>
                  <a:srgbClr val="000066"/>
                </a:solidFill>
              </a:rPr>
              <a:t> and </a:t>
            </a:r>
            <a:r>
              <a:rPr lang="en-US" sz="2400" b="1" dirty="0">
                <a:solidFill>
                  <a:srgbClr val="000066"/>
                </a:solidFill>
              </a:rPr>
              <a:t>release</a:t>
            </a:r>
            <a:r>
              <a:rPr lang="en-US" sz="2400" b="1" dirty="0" smtClean="0">
                <a:solidFill>
                  <a:srgbClr val="000066"/>
                </a:solidFill>
              </a:rPr>
              <a:t>( )</a:t>
            </a:r>
            <a:r>
              <a:rPr lang="en-US" sz="2400" dirty="0" smtClean="0">
                <a:solidFill>
                  <a:srgbClr val="000066"/>
                </a:solidFill>
              </a:rPr>
              <a:t> </a:t>
            </a:r>
            <a:r>
              <a:rPr lang="en-US" sz="2400" dirty="0">
                <a:solidFill>
                  <a:srgbClr val="000066"/>
                </a:solidFill>
              </a:rPr>
              <a:t>must be </a:t>
            </a:r>
            <a:r>
              <a:rPr lang="en-US" sz="2400" dirty="0" smtClean="0">
                <a:solidFill>
                  <a:srgbClr val="000066"/>
                </a:solidFill>
              </a:rPr>
              <a:t>atomic</a:t>
            </a:r>
          </a:p>
          <a:p>
            <a:pPr marL="1257300" indent="-179388" algn="just">
              <a:lnSpc>
                <a:spcPct val="150000"/>
              </a:lnSpc>
              <a:buClr>
                <a:srgbClr val="800000"/>
              </a:buClr>
              <a:buFont typeface="Arial" panose="020B0604020202020204" pitchFamily="34" charset="0"/>
              <a:buChar char="•"/>
            </a:pPr>
            <a:r>
              <a:rPr lang="en-US" sz="2400" dirty="0" smtClean="0">
                <a:solidFill>
                  <a:srgbClr val="000066"/>
                </a:solidFill>
              </a:rPr>
              <a:t>Usually </a:t>
            </a:r>
            <a:r>
              <a:rPr lang="en-US" sz="2400" dirty="0">
                <a:solidFill>
                  <a:srgbClr val="000066"/>
                </a:solidFill>
              </a:rPr>
              <a:t>implemented via hardware atomic </a:t>
            </a:r>
            <a:r>
              <a:rPr lang="en-US" sz="2400" dirty="0" smtClean="0">
                <a:solidFill>
                  <a:srgbClr val="000066"/>
                </a:solidFill>
              </a:rPr>
              <a:t>instructions [</a:t>
            </a:r>
            <a:r>
              <a:rPr lang="en-US" sz="2400" b="1" dirty="0" smtClean="0">
                <a:solidFill>
                  <a:srgbClr val="000066"/>
                </a:solidFill>
              </a:rPr>
              <a:t>compare_and_swap( )</a:t>
            </a:r>
            <a:r>
              <a:rPr lang="en-US" sz="2400" dirty="0" smtClean="0">
                <a:solidFill>
                  <a:srgbClr val="000066"/>
                </a:solidFill>
              </a:rPr>
              <a:t>]</a:t>
            </a:r>
            <a:endParaRPr lang="en-US" sz="2400" b="1" dirty="0" smtClean="0">
              <a:solidFill>
                <a:srgbClr val="000066"/>
              </a:solidFill>
            </a:endParaRPr>
          </a:p>
          <a:p>
            <a:pPr marL="358775" indent="-358775">
              <a:lnSpc>
                <a:spcPct val="150000"/>
              </a:lnSpc>
              <a:buClr>
                <a:srgbClr val="800000"/>
              </a:buClr>
              <a:buFont typeface="Wingdings" panose="05000000000000000000" pitchFamily="2" charset="2"/>
              <a:buChar char="§"/>
            </a:pPr>
            <a:r>
              <a:rPr lang="en-US" sz="2400" dirty="0" smtClean="0">
                <a:solidFill>
                  <a:srgbClr val="000066"/>
                </a:solidFill>
              </a:rPr>
              <a:t>But </a:t>
            </a:r>
            <a:r>
              <a:rPr lang="en-US" sz="2400" dirty="0">
                <a:solidFill>
                  <a:srgbClr val="000066"/>
                </a:solidFill>
              </a:rPr>
              <a:t>this solution requires </a:t>
            </a:r>
            <a:r>
              <a:rPr lang="en-US" sz="2400" b="1" dirty="0">
                <a:solidFill>
                  <a:srgbClr val="000066"/>
                </a:solidFill>
              </a:rPr>
              <a:t>busy </a:t>
            </a:r>
            <a:r>
              <a:rPr lang="en-US" sz="2400" b="1" dirty="0" smtClean="0">
                <a:solidFill>
                  <a:srgbClr val="000066"/>
                </a:solidFill>
              </a:rPr>
              <a:t>waiting</a:t>
            </a:r>
            <a:r>
              <a:rPr lang="en-US" sz="2400" dirty="0" smtClean="0">
                <a:solidFill>
                  <a:srgbClr val="000066"/>
                </a:solidFill>
              </a:rPr>
              <a:t> (</a:t>
            </a:r>
            <a:r>
              <a:rPr lang="en-US" sz="2000" b="1" dirty="0" smtClean="0">
                <a:solidFill>
                  <a:srgbClr val="000066"/>
                </a:solidFill>
              </a:rPr>
              <a:t>main disadvantage: </a:t>
            </a:r>
            <a:r>
              <a:rPr lang="en-US" sz="2000" dirty="0" smtClean="0">
                <a:solidFill>
                  <a:srgbClr val="000066"/>
                </a:solidFill>
              </a:rPr>
              <a:t>busy loop to block processes</a:t>
            </a:r>
            <a:r>
              <a:rPr lang="en-US" sz="2400" dirty="0" smtClean="0">
                <a:solidFill>
                  <a:srgbClr val="000066"/>
                </a:solidFill>
              </a:rPr>
              <a:t>)</a:t>
            </a:r>
          </a:p>
          <a:p>
            <a:pPr marL="358775" indent="-358775">
              <a:lnSpc>
                <a:spcPct val="150000"/>
              </a:lnSpc>
              <a:buClr>
                <a:srgbClr val="800000"/>
              </a:buClr>
              <a:buFont typeface="Wingdings" panose="05000000000000000000" pitchFamily="2" charset="2"/>
              <a:buChar char="§"/>
            </a:pPr>
            <a:r>
              <a:rPr lang="en-US" sz="2400" dirty="0" smtClean="0">
                <a:solidFill>
                  <a:srgbClr val="000066"/>
                </a:solidFill>
              </a:rPr>
              <a:t>This lock, therefore, is called </a:t>
            </a:r>
            <a:r>
              <a:rPr lang="en-US" sz="2400" dirty="0">
                <a:solidFill>
                  <a:srgbClr val="000066"/>
                </a:solidFill>
              </a:rPr>
              <a:t>a </a:t>
            </a:r>
            <a:r>
              <a:rPr lang="en-US" sz="2400" b="1" dirty="0" smtClean="0">
                <a:solidFill>
                  <a:srgbClr val="000066"/>
                </a:solidFill>
              </a:rPr>
              <a:t>spinlock</a:t>
            </a:r>
            <a:r>
              <a:rPr lang="en-US" sz="2400" dirty="0" smtClean="0">
                <a:solidFill>
                  <a:srgbClr val="000066"/>
                </a:solidFill>
              </a:rPr>
              <a:t> (</a:t>
            </a:r>
            <a:r>
              <a:rPr lang="en-US" sz="2000" dirty="0">
                <a:solidFill>
                  <a:srgbClr val="000066"/>
                </a:solidFill>
              </a:rPr>
              <a:t>CPU just sits and spins while blocking the process</a:t>
            </a:r>
            <a:r>
              <a:rPr lang="en-US" sz="2000" dirty="0" smtClean="0">
                <a:solidFill>
                  <a:srgbClr val="000066"/>
                </a:solidFill>
              </a:rPr>
              <a:t> </a:t>
            </a:r>
            <a:r>
              <a:rPr lang="en-US" sz="2400" dirty="0" smtClean="0">
                <a:solidFill>
                  <a:srgbClr val="000066"/>
                </a:solidFill>
              </a:rPr>
              <a:t>).</a:t>
            </a:r>
            <a:endParaRPr lang="en-US" sz="2400" b="1" dirty="0">
              <a:solidFill>
                <a:srgbClr val="000066"/>
              </a:solidFill>
            </a:endParaRPr>
          </a:p>
        </p:txBody>
      </p:sp>
    </p:spTree>
    <p:extLst>
      <p:ext uri="{BB962C8B-B14F-4D97-AF65-F5344CB8AC3E}">
        <p14:creationId xmlns:p14="http://schemas.microsoft.com/office/powerpoint/2010/main" val="20106140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56" y="49224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CRITICAL SECTION PROBLEM: </a:t>
            </a:r>
            <a:r>
              <a:rPr lang="en-US" sz="3200" b="1" dirty="0" smtClean="0">
                <a:solidFill>
                  <a:srgbClr val="800000"/>
                </a:solidFill>
                <a:latin typeface="Times New Roman" pitchFamily="18" charset="0"/>
                <a:cs typeface="Times New Roman" pitchFamily="18" charset="0"/>
              </a:rPr>
              <a:t>SOLUTION USING LOCKS</a:t>
            </a:r>
            <a:endParaRPr lang="en-US" sz="3200" b="1" dirty="0">
              <a:solidFill>
                <a:srgbClr val="800000"/>
              </a:solidFill>
              <a:latin typeface="Times New Roman" pitchFamily="18" charset="0"/>
              <a:cs typeface="Times New Roman" pitchFamily="18" charset="0"/>
            </a:endParaRPr>
          </a:p>
        </p:txBody>
      </p:sp>
      <p:sp>
        <p:nvSpPr>
          <p:cNvPr id="7" name="Rectangle 2"/>
          <p:cNvSpPr>
            <a:spLocks noChangeArrowheads="1"/>
          </p:cNvSpPr>
          <p:nvPr/>
        </p:nvSpPr>
        <p:spPr bwMode="auto">
          <a:xfrm>
            <a:off x="3991785" y="1740108"/>
            <a:ext cx="4572000" cy="3785652"/>
          </a:xfrm>
          <a:prstGeom prst="rect">
            <a:avLst/>
          </a:prstGeom>
          <a:solidFill>
            <a:schemeClr val="bg1">
              <a:lumMod val="95000"/>
            </a:schemeClr>
          </a:solidFill>
          <a:ln w="9525">
            <a:noFill/>
            <a:miter lim="800000"/>
            <a:headEnd/>
            <a:tailEnd/>
          </a:ln>
        </p:spPr>
        <p:txBody>
          <a:bodyPr>
            <a:spAutoFit/>
          </a:bodyPr>
          <a:lstStyle/>
          <a:p>
            <a:pPr>
              <a:buFont typeface="Monotype Sorts" pitchFamily="-84" charset="2"/>
              <a:buNone/>
            </a:pPr>
            <a:r>
              <a:rPr lang="en-US" altLang="en-US" sz="2400" b="1" dirty="0">
                <a:solidFill>
                  <a:srgbClr val="006666"/>
                </a:solidFill>
                <a:latin typeface="Courier New" pitchFamily="49" charset="0"/>
              </a:rPr>
              <a:t>while (true) </a:t>
            </a:r>
            <a:endParaRPr lang="en-US" altLang="en-US" sz="2400" b="1" dirty="0" smtClean="0">
              <a:solidFill>
                <a:srgbClr val="006666"/>
              </a:solidFill>
              <a:latin typeface="Courier New" pitchFamily="49" charset="0"/>
            </a:endParaRPr>
          </a:p>
          <a:p>
            <a:pPr>
              <a:buFont typeface="Monotype Sorts" pitchFamily="-84" charset="2"/>
              <a:buNone/>
            </a:pPr>
            <a:r>
              <a:rPr lang="en-US" altLang="en-US" sz="2400" b="1" dirty="0" smtClean="0">
                <a:solidFill>
                  <a:srgbClr val="006666"/>
                </a:solidFill>
                <a:latin typeface="Courier New" pitchFamily="49" charset="0"/>
              </a:rPr>
              <a:t>{ </a:t>
            </a:r>
            <a:endParaRPr lang="en-US" altLang="en-US" sz="2400" b="1" dirty="0">
              <a:solidFill>
                <a:srgbClr val="006666"/>
              </a:solidFill>
              <a:latin typeface="Courier New" pitchFamily="49" charset="0"/>
            </a:endParaRPr>
          </a:p>
          <a:p>
            <a:pPr>
              <a:buFont typeface="Monotype Sorts" pitchFamily="-84" charset="2"/>
              <a:buNone/>
            </a:pPr>
            <a:r>
              <a:rPr lang="en-US" altLang="en-US" sz="2400" b="1" dirty="0">
                <a:solidFill>
                  <a:srgbClr val="006666"/>
                </a:solidFill>
                <a:latin typeface="Courier New" pitchFamily="49" charset="0"/>
              </a:rPr>
              <a:t>	</a:t>
            </a:r>
            <a:r>
              <a:rPr lang="en-US" altLang="en-US" sz="2400" b="1" dirty="0">
                <a:solidFill>
                  <a:srgbClr val="000066"/>
                </a:solidFill>
                <a:latin typeface="Courier New" pitchFamily="49" charset="0"/>
              </a:rPr>
              <a:t>acquire lock </a:t>
            </a:r>
          </a:p>
          <a:p>
            <a:pPr>
              <a:buFont typeface="Monotype Sorts" pitchFamily="-84" charset="2"/>
              <a:buNone/>
            </a:pPr>
            <a:r>
              <a:rPr lang="en-US" altLang="en-US" sz="2400" b="1" dirty="0">
                <a:solidFill>
                  <a:srgbClr val="006666"/>
                </a:solidFill>
                <a:latin typeface="Courier New" pitchFamily="49" charset="0"/>
              </a:rPr>
              <a:t>			</a:t>
            </a:r>
          </a:p>
          <a:p>
            <a:pPr>
              <a:buFont typeface="Monotype Sorts" pitchFamily="-84" charset="2"/>
              <a:buNone/>
            </a:pPr>
            <a:r>
              <a:rPr lang="en-US" altLang="en-US" sz="2400" b="1" dirty="0">
                <a:solidFill>
                  <a:srgbClr val="006666"/>
                </a:solidFill>
                <a:latin typeface="Courier New" pitchFamily="49" charset="0"/>
              </a:rPr>
              <a:t>	critical section </a:t>
            </a:r>
          </a:p>
          <a:p>
            <a:pPr>
              <a:buFont typeface="Monotype Sorts" pitchFamily="-84" charset="2"/>
              <a:buNone/>
            </a:pPr>
            <a:endParaRPr lang="en-US" altLang="en-US" sz="2400" b="1" dirty="0">
              <a:solidFill>
                <a:srgbClr val="006666"/>
              </a:solidFill>
              <a:latin typeface="Courier New" pitchFamily="49" charset="0"/>
            </a:endParaRPr>
          </a:p>
          <a:p>
            <a:pPr>
              <a:buFont typeface="Monotype Sorts" pitchFamily="-84" charset="2"/>
              <a:buNone/>
            </a:pPr>
            <a:r>
              <a:rPr lang="en-US" altLang="en-US" sz="2400" b="1" dirty="0">
                <a:solidFill>
                  <a:srgbClr val="006666"/>
                </a:solidFill>
                <a:latin typeface="Courier New" pitchFamily="49" charset="0"/>
              </a:rPr>
              <a:t>	</a:t>
            </a:r>
            <a:r>
              <a:rPr lang="en-US" altLang="en-US" sz="2400" b="1" dirty="0">
                <a:solidFill>
                  <a:srgbClr val="000066"/>
                </a:solidFill>
                <a:latin typeface="Courier New" pitchFamily="49" charset="0"/>
              </a:rPr>
              <a:t>release lock </a:t>
            </a:r>
          </a:p>
          <a:p>
            <a:pPr>
              <a:buFont typeface="Monotype Sorts" pitchFamily="-84" charset="2"/>
              <a:buNone/>
            </a:pPr>
            <a:r>
              <a:rPr lang="en-US" altLang="en-US" sz="2400" b="1" dirty="0">
                <a:solidFill>
                  <a:srgbClr val="006666"/>
                </a:solidFill>
                <a:latin typeface="Courier New" pitchFamily="49" charset="0"/>
              </a:rPr>
              <a:t>	</a:t>
            </a:r>
          </a:p>
          <a:p>
            <a:pPr>
              <a:buFont typeface="Monotype Sorts" pitchFamily="-84" charset="2"/>
              <a:buNone/>
            </a:pPr>
            <a:r>
              <a:rPr lang="en-US" altLang="en-US" sz="2400" b="1" dirty="0">
                <a:solidFill>
                  <a:srgbClr val="006666"/>
                </a:solidFill>
                <a:latin typeface="Courier New" pitchFamily="49" charset="0"/>
              </a:rPr>
              <a:t>	remainder section </a:t>
            </a:r>
          </a:p>
          <a:p>
            <a:pPr>
              <a:buFont typeface="Monotype Sorts" pitchFamily="-84" charset="2"/>
              <a:buNone/>
            </a:pPr>
            <a:r>
              <a:rPr lang="en-US" altLang="en-US" sz="2400" b="1" dirty="0">
                <a:solidFill>
                  <a:srgbClr val="006666"/>
                </a:solidFill>
                <a:latin typeface="Courier New" pitchFamily="49" charset="0"/>
              </a:rPr>
              <a:t>} </a:t>
            </a:r>
          </a:p>
        </p:txBody>
      </p:sp>
      <p:sp>
        <p:nvSpPr>
          <p:cNvPr id="8" name="Rectangle 7"/>
          <p:cNvSpPr/>
          <p:nvPr/>
        </p:nvSpPr>
        <p:spPr bwMode="auto">
          <a:xfrm>
            <a:off x="4851302" y="2442827"/>
            <a:ext cx="2520000" cy="504000"/>
          </a:xfrm>
          <a:prstGeom prst="rect">
            <a:avLst/>
          </a:prstGeom>
          <a:noFill/>
          <a:ln>
            <a:solidFill>
              <a:srgbClr val="000066"/>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endParaRPr lang="en-US" sz="2400">
              <a:solidFill>
                <a:schemeClr val="tx1"/>
              </a:solidFill>
              <a:latin typeface="Verdana" pitchFamily="34" charset="0"/>
              <a:ea typeface="MS PGothic" pitchFamily="34" charset="-128"/>
            </a:endParaRPr>
          </a:p>
        </p:txBody>
      </p:sp>
      <p:sp>
        <p:nvSpPr>
          <p:cNvPr id="10" name="Rectangle 9"/>
          <p:cNvSpPr/>
          <p:nvPr/>
        </p:nvSpPr>
        <p:spPr bwMode="auto">
          <a:xfrm>
            <a:off x="4843981" y="3898581"/>
            <a:ext cx="2520000" cy="504000"/>
          </a:xfrm>
          <a:prstGeom prst="rect">
            <a:avLst/>
          </a:prstGeom>
          <a:noFill/>
          <a:ln>
            <a:solidFill>
              <a:srgbClr val="000066"/>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endParaRPr lang="en-US" sz="2400">
              <a:solidFill>
                <a:schemeClr val="tx1"/>
              </a:solidFill>
              <a:latin typeface="Verdana" pitchFamily="34" charset="0"/>
              <a:ea typeface="MS PGothic" pitchFamily="34" charset="-128"/>
            </a:endParaRPr>
          </a:p>
        </p:txBody>
      </p:sp>
    </p:spTree>
    <p:extLst>
      <p:ext uri="{BB962C8B-B14F-4D97-AF65-F5344CB8AC3E}">
        <p14:creationId xmlns:p14="http://schemas.microsoft.com/office/powerpoint/2010/main" val="41798235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MUTEX LOCK: </a:t>
            </a:r>
            <a:r>
              <a:rPr lang="en-US" sz="3200" b="1" dirty="0" smtClean="0">
                <a:solidFill>
                  <a:srgbClr val="800000"/>
                </a:solidFill>
                <a:latin typeface="Times New Roman" pitchFamily="18" charset="0"/>
                <a:cs typeface="Times New Roman" pitchFamily="18" charset="0"/>
              </a:rPr>
              <a:t>acquire( ) &amp; release( ) DEFINITIONS</a:t>
            </a:r>
            <a:endParaRPr lang="en-US" sz="3200" b="1" dirty="0">
              <a:solidFill>
                <a:srgbClr val="800000"/>
              </a:solidFill>
              <a:latin typeface="Times New Roman" pitchFamily="18" charset="0"/>
              <a:cs typeface="Times New Roman" pitchFamily="18" charset="0"/>
            </a:endParaRPr>
          </a:p>
        </p:txBody>
      </p:sp>
      <p:sp>
        <p:nvSpPr>
          <p:cNvPr id="3" name="Rectangle 2"/>
          <p:cNvSpPr/>
          <p:nvPr/>
        </p:nvSpPr>
        <p:spPr>
          <a:xfrm>
            <a:off x="3641834" y="1410504"/>
            <a:ext cx="5517931" cy="3416320"/>
          </a:xfrm>
          <a:prstGeom prst="rect">
            <a:avLst/>
          </a:prstGeom>
          <a:solidFill>
            <a:schemeClr val="bg1">
              <a:lumMod val="95000"/>
            </a:schemeClr>
          </a:solidFill>
        </p:spPr>
        <p:txBody>
          <a:bodyPr wrap="square">
            <a:spAutoFit/>
          </a:bodyPr>
          <a:lstStyle/>
          <a:p>
            <a:pPr marL="361950" indent="-361950">
              <a:buClr>
                <a:srgbClr val="800000"/>
              </a:buClr>
              <a:buFont typeface="Wingdings" panose="05000000000000000000" pitchFamily="2" charset="2"/>
              <a:buChar char="§"/>
            </a:pPr>
            <a:r>
              <a:rPr lang="en-US" altLang="en-US" sz="2400" b="1" dirty="0">
                <a:solidFill>
                  <a:srgbClr val="000066"/>
                </a:solidFill>
                <a:latin typeface="Courier New" pitchFamily="49" charset="0"/>
              </a:rPr>
              <a:t>acquire()</a:t>
            </a:r>
            <a:r>
              <a:rPr lang="en-US" altLang="en-US" sz="2400" b="1" dirty="0">
                <a:solidFill>
                  <a:srgbClr val="006666"/>
                </a:solidFill>
                <a:latin typeface="Courier New" pitchFamily="49" charset="0"/>
              </a:rPr>
              <a:t> {</a:t>
            </a:r>
            <a:br>
              <a:rPr lang="en-US" altLang="en-US" sz="2400" b="1" dirty="0">
                <a:solidFill>
                  <a:srgbClr val="006666"/>
                </a:solidFill>
                <a:latin typeface="Courier New" pitchFamily="49" charset="0"/>
              </a:rPr>
            </a:br>
            <a:r>
              <a:rPr lang="en-US" altLang="en-US" sz="2400" b="1" dirty="0">
                <a:solidFill>
                  <a:srgbClr val="006666"/>
                </a:solidFill>
                <a:latin typeface="Courier New" pitchFamily="49" charset="0"/>
              </a:rPr>
              <a:t>       while (!available) </a:t>
            </a:r>
          </a:p>
          <a:p>
            <a:r>
              <a:rPr lang="en-US" altLang="en-US" sz="2400" b="1" dirty="0">
                <a:solidFill>
                  <a:srgbClr val="006666"/>
                </a:solidFill>
                <a:latin typeface="Courier New" pitchFamily="49" charset="0"/>
              </a:rPr>
              <a:t>          ; </a:t>
            </a:r>
            <a:r>
              <a:rPr lang="en-US" altLang="en-US" sz="2400" b="1" dirty="0">
                <a:solidFill>
                  <a:srgbClr val="000066"/>
                </a:solidFill>
                <a:latin typeface="Courier New" pitchFamily="49" charset="0"/>
              </a:rPr>
              <a:t>/* busy wait */ </a:t>
            </a:r>
          </a:p>
          <a:p>
            <a:r>
              <a:rPr lang="en-US" altLang="en-US" sz="2400" b="1" dirty="0">
                <a:solidFill>
                  <a:srgbClr val="006666"/>
                </a:solidFill>
                <a:latin typeface="Courier New" pitchFamily="49" charset="0"/>
              </a:rPr>
              <a:t>       available = false;; </a:t>
            </a:r>
          </a:p>
          <a:p>
            <a:r>
              <a:rPr lang="en-US" altLang="en-US" sz="2400" b="1" dirty="0">
                <a:solidFill>
                  <a:srgbClr val="006666"/>
                </a:solidFill>
                <a:latin typeface="Courier New" pitchFamily="49" charset="0"/>
              </a:rPr>
              <a:t>    } </a:t>
            </a:r>
            <a:br>
              <a:rPr lang="en-US" altLang="en-US" sz="2400" b="1" dirty="0">
                <a:solidFill>
                  <a:srgbClr val="006666"/>
                </a:solidFill>
                <a:latin typeface="Courier New" pitchFamily="49" charset="0"/>
              </a:rPr>
            </a:br>
            <a:endParaRPr lang="en-US" altLang="en-US" sz="2400" b="1" dirty="0">
              <a:solidFill>
                <a:srgbClr val="006666"/>
              </a:solidFill>
              <a:latin typeface="Courier New" pitchFamily="49" charset="0"/>
            </a:endParaRPr>
          </a:p>
          <a:p>
            <a:pPr marL="361950" indent="-361950">
              <a:buClr>
                <a:srgbClr val="800000"/>
              </a:buClr>
              <a:buFont typeface="Wingdings" panose="05000000000000000000" pitchFamily="2" charset="2"/>
              <a:buChar char="§"/>
            </a:pPr>
            <a:r>
              <a:rPr lang="en-US" altLang="en-US" sz="2400" b="1" dirty="0" smtClean="0">
                <a:solidFill>
                  <a:srgbClr val="000066"/>
                </a:solidFill>
                <a:latin typeface="Courier New" pitchFamily="49" charset="0"/>
              </a:rPr>
              <a:t>release</a:t>
            </a:r>
            <a:r>
              <a:rPr lang="en-US" altLang="en-US" sz="2400" b="1" dirty="0">
                <a:solidFill>
                  <a:srgbClr val="000066"/>
                </a:solidFill>
                <a:latin typeface="Courier New" pitchFamily="49" charset="0"/>
              </a:rPr>
              <a:t>()</a:t>
            </a:r>
            <a:r>
              <a:rPr lang="en-US" altLang="en-US" sz="2400" b="1" dirty="0">
                <a:solidFill>
                  <a:srgbClr val="006666"/>
                </a:solidFill>
                <a:latin typeface="Courier New" pitchFamily="49" charset="0"/>
              </a:rPr>
              <a:t> { </a:t>
            </a:r>
          </a:p>
          <a:p>
            <a:r>
              <a:rPr lang="en-US" altLang="en-US" sz="2400" b="1" dirty="0">
                <a:solidFill>
                  <a:srgbClr val="006666"/>
                </a:solidFill>
                <a:latin typeface="Courier New" pitchFamily="49" charset="0"/>
              </a:rPr>
              <a:t>       available = true; </a:t>
            </a:r>
          </a:p>
          <a:p>
            <a:r>
              <a:rPr lang="en-US" altLang="en-US" sz="2400" b="1" dirty="0">
                <a:solidFill>
                  <a:srgbClr val="006666"/>
                </a:solidFill>
                <a:latin typeface="Courier New" pitchFamily="49" charset="0"/>
              </a:rPr>
              <a:t>    } </a:t>
            </a:r>
          </a:p>
        </p:txBody>
      </p:sp>
      <p:sp>
        <p:nvSpPr>
          <p:cNvPr id="4" name="Rounded Rectangle 3"/>
          <p:cNvSpPr/>
          <p:nvPr/>
        </p:nvSpPr>
        <p:spPr>
          <a:xfrm>
            <a:off x="611021" y="5230101"/>
            <a:ext cx="11579555" cy="919401"/>
          </a:xfrm>
          <a:prstGeom prst="roundRect">
            <a:avLst/>
          </a:prstGeom>
          <a:solidFill>
            <a:schemeClr val="bg1">
              <a:lumMod val="95000"/>
            </a:schemeClr>
          </a:solidFill>
          <a:ln>
            <a:solidFill>
              <a:srgbClr val="800000"/>
            </a:solidFill>
          </a:ln>
        </p:spPr>
        <p:txBody>
          <a:bodyPr wrap="square">
            <a:spAutoFit/>
          </a:bodyPr>
          <a:lstStyle/>
          <a:p>
            <a:pPr algn="ctr">
              <a:buClr>
                <a:srgbClr val="800000"/>
              </a:buClr>
            </a:pPr>
            <a:r>
              <a:rPr lang="en-US" sz="2400" dirty="0">
                <a:solidFill>
                  <a:srgbClr val="006666"/>
                </a:solidFill>
              </a:rPr>
              <a:t>These two functions must be implemented atomically.</a:t>
            </a:r>
          </a:p>
          <a:p>
            <a:pPr algn="ctr">
              <a:buClr>
                <a:srgbClr val="800000"/>
              </a:buClr>
            </a:pPr>
            <a:r>
              <a:rPr lang="en-US" sz="2400" dirty="0">
                <a:solidFill>
                  <a:srgbClr val="006666"/>
                </a:solidFill>
              </a:rPr>
              <a:t>Both </a:t>
            </a:r>
            <a:r>
              <a:rPr lang="en-US" sz="2400" b="1" dirty="0" smtClean="0">
                <a:solidFill>
                  <a:srgbClr val="000066"/>
                </a:solidFill>
              </a:rPr>
              <a:t>test_and_set( )</a:t>
            </a:r>
            <a:r>
              <a:rPr lang="en-US" sz="2400" dirty="0" smtClean="0">
                <a:solidFill>
                  <a:srgbClr val="006666"/>
                </a:solidFill>
              </a:rPr>
              <a:t> </a:t>
            </a:r>
            <a:r>
              <a:rPr lang="en-US" sz="2400" dirty="0">
                <a:solidFill>
                  <a:srgbClr val="006666"/>
                </a:solidFill>
              </a:rPr>
              <a:t>and </a:t>
            </a:r>
            <a:r>
              <a:rPr lang="en-US" sz="2400" b="1" dirty="0" smtClean="0">
                <a:solidFill>
                  <a:srgbClr val="000066"/>
                </a:solidFill>
              </a:rPr>
              <a:t>compare_and_swap( )</a:t>
            </a:r>
            <a:r>
              <a:rPr lang="en-US" sz="2400" dirty="0" smtClean="0">
                <a:solidFill>
                  <a:srgbClr val="006666"/>
                </a:solidFill>
              </a:rPr>
              <a:t> </a:t>
            </a:r>
            <a:r>
              <a:rPr lang="en-US" sz="2400" dirty="0">
                <a:solidFill>
                  <a:srgbClr val="006666"/>
                </a:solidFill>
              </a:rPr>
              <a:t>can </a:t>
            </a:r>
            <a:r>
              <a:rPr lang="en-US" sz="2400" dirty="0" smtClean="0">
                <a:solidFill>
                  <a:srgbClr val="006666"/>
                </a:solidFill>
              </a:rPr>
              <a:t>be used </a:t>
            </a:r>
            <a:r>
              <a:rPr lang="en-US" sz="2400" dirty="0">
                <a:solidFill>
                  <a:srgbClr val="006666"/>
                </a:solidFill>
              </a:rPr>
              <a:t>to implement these functions.</a:t>
            </a:r>
          </a:p>
        </p:txBody>
      </p:sp>
    </p:spTree>
    <p:extLst>
      <p:ext uri="{BB962C8B-B14F-4D97-AF65-F5344CB8AC3E}">
        <p14:creationId xmlns:p14="http://schemas.microsoft.com/office/powerpoint/2010/main" val="12953603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SEMAPHORE</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704381" y="1474578"/>
            <a:ext cx="11392838" cy="4413516"/>
          </a:xfrm>
          <a:prstGeom prst="rect">
            <a:avLst/>
          </a:prstGeom>
          <a:solidFill>
            <a:schemeClr val="bg1">
              <a:lumMod val="95000"/>
            </a:schemeClr>
          </a:solidFill>
        </p:spPr>
        <p:txBody>
          <a:bodyPr wrap="square">
            <a:spAutoFit/>
          </a:bodyPr>
          <a:lstStyle/>
          <a:p>
            <a:pPr marL="361950" indent="-361950" algn="just">
              <a:lnSpc>
                <a:spcPct val="90000"/>
              </a:lnSpc>
              <a:buClr>
                <a:srgbClr val="800000"/>
              </a:buClr>
              <a:buFont typeface="Wingdings" panose="05000000000000000000" pitchFamily="2" charset="2"/>
              <a:buChar char="§"/>
            </a:pPr>
            <a:r>
              <a:rPr lang="en-US" altLang="en-US" sz="2400" dirty="0">
                <a:solidFill>
                  <a:srgbClr val="000066"/>
                </a:solidFill>
              </a:rPr>
              <a:t>Synchronization tool </a:t>
            </a:r>
            <a:r>
              <a:rPr lang="en-US" altLang="en-US" sz="2400" dirty="0" smtClean="0">
                <a:solidFill>
                  <a:srgbClr val="000066"/>
                </a:solidFill>
              </a:rPr>
              <a:t>that:</a:t>
            </a:r>
          </a:p>
          <a:p>
            <a:pPr marL="719138" indent="-360363" algn="just">
              <a:lnSpc>
                <a:spcPct val="150000"/>
              </a:lnSpc>
              <a:buClr>
                <a:srgbClr val="800000"/>
              </a:buClr>
              <a:buFont typeface="Courier New" panose="02070309020205020404" pitchFamily="49" charset="0"/>
              <a:buChar char="o"/>
            </a:pPr>
            <a:r>
              <a:rPr lang="en-US" altLang="en-US" sz="2400" dirty="0">
                <a:solidFill>
                  <a:srgbClr val="000066"/>
                </a:solidFill>
              </a:rPr>
              <a:t>c</a:t>
            </a:r>
            <a:r>
              <a:rPr lang="en-US" altLang="en-US" sz="2400" dirty="0" smtClean="0">
                <a:solidFill>
                  <a:srgbClr val="000066"/>
                </a:solidFill>
              </a:rPr>
              <a:t>an behave similarly to a mutex lock</a:t>
            </a:r>
          </a:p>
          <a:p>
            <a:pPr marL="719138" indent="-360363" algn="just">
              <a:lnSpc>
                <a:spcPct val="150000"/>
              </a:lnSpc>
              <a:buClr>
                <a:srgbClr val="800000"/>
              </a:buClr>
              <a:buFont typeface="Courier New" panose="02070309020205020404" pitchFamily="49" charset="0"/>
              <a:buChar char="o"/>
            </a:pPr>
            <a:r>
              <a:rPr lang="en-US" altLang="en-US" sz="2400" dirty="0" smtClean="0">
                <a:solidFill>
                  <a:srgbClr val="000066"/>
                </a:solidFill>
              </a:rPr>
              <a:t>can also provide </a:t>
            </a:r>
            <a:r>
              <a:rPr lang="en-US" altLang="en-US" sz="2400" dirty="0">
                <a:solidFill>
                  <a:srgbClr val="000066"/>
                </a:solidFill>
              </a:rPr>
              <a:t>more sophisticated ways </a:t>
            </a:r>
            <a:r>
              <a:rPr lang="en-US" altLang="en-US" sz="2400" dirty="0" smtClean="0">
                <a:solidFill>
                  <a:srgbClr val="000066"/>
                </a:solidFill>
              </a:rPr>
              <a:t>for </a:t>
            </a:r>
            <a:r>
              <a:rPr lang="en-US" altLang="en-US" sz="2400" dirty="0">
                <a:solidFill>
                  <a:srgbClr val="000066"/>
                </a:solidFill>
              </a:rPr>
              <a:t>process to synchronize their activities</a:t>
            </a:r>
            <a:r>
              <a:rPr lang="en-US" altLang="en-US" sz="2400" dirty="0" smtClean="0">
                <a:solidFill>
                  <a:srgbClr val="000066"/>
                </a:solidFill>
              </a:rPr>
              <a:t>.</a:t>
            </a:r>
          </a:p>
          <a:p>
            <a:pPr marL="361950" indent="-361950" algn="just">
              <a:lnSpc>
                <a:spcPct val="90000"/>
              </a:lnSpc>
              <a:buClr>
                <a:srgbClr val="800000"/>
              </a:buClr>
              <a:buFont typeface="Wingdings" panose="05000000000000000000" pitchFamily="2" charset="2"/>
              <a:buChar char="§"/>
            </a:pPr>
            <a:endParaRPr lang="en-US" altLang="en-US" sz="2400" dirty="0" smtClean="0">
              <a:solidFill>
                <a:srgbClr val="000066"/>
              </a:solidFill>
            </a:endParaRPr>
          </a:p>
          <a:p>
            <a:pPr marL="361950" indent="-361950" algn="just">
              <a:lnSpc>
                <a:spcPct val="90000"/>
              </a:lnSpc>
              <a:buClr>
                <a:srgbClr val="800000"/>
              </a:buClr>
              <a:buFont typeface="Wingdings" panose="05000000000000000000" pitchFamily="2" charset="2"/>
              <a:buChar char="§"/>
            </a:pPr>
            <a:r>
              <a:rPr lang="en-US" altLang="en-US" sz="2400" dirty="0" smtClean="0">
                <a:solidFill>
                  <a:srgbClr val="000066"/>
                </a:solidFill>
              </a:rPr>
              <a:t>Semaphore </a:t>
            </a:r>
            <a:r>
              <a:rPr lang="en-US" altLang="en-US" sz="2400" b="1" i="1" dirty="0" smtClean="0">
                <a:solidFill>
                  <a:srgbClr val="000066"/>
                </a:solidFill>
              </a:rPr>
              <a:t>S: </a:t>
            </a:r>
          </a:p>
          <a:p>
            <a:pPr marL="719138" indent="-360363" algn="just">
              <a:lnSpc>
                <a:spcPct val="150000"/>
              </a:lnSpc>
              <a:buClr>
                <a:srgbClr val="800000"/>
              </a:buClr>
              <a:buFont typeface="Courier New" panose="02070309020205020404" pitchFamily="49" charset="0"/>
              <a:buChar char="o"/>
            </a:pPr>
            <a:r>
              <a:rPr lang="en-US" altLang="en-US" sz="2400" dirty="0" smtClean="0">
                <a:solidFill>
                  <a:srgbClr val="000066"/>
                </a:solidFill>
              </a:rPr>
              <a:t>An integer variable (to represent how many units of a particular resource is available)</a:t>
            </a:r>
          </a:p>
          <a:p>
            <a:pPr marL="719138" indent="-360363" algn="just">
              <a:lnSpc>
                <a:spcPct val="150000"/>
              </a:lnSpc>
              <a:buClr>
                <a:srgbClr val="800000"/>
              </a:buClr>
              <a:buFont typeface="Courier New" panose="02070309020205020404" pitchFamily="49" charset="0"/>
              <a:buChar char="o"/>
            </a:pPr>
            <a:r>
              <a:rPr lang="en-US" altLang="en-US" sz="2400" dirty="0" smtClean="0">
                <a:solidFill>
                  <a:srgbClr val="000066"/>
                </a:solidFill>
              </a:rPr>
              <a:t>Can </a:t>
            </a:r>
            <a:r>
              <a:rPr lang="en-US" altLang="en-US" sz="2400" dirty="0">
                <a:solidFill>
                  <a:srgbClr val="000066"/>
                </a:solidFill>
              </a:rPr>
              <a:t>only be accessed via two </a:t>
            </a:r>
            <a:r>
              <a:rPr lang="en-US" altLang="en-US" sz="2400" dirty="0" smtClean="0">
                <a:solidFill>
                  <a:srgbClr val="000066"/>
                </a:solidFill>
              </a:rPr>
              <a:t>standard atomic (indivisible) operations:</a:t>
            </a:r>
            <a:endParaRPr lang="en-US" altLang="en-US" sz="2400" dirty="0">
              <a:solidFill>
                <a:srgbClr val="000066"/>
              </a:solidFill>
            </a:endParaRPr>
          </a:p>
          <a:p>
            <a:pPr marL="898525" lvl="1" indent="-179388">
              <a:lnSpc>
                <a:spcPct val="150000"/>
              </a:lnSpc>
              <a:buClr>
                <a:srgbClr val="800000"/>
              </a:buClr>
              <a:buFont typeface="Arial" panose="020B0604020202020204" pitchFamily="34" charset="0"/>
              <a:buChar char="•"/>
            </a:pPr>
            <a:r>
              <a:rPr lang="en-US" altLang="en-US" sz="2400" b="1" dirty="0">
                <a:solidFill>
                  <a:srgbClr val="000066"/>
                </a:solidFill>
              </a:rPr>
              <a:t>wait</a:t>
            </a:r>
            <a:r>
              <a:rPr lang="en-US" altLang="en-US" sz="2400" b="1" dirty="0" smtClean="0">
                <a:solidFill>
                  <a:srgbClr val="000066"/>
                </a:solidFill>
              </a:rPr>
              <a:t>( )</a:t>
            </a:r>
            <a:r>
              <a:rPr lang="en-US" altLang="en-US" sz="2400" dirty="0" smtClean="0">
                <a:solidFill>
                  <a:srgbClr val="000066"/>
                </a:solidFill>
              </a:rPr>
              <a:t>: originally called </a:t>
            </a:r>
            <a:r>
              <a:rPr lang="en-US" altLang="en-US" sz="2400" b="1" dirty="0">
                <a:solidFill>
                  <a:srgbClr val="000066"/>
                </a:solidFill>
              </a:rPr>
              <a:t>P</a:t>
            </a:r>
            <a:r>
              <a:rPr lang="en-US" altLang="en-US" sz="2400" b="1" dirty="0" smtClean="0">
                <a:solidFill>
                  <a:srgbClr val="000066"/>
                </a:solidFill>
              </a:rPr>
              <a:t>( ) – proberen</a:t>
            </a:r>
            <a:r>
              <a:rPr lang="en-US" altLang="en-US" sz="2400" dirty="0" smtClean="0">
                <a:solidFill>
                  <a:srgbClr val="000066"/>
                </a:solidFill>
              </a:rPr>
              <a:t>: to test </a:t>
            </a:r>
          </a:p>
          <a:p>
            <a:pPr marL="898525" lvl="1" indent="-179388">
              <a:lnSpc>
                <a:spcPct val="150000"/>
              </a:lnSpc>
              <a:buClr>
                <a:srgbClr val="800000"/>
              </a:buClr>
              <a:buFont typeface="Arial" panose="020B0604020202020204" pitchFamily="34" charset="0"/>
              <a:buChar char="•"/>
            </a:pPr>
            <a:r>
              <a:rPr lang="en-US" altLang="en-US" sz="2400" b="1" dirty="0" smtClean="0">
                <a:solidFill>
                  <a:srgbClr val="000066"/>
                </a:solidFill>
              </a:rPr>
              <a:t>signal( )</a:t>
            </a:r>
            <a:r>
              <a:rPr lang="en-US" altLang="en-US" sz="2400" dirty="0" smtClean="0">
                <a:solidFill>
                  <a:srgbClr val="000066"/>
                </a:solidFill>
              </a:rPr>
              <a:t>: originally called </a:t>
            </a:r>
            <a:r>
              <a:rPr lang="en-US" altLang="en-US" sz="2400" b="1" dirty="0" smtClean="0">
                <a:solidFill>
                  <a:srgbClr val="000066"/>
                </a:solidFill>
              </a:rPr>
              <a:t>V( )</a:t>
            </a:r>
            <a:r>
              <a:rPr lang="en-US" altLang="en-US" sz="2400" dirty="0" smtClean="0">
                <a:solidFill>
                  <a:srgbClr val="000066"/>
                </a:solidFill>
              </a:rPr>
              <a:t> – </a:t>
            </a:r>
            <a:r>
              <a:rPr lang="en-US" altLang="en-US" sz="2400" b="1" dirty="0" smtClean="0">
                <a:solidFill>
                  <a:srgbClr val="000066"/>
                </a:solidFill>
              </a:rPr>
              <a:t>verhogen</a:t>
            </a:r>
            <a:r>
              <a:rPr lang="en-US" altLang="en-US" sz="2400" dirty="0" smtClean="0">
                <a:solidFill>
                  <a:srgbClr val="000066"/>
                </a:solidFill>
              </a:rPr>
              <a:t>: to increment</a:t>
            </a:r>
            <a:endParaRPr lang="en-US" altLang="en-US" sz="2400" b="1" dirty="0">
              <a:solidFill>
                <a:srgbClr val="000066"/>
              </a:solidFill>
            </a:endParaRPr>
          </a:p>
        </p:txBody>
      </p:sp>
    </p:spTree>
    <p:extLst>
      <p:ext uri="{BB962C8B-B14F-4D97-AF65-F5344CB8AC3E}">
        <p14:creationId xmlns:p14="http://schemas.microsoft.com/office/powerpoint/2010/main" val="29783231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SEMAPHORE</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6302829" y="4047650"/>
            <a:ext cx="5254980" cy="2086725"/>
          </a:xfrm>
          <a:prstGeom prst="rect">
            <a:avLst/>
          </a:prstGeom>
          <a:solidFill>
            <a:schemeClr val="bg1">
              <a:lumMod val="95000"/>
            </a:schemeClr>
          </a:solidFill>
          <a:ln>
            <a:solidFill>
              <a:srgbClr val="008080"/>
            </a:solidFill>
          </a:ln>
        </p:spPr>
        <p:txBody>
          <a:bodyPr wrap="square">
            <a:spAutoFit/>
          </a:bodyPr>
          <a:lstStyle/>
          <a:p>
            <a:pPr marL="358775" indent="-358775">
              <a:lnSpc>
                <a:spcPct val="90000"/>
              </a:lnSpc>
              <a:buClr>
                <a:srgbClr val="800000"/>
              </a:buClr>
              <a:buFont typeface="Wingdings" panose="05000000000000000000" pitchFamily="2" charset="2"/>
              <a:buChar char="§"/>
            </a:pPr>
            <a:r>
              <a:rPr lang="en-US" altLang="en-US" sz="2400" dirty="0">
                <a:solidFill>
                  <a:srgbClr val="000066"/>
                </a:solidFill>
              </a:rPr>
              <a:t>Definition of  the </a:t>
            </a:r>
            <a:r>
              <a:rPr lang="en-US" altLang="en-US" sz="2400" b="1" dirty="0">
                <a:solidFill>
                  <a:srgbClr val="000066"/>
                </a:solidFill>
              </a:rPr>
              <a:t>signal</a:t>
            </a:r>
            <a:r>
              <a:rPr lang="en-US" altLang="en-US" sz="2400" b="1" dirty="0" smtClean="0">
                <a:solidFill>
                  <a:srgbClr val="000066"/>
                </a:solidFill>
              </a:rPr>
              <a:t>( ) operation</a:t>
            </a:r>
            <a:r>
              <a:rPr lang="en-US" altLang="en-US" sz="2400" dirty="0" smtClean="0">
                <a:solidFill>
                  <a:srgbClr val="000066"/>
                </a:solidFill>
              </a:rPr>
              <a:t>:</a:t>
            </a:r>
            <a:endParaRPr lang="en-US" altLang="en-US" sz="2400" dirty="0">
              <a:solidFill>
                <a:srgbClr val="000066"/>
              </a:solidFill>
              <a:sym typeface="Symbol" pitchFamily="18" charset="2"/>
            </a:endParaRPr>
          </a:p>
          <a:p>
            <a:pPr lvl="1">
              <a:lnSpc>
                <a:spcPct val="90000"/>
              </a:lnSpc>
              <a:buFont typeface="Monotype Sorts" pitchFamily="-84" charset="2"/>
              <a:buNone/>
            </a:pPr>
            <a:endParaRPr lang="en-US" altLang="en-US" sz="2400" b="1" dirty="0" smtClean="0">
              <a:solidFill>
                <a:srgbClr val="000066"/>
              </a:solidFill>
              <a:latin typeface="Courier New" panose="02070309020205020404" pitchFamily="49" charset="0"/>
              <a:cs typeface="Courier New" panose="02070309020205020404" pitchFamily="49" charset="0"/>
              <a:sym typeface="Symbol" pitchFamily="18" charset="2"/>
            </a:endParaRPr>
          </a:p>
          <a:p>
            <a:pPr lvl="1">
              <a:lnSpc>
                <a:spcPct val="90000"/>
              </a:lnSpc>
              <a:buFont typeface="Monotype Sorts" pitchFamily="-84" charset="2"/>
              <a:buNone/>
            </a:pPr>
            <a:r>
              <a:rPr lang="en-US" altLang="en-US" sz="2400" b="1" dirty="0" smtClean="0">
                <a:solidFill>
                  <a:srgbClr val="006666"/>
                </a:solidFill>
                <a:latin typeface="Courier New" panose="02070309020205020404" pitchFamily="49" charset="0"/>
                <a:cs typeface="Courier New" panose="02070309020205020404" pitchFamily="49" charset="0"/>
                <a:sym typeface="Symbol" pitchFamily="18" charset="2"/>
              </a:rPr>
              <a:t>signal(S</a:t>
            </a:r>
            <a:r>
              <a:rPr lang="en-US" altLang="en-US" sz="2400" b="1" dirty="0">
                <a:solidFill>
                  <a:srgbClr val="006666"/>
                </a:solidFill>
                <a:latin typeface="Courier New" panose="02070309020205020404" pitchFamily="49" charset="0"/>
                <a:cs typeface="Courier New" panose="02070309020205020404" pitchFamily="49" charset="0"/>
                <a:sym typeface="Symbol" pitchFamily="18" charset="2"/>
              </a:rPr>
              <a:t>) </a:t>
            </a:r>
            <a:endParaRPr lang="en-US" altLang="en-US" sz="2400" b="1" dirty="0" smtClean="0">
              <a:solidFill>
                <a:srgbClr val="006666"/>
              </a:solidFill>
              <a:latin typeface="Courier New" panose="02070309020205020404" pitchFamily="49" charset="0"/>
              <a:cs typeface="Courier New" panose="02070309020205020404" pitchFamily="49" charset="0"/>
              <a:sym typeface="Symbol" pitchFamily="18" charset="2"/>
            </a:endParaRPr>
          </a:p>
          <a:p>
            <a:pPr lvl="1">
              <a:lnSpc>
                <a:spcPct val="90000"/>
              </a:lnSpc>
              <a:buFont typeface="Monotype Sorts" pitchFamily="-84" charset="2"/>
              <a:buNone/>
            </a:pPr>
            <a:r>
              <a:rPr lang="en-US" altLang="en-US" sz="2400" b="1" dirty="0" smtClean="0">
                <a:solidFill>
                  <a:srgbClr val="006666"/>
                </a:solidFill>
                <a:latin typeface="Courier New" panose="02070309020205020404" pitchFamily="49" charset="0"/>
                <a:cs typeface="Courier New" panose="02070309020205020404" pitchFamily="49" charset="0"/>
                <a:sym typeface="Symbol" pitchFamily="18" charset="2"/>
              </a:rPr>
              <a:t>{ </a:t>
            </a:r>
            <a:endParaRPr lang="en-US" altLang="en-US" sz="2400" b="1" dirty="0">
              <a:solidFill>
                <a:srgbClr val="006666"/>
              </a:solidFill>
              <a:latin typeface="Courier New" panose="02070309020205020404" pitchFamily="49" charset="0"/>
              <a:cs typeface="Courier New" panose="02070309020205020404" pitchFamily="49" charset="0"/>
              <a:sym typeface="Symbol" pitchFamily="18" charset="2"/>
            </a:endParaRPr>
          </a:p>
          <a:p>
            <a:pPr lvl="1">
              <a:lnSpc>
                <a:spcPct val="90000"/>
              </a:lnSpc>
              <a:buFont typeface="Monotype Sorts" pitchFamily="-84" charset="2"/>
              <a:buNone/>
            </a:pPr>
            <a:r>
              <a:rPr lang="en-US" altLang="en-US" sz="2400" b="1" dirty="0">
                <a:solidFill>
                  <a:srgbClr val="006666"/>
                </a:solidFill>
                <a:latin typeface="Courier New" panose="02070309020205020404" pitchFamily="49" charset="0"/>
                <a:cs typeface="Courier New" panose="02070309020205020404" pitchFamily="49" charset="0"/>
                <a:sym typeface="Symbol" pitchFamily="18" charset="2"/>
              </a:rPr>
              <a:t>    S++;</a:t>
            </a:r>
          </a:p>
          <a:p>
            <a:pPr lvl="1">
              <a:lnSpc>
                <a:spcPct val="90000"/>
              </a:lnSpc>
              <a:buFont typeface="Monotype Sorts" pitchFamily="-84" charset="2"/>
              <a:buNone/>
            </a:pPr>
            <a:r>
              <a:rPr lang="en-US" altLang="en-US" sz="2400" b="1" dirty="0">
                <a:solidFill>
                  <a:srgbClr val="006666"/>
                </a:solidFill>
                <a:latin typeface="Courier New" panose="02070309020205020404" pitchFamily="49" charset="0"/>
                <a:cs typeface="Courier New" panose="02070309020205020404" pitchFamily="49" charset="0"/>
                <a:sym typeface="Symbol" pitchFamily="18" charset="2"/>
              </a:rPr>
              <a:t>}</a:t>
            </a:r>
          </a:p>
        </p:txBody>
      </p:sp>
      <p:sp>
        <p:nvSpPr>
          <p:cNvPr id="5" name="Rectangle 4"/>
          <p:cNvSpPr/>
          <p:nvPr/>
        </p:nvSpPr>
        <p:spPr>
          <a:xfrm>
            <a:off x="1240972" y="1296128"/>
            <a:ext cx="5061857" cy="2751522"/>
          </a:xfrm>
          <a:prstGeom prst="rect">
            <a:avLst/>
          </a:prstGeom>
          <a:solidFill>
            <a:schemeClr val="bg1">
              <a:lumMod val="95000"/>
            </a:schemeClr>
          </a:solidFill>
          <a:ln>
            <a:solidFill>
              <a:srgbClr val="008080"/>
            </a:solidFill>
          </a:ln>
        </p:spPr>
        <p:txBody>
          <a:bodyPr wrap="square">
            <a:spAutoFit/>
          </a:bodyPr>
          <a:lstStyle/>
          <a:p>
            <a:pPr marL="358775" indent="-358775">
              <a:lnSpc>
                <a:spcPct val="90000"/>
              </a:lnSpc>
              <a:buClr>
                <a:srgbClr val="800000"/>
              </a:buClr>
              <a:buFont typeface="Wingdings" panose="05000000000000000000" pitchFamily="2" charset="2"/>
              <a:buChar char="§"/>
            </a:pPr>
            <a:r>
              <a:rPr lang="en-US" altLang="en-US" sz="2400" dirty="0">
                <a:solidFill>
                  <a:srgbClr val="000066"/>
                </a:solidFill>
              </a:rPr>
              <a:t>Definition of  the </a:t>
            </a:r>
            <a:r>
              <a:rPr lang="en-US" altLang="en-US" sz="2400" b="1" dirty="0">
                <a:solidFill>
                  <a:srgbClr val="000066"/>
                </a:solidFill>
              </a:rPr>
              <a:t>wait</a:t>
            </a:r>
            <a:r>
              <a:rPr lang="en-US" altLang="en-US" sz="2400" b="1" dirty="0" smtClean="0">
                <a:solidFill>
                  <a:srgbClr val="000066"/>
                </a:solidFill>
              </a:rPr>
              <a:t>( ) operation</a:t>
            </a:r>
            <a:r>
              <a:rPr lang="en-US" altLang="en-US" sz="2400" dirty="0" smtClean="0">
                <a:solidFill>
                  <a:srgbClr val="000066"/>
                </a:solidFill>
              </a:rPr>
              <a:t>:</a:t>
            </a:r>
            <a:endParaRPr lang="en-US" altLang="en-US" sz="2400" dirty="0">
              <a:solidFill>
                <a:srgbClr val="000066"/>
              </a:solidFill>
            </a:endParaRPr>
          </a:p>
          <a:p>
            <a:pPr lvl="1">
              <a:lnSpc>
                <a:spcPct val="90000"/>
              </a:lnSpc>
            </a:pPr>
            <a:endParaRPr lang="en-US" altLang="en-US" sz="2400" b="1" dirty="0" smtClean="0">
              <a:solidFill>
                <a:srgbClr val="000066"/>
              </a:solidFill>
              <a:sym typeface="Symbol" pitchFamily="18" charset="2"/>
            </a:endParaRPr>
          </a:p>
          <a:p>
            <a:pPr lvl="1">
              <a:lnSpc>
                <a:spcPct val="90000"/>
              </a:lnSpc>
            </a:pPr>
            <a:r>
              <a:rPr lang="en-US" altLang="en-US" sz="2400" b="1" dirty="0" smtClean="0">
                <a:solidFill>
                  <a:srgbClr val="006666"/>
                </a:solidFill>
                <a:latin typeface="Courier New" panose="02070309020205020404" pitchFamily="49" charset="0"/>
                <a:cs typeface="Courier New" panose="02070309020205020404" pitchFamily="49" charset="0"/>
                <a:sym typeface="Symbol" pitchFamily="18" charset="2"/>
              </a:rPr>
              <a:t>wait(S</a:t>
            </a:r>
            <a:r>
              <a:rPr lang="en-US" altLang="en-US" sz="2400" b="1" dirty="0">
                <a:solidFill>
                  <a:srgbClr val="006666"/>
                </a:solidFill>
                <a:latin typeface="Courier New" panose="02070309020205020404" pitchFamily="49" charset="0"/>
                <a:cs typeface="Courier New" panose="02070309020205020404" pitchFamily="49" charset="0"/>
                <a:sym typeface="Symbol" pitchFamily="18" charset="2"/>
              </a:rPr>
              <a:t>) </a:t>
            </a:r>
            <a:endParaRPr lang="en-US" altLang="en-US" sz="2400" b="1" dirty="0" smtClean="0">
              <a:solidFill>
                <a:srgbClr val="006666"/>
              </a:solidFill>
              <a:latin typeface="Courier New" panose="02070309020205020404" pitchFamily="49" charset="0"/>
              <a:cs typeface="Courier New" panose="02070309020205020404" pitchFamily="49" charset="0"/>
              <a:sym typeface="Symbol" pitchFamily="18" charset="2"/>
            </a:endParaRPr>
          </a:p>
          <a:p>
            <a:pPr lvl="1">
              <a:lnSpc>
                <a:spcPct val="90000"/>
              </a:lnSpc>
            </a:pPr>
            <a:r>
              <a:rPr lang="en-US" altLang="en-US" sz="2400" b="1" dirty="0" smtClean="0">
                <a:solidFill>
                  <a:srgbClr val="006666"/>
                </a:solidFill>
                <a:latin typeface="Courier New" panose="02070309020205020404" pitchFamily="49" charset="0"/>
                <a:cs typeface="Courier New" panose="02070309020205020404" pitchFamily="49" charset="0"/>
                <a:sym typeface="Symbol" pitchFamily="18" charset="2"/>
              </a:rPr>
              <a:t>{ </a:t>
            </a:r>
            <a:endParaRPr lang="en-US" altLang="en-US" sz="2400" b="1" dirty="0">
              <a:solidFill>
                <a:srgbClr val="006666"/>
              </a:solidFill>
              <a:latin typeface="Courier New" panose="02070309020205020404" pitchFamily="49" charset="0"/>
              <a:cs typeface="Courier New" panose="02070309020205020404" pitchFamily="49" charset="0"/>
              <a:sym typeface="Symbol" pitchFamily="18" charset="2"/>
            </a:endParaRPr>
          </a:p>
          <a:p>
            <a:pPr lvl="1">
              <a:lnSpc>
                <a:spcPct val="90000"/>
              </a:lnSpc>
            </a:pPr>
            <a:r>
              <a:rPr lang="en-US" altLang="en-US" sz="2400" b="1" dirty="0">
                <a:solidFill>
                  <a:srgbClr val="006666"/>
                </a:solidFill>
                <a:latin typeface="Courier New" panose="02070309020205020404" pitchFamily="49" charset="0"/>
                <a:cs typeface="Courier New" panose="02070309020205020404" pitchFamily="49" charset="0"/>
                <a:sym typeface="Symbol" pitchFamily="18" charset="2"/>
              </a:rPr>
              <a:t>    while (S &lt;= 0)</a:t>
            </a:r>
          </a:p>
          <a:p>
            <a:pPr lvl="1">
              <a:lnSpc>
                <a:spcPct val="90000"/>
              </a:lnSpc>
            </a:pPr>
            <a:r>
              <a:rPr lang="en-US" altLang="en-US" sz="2400" b="1" dirty="0">
                <a:solidFill>
                  <a:srgbClr val="006666"/>
                </a:solidFill>
                <a:latin typeface="Courier New" panose="02070309020205020404" pitchFamily="49" charset="0"/>
                <a:cs typeface="Courier New" panose="02070309020205020404" pitchFamily="49" charset="0"/>
                <a:sym typeface="Symbol" pitchFamily="18" charset="2"/>
              </a:rPr>
              <a:t>       ; </a:t>
            </a:r>
            <a:r>
              <a:rPr lang="en-US" altLang="en-US" sz="2400" b="1" dirty="0">
                <a:solidFill>
                  <a:srgbClr val="000066"/>
                </a:solidFill>
                <a:latin typeface="Courier New" panose="02070309020205020404" pitchFamily="49" charset="0"/>
                <a:cs typeface="Courier New" panose="02070309020205020404" pitchFamily="49" charset="0"/>
                <a:sym typeface="Symbol" pitchFamily="18" charset="2"/>
              </a:rPr>
              <a:t>// busy wait</a:t>
            </a:r>
          </a:p>
          <a:p>
            <a:pPr lvl="1">
              <a:lnSpc>
                <a:spcPct val="90000"/>
              </a:lnSpc>
            </a:pPr>
            <a:r>
              <a:rPr lang="en-US" altLang="en-US" sz="2400" b="1" dirty="0">
                <a:solidFill>
                  <a:srgbClr val="006666"/>
                </a:solidFill>
                <a:latin typeface="Courier New" panose="02070309020205020404" pitchFamily="49" charset="0"/>
                <a:cs typeface="Courier New" panose="02070309020205020404" pitchFamily="49" charset="0"/>
                <a:sym typeface="Symbol" pitchFamily="18" charset="2"/>
              </a:rPr>
              <a:t>    S--;</a:t>
            </a:r>
          </a:p>
          <a:p>
            <a:pPr lvl="1">
              <a:lnSpc>
                <a:spcPct val="90000"/>
              </a:lnSpc>
            </a:pPr>
            <a:r>
              <a:rPr lang="en-US" altLang="en-US" sz="2400" b="1" dirty="0">
                <a:solidFill>
                  <a:srgbClr val="006666"/>
                </a:solidFill>
                <a:latin typeface="Courier New" panose="02070309020205020404" pitchFamily="49" charset="0"/>
                <a:cs typeface="Courier New" panose="02070309020205020404" pitchFamily="49" charset="0"/>
                <a:sym typeface="Symbol" pitchFamily="18" charset="2"/>
              </a:rPr>
              <a:t>}</a:t>
            </a:r>
          </a:p>
        </p:txBody>
      </p:sp>
    </p:spTree>
    <p:extLst>
      <p:ext uri="{BB962C8B-B14F-4D97-AF65-F5344CB8AC3E}">
        <p14:creationId xmlns:p14="http://schemas.microsoft.com/office/powerpoint/2010/main" val="3713142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COOPERATING PROCESS</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683343" y="1738310"/>
            <a:ext cx="11462826" cy="3785652"/>
          </a:xfrm>
          <a:prstGeom prst="rect">
            <a:avLst/>
          </a:prstGeom>
          <a:solidFill>
            <a:schemeClr val="bg1">
              <a:lumMod val="95000"/>
            </a:schemeClr>
          </a:solidFill>
        </p:spPr>
        <p:txBody>
          <a:bodyPr wrap="square">
            <a:spAutoFit/>
          </a:bodyPr>
          <a:lstStyle/>
          <a:p>
            <a:pPr marL="357188" indent="-357188" algn="just">
              <a:buClr>
                <a:srgbClr val="800000"/>
              </a:buClr>
              <a:buFont typeface="Wingdings" panose="05000000000000000000" pitchFamily="2" charset="2"/>
              <a:buChar char="§"/>
            </a:pPr>
            <a:r>
              <a:rPr lang="en-US" sz="2400" dirty="0" smtClean="0">
                <a:solidFill>
                  <a:srgbClr val="800000"/>
                </a:solidFill>
              </a:rPr>
              <a:t>Recall: </a:t>
            </a:r>
            <a:r>
              <a:rPr lang="en-US" sz="2400" dirty="0" smtClean="0">
                <a:solidFill>
                  <a:srgbClr val="000066"/>
                </a:solidFill>
              </a:rPr>
              <a:t>A process that </a:t>
            </a:r>
            <a:r>
              <a:rPr lang="en-US" sz="2400" dirty="0">
                <a:solidFill>
                  <a:srgbClr val="000066"/>
                </a:solidFill>
              </a:rPr>
              <a:t>can affect or be affected by other </a:t>
            </a:r>
            <a:r>
              <a:rPr lang="en-US" sz="2400" dirty="0" smtClean="0">
                <a:solidFill>
                  <a:srgbClr val="000066"/>
                </a:solidFill>
              </a:rPr>
              <a:t>processes executing </a:t>
            </a:r>
            <a:r>
              <a:rPr lang="en-US" sz="2400" dirty="0">
                <a:solidFill>
                  <a:srgbClr val="000066"/>
                </a:solidFill>
              </a:rPr>
              <a:t>in the </a:t>
            </a:r>
            <a:r>
              <a:rPr lang="en-US" sz="2400" dirty="0" smtClean="0">
                <a:solidFill>
                  <a:srgbClr val="000066"/>
                </a:solidFill>
              </a:rPr>
              <a:t>system</a:t>
            </a:r>
          </a:p>
          <a:p>
            <a:pPr marL="357188" indent="-357188" algn="just">
              <a:buClr>
                <a:srgbClr val="800000"/>
              </a:buClr>
              <a:buFont typeface="Wingdings" panose="05000000000000000000" pitchFamily="2" charset="2"/>
              <a:buChar char="§"/>
            </a:pPr>
            <a:endParaRPr lang="en-US" sz="2400" dirty="0">
              <a:solidFill>
                <a:srgbClr val="000066"/>
              </a:solidFill>
            </a:endParaRPr>
          </a:p>
          <a:p>
            <a:pPr marL="357188" indent="-357188" algn="just">
              <a:buClr>
                <a:srgbClr val="800000"/>
              </a:buClr>
              <a:buFont typeface="Wingdings" panose="05000000000000000000" pitchFamily="2" charset="2"/>
              <a:buChar char="§"/>
            </a:pPr>
            <a:r>
              <a:rPr lang="en-US" sz="2400" dirty="0" smtClean="0">
                <a:solidFill>
                  <a:srgbClr val="000066"/>
                </a:solidFill>
              </a:rPr>
              <a:t>Requires an </a:t>
            </a:r>
            <a:r>
              <a:rPr lang="en-US" sz="2400" b="1" dirty="0" smtClean="0">
                <a:solidFill>
                  <a:srgbClr val="000066"/>
                </a:solidFill>
              </a:rPr>
              <a:t>interprocess communication</a:t>
            </a:r>
            <a:r>
              <a:rPr lang="en-US" sz="2400" dirty="0" smtClean="0">
                <a:solidFill>
                  <a:srgbClr val="000066"/>
                </a:solidFill>
              </a:rPr>
              <a:t> (IPC) mechanism that allows it to exchange data with another process</a:t>
            </a:r>
          </a:p>
          <a:p>
            <a:pPr marL="357188" indent="-357188" algn="just">
              <a:buClr>
                <a:srgbClr val="800000"/>
              </a:buClr>
              <a:buFont typeface="Wingdings" panose="05000000000000000000" pitchFamily="2" charset="2"/>
              <a:buChar char="§"/>
            </a:pPr>
            <a:endParaRPr lang="en-US" sz="2400" dirty="0">
              <a:solidFill>
                <a:srgbClr val="000066"/>
              </a:solidFill>
            </a:endParaRPr>
          </a:p>
          <a:p>
            <a:pPr marL="357188" indent="-357188" algn="just">
              <a:buClr>
                <a:srgbClr val="800000"/>
              </a:buClr>
              <a:buFont typeface="Wingdings" panose="05000000000000000000" pitchFamily="2" charset="2"/>
              <a:buChar char="§"/>
            </a:pPr>
            <a:r>
              <a:rPr lang="en-US" sz="2400" dirty="0" smtClean="0">
                <a:solidFill>
                  <a:srgbClr val="000066"/>
                </a:solidFill>
              </a:rPr>
              <a:t>It can either:</a:t>
            </a:r>
          </a:p>
          <a:p>
            <a:pPr marL="898525" indent="-185738" algn="just">
              <a:buClr>
                <a:srgbClr val="800000"/>
              </a:buClr>
              <a:buFont typeface="Arial" panose="020B0604020202020204" pitchFamily="34" charset="0"/>
              <a:buChar char="•"/>
            </a:pPr>
            <a:r>
              <a:rPr lang="en-US" sz="2400" dirty="0" smtClean="0">
                <a:solidFill>
                  <a:srgbClr val="000066"/>
                </a:solidFill>
              </a:rPr>
              <a:t>directly </a:t>
            </a:r>
            <a:r>
              <a:rPr lang="en-US" sz="2400" dirty="0">
                <a:solidFill>
                  <a:srgbClr val="000066"/>
                </a:solidFill>
              </a:rPr>
              <a:t>share </a:t>
            </a:r>
            <a:r>
              <a:rPr lang="en-US" sz="2400" dirty="0" smtClean="0">
                <a:solidFill>
                  <a:srgbClr val="000066"/>
                </a:solidFill>
              </a:rPr>
              <a:t>a </a:t>
            </a:r>
            <a:r>
              <a:rPr lang="en-US" sz="2400" b="1" dirty="0" smtClean="0">
                <a:solidFill>
                  <a:srgbClr val="000066"/>
                </a:solidFill>
              </a:rPr>
              <a:t>logical </a:t>
            </a:r>
            <a:r>
              <a:rPr lang="en-US" sz="2400" b="1" dirty="0">
                <a:solidFill>
                  <a:srgbClr val="000066"/>
                </a:solidFill>
              </a:rPr>
              <a:t>address space </a:t>
            </a:r>
            <a:r>
              <a:rPr lang="en-US" sz="2400" dirty="0">
                <a:solidFill>
                  <a:srgbClr val="000066"/>
                </a:solidFill>
              </a:rPr>
              <a:t>(that is, </a:t>
            </a:r>
            <a:r>
              <a:rPr lang="en-US" sz="2400" b="1" dirty="0">
                <a:solidFill>
                  <a:srgbClr val="000066"/>
                </a:solidFill>
              </a:rPr>
              <a:t>both code and data</a:t>
            </a:r>
            <a:r>
              <a:rPr lang="en-US" sz="2400" dirty="0" smtClean="0">
                <a:solidFill>
                  <a:srgbClr val="000066"/>
                </a:solidFill>
              </a:rPr>
              <a:t>), </a:t>
            </a:r>
            <a:r>
              <a:rPr lang="en-US" sz="2400" dirty="0">
                <a:solidFill>
                  <a:srgbClr val="000066"/>
                </a:solidFill>
              </a:rPr>
              <a:t>or </a:t>
            </a:r>
            <a:endParaRPr lang="en-US" sz="2400" dirty="0" smtClean="0">
              <a:solidFill>
                <a:srgbClr val="000066"/>
              </a:solidFill>
            </a:endParaRPr>
          </a:p>
          <a:p>
            <a:pPr marL="898525" indent="-185738" algn="just">
              <a:buClr>
                <a:srgbClr val="800000"/>
              </a:buClr>
              <a:buFont typeface="Arial" panose="020B0604020202020204" pitchFamily="34" charset="0"/>
              <a:buChar char="•"/>
            </a:pPr>
            <a:r>
              <a:rPr lang="en-US" sz="2400" dirty="0" smtClean="0">
                <a:solidFill>
                  <a:srgbClr val="000066"/>
                </a:solidFill>
              </a:rPr>
              <a:t>be </a:t>
            </a:r>
            <a:r>
              <a:rPr lang="en-US" sz="2400" dirty="0">
                <a:solidFill>
                  <a:srgbClr val="000066"/>
                </a:solidFill>
              </a:rPr>
              <a:t>allowed to share </a:t>
            </a:r>
            <a:r>
              <a:rPr lang="en-US" sz="2400" dirty="0" smtClean="0">
                <a:solidFill>
                  <a:srgbClr val="000066"/>
                </a:solidFill>
              </a:rPr>
              <a:t>data only </a:t>
            </a:r>
            <a:r>
              <a:rPr lang="en-US" sz="2400" dirty="0">
                <a:solidFill>
                  <a:srgbClr val="000066"/>
                </a:solidFill>
              </a:rPr>
              <a:t>through </a:t>
            </a:r>
            <a:r>
              <a:rPr lang="en-US" sz="2400" b="1" dirty="0">
                <a:solidFill>
                  <a:srgbClr val="000066"/>
                </a:solidFill>
              </a:rPr>
              <a:t>shared memory</a:t>
            </a:r>
            <a:r>
              <a:rPr lang="en-US" sz="2400" dirty="0">
                <a:solidFill>
                  <a:srgbClr val="000066"/>
                </a:solidFill>
              </a:rPr>
              <a:t> or </a:t>
            </a:r>
            <a:r>
              <a:rPr lang="en-US" sz="2400" b="1" dirty="0">
                <a:solidFill>
                  <a:srgbClr val="000066"/>
                </a:solidFill>
              </a:rPr>
              <a:t>message </a:t>
            </a:r>
            <a:r>
              <a:rPr lang="en-US" sz="2400" b="1" dirty="0" smtClean="0">
                <a:solidFill>
                  <a:srgbClr val="000066"/>
                </a:solidFill>
              </a:rPr>
              <a:t>passing</a:t>
            </a:r>
            <a:endParaRPr lang="en-US" sz="2400" dirty="0" smtClean="0">
              <a:solidFill>
                <a:srgbClr val="000066"/>
              </a:solidFill>
            </a:endParaRPr>
          </a:p>
          <a:p>
            <a:pPr marL="357188" indent="-357188" algn="just">
              <a:buClr>
                <a:srgbClr val="800000"/>
              </a:buClr>
              <a:buFont typeface="Wingdings" panose="05000000000000000000" pitchFamily="2" charset="2"/>
              <a:buChar char="§"/>
            </a:pPr>
            <a:endParaRPr lang="en-US" sz="2400" dirty="0">
              <a:solidFill>
                <a:srgbClr val="000066"/>
              </a:solidFill>
            </a:endParaRPr>
          </a:p>
          <a:p>
            <a:pPr marL="357188" indent="-357188" algn="just">
              <a:buClr>
                <a:srgbClr val="800000"/>
              </a:buClr>
              <a:buFont typeface="Wingdings" panose="05000000000000000000" pitchFamily="2" charset="2"/>
              <a:buChar char="§"/>
            </a:pPr>
            <a:r>
              <a:rPr lang="en-US" sz="2400" b="1" dirty="0" smtClean="0">
                <a:solidFill>
                  <a:srgbClr val="000066"/>
                </a:solidFill>
              </a:rPr>
              <a:t>Concurrent </a:t>
            </a:r>
            <a:r>
              <a:rPr lang="en-US" sz="2400" b="1" dirty="0">
                <a:solidFill>
                  <a:srgbClr val="000066"/>
                </a:solidFill>
              </a:rPr>
              <a:t>access to </a:t>
            </a:r>
            <a:r>
              <a:rPr lang="en-US" sz="2400" b="1" dirty="0" smtClean="0">
                <a:solidFill>
                  <a:srgbClr val="000066"/>
                </a:solidFill>
              </a:rPr>
              <a:t>shared data </a:t>
            </a:r>
            <a:r>
              <a:rPr lang="en-US" sz="2400" dirty="0">
                <a:solidFill>
                  <a:srgbClr val="000066"/>
                </a:solidFill>
              </a:rPr>
              <a:t>may result in </a:t>
            </a:r>
            <a:r>
              <a:rPr lang="en-US" sz="2400" b="1" dirty="0">
                <a:solidFill>
                  <a:srgbClr val="000066"/>
                </a:solidFill>
              </a:rPr>
              <a:t>data </a:t>
            </a:r>
            <a:r>
              <a:rPr lang="en-US" sz="2400" b="1" dirty="0" smtClean="0">
                <a:solidFill>
                  <a:srgbClr val="000066"/>
                </a:solidFill>
              </a:rPr>
              <a:t>inconsistency</a:t>
            </a:r>
            <a:endParaRPr lang="en-PH" sz="2400" b="1" dirty="0">
              <a:solidFill>
                <a:srgbClr val="000066"/>
              </a:solidFill>
            </a:endParaRPr>
          </a:p>
        </p:txBody>
      </p:sp>
    </p:spTree>
    <p:extLst>
      <p:ext uri="{BB962C8B-B14F-4D97-AF65-F5344CB8AC3E}">
        <p14:creationId xmlns:p14="http://schemas.microsoft.com/office/powerpoint/2010/main" val="28327574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SEMAPHORE USAGE</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687323" y="1314256"/>
            <a:ext cx="11426953" cy="2862322"/>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tabLst>
                <a:tab pos="2001838" algn="ctr"/>
                <a:tab pos="4513263" algn="ctr"/>
              </a:tabLst>
            </a:pPr>
            <a:r>
              <a:rPr lang="en-US" altLang="en-US" sz="2000" b="1" dirty="0">
                <a:solidFill>
                  <a:srgbClr val="000066"/>
                </a:solidFill>
              </a:rPr>
              <a:t>Counting semaphore: </a:t>
            </a:r>
            <a:endParaRPr lang="en-US" altLang="en-US" sz="2000" b="1" dirty="0" smtClean="0">
              <a:solidFill>
                <a:srgbClr val="000066"/>
              </a:solidFill>
            </a:endParaRPr>
          </a:p>
          <a:p>
            <a:pPr marL="719138" indent="-363538" algn="just">
              <a:buClr>
                <a:srgbClr val="800000"/>
              </a:buClr>
              <a:buFont typeface="Courier New" panose="02070309020205020404" pitchFamily="49" charset="0"/>
              <a:buChar char="o"/>
              <a:tabLst>
                <a:tab pos="2001838" algn="ctr"/>
                <a:tab pos="4513263" algn="ctr"/>
              </a:tabLst>
            </a:pPr>
            <a:r>
              <a:rPr lang="en-US" altLang="en-US" sz="2000" dirty="0" smtClean="0">
                <a:solidFill>
                  <a:srgbClr val="000066"/>
                </a:solidFill>
              </a:rPr>
              <a:t>integer </a:t>
            </a:r>
            <a:r>
              <a:rPr lang="en-US" altLang="en-US" sz="2000" dirty="0">
                <a:solidFill>
                  <a:srgbClr val="000066"/>
                </a:solidFill>
              </a:rPr>
              <a:t>value that can range over an unrestricted </a:t>
            </a:r>
            <a:r>
              <a:rPr lang="en-US" altLang="en-US" sz="2000" dirty="0" smtClean="0">
                <a:solidFill>
                  <a:srgbClr val="000066"/>
                </a:solidFill>
              </a:rPr>
              <a:t>domain</a:t>
            </a:r>
          </a:p>
          <a:p>
            <a:pPr marL="719138" indent="-363538" algn="just">
              <a:buClr>
                <a:srgbClr val="800000"/>
              </a:buClr>
              <a:buFont typeface="Courier New" panose="02070309020205020404" pitchFamily="49" charset="0"/>
              <a:buChar char="o"/>
              <a:tabLst>
                <a:tab pos="2001838" algn="ctr"/>
                <a:tab pos="4513263" algn="ctr"/>
              </a:tabLst>
            </a:pPr>
            <a:r>
              <a:rPr lang="en-US" altLang="en-US" sz="2000" dirty="0">
                <a:solidFill>
                  <a:srgbClr val="000066"/>
                </a:solidFill>
              </a:rPr>
              <a:t>c</a:t>
            </a:r>
            <a:r>
              <a:rPr lang="en-US" altLang="en-US" sz="2000" dirty="0" smtClean="0">
                <a:solidFill>
                  <a:srgbClr val="000066"/>
                </a:solidFill>
              </a:rPr>
              <a:t>an be used to control access to a given resource</a:t>
            </a:r>
          </a:p>
          <a:p>
            <a:pPr marL="719138" indent="-363538" algn="just">
              <a:buClr>
                <a:srgbClr val="800000"/>
              </a:buClr>
              <a:buFont typeface="Courier New" panose="02070309020205020404" pitchFamily="49" charset="0"/>
              <a:buChar char="o"/>
              <a:tabLst>
                <a:tab pos="2001838" algn="ctr"/>
                <a:tab pos="4513263" algn="ctr"/>
              </a:tabLst>
            </a:pPr>
            <a:r>
              <a:rPr lang="en-US" altLang="en-US" sz="2000" dirty="0">
                <a:solidFill>
                  <a:srgbClr val="000066"/>
                </a:solidFill>
              </a:rPr>
              <a:t>u</a:t>
            </a:r>
            <a:r>
              <a:rPr lang="en-US" altLang="en-US" sz="2000" dirty="0" smtClean="0">
                <a:solidFill>
                  <a:srgbClr val="000066"/>
                </a:solidFill>
              </a:rPr>
              <a:t>sually used  to count the remaining number of some limited resource</a:t>
            </a:r>
          </a:p>
          <a:p>
            <a:pPr marL="898525" indent="-179388" algn="just">
              <a:buClr>
                <a:srgbClr val="800000"/>
              </a:buClr>
              <a:buFont typeface="Arial" panose="020B0604020202020204" pitchFamily="34" charset="0"/>
              <a:buChar char="•"/>
              <a:tabLst>
                <a:tab pos="2001838" algn="ctr"/>
                <a:tab pos="4513263" algn="ctr"/>
              </a:tabLst>
            </a:pPr>
            <a:r>
              <a:rPr lang="en-US" sz="2000" dirty="0" smtClean="0">
                <a:solidFill>
                  <a:srgbClr val="000066"/>
                </a:solidFill>
              </a:rPr>
              <a:t>the </a:t>
            </a:r>
            <a:r>
              <a:rPr lang="en-US" sz="2000" dirty="0">
                <a:solidFill>
                  <a:srgbClr val="000066"/>
                </a:solidFill>
              </a:rPr>
              <a:t>counter is initialized to the number of such resources available in the </a:t>
            </a:r>
            <a:r>
              <a:rPr lang="en-US" sz="2000" dirty="0" smtClean="0">
                <a:solidFill>
                  <a:srgbClr val="000066"/>
                </a:solidFill>
              </a:rPr>
              <a:t>system</a:t>
            </a:r>
          </a:p>
          <a:p>
            <a:pPr marL="898525" indent="-179388" algn="just">
              <a:buClr>
                <a:srgbClr val="800000"/>
              </a:buClr>
              <a:buFont typeface="Arial" panose="020B0604020202020204" pitchFamily="34" charset="0"/>
              <a:buChar char="•"/>
              <a:tabLst>
                <a:tab pos="2001838" algn="ctr"/>
                <a:tab pos="4513263" algn="ctr"/>
              </a:tabLst>
            </a:pPr>
            <a:r>
              <a:rPr lang="en-US" sz="2000" dirty="0" smtClean="0">
                <a:solidFill>
                  <a:srgbClr val="000066"/>
                </a:solidFill>
              </a:rPr>
              <a:t>whenever </a:t>
            </a:r>
            <a:r>
              <a:rPr lang="en-US" sz="2000" dirty="0">
                <a:solidFill>
                  <a:srgbClr val="000066"/>
                </a:solidFill>
              </a:rPr>
              <a:t>the counting semaphore is greater than zero, then a process can enter a critical section and use one of the </a:t>
            </a:r>
            <a:r>
              <a:rPr lang="en-US" sz="2000" dirty="0" smtClean="0">
                <a:solidFill>
                  <a:srgbClr val="000066"/>
                </a:solidFill>
              </a:rPr>
              <a:t>resources</a:t>
            </a:r>
          </a:p>
          <a:p>
            <a:pPr marL="898525" indent="-179388" algn="just">
              <a:buClr>
                <a:srgbClr val="800000"/>
              </a:buClr>
              <a:buFont typeface="Arial" panose="020B0604020202020204" pitchFamily="34" charset="0"/>
              <a:buChar char="•"/>
              <a:tabLst>
                <a:tab pos="2001838" algn="ctr"/>
                <a:tab pos="4513263" algn="ctr"/>
              </a:tabLst>
            </a:pPr>
            <a:r>
              <a:rPr lang="en-US" altLang="en-US" sz="2000" dirty="0" smtClean="0">
                <a:solidFill>
                  <a:srgbClr val="000066"/>
                </a:solidFill>
              </a:rPr>
              <a:t>w</a:t>
            </a:r>
            <a:r>
              <a:rPr lang="en-US" sz="2000" dirty="0" smtClean="0">
                <a:solidFill>
                  <a:srgbClr val="000066"/>
                </a:solidFill>
              </a:rPr>
              <a:t>hen </a:t>
            </a:r>
            <a:r>
              <a:rPr lang="en-US" sz="2000" dirty="0">
                <a:solidFill>
                  <a:srgbClr val="000066"/>
                </a:solidFill>
              </a:rPr>
              <a:t>the counter gets to zero </a:t>
            </a:r>
            <a:r>
              <a:rPr lang="en-US" sz="2000" dirty="0" smtClean="0">
                <a:solidFill>
                  <a:srgbClr val="000066"/>
                </a:solidFill>
              </a:rPr>
              <a:t>(or </a:t>
            </a:r>
            <a:r>
              <a:rPr lang="en-US" sz="2000" dirty="0">
                <a:solidFill>
                  <a:srgbClr val="000066"/>
                </a:solidFill>
              </a:rPr>
              <a:t>negative in some </a:t>
            </a:r>
            <a:r>
              <a:rPr lang="en-US" sz="2000" dirty="0" smtClean="0">
                <a:solidFill>
                  <a:srgbClr val="000066"/>
                </a:solidFill>
              </a:rPr>
              <a:t>implementations), </a:t>
            </a:r>
            <a:r>
              <a:rPr lang="en-US" sz="2000" dirty="0">
                <a:solidFill>
                  <a:srgbClr val="000066"/>
                </a:solidFill>
              </a:rPr>
              <a:t>then the process blocks until another process frees up a resource and increments the counting semaphore with a signal </a:t>
            </a:r>
            <a:r>
              <a:rPr lang="en-US" sz="2000" dirty="0" smtClean="0">
                <a:solidFill>
                  <a:srgbClr val="000066"/>
                </a:solidFill>
              </a:rPr>
              <a:t>call</a:t>
            </a:r>
            <a:endParaRPr lang="en-US" altLang="en-US" sz="2000" dirty="0">
              <a:solidFill>
                <a:srgbClr val="000066"/>
              </a:solidFill>
            </a:endParaRPr>
          </a:p>
        </p:txBody>
      </p:sp>
      <p:sp>
        <p:nvSpPr>
          <p:cNvPr id="5" name="Rectangle 4"/>
          <p:cNvSpPr/>
          <p:nvPr/>
        </p:nvSpPr>
        <p:spPr>
          <a:xfrm>
            <a:off x="687323" y="4472345"/>
            <a:ext cx="11426953" cy="1631216"/>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tabLst>
                <a:tab pos="2001838" algn="ctr"/>
                <a:tab pos="4513263" algn="ctr"/>
              </a:tabLst>
            </a:pPr>
            <a:r>
              <a:rPr lang="en-US" altLang="en-US" sz="2000" b="1" dirty="0">
                <a:solidFill>
                  <a:srgbClr val="000066"/>
                </a:solidFill>
              </a:rPr>
              <a:t>Binary semaphore: </a:t>
            </a:r>
            <a:endParaRPr lang="en-US" altLang="en-US" sz="2000" b="1" dirty="0" smtClean="0">
              <a:solidFill>
                <a:srgbClr val="000066"/>
              </a:solidFill>
            </a:endParaRPr>
          </a:p>
          <a:p>
            <a:pPr marL="538163" indent="-179388" algn="just">
              <a:buClr>
                <a:srgbClr val="800000"/>
              </a:buClr>
              <a:buFont typeface="Arial" panose="020B0604020202020204" pitchFamily="34" charset="0"/>
              <a:buChar char="•"/>
              <a:tabLst>
                <a:tab pos="2001838" algn="ctr"/>
                <a:tab pos="4513263" algn="ctr"/>
              </a:tabLst>
            </a:pPr>
            <a:r>
              <a:rPr lang="en-US" altLang="en-US" sz="2000" dirty="0" smtClean="0">
                <a:solidFill>
                  <a:srgbClr val="000066"/>
                </a:solidFill>
              </a:rPr>
              <a:t>integer </a:t>
            </a:r>
            <a:r>
              <a:rPr lang="en-US" altLang="en-US" sz="2000" dirty="0">
                <a:solidFill>
                  <a:srgbClr val="000066"/>
                </a:solidFill>
              </a:rPr>
              <a:t>value that can range only between 0 and 1</a:t>
            </a:r>
          </a:p>
          <a:p>
            <a:pPr marL="536575" lvl="1" indent="-174625" algn="just">
              <a:buClr>
                <a:srgbClr val="800000"/>
              </a:buClr>
              <a:buFont typeface="Arial" panose="020B0604020202020204" pitchFamily="34" charset="0"/>
              <a:buChar char="•"/>
              <a:tabLst>
                <a:tab pos="2001838" algn="ctr"/>
                <a:tab pos="4513263" algn="ctr"/>
              </a:tabLst>
            </a:pPr>
            <a:r>
              <a:rPr lang="en-US" altLang="en-US" sz="2000" dirty="0" smtClean="0">
                <a:solidFill>
                  <a:srgbClr val="000066"/>
                </a:solidFill>
                <a:sym typeface="MT Extra" pitchFamily="18" charset="2"/>
              </a:rPr>
              <a:t>same </a:t>
            </a:r>
            <a:r>
              <a:rPr lang="en-US" altLang="en-US" sz="2000" dirty="0">
                <a:solidFill>
                  <a:srgbClr val="000066"/>
                </a:solidFill>
                <a:sym typeface="MT Extra" pitchFamily="18" charset="2"/>
              </a:rPr>
              <a:t>as a </a:t>
            </a:r>
            <a:r>
              <a:rPr lang="en-US" altLang="en-US" sz="2000" b="1" dirty="0">
                <a:solidFill>
                  <a:srgbClr val="000066"/>
                </a:solidFill>
                <a:sym typeface="MT Extra" pitchFamily="18" charset="2"/>
              </a:rPr>
              <a:t>mutex lock</a:t>
            </a:r>
          </a:p>
          <a:p>
            <a:pPr marL="536575" lvl="1" indent="-174625" algn="just">
              <a:buClr>
                <a:srgbClr val="800000"/>
              </a:buClr>
              <a:buFont typeface="Arial" panose="020B0604020202020204" pitchFamily="34" charset="0"/>
              <a:buChar char="•"/>
              <a:tabLst>
                <a:tab pos="2001838" algn="ctr"/>
                <a:tab pos="4513263" algn="ctr"/>
              </a:tabLst>
            </a:pPr>
            <a:r>
              <a:rPr lang="en-US" altLang="en-US" sz="2000" dirty="0" smtClean="0">
                <a:solidFill>
                  <a:srgbClr val="000066"/>
                </a:solidFill>
                <a:sym typeface="MT Extra" pitchFamily="18" charset="2"/>
              </a:rPr>
              <a:t>can </a:t>
            </a:r>
            <a:r>
              <a:rPr lang="en-US" altLang="en-US" sz="2000" dirty="0">
                <a:solidFill>
                  <a:srgbClr val="000066"/>
                </a:solidFill>
                <a:sym typeface="MT Extra" pitchFamily="18" charset="2"/>
              </a:rPr>
              <a:t>be used </a:t>
            </a:r>
            <a:r>
              <a:rPr lang="en-US" altLang="en-US" sz="2000" dirty="0" smtClean="0">
                <a:solidFill>
                  <a:srgbClr val="000066"/>
                </a:solidFill>
                <a:sym typeface="MT Extra" pitchFamily="18" charset="2"/>
              </a:rPr>
              <a:t>to solve the critical section problem</a:t>
            </a:r>
          </a:p>
          <a:p>
            <a:pPr marL="536575" lvl="1" indent="-174625" algn="just">
              <a:buClr>
                <a:srgbClr val="800000"/>
              </a:buClr>
              <a:buFont typeface="Arial" panose="020B0604020202020204" pitchFamily="34" charset="0"/>
              <a:buChar char="•"/>
              <a:tabLst>
                <a:tab pos="2001838" algn="ctr"/>
                <a:tab pos="4513263" algn="ctr"/>
              </a:tabLst>
            </a:pPr>
            <a:r>
              <a:rPr lang="en-US" sz="2000" dirty="0">
                <a:solidFill>
                  <a:srgbClr val="000066"/>
                </a:solidFill>
              </a:rPr>
              <a:t>can be seen as just a special case where the number of resources initially available is just one</a:t>
            </a:r>
            <a:endParaRPr lang="en-US" altLang="en-US" sz="2000" dirty="0">
              <a:solidFill>
                <a:srgbClr val="000066"/>
              </a:solidFill>
            </a:endParaRPr>
          </a:p>
        </p:txBody>
      </p:sp>
    </p:spTree>
    <p:extLst>
      <p:ext uri="{BB962C8B-B14F-4D97-AF65-F5344CB8AC3E}">
        <p14:creationId xmlns:p14="http://schemas.microsoft.com/office/powerpoint/2010/main" val="9949340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5837" y="2071970"/>
            <a:ext cx="10764982" cy="4093428"/>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pPr>
            <a:r>
              <a:rPr lang="en-US" altLang="en-US" sz="2000" b="1" dirty="0" smtClean="0">
                <a:solidFill>
                  <a:srgbClr val="800000"/>
                </a:solidFill>
                <a:sym typeface="MT Extra" pitchFamily="18" charset="2"/>
              </a:rPr>
              <a:t>Example</a:t>
            </a:r>
            <a:r>
              <a:rPr lang="en-US" altLang="en-US" sz="2000" b="1" dirty="0">
                <a:solidFill>
                  <a:srgbClr val="800000"/>
                </a:solidFill>
                <a:sym typeface="MT Extra" pitchFamily="18" charset="2"/>
              </a:rPr>
              <a:t>:</a:t>
            </a:r>
          </a:p>
          <a:p>
            <a:pPr marL="714375" indent="-349250" algn="just">
              <a:buClr>
                <a:srgbClr val="800000"/>
              </a:buClr>
              <a:buFont typeface="Courier New" panose="02070309020205020404" pitchFamily="49" charset="0"/>
              <a:buChar char="o"/>
            </a:pPr>
            <a:r>
              <a:rPr lang="en-US" altLang="en-US" sz="2000" dirty="0">
                <a:solidFill>
                  <a:srgbClr val="000066"/>
                </a:solidFill>
                <a:sym typeface="MT Extra" pitchFamily="18" charset="2"/>
              </a:rPr>
              <a:t>Consider </a:t>
            </a:r>
            <a:r>
              <a:rPr lang="en-US" altLang="en-US" sz="2000" b="1" i="1" dirty="0">
                <a:solidFill>
                  <a:srgbClr val="000066"/>
                </a:solidFill>
                <a:sym typeface="MT Extra" pitchFamily="18" charset="2"/>
              </a:rPr>
              <a:t>P</a:t>
            </a:r>
            <a:r>
              <a:rPr lang="en-US" altLang="en-US" sz="2000" b="1" i="1" baseline="-25000" dirty="0">
                <a:solidFill>
                  <a:srgbClr val="000066"/>
                </a:solidFill>
                <a:sym typeface="MT Extra" pitchFamily="18" charset="2"/>
              </a:rPr>
              <a:t>1</a:t>
            </a:r>
            <a:r>
              <a:rPr lang="en-US" altLang="en-US" sz="2000" b="1" i="1" dirty="0">
                <a:solidFill>
                  <a:srgbClr val="000066"/>
                </a:solidFill>
                <a:sym typeface="MT Extra" pitchFamily="18" charset="2"/>
              </a:rPr>
              <a:t> </a:t>
            </a:r>
            <a:r>
              <a:rPr lang="en-US" altLang="en-US" sz="2000" dirty="0">
                <a:solidFill>
                  <a:srgbClr val="000066"/>
                </a:solidFill>
                <a:sym typeface="MT Extra" pitchFamily="18" charset="2"/>
              </a:rPr>
              <a:t> and </a:t>
            </a:r>
            <a:r>
              <a:rPr lang="en-US" altLang="en-US" sz="2000" b="1" i="1" dirty="0">
                <a:solidFill>
                  <a:srgbClr val="000066"/>
                </a:solidFill>
                <a:sym typeface="MT Extra" pitchFamily="18" charset="2"/>
              </a:rPr>
              <a:t>P</a:t>
            </a:r>
            <a:r>
              <a:rPr lang="en-US" altLang="en-US" sz="2000" b="1" i="1" baseline="-25000" dirty="0">
                <a:solidFill>
                  <a:srgbClr val="000066"/>
                </a:solidFill>
                <a:sym typeface="MT Extra" pitchFamily="18" charset="2"/>
              </a:rPr>
              <a:t>2</a:t>
            </a:r>
            <a:r>
              <a:rPr lang="en-US" altLang="en-US" sz="2000" dirty="0">
                <a:solidFill>
                  <a:srgbClr val="000066"/>
                </a:solidFill>
                <a:sym typeface="MT Extra" pitchFamily="18" charset="2"/>
              </a:rPr>
              <a:t> that require</a:t>
            </a:r>
            <a:r>
              <a:rPr lang="en-US" altLang="en-US" sz="2000" b="1" i="1" dirty="0">
                <a:solidFill>
                  <a:srgbClr val="000066"/>
                </a:solidFill>
                <a:sym typeface="MT Extra" pitchFamily="18" charset="2"/>
              </a:rPr>
              <a:t> S</a:t>
            </a:r>
            <a:r>
              <a:rPr lang="en-US" altLang="en-US" sz="2000" b="1" i="1" baseline="-25000" dirty="0">
                <a:solidFill>
                  <a:srgbClr val="000066"/>
                </a:solidFill>
                <a:sym typeface="MT Extra" pitchFamily="18" charset="2"/>
              </a:rPr>
              <a:t>1</a:t>
            </a:r>
            <a:r>
              <a:rPr lang="en-US" altLang="en-US" sz="2000" b="1" i="1" dirty="0">
                <a:solidFill>
                  <a:srgbClr val="000066"/>
                </a:solidFill>
                <a:sym typeface="MT Extra" pitchFamily="18" charset="2"/>
              </a:rPr>
              <a:t> </a:t>
            </a:r>
            <a:r>
              <a:rPr lang="en-US" altLang="en-US" sz="2000" dirty="0">
                <a:solidFill>
                  <a:srgbClr val="000066"/>
                </a:solidFill>
                <a:sym typeface="MT Extra" pitchFamily="18" charset="2"/>
              </a:rPr>
              <a:t>to happen before </a:t>
            </a:r>
            <a:r>
              <a:rPr lang="en-US" altLang="en-US" sz="2000" b="1" i="1" dirty="0">
                <a:solidFill>
                  <a:srgbClr val="000066"/>
                </a:solidFill>
                <a:sym typeface="MT Extra" pitchFamily="18" charset="2"/>
              </a:rPr>
              <a:t>S</a:t>
            </a:r>
            <a:r>
              <a:rPr lang="en-US" altLang="en-US" sz="2000" b="1" i="1" baseline="-25000" dirty="0">
                <a:solidFill>
                  <a:srgbClr val="000066"/>
                </a:solidFill>
                <a:sym typeface="MT Extra" pitchFamily="18" charset="2"/>
              </a:rPr>
              <a:t>2</a:t>
            </a:r>
            <a:r>
              <a:rPr lang="en-US" altLang="en-US" sz="2000" dirty="0">
                <a:solidFill>
                  <a:srgbClr val="000066"/>
                </a:solidFill>
                <a:sym typeface="MT Extra" pitchFamily="18" charset="2"/>
              </a:rPr>
              <a:t> </a:t>
            </a:r>
            <a:r>
              <a:rPr lang="en-US" altLang="en-US" sz="2000" dirty="0" smtClean="0">
                <a:solidFill>
                  <a:srgbClr val="000066"/>
                </a:solidFill>
                <a:sym typeface="MT Extra" pitchFamily="18" charset="2"/>
              </a:rPr>
              <a:t>:</a:t>
            </a:r>
          </a:p>
          <a:p>
            <a:pPr marL="898525" indent="-184150" algn="just">
              <a:buClr>
                <a:srgbClr val="800000"/>
              </a:buClr>
              <a:buFont typeface="Arial" panose="020B0604020202020204" pitchFamily="34" charset="0"/>
              <a:buChar char="•"/>
            </a:pPr>
            <a:r>
              <a:rPr lang="en-US" altLang="en-US" sz="2000" dirty="0" smtClean="0">
                <a:solidFill>
                  <a:srgbClr val="000066"/>
                </a:solidFill>
                <a:sym typeface="MT Extra" pitchFamily="18" charset="2"/>
              </a:rPr>
              <a:t>Firstly, </a:t>
            </a:r>
            <a:r>
              <a:rPr lang="en-US" sz="2000" dirty="0" smtClean="0">
                <a:solidFill>
                  <a:srgbClr val="000066"/>
                </a:solidFill>
              </a:rPr>
              <a:t>create </a:t>
            </a:r>
            <a:r>
              <a:rPr lang="en-US" sz="2000" dirty="0">
                <a:solidFill>
                  <a:srgbClr val="000066"/>
                </a:solidFill>
              </a:rPr>
              <a:t>a semaphore named </a:t>
            </a:r>
            <a:r>
              <a:rPr lang="en-US" sz="2000" b="1" i="1" dirty="0">
                <a:solidFill>
                  <a:srgbClr val="000066"/>
                </a:solidFill>
              </a:rPr>
              <a:t>synch</a:t>
            </a:r>
            <a:r>
              <a:rPr lang="en-US" sz="2000" dirty="0">
                <a:solidFill>
                  <a:srgbClr val="000066"/>
                </a:solidFill>
              </a:rPr>
              <a:t> </a:t>
            </a:r>
            <a:r>
              <a:rPr lang="en-US" sz="2000" dirty="0" smtClean="0">
                <a:solidFill>
                  <a:srgbClr val="000066"/>
                </a:solidFill>
              </a:rPr>
              <a:t>(shared </a:t>
            </a:r>
            <a:r>
              <a:rPr lang="en-US" sz="2000" dirty="0">
                <a:solidFill>
                  <a:srgbClr val="000066"/>
                </a:solidFill>
              </a:rPr>
              <a:t>by the two </a:t>
            </a:r>
            <a:r>
              <a:rPr lang="en-US" sz="2000" dirty="0" smtClean="0">
                <a:solidFill>
                  <a:srgbClr val="000066"/>
                </a:solidFill>
              </a:rPr>
              <a:t>processes) </a:t>
            </a:r>
            <a:r>
              <a:rPr lang="en-US" sz="2000" dirty="0">
                <a:solidFill>
                  <a:srgbClr val="000066"/>
                </a:solidFill>
              </a:rPr>
              <a:t>and initialize it to zero</a:t>
            </a:r>
            <a:r>
              <a:rPr lang="en-US" sz="2000" dirty="0" smtClean="0">
                <a:solidFill>
                  <a:srgbClr val="000066"/>
                </a:solidFill>
              </a:rPr>
              <a:t>.</a:t>
            </a:r>
          </a:p>
          <a:p>
            <a:pPr marL="898525" indent="-184150" algn="just">
              <a:buClr>
                <a:srgbClr val="800000"/>
              </a:buClr>
              <a:buFont typeface="Arial" panose="020B0604020202020204" pitchFamily="34" charset="0"/>
              <a:buChar char="•"/>
            </a:pPr>
            <a:r>
              <a:rPr lang="en-US" sz="2000" dirty="0" smtClean="0">
                <a:solidFill>
                  <a:srgbClr val="000066"/>
                </a:solidFill>
              </a:rPr>
              <a:t>Then </a:t>
            </a:r>
            <a:r>
              <a:rPr lang="en-US" sz="2000" dirty="0">
                <a:solidFill>
                  <a:srgbClr val="000066"/>
                </a:solidFill>
              </a:rPr>
              <a:t>in process </a:t>
            </a:r>
            <a:r>
              <a:rPr lang="en-US" sz="2000" dirty="0" smtClean="0">
                <a:solidFill>
                  <a:srgbClr val="000066"/>
                </a:solidFill>
              </a:rPr>
              <a:t>P1, insert </a:t>
            </a:r>
            <a:r>
              <a:rPr lang="en-US" sz="2000" dirty="0">
                <a:solidFill>
                  <a:srgbClr val="000066"/>
                </a:solidFill>
              </a:rPr>
              <a:t>the code</a:t>
            </a:r>
            <a:r>
              <a:rPr lang="en-US" sz="2000" dirty="0" smtClean="0">
                <a:solidFill>
                  <a:srgbClr val="000066"/>
                </a:solidFill>
              </a:rPr>
              <a:t>:</a:t>
            </a:r>
          </a:p>
          <a:p>
            <a:pPr marL="1430338" algn="just"/>
            <a:r>
              <a:rPr lang="en-PH" sz="2000" b="1" dirty="0" smtClean="0">
                <a:solidFill>
                  <a:srgbClr val="006666"/>
                </a:solidFill>
                <a:latin typeface="Courier New" panose="02070309020205020404" pitchFamily="49" charset="0"/>
                <a:cs typeface="Courier New" panose="02070309020205020404" pitchFamily="49" charset="0"/>
              </a:rPr>
              <a:t>S1;</a:t>
            </a:r>
          </a:p>
          <a:p>
            <a:pPr marL="1430338" algn="just"/>
            <a:r>
              <a:rPr lang="en-PH" sz="2000" b="1" dirty="0" smtClean="0">
                <a:solidFill>
                  <a:srgbClr val="006666"/>
                </a:solidFill>
                <a:latin typeface="Courier New" panose="02070309020205020404" pitchFamily="49" charset="0"/>
                <a:cs typeface="Courier New" panose="02070309020205020404" pitchFamily="49" charset="0"/>
              </a:rPr>
              <a:t>signal(synch);</a:t>
            </a:r>
          </a:p>
          <a:p>
            <a:pPr algn="just"/>
            <a:endParaRPr lang="en-US" sz="2000" dirty="0" smtClean="0">
              <a:solidFill>
                <a:srgbClr val="000066"/>
              </a:solidFill>
            </a:endParaRPr>
          </a:p>
          <a:p>
            <a:pPr marL="898525" indent="-184150" algn="just">
              <a:buClr>
                <a:srgbClr val="800000"/>
              </a:buClr>
              <a:buFont typeface="Arial" panose="020B0604020202020204" pitchFamily="34" charset="0"/>
              <a:buChar char="•"/>
            </a:pPr>
            <a:r>
              <a:rPr lang="en-US" sz="2000" dirty="0">
                <a:solidFill>
                  <a:srgbClr val="000066"/>
                </a:solidFill>
              </a:rPr>
              <a:t>and in process </a:t>
            </a:r>
            <a:r>
              <a:rPr lang="en-US" sz="2000" dirty="0" smtClean="0">
                <a:solidFill>
                  <a:srgbClr val="000066"/>
                </a:solidFill>
              </a:rPr>
              <a:t>P2, insert </a:t>
            </a:r>
            <a:r>
              <a:rPr lang="en-US" sz="2000" dirty="0">
                <a:solidFill>
                  <a:srgbClr val="000066"/>
                </a:solidFill>
              </a:rPr>
              <a:t>the code</a:t>
            </a:r>
            <a:r>
              <a:rPr lang="en-US" sz="2000" dirty="0" smtClean="0">
                <a:solidFill>
                  <a:srgbClr val="000066"/>
                </a:solidFill>
              </a:rPr>
              <a:t>:</a:t>
            </a:r>
          </a:p>
          <a:p>
            <a:pPr marL="1430338" algn="just"/>
            <a:r>
              <a:rPr lang="en-PH" sz="2000" b="1" dirty="0" smtClean="0">
                <a:solidFill>
                  <a:srgbClr val="006666"/>
                </a:solidFill>
                <a:latin typeface="Courier New" panose="02070309020205020404" pitchFamily="49" charset="0"/>
                <a:cs typeface="Courier New" panose="02070309020205020404" pitchFamily="49" charset="0"/>
              </a:rPr>
              <a:t>wait(synch);</a:t>
            </a:r>
          </a:p>
          <a:p>
            <a:pPr marL="1430338" algn="just"/>
            <a:r>
              <a:rPr lang="en-PH" sz="2000" b="1" dirty="0" smtClean="0">
                <a:solidFill>
                  <a:srgbClr val="006666"/>
                </a:solidFill>
                <a:latin typeface="Courier New" panose="02070309020205020404" pitchFamily="49" charset="0"/>
                <a:cs typeface="Courier New" panose="02070309020205020404" pitchFamily="49" charset="0"/>
              </a:rPr>
              <a:t>S2;</a:t>
            </a:r>
          </a:p>
          <a:p>
            <a:pPr algn="just"/>
            <a:endParaRPr lang="en-US" sz="2000" dirty="0" smtClean="0">
              <a:solidFill>
                <a:srgbClr val="000066"/>
              </a:solidFill>
            </a:endParaRPr>
          </a:p>
          <a:p>
            <a:pPr marL="898525" indent="-184150" algn="just">
              <a:buClr>
                <a:srgbClr val="800000"/>
              </a:buClr>
              <a:buFont typeface="Arial" panose="020B0604020202020204" pitchFamily="34" charset="0"/>
              <a:buChar char="•"/>
            </a:pPr>
            <a:r>
              <a:rPr lang="en-US" sz="2000" dirty="0">
                <a:solidFill>
                  <a:srgbClr val="000066"/>
                </a:solidFill>
              </a:rPr>
              <a:t>Because </a:t>
            </a:r>
            <a:r>
              <a:rPr lang="en-US" sz="2000" b="1" dirty="0">
                <a:solidFill>
                  <a:srgbClr val="000066"/>
                </a:solidFill>
              </a:rPr>
              <a:t>synch was initialized to 0</a:t>
            </a:r>
            <a:r>
              <a:rPr lang="en-US" sz="2000" dirty="0">
                <a:solidFill>
                  <a:srgbClr val="000066"/>
                </a:solidFill>
              </a:rPr>
              <a:t>, process P2 will block on the </a:t>
            </a:r>
            <a:r>
              <a:rPr lang="en-US" sz="2000" b="1" dirty="0">
                <a:solidFill>
                  <a:srgbClr val="000066"/>
                </a:solidFill>
              </a:rPr>
              <a:t>wait</a:t>
            </a:r>
            <a:r>
              <a:rPr lang="en-US" sz="2000" dirty="0">
                <a:solidFill>
                  <a:srgbClr val="000066"/>
                </a:solidFill>
              </a:rPr>
              <a:t> until after P1 executes the </a:t>
            </a:r>
            <a:r>
              <a:rPr lang="en-US" sz="2000" b="1" dirty="0">
                <a:solidFill>
                  <a:srgbClr val="000066"/>
                </a:solidFill>
              </a:rPr>
              <a:t>call to signal</a:t>
            </a:r>
            <a:r>
              <a:rPr lang="en-US" sz="2000" dirty="0" smtClean="0">
                <a:solidFill>
                  <a:srgbClr val="000066"/>
                </a:solidFill>
              </a:rPr>
              <a:t>.</a:t>
            </a:r>
            <a:endParaRPr lang="en-US" sz="2000" dirty="0">
              <a:solidFill>
                <a:srgbClr val="000066"/>
              </a:solidFill>
            </a:endParaRPr>
          </a:p>
        </p:txBody>
      </p:sp>
      <p:sp>
        <p:nvSpPr>
          <p:cNvPr id="4" name="TextBox 3"/>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SEMAPHORE USAGE</a:t>
            </a:r>
            <a:endParaRPr lang="en-US" sz="3200" b="1" dirty="0">
              <a:solidFill>
                <a:srgbClr val="000066"/>
              </a:solidFill>
              <a:latin typeface="Times New Roman" pitchFamily="18" charset="0"/>
              <a:cs typeface="Times New Roman" pitchFamily="18" charset="0"/>
            </a:endParaRPr>
          </a:p>
        </p:txBody>
      </p:sp>
      <p:sp>
        <p:nvSpPr>
          <p:cNvPr id="5" name="Rectangle 4"/>
          <p:cNvSpPr/>
          <p:nvPr/>
        </p:nvSpPr>
        <p:spPr>
          <a:xfrm>
            <a:off x="1005837" y="1224034"/>
            <a:ext cx="10764982" cy="769441"/>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sz="2200" dirty="0">
                <a:solidFill>
                  <a:srgbClr val="000066"/>
                </a:solidFill>
              </a:rPr>
              <a:t>Synchronizes certain operations between </a:t>
            </a:r>
            <a:r>
              <a:rPr lang="en-US" sz="2200" dirty="0" smtClean="0">
                <a:solidFill>
                  <a:srgbClr val="000066"/>
                </a:solidFill>
              </a:rPr>
              <a:t>processes</a:t>
            </a:r>
          </a:p>
          <a:p>
            <a:pPr marL="365125" indent="-365125" algn="just">
              <a:buClr>
                <a:srgbClr val="800000"/>
              </a:buClr>
              <a:buFont typeface="Wingdings" panose="05000000000000000000" pitchFamily="2" charset="2"/>
              <a:buChar char="§"/>
            </a:pPr>
            <a:r>
              <a:rPr lang="en-US" sz="2200" dirty="0" smtClean="0">
                <a:solidFill>
                  <a:srgbClr val="000066"/>
                </a:solidFill>
              </a:rPr>
              <a:t>S</a:t>
            </a:r>
            <a:r>
              <a:rPr lang="en-US" altLang="en-US" sz="2200" dirty="0" smtClean="0">
                <a:solidFill>
                  <a:srgbClr val="000066"/>
                </a:solidFill>
                <a:sym typeface="MT Extra" pitchFamily="18" charset="2"/>
              </a:rPr>
              <a:t>olves </a:t>
            </a:r>
            <a:r>
              <a:rPr lang="en-US" altLang="en-US" sz="2200" dirty="0">
                <a:solidFill>
                  <a:srgbClr val="000066"/>
                </a:solidFill>
                <a:sym typeface="MT Extra" pitchFamily="18" charset="2"/>
              </a:rPr>
              <a:t>various synchronization problems</a:t>
            </a:r>
            <a:endParaRPr lang="en-US" sz="2200" dirty="0">
              <a:solidFill>
                <a:srgbClr val="000066"/>
              </a:solidFill>
            </a:endParaRPr>
          </a:p>
        </p:txBody>
      </p:sp>
    </p:spTree>
    <p:extLst>
      <p:ext uri="{BB962C8B-B14F-4D97-AF65-F5344CB8AC3E}">
        <p14:creationId xmlns:p14="http://schemas.microsoft.com/office/powerpoint/2010/main" val="6529359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SEMAPHORE IMPLEMENTATION WITH NO BUSY WAITING</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947650" y="1534938"/>
            <a:ext cx="10906299" cy="4154984"/>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altLang="en-US" sz="2400" dirty="0">
                <a:solidFill>
                  <a:srgbClr val="000066"/>
                </a:solidFill>
              </a:rPr>
              <a:t>With each </a:t>
            </a:r>
            <a:r>
              <a:rPr lang="en-US" altLang="en-US" sz="2400" dirty="0" smtClean="0">
                <a:solidFill>
                  <a:srgbClr val="000066"/>
                </a:solidFill>
              </a:rPr>
              <a:t>semaphore, </a:t>
            </a:r>
            <a:r>
              <a:rPr lang="en-US" altLang="en-US" sz="2400" dirty="0">
                <a:solidFill>
                  <a:srgbClr val="000066"/>
                </a:solidFill>
              </a:rPr>
              <a:t>there is an associated waiting queue</a:t>
            </a:r>
          </a:p>
          <a:p>
            <a:pPr marL="342900" indent="-342900" algn="just">
              <a:buClr>
                <a:srgbClr val="800000"/>
              </a:buClr>
              <a:buFont typeface="Wingdings" panose="05000000000000000000" pitchFamily="2" charset="2"/>
              <a:buChar char="§"/>
            </a:pPr>
            <a:endParaRPr lang="en-US" altLang="en-US" sz="2400" dirty="0" smtClean="0">
              <a:solidFill>
                <a:srgbClr val="000066"/>
              </a:solidFill>
            </a:endParaRPr>
          </a:p>
          <a:p>
            <a:pPr marL="365125" indent="-365125" algn="just">
              <a:buClr>
                <a:srgbClr val="800000"/>
              </a:buClr>
              <a:buFont typeface="Wingdings" panose="05000000000000000000" pitchFamily="2" charset="2"/>
              <a:buChar char="§"/>
            </a:pPr>
            <a:r>
              <a:rPr lang="en-US" altLang="en-US" sz="2400" dirty="0" smtClean="0">
                <a:solidFill>
                  <a:srgbClr val="000066"/>
                </a:solidFill>
              </a:rPr>
              <a:t>Each </a:t>
            </a:r>
            <a:r>
              <a:rPr lang="en-US" altLang="en-US" sz="2400" dirty="0">
                <a:solidFill>
                  <a:srgbClr val="000066"/>
                </a:solidFill>
              </a:rPr>
              <a:t>entry in a waiting queue has two data items:</a:t>
            </a:r>
          </a:p>
          <a:p>
            <a:pPr marL="725488" lvl="1" indent="-363538">
              <a:buClr>
                <a:srgbClr val="800000"/>
              </a:buClr>
              <a:buFont typeface="+mj-lt"/>
              <a:buAutoNum type="arabicPeriod"/>
            </a:pPr>
            <a:r>
              <a:rPr lang="en-US" altLang="en-US" sz="2400" dirty="0" smtClean="0">
                <a:solidFill>
                  <a:srgbClr val="000066"/>
                </a:solidFill>
              </a:rPr>
              <a:t>value </a:t>
            </a:r>
            <a:r>
              <a:rPr lang="en-US" altLang="en-US" sz="2400" dirty="0">
                <a:solidFill>
                  <a:srgbClr val="000066"/>
                </a:solidFill>
              </a:rPr>
              <a:t>(of type integer)</a:t>
            </a:r>
          </a:p>
          <a:p>
            <a:pPr marL="725488" lvl="1" indent="-363538">
              <a:buClr>
                <a:srgbClr val="800000"/>
              </a:buClr>
              <a:buFont typeface="+mj-lt"/>
              <a:buAutoNum type="arabicPeriod"/>
            </a:pPr>
            <a:r>
              <a:rPr lang="en-US" altLang="en-US" sz="2400" dirty="0" smtClean="0">
                <a:solidFill>
                  <a:srgbClr val="000066"/>
                </a:solidFill>
              </a:rPr>
              <a:t>pointer </a:t>
            </a:r>
            <a:r>
              <a:rPr lang="en-US" altLang="en-US" sz="2400" dirty="0">
                <a:solidFill>
                  <a:srgbClr val="000066"/>
                </a:solidFill>
              </a:rPr>
              <a:t>to next record in the list</a:t>
            </a:r>
          </a:p>
          <a:p>
            <a:endParaRPr lang="en-US" altLang="en-US" sz="2400" dirty="0" smtClean="0">
              <a:solidFill>
                <a:srgbClr val="000066"/>
              </a:solidFill>
            </a:endParaRPr>
          </a:p>
          <a:p>
            <a:pPr marL="361950" indent="-361950">
              <a:buClr>
                <a:srgbClr val="800000"/>
              </a:buClr>
              <a:buFont typeface="Wingdings" panose="05000000000000000000" pitchFamily="2" charset="2"/>
              <a:buChar char="§"/>
            </a:pPr>
            <a:r>
              <a:rPr lang="en-US" altLang="en-US" sz="2400" dirty="0" smtClean="0">
                <a:solidFill>
                  <a:srgbClr val="000066"/>
                </a:solidFill>
              </a:rPr>
              <a:t>Two operations provided by the OS:</a:t>
            </a:r>
            <a:endParaRPr lang="en-US" altLang="en-US" sz="2400" dirty="0">
              <a:solidFill>
                <a:srgbClr val="000066"/>
              </a:solidFill>
            </a:endParaRPr>
          </a:p>
          <a:p>
            <a:pPr marL="725488" lvl="1" indent="-363538" algn="just">
              <a:buClr>
                <a:srgbClr val="800000"/>
              </a:buClr>
              <a:buFont typeface="Courier New" panose="02070309020205020404" pitchFamily="49" charset="0"/>
              <a:buChar char="o"/>
            </a:pPr>
            <a:r>
              <a:rPr lang="en-US" altLang="en-US" sz="2400" b="1" dirty="0">
                <a:solidFill>
                  <a:srgbClr val="000066"/>
                </a:solidFill>
              </a:rPr>
              <a:t>s</a:t>
            </a:r>
            <a:r>
              <a:rPr lang="en-US" altLang="en-US" sz="2400" b="1" dirty="0" smtClean="0">
                <a:solidFill>
                  <a:srgbClr val="000066"/>
                </a:solidFill>
              </a:rPr>
              <a:t>leep( ) / block( ): </a:t>
            </a:r>
          </a:p>
          <a:p>
            <a:pPr marL="898525" lvl="1" indent="-173038" algn="just">
              <a:buClr>
                <a:srgbClr val="800000"/>
              </a:buClr>
              <a:buFont typeface="Arial" panose="020B0604020202020204" pitchFamily="34" charset="0"/>
              <a:buChar char="•"/>
            </a:pPr>
            <a:r>
              <a:rPr lang="en-US" altLang="en-US" sz="2400" dirty="0" smtClean="0">
                <a:solidFill>
                  <a:srgbClr val="000066"/>
                </a:solidFill>
              </a:rPr>
              <a:t>place </a:t>
            </a:r>
            <a:r>
              <a:rPr lang="en-US" altLang="en-US" sz="2400" dirty="0">
                <a:solidFill>
                  <a:srgbClr val="000066"/>
                </a:solidFill>
              </a:rPr>
              <a:t>the process invoking the operation on the appropriate waiting queue</a:t>
            </a:r>
          </a:p>
          <a:p>
            <a:pPr marL="725488" lvl="1" indent="-363538" algn="just">
              <a:buClr>
                <a:srgbClr val="800000"/>
              </a:buClr>
              <a:buFont typeface="Courier New" panose="02070309020205020404" pitchFamily="49" charset="0"/>
              <a:buChar char="o"/>
            </a:pPr>
            <a:r>
              <a:rPr lang="en-US" altLang="en-US" sz="2400" b="1" dirty="0" smtClean="0">
                <a:solidFill>
                  <a:srgbClr val="000066"/>
                </a:solidFill>
              </a:rPr>
              <a:t>wakeup( ): </a:t>
            </a:r>
          </a:p>
          <a:p>
            <a:pPr marL="898525" lvl="1" indent="-173038" algn="just">
              <a:buClr>
                <a:srgbClr val="800000"/>
              </a:buClr>
              <a:buFont typeface="Arial" panose="020B0604020202020204" pitchFamily="34" charset="0"/>
              <a:buChar char="•"/>
            </a:pPr>
            <a:r>
              <a:rPr lang="en-US" altLang="en-US" sz="2400" dirty="0" smtClean="0">
                <a:solidFill>
                  <a:srgbClr val="000066"/>
                </a:solidFill>
              </a:rPr>
              <a:t>remove </a:t>
            </a:r>
            <a:r>
              <a:rPr lang="en-US" altLang="en-US" sz="2400" dirty="0">
                <a:solidFill>
                  <a:srgbClr val="000066"/>
                </a:solidFill>
              </a:rPr>
              <a:t>one of </a:t>
            </a:r>
            <a:r>
              <a:rPr lang="en-US" altLang="en-US" sz="2400" dirty="0" smtClean="0">
                <a:solidFill>
                  <a:srgbClr val="000066"/>
                </a:solidFill>
              </a:rPr>
              <a:t>the processes </a:t>
            </a:r>
            <a:r>
              <a:rPr lang="en-US" altLang="en-US" sz="2400" dirty="0">
                <a:solidFill>
                  <a:srgbClr val="000066"/>
                </a:solidFill>
              </a:rPr>
              <a:t>in the waiting queue and place it in the ready </a:t>
            </a:r>
            <a:r>
              <a:rPr lang="en-US" altLang="en-US" sz="2400" dirty="0" smtClean="0">
                <a:solidFill>
                  <a:srgbClr val="000066"/>
                </a:solidFill>
              </a:rPr>
              <a:t>queue</a:t>
            </a:r>
            <a:endParaRPr lang="en-US" altLang="en-US" sz="2400" dirty="0">
              <a:solidFill>
                <a:srgbClr val="000066"/>
              </a:solidFill>
            </a:endParaRPr>
          </a:p>
        </p:txBody>
      </p:sp>
    </p:spTree>
    <p:extLst>
      <p:ext uri="{BB962C8B-B14F-4D97-AF65-F5344CB8AC3E}">
        <p14:creationId xmlns:p14="http://schemas.microsoft.com/office/powerpoint/2010/main" val="28608907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84134" y="1228942"/>
            <a:ext cx="5650261" cy="5016758"/>
          </a:xfrm>
          <a:prstGeom prst="rect">
            <a:avLst/>
          </a:prstGeom>
          <a:solidFill>
            <a:schemeClr val="bg1">
              <a:lumMod val="95000"/>
            </a:schemeClr>
          </a:solidFill>
          <a:ln>
            <a:solidFill>
              <a:srgbClr val="008080"/>
            </a:solidFill>
          </a:ln>
        </p:spPr>
        <p:txBody>
          <a:bodyPr wrap="square">
            <a:spAutoFit/>
          </a:bodyPr>
          <a:lstStyle/>
          <a:p>
            <a:r>
              <a:rPr lang="en-US" altLang="en-US" sz="1600" b="1" dirty="0" err="1">
                <a:solidFill>
                  <a:srgbClr val="000066"/>
                </a:solidFill>
                <a:latin typeface="Courier New" panose="02070309020205020404" pitchFamily="49" charset="0"/>
                <a:cs typeface="Courier New" panose="02070309020205020404" pitchFamily="49" charset="0"/>
              </a:rPr>
              <a:t>typedef</a:t>
            </a:r>
            <a:r>
              <a:rPr lang="en-US" altLang="en-US" sz="1600" b="1" dirty="0">
                <a:solidFill>
                  <a:srgbClr val="000066"/>
                </a:solidFill>
                <a:latin typeface="Courier New" panose="02070309020205020404" pitchFamily="49" charset="0"/>
                <a:cs typeface="Courier New" panose="02070309020205020404" pitchFamily="49" charset="0"/>
              </a:rPr>
              <a:t> </a:t>
            </a:r>
            <a:r>
              <a:rPr lang="en-US" altLang="en-US" sz="1600" b="1" dirty="0" err="1">
                <a:solidFill>
                  <a:srgbClr val="000066"/>
                </a:solidFill>
                <a:latin typeface="Courier New" panose="02070309020205020404" pitchFamily="49" charset="0"/>
                <a:cs typeface="Courier New" panose="02070309020205020404" pitchFamily="49" charset="0"/>
              </a:rPr>
              <a:t>struct</a:t>
            </a:r>
            <a:r>
              <a:rPr lang="en-US" altLang="en-US" sz="1600" b="1" dirty="0">
                <a:solidFill>
                  <a:srgbClr val="000066"/>
                </a:solidFill>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solidFill>
                  <a:srgbClr val="000066"/>
                </a:solidFill>
                <a:latin typeface="Courier New" panose="02070309020205020404" pitchFamily="49" charset="0"/>
                <a:cs typeface="Courier New" panose="02070309020205020404" pitchFamily="49" charset="0"/>
              </a:rPr>
              <a:t>   	int value; </a:t>
            </a:r>
          </a:p>
          <a:p>
            <a:pPr>
              <a:buFont typeface="Monotype Sorts" pitchFamily="-84" charset="2"/>
              <a:buNone/>
            </a:pPr>
            <a:r>
              <a:rPr lang="en-US" altLang="en-US" sz="1600" b="1" dirty="0">
                <a:solidFill>
                  <a:srgbClr val="000066"/>
                </a:solidFill>
                <a:latin typeface="Courier New" panose="02070309020205020404" pitchFamily="49" charset="0"/>
                <a:cs typeface="Courier New" panose="02070309020205020404" pitchFamily="49" charset="0"/>
              </a:rPr>
              <a:t>   	</a:t>
            </a:r>
            <a:r>
              <a:rPr lang="en-US" altLang="en-US" sz="1600" b="1" dirty="0" err="1">
                <a:solidFill>
                  <a:srgbClr val="000066"/>
                </a:solidFill>
                <a:latin typeface="Courier New" panose="02070309020205020404" pitchFamily="49" charset="0"/>
                <a:cs typeface="Courier New" panose="02070309020205020404" pitchFamily="49" charset="0"/>
              </a:rPr>
              <a:t>struct</a:t>
            </a:r>
            <a:r>
              <a:rPr lang="en-US" altLang="en-US" sz="1600" b="1" dirty="0">
                <a:solidFill>
                  <a:srgbClr val="000066"/>
                </a:solidFill>
                <a:latin typeface="Courier New" panose="02070309020205020404" pitchFamily="49" charset="0"/>
                <a:cs typeface="Courier New" panose="02070309020205020404" pitchFamily="49" charset="0"/>
              </a:rPr>
              <a:t> process *list; </a:t>
            </a:r>
          </a:p>
          <a:p>
            <a:pPr>
              <a:buFont typeface="Monotype Sorts" pitchFamily="-84" charset="2"/>
              <a:buNone/>
            </a:pPr>
            <a:r>
              <a:rPr lang="en-US" altLang="en-US" sz="1600" b="1" dirty="0">
                <a:solidFill>
                  <a:srgbClr val="000066"/>
                </a:solidFill>
                <a:latin typeface="Courier New" panose="02070309020205020404" pitchFamily="49" charset="0"/>
                <a:cs typeface="Courier New" panose="02070309020205020404" pitchFamily="49" charset="0"/>
              </a:rPr>
              <a:t>   } semaphore; </a:t>
            </a:r>
            <a:endParaRPr lang="en-US" altLang="en-US" sz="1600" b="1" dirty="0" smtClean="0">
              <a:solidFill>
                <a:srgbClr val="000066"/>
              </a:solidFill>
              <a:latin typeface="Courier New" panose="02070309020205020404" pitchFamily="49" charset="0"/>
              <a:cs typeface="Courier New" panose="02070309020205020404" pitchFamily="49" charset="0"/>
            </a:endParaRPr>
          </a:p>
          <a:p>
            <a:endParaRPr lang="en-US" altLang="en-US" sz="1600" b="1" dirty="0" smtClean="0">
              <a:solidFill>
                <a:srgbClr val="000066"/>
              </a:solidFill>
              <a:latin typeface="Courier New" pitchFamily="49" charset="0"/>
            </a:endParaRPr>
          </a:p>
          <a:p>
            <a:r>
              <a:rPr lang="en-US" altLang="en-US" sz="1600" b="1" dirty="0" smtClean="0">
                <a:solidFill>
                  <a:srgbClr val="000066"/>
                </a:solidFill>
                <a:latin typeface="Courier New" pitchFamily="49" charset="0"/>
              </a:rPr>
              <a:t>wait(semaphore </a:t>
            </a:r>
            <a:r>
              <a:rPr lang="en-US" altLang="en-US" sz="1600" b="1" dirty="0">
                <a:solidFill>
                  <a:srgbClr val="000066"/>
                </a:solidFill>
                <a:latin typeface="Courier New" pitchFamily="49" charset="0"/>
              </a:rPr>
              <a:t>*S) { </a:t>
            </a:r>
          </a:p>
          <a:p>
            <a:r>
              <a:rPr lang="en-US" altLang="en-US" sz="1600" b="1" dirty="0">
                <a:solidFill>
                  <a:srgbClr val="000066"/>
                </a:solidFill>
                <a:latin typeface="Courier New" pitchFamily="49" charset="0"/>
              </a:rPr>
              <a:t>   </a:t>
            </a:r>
            <a:r>
              <a:rPr lang="en-US" altLang="en-US" sz="1600" b="1" dirty="0" smtClean="0">
                <a:solidFill>
                  <a:srgbClr val="000066"/>
                </a:solidFill>
                <a:latin typeface="Courier New" pitchFamily="49" charset="0"/>
              </a:rPr>
              <a:t>S-&gt;value-</a:t>
            </a:r>
            <a:r>
              <a:rPr lang="en-US" altLang="en-US" sz="1600" b="1" dirty="0">
                <a:solidFill>
                  <a:srgbClr val="000066"/>
                </a:solidFill>
                <a:latin typeface="Courier New" pitchFamily="49" charset="0"/>
              </a:rPr>
              <a:t>-; </a:t>
            </a:r>
          </a:p>
          <a:p>
            <a:r>
              <a:rPr lang="en-US" altLang="en-US" sz="1600" b="1" dirty="0">
                <a:solidFill>
                  <a:srgbClr val="000066"/>
                </a:solidFill>
                <a:latin typeface="Courier New" pitchFamily="49" charset="0"/>
              </a:rPr>
              <a:t>   if (S-&gt;value &lt; 0) {</a:t>
            </a:r>
            <a:br>
              <a:rPr lang="en-US" altLang="en-US" sz="1600" b="1" dirty="0">
                <a:solidFill>
                  <a:srgbClr val="000066"/>
                </a:solidFill>
                <a:latin typeface="Courier New" pitchFamily="49" charset="0"/>
              </a:rPr>
            </a:br>
            <a:r>
              <a:rPr lang="en-US" altLang="en-US" sz="1600" b="1" dirty="0">
                <a:solidFill>
                  <a:srgbClr val="000066"/>
                </a:solidFill>
                <a:latin typeface="Courier New" pitchFamily="49" charset="0"/>
              </a:rPr>
              <a:t>      add this process to S-&gt;list; </a:t>
            </a:r>
          </a:p>
          <a:p>
            <a:r>
              <a:rPr lang="en-US" altLang="en-US" sz="1600" b="1" dirty="0">
                <a:solidFill>
                  <a:srgbClr val="000066"/>
                </a:solidFill>
                <a:latin typeface="Courier New" pitchFamily="49" charset="0"/>
              </a:rPr>
              <a:t>      </a:t>
            </a:r>
            <a:r>
              <a:rPr lang="en-US" altLang="en-US" sz="1600" b="1" dirty="0" smtClean="0">
                <a:solidFill>
                  <a:srgbClr val="000066"/>
                </a:solidFill>
                <a:latin typeface="Courier New" pitchFamily="49" charset="0"/>
              </a:rPr>
              <a:t>sleep(); </a:t>
            </a:r>
            <a:endParaRPr lang="en-US" altLang="en-US" sz="1600" b="1" dirty="0">
              <a:solidFill>
                <a:srgbClr val="000066"/>
              </a:solidFill>
              <a:latin typeface="Courier New" pitchFamily="49" charset="0"/>
            </a:endParaRPr>
          </a:p>
          <a:p>
            <a:r>
              <a:rPr lang="en-US" altLang="en-US" sz="1600" b="1" dirty="0">
                <a:solidFill>
                  <a:srgbClr val="000066"/>
                </a:solidFill>
                <a:latin typeface="Courier New" pitchFamily="49" charset="0"/>
              </a:rPr>
              <a:t>   } </a:t>
            </a:r>
          </a:p>
          <a:p>
            <a:r>
              <a:rPr lang="en-US" altLang="en-US" sz="1600" b="1" dirty="0">
                <a:solidFill>
                  <a:srgbClr val="000066"/>
                </a:solidFill>
                <a:latin typeface="Courier New" pitchFamily="49" charset="0"/>
              </a:rPr>
              <a:t>}</a:t>
            </a:r>
          </a:p>
          <a:p>
            <a:endParaRPr lang="en-US" altLang="en-US" sz="1600" b="1" dirty="0">
              <a:solidFill>
                <a:srgbClr val="000066"/>
              </a:solidFill>
              <a:latin typeface="Courier New" pitchFamily="49" charset="0"/>
            </a:endParaRPr>
          </a:p>
          <a:p>
            <a:r>
              <a:rPr lang="en-US" altLang="en-US" sz="1600" b="1" dirty="0">
                <a:solidFill>
                  <a:srgbClr val="000066"/>
                </a:solidFill>
                <a:latin typeface="Courier New" pitchFamily="49" charset="0"/>
              </a:rPr>
              <a:t>signal(semaphore *S) { </a:t>
            </a:r>
          </a:p>
          <a:p>
            <a:r>
              <a:rPr lang="en-US" altLang="en-US" sz="1600" b="1" dirty="0">
                <a:solidFill>
                  <a:srgbClr val="000066"/>
                </a:solidFill>
                <a:latin typeface="Courier New" pitchFamily="49" charset="0"/>
              </a:rPr>
              <a:t>   S-&gt;value++; </a:t>
            </a:r>
          </a:p>
          <a:p>
            <a:r>
              <a:rPr lang="en-US" altLang="en-US" sz="1600" b="1" dirty="0">
                <a:solidFill>
                  <a:srgbClr val="000066"/>
                </a:solidFill>
                <a:latin typeface="Courier New" pitchFamily="49" charset="0"/>
              </a:rPr>
              <a:t>   if (S-&gt;value &lt;= 0) {</a:t>
            </a:r>
            <a:br>
              <a:rPr lang="en-US" altLang="en-US" sz="1600" b="1" dirty="0">
                <a:solidFill>
                  <a:srgbClr val="000066"/>
                </a:solidFill>
                <a:latin typeface="Courier New" pitchFamily="49" charset="0"/>
              </a:rPr>
            </a:br>
            <a:r>
              <a:rPr lang="en-US" altLang="en-US" sz="1600" b="1" dirty="0">
                <a:solidFill>
                  <a:srgbClr val="000066"/>
                </a:solidFill>
                <a:latin typeface="Courier New" pitchFamily="49" charset="0"/>
              </a:rPr>
              <a:t>      remove a process P from S-&gt;list; </a:t>
            </a:r>
          </a:p>
          <a:p>
            <a:r>
              <a:rPr lang="en-US" altLang="en-US" sz="1600" b="1" dirty="0">
                <a:solidFill>
                  <a:srgbClr val="000066"/>
                </a:solidFill>
                <a:latin typeface="Courier New" pitchFamily="49" charset="0"/>
              </a:rPr>
              <a:t>      wakeup(P); </a:t>
            </a:r>
          </a:p>
          <a:p>
            <a:r>
              <a:rPr lang="en-US" altLang="en-US" sz="1600" b="1" dirty="0">
                <a:solidFill>
                  <a:srgbClr val="000066"/>
                </a:solidFill>
                <a:latin typeface="Courier New" pitchFamily="49" charset="0"/>
              </a:rPr>
              <a:t>   } </a:t>
            </a:r>
          </a:p>
          <a:p>
            <a:r>
              <a:rPr lang="en-US" altLang="en-US" sz="1600" b="1" dirty="0">
                <a:solidFill>
                  <a:srgbClr val="000066"/>
                </a:solidFill>
                <a:latin typeface="Courier New" pitchFamily="49" charset="0"/>
              </a:rPr>
              <a:t>} </a:t>
            </a:r>
          </a:p>
        </p:txBody>
      </p:sp>
      <p:sp>
        <p:nvSpPr>
          <p:cNvPr id="2" name="Rectangle 1"/>
          <p:cNvSpPr/>
          <p:nvPr/>
        </p:nvSpPr>
        <p:spPr>
          <a:xfrm>
            <a:off x="505579" y="1199439"/>
            <a:ext cx="5668233" cy="461665"/>
          </a:xfrm>
          <a:prstGeom prst="rect">
            <a:avLst/>
          </a:prstGeom>
          <a:solidFill>
            <a:schemeClr val="bg2">
              <a:lumMod val="90000"/>
            </a:schemeClr>
          </a:solidFill>
        </p:spPr>
        <p:txBody>
          <a:bodyPr wrap="square">
            <a:spAutoFit/>
          </a:bodyPr>
          <a:lstStyle/>
          <a:p>
            <a:pPr>
              <a:buClr>
                <a:srgbClr val="800000"/>
              </a:buClr>
            </a:pPr>
            <a:r>
              <a:rPr lang="en-US" altLang="en-US" sz="2400" b="1" dirty="0" smtClean="0">
                <a:solidFill>
                  <a:srgbClr val="800000"/>
                </a:solidFill>
                <a:cs typeface="Courier New" panose="02070309020205020404" pitchFamily="49" charset="0"/>
              </a:rPr>
              <a:t>Semaphore Structure Definition:</a:t>
            </a:r>
          </a:p>
        </p:txBody>
      </p:sp>
      <p:sp>
        <p:nvSpPr>
          <p:cNvPr id="6" name="Rectangle 5"/>
          <p:cNvSpPr/>
          <p:nvPr/>
        </p:nvSpPr>
        <p:spPr>
          <a:xfrm>
            <a:off x="498503" y="2413625"/>
            <a:ext cx="5668233" cy="461665"/>
          </a:xfrm>
          <a:prstGeom prst="rect">
            <a:avLst/>
          </a:prstGeom>
          <a:solidFill>
            <a:schemeClr val="bg2">
              <a:lumMod val="90000"/>
            </a:schemeClr>
          </a:solidFill>
        </p:spPr>
        <p:txBody>
          <a:bodyPr wrap="square">
            <a:spAutoFit/>
          </a:bodyPr>
          <a:lstStyle/>
          <a:p>
            <a:pPr>
              <a:buClr>
                <a:srgbClr val="800000"/>
              </a:buClr>
            </a:pPr>
            <a:r>
              <a:rPr lang="en-US" altLang="en-US" sz="2400" b="1" dirty="0">
                <a:solidFill>
                  <a:srgbClr val="000066"/>
                </a:solidFill>
                <a:cs typeface="Courier New" panose="02070309020205020404" pitchFamily="49" charset="0"/>
              </a:rPr>
              <a:t>w</a:t>
            </a:r>
            <a:r>
              <a:rPr lang="en-US" altLang="en-US" sz="2400" b="1" dirty="0" smtClean="0">
                <a:solidFill>
                  <a:srgbClr val="000066"/>
                </a:solidFill>
                <a:cs typeface="Courier New" panose="02070309020205020404" pitchFamily="49" charset="0"/>
              </a:rPr>
              <a:t>ait( )</a:t>
            </a:r>
            <a:r>
              <a:rPr lang="en-US" altLang="en-US" sz="2400" b="1" dirty="0" smtClean="0">
                <a:solidFill>
                  <a:srgbClr val="800000"/>
                </a:solidFill>
                <a:cs typeface="Courier New" panose="02070309020205020404" pitchFamily="49" charset="0"/>
              </a:rPr>
              <a:t> Semaphore Operation Definition:</a:t>
            </a:r>
          </a:p>
        </p:txBody>
      </p:sp>
      <p:sp>
        <p:nvSpPr>
          <p:cNvPr id="7" name="Rectangle 6"/>
          <p:cNvSpPr/>
          <p:nvPr/>
        </p:nvSpPr>
        <p:spPr>
          <a:xfrm>
            <a:off x="498504" y="4372361"/>
            <a:ext cx="5668232" cy="461665"/>
          </a:xfrm>
          <a:prstGeom prst="rect">
            <a:avLst/>
          </a:prstGeom>
          <a:solidFill>
            <a:schemeClr val="bg2">
              <a:lumMod val="90000"/>
            </a:schemeClr>
          </a:solidFill>
        </p:spPr>
        <p:txBody>
          <a:bodyPr wrap="square">
            <a:spAutoFit/>
          </a:bodyPr>
          <a:lstStyle/>
          <a:p>
            <a:pPr>
              <a:buClr>
                <a:srgbClr val="800000"/>
              </a:buClr>
            </a:pPr>
            <a:r>
              <a:rPr lang="en-US" altLang="en-US" sz="2400" b="1" dirty="0" smtClean="0">
                <a:solidFill>
                  <a:srgbClr val="000066"/>
                </a:solidFill>
                <a:cs typeface="Courier New" panose="02070309020205020404" pitchFamily="49" charset="0"/>
              </a:rPr>
              <a:t>signal( )</a:t>
            </a:r>
            <a:r>
              <a:rPr lang="en-US" altLang="en-US" sz="2400" b="1" dirty="0" smtClean="0">
                <a:solidFill>
                  <a:srgbClr val="800000"/>
                </a:solidFill>
                <a:cs typeface="Courier New" panose="02070309020205020404" pitchFamily="49" charset="0"/>
              </a:rPr>
              <a:t> Semaphore Operation Definition:</a:t>
            </a:r>
          </a:p>
        </p:txBody>
      </p:sp>
      <p:sp>
        <p:nvSpPr>
          <p:cNvPr id="3" name="Right Arrow 2"/>
          <p:cNvSpPr/>
          <p:nvPr/>
        </p:nvSpPr>
        <p:spPr>
          <a:xfrm>
            <a:off x="6162173" y="1282385"/>
            <a:ext cx="7200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ight Arrow 7"/>
          <p:cNvSpPr/>
          <p:nvPr/>
        </p:nvSpPr>
        <p:spPr>
          <a:xfrm>
            <a:off x="6168347" y="2490758"/>
            <a:ext cx="7200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ight Arrow 8"/>
          <p:cNvSpPr/>
          <p:nvPr/>
        </p:nvSpPr>
        <p:spPr>
          <a:xfrm>
            <a:off x="6167149" y="4451805"/>
            <a:ext cx="7200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SEMAPHORE IMPLEMENTATION WITH NO BUSY WAITING</a:t>
            </a:r>
            <a:endParaRPr lang="en-US" sz="3200" b="1"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9574617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SEMAPHORE IMPLEMENTATION</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756458" y="1273956"/>
            <a:ext cx="11288684" cy="4893647"/>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pPr>
            <a:r>
              <a:rPr lang="en-US" altLang="en-US" sz="2400" dirty="0">
                <a:solidFill>
                  <a:srgbClr val="000066"/>
                </a:solidFill>
              </a:rPr>
              <a:t>Must guarantee that no two processes can execute  the </a:t>
            </a:r>
            <a:r>
              <a:rPr lang="en-US" altLang="en-US" sz="2400" b="1" dirty="0">
                <a:solidFill>
                  <a:srgbClr val="000066"/>
                </a:solidFill>
              </a:rPr>
              <a:t>wait</a:t>
            </a:r>
            <a:r>
              <a:rPr lang="en-US" altLang="en-US" sz="2400" b="1" dirty="0" smtClean="0">
                <a:solidFill>
                  <a:srgbClr val="000066"/>
                </a:solidFill>
              </a:rPr>
              <a:t>( ) </a:t>
            </a:r>
            <a:r>
              <a:rPr lang="en-US" altLang="en-US" sz="2400" dirty="0">
                <a:solidFill>
                  <a:srgbClr val="000066"/>
                </a:solidFill>
              </a:rPr>
              <a:t>and </a:t>
            </a:r>
            <a:r>
              <a:rPr lang="en-US" altLang="en-US" sz="2400" b="1" dirty="0">
                <a:solidFill>
                  <a:srgbClr val="000066"/>
                </a:solidFill>
              </a:rPr>
              <a:t>signal</a:t>
            </a:r>
            <a:r>
              <a:rPr lang="en-US" altLang="en-US" sz="2400" b="1" dirty="0" smtClean="0">
                <a:solidFill>
                  <a:srgbClr val="000066"/>
                </a:solidFill>
              </a:rPr>
              <a:t>( ) </a:t>
            </a:r>
            <a:r>
              <a:rPr lang="en-US" altLang="en-US" sz="2400" dirty="0">
                <a:solidFill>
                  <a:srgbClr val="000066"/>
                </a:solidFill>
              </a:rPr>
              <a:t>on the same semaphore at the same </a:t>
            </a:r>
            <a:r>
              <a:rPr lang="en-US" altLang="en-US" sz="2400" dirty="0" smtClean="0">
                <a:solidFill>
                  <a:srgbClr val="000066"/>
                </a:solidFill>
              </a:rPr>
              <a:t>time</a:t>
            </a:r>
          </a:p>
          <a:p>
            <a:pPr marL="361950" indent="-361950" algn="just">
              <a:buClr>
                <a:srgbClr val="800000"/>
              </a:buClr>
              <a:buFont typeface="Wingdings" panose="05000000000000000000" pitchFamily="2" charset="2"/>
              <a:buChar char="§"/>
            </a:pPr>
            <a:endParaRPr lang="en-US" altLang="en-US" sz="2400" dirty="0" smtClean="0">
              <a:solidFill>
                <a:srgbClr val="000066"/>
              </a:solidFill>
            </a:endParaRPr>
          </a:p>
          <a:p>
            <a:pPr marL="361950" indent="-361950" algn="just">
              <a:buClr>
                <a:srgbClr val="800000"/>
              </a:buClr>
              <a:buFont typeface="Wingdings" panose="05000000000000000000" pitchFamily="2" charset="2"/>
              <a:buChar char="§"/>
            </a:pPr>
            <a:r>
              <a:rPr lang="en-US" altLang="en-US" sz="2400" dirty="0" smtClean="0">
                <a:solidFill>
                  <a:srgbClr val="000066"/>
                </a:solidFill>
              </a:rPr>
              <a:t>Thus</a:t>
            </a:r>
            <a:r>
              <a:rPr lang="en-US" altLang="en-US" sz="2400" dirty="0">
                <a:solidFill>
                  <a:srgbClr val="000066"/>
                </a:solidFill>
              </a:rPr>
              <a:t>, the implementation becomes the critical section problem where the </a:t>
            </a:r>
            <a:r>
              <a:rPr lang="en-US" altLang="en-US" sz="2400" b="1" dirty="0" smtClean="0">
                <a:solidFill>
                  <a:srgbClr val="000066"/>
                </a:solidFill>
              </a:rPr>
              <a:t>wait( )</a:t>
            </a:r>
            <a:r>
              <a:rPr lang="en-US" altLang="en-US" sz="2400" dirty="0" smtClean="0">
                <a:solidFill>
                  <a:srgbClr val="000066"/>
                </a:solidFill>
              </a:rPr>
              <a:t> </a:t>
            </a:r>
            <a:r>
              <a:rPr lang="en-US" altLang="en-US" sz="2400" dirty="0">
                <a:solidFill>
                  <a:srgbClr val="000066"/>
                </a:solidFill>
              </a:rPr>
              <a:t>and </a:t>
            </a:r>
            <a:r>
              <a:rPr lang="en-US" altLang="en-US" sz="2400" b="1" dirty="0" smtClean="0">
                <a:solidFill>
                  <a:srgbClr val="000066"/>
                </a:solidFill>
              </a:rPr>
              <a:t>signal( )</a:t>
            </a:r>
            <a:r>
              <a:rPr lang="en-US" altLang="en-US" sz="2400" dirty="0" smtClean="0">
                <a:solidFill>
                  <a:srgbClr val="000066"/>
                </a:solidFill>
              </a:rPr>
              <a:t> </a:t>
            </a:r>
            <a:r>
              <a:rPr lang="en-US" altLang="en-US" sz="2400" dirty="0">
                <a:solidFill>
                  <a:srgbClr val="000066"/>
                </a:solidFill>
              </a:rPr>
              <a:t>code are placed in the critical section</a:t>
            </a:r>
          </a:p>
          <a:p>
            <a:pPr marL="725488" lvl="1" indent="-342900">
              <a:buClr>
                <a:srgbClr val="800000"/>
              </a:buClr>
              <a:buFont typeface="Courier New" panose="02070309020205020404" pitchFamily="49" charset="0"/>
              <a:buChar char="o"/>
            </a:pPr>
            <a:endParaRPr lang="en-US" altLang="en-US" sz="2400" dirty="0" smtClean="0">
              <a:solidFill>
                <a:srgbClr val="000066"/>
              </a:solidFill>
            </a:endParaRPr>
          </a:p>
          <a:p>
            <a:pPr marL="725488" lvl="1" indent="-342900">
              <a:buClr>
                <a:srgbClr val="800000"/>
              </a:buClr>
              <a:buFont typeface="Courier New" panose="02070309020205020404" pitchFamily="49" charset="0"/>
              <a:buChar char="o"/>
            </a:pPr>
            <a:r>
              <a:rPr lang="en-US" altLang="en-US" sz="2400" dirty="0" smtClean="0">
                <a:solidFill>
                  <a:srgbClr val="000066"/>
                </a:solidFill>
              </a:rPr>
              <a:t>Could </a:t>
            </a:r>
            <a:r>
              <a:rPr lang="en-US" altLang="en-US" sz="2400" dirty="0">
                <a:solidFill>
                  <a:srgbClr val="000066"/>
                </a:solidFill>
              </a:rPr>
              <a:t>now have </a:t>
            </a:r>
            <a:r>
              <a:rPr lang="en-US" altLang="en-US" sz="2400" b="1" dirty="0">
                <a:solidFill>
                  <a:srgbClr val="000066"/>
                </a:solidFill>
              </a:rPr>
              <a:t>busy waiting</a:t>
            </a:r>
            <a:r>
              <a:rPr lang="en-US" altLang="en-US" sz="2400" dirty="0">
                <a:solidFill>
                  <a:srgbClr val="000066"/>
                </a:solidFill>
              </a:rPr>
              <a:t> in critical section implementation</a:t>
            </a:r>
          </a:p>
          <a:p>
            <a:pPr marL="898525" lvl="2" indent="-173038">
              <a:buClr>
                <a:srgbClr val="800000"/>
              </a:buClr>
              <a:buFont typeface="Arial" panose="020B0604020202020204" pitchFamily="34" charset="0"/>
              <a:buChar char="•"/>
            </a:pPr>
            <a:r>
              <a:rPr lang="en-US" altLang="en-US" sz="2400" dirty="0">
                <a:solidFill>
                  <a:srgbClr val="000066"/>
                </a:solidFill>
              </a:rPr>
              <a:t>But implementation code is short</a:t>
            </a:r>
          </a:p>
          <a:p>
            <a:pPr marL="898525" lvl="2" indent="-173038">
              <a:buClr>
                <a:srgbClr val="800000"/>
              </a:buClr>
              <a:buFont typeface="Arial" panose="020B0604020202020204" pitchFamily="34" charset="0"/>
              <a:buChar char="•"/>
            </a:pPr>
            <a:r>
              <a:rPr lang="en-US" altLang="en-US" sz="2400" dirty="0">
                <a:solidFill>
                  <a:srgbClr val="000066"/>
                </a:solidFill>
              </a:rPr>
              <a:t>Little busy waiting if critical section rarely occupied</a:t>
            </a:r>
          </a:p>
          <a:p>
            <a:endParaRPr lang="en-US" altLang="en-US" sz="2400" dirty="0" smtClean="0">
              <a:solidFill>
                <a:srgbClr val="000066"/>
              </a:solidFill>
            </a:endParaRPr>
          </a:p>
          <a:p>
            <a:pPr marL="361950" indent="-361950" algn="just">
              <a:buClr>
                <a:srgbClr val="800000"/>
              </a:buClr>
              <a:buFont typeface="Wingdings" panose="05000000000000000000" pitchFamily="2" charset="2"/>
              <a:buChar char="§"/>
            </a:pPr>
            <a:r>
              <a:rPr lang="en-US" altLang="en-US" sz="2400" b="1" dirty="0" smtClean="0">
                <a:solidFill>
                  <a:srgbClr val="000066"/>
                </a:solidFill>
              </a:rPr>
              <a:t>NOTE:</a:t>
            </a:r>
            <a:r>
              <a:rPr lang="en-US" altLang="en-US" sz="2400" dirty="0" smtClean="0">
                <a:solidFill>
                  <a:srgbClr val="000066"/>
                </a:solidFill>
              </a:rPr>
              <a:t> </a:t>
            </a:r>
          </a:p>
          <a:p>
            <a:pPr marL="725488" indent="-363538" algn="just">
              <a:buClr>
                <a:srgbClr val="800000"/>
              </a:buClr>
              <a:buFont typeface="Courier New" panose="02070309020205020404" pitchFamily="49" charset="0"/>
              <a:buChar char="o"/>
            </a:pPr>
            <a:r>
              <a:rPr lang="en-US" altLang="en-US" sz="2400" dirty="0" smtClean="0">
                <a:solidFill>
                  <a:srgbClr val="000066"/>
                </a:solidFill>
              </a:rPr>
              <a:t>Applications </a:t>
            </a:r>
            <a:r>
              <a:rPr lang="en-US" altLang="en-US" sz="2400" dirty="0">
                <a:solidFill>
                  <a:srgbClr val="000066"/>
                </a:solidFill>
              </a:rPr>
              <a:t>may spend lots of time in critical sections </a:t>
            </a:r>
            <a:r>
              <a:rPr lang="en-US" altLang="en-US" sz="2400" dirty="0" smtClean="0">
                <a:solidFill>
                  <a:srgbClr val="000066"/>
                </a:solidFill>
              </a:rPr>
              <a:t>and, therefore, </a:t>
            </a:r>
            <a:r>
              <a:rPr lang="en-US" altLang="en-US" sz="2400" dirty="0">
                <a:solidFill>
                  <a:srgbClr val="000066"/>
                </a:solidFill>
              </a:rPr>
              <a:t>this is not a good solution</a:t>
            </a:r>
          </a:p>
        </p:txBody>
      </p:sp>
    </p:spTree>
    <p:extLst>
      <p:ext uri="{BB962C8B-B14F-4D97-AF65-F5344CB8AC3E}">
        <p14:creationId xmlns:p14="http://schemas.microsoft.com/office/powerpoint/2010/main" val="18239718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751948" y="1955050"/>
            <a:ext cx="3688830" cy="2246769"/>
          </a:xfrm>
          <a:prstGeom prst="rect">
            <a:avLst/>
          </a:prstGeom>
          <a:solidFill>
            <a:schemeClr val="bg1">
              <a:lumMod val="95000"/>
            </a:schemeClr>
          </a:solidFill>
        </p:spPr>
        <p:txBody>
          <a:bodyPr wrap="square">
            <a:spAutoFit/>
          </a:bodyPr>
          <a:lstStyle/>
          <a:p>
            <a:pPr marL="182563" indent="-182563">
              <a:buClr>
                <a:srgbClr val="800000"/>
              </a:buClr>
              <a:buFont typeface="Arial" panose="020B0604020202020204" pitchFamily="34" charset="0"/>
              <a:buChar char="•"/>
            </a:pPr>
            <a:r>
              <a:rPr lang="en-US" altLang="en-US" sz="2000" b="1" dirty="0">
                <a:solidFill>
                  <a:srgbClr val="000066"/>
                </a:solidFill>
                <a:cs typeface="Courier New" pitchFamily="49" charset="0"/>
              </a:rPr>
              <a:t>wait (mutex)  …  wait (mutex</a:t>
            </a:r>
            <a:r>
              <a:rPr lang="en-US" altLang="en-US" sz="2000" b="1" dirty="0" smtClean="0">
                <a:solidFill>
                  <a:srgbClr val="000066"/>
                </a:solidFill>
                <a:cs typeface="Courier New" pitchFamily="49" charset="0"/>
              </a:rPr>
              <a:t>)</a:t>
            </a:r>
            <a:endParaRPr lang="en-US" altLang="en-US" sz="2000" dirty="0" smtClean="0">
              <a:solidFill>
                <a:srgbClr val="000066"/>
              </a:solidFill>
              <a:cs typeface="Courier New" pitchFamily="49" charset="0"/>
            </a:endParaRPr>
          </a:p>
          <a:p>
            <a:pPr>
              <a:buClr>
                <a:srgbClr val="800000"/>
              </a:buClr>
            </a:pPr>
            <a:endParaRPr lang="en-US" altLang="en-US" sz="2000" b="1" dirty="0">
              <a:solidFill>
                <a:srgbClr val="000066"/>
              </a:solidFill>
              <a:cs typeface="Courier New" pitchFamily="49" charset="0"/>
            </a:endParaRPr>
          </a:p>
          <a:p>
            <a:pPr>
              <a:buClr>
                <a:srgbClr val="800000"/>
              </a:buClr>
            </a:pPr>
            <a:endParaRPr lang="en-US" altLang="en-US" sz="2000" b="1" dirty="0" smtClean="0">
              <a:solidFill>
                <a:srgbClr val="000066"/>
              </a:solidFill>
              <a:cs typeface="Courier New" pitchFamily="49" charset="0"/>
            </a:endParaRPr>
          </a:p>
          <a:p>
            <a:pPr>
              <a:buClr>
                <a:srgbClr val="800000"/>
              </a:buClr>
            </a:pPr>
            <a:endParaRPr lang="en-US" altLang="en-US" sz="2000" b="1" dirty="0">
              <a:solidFill>
                <a:srgbClr val="000066"/>
              </a:solidFill>
              <a:cs typeface="Courier New" pitchFamily="49" charset="0"/>
            </a:endParaRPr>
          </a:p>
          <a:p>
            <a:pPr>
              <a:buClr>
                <a:srgbClr val="800000"/>
              </a:buClr>
            </a:pPr>
            <a:endParaRPr lang="en-US" altLang="en-US" sz="2000" b="1" dirty="0" smtClean="0">
              <a:solidFill>
                <a:srgbClr val="000066"/>
              </a:solidFill>
              <a:cs typeface="Courier New" pitchFamily="49" charset="0"/>
            </a:endParaRPr>
          </a:p>
          <a:p>
            <a:pPr>
              <a:buClr>
                <a:srgbClr val="800000"/>
              </a:buClr>
            </a:pPr>
            <a:endParaRPr lang="en-US" altLang="en-US" sz="2000" b="1" dirty="0">
              <a:solidFill>
                <a:srgbClr val="000066"/>
              </a:solidFill>
              <a:cs typeface="Courier New" pitchFamily="49" charset="0"/>
            </a:endParaRPr>
          </a:p>
          <a:p>
            <a:pPr>
              <a:buClr>
                <a:srgbClr val="800000"/>
              </a:buClr>
            </a:pPr>
            <a:endParaRPr lang="en-US" altLang="en-US" sz="2000" b="1" dirty="0">
              <a:solidFill>
                <a:srgbClr val="000066"/>
              </a:solidFill>
              <a:cs typeface="Courier New" pitchFamily="49" charset="0"/>
            </a:endParaRPr>
          </a:p>
        </p:txBody>
      </p:sp>
      <p:sp>
        <p:nvSpPr>
          <p:cNvPr id="7" name="Rectangle 6"/>
          <p:cNvSpPr/>
          <p:nvPr/>
        </p:nvSpPr>
        <p:spPr>
          <a:xfrm>
            <a:off x="2308874" y="1955050"/>
            <a:ext cx="3889526" cy="2062103"/>
          </a:xfrm>
          <a:prstGeom prst="rect">
            <a:avLst/>
          </a:prstGeom>
          <a:solidFill>
            <a:schemeClr val="bg1">
              <a:lumMod val="95000"/>
            </a:schemeClr>
          </a:solidFill>
        </p:spPr>
        <p:txBody>
          <a:bodyPr wrap="none">
            <a:spAutoFit/>
          </a:bodyPr>
          <a:lstStyle/>
          <a:p>
            <a:pPr marL="182563" indent="-182563">
              <a:buClr>
                <a:srgbClr val="800000"/>
              </a:buClr>
              <a:buFont typeface="Arial" panose="020B0604020202020204" pitchFamily="34" charset="0"/>
              <a:buChar char="•"/>
            </a:pPr>
            <a:r>
              <a:rPr lang="en-US" altLang="en-US" sz="2000" b="1" dirty="0">
                <a:solidFill>
                  <a:srgbClr val="000066"/>
                </a:solidFill>
                <a:cs typeface="Courier New" pitchFamily="49" charset="0"/>
              </a:rPr>
              <a:t>signal (mutex)  ….  wait (mutex</a:t>
            </a:r>
            <a:r>
              <a:rPr lang="en-US" altLang="en-US" sz="2000" b="1" dirty="0" smtClean="0">
                <a:solidFill>
                  <a:srgbClr val="000066"/>
                </a:solidFill>
                <a:cs typeface="Courier New" pitchFamily="49" charset="0"/>
              </a:rPr>
              <a:t>)</a:t>
            </a:r>
            <a:endParaRPr lang="en-US" altLang="en-US" sz="2000" dirty="0" smtClean="0">
              <a:solidFill>
                <a:srgbClr val="000066"/>
              </a:solidFill>
              <a:cs typeface="Courier New" pitchFamily="49" charset="0"/>
            </a:endParaRPr>
          </a:p>
          <a:p>
            <a:pPr>
              <a:buClr>
                <a:srgbClr val="800000"/>
              </a:buClr>
            </a:pPr>
            <a:endParaRPr lang="en-US" altLang="en-US" b="1" dirty="0">
              <a:solidFill>
                <a:srgbClr val="000066"/>
              </a:solidFill>
              <a:cs typeface="Courier New" pitchFamily="49" charset="0"/>
            </a:endParaRPr>
          </a:p>
          <a:p>
            <a:pPr>
              <a:buClr>
                <a:srgbClr val="800000"/>
              </a:buClr>
            </a:pPr>
            <a:endParaRPr lang="en-US" altLang="en-US" b="1" dirty="0" smtClean="0">
              <a:solidFill>
                <a:srgbClr val="000066"/>
              </a:solidFill>
              <a:cs typeface="Courier New" pitchFamily="49" charset="0"/>
            </a:endParaRPr>
          </a:p>
          <a:p>
            <a:pPr>
              <a:buClr>
                <a:srgbClr val="800000"/>
              </a:buClr>
            </a:pPr>
            <a:endParaRPr lang="en-US" altLang="en-US" b="1" dirty="0">
              <a:solidFill>
                <a:srgbClr val="000066"/>
              </a:solidFill>
              <a:cs typeface="Courier New" pitchFamily="49" charset="0"/>
            </a:endParaRPr>
          </a:p>
          <a:p>
            <a:pPr>
              <a:buClr>
                <a:srgbClr val="800000"/>
              </a:buClr>
            </a:pPr>
            <a:endParaRPr lang="en-US" altLang="en-US" b="1" dirty="0" smtClean="0">
              <a:solidFill>
                <a:srgbClr val="000066"/>
              </a:solidFill>
              <a:cs typeface="Courier New" pitchFamily="49" charset="0"/>
            </a:endParaRPr>
          </a:p>
          <a:p>
            <a:pPr>
              <a:buClr>
                <a:srgbClr val="800000"/>
              </a:buClr>
            </a:pPr>
            <a:endParaRPr lang="en-US" altLang="en-US" b="1" dirty="0">
              <a:solidFill>
                <a:srgbClr val="000066"/>
              </a:solidFill>
              <a:cs typeface="Courier New" pitchFamily="49" charset="0"/>
            </a:endParaRPr>
          </a:p>
          <a:p>
            <a:pPr>
              <a:buClr>
                <a:srgbClr val="800000"/>
              </a:buClr>
            </a:pPr>
            <a:endParaRPr lang="en-US" altLang="en-US" b="1" dirty="0">
              <a:solidFill>
                <a:srgbClr val="000066"/>
              </a:solidFill>
              <a:cs typeface="Courier New" pitchFamily="49" charset="0"/>
            </a:endParaRPr>
          </a:p>
        </p:txBody>
      </p:sp>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PROBLEMS WITH SEMAPHORES</a:t>
            </a:r>
            <a:endParaRPr lang="en-US" sz="3200" b="1" dirty="0">
              <a:solidFill>
                <a:srgbClr val="000066"/>
              </a:solidFill>
              <a:latin typeface="Times New Roman" pitchFamily="18" charset="0"/>
              <a:cs typeface="Times New Roman" pitchFamily="18" charset="0"/>
            </a:endParaRPr>
          </a:p>
        </p:txBody>
      </p:sp>
      <p:sp>
        <p:nvSpPr>
          <p:cNvPr id="3" name="Rounded Rectangle 2"/>
          <p:cNvSpPr/>
          <p:nvPr/>
        </p:nvSpPr>
        <p:spPr>
          <a:xfrm>
            <a:off x="1729442" y="5301738"/>
            <a:ext cx="9342716" cy="919401"/>
          </a:xfrm>
          <a:prstGeom prst="roundRect">
            <a:avLst/>
          </a:prstGeom>
          <a:solidFill>
            <a:schemeClr val="bg1">
              <a:lumMod val="95000"/>
            </a:schemeClr>
          </a:solidFill>
          <a:ln>
            <a:solidFill>
              <a:schemeClr val="accent1"/>
            </a:solidFill>
          </a:ln>
        </p:spPr>
        <p:txBody>
          <a:bodyPr wrap="square">
            <a:spAutoFit/>
          </a:bodyPr>
          <a:lstStyle/>
          <a:p>
            <a:pPr algn="ctr">
              <a:buClr>
                <a:srgbClr val="800000"/>
              </a:buClr>
            </a:pPr>
            <a:r>
              <a:rPr lang="en-US" altLang="en-US" sz="2400" dirty="0" smtClean="0">
                <a:solidFill>
                  <a:srgbClr val="000066"/>
                </a:solidFill>
              </a:rPr>
              <a:t>These (and others) are </a:t>
            </a:r>
            <a:r>
              <a:rPr lang="en-US" altLang="en-US" sz="2400" dirty="0">
                <a:solidFill>
                  <a:srgbClr val="000066"/>
                </a:solidFill>
              </a:rPr>
              <a:t>examples of what can occur when </a:t>
            </a:r>
            <a:r>
              <a:rPr lang="en-US" altLang="en-US" sz="2400" dirty="0" smtClean="0">
                <a:solidFill>
                  <a:srgbClr val="000066"/>
                </a:solidFill>
              </a:rPr>
              <a:t>semaphores </a:t>
            </a:r>
            <a:r>
              <a:rPr lang="en-US" altLang="en-US" sz="2400" dirty="0">
                <a:solidFill>
                  <a:srgbClr val="000066"/>
                </a:solidFill>
              </a:rPr>
              <a:t>and other synchronization tools are </a:t>
            </a:r>
            <a:r>
              <a:rPr lang="en-US" altLang="en-US" sz="2400" dirty="0" smtClean="0">
                <a:solidFill>
                  <a:srgbClr val="000066"/>
                </a:solidFill>
              </a:rPr>
              <a:t>used by programmers </a:t>
            </a:r>
            <a:r>
              <a:rPr lang="en-US" altLang="en-US" sz="2400" dirty="0">
                <a:solidFill>
                  <a:srgbClr val="000066"/>
                </a:solidFill>
              </a:rPr>
              <a:t>incorrectly.</a:t>
            </a:r>
          </a:p>
        </p:txBody>
      </p:sp>
      <p:sp>
        <p:nvSpPr>
          <p:cNvPr id="4" name="Rectangle 3"/>
          <p:cNvSpPr/>
          <p:nvPr/>
        </p:nvSpPr>
        <p:spPr>
          <a:xfrm>
            <a:off x="2960901" y="2357632"/>
            <a:ext cx="2610196" cy="1477328"/>
          </a:xfrm>
          <a:prstGeom prst="rect">
            <a:avLst/>
          </a:prstGeom>
          <a:solidFill>
            <a:schemeClr val="bg1"/>
          </a:solidFill>
        </p:spPr>
        <p:txBody>
          <a:bodyPr wrap="square">
            <a:spAutoFit/>
          </a:bodyPr>
          <a:lstStyle/>
          <a:p>
            <a:pPr algn="ctr"/>
            <a:r>
              <a:rPr lang="en-PH" b="1" dirty="0" smtClean="0">
                <a:solidFill>
                  <a:srgbClr val="006666"/>
                </a:solidFill>
                <a:latin typeface="Courier New" panose="02070309020205020404" pitchFamily="49" charset="0"/>
                <a:cs typeface="Courier New" panose="02070309020205020404" pitchFamily="49" charset="0"/>
              </a:rPr>
              <a:t>signal(mutex);</a:t>
            </a:r>
            <a:endParaRPr lang="en-PH" b="1" dirty="0">
              <a:solidFill>
                <a:srgbClr val="006666"/>
              </a:solidFill>
              <a:latin typeface="Courier New" panose="02070309020205020404" pitchFamily="49" charset="0"/>
              <a:cs typeface="Courier New" panose="02070309020205020404" pitchFamily="49" charset="0"/>
            </a:endParaRPr>
          </a:p>
          <a:p>
            <a:pPr algn="ctr"/>
            <a:r>
              <a:rPr lang="en-PH" b="1" dirty="0">
                <a:solidFill>
                  <a:srgbClr val="006666"/>
                </a:solidFill>
                <a:latin typeface="Courier New" panose="02070309020205020404" pitchFamily="49" charset="0"/>
                <a:cs typeface="Courier New" panose="02070309020205020404" pitchFamily="49" charset="0"/>
              </a:rPr>
              <a:t>...</a:t>
            </a:r>
          </a:p>
          <a:p>
            <a:pPr algn="ctr"/>
            <a:r>
              <a:rPr lang="en-PH" b="1" dirty="0">
                <a:solidFill>
                  <a:srgbClr val="006666"/>
                </a:solidFill>
                <a:latin typeface="Courier New" panose="02070309020205020404" pitchFamily="49" charset="0"/>
                <a:cs typeface="Courier New" panose="02070309020205020404" pitchFamily="49" charset="0"/>
              </a:rPr>
              <a:t>critical section</a:t>
            </a:r>
          </a:p>
          <a:p>
            <a:pPr algn="ctr"/>
            <a:r>
              <a:rPr lang="en-PH" b="1" dirty="0">
                <a:solidFill>
                  <a:srgbClr val="006666"/>
                </a:solidFill>
                <a:latin typeface="Courier New" panose="02070309020205020404" pitchFamily="49" charset="0"/>
                <a:cs typeface="Courier New" panose="02070309020205020404" pitchFamily="49" charset="0"/>
              </a:rPr>
              <a:t>...</a:t>
            </a:r>
          </a:p>
          <a:p>
            <a:pPr algn="ctr"/>
            <a:r>
              <a:rPr lang="en-PH" b="1" dirty="0" smtClean="0">
                <a:solidFill>
                  <a:srgbClr val="006666"/>
                </a:solidFill>
                <a:latin typeface="Courier New" panose="02070309020205020404" pitchFamily="49" charset="0"/>
                <a:cs typeface="Courier New" panose="02070309020205020404" pitchFamily="49" charset="0"/>
              </a:rPr>
              <a:t>wait(mutex);</a:t>
            </a:r>
            <a:endParaRPr lang="en-PH" b="1" dirty="0">
              <a:solidFill>
                <a:srgbClr val="006666"/>
              </a:solidFill>
              <a:latin typeface="Courier New" panose="02070309020205020404" pitchFamily="49" charset="0"/>
              <a:cs typeface="Courier New" panose="02070309020205020404" pitchFamily="49" charset="0"/>
            </a:endParaRPr>
          </a:p>
        </p:txBody>
      </p:sp>
      <p:sp>
        <p:nvSpPr>
          <p:cNvPr id="5" name="Rectangle 4"/>
          <p:cNvSpPr/>
          <p:nvPr/>
        </p:nvSpPr>
        <p:spPr>
          <a:xfrm>
            <a:off x="7281937" y="2360745"/>
            <a:ext cx="2651760" cy="1661993"/>
          </a:xfrm>
          <a:prstGeom prst="rect">
            <a:avLst/>
          </a:prstGeom>
          <a:solidFill>
            <a:schemeClr val="bg1"/>
          </a:solidFill>
        </p:spPr>
        <p:txBody>
          <a:bodyPr wrap="square">
            <a:spAutoFit/>
          </a:bodyPr>
          <a:lstStyle/>
          <a:p>
            <a:pPr algn="ctr"/>
            <a:r>
              <a:rPr lang="en-PH" sz="2000" b="1" dirty="0">
                <a:solidFill>
                  <a:srgbClr val="006666"/>
                </a:solidFill>
                <a:latin typeface="Courier New" panose="02070309020205020404" pitchFamily="49" charset="0"/>
                <a:cs typeface="Courier New" panose="02070309020205020404" pitchFamily="49" charset="0"/>
              </a:rPr>
              <a:t>wait(mutex);</a:t>
            </a:r>
          </a:p>
          <a:p>
            <a:pPr algn="ctr"/>
            <a:r>
              <a:rPr lang="en-PH" sz="2000" b="1" dirty="0">
                <a:solidFill>
                  <a:srgbClr val="006666"/>
                </a:solidFill>
                <a:latin typeface="Courier New" panose="02070309020205020404" pitchFamily="49" charset="0"/>
                <a:cs typeface="Courier New" panose="02070309020205020404" pitchFamily="49" charset="0"/>
              </a:rPr>
              <a:t>...</a:t>
            </a:r>
          </a:p>
          <a:p>
            <a:pPr algn="ctr"/>
            <a:r>
              <a:rPr lang="en-PH" sz="2000" b="1" dirty="0">
                <a:solidFill>
                  <a:srgbClr val="006666"/>
                </a:solidFill>
                <a:latin typeface="Courier New" panose="02070309020205020404" pitchFamily="49" charset="0"/>
                <a:cs typeface="Courier New" panose="02070309020205020404" pitchFamily="49" charset="0"/>
              </a:rPr>
              <a:t>critical section</a:t>
            </a:r>
          </a:p>
          <a:p>
            <a:pPr algn="ctr"/>
            <a:r>
              <a:rPr lang="en-PH" sz="2000" b="1" dirty="0">
                <a:solidFill>
                  <a:srgbClr val="006666"/>
                </a:solidFill>
                <a:latin typeface="Courier New" panose="02070309020205020404" pitchFamily="49" charset="0"/>
                <a:cs typeface="Courier New" panose="02070309020205020404" pitchFamily="49" charset="0"/>
              </a:rPr>
              <a:t>...</a:t>
            </a:r>
          </a:p>
          <a:p>
            <a:pPr algn="ctr"/>
            <a:r>
              <a:rPr lang="en-PH" sz="2000" b="1" dirty="0">
                <a:solidFill>
                  <a:srgbClr val="006666"/>
                </a:solidFill>
                <a:latin typeface="Courier New" panose="02070309020205020404" pitchFamily="49" charset="0"/>
                <a:cs typeface="Courier New" panose="02070309020205020404" pitchFamily="49" charset="0"/>
              </a:rPr>
              <a:t>wait(mutex);</a:t>
            </a:r>
          </a:p>
        </p:txBody>
      </p:sp>
      <p:sp>
        <p:nvSpPr>
          <p:cNvPr id="6" name="Rectangle 5"/>
          <p:cNvSpPr/>
          <p:nvPr/>
        </p:nvSpPr>
        <p:spPr>
          <a:xfrm>
            <a:off x="3412608" y="1207733"/>
            <a:ext cx="5498159" cy="461665"/>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pPr>
            <a:r>
              <a:rPr lang="en-US" altLang="en-US" sz="2400" dirty="0">
                <a:solidFill>
                  <a:srgbClr val="000066"/>
                </a:solidFill>
              </a:rPr>
              <a:t>Incorrect use of semaphore operations:</a:t>
            </a:r>
          </a:p>
        </p:txBody>
      </p:sp>
      <p:sp>
        <p:nvSpPr>
          <p:cNvPr id="9" name="Rectangle 8"/>
          <p:cNvSpPr/>
          <p:nvPr/>
        </p:nvSpPr>
        <p:spPr>
          <a:xfrm>
            <a:off x="3412608" y="4451644"/>
            <a:ext cx="5571584" cy="400110"/>
          </a:xfrm>
          <a:prstGeom prst="rect">
            <a:avLst/>
          </a:prstGeom>
          <a:solidFill>
            <a:schemeClr val="bg1">
              <a:lumMod val="95000"/>
            </a:schemeClr>
          </a:solidFill>
        </p:spPr>
        <p:txBody>
          <a:bodyPr wrap="square">
            <a:spAutoFit/>
          </a:bodyPr>
          <a:lstStyle/>
          <a:p>
            <a:pPr marL="182563" indent="-182563">
              <a:buClr>
                <a:srgbClr val="800000"/>
              </a:buClr>
              <a:buFont typeface="Arial" panose="020B0604020202020204" pitchFamily="34" charset="0"/>
              <a:buChar char="•"/>
            </a:pPr>
            <a:r>
              <a:rPr lang="en-US" altLang="en-US" sz="2000" dirty="0">
                <a:solidFill>
                  <a:srgbClr val="000066"/>
                </a:solidFill>
                <a:cs typeface="Courier New" pitchFamily="49" charset="0"/>
              </a:rPr>
              <a:t>O</a:t>
            </a:r>
            <a:r>
              <a:rPr lang="en-US" altLang="en-US" sz="2000" dirty="0">
                <a:solidFill>
                  <a:srgbClr val="000066"/>
                </a:solidFill>
              </a:rPr>
              <a:t>mitting  of </a:t>
            </a:r>
            <a:r>
              <a:rPr lang="en-US" altLang="en-US" sz="2000" b="1" dirty="0">
                <a:solidFill>
                  <a:srgbClr val="000066"/>
                </a:solidFill>
                <a:cs typeface="Courier New" pitchFamily="49" charset="0"/>
              </a:rPr>
              <a:t>wait (mutex) </a:t>
            </a:r>
            <a:r>
              <a:rPr lang="en-US" altLang="en-US" sz="2000" dirty="0">
                <a:solidFill>
                  <a:srgbClr val="000066"/>
                </a:solidFill>
              </a:rPr>
              <a:t>and/or </a:t>
            </a:r>
            <a:r>
              <a:rPr lang="en-US" altLang="en-US" sz="2000" b="1" dirty="0">
                <a:solidFill>
                  <a:srgbClr val="000066"/>
                </a:solidFill>
                <a:cs typeface="Courier New" pitchFamily="49" charset="0"/>
              </a:rPr>
              <a:t>signal (mutex)</a:t>
            </a:r>
            <a:endParaRPr lang="en-US" altLang="en-US" sz="2000" dirty="0">
              <a:solidFill>
                <a:srgbClr val="000066"/>
              </a:solidFill>
            </a:endParaRPr>
          </a:p>
        </p:txBody>
      </p:sp>
    </p:spTree>
    <p:extLst>
      <p:ext uri="{BB962C8B-B14F-4D97-AF65-F5344CB8AC3E}">
        <p14:creationId xmlns:p14="http://schemas.microsoft.com/office/powerpoint/2010/main" val="35778674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MONITOR</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739926" y="1401091"/>
            <a:ext cx="11321748" cy="3490186"/>
          </a:xfrm>
          <a:prstGeom prst="rect">
            <a:avLst/>
          </a:prstGeom>
          <a:solidFill>
            <a:schemeClr val="bg1">
              <a:lumMod val="95000"/>
            </a:schemeClr>
          </a:solidFill>
        </p:spPr>
        <p:txBody>
          <a:bodyPr wrap="square">
            <a:spAutoFit/>
          </a:bodyPr>
          <a:lstStyle/>
          <a:p>
            <a:pPr marL="365125" indent="-365125" algn="just">
              <a:lnSpc>
                <a:spcPct val="80000"/>
              </a:lnSpc>
              <a:buClr>
                <a:srgbClr val="800000"/>
              </a:buClr>
              <a:buFont typeface="Wingdings" panose="05000000000000000000" pitchFamily="2" charset="2"/>
              <a:buChar char="§"/>
            </a:pPr>
            <a:r>
              <a:rPr lang="en-US" sz="2400" dirty="0" smtClean="0">
                <a:solidFill>
                  <a:srgbClr val="000066"/>
                </a:solidFill>
              </a:rPr>
              <a:t>Synchronization constructs </a:t>
            </a:r>
            <a:r>
              <a:rPr lang="en-US" sz="2400" dirty="0">
                <a:solidFill>
                  <a:srgbClr val="000066"/>
                </a:solidFill>
              </a:rPr>
              <a:t>that were created to overcome the problems caused by semaphores such as timing errors</a:t>
            </a:r>
            <a:r>
              <a:rPr lang="en-US" sz="2400" dirty="0" smtClean="0">
                <a:solidFill>
                  <a:srgbClr val="000066"/>
                </a:solidFill>
              </a:rPr>
              <a:t>.</a:t>
            </a:r>
          </a:p>
          <a:p>
            <a:pPr marL="365125" indent="-365125" algn="just">
              <a:lnSpc>
                <a:spcPct val="80000"/>
              </a:lnSpc>
              <a:buClr>
                <a:srgbClr val="800000"/>
              </a:buClr>
              <a:buFont typeface="Wingdings" panose="05000000000000000000" pitchFamily="2" charset="2"/>
              <a:buChar char="§"/>
            </a:pPr>
            <a:endParaRPr lang="en-US" altLang="en-US" sz="2400" dirty="0" smtClean="0">
              <a:solidFill>
                <a:srgbClr val="000066"/>
              </a:solidFill>
            </a:endParaRPr>
          </a:p>
          <a:p>
            <a:pPr marL="365125" indent="-365125" algn="just">
              <a:lnSpc>
                <a:spcPct val="80000"/>
              </a:lnSpc>
              <a:buClr>
                <a:srgbClr val="800000"/>
              </a:buClr>
              <a:buFont typeface="Wingdings" panose="05000000000000000000" pitchFamily="2" charset="2"/>
              <a:buChar char="§"/>
            </a:pPr>
            <a:r>
              <a:rPr lang="en-US" altLang="en-US" sz="2400" dirty="0" smtClean="0">
                <a:solidFill>
                  <a:srgbClr val="000066"/>
                </a:solidFill>
              </a:rPr>
              <a:t>A </a:t>
            </a:r>
            <a:r>
              <a:rPr lang="en-US" sz="2400" dirty="0" smtClean="0">
                <a:solidFill>
                  <a:srgbClr val="000066"/>
                </a:solidFill>
              </a:rPr>
              <a:t>synchronization </a:t>
            </a:r>
            <a:r>
              <a:rPr lang="en-US" sz="2400" dirty="0">
                <a:solidFill>
                  <a:srgbClr val="000066"/>
                </a:solidFill>
              </a:rPr>
              <a:t>mechanism that allows </a:t>
            </a:r>
            <a:r>
              <a:rPr lang="en-US" sz="2400" dirty="0" smtClean="0">
                <a:solidFill>
                  <a:srgbClr val="000066"/>
                </a:solidFill>
              </a:rPr>
              <a:t>processes </a:t>
            </a:r>
            <a:r>
              <a:rPr lang="en-US" sz="2400" dirty="0">
                <a:solidFill>
                  <a:srgbClr val="000066"/>
                </a:solidFill>
              </a:rPr>
              <a:t>to have:</a:t>
            </a:r>
          </a:p>
          <a:p>
            <a:pPr marL="714375" indent="-349250" algn="just">
              <a:buClr>
                <a:srgbClr val="800000"/>
              </a:buClr>
              <a:buFont typeface="Courier New" panose="02070309020205020404" pitchFamily="49" charset="0"/>
              <a:buChar char="o"/>
            </a:pPr>
            <a:r>
              <a:rPr lang="en-US" sz="2400" b="1" dirty="0">
                <a:solidFill>
                  <a:srgbClr val="000066"/>
                </a:solidFill>
              </a:rPr>
              <a:t>mutual </a:t>
            </a:r>
            <a:r>
              <a:rPr lang="en-US" sz="2400" b="1" dirty="0" smtClean="0">
                <a:solidFill>
                  <a:srgbClr val="000066"/>
                </a:solidFill>
              </a:rPr>
              <a:t>exclusion: </a:t>
            </a:r>
            <a:r>
              <a:rPr lang="en-US" sz="2400" dirty="0" smtClean="0">
                <a:solidFill>
                  <a:srgbClr val="000066"/>
                </a:solidFill>
              </a:rPr>
              <a:t>only </a:t>
            </a:r>
            <a:r>
              <a:rPr lang="en-US" sz="2400" dirty="0">
                <a:solidFill>
                  <a:srgbClr val="000066"/>
                </a:solidFill>
              </a:rPr>
              <a:t>one </a:t>
            </a:r>
            <a:r>
              <a:rPr lang="en-US" sz="2400" dirty="0" smtClean="0">
                <a:solidFill>
                  <a:srgbClr val="000066"/>
                </a:solidFill>
              </a:rPr>
              <a:t>process </a:t>
            </a:r>
            <a:r>
              <a:rPr lang="en-US" sz="2400" dirty="0">
                <a:solidFill>
                  <a:srgbClr val="000066"/>
                </a:solidFill>
              </a:rPr>
              <a:t>can execute the method at a certain point in </a:t>
            </a:r>
            <a:r>
              <a:rPr lang="en-US" sz="2400" dirty="0" smtClean="0">
                <a:solidFill>
                  <a:srgbClr val="000066"/>
                </a:solidFill>
              </a:rPr>
              <a:t>time</a:t>
            </a:r>
          </a:p>
          <a:p>
            <a:pPr marL="714375" indent="-349250" algn="just">
              <a:buClr>
                <a:srgbClr val="800000"/>
              </a:buClr>
              <a:buFont typeface="Courier New" panose="02070309020205020404" pitchFamily="49" charset="0"/>
              <a:buChar char="o"/>
            </a:pPr>
            <a:r>
              <a:rPr lang="en-US" sz="2400" b="1" dirty="0">
                <a:solidFill>
                  <a:srgbClr val="000066"/>
                </a:solidFill>
              </a:rPr>
              <a:t>c</a:t>
            </a:r>
            <a:r>
              <a:rPr lang="en-US" sz="2400" b="1" dirty="0" smtClean="0">
                <a:solidFill>
                  <a:srgbClr val="000066"/>
                </a:solidFill>
              </a:rPr>
              <a:t>ooperation:</a:t>
            </a:r>
            <a:r>
              <a:rPr lang="en-US" sz="2400" dirty="0">
                <a:solidFill>
                  <a:srgbClr val="000066"/>
                </a:solidFill>
              </a:rPr>
              <a:t> </a:t>
            </a:r>
            <a:r>
              <a:rPr lang="en-US" sz="2400" dirty="0" smtClean="0">
                <a:solidFill>
                  <a:srgbClr val="000066"/>
                </a:solidFill>
              </a:rPr>
              <a:t>the </a:t>
            </a:r>
            <a:r>
              <a:rPr lang="en-US" sz="2400" dirty="0">
                <a:solidFill>
                  <a:srgbClr val="000066"/>
                </a:solidFill>
              </a:rPr>
              <a:t>ability to make </a:t>
            </a:r>
            <a:r>
              <a:rPr lang="en-US" sz="2400" dirty="0" smtClean="0">
                <a:solidFill>
                  <a:srgbClr val="000066"/>
                </a:solidFill>
              </a:rPr>
              <a:t>processes </a:t>
            </a:r>
            <a:r>
              <a:rPr lang="en-US" sz="2400" dirty="0">
                <a:solidFill>
                  <a:srgbClr val="000066"/>
                </a:solidFill>
              </a:rPr>
              <a:t>wait for certain conditions to be </a:t>
            </a:r>
            <a:r>
              <a:rPr lang="en-US" sz="2400" dirty="0" smtClean="0">
                <a:solidFill>
                  <a:srgbClr val="000066"/>
                </a:solidFill>
              </a:rPr>
              <a:t>met</a:t>
            </a:r>
            <a:endParaRPr lang="en-US" sz="2400" dirty="0">
              <a:solidFill>
                <a:srgbClr val="000066"/>
              </a:solidFill>
            </a:endParaRPr>
          </a:p>
          <a:p>
            <a:pPr marL="365125" indent="-365125" algn="just">
              <a:lnSpc>
                <a:spcPct val="80000"/>
              </a:lnSpc>
              <a:buClr>
                <a:srgbClr val="800000"/>
              </a:buClr>
              <a:buFont typeface="Wingdings" panose="05000000000000000000" pitchFamily="2" charset="2"/>
              <a:buChar char="§"/>
            </a:pPr>
            <a:endParaRPr lang="en-US" altLang="en-US" sz="2400" dirty="0" smtClean="0">
              <a:solidFill>
                <a:srgbClr val="000066"/>
              </a:solidFill>
            </a:endParaRPr>
          </a:p>
          <a:p>
            <a:pPr marL="365125" indent="-365125" algn="just">
              <a:lnSpc>
                <a:spcPct val="80000"/>
              </a:lnSpc>
              <a:buClr>
                <a:srgbClr val="800000"/>
              </a:buClr>
              <a:buFont typeface="Wingdings" panose="05000000000000000000" pitchFamily="2" charset="2"/>
              <a:buChar char="§"/>
            </a:pPr>
            <a:r>
              <a:rPr lang="en-US" altLang="en-US" sz="2400" dirty="0" smtClean="0">
                <a:solidFill>
                  <a:srgbClr val="000066"/>
                </a:solidFill>
              </a:rPr>
              <a:t>A </a:t>
            </a:r>
            <a:r>
              <a:rPr lang="en-US" altLang="en-US" sz="2400" dirty="0">
                <a:solidFill>
                  <a:srgbClr val="000066"/>
                </a:solidFill>
              </a:rPr>
              <a:t>high-level abstraction that provides a convenient and effective mechanism for process </a:t>
            </a:r>
            <a:r>
              <a:rPr lang="en-US" altLang="en-US" sz="2400" dirty="0" smtClean="0">
                <a:solidFill>
                  <a:srgbClr val="000066"/>
                </a:solidFill>
              </a:rPr>
              <a:t>synchronization</a:t>
            </a:r>
          </a:p>
          <a:p>
            <a:pPr marL="714375" indent="-349250" algn="just">
              <a:lnSpc>
                <a:spcPct val="80000"/>
              </a:lnSpc>
              <a:buClr>
                <a:srgbClr val="800000"/>
              </a:buClr>
              <a:buFont typeface="Courier New" panose="02070309020205020404" pitchFamily="49" charset="0"/>
              <a:buChar char="o"/>
            </a:pPr>
            <a:r>
              <a:rPr lang="en-US" altLang="en-US" sz="2400" b="1" dirty="0" smtClean="0">
                <a:solidFill>
                  <a:srgbClr val="000066"/>
                </a:solidFill>
              </a:rPr>
              <a:t>A</a:t>
            </a:r>
            <a:r>
              <a:rPr lang="en-US" altLang="en-US" sz="2400" dirty="0" smtClean="0">
                <a:solidFill>
                  <a:srgbClr val="000066"/>
                </a:solidFill>
              </a:rPr>
              <a:t>bstract </a:t>
            </a:r>
            <a:r>
              <a:rPr lang="en-US" altLang="en-US" sz="2400" b="1" dirty="0" smtClean="0">
                <a:solidFill>
                  <a:srgbClr val="000066"/>
                </a:solidFill>
              </a:rPr>
              <a:t>D</a:t>
            </a:r>
            <a:r>
              <a:rPr lang="en-US" altLang="en-US" sz="2400" dirty="0" smtClean="0">
                <a:solidFill>
                  <a:srgbClr val="000066"/>
                </a:solidFill>
              </a:rPr>
              <a:t>ata </a:t>
            </a:r>
            <a:r>
              <a:rPr lang="en-US" altLang="en-US" sz="2400" b="1" dirty="0" smtClean="0">
                <a:solidFill>
                  <a:srgbClr val="000066"/>
                </a:solidFill>
              </a:rPr>
              <a:t>T</a:t>
            </a:r>
            <a:r>
              <a:rPr lang="en-US" altLang="en-US" sz="2400" dirty="0" smtClean="0">
                <a:solidFill>
                  <a:srgbClr val="000066"/>
                </a:solidFill>
              </a:rPr>
              <a:t>ype (</a:t>
            </a:r>
            <a:r>
              <a:rPr lang="en-US" altLang="en-US" sz="2400" b="1" dirty="0" smtClean="0">
                <a:solidFill>
                  <a:srgbClr val="000066"/>
                </a:solidFill>
              </a:rPr>
              <a:t>ADT</a:t>
            </a:r>
            <a:r>
              <a:rPr lang="en-US" altLang="en-US" sz="2400" dirty="0" smtClean="0">
                <a:solidFill>
                  <a:srgbClr val="000066"/>
                </a:solidFill>
              </a:rPr>
              <a:t>): internal variables that are only accessible by code within the procedure</a:t>
            </a:r>
            <a:endParaRPr lang="en-US" altLang="en-US" sz="2400" dirty="0">
              <a:solidFill>
                <a:srgbClr val="000066"/>
              </a:solidFill>
            </a:endParaRPr>
          </a:p>
        </p:txBody>
      </p:sp>
      <p:sp>
        <p:nvSpPr>
          <p:cNvPr id="5" name="Rounded Rectangle 4"/>
          <p:cNvSpPr/>
          <p:nvPr/>
        </p:nvSpPr>
        <p:spPr>
          <a:xfrm>
            <a:off x="1645490" y="5660380"/>
            <a:ext cx="9510620" cy="442674"/>
          </a:xfrm>
          <a:prstGeom prst="roundRect">
            <a:avLst/>
          </a:prstGeom>
          <a:solidFill>
            <a:schemeClr val="bg1">
              <a:lumMod val="95000"/>
            </a:schemeClr>
          </a:solidFill>
          <a:ln>
            <a:solidFill>
              <a:schemeClr val="accent2">
                <a:lumMod val="50000"/>
              </a:schemeClr>
            </a:solidFill>
          </a:ln>
        </p:spPr>
        <p:txBody>
          <a:bodyPr wrap="square">
            <a:spAutoFit/>
          </a:bodyPr>
          <a:lstStyle/>
          <a:p>
            <a:pPr algn="ctr"/>
            <a:r>
              <a:rPr lang="en-US" sz="2000" dirty="0">
                <a:solidFill>
                  <a:srgbClr val="000066"/>
                </a:solidFill>
              </a:rPr>
              <a:t>Why is this </a:t>
            </a:r>
            <a:r>
              <a:rPr lang="en-US" sz="2000" dirty="0" smtClean="0">
                <a:solidFill>
                  <a:srgbClr val="000066"/>
                </a:solidFill>
              </a:rPr>
              <a:t>called </a:t>
            </a:r>
            <a:r>
              <a:rPr lang="en-US" sz="2000" dirty="0">
                <a:solidFill>
                  <a:srgbClr val="000066"/>
                </a:solidFill>
              </a:rPr>
              <a:t>“monitor”? Because</a:t>
            </a:r>
            <a:r>
              <a:rPr lang="en-US" sz="2000" b="1" dirty="0">
                <a:solidFill>
                  <a:srgbClr val="000066"/>
                </a:solidFill>
              </a:rPr>
              <a:t> it monitors how </a:t>
            </a:r>
            <a:r>
              <a:rPr lang="en-US" sz="2000" b="1" dirty="0" smtClean="0">
                <a:solidFill>
                  <a:srgbClr val="000066"/>
                </a:solidFill>
              </a:rPr>
              <a:t>processes </a:t>
            </a:r>
            <a:r>
              <a:rPr lang="en-US" sz="2000" b="1" dirty="0">
                <a:solidFill>
                  <a:srgbClr val="000066"/>
                </a:solidFill>
              </a:rPr>
              <a:t>access some resources</a:t>
            </a:r>
            <a:endParaRPr lang="en-PH" sz="2000" dirty="0">
              <a:solidFill>
                <a:srgbClr val="000066"/>
              </a:solidFill>
            </a:endParaRPr>
          </a:p>
        </p:txBody>
      </p:sp>
    </p:spTree>
    <p:extLst>
      <p:ext uri="{BB962C8B-B14F-4D97-AF65-F5344CB8AC3E}">
        <p14:creationId xmlns:p14="http://schemas.microsoft.com/office/powerpoint/2010/main" val="10375063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MONITOR: </a:t>
            </a:r>
            <a:r>
              <a:rPr lang="en-US" sz="3200" b="1" dirty="0" smtClean="0">
                <a:solidFill>
                  <a:srgbClr val="800000"/>
                </a:solidFill>
                <a:latin typeface="Times New Roman" pitchFamily="18" charset="0"/>
                <a:cs typeface="Times New Roman" pitchFamily="18" charset="0"/>
              </a:rPr>
              <a:t>FEATURES</a:t>
            </a:r>
            <a:endParaRPr lang="en-US" sz="3200" b="1" dirty="0">
              <a:solidFill>
                <a:srgbClr val="800000"/>
              </a:solidFill>
              <a:latin typeface="Times New Roman" pitchFamily="18" charset="0"/>
              <a:cs typeface="Times New Roman" pitchFamily="18" charset="0"/>
            </a:endParaRPr>
          </a:p>
        </p:txBody>
      </p:sp>
      <p:sp>
        <p:nvSpPr>
          <p:cNvPr id="4" name="Rectangle 3"/>
          <p:cNvSpPr/>
          <p:nvPr/>
        </p:nvSpPr>
        <p:spPr>
          <a:xfrm>
            <a:off x="1342505" y="1788341"/>
            <a:ext cx="10116589" cy="2677656"/>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sz="2400" dirty="0" smtClean="0">
                <a:solidFill>
                  <a:srgbClr val="000066"/>
                </a:solidFill>
              </a:rPr>
              <a:t>Only </a:t>
            </a:r>
            <a:r>
              <a:rPr lang="en-US" sz="2400" dirty="0">
                <a:solidFill>
                  <a:srgbClr val="000066"/>
                </a:solidFill>
              </a:rPr>
              <a:t>one </a:t>
            </a:r>
            <a:r>
              <a:rPr lang="en-US" sz="2400" dirty="0" smtClean="0">
                <a:solidFill>
                  <a:srgbClr val="000066"/>
                </a:solidFill>
              </a:rPr>
              <a:t>process </a:t>
            </a:r>
            <a:r>
              <a:rPr lang="en-US" sz="2400" dirty="0">
                <a:solidFill>
                  <a:srgbClr val="000066"/>
                </a:solidFill>
              </a:rPr>
              <a:t>at a time has mutually exclusive access to a critical </a:t>
            </a:r>
            <a:r>
              <a:rPr lang="en-US" sz="2400" dirty="0" smtClean="0">
                <a:solidFill>
                  <a:srgbClr val="000066"/>
                </a:solidFill>
              </a:rPr>
              <a:t>section</a:t>
            </a:r>
          </a:p>
          <a:p>
            <a:pPr marL="898525" indent="-184150" algn="just">
              <a:buClr>
                <a:srgbClr val="800000"/>
              </a:buClr>
              <a:buFont typeface="Arial" panose="020B0604020202020204" pitchFamily="34" charset="0"/>
              <a:buChar char="•"/>
            </a:pPr>
            <a:r>
              <a:rPr lang="en-US" altLang="en-US" sz="2400" dirty="0">
                <a:solidFill>
                  <a:srgbClr val="000066"/>
                </a:solidFill>
              </a:rPr>
              <a:t>Only one process may be active within the monitor at a </a:t>
            </a:r>
            <a:r>
              <a:rPr lang="en-US" altLang="en-US" sz="2400" dirty="0" smtClean="0">
                <a:solidFill>
                  <a:srgbClr val="000066"/>
                </a:solidFill>
              </a:rPr>
              <a:t>time</a:t>
            </a:r>
            <a:endParaRPr lang="en-US" sz="2400" b="1" dirty="0">
              <a:solidFill>
                <a:srgbClr val="000066"/>
              </a:solidFill>
            </a:endParaRPr>
          </a:p>
          <a:p>
            <a:pPr marL="365125" indent="-365125" algn="just">
              <a:buClr>
                <a:srgbClr val="800000"/>
              </a:buClr>
              <a:buFont typeface="Wingdings" panose="05000000000000000000" pitchFamily="2" charset="2"/>
              <a:buChar char="§"/>
            </a:pPr>
            <a:endParaRPr lang="en-US" sz="2400" dirty="0" smtClean="0">
              <a:solidFill>
                <a:srgbClr val="000066"/>
              </a:solidFill>
            </a:endParaRPr>
          </a:p>
          <a:p>
            <a:pPr marL="365125" indent="-365125" algn="just">
              <a:buClr>
                <a:srgbClr val="800000"/>
              </a:buClr>
              <a:buFont typeface="Wingdings" panose="05000000000000000000" pitchFamily="2" charset="2"/>
              <a:buChar char="§"/>
            </a:pPr>
            <a:r>
              <a:rPr lang="en-US" sz="2400" dirty="0" smtClean="0">
                <a:solidFill>
                  <a:srgbClr val="000066"/>
                </a:solidFill>
              </a:rPr>
              <a:t>Process </a:t>
            </a:r>
            <a:r>
              <a:rPr lang="en-US" sz="2400" dirty="0">
                <a:solidFill>
                  <a:srgbClr val="000066"/>
                </a:solidFill>
              </a:rPr>
              <a:t>running in a monitor could be blocked while </a:t>
            </a:r>
            <a:r>
              <a:rPr lang="en-US" sz="2400" dirty="0" smtClean="0">
                <a:solidFill>
                  <a:srgbClr val="000066"/>
                </a:solidFill>
              </a:rPr>
              <a:t>waiting </a:t>
            </a:r>
            <a:r>
              <a:rPr lang="en-US" sz="2400" dirty="0">
                <a:solidFill>
                  <a:srgbClr val="000066"/>
                </a:solidFill>
              </a:rPr>
              <a:t>for certain conditions to be met</a:t>
            </a:r>
          </a:p>
          <a:p>
            <a:pPr marL="365125" indent="-365125" algn="just">
              <a:buClr>
                <a:srgbClr val="800000"/>
              </a:buClr>
              <a:buFont typeface="Wingdings" panose="05000000000000000000" pitchFamily="2" charset="2"/>
              <a:buChar char="§"/>
            </a:pPr>
            <a:endParaRPr lang="en-US" sz="2400" dirty="0" smtClean="0">
              <a:solidFill>
                <a:srgbClr val="000066"/>
              </a:solidFill>
            </a:endParaRPr>
          </a:p>
          <a:p>
            <a:pPr marL="365125" indent="-365125" algn="just">
              <a:buClr>
                <a:srgbClr val="800000"/>
              </a:buClr>
              <a:buFont typeface="Wingdings" panose="05000000000000000000" pitchFamily="2" charset="2"/>
              <a:buChar char="§"/>
            </a:pPr>
            <a:r>
              <a:rPr lang="en-US" sz="2400" dirty="0" smtClean="0">
                <a:solidFill>
                  <a:srgbClr val="000066"/>
                </a:solidFill>
              </a:rPr>
              <a:t>One process </a:t>
            </a:r>
            <a:r>
              <a:rPr lang="en-US" sz="2400" dirty="0">
                <a:solidFill>
                  <a:srgbClr val="000066"/>
                </a:solidFill>
              </a:rPr>
              <a:t>can notify </a:t>
            </a:r>
            <a:r>
              <a:rPr lang="en-US" sz="2400" dirty="0" smtClean="0">
                <a:solidFill>
                  <a:srgbClr val="000066"/>
                </a:solidFill>
              </a:rPr>
              <a:t>others when </a:t>
            </a:r>
            <a:r>
              <a:rPr lang="en-US" sz="2400" dirty="0">
                <a:solidFill>
                  <a:srgbClr val="000066"/>
                </a:solidFill>
              </a:rPr>
              <a:t>conditions </a:t>
            </a:r>
            <a:r>
              <a:rPr lang="en-US" sz="2400" dirty="0" smtClean="0">
                <a:solidFill>
                  <a:srgbClr val="000066"/>
                </a:solidFill>
              </a:rPr>
              <a:t>they are </a:t>
            </a:r>
            <a:r>
              <a:rPr lang="en-US" sz="2400" dirty="0">
                <a:solidFill>
                  <a:srgbClr val="000066"/>
                </a:solidFill>
              </a:rPr>
              <a:t>waiting on are met</a:t>
            </a:r>
            <a:endParaRPr lang="en-US" sz="2400" b="0" i="0" dirty="0">
              <a:solidFill>
                <a:srgbClr val="000066"/>
              </a:solidFill>
              <a:effectLst/>
            </a:endParaRPr>
          </a:p>
        </p:txBody>
      </p:sp>
    </p:spTree>
    <p:extLst>
      <p:ext uri="{BB962C8B-B14F-4D97-AF65-F5344CB8AC3E}">
        <p14:creationId xmlns:p14="http://schemas.microsoft.com/office/powerpoint/2010/main" val="26381677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PSEUDOCODE SYNTAX OF A MONITOR</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2722417" y="1526162"/>
            <a:ext cx="7356765" cy="4154984"/>
          </a:xfrm>
          <a:prstGeom prst="rect">
            <a:avLst/>
          </a:prstGeom>
          <a:solidFill>
            <a:schemeClr val="bg1">
              <a:lumMod val="95000"/>
            </a:schemeClr>
          </a:solidFill>
        </p:spPr>
        <p:txBody>
          <a:bodyPr wrap="square">
            <a:spAutoFit/>
          </a:bodyPr>
          <a:lstStyle/>
          <a:p>
            <a:r>
              <a:rPr lang="en-PH" sz="2400" b="1" dirty="0">
                <a:solidFill>
                  <a:srgbClr val="006666"/>
                </a:solidFill>
                <a:latin typeface="Courier New" panose="02070309020205020404" pitchFamily="49" charset="0"/>
                <a:cs typeface="Courier New" panose="02070309020205020404" pitchFamily="49" charset="0"/>
              </a:rPr>
              <a:t>monitor </a:t>
            </a:r>
            <a:r>
              <a:rPr lang="en-PH" sz="2400" b="1" i="1" dirty="0" smtClean="0">
                <a:solidFill>
                  <a:srgbClr val="000066"/>
                </a:solidFill>
                <a:latin typeface="Courier New" panose="02070309020205020404" pitchFamily="49" charset="0"/>
                <a:cs typeface="Courier New" panose="02070309020205020404" pitchFamily="49" charset="0"/>
              </a:rPr>
              <a:t>monitor-name</a:t>
            </a:r>
            <a:endParaRPr lang="en-PH" sz="2400" b="1" i="1" dirty="0">
              <a:solidFill>
                <a:srgbClr val="000066"/>
              </a:solidFill>
              <a:latin typeface="Courier New" panose="02070309020205020404" pitchFamily="49" charset="0"/>
              <a:cs typeface="Courier New" panose="02070309020205020404" pitchFamily="49" charset="0"/>
            </a:endParaRPr>
          </a:p>
          <a:p>
            <a:r>
              <a:rPr lang="en-PH" sz="2400" b="1" dirty="0">
                <a:solidFill>
                  <a:srgbClr val="006666"/>
                </a:solidFill>
                <a:latin typeface="Courier New" panose="02070309020205020404" pitchFamily="49" charset="0"/>
                <a:cs typeface="Courier New" panose="02070309020205020404" pitchFamily="49" charset="0"/>
              </a:rPr>
              <a:t>{</a:t>
            </a:r>
          </a:p>
          <a:p>
            <a:pPr marL="365125"/>
            <a:r>
              <a:rPr lang="en-PH" sz="2400" b="1" dirty="0">
                <a:solidFill>
                  <a:srgbClr val="000066"/>
                </a:solidFill>
                <a:latin typeface="Courier New" panose="02070309020205020404" pitchFamily="49" charset="0"/>
                <a:cs typeface="Courier New" panose="02070309020205020404" pitchFamily="49" charset="0"/>
              </a:rPr>
              <a:t>/* shared variable declarations */</a:t>
            </a:r>
          </a:p>
          <a:p>
            <a:pPr marL="365125"/>
            <a:r>
              <a:rPr lang="en-PH" sz="2400" b="1" dirty="0">
                <a:solidFill>
                  <a:srgbClr val="006666"/>
                </a:solidFill>
                <a:latin typeface="Courier New" panose="02070309020205020404" pitchFamily="49" charset="0"/>
                <a:cs typeface="Courier New" panose="02070309020205020404" pitchFamily="49" charset="0"/>
              </a:rPr>
              <a:t>function P1 ( . . . ) </a:t>
            </a:r>
            <a:r>
              <a:rPr lang="en-PH" sz="2400" b="1" dirty="0" smtClean="0">
                <a:solidFill>
                  <a:srgbClr val="006666"/>
                </a:solidFill>
                <a:latin typeface="Courier New" panose="02070309020205020404" pitchFamily="49" charset="0"/>
                <a:cs typeface="Courier New" panose="02070309020205020404" pitchFamily="49" charset="0"/>
              </a:rPr>
              <a:t>{. </a:t>
            </a:r>
            <a:r>
              <a:rPr lang="en-PH" sz="2400" b="1" dirty="0">
                <a:solidFill>
                  <a:srgbClr val="006666"/>
                </a:solidFill>
                <a:latin typeface="Courier New" panose="02070309020205020404" pitchFamily="49" charset="0"/>
                <a:cs typeface="Courier New" panose="02070309020205020404" pitchFamily="49" charset="0"/>
              </a:rPr>
              <a:t>. </a:t>
            </a:r>
            <a:r>
              <a:rPr lang="en-PH" sz="2400" b="1" dirty="0" smtClean="0">
                <a:solidFill>
                  <a:srgbClr val="006666"/>
                </a:solidFill>
                <a:latin typeface="Courier New" panose="02070309020205020404" pitchFamily="49" charset="0"/>
                <a:cs typeface="Courier New" panose="02070309020205020404" pitchFamily="49" charset="0"/>
              </a:rPr>
              <a:t>.}</a:t>
            </a:r>
            <a:endParaRPr lang="en-PH" sz="2400" b="1" dirty="0">
              <a:solidFill>
                <a:srgbClr val="006666"/>
              </a:solidFill>
              <a:latin typeface="Courier New" panose="02070309020205020404" pitchFamily="49" charset="0"/>
              <a:cs typeface="Courier New" panose="02070309020205020404" pitchFamily="49" charset="0"/>
            </a:endParaRPr>
          </a:p>
          <a:p>
            <a:pPr marL="365125"/>
            <a:r>
              <a:rPr lang="en-PH" sz="2400" b="1" dirty="0">
                <a:solidFill>
                  <a:srgbClr val="006666"/>
                </a:solidFill>
                <a:latin typeface="Courier New" panose="02070309020205020404" pitchFamily="49" charset="0"/>
                <a:cs typeface="Courier New" panose="02070309020205020404" pitchFamily="49" charset="0"/>
              </a:rPr>
              <a:t>function P2 ( . . . ) </a:t>
            </a:r>
            <a:r>
              <a:rPr lang="en-PH" sz="2400" b="1" dirty="0" smtClean="0">
                <a:solidFill>
                  <a:srgbClr val="006666"/>
                </a:solidFill>
                <a:latin typeface="Courier New" panose="02070309020205020404" pitchFamily="49" charset="0"/>
                <a:cs typeface="Courier New" panose="02070309020205020404" pitchFamily="49" charset="0"/>
              </a:rPr>
              <a:t>{. </a:t>
            </a:r>
            <a:r>
              <a:rPr lang="en-PH" sz="2400" b="1" dirty="0">
                <a:solidFill>
                  <a:srgbClr val="006666"/>
                </a:solidFill>
                <a:latin typeface="Courier New" panose="02070309020205020404" pitchFamily="49" charset="0"/>
                <a:cs typeface="Courier New" panose="02070309020205020404" pitchFamily="49" charset="0"/>
              </a:rPr>
              <a:t>. </a:t>
            </a:r>
            <a:r>
              <a:rPr lang="en-PH" sz="2400" b="1" dirty="0" smtClean="0">
                <a:solidFill>
                  <a:srgbClr val="006666"/>
                </a:solidFill>
                <a:latin typeface="Courier New" panose="02070309020205020404" pitchFamily="49" charset="0"/>
                <a:cs typeface="Courier New" panose="02070309020205020404" pitchFamily="49" charset="0"/>
              </a:rPr>
              <a:t>.}</a:t>
            </a:r>
            <a:endParaRPr lang="en-PH" sz="2400" b="1" dirty="0">
              <a:solidFill>
                <a:srgbClr val="006666"/>
              </a:solidFill>
              <a:latin typeface="Courier New" panose="02070309020205020404" pitchFamily="49" charset="0"/>
              <a:cs typeface="Courier New" panose="02070309020205020404" pitchFamily="49" charset="0"/>
            </a:endParaRPr>
          </a:p>
          <a:p>
            <a:pPr marL="365125"/>
            <a:r>
              <a:rPr lang="en-PH" sz="2400" b="1" dirty="0">
                <a:solidFill>
                  <a:srgbClr val="006666"/>
                </a:solidFill>
                <a:latin typeface="Courier New" panose="02070309020205020404" pitchFamily="49" charset="0"/>
                <a:cs typeface="Courier New" panose="02070309020205020404" pitchFamily="49" charset="0"/>
              </a:rPr>
              <a:t>.</a:t>
            </a:r>
          </a:p>
          <a:p>
            <a:pPr marL="365125"/>
            <a:r>
              <a:rPr lang="en-PH" sz="2400" b="1" dirty="0">
                <a:solidFill>
                  <a:srgbClr val="006666"/>
                </a:solidFill>
                <a:latin typeface="Courier New" panose="02070309020205020404" pitchFamily="49" charset="0"/>
                <a:cs typeface="Courier New" panose="02070309020205020404" pitchFamily="49" charset="0"/>
              </a:rPr>
              <a:t>.</a:t>
            </a:r>
          </a:p>
          <a:p>
            <a:pPr marL="365125"/>
            <a:r>
              <a:rPr lang="en-PH" sz="2400" b="1" dirty="0">
                <a:solidFill>
                  <a:srgbClr val="006666"/>
                </a:solidFill>
                <a:latin typeface="Courier New" panose="02070309020205020404" pitchFamily="49" charset="0"/>
                <a:cs typeface="Courier New" panose="02070309020205020404" pitchFamily="49" charset="0"/>
              </a:rPr>
              <a:t>.</a:t>
            </a:r>
          </a:p>
          <a:p>
            <a:pPr marL="365125"/>
            <a:r>
              <a:rPr lang="en-PH" sz="2400" b="1" dirty="0">
                <a:solidFill>
                  <a:srgbClr val="006666"/>
                </a:solidFill>
                <a:latin typeface="Courier New" panose="02070309020205020404" pitchFamily="49" charset="0"/>
                <a:cs typeface="Courier New" panose="02070309020205020404" pitchFamily="49" charset="0"/>
              </a:rPr>
              <a:t>function Pn ( . . . ) </a:t>
            </a:r>
            <a:r>
              <a:rPr lang="en-PH" sz="2400" b="1" dirty="0" smtClean="0">
                <a:solidFill>
                  <a:srgbClr val="006666"/>
                </a:solidFill>
                <a:latin typeface="Courier New" panose="02070309020205020404" pitchFamily="49" charset="0"/>
                <a:cs typeface="Courier New" panose="02070309020205020404" pitchFamily="49" charset="0"/>
              </a:rPr>
              <a:t>{. </a:t>
            </a:r>
            <a:r>
              <a:rPr lang="en-PH" sz="2400" b="1" dirty="0">
                <a:solidFill>
                  <a:srgbClr val="006666"/>
                </a:solidFill>
                <a:latin typeface="Courier New" panose="02070309020205020404" pitchFamily="49" charset="0"/>
                <a:cs typeface="Courier New" panose="02070309020205020404" pitchFamily="49" charset="0"/>
              </a:rPr>
              <a:t>. </a:t>
            </a:r>
            <a:r>
              <a:rPr lang="en-PH" sz="2400" b="1" dirty="0" smtClean="0">
                <a:solidFill>
                  <a:srgbClr val="006666"/>
                </a:solidFill>
                <a:latin typeface="Courier New" panose="02070309020205020404" pitchFamily="49" charset="0"/>
                <a:cs typeface="Courier New" panose="02070309020205020404" pitchFamily="49" charset="0"/>
              </a:rPr>
              <a:t>.}</a:t>
            </a:r>
            <a:endParaRPr lang="en-PH" sz="2400" b="1" dirty="0">
              <a:solidFill>
                <a:srgbClr val="006666"/>
              </a:solidFill>
              <a:latin typeface="Courier New" panose="02070309020205020404" pitchFamily="49" charset="0"/>
              <a:cs typeface="Courier New" panose="02070309020205020404" pitchFamily="49" charset="0"/>
            </a:endParaRPr>
          </a:p>
          <a:p>
            <a:pPr marL="365125"/>
            <a:r>
              <a:rPr lang="en-PH" sz="2400" b="1" dirty="0">
                <a:solidFill>
                  <a:srgbClr val="006666"/>
                </a:solidFill>
                <a:latin typeface="Courier New" panose="02070309020205020404" pitchFamily="49" charset="0"/>
                <a:cs typeface="Courier New" panose="02070309020205020404" pitchFamily="49" charset="0"/>
              </a:rPr>
              <a:t>initialization code ( . . . ) </a:t>
            </a:r>
            <a:r>
              <a:rPr lang="en-PH" sz="2400" b="1" dirty="0" smtClean="0">
                <a:solidFill>
                  <a:srgbClr val="006666"/>
                </a:solidFill>
                <a:latin typeface="Courier New" panose="02070309020205020404" pitchFamily="49" charset="0"/>
                <a:cs typeface="Courier New" panose="02070309020205020404" pitchFamily="49" charset="0"/>
              </a:rPr>
              <a:t>{. </a:t>
            </a:r>
            <a:r>
              <a:rPr lang="en-PH" sz="2400" b="1" dirty="0">
                <a:solidFill>
                  <a:srgbClr val="006666"/>
                </a:solidFill>
                <a:latin typeface="Courier New" panose="02070309020205020404" pitchFamily="49" charset="0"/>
                <a:cs typeface="Courier New" panose="02070309020205020404" pitchFamily="49" charset="0"/>
              </a:rPr>
              <a:t>. </a:t>
            </a:r>
            <a:r>
              <a:rPr lang="en-PH" sz="2400" b="1" dirty="0" smtClean="0">
                <a:solidFill>
                  <a:srgbClr val="006666"/>
                </a:solidFill>
                <a:latin typeface="Courier New" panose="02070309020205020404" pitchFamily="49" charset="0"/>
                <a:cs typeface="Courier New" panose="02070309020205020404" pitchFamily="49" charset="0"/>
              </a:rPr>
              <a:t>.}</a:t>
            </a:r>
            <a:endParaRPr lang="en-PH" sz="2400" b="1" dirty="0">
              <a:solidFill>
                <a:srgbClr val="006666"/>
              </a:solidFill>
              <a:latin typeface="Courier New" panose="02070309020205020404" pitchFamily="49" charset="0"/>
              <a:cs typeface="Courier New" panose="02070309020205020404" pitchFamily="49" charset="0"/>
            </a:endParaRPr>
          </a:p>
          <a:p>
            <a:r>
              <a:rPr lang="en-PH" sz="2400" b="1" dirty="0">
                <a:solidFill>
                  <a:srgbClr val="00666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45403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SCHEMATIC VIEW OF A MONITOR</a:t>
            </a:r>
            <a:endParaRPr lang="en-US" sz="3200" b="1" dirty="0">
              <a:solidFill>
                <a:srgbClr val="000066"/>
              </a:solidFill>
              <a:latin typeface="Times New Roman" pitchFamily="18" charset="0"/>
              <a:cs typeface="Times New Roman" pitchFamily="18" charset="0"/>
            </a:endParaRPr>
          </a:p>
        </p:txBody>
      </p:sp>
      <p:pic>
        <p:nvPicPr>
          <p:cNvPr id="3" name="Picture 1"/>
          <p:cNvPicPr>
            <a:picLocks/>
          </p:cNvPicPr>
          <p:nvPr/>
        </p:nvPicPr>
        <p:blipFill>
          <a:blip r:embed="rId2"/>
          <a:srcRect/>
          <a:stretch>
            <a:fillRect/>
          </a:stretch>
        </p:blipFill>
        <p:spPr bwMode="auto">
          <a:xfrm>
            <a:off x="4240800" y="1551042"/>
            <a:ext cx="4320000" cy="4320000"/>
          </a:xfrm>
          <a:prstGeom prst="rect">
            <a:avLst/>
          </a:prstGeom>
          <a:noFill/>
          <a:ln w="9525">
            <a:noFill/>
            <a:miter lim="800000"/>
            <a:headEnd/>
            <a:tailEnd/>
          </a:ln>
        </p:spPr>
      </p:pic>
    </p:spTree>
    <p:extLst>
      <p:ext uri="{BB962C8B-B14F-4D97-AF65-F5344CB8AC3E}">
        <p14:creationId xmlns:p14="http://schemas.microsoft.com/office/powerpoint/2010/main" val="3174535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PROCESS SYNCHRONIZATION</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856166" y="1250313"/>
            <a:ext cx="11117179" cy="4893647"/>
          </a:xfrm>
          <a:prstGeom prst="rect">
            <a:avLst/>
          </a:prstGeom>
          <a:solidFill>
            <a:schemeClr val="bg1">
              <a:lumMod val="95000"/>
            </a:schemeClr>
          </a:solidFill>
        </p:spPr>
        <p:txBody>
          <a:bodyPr wrap="square">
            <a:spAutoFit/>
          </a:bodyPr>
          <a:lstStyle/>
          <a:p>
            <a:pPr marL="342900" indent="-342900" algn="just">
              <a:buClr>
                <a:srgbClr val="800000"/>
              </a:buClr>
              <a:buFont typeface="Wingdings" panose="05000000000000000000" pitchFamily="2" charset="2"/>
              <a:buChar char="§"/>
            </a:pPr>
            <a:r>
              <a:rPr lang="en-US" sz="2400" dirty="0" smtClean="0">
                <a:solidFill>
                  <a:srgbClr val="000066"/>
                </a:solidFill>
              </a:rPr>
              <a:t>It is a </a:t>
            </a:r>
            <a:r>
              <a:rPr lang="en-US" sz="2400" dirty="0">
                <a:solidFill>
                  <a:srgbClr val="000066"/>
                </a:solidFill>
              </a:rPr>
              <a:t>way to </a:t>
            </a:r>
            <a:r>
              <a:rPr lang="en-US" sz="2400" b="1" dirty="0">
                <a:solidFill>
                  <a:srgbClr val="000066"/>
                </a:solidFill>
              </a:rPr>
              <a:t>coordinate processes</a:t>
            </a:r>
            <a:r>
              <a:rPr lang="en-US" sz="2400" dirty="0">
                <a:solidFill>
                  <a:srgbClr val="000066"/>
                </a:solidFill>
              </a:rPr>
              <a:t> that use shared </a:t>
            </a:r>
            <a:r>
              <a:rPr lang="en-US" sz="2400" dirty="0" smtClean="0">
                <a:solidFill>
                  <a:srgbClr val="000066"/>
                </a:solidFill>
              </a:rPr>
              <a:t>data which occurs </a:t>
            </a:r>
            <a:r>
              <a:rPr lang="en-US" sz="2400" dirty="0">
                <a:solidFill>
                  <a:srgbClr val="000066"/>
                </a:solidFill>
              </a:rPr>
              <a:t>in an operating system among cooperating processes</a:t>
            </a:r>
            <a:r>
              <a:rPr lang="en-US" sz="2400" dirty="0" smtClean="0">
                <a:solidFill>
                  <a:srgbClr val="000066"/>
                </a:solidFill>
              </a:rPr>
              <a:t>.</a:t>
            </a:r>
          </a:p>
          <a:p>
            <a:pPr marL="342900" indent="-342900" algn="just">
              <a:buClr>
                <a:srgbClr val="800000"/>
              </a:buClr>
              <a:buFont typeface="Wingdings" panose="05000000000000000000" pitchFamily="2" charset="2"/>
              <a:buChar char="§"/>
            </a:pPr>
            <a:endParaRPr lang="en-US" sz="2400" dirty="0">
              <a:solidFill>
                <a:srgbClr val="000066"/>
              </a:solidFill>
            </a:endParaRPr>
          </a:p>
          <a:p>
            <a:pPr marL="342900" indent="-342900" algn="just">
              <a:buClr>
                <a:srgbClr val="800000"/>
              </a:buClr>
              <a:buFont typeface="Wingdings" panose="05000000000000000000" pitchFamily="2" charset="2"/>
              <a:buChar char="§"/>
            </a:pPr>
            <a:r>
              <a:rPr lang="en-US" sz="2400" dirty="0" smtClean="0">
                <a:solidFill>
                  <a:srgbClr val="000066"/>
                </a:solidFill>
              </a:rPr>
              <a:t>It helps </a:t>
            </a:r>
            <a:r>
              <a:rPr lang="en-US" sz="2400" dirty="0">
                <a:solidFill>
                  <a:srgbClr val="000066"/>
                </a:solidFill>
              </a:rPr>
              <a:t>to maintain shared data consistency and cooperating process </a:t>
            </a:r>
            <a:r>
              <a:rPr lang="en-US" sz="2400" dirty="0" smtClean="0">
                <a:solidFill>
                  <a:srgbClr val="000066"/>
                </a:solidFill>
              </a:rPr>
              <a:t>execution while executing many concurrent processes.</a:t>
            </a:r>
          </a:p>
          <a:p>
            <a:pPr marL="722313" indent="-369888" algn="just">
              <a:buClr>
                <a:srgbClr val="800000"/>
              </a:buClr>
              <a:buFont typeface="Courier New" panose="02070309020205020404" pitchFamily="49" charset="0"/>
              <a:buChar char="o"/>
            </a:pPr>
            <a:r>
              <a:rPr lang="en-US" sz="2400" dirty="0" smtClean="0">
                <a:solidFill>
                  <a:srgbClr val="000066"/>
                </a:solidFill>
              </a:rPr>
              <a:t>Processes </a:t>
            </a:r>
            <a:r>
              <a:rPr lang="en-US" sz="2400" dirty="0">
                <a:solidFill>
                  <a:srgbClr val="000066"/>
                </a:solidFill>
              </a:rPr>
              <a:t>have to be scheduled to ensure that concurrent access to shared data does not create inconsistencies</a:t>
            </a:r>
            <a:r>
              <a:rPr lang="en-US" sz="2400" dirty="0" smtClean="0">
                <a:solidFill>
                  <a:srgbClr val="000066"/>
                </a:solidFill>
              </a:rPr>
              <a:t>.</a:t>
            </a:r>
          </a:p>
          <a:p>
            <a:pPr marL="722313" indent="-369888" algn="just">
              <a:buClr>
                <a:srgbClr val="800000"/>
              </a:buClr>
              <a:buFont typeface="Courier New" panose="02070309020205020404" pitchFamily="49" charset="0"/>
              <a:buChar char="o"/>
            </a:pPr>
            <a:r>
              <a:rPr lang="en-US" sz="2400" dirty="0">
                <a:solidFill>
                  <a:srgbClr val="000066"/>
                </a:solidFill>
              </a:rPr>
              <a:t>Data inconsistency can result in what is called a </a:t>
            </a:r>
            <a:r>
              <a:rPr lang="en-US" sz="2400" b="1" dirty="0">
                <a:solidFill>
                  <a:srgbClr val="000066"/>
                </a:solidFill>
              </a:rPr>
              <a:t>race condition</a:t>
            </a:r>
            <a:r>
              <a:rPr lang="en-US" sz="2400" dirty="0">
                <a:solidFill>
                  <a:srgbClr val="000066"/>
                </a:solidFill>
              </a:rPr>
              <a:t>.</a:t>
            </a:r>
            <a:endParaRPr lang="en-US" sz="2400" dirty="0" smtClean="0">
              <a:solidFill>
                <a:srgbClr val="000066"/>
              </a:solidFill>
            </a:endParaRPr>
          </a:p>
          <a:p>
            <a:pPr marL="357188" indent="-357188" algn="just">
              <a:buClr>
                <a:srgbClr val="800000"/>
              </a:buClr>
              <a:buFont typeface="Wingdings" panose="05000000000000000000" pitchFamily="2" charset="2"/>
              <a:buChar char="§"/>
            </a:pPr>
            <a:endParaRPr lang="en-US" sz="2400" dirty="0" smtClean="0">
              <a:solidFill>
                <a:srgbClr val="000066"/>
              </a:solidFill>
            </a:endParaRPr>
          </a:p>
          <a:p>
            <a:pPr marL="357188" indent="-357188" algn="just">
              <a:buClr>
                <a:srgbClr val="800000"/>
              </a:buClr>
              <a:buFont typeface="Wingdings" panose="05000000000000000000" pitchFamily="2" charset="2"/>
              <a:buChar char="§"/>
            </a:pPr>
            <a:r>
              <a:rPr lang="en-US" sz="2400" dirty="0" smtClean="0">
                <a:solidFill>
                  <a:srgbClr val="000066"/>
                </a:solidFill>
              </a:rPr>
              <a:t>Involves </a:t>
            </a:r>
            <a:r>
              <a:rPr lang="en-US" sz="2400" dirty="0">
                <a:solidFill>
                  <a:srgbClr val="000066"/>
                </a:solidFill>
              </a:rPr>
              <a:t>using </a:t>
            </a:r>
            <a:r>
              <a:rPr lang="en-US" sz="2400" b="1" dirty="0">
                <a:solidFill>
                  <a:srgbClr val="000066"/>
                </a:solidFill>
              </a:rPr>
              <a:t>tools that control access to shared data</a:t>
            </a:r>
            <a:r>
              <a:rPr lang="en-US" sz="2400" dirty="0">
                <a:solidFill>
                  <a:srgbClr val="000066"/>
                </a:solidFill>
              </a:rPr>
              <a:t> to </a:t>
            </a:r>
            <a:r>
              <a:rPr lang="en-US" sz="2400" b="1" dirty="0">
                <a:solidFill>
                  <a:srgbClr val="000066"/>
                </a:solidFill>
              </a:rPr>
              <a:t>avoid race conditions</a:t>
            </a:r>
            <a:r>
              <a:rPr lang="en-US" sz="2400" dirty="0">
                <a:solidFill>
                  <a:srgbClr val="000066"/>
                </a:solidFill>
              </a:rPr>
              <a:t>. </a:t>
            </a:r>
          </a:p>
          <a:p>
            <a:pPr marL="357188" indent="-357188" algn="just">
              <a:buClr>
                <a:srgbClr val="800000"/>
              </a:buClr>
              <a:buFont typeface="Wingdings" panose="05000000000000000000" pitchFamily="2" charset="2"/>
              <a:buChar char="§"/>
            </a:pPr>
            <a:endParaRPr lang="en-US" sz="2400" dirty="0">
              <a:solidFill>
                <a:srgbClr val="000066"/>
              </a:solidFill>
            </a:endParaRPr>
          </a:p>
          <a:p>
            <a:pPr marL="357188" indent="-357188" algn="just">
              <a:buClr>
                <a:srgbClr val="800000"/>
              </a:buClr>
              <a:buFont typeface="Wingdings" panose="05000000000000000000" pitchFamily="2" charset="2"/>
              <a:buChar char="§"/>
            </a:pPr>
            <a:r>
              <a:rPr lang="en-US" sz="2400" dirty="0">
                <a:solidFill>
                  <a:srgbClr val="000066"/>
                </a:solidFill>
              </a:rPr>
              <a:t>These tools must be used carefully, as their incorrect use can result in poor system performance, including </a:t>
            </a:r>
            <a:r>
              <a:rPr lang="en-PH" sz="2400" dirty="0">
                <a:solidFill>
                  <a:srgbClr val="000066"/>
                </a:solidFill>
              </a:rPr>
              <a:t>deadlock</a:t>
            </a:r>
            <a:r>
              <a:rPr lang="en-PH" sz="2400" dirty="0" smtClean="0">
                <a:solidFill>
                  <a:srgbClr val="000066"/>
                </a:solidFill>
              </a:rPr>
              <a:t>. </a:t>
            </a:r>
            <a:endParaRPr lang="en-PH" sz="2400" dirty="0">
              <a:solidFill>
                <a:srgbClr val="000066"/>
              </a:solidFill>
            </a:endParaRPr>
          </a:p>
        </p:txBody>
      </p:sp>
    </p:spTree>
    <p:extLst>
      <p:ext uri="{BB962C8B-B14F-4D97-AF65-F5344CB8AC3E}">
        <p14:creationId xmlns:p14="http://schemas.microsoft.com/office/powerpoint/2010/main" val="32552686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CONDITION VARIABLES</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1556844" y="1700637"/>
            <a:ext cx="9687911" cy="3785652"/>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altLang="en-US" sz="2400" b="1" dirty="0">
                <a:solidFill>
                  <a:srgbClr val="000066"/>
                </a:solidFill>
              </a:rPr>
              <a:t>condition x, y;</a:t>
            </a:r>
            <a:endParaRPr lang="en-US" altLang="en-US" sz="2400" dirty="0">
              <a:solidFill>
                <a:srgbClr val="000066"/>
              </a:solidFill>
            </a:endParaRPr>
          </a:p>
          <a:p>
            <a:pPr marL="342900" indent="-342900" algn="just">
              <a:buClr>
                <a:srgbClr val="800000"/>
              </a:buClr>
              <a:buFont typeface="Wingdings" panose="05000000000000000000" pitchFamily="2" charset="2"/>
              <a:buChar char="§"/>
            </a:pPr>
            <a:endParaRPr lang="en-US" altLang="en-US" sz="2400" dirty="0" smtClean="0">
              <a:solidFill>
                <a:srgbClr val="000066"/>
              </a:solidFill>
            </a:endParaRPr>
          </a:p>
          <a:p>
            <a:pPr marL="342900" indent="-342900" algn="just">
              <a:buClr>
                <a:srgbClr val="800000"/>
              </a:buClr>
              <a:buFont typeface="Wingdings" panose="05000000000000000000" pitchFamily="2" charset="2"/>
              <a:buChar char="§"/>
            </a:pPr>
            <a:r>
              <a:rPr lang="en-US" altLang="en-US" sz="2400" b="1" dirty="0" smtClean="0">
                <a:solidFill>
                  <a:srgbClr val="000066"/>
                </a:solidFill>
              </a:rPr>
              <a:t>Two </a:t>
            </a:r>
            <a:r>
              <a:rPr lang="en-US" altLang="en-US" sz="2400" b="1" dirty="0">
                <a:solidFill>
                  <a:srgbClr val="000066"/>
                </a:solidFill>
              </a:rPr>
              <a:t>operations</a:t>
            </a:r>
            <a:r>
              <a:rPr lang="en-US" altLang="en-US" sz="2400" dirty="0">
                <a:solidFill>
                  <a:srgbClr val="000066"/>
                </a:solidFill>
              </a:rPr>
              <a:t> are allowed on a </a:t>
            </a:r>
            <a:r>
              <a:rPr lang="en-US" altLang="en-US" sz="2400" b="1" dirty="0">
                <a:solidFill>
                  <a:srgbClr val="000066"/>
                </a:solidFill>
              </a:rPr>
              <a:t>condition variable</a:t>
            </a:r>
            <a:r>
              <a:rPr lang="en-US" altLang="en-US" sz="2400" dirty="0">
                <a:solidFill>
                  <a:srgbClr val="000066"/>
                </a:solidFill>
              </a:rPr>
              <a:t>:</a:t>
            </a:r>
          </a:p>
          <a:p>
            <a:pPr marL="725488" lvl="1" indent="-363538" algn="just">
              <a:buClr>
                <a:srgbClr val="800000"/>
              </a:buClr>
              <a:buFont typeface="Courier New" panose="02070309020205020404" pitchFamily="49" charset="0"/>
              <a:buChar char="o"/>
            </a:pPr>
            <a:r>
              <a:rPr lang="en-US" altLang="en-US" sz="2400" b="1" dirty="0" smtClean="0">
                <a:solidFill>
                  <a:srgbClr val="000066"/>
                </a:solidFill>
              </a:rPr>
              <a:t>x.wait( ) </a:t>
            </a:r>
          </a:p>
          <a:p>
            <a:pPr marL="898525" lvl="1" indent="-173038" algn="just">
              <a:buClr>
                <a:srgbClr val="800000"/>
              </a:buClr>
              <a:buFont typeface="Arial" panose="020B0604020202020204" pitchFamily="34" charset="0"/>
              <a:buChar char="•"/>
            </a:pPr>
            <a:r>
              <a:rPr lang="en-US" altLang="en-US" sz="2400" dirty="0" smtClean="0">
                <a:solidFill>
                  <a:srgbClr val="000066"/>
                </a:solidFill>
              </a:rPr>
              <a:t>a </a:t>
            </a:r>
            <a:r>
              <a:rPr lang="en-US" altLang="en-US" sz="2400" dirty="0">
                <a:solidFill>
                  <a:srgbClr val="000066"/>
                </a:solidFill>
              </a:rPr>
              <a:t>process that invokes the operation is </a:t>
            </a:r>
            <a:r>
              <a:rPr lang="en-US" altLang="en-US" sz="2400" dirty="0" smtClean="0">
                <a:solidFill>
                  <a:srgbClr val="000066"/>
                </a:solidFill>
              </a:rPr>
              <a:t>suspended </a:t>
            </a:r>
            <a:r>
              <a:rPr lang="en-US" altLang="en-US" sz="2400" dirty="0">
                <a:solidFill>
                  <a:srgbClr val="000066"/>
                </a:solidFill>
              </a:rPr>
              <a:t>until </a:t>
            </a:r>
            <a:r>
              <a:rPr lang="en-US" altLang="en-US" sz="2400" b="1" dirty="0">
                <a:solidFill>
                  <a:srgbClr val="000066"/>
                </a:solidFill>
              </a:rPr>
              <a:t>x.signal</a:t>
            </a:r>
            <a:r>
              <a:rPr lang="en-US" altLang="en-US" sz="2400" b="1" dirty="0" smtClean="0">
                <a:solidFill>
                  <a:srgbClr val="000066"/>
                </a:solidFill>
              </a:rPr>
              <a:t>( ) </a:t>
            </a:r>
            <a:endParaRPr lang="en-US" altLang="en-US" sz="2400" b="1" dirty="0">
              <a:solidFill>
                <a:srgbClr val="000066"/>
              </a:solidFill>
            </a:endParaRPr>
          </a:p>
          <a:p>
            <a:pPr marL="725488" lvl="1" indent="-363538" algn="just">
              <a:buClr>
                <a:srgbClr val="800000"/>
              </a:buClr>
              <a:buFont typeface="Courier New" panose="02070309020205020404" pitchFamily="49" charset="0"/>
              <a:buChar char="o"/>
            </a:pPr>
            <a:endParaRPr lang="en-US" altLang="en-US" sz="2400" b="1" dirty="0" smtClean="0">
              <a:solidFill>
                <a:srgbClr val="000066"/>
              </a:solidFill>
            </a:endParaRPr>
          </a:p>
          <a:p>
            <a:pPr marL="725488" lvl="1" indent="-363538" algn="just">
              <a:buClr>
                <a:srgbClr val="800000"/>
              </a:buClr>
              <a:buFont typeface="Courier New" panose="02070309020205020404" pitchFamily="49" charset="0"/>
              <a:buChar char="o"/>
            </a:pPr>
            <a:r>
              <a:rPr lang="en-US" altLang="en-US" sz="2400" b="1" dirty="0" smtClean="0">
                <a:solidFill>
                  <a:srgbClr val="000066"/>
                </a:solidFill>
              </a:rPr>
              <a:t>x.signal( ) </a:t>
            </a:r>
          </a:p>
          <a:p>
            <a:pPr marL="898525" lvl="1" indent="-173038" algn="just">
              <a:lnSpc>
                <a:spcPct val="150000"/>
              </a:lnSpc>
              <a:buClr>
                <a:srgbClr val="800000"/>
              </a:buClr>
              <a:buFont typeface="Arial" panose="020B0604020202020204" pitchFamily="34" charset="0"/>
              <a:buChar char="•"/>
            </a:pPr>
            <a:r>
              <a:rPr lang="en-US" altLang="en-US" sz="2400" dirty="0" smtClean="0">
                <a:solidFill>
                  <a:srgbClr val="000066"/>
                </a:solidFill>
              </a:rPr>
              <a:t>resumes </a:t>
            </a:r>
            <a:r>
              <a:rPr lang="en-US" altLang="en-US" sz="2400" dirty="0">
                <a:solidFill>
                  <a:srgbClr val="000066"/>
                </a:solidFill>
              </a:rPr>
              <a:t>one of </a:t>
            </a:r>
            <a:r>
              <a:rPr lang="en-US" altLang="en-US" sz="2400" dirty="0" smtClean="0">
                <a:solidFill>
                  <a:srgbClr val="000066"/>
                </a:solidFill>
              </a:rPr>
              <a:t>the processes </a:t>
            </a:r>
            <a:r>
              <a:rPr lang="en-US" altLang="en-US" sz="2400" dirty="0">
                <a:solidFill>
                  <a:srgbClr val="000066"/>
                </a:solidFill>
              </a:rPr>
              <a:t>(if any) that  invoked </a:t>
            </a:r>
            <a:r>
              <a:rPr lang="en-US" altLang="en-US" sz="2400" b="1" dirty="0">
                <a:solidFill>
                  <a:srgbClr val="000066"/>
                </a:solidFill>
              </a:rPr>
              <a:t>x.wait</a:t>
            </a:r>
            <a:r>
              <a:rPr lang="en-US" altLang="en-US" sz="2400" b="1" dirty="0" smtClean="0">
                <a:solidFill>
                  <a:srgbClr val="000066"/>
                </a:solidFill>
              </a:rPr>
              <a:t>( )</a:t>
            </a:r>
            <a:endParaRPr lang="en-US" altLang="en-US" sz="2400" b="1" dirty="0">
              <a:solidFill>
                <a:srgbClr val="000066"/>
              </a:solidFill>
            </a:endParaRPr>
          </a:p>
          <a:p>
            <a:pPr marL="1435100" lvl="2" indent="-363538" algn="just">
              <a:lnSpc>
                <a:spcPct val="150000"/>
              </a:lnSpc>
              <a:buClr>
                <a:srgbClr val="800000"/>
              </a:buClr>
              <a:buFont typeface="Wingdings" panose="05000000000000000000" pitchFamily="2" charset="2"/>
              <a:buChar char="ü"/>
            </a:pPr>
            <a:r>
              <a:rPr lang="en-US" altLang="en-US" sz="2400" dirty="0">
                <a:solidFill>
                  <a:srgbClr val="000066"/>
                </a:solidFill>
              </a:rPr>
              <a:t>If no </a:t>
            </a:r>
            <a:r>
              <a:rPr lang="en-US" altLang="en-US" sz="2400" b="1" dirty="0">
                <a:solidFill>
                  <a:srgbClr val="000066"/>
                </a:solidFill>
              </a:rPr>
              <a:t>x.wait</a:t>
            </a:r>
            <a:r>
              <a:rPr lang="en-US" altLang="en-US" sz="2400" b="1" dirty="0" smtClean="0">
                <a:solidFill>
                  <a:srgbClr val="000066"/>
                </a:solidFill>
              </a:rPr>
              <a:t>( )</a:t>
            </a:r>
            <a:r>
              <a:rPr lang="en-US" altLang="en-US" sz="2400" dirty="0" smtClean="0">
                <a:solidFill>
                  <a:srgbClr val="000066"/>
                </a:solidFill>
              </a:rPr>
              <a:t> </a:t>
            </a:r>
            <a:r>
              <a:rPr lang="en-US" altLang="en-US" sz="2400" dirty="0">
                <a:solidFill>
                  <a:srgbClr val="000066"/>
                </a:solidFill>
              </a:rPr>
              <a:t>on the variable, then it has no effect on the variable</a:t>
            </a:r>
          </a:p>
        </p:txBody>
      </p:sp>
    </p:spTree>
    <p:extLst>
      <p:ext uri="{BB962C8B-B14F-4D97-AF65-F5344CB8AC3E}">
        <p14:creationId xmlns:p14="http://schemas.microsoft.com/office/powerpoint/2010/main" val="30867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a:srcRect/>
          <a:stretch>
            <a:fillRect/>
          </a:stretch>
        </p:blipFill>
        <p:spPr bwMode="auto">
          <a:xfrm>
            <a:off x="3340800" y="1456906"/>
            <a:ext cx="6120000" cy="4500000"/>
          </a:xfrm>
          <a:prstGeom prst="rect">
            <a:avLst/>
          </a:prstGeom>
          <a:noFill/>
          <a:ln w="9525">
            <a:noFill/>
            <a:miter lim="800000"/>
            <a:headEnd/>
            <a:tailEnd/>
          </a:ln>
        </p:spPr>
      </p:pic>
      <p:sp>
        <p:nvSpPr>
          <p:cNvPr id="3" name="TextBox 2"/>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MONITOR WITH CONDITION VARIABLES</a:t>
            </a:r>
            <a:endParaRPr lang="en-US" sz="3200" b="1"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3943183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CONDITION VARIABLES OPTIONS</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1542008" y="2500624"/>
            <a:ext cx="9750832" cy="2677656"/>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pPr>
            <a:r>
              <a:rPr lang="en-US" altLang="en-US" sz="2400" dirty="0" smtClean="0">
                <a:solidFill>
                  <a:srgbClr val="000066"/>
                </a:solidFill>
              </a:rPr>
              <a:t>Options include:</a:t>
            </a:r>
            <a:endParaRPr lang="en-US" altLang="en-US" sz="2400" dirty="0">
              <a:solidFill>
                <a:srgbClr val="000066"/>
              </a:solidFill>
            </a:endParaRPr>
          </a:p>
          <a:p>
            <a:pPr marL="714375" lvl="1" indent="-352425" algn="just">
              <a:lnSpc>
                <a:spcPct val="150000"/>
              </a:lnSpc>
              <a:buClr>
                <a:srgbClr val="800000"/>
              </a:buClr>
              <a:buFont typeface="+mj-lt"/>
              <a:buAutoNum type="arabicPeriod"/>
            </a:pPr>
            <a:r>
              <a:rPr lang="en-US" altLang="en-US" sz="2400" b="1" dirty="0">
                <a:solidFill>
                  <a:srgbClr val="000066"/>
                </a:solidFill>
              </a:rPr>
              <a:t>Signal and </a:t>
            </a:r>
            <a:r>
              <a:rPr lang="en-US" altLang="en-US" sz="2400" b="1" dirty="0" smtClean="0">
                <a:solidFill>
                  <a:srgbClr val="000066"/>
                </a:solidFill>
              </a:rPr>
              <a:t>wait: </a:t>
            </a:r>
          </a:p>
          <a:p>
            <a:pPr marL="898525" lvl="1" indent="-173038" algn="just">
              <a:lnSpc>
                <a:spcPct val="150000"/>
              </a:lnSpc>
              <a:buClr>
                <a:srgbClr val="800000"/>
              </a:buClr>
              <a:buFont typeface="Arial" panose="020B0604020202020204" pitchFamily="34" charset="0"/>
              <a:buChar char="•"/>
            </a:pPr>
            <a:r>
              <a:rPr lang="en-US" altLang="en-US" sz="2400" dirty="0" smtClean="0">
                <a:solidFill>
                  <a:srgbClr val="000066"/>
                </a:solidFill>
              </a:rPr>
              <a:t>P either waits </a:t>
            </a:r>
            <a:r>
              <a:rPr lang="en-US" altLang="en-US" sz="2400" dirty="0">
                <a:solidFill>
                  <a:srgbClr val="000066"/>
                </a:solidFill>
              </a:rPr>
              <a:t>until Q </a:t>
            </a:r>
            <a:r>
              <a:rPr lang="en-US" altLang="en-US" sz="2400" dirty="0" smtClean="0">
                <a:solidFill>
                  <a:srgbClr val="000066"/>
                </a:solidFill>
              </a:rPr>
              <a:t>leaves </a:t>
            </a:r>
            <a:r>
              <a:rPr lang="en-US" altLang="en-US" sz="2400" dirty="0">
                <a:solidFill>
                  <a:srgbClr val="000066"/>
                </a:solidFill>
              </a:rPr>
              <a:t>the monitor or </a:t>
            </a:r>
            <a:r>
              <a:rPr lang="en-US" altLang="en-US" sz="2400" dirty="0" smtClean="0">
                <a:solidFill>
                  <a:srgbClr val="000066"/>
                </a:solidFill>
              </a:rPr>
              <a:t>waits </a:t>
            </a:r>
            <a:r>
              <a:rPr lang="en-US" altLang="en-US" sz="2400" dirty="0">
                <a:solidFill>
                  <a:srgbClr val="000066"/>
                </a:solidFill>
              </a:rPr>
              <a:t>for another condition</a:t>
            </a:r>
          </a:p>
          <a:p>
            <a:pPr marL="714375" lvl="1" indent="-352425" algn="just">
              <a:lnSpc>
                <a:spcPct val="150000"/>
              </a:lnSpc>
              <a:buClr>
                <a:srgbClr val="800000"/>
              </a:buClr>
              <a:buFont typeface="+mj-lt"/>
              <a:buAutoNum type="arabicPeriod" startAt="2"/>
            </a:pPr>
            <a:r>
              <a:rPr lang="en-US" altLang="en-US" sz="2400" b="1" dirty="0" smtClean="0">
                <a:solidFill>
                  <a:srgbClr val="000066"/>
                </a:solidFill>
              </a:rPr>
              <a:t>Signal </a:t>
            </a:r>
            <a:r>
              <a:rPr lang="en-US" altLang="en-US" sz="2400" b="1" dirty="0">
                <a:solidFill>
                  <a:srgbClr val="000066"/>
                </a:solidFill>
              </a:rPr>
              <a:t>and </a:t>
            </a:r>
            <a:r>
              <a:rPr lang="en-US" altLang="en-US" sz="2400" b="1" dirty="0" smtClean="0">
                <a:solidFill>
                  <a:srgbClr val="000066"/>
                </a:solidFill>
              </a:rPr>
              <a:t>continue: </a:t>
            </a:r>
          </a:p>
          <a:p>
            <a:pPr marL="898525" lvl="1" indent="-173038" algn="just">
              <a:lnSpc>
                <a:spcPct val="150000"/>
              </a:lnSpc>
              <a:buClr>
                <a:srgbClr val="800000"/>
              </a:buClr>
              <a:buFont typeface="Arial" panose="020B0604020202020204" pitchFamily="34" charset="0"/>
              <a:buChar char="•"/>
            </a:pPr>
            <a:r>
              <a:rPr lang="en-US" altLang="en-US" sz="2400" dirty="0" smtClean="0">
                <a:solidFill>
                  <a:srgbClr val="000066"/>
                </a:solidFill>
              </a:rPr>
              <a:t>Q either waits </a:t>
            </a:r>
            <a:r>
              <a:rPr lang="en-US" altLang="en-US" sz="2400" dirty="0">
                <a:solidFill>
                  <a:srgbClr val="000066"/>
                </a:solidFill>
              </a:rPr>
              <a:t>until P </a:t>
            </a:r>
            <a:r>
              <a:rPr lang="en-US" altLang="en-US" sz="2400" dirty="0" smtClean="0">
                <a:solidFill>
                  <a:srgbClr val="000066"/>
                </a:solidFill>
              </a:rPr>
              <a:t>leaves </a:t>
            </a:r>
            <a:r>
              <a:rPr lang="en-US" altLang="en-US" sz="2400" dirty="0">
                <a:solidFill>
                  <a:srgbClr val="000066"/>
                </a:solidFill>
              </a:rPr>
              <a:t>the monitor or </a:t>
            </a:r>
            <a:r>
              <a:rPr lang="en-US" altLang="en-US" sz="2400" dirty="0" smtClean="0">
                <a:solidFill>
                  <a:srgbClr val="000066"/>
                </a:solidFill>
              </a:rPr>
              <a:t>waits </a:t>
            </a:r>
            <a:r>
              <a:rPr lang="en-US" altLang="en-US" sz="2400" dirty="0">
                <a:solidFill>
                  <a:srgbClr val="000066"/>
                </a:solidFill>
              </a:rPr>
              <a:t>for another </a:t>
            </a:r>
            <a:r>
              <a:rPr lang="en-US" altLang="en-US" sz="2400" dirty="0" smtClean="0">
                <a:solidFill>
                  <a:srgbClr val="000066"/>
                </a:solidFill>
              </a:rPr>
              <a:t>condition</a:t>
            </a:r>
            <a:endParaRPr lang="en-US" altLang="en-US" sz="2400" dirty="0">
              <a:solidFill>
                <a:srgbClr val="000066"/>
              </a:solidFill>
            </a:endParaRPr>
          </a:p>
        </p:txBody>
      </p:sp>
      <p:sp>
        <p:nvSpPr>
          <p:cNvPr id="4" name="Rounded Rectangle 3"/>
          <p:cNvSpPr/>
          <p:nvPr/>
        </p:nvSpPr>
        <p:spPr>
          <a:xfrm>
            <a:off x="1009994" y="1314562"/>
            <a:ext cx="10814860" cy="783193"/>
          </a:xfrm>
          <a:prstGeom prst="roundRect">
            <a:avLst/>
          </a:prstGeom>
          <a:solidFill>
            <a:schemeClr val="bg1">
              <a:lumMod val="95000"/>
            </a:schemeClr>
          </a:solidFill>
          <a:ln>
            <a:solidFill>
              <a:srgbClr val="006666"/>
            </a:solidFill>
          </a:ln>
        </p:spPr>
        <p:txBody>
          <a:bodyPr wrap="square">
            <a:spAutoFit/>
          </a:bodyPr>
          <a:lstStyle/>
          <a:p>
            <a:pPr marL="361950" indent="-361950" algn="just">
              <a:buClr>
                <a:srgbClr val="800000"/>
              </a:buClr>
              <a:buFont typeface="Wingdings" panose="05000000000000000000" pitchFamily="2" charset="2"/>
              <a:buChar char="§"/>
            </a:pPr>
            <a:r>
              <a:rPr lang="en-US" altLang="en-US" sz="2000" dirty="0">
                <a:solidFill>
                  <a:srgbClr val="000066"/>
                </a:solidFill>
              </a:rPr>
              <a:t>If process </a:t>
            </a:r>
            <a:r>
              <a:rPr lang="en-US" altLang="en-US" sz="2000" b="1" dirty="0">
                <a:solidFill>
                  <a:srgbClr val="000066"/>
                </a:solidFill>
              </a:rPr>
              <a:t>P</a:t>
            </a:r>
            <a:r>
              <a:rPr lang="en-US" altLang="en-US" sz="2000" dirty="0">
                <a:solidFill>
                  <a:srgbClr val="000066"/>
                </a:solidFill>
              </a:rPr>
              <a:t> invokes </a:t>
            </a:r>
            <a:r>
              <a:rPr lang="en-US" altLang="en-US" sz="2000" b="1" dirty="0">
                <a:solidFill>
                  <a:srgbClr val="000066"/>
                </a:solidFill>
              </a:rPr>
              <a:t>x.signal( ),</a:t>
            </a:r>
            <a:r>
              <a:rPr lang="en-US" altLang="en-US" sz="2000" dirty="0">
                <a:solidFill>
                  <a:srgbClr val="000066"/>
                </a:solidFill>
              </a:rPr>
              <a:t> and process </a:t>
            </a:r>
            <a:r>
              <a:rPr lang="en-US" altLang="en-US" sz="2000" b="1" dirty="0">
                <a:solidFill>
                  <a:srgbClr val="000066"/>
                </a:solidFill>
              </a:rPr>
              <a:t>Q</a:t>
            </a:r>
            <a:r>
              <a:rPr lang="en-US" altLang="en-US" sz="2000" dirty="0">
                <a:solidFill>
                  <a:srgbClr val="000066"/>
                </a:solidFill>
              </a:rPr>
              <a:t> is suspended in </a:t>
            </a:r>
            <a:r>
              <a:rPr lang="en-US" altLang="en-US" sz="2000" b="1" dirty="0">
                <a:solidFill>
                  <a:srgbClr val="000066"/>
                </a:solidFill>
              </a:rPr>
              <a:t>x.wait( )</a:t>
            </a:r>
            <a:r>
              <a:rPr lang="en-US" altLang="en-US" sz="2000" dirty="0">
                <a:solidFill>
                  <a:srgbClr val="000066"/>
                </a:solidFill>
              </a:rPr>
              <a:t>, what should happen next?</a:t>
            </a:r>
          </a:p>
          <a:p>
            <a:pPr marL="536575" lvl="1" indent="-174625" algn="just">
              <a:buClr>
                <a:srgbClr val="800000"/>
              </a:buClr>
              <a:buFont typeface="Arial" panose="020B0604020202020204" pitchFamily="34" charset="0"/>
              <a:buChar char="•"/>
            </a:pPr>
            <a:r>
              <a:rPr lang="en-US" altLang="en-US" sz="2000" dirty="0">
                <a:solidFill>
                  <a:srgbClr val="000066"/>
                </a:solidFill>
              </a:rPr>
              <a:t>Both </a:t>
            </a:r>
            <a:r>
              <a:rPr lang="en-US" altLang="en-US" sz="2000" b="1" dirty="0" smtClean="0">
                <a:solidFill>
                  <a:srgbClr val="000066"/>
                </a:solidFill>
              </a:rPr>
              <a:t>P</a:t>
            </a:r>
            <a:r>
              <a:rPr lang="en-US" altLang="en-US" sz="2000" dirty="0" smtClean="0">
                <a:solidFill>
                  <a:srgbClr val="000066"/>
                </a:solidFill>
              </a:rPr>
              <a:t> and </a:t>
            </a:r>
            <a:r>
              <a:rPr lang="en-US" altLang="en-US" sz="2000" b="1" dirty="0" smtClean="0">
                <a:solidFill>
                  <a:srgbClr val="000066"/>
                </a:solidFill>
              </a:rPr>
              <a:t>Q</a:t>
            </a:r>
            <a:r>
              <a:rPr lang="en-US" altLang="en-US" sz="2000" dirty="0" smtClean="0">
                <a:solidFill>
                  <a:srgbClr val="000066"/>
                </a:solidFill>
              </a:rPr>
              <a:t> cannot </a:t>
            </a:r>
            <a:r>
              <a:rPr lang="en-US" altLang="en-US" sz="2000" dirty="0">
                <a:solidFill>
                  <a:srgbClr val="000066"/>
                </a:solidFill>
              </a:rPr>
              <a:t>execute in </a:t>
            </a:r>
            <a:r>
              <a:rPr lang="en-US" altLang="en-US" sz="2000" dirty="0" smtClean="0">
                <a:solidFill>
                  <a:srgbClr val="000066"/>
                </a:solidFill>
              </a:rPr>
              <a:t>parallel;  if </a:t>
            </a:r>
            <a:r>
              <a:rPr lang="en-US" altLang="en-US" sz="2000" dirty="0">
                <a:solidFill>
                  <a:srgbClr val="000066"/>
                </a:solidFill>
              </a:rPr>
              <a:t>Q is resumed, then P must </a:t>
            </a:r>
            <a:r>
              <a:rPr lang="en-US" altLang="en-US" sz="2000" dirty="0" smtClean="0">
                <a:solidFill>
                  <a:srgbClr val="000066"/>
                </a:solidFill>
              </a:rPr>
              <a:t>wait</a:t>
            </a:r>
            <a:endParaRPr lang="en-US" altLang="en-US" sz="2000" dirty="0">
              <a:solidFill>
                <a:srgbClr val="000066"/>
              </a:solidFill>
            </a:endParaRPr>
          </a:p>
        </p:txBody>
      </p:sp>
    </p:spTree>
    <p:extLst>
      <p:ext uri="{BB962C8B-B14F-4D97-AF65-F5344CB8AC3E}">
        <p14:creationId xmlns:p14="http://schemas.microsoft.com/office/powerpoint/2010/main" val="697619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MONITOR IMPLEMENTATION USING SEMAPHORES</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3200400" y="1250177"/>
            <a:ext cx="6525492" cy="1135696"/>
          </a:xfrm>
          <a:prstGeom prst="rect">
            <a:avLst/>
          </a:prstGeom>
          <a:solidFill>
            <a:schemeClr val="bg1">
              <a:lumMod val="95000"/>
            </a:schemeClr>
          </a:solidFill>
        </p:spPr>
        <p:txBody>
          <a:bodyPr wrap="square">
            <a:spAutoFit/>
          </a:bodyPr>
          <a:lstStyle/>
          <a:p>
            <a:pPr marL="361950" indent="-361950">
              <a:lnSpc>
                <a:spcPct val="80000"/>
              </a:lnSpc>
              <a:buClr>
                <a:srgbClr val="800000"/>
              </a:buClr>
              <a:buFont typeface="Wingdings" panose="05000000000000000000" pitchFamily="2" charset="2"/>
              <a:buChar char="§"/>
              <a:tabLst>
                <a:tab pos="1887538" algn="l"/>
                <a:tab pos="2335213" algn="l"/>
                <a:tab pos="2506663" algn="l"/>
              </a:tabLst>
            </a:pPr>
            <a:r>
              <a:rPr lang="en-US" altLang="en-US" sz="2400" dirty="0" smtClean="0">
                <a:solidFill>
                  <a:srgbClr val="000066"/>
                </a:solidFill>
              </a:rPr>
              <a:t>Variables: </a:t>
            </a:r>
          </a:p>
          <a:p>
            <a:pPr marL="714375">
              <a:lnSpc>
                <a:spcPct val="80000"/>
              </a:lnSpc>
              <a:buClr>
                <a:srgbClr val="800000"/>
              </a:buClr>
              <a:tabLst>
                <a:tab pos="1887538" algn="l"/>
                <a:tab pos="2335213" algn="l"/>
                <a:tab pos="2506663" algn="l"/>
              </a:tabLst>
            </a:pPr>
            <a:r>
              <a:rPr lang="en-US" altLang="en-US" b="1" dirty="0" smtClean="0">
                <a:solidFill>
                  <a:srgbClr val="006666"/>
                </a:solidFill>
                <a:latin typeface="Courier New" panose="02070309020205020404" pitchFamily="49" charset="0"/>
                <a:cs typeface="Courier New" panose="02070309020205020404" pitchFamily="49" charset="0"/>
              </a:rPr>
              <a:t>semaphore </a:t>
            </a:r>
            <a:r>
              <a:rPr lang="en-US" altLang="en-US" b="1" dirty="0">
                <a:solidFill>
                  <a:srgbClr val="006666"/>
                </a:solidFill>
                <a:latin typeface="Courier New" panose="02070309020205020404" pitchFamily="49" charset="0"/>
                <a:cs typeface="Courier New" panose="02070309020205020404" pitchFamily="49" charset="0"/>
              </a:rPr>
              <a:t>mutex;  // (initially  = 1)</a:t>
            </a:r>
          </a:p>
          <a:p>
            <a:pPr marL="714375">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6666"/>
                </a:solidFill>
                <a:latin typeface="Courier New" panose="02070309020205020404" pitchFamily="49" charset="0"/>
                <a:cs typeface="Courier New" panose="02070309020205020404" pitchFamily="49" charset="0"/>
              </a:rPr>
              <a:t>semaphore </a:t>
            </a:r>
            <a:r>
              <a:rPr lang="en-US" altLang="en-US" b="1" dirty="0">
                <a:solidFill>
                  <a:srgbClr val="006666"/>
                </a:solidFill>
                <a:latin typeface="Courier New" panose="02070309020205020404" pitchFamily="49" charset="0"/>
                <a:cs typeface="Courier New" panose="02070309020205020404" pitchFamily="49" charset="0"/>
              </a:rPr>
              <a:t>next;   // (initially  = 0)</a:t>
            </a:r>
          </a:p>
          <a:p>
            <a:pPr marL="714375">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6666"/>
                </a:solidFill>
                <a:latin typeface="Courier New" panose="02070309020205020404" pitchFamily="49" charset="0"/>
                <a:cs typeface="Courier New" panose="02070309020205020404" pitchFamily="49" charset="0"/>
              </a:rPr>
              <a:t>int </a:t>
            </a:r>
            <a:r>
              <a:rPr lang="en-US" altLang="en-US" b="1" dirty="0">
                <a:solidFill>
                  <a:srgbClr val="006666"/>
                </a:solidFill>
                <a:latin typeface="Courier New" panose="02070309020205020404" pitchFamily="49" charset="0"/>
                <a:cs typeface="Courier New" panose="02070309020205020404" pitchFamily="49" charset="0"/>
              </a:rPr>
              <a:t>next_count = 0</a:t>
            </a:r>
            <a:r>
              <a:rPr lang="en-US" altLang="en-US" b="1" dirty="0" smtClean="0">
                <a:solidFill>
                  <a:srgbClr val="006666"/>
                </a:solidFill>
                <a:latin typeface="Courier New" panose="02070309020205020404" pitchFamily="49" charset="0"/>
                <a:cs typeface="Courier New" panose="02070309020205020404" pitchFamily="49" charset="0"/>
              </a:rPr>
              <a:t>;</a:t>
            </a:r>
            <a:endParaRPr lang="en-US" altLang="en-US" b="1" dirty="0">
              <a:solidFill>
                <a:srgbClr val="000066"/>
              </a:solidFill>
            </a:endParaRPr>
          </a:p>
        </p:txBody>
      </p:sp>
      <p:sp>
        <p:nvSpPr>
          <p:cNvPr id="4" name="Rectangle 3"/>
          <p:cNvSpPr/>
          <p:nvPr/>
        </p:nvSpPr>
        <p:spPr>
          <a:xfrm>
            <a:off x="3200399" y="2564655"/>
            <a:ext cx="6525492" cy="2954655"/>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altLang="en-US" sz="2400" dirty="0">
                <a:solidFill>
                  <a:srgbClr val="000066"/>
                </a:solidFill>
              </a:rPr>
              <a:t>Each function </a:t>
            </a:r>
            <a:r>
              <a:rPr lang="en-US" altLang="en-US" sz="2400" b="1" i="1" dirty="0">
                <a:solidFill>
                  <a:srgbClr val="000066"/>
                </a:solidFill>
              </a:rPr>
              <a:t>F</a:t>
            </a:r>
            <a:r>
              <a:rPr lang="en-US" altLang="en-US" sz="2400" dirty="0">
                <a:solidFill>
                  <a:srgbClr val="000066"/>
                </a:solidFill>
              </a:rPr>
              <a:t>  will be replaced by:</a:t>
            </a:r>
          </a:p>
          <a:p>
            <a:endParaRPr lang="en-PH" dirty="0" smtClean="0">
              <a:solidFill>
                <a:srgbClr val="006666"/>
              </a:solidFill>
              <a:latin typeface="Courier New" panose="02070309020205020404" pitchFamily="49" charset="0"/>
              <a:cs typeface="Courier New" panose="02070309020205020404" pitchFamily="49" charset="0"/>
            </a:endParaRPr>
          </a:p>
          <a:p>
            <a:pPr algn="ctr"/>
            <a:r>
              <a:rPr lang="en-PH" b="1" dirty="0" smtClean="0">
                <a:solidFill>
                  <a:srgbClr val="006666"/>
                </a:solidFill>
                <a:latin typeface="Courier New" panose="02070309020205020404" pitchFamily="49" charset="0"/>
                <a:cs typeface="Courier New" panose="02070309020205020404" pitchFamily="49" charset="0"/>
              </a:rPr>
              <a:t>wait(mutex);</a:t>
            </a:r>
          </a:p>
          <a:p>
            <a:pPr algn="ctr"/>
            <a:r>
              <a:rPr lang="en-PH" b="1" dirty="0" smtClean="0">
                <a:solidFill>
                  <a:srgbClr val="006666"/>
                </a:solidFill>
                <a:latin typeface="Courier New" panose="02070309020205020404" pitchFamily="49" charset="0"/>
                <a:cs typeface="Courier New" panose="02070309020205020404" pitchFamily="49" charset="0"/>
              </a:rPr>
              <a:t>...</a:t>
            </a:r>
            <a:endParaRPr lang="en-PH" b="1" dirty="0">
              <a:solidFill>
                <a:srgbClr val="006666"/>
              </a:solidFill>
              <a:latin typeface="Courier New" panose="02070309020205020404" pitchFamily="49" charset="0"/>
              <a:cs typeface="Courier New" panose="02070309020205020404" pitchFamily="49" charset="0"/>
            </a:endParaRPr>
          </a:p>
          <a:p>
            <a:pPr algn="ctr"/>
            <a:r>
              <a:rPr lang="en-PH" b="1" dirty="0" smtClean="0">
                <a:solidFill>
                  <a:srgbClr val="006666"/>
                </a:solidFill>
                <a:latin typeface="Courier New" panose="02070309020205020404" pitchFamily="49" charset="0"/>
                <a:cs typeface="Courier New" panose="02070309020205020404" pitchFamily="49" charset="0"/>
              </a:rPr>
              <a:t>body </a:t>
            </a:r>
            <a:r>
              <a:rPr lang="en-PH" b="1" dirty="0">
                <a:solidFill>
                  <a:srgbClr val="006666"/>
                </a:solidFill>
                <a:latin typeface="Courier New" panose="02070309020205020404" pitchFamily="49" charset="0"/>
                <a:cs typeface="Courier New" panose="02070309020205020404" pitchFamily="49" charset="0"/>
              </a:rPr>
              <a:t>of F</a:t>
            </a:r>
          </a:p>
          <a:p>
            <a:pPr algn="ctr"/>
            <a:r>
              <a:rPr lang="en-PH" b="1" dirty="0" smtClean="0">
                <a:solidFill>
                  <a:srgbClr val="006666"/>
                </a:solidFill>
                <a:latin typeface="Courier New" panose="02070309020205020404" pitchFamily="49" charset="0"/>
                <a:cs typeface="Courier New" panose="02070309020205020404" pitchFamily="49" charset="0"/>
              </a:rPr>
              <a:t>...</a:t>
            </a:r>
            <a:endParaRPr lang="en-PH" b="1" dirty="0">
              <a:solidFill>
                <a:srgbClr val="006666"/>
              </a:solidFill>
              <a:latin typeface="Courier New" panose="02070309020205020404" pitchFamily="49" charset="0"/>
              <a:cs typeface="Courier New" panose="02070309020205020404" pitchFamily="49" charset="0"/>
            </a:endParaRPr>
          </a:p>
          <a:p>
            <a:pPr algn="ctr"/>
            <a:r>
              <a:rPr lang="en-PH" b="1" dirty="0" smtClean="0">
                <a:solidFill>
                  <a:srgbClr val="006666"/>
                </a:solidFill>
                <a:latin typeface="Courier New" panose="02070309020205020404" pitchFamily="49" charset="0"/>
                <a:cs typeface="Courier New" panose="02070309020205020404" pitchFamily="49" charset="0"/>
              </a:rPr>
              <a:t> if (</a:t>
            </a:r>
            <a:r>
              <a:rPr lang="en-PH" b="1" dirty="0" err="1" smtClean="0">
                <a:solidFill>
                  <a:srgbClr val="006666"/>
                </a:solidFill>
                <a:latin typeface="Courier New" panose="02070309020205020404" pitchFamily="49" charset="0"/>
                <a:cs typeface="Courier New" panose="02070309020205020404" pitchFamily="49" charset="0"/>
              </a:rPr>
              <a:t>next_count</a:t>
            </a:r>
            <a:r>
              <a:rPr lang="en-PH" b="1" dirty="0" smtClean="0">
                <a:solidFill>
                  <a:srgbClr val="006666"/>
                </a:solidFill>
                <a:latin typeface="Courier New" panose="02070309020205020404" pitchFamily="49" charset="0"/>
                <a:cs typeface="Courier New" panose="02070309020205020404" pitchFamily="49" charset="0"/>
              </a:rPr>
              <a:t> </a:t>
            </a:r>
            <a:r>
              <a:rPr lang="en-PH" b="1" dirty="0">
                <a:solidFill>
                  <a:srgbClr val="006666"/>
                </a:solidFill>
                <a:latin typeface="Courier New" panose="02070309020205020404" pitchFamily="49" charset="0"/>
                <a:cs typeface="Courier New" panose="02070309020205020404" pitchFamily="49" charset="0"/>
              </a:rPr>
              <a:t>&gt; 0)</a:t>
            </a:r>
          </a:p>
          <a:p>
            <a:pPr algn="ctr"/>
            <a:r>
              <a:rPr lang="en-PH" b="1" dirty="0">
                <a:solidFill>
                  <a:srgbClr val="006666"/>
                </a:solidFill>
                <a:latin typeface="Courier New" panose="02070309020205020404" pitchFamily="49" charset="0"/>
                <a:cs typeface="Courier New" panose="02070309020205020404" pitchFamily="49" charset="0"/>
              </a:rPr>
              <a:t>signal(next</a:t>
            </a:r>
            <a:r>
              <a:rPr lang="en-PH" b="1" dirty="0" smtClean="0">
                <a:solidFill>
                  <a:srgbClr val="006666"/>
                </a:solidFill>
                <a:latin typeface="Courier New" panose="02070309020205020404" pitchFamily="49" charset="0"/>
                <a:cs typeface="Courier New" panose="02070309020205020404" pitchFamily="49" charset="0"/>
              </a:rPr>
              <a:t>);</a:t>
            </a:r>
          </a:p>
          <a:p>
            <a:r>
              <a:rPr lang="en-PH" b="1" dirty="0">
                <a:solidFill>
                  <a:srgbClr val="006666"/>
                </a:solidFill>
                <a:latin typeface="Courier New" panose="02070309020205020404" pitchFamily="49" charset="0"/>
                <a:cs typeface="Courier New" panose="02070309020205020404" pitchFamily="49" charset="0"/>
              </a:rPr>
              <a:t>	</a:t>
            </a:r>
            <a:r>
              <a:rPr lang="en-PH" b="1" dirty="0" smtClean="0">
                <a:solidFill>
                  <a:srgbClr val="006666"/>
                </a:solidFill>
                <a:latin typeface="Courier New" panose="02070309020205020404" pitchFamily="49" charset="0"/>
                <a:cs typeface="Courier New" panose="02070309020205020404" pitchFamily="49" charset="0"/>
              </a:rPr>
              <a:t>	 else</a:t>
            </a:r>
            <a:endParaRPr lang="en-PH" b="1" dirty="0">
              <a:solidFill>
                <a:srgbClr val="006666"/>
              </a:solidFill>
              <a:latin typeface="Courier New" panose="02070309020205020404" pitchFamily="49" charset="0"/>
              <a:cs typeface="Courier New" panose="02070309020205020404" pitchFamily="49" charset="0"/>
            </a:endParaRPr>
          </a:p>
          <a:p>
            <a:pPr algn="ctr"/>
            <a:r>
              <a:rPr lang="en-PH" b="1" dirty="0">
                <a:solidFill>
                  <a:srgbClr val="006666"/>
                </a:solidFill>
                <a:latin typeface="Courier New" panose="02070309020205020404" pitchFamily="49" charset="0"/>
                <a:cs typeface="Courier New" panose="02070309020205020404" pitchFamily="49" charset="0"/>
              </a:rPr>
              <a:t>signal(mutex);</a:t>
            </a:r>
          </a:p>
        </p:txBody>
      </p:sp>
      <p:sp>
        <p:nvSpPr>
          <p:cNvPr id="5" name="Rectangle 4"/>
          <p:cNvSpPr/>
          <p:nvPr/>
        </p:nvSpPr>
        <p:spPr>
          <a:xfrm>
            <a:off x="3200399" y="5698092"/>
            <a:ext cx="6525492" cy="387798"/>
          </a:xfrm>
          <a:prstGeom prst="rect">
            <a:avLst/>
          </a:prstGeom>
          <a:solidFill>
            <a:schemeClr val="bg1">
              <a:lumMod val="95000"/>
            </a:schemeClr>
          </a:solidFill>
        </p:spPr>
        <p:txBody>
          <a:bodyPr wrap="square">
            <a:spAutoFit/>
          </a:bodyPr>
          <a:lstStyle/>
          <a:p>
            <a:pPr marL="361950" indent="-361950">
              <a:lnSpc>
                <a:spcPct val="80000"/>
              </a:lnSpc>
              <a:buClr>
                <a:srgbClr val="800000"/>
              </a:buClr>
              <a:buFont typeface="Wingdings" panose="05000000000000000000" pitchFamily="2" charset="2"/>
              <a:buChar char="§"/>
              <a:tabLst>
                <a:tab pos="1887538" algn="l"/>
                <a:tab pos="2335213" algn="l"/>
                <a:tab pos="2506663" algn="l"/>
              </a:tabLst>
            </a:pPr>
            <a:r>
              <a:rPr lang="en-US" altLang="en-US" sz="2400" dirty="0">
                <a:solidFill>
                  <a:srgbClr val="000066"/>
                </a:solidFill>
              </a:rPr>
              <a:t>Mutual exclusion within a monitor is ensured</a:t>
            </a:r>
          </a:p>
        </p:txBody>
      </p:sp>
    </p:spTree>
    <p:extLst>
      <p:ext uri="{BB962C8B-B14F-4D97-AF65-F5344CB8AC3E}">
        <p14:creationId xmlns:p14="http://schemas.microsoft.com/office/powerpoint/2010/main" val="17815734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MONITOR IMPLEMENTATION: </a:t>
            </a:r>
            <a:r>
              <a:rPr lang="en-US" sz="3200" b="1" dirty="0" smtClean="0">
                <a:solidFill>
                  <a:srgbClr val="800000"/>
                </a:solidFill>
                <a:latin typeface="Times New Roman" pitchFamily="18" charset="0"/>
                <a:cs typeface="Times New Roman" pitchFamily="18" charset="0"/>
              </a:rPr>
              <a:t>CONDITION VARIABLES</a:t>
            </a:r>
            <a:endParaRPr lang="en-US" sz="3200" b="1" dirty="0">
              <a:solidFill>
                <a:srgbClr val="800000"/>
              </a:solidFill>
              <a:latin typeface="Times New Roman" pitchFamily="18" charset="0"/>
              <a:cs typeface="Times New Roman" pitchFamily="18" charset="0"/>
            </a:endParaRPr>
          </a:p>
        </p:txBody>
      </p:sp>
      <p:sp>
        <p:nvSpPr>
          <p:cNvPr id="3" name="Rectangle 2"/>
          <p:cNvSpPr/>
          <p:nvPr/>
        </p:nvSpPr>
        <p:spPr>
          <a:xfrm>
            <a:off x="1869790" y="1398053"/>
            <a:ext cx="9062020" cy="4635115"/>
          </a:xfrm>
          <a:prstGeom prst="rect">
            <a:avLst/>
          </a:prstGeom>
          <a:solidFill>
            <a:schemeClr val="bg1">
              <a:lumMod val="95000"/>
            </a:schemeClr>
          </a:solidFill>
        </p:spPr>
        <p:txBody>
          <a:bodyPr wrap="square">
            <a:spAutoFit/>
          </a:bodyPr>
          <a:lstStyle/>
          <a:p>
            <a:pPr marL="361950" indent="-361950">
              <a:lnSpc>
                <a:spcPct val="90000"/>
              </a:lnSpc>
              <a:spcBef>
                <a:spcPct val="15000"/>
              </a:spcBef>
              <a:buClr>
                <a:srgbClr val="800000"/>
              </a:buClr>
              <a:buFont typeface="Wingdings" panose="05000000000000000000" pitchFamily="2" charset="2"/>
              <a:buChar char="§"/>
              <a:tabLst>
                <a:tab pos="1828800" algn="l"/>
                <a:tab pos="2217738" algn="l"/>
              </a:tabLst>
            </a:pPr>
            <a:r>
              <a:rPr lang="en-US" altLang="en-US" sz="2400" dirty="0">
                <a:solidFill>
                  <a:srgbClr val="000066"/>
                </a:solidFill>
              </a:rPr>
              <a:t>For each </a:t>
            </a:r>
            <a:r>
              <a:rPr lang="en-US" altLang="en-US" sz="2400" b="1" dirty="0">
                <a:solidFill>
                  <a:srgbClr val="000066"/>
                </a:solidFill>
              </a:rPr>
              <a:t>condition variable </a:t>
            </a:r>
            <a:r>
              <a:rPr lang="en-US" altLang="en-US" sz="2400" b="1" i="1" dirty="0">
                <a:solidFill>
                  <a:srgbClr val="000066"/>
                </a:solidFill>
              </a:rPr>
              <a:t>x</a:t>
            </a:r>
            <a:r>
              <a:rPr lang="en-US" altLang="en-US" sz="2400" dirty="0">
                <a:solidFill>
                  <a:srgbClr val="000066"/>
                </a:solidFill>
              </a:rPr>
              <a:t>, we  have:</a:t>
            </a:r>
          </a:p>
          <a:p>
            <a:pPr>
              <a:lnSpc>
                <a:spcPct val="90000"/>
              </a:lnSpc>
              <a:spcBef>
                <a:spcPct val="15000"/>
              </a:spcBef>
              <a:buFont typeface="Monotype Sorts" pitchFamily="-84" charset="2"/>
              <a:buNone/>
              <a:tabLst>
                <a:tab pos="1828800" algn="l"/>
                <a:tab pos="2217738" algn="l"/>
              </a:tabLst>
            </a:pPr>
            <a:r>
              <a:rPr lang="en-US" altLang="en-US" sz="2400" b="1" dirty="0">
                <a:solidFill>
                  <a:srgbClr val="000066"/>
                </a:solidFill>
              </a:rPr>
              <a:t>		</a:t>
            </a:r>
            <a:r>
              <a:rPr lang="en-US" altLang="en-US" sz="2400" b="1" dirty="0" smtClean="0">
                <a:solidFill>
                  <a:srgbClr val="006666"/>
                </a:solidFill>
                <a:latin typeface="Courier New" panose="02070309020205020404" pitchFamily="49" charset="0"/>
                <a:cs typeface="Courier New" panose="02070309020205020404" pitchFamily="49" charset="0"/>
              </a:rPr>
              <a:t>semaphore x_sem; // (initially  = 0)</a:t>
            </a:r>
          </a:p>
          <a:p>
            <a:pPr>
              <a:lnSpc>
                <a:spcPct val="90000"/>
              </a:lnSpc>
              <a:spcBef>
                <a:spcPct val="15000"/>
              </a:spcBef>
              <a:buFont typeface="Monotype Sorts" pitchFamily="-84" charset="2"/>
              <a:buNone/>
              <a:tabLst>
                <a:tab pos="1828800" algn="l"/>
                <a:tab pos="2217738" algn="l"/>
              </a:tabLst>
            </a:pPr>
            <a:r>
              <a:rPr lang="en-US" altLang="en-US" sz="2400" b="1" dirty="0" smtClean="0">
                <a:solidFill>
                  <a:srgbClr val="006666"/>
                </a:solidFill>
                <a:latin typeface="Courier New" panose="02070309020205020404" pitchFamily="49" charset="0"/>
                <a:cs typeface="Courier New" panose="02070309020205020404" pitchFamily="49" charset="0"/>
              </a:rPr>
              <a:t>		int x_count = 0;</a:t>
            </a:r>
            <a:r>
              <a:rPr lang="en-US" altLang="en-US" sz="2400" b="1" dirty="0" smtClean="0">
                <a:solidFill>
                  <a:srgbClr val="000066"/>
                </a:solidFill>
              </a:rPr>
              <a:t/>
            </a:r>
            <a:br>
              <a:rPr lang="en-US" altLang="en-US" sz="2400" b="1" dirty="0" smtClean="0">
                <a:solidFill>
                  <a:srgbClr val="000066"/>
                </a:solidFill>
              </a:rPr>
            </a:br>
            <a:endParaRPr lang="en-US" altLang="en-US" sz="2400" b="1" dirty="0" smtClean="0">
              <a:solidFill>
                <a:srgbClr val="000066"/>
              </a:solidFill>
            </a:endParaRPr>
          </a:p>
          <a:p>
            <a:pPr marL="361950" indent="-361950">
              <a:lnSpc>
                <a:spcPct val="90000"/>
              </a:lnSpc>
              <a:spcBef>
                <a:spcPct val="15000"/>
              </a:spcBef>
              <a:buClr>
                <a:srgbClr val="800000"/>
              </a:buClr>
              <a:buFont typeface="Wingdings" panose="05000000000000000000" pitchFamily="2" charset="2"/>
              <a:buChar char="§"/>
              <a:tabLst>
                <a:tab pos="1828800" algn="l"/>
                <a:tab pos="2217738" algn="l"/>
              </a:tabLst>
            </a:pPr>
            <a:r>
              <a:rPr lang="en-US" altLang="en-US" sz="2400" dirty="0" smtClean="0">
                <a:solidFill>
                  <a:srgbClr val="000066"/>
                </a:solidFill>
              </a:rPr>
              <a:t>The </a:t>
            </a:r>
            <a:r>
              <a:rPr lang="en-US" altLang="en-US" sz="2400" dirty="0">
                <a:solidFill>
                  <a:srgbClr val="000066"/>
                </a:solidFill>
              </a:rPr>
              <a:t>operation </a:t>
            </a:r>
            <a:r>
              <a:rPr lang="en-US" altLang="en-US" sz="2400" b="1" dirty="0">
                <a:solidFill>
                  <a:srgbClr val="000066"/>
                </a:solidFill>
                <a:cs typeface="Courier New" pitchFamily="49" charset="0"/>
              </a:rPr>
              <a:t>x.wait</a:t>
            </a:r>
            <a:r>
              <a:rPr lang="en-US" altLang="en-US" sz="2400" b="1" dirty="0" smtClean="0">
                <a:solidFill>
                  <a:srgbClr val="000066"/>
                </a:solidFill>
                <a:cs typeface="Courier New" pitchFamily="49" charset="0"/>
              </a:rPr>
              <a:t>( ) </a:t>
            </a:r>
            <a:r>
              <a:rPr lang="en-US" altLang="en-US" sz="2400" dirty="0">
                <a:solidFill>
                  <a:srgbClr val="000066"/>
                </a:solidFill>
              </a:rPr>
              <a:t>can be implemented as:</a:t>
            </a:r>
          </a:p>
          <a:p>
            <a:pPr>
              <a:lnSpc>
                <a:spcPct val="90000"/>
              </a:lnSpc>
              <a:spcBef>
                <a:spcPct val="15000"/>
              </a:spcBef>
              <a:buFont typeface="Monotype Sorts" pitchFamily="-84" charset="2"/>
              <a:buNone/>
              <a:tabLst>
                <a:tab pos="1828800" algn="l"/>
                <a:tab pos="2217738" algn="l"/>
              </a:tabLst>
            </a:pPr>
            <a:r>
              <a:rPr lang="en-US" altLang="en-US" sz="2400" dirty="0">
                <a:solidFill>
                  <a:srgbClr val="000066"/>
                </a:solidFill>
              </a:rPr>
              <a:t>		</a:t>
            </a:r>
            <a:r>
              <a:rPr lang="en-US" altLang="en-US" sz="2400" b="1" dirty="0" smtClean="0">
                <a:solidFill>
                  <a:srgbClr val="006666"/>
                </a:solidFill>
                <a:latin typeface="Courier New" panose="02070309020205020404" pitchFamily="49" charset="0"/>
                <a:cs typeface="Courier New" panose="02070309020205020404" pitchFamily="49" charset="0"/>
              </a:rPr>
              <a:t>x_count</a:t>
            </a:r>
            <a:r>
              <a:rPr lang="en-US" altLang="en-US" sz="2400" b="1" dirty="0">
                <a:solidFill>
                  <a:srgbClr val="006666"/>
                </a:solidFill>
                <a:latin typeface="Courier New" panose="02070309020205020404" pitchFamily="49" charset="0"/>
                <a:cs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400" b="1" dirty="0">
                <a:solidFill>
                  <a:srgbClr val="006666"/>
                </a:solidFill>
                <a:latin typeface="Courier New" panose="02070309020205020404" pitchFamily="49" charset="0"/>
                <a:cs typeface="Courier New" panose="02070309020205020404" pitchFamily="49" charset="0"/>
              </a:rPr>
              <a:t>		</a:t>
            </a:r>
            <a:r>
              <a:rPr lang="en-US" altLang="en-US" sz="2400" b="1" dirty="0" smtClean="0">
                <a:solidFill>
                  <a:srgbClr val="006666"/>
                </a:solidFill>
                <a:latin typeface="Courier New" panose="02070309020205020404" pitchFamily="49" charset="0"/>
                <a:cs typeface="Courier New" panose="02070309020205020404" pitchFamily="49" charset="0"/>
              </a:rPr>
              <a:t>if(next_count </a:t>
            </a:r>
            <a:r>
              <a:rPr lang="en-US" altLang="en-US" sz="2400" b="1" dirty="0">
                <a:solidFill>
                  <a:srgbClr val="006666"/>
                </a:solidFill>
                <a:latin typeface="Courier New" panose="02070309020205020404" pitchFamily="49" charset="0"/>
                <a:cs typeface="Courier New" panose="02070309020205020404" pitchFamily="49" charset="0"/>
              </a:rPr>
              <a:t>&gt; 0)</a:t>
            </a:r>
          </a:p>
          <a:p>
            <a:pPr>
              <a:lnSpc>
                <a:spcPct val="90000"/>
              </a:lnSpc>
              <a:spcBef>
                <a:spcPct val="15000"/>
              </a:spcBef>
              <a:buFont typeface="Monotype Sorts" pitchFamily="-84" charset="2"/>
              <a:buNone/>
              <a:tabLst>
                <a:tab pos="1828800" algn="l"/>
                <a:tab pos="2217738" algn="l"/>
              </a:tabLst>
            </a:pPr>
            <a:r>
              <a:rPr lang="en-US" altLang="en-US" sz="2400" b="1" dirty="0">
                <a:solidFill>
                  <a:srgbClr val="006666"/>
                </a:solidFill>
                <a:latin typeface="Courier New" panose="02070309020205020404" pitchFamily="49" charset="0"/>
                <a:cs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sz="2400" b="1" dirty="0">
                <a:solidFill>
                  <a:srgbClr val="006666"/>
                </a:solidFill>
                <a:latin typeface="Courier New" panose="02070309020205020404" pitchFamily="49" charset="0"/>
                <a:cs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sz="2400" b="1" dirty="0">
                <a:solidFill>
                  <a:srgbClr val="006666"/>
                </a:solidFill>
                <a:latin typeface="Courier New" panose="02070309020205020404" pitchFamily="49" charset="0"/>
                <a:cs typeface="Courier New" panose="02070309020205020404" pitchFamily="49" charset="0"/>
              </a:rPr>
              <a:t>			</a:t>
            </a:r>
            <a:r>
              <a:rPr lang="en-US" altLang="en-US" sz="2400" b="1" dirty="0" smtClean="0">
                <a:solidFill>
                  <a:srgbClr val="006666"/>
                </a:solidFill>
                <a:latin typeface="Courier New" panose="02070309020205020404" pitchFamily="49" charset="0"/>
                <a:cs typeface="Courier New" panose="02070309020205020404" pitchFamily="49" charset="0"/>
              </a:rPr>
              <a:t>signal(mutex);</a:t>
            </a:r>
            <a:endParaRPr lang="en-US" altLang="en-US" sz="2400" b="1" dirty="0">
              <a:solidFill>
                <a:srgbClr val="006666"/>
              </a:solidFill>
              <a:latin typeface="Courier New" panose="02070309020205020404" pitchFamily="49" charset="0"/>
              <a:cs typeface="Courier New" panose="02070309020205020404" pitchFamily="49" charset="0"/>
            </a:endParaRPr>
          </a:p>
          <a:p>
            <a:pPr>
              <a:lnSpc>
                <a:spcPct val="90000"/>
              </a:lnSpc>
              <a:spcBef>
                <a:spcPct val="15000"/>
              </a:spcBef>
              <a:buFont typeface="Monotype Sorts" pitchFamily="-84" charset="2"/>
              <a:buNone/>
              <a:tabLst>
                <a:tab pos="1828800" algn="l"/>
                <a:tab pos="2217738" algn="l"/>
              </a:tabLst>
            </a:pPr>
            <a:r>
              <a:rPr lang="en-US" altLang="en-US" sz="2400" b="1" dirty="0">
                <a:solidFill>
                  <a:srgbClr val="006666"/>
                </a:solidFill>
                <a:latin typeface="Courier New" panose="02070309020205020404" pitchFamily="49" charset="0"/>
                <a:cs typeface="Courier New" panose="02070309020205020404" pitchFamily="49" charset="0"/>
              </a:rPr>
              <a:t>		</a:t>
            </a:r>
            <a:r>
              <a:rPr lang="en-US" altLang="en-US" sz="2400" b="1" dirty="0" smtClean="0">
                <a:solidFill>
                  <a:srgbClr val="006666"/>
                </a:solidFill>
                <a:latin typeface="Courier New" panose="02070309020205020404" pitchFamily="49" charset="0"/>
                <a:cs typeface="Courier New" panose="02070309020205020404" pitchFamily="49" charset="0"/>
              </a:rPr>
              <a:t>wait(x_sem);</a:t>
            </a:r>
            <a:endParaRPr lang="en-US" altLang="en-US" sz="2400" b="1" dirty="0">
              <a:solidFill>
                <a:srgbClr val="006666"/>
              </a:solidFill>
              <a:latin typeface="Courier New" panose="02070309020205020404" pitchFamily="49" charset="0"/>
              <a:cs typeface="Courier New" panose="02070309020205020404" pitchFamily="49" charset="0"/>
            </a:endParaRPr>
          </a:p>
          <a:p>
            <a:pPr>
              <a:lnSpc>
                <a:spcPct val="90000"/>
              </a:lnSpc>
              <a:spcBef>
                <a:spcPct val="15000"/>
              </a:spcBef>
              <a:buFont typeface="Monotype Sorts" pitchFamily="-84" charset="2"/>
              <a:buNone/>
              <a:tabLst>
                <a:tab pos="1828800" algn="l"/>
                <a:tab pos="2217738" algn="l"/>
              </a:tabLst>
            </a:pPr>
            <a:r>
              <a:rPr lang="en-US" altLang="en-US" sz="2400" b="1" dirty="0">
                <a:solidFill>
                  <a:srgbClr val="006666"/>
                </a:solidFill>
                <a:latin typeface="Courier New" panose="02070309020205020404" pitchFamily="49" charset="0"/>
                <a:cs typeface="Courier New" panose="02070309020205020404" pitchFamily="49" charset="0"/>
              </a:rPr>
              <a:t>		</a:t>
            </a:r>
            <a:r>
              <a:rPr lang="en-US" altLang="en-US" sz="2400" b="1" dirty="0" smtClean="0">
                <a:solidFill>
                  <a:srgbClr val="006666"/>
                </a:solidFill>
                <a:latin typeface="Courier New" panose="02070309020205020404" pitchFamily="49" charset="0"/>
                <a:cs typeface="Courier New" panose="02070309020205020404" pitchFamily="49" charset="0"/>
              </a:rPr>
              <a:t>x_count--;</a:t>
            </a:r>
            <a:endParaRPr lang="en-US" altLang="en-US" sz="2400" b="1" dirty="0">
              <a:solidFill>
                <a:srgbClr val="00666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71159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46862" y="1723433"/>
            <a:ext cx="6907876" cy="3804118"/>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tabLst>
                <a:tab pos="1368425" algn="l"/>
                <a:tab pos="1712913" algn="l"/>
                <a:tab pos="2335213" algn="l"/>
              </a:tabLst>
            </a:pPr>
            <a:r>
              <a:rPr lang="en-US" altLang="en-US" sz="2400" dirty="0">
                <a:solidFill>
                  <a:srgbClr val="000066"/>
                </a:solidFill>
              </a:rPr>
              <a:t>The operation </a:t>
            </a:r>
            <a:r>
              <a:rPr lang="en-US" altLang="en-US" sz="2400" b="1" dirty="0">
                <a:solidFill>
                  <a:srgbClr val="000066"/>
                </a:solidFill>
              </a:rPr>
              <a:t>x.signal</a:t>
            </a:r>
            <a:r>
              <a:rPr lang="en-US" altLang="en-US" sz="2400" b="1" dirty="0" smtClean="0">
                <a:solidFill>
                  <a:srgbClr val="000066"/>
                </a:solidFill>
              </a:rPr>
              <a:t>( ) </a:t>
            </a:r>
            <a:r>
              <a:rPr lang="en-US" altLang="en-US" sz="2400" dirty="0">
                <a:solidFill>
                  <a:srgbClr val="000066"/>
                </a:solidFill>
              </a:rPr>
              <a:t>can be implemented as:</a:t>
            </a:r>
            <a:br>
              <a:rPr lang="en-US" altLang="en-US" sz="2400" dirty="0">
                <a:solidFill>
                  <a:srgbClr val="000066"/>
                </a:solidFill>
              </a:rPr>
            </a:br>
            <a:endParaRPr lang="en-US" altLang="en-US" sz="2400" dirty="0">
              <a:solidFill>
                <a:srgbClr val="000066"/>
              </a:solidFill>
            </a:endParaRPr>
          </a:p>
          <a:p>
            <a:pPr>
              <a:spcBef>
                <a:spcPct val="15000"/>
              </a:spcBef>
              <a:buFont typeface="Monotype Sorts" pitchFamily="-84" charset="2"/>
              <a:buNone/>
              <a:tabLst>
                <a:tab pos="1368425" algn="l"/>
                <a:tab pos="1712913" algn="l"/>
                <a:tab pos="2335213" algn="l"/>
              </a:tabLst>
            </a:pPr>
            <a:r>
              <a:rPr lang="en-US" altLang="en-US" sz="2400" b="1" dirty="0">
                <a:solidFill>
                  <a:srgbClr val="000066"/>
                </a:solidFill>
              </a:rPr>
              <a:t>		</a:t>
            </a:r>
            <a:r>
              <a:rPr lang="en-US" altLang="en-US" sz="2400" b="1" dirty="0">
                <a:solidFill>
                  <a:srgbClr val="006666"/>
                </a:solidFill>
                <a:latin typeface="Courier New" panose="02070309020205020404" pitchFamily="49" charset="0"/>
                <a:cs typeface="Courier New" panose="02070309020205020404" pitchFamily="49" charset="0"/>
              </a:rPr>
              <a:t>if (x_count &gt; 0) </a:t>
            </a:r>
            <a:endParaRPr lang="en-US" altLang="en-US" sz="2400" b="1" dirty="0" smtClean="0">
              <a:solidFill>
                <a:srgbClr val="006666"/>
              </a:solidFill>
              <a:latin typeface="Courier New" panose="02070309020205020404" pitchFamily="49" charset="0"/>
              <a:cs typeface="Courier New" panose="02070309020205020404" pitchFamily="49" charset="0"/>
            </a:endParaRPr>
          </a:p>
          <a:p>
            <a:pPr>
              <a:spcBef>
                <a:spcPct val="15000"/>
              </a:spcBef>
              <a:buFont typeface="Monotype Sorts" pitchFamily="-84" charset="2"/>
              <a:buNone/>
              <a:tabLst>
                <a:tab pos="1368425" algn="l"/>
                <a:tab pos="1712913" algn="l"/>
                <a:tab pos="2335213" algn="l"/>
              </a:tabLst>
            </a:pPr>
            <a:r>
              <a:rPr lang="en-US" altLang="en-US" sz="2400" b="1" dirty="0">
                <a:solidFill>
                  <a:srgbClr val="006666"/>
                </a:solidFill>
                <a:latin typeface="Courier New" panose="02070309020205020404" pitchFamily="49" charset="0"/>
                <a:cs typeface="Courier New" panose="02070309020205020404" pitchFamily="49" charset="0"/>
              </a:rPr>
              <a:t>	</a:t>
            </a:r>
            <a:r>
              <a:rPr lang="en-US" altLang="en-US" sz="2400" b="1" dirty="0" smtClean="0">
                <a:solidFill>
                  <a:srgbClr val="006666"/>
                </a:solidFill>
                <a:latin typeface="Courier New" panose="02070309020205020404" pitchFamily="49" charset="0"/>
                <a:cs typeface="Courier New" panose="02070309020205020404" pitchFamily="49" charset="0"/>
              </a:rPr>
              <a:t>  {</a:t>
            </a:r>
            <a:endParaRPr lang="en-US" altLang="en-US" sz="2400" b="1" dirty="0">
              <a:solidFill>
                <a:srgbClr val="006666"/>
              </a:solidFill>
              <a:latin typeface="Courier New" panose="02070309020205020404" pitchFamily="49" charset="0"/>
              <a:cs typeface="Courier New" panose="02070309020205020404" pitchFamily="49" charset="0"/>
            </a:endParaRPr>
          </a:p>
          <a:p>
            <a:pPr>
              <a:spcBef>
                <a:spcPct val="15000"/>
              </a:spcBef>
              <a:buFont typeface="Monotype Sorts" pitchFamily="-84" charset="2"/>
              <a:buNone/>
              <a:tabLst>
                <a:tab pos="1368425" algn="l"/>
                <a:tab pos="1712913" algn="l"/>
                <a:tab pos="2335213" algn="l"/>
              </a:tabLst>
            </a:pPr>
            <a:r>
              <a:rPr lang="en-US" altLang="en-US" sz="2400" b="1" dirty="0">
                <a:solidFill>
                  <a:srgbClr val="006666"/>
                </a:solidFill>
                <a:latin typeface="Courier New" panose="02070309020205020404" pitchFamily="49" charset="0"/>
                <a:cs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sz="2400" b="1" dirty="0">
                <a:solidFill>
                  <a:srgbClr val="006666"/>
                </a:solidFill>
                <a:latin typeface="Courier New" panose="02070309020205020404" pitchFamily="49" charset="0"/>
                <a:cs typeface="Courier New" panose="02070309020205020404" pitchFamily="49" charset="0"/>
              </a:rPr>
              <a:t>			</a:t>
            </a:r>
            <a:r>
              <a:rPr lang="en-US" altLang="en-US" sz="2400" b="1" dirty="0" smtClean="0">
                <a:solidFill>
                  <a:srgbClr val="006666"/>
                </a:solidFill>
                <a:latin typeface="Courier New" panose="02070309020205020404" pitchFamily="49" charset="0"/>
                <a:cs typeface="Courier New" panose="02070309020205020404" pitchFamily="49" charset="0"/>
              </a:rPr>
              <a:t>signal(x_sem);</a:t>
            </a:r>
            <a:endParaRPr lang="en-US" altLang="en-US" sz="2400" b="1" dirty="0">
              <a:solidFill>
                <a:srgbClr val="006666"/>
              </a:solidFill>
              <a:latin typeface="Courier New" panose="02070309020205020404" pitchFamily="49" charset="0"/>
              <a:cs typeface="Courier New" panose="02070309020205020404" pitchFamily="49" charset="0"/>
            </a:endParaRPr>
          </a:p>
          <a:p>
            <a:pPr>
              <a:spcBef>
                <a:spcPct val="15000"/>
              </a:spcBef>
              <a:buFont typeface="Monotype Sorts" pitchFamily="-84" charset="2"/>
              <a:buNone/>
              <a:tabLst>
                <a:tab pos="1368425" algn="l"/>
                <a:tab pos="1712913" algn="l"/>
                <a:tab pos="2335213" algn="l"/>
              </a:tabLst>
            </a:pPr>
            <a:r>
              <a:rPr lang="en-US" altLang="en-US" sz="2400" b="1" dirty="0">
                <a:solidFill>
                  <a:srgbClr val="006666"/>
                </a:solidFill>
                <a:latin typeface="Courier New" panose="02070309020205020404" pitchFamily="49" charset="0"/>
                <a:cs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sz="2400" b="1" dirty="0">
                <a:solidFill>
                  <a:srgbClr val="006666"/>
                </a:solidFill>
                <a:latin typeface="Courier New" panose="02070309020205020404" pitchFamily="49" charset="0"/>
                <a:cs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sz="2400" b="1" dirty="0">
                <a:solidFill>
                  <a:srgbClr val="006666"/>
                </a:solidFill>
                <a:latin typeface="Courier New" panose="02070309020205020404" pitchFamily="49" charset="0"/>
                <a:cs typeface="Courier New" panose="02070309020205020404" pitchFamily="49" charset="0"/>
              </a:rPr>
              <a:t>		</a:t>
            </a:r>
            <a:r>
              <a:rPr lang="en-US" altLang="en-US" sz="2400" b="1" dirty="0" smtClean="0">
                <a:solidFill>
                  <a:srgbClr val="006666"/>
                </a:solidFill>
                <a:latin typeface="Courier New" panose="02070309020205020404" pitchFamily="49" charset="0"/>
                <a:cs typeface="Courier New" panose="02070309020205020404" pitchFamily="49" charset="0"/>
              </a:rPr>
              <a:t>}</a:t>
            </a:r>
            <a:endParaRPr lang="en-US" altLang="en-US" sz="2400" b="1" dirty="0">
              <a:solidFill>
                <a:srgbClr val="006666"/>
              </a:solidFill>
              <a:latin typeface="Courier New" panose="02070309020205020404" pitchFamily="49" charset="0"/>
              <a:cs typeface="Courier New" panose="02070309020205020404" pitchFamily="49" charset="0"/>
            </a:endParaRPr>
          </a:p>
        </p:txBody>
      </p:sp>
      <p:sp>
        <p:nvSpPr>
          <p:cNvPr id="4" name="TextBox 3"/>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MONITOR IMPLEMENTATION: </a:t>
            </a:r>
            <a:r>
              <a:rPr lang="en-US" sz="3200" b="1" dirty="0" smtClean="0">
                <a:solidFill>
                  <a:srgbClr val="800000"/>
                </a:solidFill>
                <a:latin typeface="Times New Roman" pitchFamily="18" charset="0"/>
                <a:cs typeface="Times New Roman" pitchFamily="18" charset="0"/>
              </a:rPr>
              <a:t>CONDITION VARIABLES</a:t>
            </a:r>
            <a:endParaRPr lang="en-US" sz="3200" b="1" dirty="0">
              <a:solidFill>
                <a:srgbClr val="8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42596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502386"/>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RESUMING PROCESSES WITHIN A MONITOR</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808198" y="1625062"/>
            <a:ext cx="11185204" cy="3785652"/>
          </a:xfrm>
          <a:prstGeom prst="rect">
            <a:avLst/>
          </a:prstGeom>
          <a:solidFill>
            <a:schemeClr val="bg1">
              <a:lumMod val="95000"/>
            </a:schemeClr>
          </a:solidFill>
        </p:spPr>
        <p:txBody>
          <a:bodyPr wrap="square">
            <a:spAutoFit/>
          </a:bodyPr>
          <a:lstStyle/>
          <a:p>
            <a:pPr marL="342900" indent="-342900" algn="just">
              <a:buClr>
                <a:srgbClr val="800000"/>
              </a:buClr>
              <a:buFont typeface="Wingdings" panose="05000000000000000000" pitchFamily="2" charset="2"/>
              <a:buChar char="§"/>
            </a:pPr>
            <a:r>
              <a:rPr lang="en-US" altLang="en-US" sz="2400" dirty="0">
                <a:solidFill>
                  <a:srgbClr val="000066"/>
                </a:solidFill>
              </a:rPr>
              <a:t>If several processes queued on condition variable </a:t>
            </a:r>
            <a:r>
              <a:rPr lang="en-US" altLang="en-US" sz="2400" b="1" dirty="0">
                <a:solidFill>
                  <a:srgbClr val="000066"/>
                </a:solidFill>
                <a:cs typeface="Courier New" pitchFamily="49" charset="0"/>
              </a:rPr>
              <a:t>x</a:t>
            </a:r>
            <a:r>
              <a:rPr lang="en-US" altLang="en-US" sz="2400" dirty="0">
                <a:solidFill>
                  <a:srgbClr val="000066"/>
                </a:solidFill>
              </a:rPr>
              <a:t>, and </a:t>
            </a:r>
            <a:r>
              <a:rPr lang="en-US" altLang="en-US" sz="2400" b="1" dirty="0">
                <a:solidFill>
                  <a:srgbClr val="000066"/>
                </a:solidFill>
                <a:cs typeface="Courier New" pitchFamily="49" charset="0"/>
              </a:rPr>
              <a:t>x.signal</a:t>
            </a:r>
            <a:r>
              <a:rPr lang="en-US" altLang="en-US" sz="2400" b="1" dirty="0" smtClean="0">
                <a:solidFill>
                  <a:srgbClr val="000066"/>
                </a:solidFill>
                <a:cs typeface="Courier New" pitchFamily="49" charset="0"/>
              </a:rPr>
              <a:t>( ) </a:t>
            </a:r>
            <a:r>
              <a:rPr lang="en-US" altLang="en-US" sz="2400" dirty="0">
                <a:solidFill>
                  <a:srgbClr val="000066"/>
                </a:solidFill>
              </a:rPr>
              <a:t>is executed, which process should be resumed?</a:t>
            </a:r>
          </a:p>
          <a:p>
            <a:pPr marL="342900" indent="-342900" algn="just">
              <a:buClr>
                <a:srgbClr val="800000"/>
              </a:buClr>
              <a:buFont typeface="Wingdings" panose="05000000000000000000" pitchFamily="2" charset="2"/>
              <a:buChar char="§"/>
            </a:pPr>
            <a:endParaRPr lang="en-US" altLang="en-US" sz="2400" dirty="0" smtClean="0">
              <a:solidFill>
                <a:srgbClr val="000066"/>
              </a:solidFill>
            </a:endParaRPr>
          </a:p>
          <a:p>
            <a:pPr marL="714375" indent="-349250" algn="just">
              <a:buClr>
                <a:srgbClr val="800000"/>
              </a:buClr>
              <a:buFont typeface="Courier New" panose="02070309020205020404" pitchFamily="49" charset="0"/>
              <a:buChar char="o"/>
            </a:pPr>
            <a:r>
              <a:rPr lang="en-US" altLang="en-US" sz="2400" b="1" dirty="0" smtClean="0">
                <a:solidFill>
                  <a:srgbClr val="000066"/>
                </a:solidFill>
              </a:rPr>
              <a:t>Simple Solution: </a:t>
            </a:r>
            <a:r>
              <a:rPr lang="en-US" altLang="en-US" sz="2400" dirty="0" smtClean="0">
                <a:solidFill>
                  <a:srgbClr val="000066"/>
                </a:solidFill>
              </a:rPr>
              <a:t>FCFS scheduling scheme</a:t>
            </a:r>
            <a:endParaRPr lang="en-US" altLang="en-US" sz="2400" dirty="0">
              <a:solidFill>
                <a:srgbClr val="000066"/>
              </a:solidFill>
            </a:endParaRPr>
          </a:p>
          <a:p>
            <a:pPr marL="714375" indent="-349250" algn="just">
              <a:buClr>
                <a:srgbClr val="800000"/>
              </a:buClr>
              <a:buFont typeface="Courier New" panose="02070309020205020404" pitchFamily="49" charset="0"/>
              <a:buChar char="o"/>
            </a:pPr>
            <a:endParaRPr lang="en-US" altLang="en-US" sz="2400" dirty="0" smtClean="0">
              <a:solidFill>
                <a:srgbClr val="000066"/>
              </a:solidFill>
            </a:endParaRPr>
          </a:p>
          <a:p>
            <a:pPr marL="714375" indent="-349250" algn="just">
              <a:buClr>
                <a:srgbClr val="800000"/>
              </a:buClr>
              <a:buFont typeface="Courier New" panose="02070309020205020404" pitchFamily="49" charset="0"/>
              <a:buChar char="o"/>
            </a:pPr>
            <a:r>
              <a:rPr lang="en-US" altLang="en-US" sz="2400" dirty="0" smtClean="0">
                <a:solidFill>
                  <a:srgbClr val="000066"/>
                </a:solidFill>
              </a:rPr>
              <a:t>However, FCFS  scheduling, frequently, is </a:t>
            </a:r>
            <a:r>
              <a:rPr lang="en-US" altLang="en-US" sz="2400" dirty="0">
                <a:solidFill>
                  <a:srgbClr val="000066"/>
                </a:solidFill>
              </a:rPr>
              <a:t>not adequate </a:t>
            </a:r>
            <a:endParaRPr lang="en-US" altLang="en-US" sz="2400" dirty="0" smtClean="0">
              <a:solidFill>
                <a:srgbClr val="000066"/>
              </a:solidFill>
            </a:endParaRPr>
          </a:p>
          <a:p>
            <a:pPr marL="898525" indent="-184150" algn="just">
              <a:buClr>
                <a:srgbClr val="800000"/>
              </a:buClr>
              <a:buFont typeface="Arial" panose="020B0604020202020204" pitchFamily="34" charset="0"/>
              <a:buChar char="•"/>
            </a:pPr>
            <a:r>
              <a:rPr lang="en-US" altLang="en-US" sz="2400" b="1" dirty="0" smtClean="0">
                <a:solidFill>
                  <a:srgbClr val="000066"/>
                </a:solidFill>
              </a:rPr>
              <a:t>Solution:</a:t>
            </a:r>
            <a:r>
              <a:rPr lang="en-US" altLang="en-US" sz="2400" dirty="0" smtClean="0">
                <a:solidFill>
                  <a:srgbClr val="000066"/>
                </a:solidFill>
              </a:rPr>
              <a:t> </a:t>
            </a:r>
            <a:r>
              <a:rPr lang="en-US" altLang="en-US" sz="2400" b="1" dirty="0" smtClean="0">
                <a:solidFill>
                  <a:srgbClr val="000066"/>
                </a:solidFill>
              </a:rPr>
              <a:t>conditional-wait </a:t>
            </a:r>
            <a:r>
              <a:rPr lang="en-US" altLang="en-US" sz="2400" dirty="0" smtClean="0">
                <a:solidFill>
                  <a:srgbClr val="000066"/>
                </a:solidFill>
              </a:rPr>
              <a:t>construct</a:t>
            </a:r>
          </a:p>
          <a:p>
            <a:pPr marL="1430338" indent="-349250" algn="just">
              <a:buClr>
                <a:srgbClr val="800000"/>
              </a:buClr>
              <a:buFont typeface="Wingdings" panose="05000000000000000000" pitchFamily="2" charset="2"/>
              <a:buChar char="ü"/>
            </a:pPr>
            <a:r>
              <a:rPr lang="en-US" altLang="en-US" sz="2400" b="1" dirty="0" smtClean="0">
                <a:solidFill>
                  <a:srgbClr val="000066"/>
                </a:solidFill>
              </a:rPr>
              <a:t>Form: </a:t>
            </a:r>
            <a:r>
              <a:rPr lang="en-US" altLang="en-US" sz="2400" b="1" dirty="0" smtClean="0">
                <a:solidFill>
                  <a:srgbClr val="006666"/>
                </a:solidFill>
                <a:latin typeface="Courier New" panose="02070309020205020404" pitchFamily="49" charset="0"/>
                <a:cs typeface="Courier New" panose="02070309020205020404" pitchFamily="49" charset="0"/>
              </a:rPr>
              <a:t>x.wait(c);</a:t>
            </a:r>
            <a:endParaRPr lang="en-US" altLang="en-US" sz="2400" dirty="0" smtClean="0">
              <a:solidFill>
                <a:srgbClr val="006666"/>
              </a:solidFill>
              <a:latin typeface="Courier New" panose="02070309020205020404" pitchFamily="49" charset="0"/>
              <a:cs typeface="Courier New" panose="02070309020205020404" pitchFamily="49" charset="0"/>
            </a:endParaRPr>
          </a:p>
          <a:p>
            <a:pPr marL="1612900" indent="-182563" algn="just">
              <a:buClr>
                <a:srgbClr val="800000"/>
              </a:buClr>
              <a:buFont typeface="Arial" panose="020B0604020202020204" pitchFamily="34" charset="0"/>
              <a:buChar char="•"/>
            </a:pPr>
            <a:r>
              <a:rPr lang="en-US" altLang="en-US" sz="2400" b="1" dirty="0" smtClean="0">
                <a:solidFill>
                  <a:srgbClr val="000066"/>
                </a:solidFill>
                <a:cs typeface="Courier New" panose="02070309020205020404" pitchFamily="49" charset="0"/>
              </a:rPr>
              <a:t>w</a:t>
            </a:r>
            <a:r>
              <a:rPr lang="en-US" altLang="en-US" sz="2400" dirty="0" smtClean="0">
                <a:solidFill>
                  <a:srgbClr val="000066"/>
                </a:solidFill>
              </a:rPr>
              <a:t>here </a:t>
            </a:r>
            <a:r>
              <a:rPr lang="en-US" altLang="en-US" sz="2400" b="1" dirty="0">
                <a:solidFill>
                  <a:srgbClr val="000066"/>
                </a:solidFill>
                <a:cs typeface="Courier New" pitchFamily="49" charset="0"/>
              </a:rPr>
              <a:t>c</a:t>
            </a:r>
            <a:r>
              <a:rPr lang="en-US" altLang="en-US" sz="2400" dirty="0">
                <a:solidFill>
                  <a:srgbClr val="000066"/>
                </a:solidFill>
              </a:rPr>
              <a:t> is </a:t>
            </a:r>
            <a:r>
              <a:rPr lang="en-US" altLang="en-US" sz="2400" b="1" dirty="0">
                <a:solidFill>
                  <a:srgbClr val="000066"/>
                </a:solidFill>
              </a:rPr>
              <a:t>priority </a:t>
            </a:r>
            <a:r>
              <a:rPr lang="en-US" altLang="en-US" sz="2400" b="1" dirty="0" smtClean="0">
                <a:solidFill>
                  <a:srgbClr val="000066"/>
                </a:solidFill>
              </a:rPr>
              <a:t>number</a:t>
            </a:r>
          </a:p>
          <a:p>
            <a:pPr marL="1612900" indent="-182563" algn="just">
              <a:buClr>
                <a:srgbClr val="800000"/>
              </a:buClr>
              <a:buFont typeface="Arial" panose="020B0604020202020204" pitchFamily="34" charset="0"/>
              <a:buChar char="•"/>
            </a:pPr>
            <a:r>
              <a:rPr lang="en-US" altLang="en-US" sz="2400" dirty="0" smtClean="0">
                <a:solidFill>
                  <a:srgbClr val="000066"/>
                </a:solidFill>
              </a:rPr>
              <a:t>process </a:t>
            </a:r>
            <a:r>
              <a:rPr lang="en-US" altLang="en-US" sz="2400" dirty="0">
                <a:solidFill>
                  <a:srgbClr val="000066"/>
                </a:solidFill>
              </a:rPr>
              <a:t>with </a:t>
            </a:r>
            <a:r>
              <a:rPr lang="en-US" altLang="en-US" sz="2400" dirty="0" smtClean="0">
                <a:solidFill>
                  <a:srgbClr val="000066"/>
                </a:solidFill>
              </a:rPr>
              <a:t>the smallest priority number </a:t>
            </a:r>
            <a:r>
              <a:rPr lang="en-US" altLang="en-US" sz="2400" dirty="0">
                <a:solidFill>
                  <a:srgbClr val="000066"/>
                </a:solidFill>
              </a:rPr>
              <a:t>(highest priority) is scheduled next</a:t>
            </a:r>
          </a:p>
        </p:txBody>
      </p:sp>
    </p:spTree>
    <p:extLst>
      <p:ext uri="{BB962C8B-B14F-4D97-AF65-F5344CB8AC3E}">
        <p14:creationId xmlns:p14="http://schemas.microsoft.com/office/powerpoint/2010/main" val="13649403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10311" y="1614428"/>
            <a:ext cx="9180978" cy="3637919"/>
          </a:xfrm>
          <a:prstGeom prst="rect">
            <a:avLst/>
          </a:prstGeom>
          <a:solidFill>
            <a:schemeClr val="bg1">
              <a:lumMod val="95000"/>
            </a:schemeClr>
          </a:solidFill>
        </p:spPr>
        <p:txBody>
          <a:bodyPr wrap="square">
            <a:spAutoFit/>
          </a:bodyPr>
          <a:lstStyle/>
          <a:p>
            <a:pPr marL="361950" indent="-361950" algn="just">
              <a:lnSpc>
                <a:spcPct val="80000"/>
              </a:lnSpc>
              <a:buClr>
                <a:srgbClr val="800000"/>
              </a:buClr>
              <a:buFont typeface="Wingdings" panose="05000000000000000000" pitchFamily="2" charset="2"/>
              <a:buChar char="§"/>
            </a:pPr>
            <a:r>
              <a:rPr lang="en-US" altLang="en-US" sz="2400" dirty="0" smtClean="0">
                <a:solidFill>
                  <a:srgbClr val="000066"/>
                </a:solidFill>
              </a:rPr>
              <a:t>Allocates the single </a:t>
            </a:r>
            <a:r>
              <a:rPr lang="en-US" altLang="en-US" sz="2400" dirty="0">
                <a:solidFill>
                  <a:srgbClr val="000066"/>
                </a:solidFill>
              </a:rPr>
              <a:t>resource among competing processes using priority numbers that specify the maximum time a process  plans to use the </a:t>
            </a:r>
            <a:r>
              <a:rPr lang="en-US" altLang="en-US" sz="2400" dirty="0" smtClean="0">
                <a:solidFill>
                  <a:srgbClr val="000066"/>
                </a:solidFill>
              </a:rPr>
              <a:t>resource, with the following sequence:</a:t>
            </a:r>
            <a:endParaRPr lang="en-US" altLang="en-US" sz="2400" dirty="0">
              <a:solidFill>
                <a:srgbClr val="000066"/>
              </a:solidFill>
            </a:endParaRPr>
          </a:p>
          <a:p>
            <a:pPr>
              <a:lnSpc>
                <a:spcPct val="80000"/>
              </a:lnSpc>
              <a:buFont typeface="Monotype Sorts" pitchFamily="-84" charset="2"/>
              <a:buNone/>
            </a:pPr>
            <a:endParaRPr lang="en-US" altLang="en-US" sz="2400" b="1" dirty="0">
              <a:solidFill>
                <a:srgbClr val="000066"/>
              </a:solidFill>
            </a:endParaRPr>
          </a:p>
          <a:p>
            <a:pPr>
              <a:lnSpc>
                <a:spcPct val="80000"/>
              </a:lnSpc>
              <a:buFont typeface="Monotype Sorts" pitchFamily="-84" charset="2"/>
              <a:buNone/>
            </a:pPr>
            <a:endParaRPr lang="en-US" altLang="en-US" sz="2400" dirty="0" smtClean="0">
              <a:solidFill>
                <a:srgbClr val="000066"/>
              </a:solidFill>
            </a:endParaRPr>
          </a:p>
          <a:p>
            <a:pPr>
              <a:lnSpc>
                <a:spcPct val="80000"/>
              </a:lnSpc>
              <a:buFont typeface="Monotype Sorts" pitchFamily="-84" charset="2"/>
              <a:buNone/>
            </a:pPr>
            <a:endParaRPr lang="en-US" altLang="en-US" sz="2400" dirty="0">
              <a:solidFill>
                <a:srgbClr val="000066"/>
              </a:solidFill>
            </a:endParaRPr>
          </a:p>
          <a:p>
            <a:pPr>
              <a:lnSpc>
                <a:spcPct val="80000"/>
              </a:lnSpc>
              <a:buFont typeface="Monotype Sorts" pitchFamily="-84" charset="2"/>
              <a:buNone/>
            </a:pPr>
            <a:endParaRPr lang="en-US" altLang="en-US" sz="2400" dirty="0" smtClean="0">
              <a:solidFill>
                <a:srgbClr val="000066"/>
              </a:solidFill>
            </a:endParaRPr>
          </a:p>
          <a:p>
            <a:pPr>
              <a:lnSpc>
                <a:spcPct val="80000"/>
              </a:lnSpc>
              <a:buFont typeface="Monotype Sorts" pitchFamily="-84" charset="2"/>
              <a:buNone/>
            </a:pPr>
            <a:endParaRPr lang="en-US" altLang="en-US" sz="2400" dirty="0">
              <a:solidFill>
                <a:srgbClr val="000066"/>
              </a:solidFill>
            </a:endParaRPr>
          </a:p>
          <a:p>
            <a:pPr>
              <a:lnSpc>
                <a:spcPct val="80000"/>
              </a:lnSpc>
              <a:buFont typeface="Monotype Sorts" pitchFamily="-84" charset="2"/>
              <a:buNone/>
            </a:pPr>
            <a:endParaRPr lang="en-US" altLang="en-US" sz="2400" dirty="0" smtClean="0">
              <a:solidFill>
                <a:srgbClr val="000066"/>
              </a:solidFill>
            </a:endParaRPr>
          </a:p>
          <a:p>
            <a:pPr>
              <a:lnSpc>
                <a:spcPct val="80000"/>
              </a:lnSpc>
              <a:buFont typeface="Monotype Sorts" pitchFamily="-84" charset="2"/>
              <a:buNone/>
            </a:pPr>
            <a:endParaRPr lang="en-US" altLang="en-US" sz="2400" dirty="0">
              <a:solidFill>
                <a:srgbClr val="000066"/>
              </a:solidFill>
            </a:endParaRPr>
          </a:p>
          <a:p>
            <a:pPr>
              <a:lnSpc>
                <a:spcPct val="80000"/>
              </a:lnSpc>
              <a:buFont typeface="Monotype Sorts" pitchFamily="-84" charset="2"/>
              <a:buNone/>
            </a:pPr>
            <a:endParaRPr lang="en-US" altLang="en-US" sz="2400" dirty="0">
              <a:solidFill>
                <a:srgbClr val="000066"/>
              </a:solidFill>
            </a:endParaRPr>
          </a:p>
          <a:p>
            <a:pPr marL="361950" indent="-361950">
              <a:lnSpc>
                <a:spcPct val="80000"/>
              </a:lnSpc>
              <a:buClr>
                <a:srgbClr val="800000"/>
              </a:buClr>
              <a:buFont typeface="Wingdings" panose="05000000000000000000" pitchFamily="2" charset="2"/>
              <a:buChar char="§"/>
            </a:pPr>
            <a:r>
              <a:rPr lang="en-US" altLang="en-US" sz="2400" dirty="0">
                <a:solidFill>
                  <a:srgbClr val="000066"/>
                </a:solidFill>
              </a:rPr>
              <a:t>Where </a:t>
            </a:r>
            <a:r>
              <a:rPr lang="en-US" altLang="en-US" sz="2400" b="1" dirty="0">
                <a:solidFill>
                  <a:srgbClr val="000066"/>
                </a:solidFill>
              </a:rPr>
              <a:t>R</a:t>
            </a:r>
            <a:r>
              <a:rPr lang="en-US" altLang="en-US" sz="2400" dirty="0">
                <a:solidFill>
                  <a:srgbClr val="000066"/>
                </a:solidFill>
              </a:rPr>
              <a:t> is an instance of  type </a:t>
            </a:r>
            <a:r>
              <a:rPr lang="en-US" altLang="en-US" sz="2400" b="1" dirty="0">
                <a:solidFill>
                  <a:srgbClr val="006666"/>
                </a:solidFill>
              </a:rPr>
              <a:t>ResourceAllocator</a:t>
            </a:r>
          </a:p>
        </p:txBody>
      </p:sp>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SINGLE RESOURCE ALLOCATION</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4245725" y="2668939"/>
            <a:ext cx="4310149" cy="1938992"/>
          </a:xfrm>
          <a:prstGeom prst="rect">
            <a:avLst/>
          </a:prstGeom>
          <a:solidFill>
            <a:schemeClr val="bg1"/>
          </a:solidFill>
        </p:spPr>
        <p:txBody>
          <a:bodyPr wrap="square">
            <a:spAutoFit/>
          </a:bodyPr>
          <a:lstStyle/>
          <a:p>
            <a:r>
              <a:rPr lang="en-PH" sz="2400" b="1" dirty="0">
                <a:solidFill>
                  <a:srgbClr val="006666"/>
                </a:solidFill>
                <a:latin typeface="Courier New" panose="02070309020205020404" pitchFamily="49" charset="0"/>
                <a:cs typeface="Courier New" panose="02070309020205020404" pitchFamily="49" charset="0"/>
              </a:rPr>
              <a:t>R.acquire(t);</a:t>
            </a:r>
          </a:p>
          <a:p>
            <a:r>
              <a:rPr lang="en-PH" sz="2400" b="1" dirty="0" smtClean="0">
                <a:solidFill>
                  <a:srgbClr val="006666"/>
                </a:solidFill>
                <a:latin typeface="Courier New" panose="02070309020205020404" pitchFamily="49" charset="0"/>
                <a:cs typeface="Courier New" panose="02070309020205020404" pitchFamily="49" charset="0"/>
              </a:rPr>
              <a:t>	...</a:t>
            </a:r>
            <a:endParaRPr lang="en-PH" sz="2400" b="1" dirty="0">
              <a:solidFill>
                <a:srgbClr val="006666"/>
              </a:solidFill>
              <a:latin typeface="Courier New" panose="02070309020205020404" pitchFamily="49" charset="0"/>
              <a:cs typeface="Courier New" panose="02070309020205020404" pitchFamily="49" charset="0"/>
            </a:endParaRPr>
          </a:p>
          <a:p>
            <a:r>
              <a:rPr lang="en-PH" sz="2400" b="1" dirty="0" smtClean="0">
                <a:solidFill>
                  <a:srgbClr val="006666"/>
                </a:solidFill>
                <a:latin typeface="Courier New" panose="02070309020205020404" pitchFamily="49" charset="0"/>
                <a:cs typeface="Courier New" panose="02070309020205020404" pitchFamily="49" charset="0"/>
              </a:rPr>
              <a:t>  access </a:t>
            </a:r>
            <a:r>
              <a:rPr lang="en-PH" sz="2400" b="1" dirty="0">
                <a:solidFill>
                  <a:srgbClr val="006666"/>
                </a:solidFill>
                <a:latin typeface="Courier New" panose="02070309020205020404" pitchFamily="49" charset="0"/>
                <a:cs typeface="Courier New" panose="02070309020205020404" pitchFamily="49" charset="0"/>
              </a:rPr>
              <a:t>the resource;</a:t>
            </a:r>
          </a:p>
          <a:p>
            <a:r>
              <a:rPr lang="en-PH" sz="2400" b="1" dirty="0" smtClean="0">
                <a:solidFill>
                  <a:srgbClr val="006666"/>
                </a:solidFill>
                <a:latin typeface="Courier New" panose="02070309020205020404" pitchFamily="49" charset="0"/>
                <a:cs typeface="Courier New" panose="02070309020205020404" pitchFamily="49" charset="0"/>
              </a:rPr>
              <a:t>	...</a:t>
            </a:r>
            <a:endParaRPr lang="en-PH" sz="2400" b="1" dirty="0">
              <a:solidFill>
                <a:srgbClr val="006666"/>
              </a:solidFill>
              <a:latin typeface="Courier New" panose="02070309020205020404" pitchFamily="49" charset="0"/>
              <a:cs typeface="Courier New" panose="02070309020205020404" pitchFamily="49" charset="0"/>
            </a:endParaRPr>
          </a:p>
          <a:p>
            <a:r>
              <a:rPr lang="en-PH" sz="2400" b="1" dirty="0">
                <a:solidFill>
                  <a:srgbClr val="006666"/>
                </a:solidFill>
                <a:latin typeface="Courier New" panose="02070309020205020404" pitchFamily="49" charset="0"/>
                <a:cs typeface="Courier New" panose="02070309020205020404" pitchFamily="49" charset="0"/>
              </a:rPr>
              <a:t>R.release();</a:t>
            </a:r>
          </a:p>
        </p:txBody>
      </p:sp>
    </p:spTree>
    <p:extLst>
      <p:ext uri="{BB962C8B-B14F-4D97-AF65-F5344CB8AC3E}">
        <p14:creationId xmlns:p14="http://schemas.microsoft.com/office/powerpoint/2010/main" val="27150088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A MONITOR TO ALLOCATE SINGLE RESOURCE</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4004933" y="1231392"/>
            <a:ext cx="4791733" cy="4975208"/>
          </a:xfrm>
          <a:prstGeom prst="rect">
            <a:avLst/>
          </a:prstGeom>
          <a:solidFill>
            <a:schemeClr val="bg1">
              <a:lumMod val="95000"/>
            </a:schemeClr>
          </a:solidFill>
          <a:ln>
            <a:solidFill>
              <a:srgbClr val="006666"/>
            </a:solidFill>
          </a:ln>
        </p:spPr>
        <p:txBody>
          <a:bodyPr wrap="square">
            <a:spAutoFit/>
          </a:bodyPr>
          <a:lstStyle/>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monitor </a:t>
            </a:r>
            <a:r>
              <a:rPr lang="en-US" altLang="en-US" sz="1600" b="1" dirty="0">
                <a:solidFill>
                  <a:srgbClr val="000066"/>
                </a:solidFill>
                <a:latin typeface="Courier New" pitchFamily="49" charset="0"/>
              </a:rPr>
              <a:t>ResourceAllocator</a:t>
            </a:r>
            <a:r>
              <a:rPr lang="en-US" altLang="en-US" sz="1600" b="1" dirty="0">
                <a:solidFill>
                  <a:srgbClr val="006666"/>
                </a:solidFill>
                <a:latin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boolean busy;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void </a:t>
            </a:r>
            <a:r>
              <a:rPr lang="en-US" altLang="en-US" sz="1600" b="1" dirty="0" smtClean="0">
                <a:solidFill>
                  <a:srgbClr val="006666"/>
                </a:solidFill>
                <a:latin typeface="Courier New" pitchFamily="49" charset="0"/>
              </a:rPr>
              <a:t>acquire(int </a:t>
            </a:r>
            <a:r>
              <a:rPr lang="en-US" altLang="en-US" sz="1600" b="1" dirty="0">
                <a:solidFill>
                  <a:srgbClr val="006666"/>
                </a:solidFill>
                <a:latin typeface="Courier New" pitchFamily="49" charset="0"/>
              </a:rPr>
              <a:t>time) {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x.wait(time);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busy = </a:t>
            </a:r>
            <a:r>
              <a:rPr lang="en-US" altLang="en-US" sz="1600" b="1" dirty="0" smtClean="0">
                <a:solidFill>
                  <a:srgbClr val="006666"/>
                </a:solidFill>
                <a:latin typeface="Courier New" pitchFamily="49" charset="0"/>
              </a:rPr>
              <a:t>false; </a:t>
            </a:r>
            <a:endParaRPr lang="en-US" altLang="en-US" sz="1600" b="1" dirty="0">
              <a:solidFill>
                <a:srgbClr val="006666"/>
              </a:solidFill>
              <a:latin typeface="Courier New" pitchFamily="49" charset="0"/>
            </a:endParaRP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x.signal();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a:t>
            </a:r>
            <a:r>
              <a:rPr lang="en-US" altLang="en-US" sz="1600" b="1" dirty="0" smtClean="0">
                <a:solidFill>
                  <a:srgbClr val="006666"/>
                </a:solidFill>
                <a:latin typeface="Courier New" pitchFamily="49" charset="0"/>
              </a:rPr>
              <a:t>        initialization_code</a:t>
            </a:r>
            <a:r>
              <a:rPr lang="en-US" altLang="en-US" sz="1600" b="1" dirty="0">
                <a:solidFill>
                  <a:srgbClr val="006666"/>
                </a:solidFill>
                <a:latin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6666"/>
                </a:solidFill>
                <a:latin typeface="Courier New" pitchFamily="49" charset="0"/>
              </a:rPr>
              <a:t>}</a:t>
            </a:r>
            <a:endParaRPr lang="en-PH" sz="1600" dirty="0">
              <a:solidFill>
                <a:srgbClr val="006666"/>
              </a:solidFill>
            </a:endParaRPr>
          </a:p>
        </p:txBody>
      </p:sp>
    </p:spTree>
    <p:extLst>
      <p:ext uri="{BB962C8B-B14F-4D97-AF65-F5344CB8AC3E}">
        <p14:creationId xmlns:p14="http://schemas.microsoft.com/office/powerpoint/2010/main" val="2395069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6559" y="3805076"/>
            <a:ext cx="11028481" cy="1938992"/>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pPr>
            <a:r>
              <a:rPr lang="en-US" sz="2400" b="1" dirty="0" smtClean="0">
                <a:solidFill>
                  <a:srgbClr val="000066"/>
                </a:solidFill>
              </a:rPr>
              <a:t>Liveness: </a:t>
            </a:r>
            <a:r>
              <a:rPr lang="en-US" sz="2400" dirty="0" smtClean="0">
                <a:solidFill>
                  <a:srgbClr val="000066"/>
                </a:solidFill>
              </a:rPr>
              <a:t>a </a:t>
            </a:r>
            <a:r>
              <a:rPr lang="en-US" sz="2400" dirty="0">
                <a:solidFill>
                  <a:srgbClr val="000066"/>
                </a:solidFill>
              </a:rPr>
              <a:t>set of properties that a system must satisfy to ensure </a:t>
            </a:r>
            <a:r>
              <a:rPr lang="en-US" sz="2400" dirty="0" smtClean="0">
                <a:solidFill>
                  <a:srgbClr val="000066"/>
                </a:solidFill>
              </a:rPr>
              <a:t>that processes </a:t>
            </a:r>
            <a:r>
              <a:rPr lang="en-US" sz="2400" dirty="0">
                <a:solidFill>
                  <a:srgbClr val="000066"/>
                </a:solidFill>
              </a:rPr>
              <a:t>make </a:t>
            </a:r>
            <a:r>
              <a:rPr lang="en-US" sz="2400" dirty="0" smtClean="0">
                <a:solidFill>
                  <a:srgbClr val="000066"/>
                </a:solidFill>
              </a:rPr>
              <a:t>progress during their execution life cycle.</a:t>
            </a:r>
            <a:endParaRPr lang="en-US" sz="2400" dirty="0">
              <a:solidFill>
                <a:srgbClr val="000066"/>
              </a:solidFill>
            </a:endParaRPr>
          </a:p>
          <a:p>
            <a:pPr marL="361950" indent="-361950" algn="just">
              <a:buClr>
                <a:srgbClr val="800000"/>
              </a:buClr>
              <a:buFont typeface="Wingdings" panose="05000000000000000000" pitchFamily="2" charset="2"/>
              <a:buChar char="§"/>
            </a:pPr>
            <a:endParaRPr lang="en-US" sz="2400" dirty="0" smtClean="0">
              <a:solidFill>
                <a:srgbClr val="000066"/>
              </a:solidFill>
            </a:endParaRPr>
          </a:p>
          <a:p>
            <a:pPr marL="361950" indent="-361950" algn="just">
              <a:buClr>
                <a:srgbClr val="800000"/>
              </a:buClr>
              <a:buFont typeface="Wingdings" panose="05000000000000000000" pitchFamily="2" charset="2"/>
              <a:buChar char="§"/>
            </a:pPr>
            <a:r>
              <a:rPr lang="en-US" sz="2400" b="1" dirty="0" smtClean="0">
                <a:solidFill>
                  <a:srgbClr val="000066"/>
                </a:solidFill>
              </a:rPr>
              <a:t>Indefinite </a:t>
            </a:r>
            <a:r>
              <a:rPr lang="en-US" sz="2400" b="1" dirty="0">
                <a:solidFill>
                  <a:srgbClr val="000066"/>
                </a:solidFill>
              </a:rPr>
              <a:t>waiting </a:t>
            </a:r>
            <a:r>
              <a:rPr lang="en-US" sz="2400" dirty="0">
                <a:solidFill>
                  <a:srgbClr val="000066"/>
                </a:solidFill>
              </a:rPr>
              <a:t>is an example of a </a:t>
            </a:r>
            <a:r>
              <a:rPr lang="en-US" sz="2400" b="1" dirty="0">
                <a:solidFill>
                  <a:srgbClr val="000066"/>
                </a:solidFill>
              </a:rPr>
              <a:t>liveness failure</a:t>
            </a:r>
            <a:r>
              <a:rPr lang="en-US" sz="2400" dirty="0" smtClean="0">
                <a:solidFill>
                  <a:srgbClr val="000066"/>
                </a:solidFill>
              </a:rPr>
              <a:t>.</a:t>
            </a:r>
          </a:p>
          <a:p>
            <a:pPr marL="714375" indent="-349250" algn="just">
              <a:buClr>
                <a:srgbClr val="800000"/>
              </a:buClr>
              <a:buFont typeface="Courier New" panose="02070309020205020404" pitchFamily="49" charset="0"/>
              <a:buChar char="o"/>
            </a:pPr>
            <a:r>
              <a:rPr lang="en-US" sz="2400" b="1" dirty="0" smtClean="0">
                <a:solidFill>
                  <a:srgbClr val="000066"/>
                </a:solidFill>
              </a:rPr>
              <a:t>Example:</a:t>
            </a:r>
            <a:r>
              <a:rPr lang="en-US" sz="2400" dirty="0" smtClean="0">
                <a:solidFill>
                  <a:srgbClr val="000066"/>
                </a:solidFill>
              </a:rPr>
              <a:t> Infinite loop</a:t>
            </a:r>
            <a:endParaRPr lang="en-US" sz="2400" dirty="0">
              <a:solidFill>
                <a:srgbClr val="000066"/>
              </a:solidFill>
            </a:endParaRPr>
          </a:p>
        </p:txBody>
      </p:sp>
      <p:sp>
        <p:nvSpPr>
          <p:cNvPr id="4" name="TextBox 3"/>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LIVENESS</a:t>
            </a:r>
            <a:endParaRPr lang="en-US" sz="3200" b="1" dirty="0">
              <a:solidFill>
                <a:srgbClr val="000066"/>
              </a:solidFill>
              <a:latin typeface="Times New Roman" pitchFamily="18" charset="0"/>
              <a:cs typeface="Times New Roman" pitchFamily="18" charset="0"/>
            </a:endParaRPr>
          </a:p>
        </p:txBody>
      </p:sp>
      <p:sp>
        <p:nvSpPr>
          <p:cNvPr id="2" name="Rectangle 1"/>
          <p:cNvSpPr/>
          <p:nvPr/>
        </p:nvSpPr>
        <p:spPr>
          <a:xfrm>
            <a:off x="886559" y="1344115"/>
            <a:ext cx="11028481" cy="1569660"/>
          </a:xfrm>
          <a:prstGeom prst="rect">
            <a:avLst/>
          </a:prstGeom>
          <a:solidFill>
            <a:schemeClr val="bg1">
              <a:lumMod val="95000"/>
            </a:schemeClr>
          </a:solidFill>
        </p:spPr>
        <p:txBody>
          <a:bodyPr wrap="square">
            <a:spAutoFit/>
          </a:bodyPr>
          <a:lstStyle/>
          <a:p>
            <a:pPr marL="361950" indent="-361950" algn="just">
              <a:buClr>
                <a:srgbClr val="800000"/>
              </a:buClr>
              <a:buFont typeface="Wingdings" panose="05000000000000000000" pitchFamily="2" charset="2"/>
              <a:buChar char="§"/>
            </a:pPr>
            <a:r>
              <a:rPr lang="en-US" sz="2400" dirty="0">
                <a:solidFill>
                  <a:srgbClr val="000066"/>
                </a:solidFill>
              </a:rPr>
              <a:t>Processes may have to wait indefinitely while trying to acquire a synchronization tool such as a </a:t>
            </a:r>
            <a:r>
              <a:rPr lang="en-US" sz="2400" b="1" dirty="0">
                <a:solidFill>
                  <a:srgbClr val="000066"/>
                </a:solidFill>
              </a:rPr>
              <a:t>mutex lock</a:t>
            </a:r>
            <a:r>
              <a:rPr lang="en-US" sz="2400" dirty="0">
                <a:solidFill>
                  <a:srgbClr val="000066"/>
                </a:solidFill>
              </a:rPr>
              <a:t> or </a:t>
            </a:r>
            <a:r>
              <a:rPr lang="en-US" sz="2400" b="1" dirty="0">
                <a:solidFill>
                  <a:srgbClr val="000066"/>
                </a:solidFill>
              </a:rPr>
              <a:t>semaphore</a:t>
            </a:r>
            <a:r>
              <a:rPr lang="en-US" sz="2400" dirty="0">
                <a:solidFill>
                  <a:srgbClr val="000066"/>
                </a:solidFill>
              </a:rPr>
              <a:t>.</a:t>
            </a:r>
          </a:p>
          <a:p>
            <a:pPr marL="361950" indent="-361950" algn="just">
              <a:buClr>
                <a:srgbClr val="800000"/>
              </a:buClr>
              <a:buFont typeface="Wingdings" panose="05000000000000000000" pitchFamily="2" charset="2"/>
              <a:buChar char="§"/>
            </a:pPr>
            <a:endParaRPr lang="en-US" sz="2400" dirty="0">
              <a:solidFill>
                <a:srgbClr val="000066"/>
              </a:solidFill>
            </a:endParaRPr>
          </a:p>
          <a:p>
            <a:pPr marL="361950" indent="-361950" algn="just">
              <a:buClr>
                <a:srgbClr val="800000"/>
              </a:buClr>
              <a:buFont typeface="Wingdings" panose="05000000000000000000" pitchFamily="2" charset="2"/>
              <a:buChar char="§"/>
            </a:pPr>
            <a:r>
              <a:rPr lang="en-US" sz="2400" dirty="0">
                <a:solidFill>
                  <a:srgbClr val="000066"/>
                </a:solidFill>
              </a:rPr>
              <a:t>Waiting indefinitely violates the </a:t>
            </a:r>
            <a:r>
              <a:rPr lang="en-US" sz="2400" b="1" dirty="0">
                <a:solidFill>
                  <a:srgbClr val="000066"/>
                </a:solidFill>
              </a:rPr>
              <a:t>progress</a:t>
            </a:r>
            <a:r>
              <a:rPr lang="en-US" sz="2400" dirty="0">
                <a:solidFill>
                  <a:srgbClr val="000066"/>
                </a:solidFill>
              </a:rPr>
              <a:t> and </a:t>
            </a:r>
            <a:r>
              <a:rPr lang="en-US" sz="2400" b="1" dirty="0">
                <a:solidFill>
                  <a:srgbClr val="000066"/>
                </a:solidFill>
              </a:rPr>
              <a:t>bounded waiting</a:t>
            </a:r>
            <a:r>
              <a:rPr lang="en-US" sz="2400" dirty="0">
                <a:solidFill>
                  <a:srgbClr val="000066"/>
                </a:solidFill>
              </a:rPr>
              <a:t> criteria as discussed.</a:t>
            </a:r>
          </a:p>
        </p:txBody>
      </p:sp>
    </p:spTree>
    <p:extLst>
      <p:ext uri="{BB962C8B-B14F-4D97-AF65-F5344CB8AC3E}">
        <p14:creationId xmlns:p14="http://schemas.microsoft.com/office/powerpoint/2010/main" val="1798920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756" y="491973"/>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PROCESS SYNCHRONIZATION</a:t>
            </a:r>
            <a:endParaRPr lang="en-US" sz="3200" b="1" dirty="0">
              <a:solidFill>
                <a:srgbClr val="000066"/>
              </a:solidFill>
              <a:latin typeface="Times New Roman" pitchFamily="18" charset="0"/>
              <a:cs typeface="Times New Roman" pitchFamily="18" charset="0"/>
            </a:endParaRPr>
          </a:p>
        </p:txBody>
      </p:sp>
      <p:sp>
        <p:nvSpPr>
          <p:cNvPr id="5" name="Rectangle 4"/>
          <p:cNvSpPr/>
          <p:nvPr/>
        </p:nvSpPr>
        <p:spPr>
          <a:xfrm>
            <a:off x="1610145" y="1512293"/>
            <a:ext cx="9609221" cy="4154984"/>
          </a:xfrm>
          <a:prstGeom prst="rect">
            <a:avLst/>
          </a:prstGeom>
          <a:solidFill>
            <a:schemeClr val="bg1">
              <a:lumMod val="95000"/>
            </a:schemeClr>
          </a:solidFill>
        </p:spPr>
        <p:txBody>
          <a:bodyPr wrap="square">
            <a:spAutoFit/>
          </a:bodyPr>
          <a:lstStyle/>
          <a:p>
            <a:pPr marL="352425" indent="-352425" algn="just">
              <a:buClr>
                <a:srgbClr val="800000"/>
              </a:buClr>
              <a:buFont typeface="Wingdings" panose="05000000000000000000" pitchFamily="2" charset="2"/>
              <a:buChar char="§"/>
            </a:pPr>
            <a:r>
              <a:rPr lang="en-US" sz="2400" dirty="0" smtClean="0">
                <a:solidFill>
                  <a:srgbClr val="000066"/>
                </a:solidFill>
              </a:rPr>
              <a:t>The </a:t>
            </a:r>
            <a:r>
              <a:rPr lang="en-US" sz="2400" dirty="0">
                <a:solidFill>
                  <a:srgbClr val="000066"/>
                </a:solidFill>
              </a:rPr>
              <a:t>task of </a:t>
            </a:r>
            <a:r>
              <a:rPr lang="en-US" sz="2400" b="1" dirty="0">
                <a:solidFill>
                  <a:srgbClr val="000066"/>
                </a:solidFill>
              </a:rPr>
              <a:t>coordinating the execution of processes</a:t>
            </a:r>
            <a:r>
              <a:rPr lang="en-US" sz="2400" dirty="0">
                <a:solidFill>
                  <a:srgbClr val="000066"/>
                </a:solidFill>
              </a:rPr>
              <a:t> in a way that no two processes can have access to the same shared data and resources</a:t>
            </a:r>
            <a:r>
              <a:rPr lang="en-US" sz="2400" dirty="0" smtClean="0">
                <a:solidFill>
                  <a:srgbClr val="000066"/>
                </a:solidFill>
              </a:rPr>
              <a:t>.</a:t>
            </a:r>
          </a:p>
          <a:p>
            <a:pPr marL="352425" indent="-352425" algn="just">
              <a:buClr>
                <a:srgbClr val="800000"/>
              </a:buClr>
              <a:buFont typeface="Wingdings" panose="05000000000000000000" pitchFamily="2" charset="2"/>
              <a:buChar char="§"/>
            </a:pPr>
            <a:endParaRPr lang="en-US" sz="2400" dirty="0" smtClean="0">
              <a:solidFill>
                <a:srgbClr val="000066"/>
              </a:solidFill>
            </a:endParaRPr>
          </a:p>
          <a:p>
            <a:pPr marL="352425" indent="-352425" algn="just">
              <a:buClr>
                <a:srgbClr val="800000"/>
              </a:buClr>
              <a:buFont typeface="Wingdings" panose="05000000000000000000" pitchFamily="2" charset="2"/>
              <a:buChar char="§"/>
            </a:pPr>
            <a:r>
              <a:rPr lang="en-US" sz="2400" dirty="0" smtClean="0">
                <a:solidFill>
                  <a:srgbClr val="000066"/>
                </a:solidFill>
              </a:rPr>
              <a:t>It </a:t>
            </a:r>
            <a:r>
              <a:rPr lang="en-US" sz="2400" dirty="0">
                <a:solidFill>
                  <a:srgbClr val="000066"/>
                </a:solidFill>
              </a:rPr>
              <a:t>is specially needed in a multi-process system when multiple processes are running together, and more than one processes try to gain access to the same shared resource or data at the same time</a:t>
            </a:r>
            <a:r>
              <a:rPr lang="en-US" sz="2400" dirty="0" smtClean="0">
                <a:solidFill>
                  <a:srgbClr val="000066"/>
                </a:solidFill>
              </a:rPr>
              <a:t>.</a:t>
            </a:r>
          </a:p>
          <a:p>
            <a:pPr marL="722313" indent="-369888" algn="just">
              <a:buClr>
                <a:srgbClr val="800000"/>
              </a:buClr>
              <a:buFont typeface="Courier New" panose="02070309020205020404" pitchFamily="49" charset="0"/>
              <a:buChar char="o"/>
            </a:pPr>
            <a:r>
              <a:rPr lang="en-US" sz="2400" dirty="0" smtClean="0">
                <a:solidFill>
                  <a:srgbClr val="000066"/>
                </a:solidFill>
              </a:rPr>
              <a:t>This </a:t>
            </a:r>
            <a:r>
              <a:rPr lang="en-US" sz="2400" dirty="0">
                <a:solidFill>
                  <a:srgbClr val="000066"/>
                </a:solidFill>
              </a:rPr>
              <a:t>can lead to the </a:t>
            </a:r>
            <a:r>
              <a:rPr lang="en-US" sz="2400" b="1" dirty="0">
                <a:solidFill>
                  <a:srgbClr val="000066"/>
                </a:solidFill>
              </a:rPr>
              <a:t>inconsistency of shared data</a:t>
            </a:r>
            <a:r>
              <a:rPr lang="en-US" sz="2400" dirty="0">
                <a:solidFill>
                  <a:srgbClr val="000066"/>
                </a:solidFill>
              </a:rPr>
              <a:t>. </a:t>
            </a:r>
            <a:endParaRPr lang="en-US" sz="2400" dirty="0" smtClean="0">
              <a:solidFill>
                <a:srgbClr val="000066"/>
              </a:solidFill>
            </a:endParaRPr>
          </a:p>
          <a:p>
            <a:pPr marL="722313" indent="-369888" algn="just">
              <a:buClr>
                <a:srgbClr val="800000"/>
              </a:buClr>
              <a:buFont typeface="Courier New" panose="02070309020205020404" pitchFamily="49" charset="0"/>
              <a:buChar char="o"/>
            </a:pPr>
            <a:r>
              <a:rPr lang="en-US" sz="2400" dirty="0" smtClean="0">
                <a:solidFill>
                  <a:srgbClr val="000066"/>
                </a:solidFill>
              </a:rPr>
              <a:t>So </a:t>
            </a:r>
            <a:r>
              <a:rPr lang="en-US" sz="2400" dirty="0">
                <a:solidFill>
                  <a:srgbClr val="000066"/>
                </a:solidFill>
              </a:rPr>
              <a:t>the change made by one process </a:t>
            </a:r>
            <a:r>
              <a:rPr lang="en-US" sz="2400" dirty="0" smtClean="0">
                <a:solidFill>
                  <a:srgbClr val="000066"/>
                </a:solidFill>
              </a:rPr>
              <a:t>is not </a:t>
            </a:r>
            <a:r>
              <a:rPr lang="en-US" sz="2400" dirty="0">
                <a:solidFill>
                  <a:srgbClr val="000066"/>
                </a:solidFill>
              </a:rPr>
              <a:t>necessarily reflected when other processes accessed the same shared data. </a:t>
            </a:r>
            <a:endParaRPr lang="en-US" sz="2400" dirty="0" smtClean="0">
              <a:solidFill>
                <a:srgbClr val="000066"/>
              </a:solidFill>
            </a:endParaRPr>
          </a:p>
          <a:p>
            <a:pPr marL="722313" indent="-369888" algn="just">
              <a:buClr>
                <a:srgbClr val="800000"/>
              </a:buClr>
              <a:buFont typeface="Courier New" panose="02070309020205020404" pitchFamily="49" charset="0"/>
              <a:buChar char="o"/>
            </a:pPr>
            <a:r>
              <a:rPr lang="en-US" sz="2400" dirty="0" smtClean="0">
                <a:solidFill>
                  <a:srgbClr val="000066"/>
                </a:solidFill>
              </a:rPr>
              <a:t>To </a:t>
            </a:r>
            <a:r>
              <a:rPr lang="en-US" sz="2400" b="1" dirty="0">
                <a:solidFill>
                  <a:srgbClr val="000066"/>
                </a:solidFill>
              </a:rPr>
              <a:t>avoid this type of inconsistency of data</a:t>
            </a:r>
            <a:r>
              <a:rPr lang="en-US" sz="2400" dirty="0">
                <a:solidFill>
                  <a:srgbClr val="000066"/>
                </a:solidFill>
              </a:rPr>
              <a:t>, the processes need to be </a:t>
            </a:r>
            <a:r>
              <a:rPr lang="en-US" sz="2400" b="1" dirty="0">
                <a:solidFill>
                  <a:srgbClr val="000066"/>
                </a:solidFill>
              </a:rPr>
              <a:t>synchronized</a:t>
            </a:r>
            <a:r>
              <a:rPr lang="en-US" sz="2400" dirty="0">
                <a:solidFill>
                  <a:srgbClr val="000066"/>
                </a:solidFill>
              </a:rPr>
              <a:t> with each other.</a:t>
            </a:r>
            <a:endParaRPr lang="en-US" sz="2400" b="0" i="0" dirty="0">
              <a:solidFill>
                <a:srgbClr val="000066"/>
              </a:solidFill>
              <a:effectLst/>
            </a:endParaRPr>
          </a:p>
        </p:txBody>
      </p:sp>
    </p:spTree>
    <p:extLst>
      <p:ext uri="{BB962C8B-B14F-4D97-AF65-F5344CB8AC3E}">
        <p14:creationId xmlns:p14="http://schemas.microsoft.com/office/powerpoint/2010/main" val="9567493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731" y="2281962"/>
            <a:ext cx="5400000" cy="3416320"/>
          </a:xfrm>
          <a:prstGeom prst="rect">
            <a:avLst/>
          </a:prstGeom>
          <a:solidFill>
            <a:schemeClr val="bg1">
              <a:lumMod val="95000"/>
            </a:schemeClr>
          </a:solidFill>
        </p:spPr>
        <p:txBody>
          <a:bodyPr wrap="square">
            <a:spAutoFit/>
          </a:bodyPr>
          <a:lstStyle/>
          <a:p>
            <a:pPr marL="361950" indent="-361950">
              <a:lnSpc>
                <a:spcPct val="90000"/>
              </a:lnSpc>
              <a:buClr>
                <a:srgbClr val="800000"/>
              </a:buClr>
              <a:buFont typeface="Wingdings" panose="05000000000000000000" pitchFamily="2" charset="2"/>
              <a:buChar char="§"/>
              <a:tabLst>
                <a:tab pos="1882775" algn="ctr"/>
                <a:tab pos="4568825" algn="ctr"/>
              </a:tabLst>
            </a:pPr>
            <a:r>
              <a:rPr lang="en-US" altLang="en-US" sz="2000" dirty="0" smtClean="0">
                <a:solidFill>
                  <a:srgbClr val="000066"/>
                </a:solidFill>
              </a:rPr>
              <a:t>Let </a:t>
            </a:r>
            <a:r>
              <a:rPr lang="en-US" altLang="en-US" sz="2000" b="1" i="1" dirty="0">
                <a:solidFill>
                  <a:srgbClr val="000066"/>
                </a:solidFill>
              </a:rPr>
              <a:t>S</a:t>
            </a:r>
            <a:r>
              <a:rPr lang="en-US" altLang="en-US" sz="2000" dirty="0">
                <a:solidFill>
                  <a:srgbClr val="000066"/>
                </a:solidFill>
              </a:rPr>
              <a:t> and</a:t>
            </a:r>
            <a:r>
              <a:rPr lang="en-US" altLang="en-US" sz="2000" b="1" dirty="0">
                <a:solidFill>
                  <a:srgbClr val="000066"/>
                </a:solidFill>
              </a:rPr>
              <a:t> </a:t>
            </a:r>
            <a:r>
              <a:rPr lang="en-US" altLang="en-US" sz="2000" b="1" i="1" dirty="0">
                <a:solidFill>
                  <a:srgbClr val="000066"/>
                </a:solidFill>
              </a:rPr>
              <a:t>Q</a:t>
            </a:r>
            <a:r>
              <a:rPr lang="en-US" altLang="en-US" sz="2000" b="1" dirty="0">
                <a:solidFill>
                  <a:srgbClr val="000066"/>
                </a:solidFill>
              </a:rPr>
              <a:t> </a:t>
            </a:r>
            <a:r>
              <a:rPr lang="en-US" altLang="en-US" sz="2000" dirty="0">
                <a:solidFill>
                  <a:srgbClr val="000066"/>
                </a:solidFill>
              </a:rPr>
              <a:t>be two semaphores initialized to 1</a:t>
            </a:r>
          </a:p>
          <a:p>
            <a:pPr>
              <a:lnSpc>
                <a:spcPct val="90000"/>
              </a:lnSpc>
              <a:buFont typeface="Monotype Sorts" pitchFamily="-84" charset="2"/>
              <a:buNone/>
              <a:tabLst>
                <a:tab pos="1882775" algn="ctr"/>
                <a:tab pos="4568825" algn="ctr"/>
              </a:tabLst>
            </a:pPr>
            <a:r>
              <a:rPr lang="en-US" altLang="en-US" sz="2000" i="1" dirty="0">
                <a:solidFill>
                  <a:srgbClr val="000066"/>
                </a:solidFill>
              </a:rPr>
              <a:t>		</a:t>
            </a:r>
            <a:endParaRPr lang="en-US" altLang="en-US" sz="2000" i="1" dirty="0" smtClean="0">
              <a:solidFill>
                <a:srgbClr val="000066"/>
              </a:solidFill>
            </a:endParaRPr>
          </a:p>
          <a:p>
            <a:pPr>
              <a:lnSpc>
                <a:spcPct val="90000"/>
              </a:lnSpc>
              <a:buFont typeface="Monotype Sorts" pitchFamily="-84" charset="2"/>
              <a:buNone/>
              <a:tabLst>
                <a:tab pos="1882775" algn="ctr"/>
                <a:tab pos="4568825" algn="ctr"/>
              </a:tabLst>
            </a:pPr>
            <a:endParaRPr lang="en-US" altLang="en-US" sz="2000" b="1" i="1" dirty="0">
              <a:solidFill>
                <a:srgbClr val="000066"/>
              </a:solidFill>
            </a:endParaRPr>
          </a:p>
          <a:p>
            <a:pPr>
              <a:lnSpc>
                <a:spcPct val="90000"/>
              </a:lnSpc>
              <a:buFont typeface="Monotype Sorts" pitchFamily="-84" charset="2"/>
              <a:buNone/>
              <a:tabLst>
                <a:tab pos="1882775" algn="ctr"/>
                <a:tab pos="4568825" algn="ctr"/>
              </a:tabLst>
            </a:pPr>
            <a:endParaRPr lang="en-US" altLang="en-US" sz="2000" b="1" i="1" dirty="0" smtClean="0">
              <a:solidFill>
                <a:srgbClr val="000066"/>
              </a:solidFill>
            </a:endParaRPr>
          </a:p>
          <a:p>
            <a:pPr>
              <a:lnSpc>
                <a:spcPct val="90000"/>
              </a:lnSpc>
              <a:buFont typeface="Monotype Sorts" pitchFamily="-84" charset="2"/>
              <a:buNone/>
              <a:tabLst>
                <a:tab pos="1882775" algn="ctr"/>
                <a:tab pos="4568825" algn="ctr"/>
              </a:tabLst>
            </a:pPr>
            <a:endParaRPr lang="en-US" altLang="en-US" sz="2000" b="1" i="1" dirty="0">
              <a:solidFill>
                <a:srgbClr val="000066"/>
              </a:solidFill>
            </a:endParaRPr>
          </a:p>
          <a:p>
            <a:pPr>
              <a:lnSpc>
                <a:spcPct val="90000"/>
              </a:lnSpc>
              <a:buFont typeface="Monotype Sorts" pitchFamily="-84" charset="2"/>
              <a:buNone/>
              <a:tabLst>
                <a:tab pos="1882775" algn="ctr"/>
                <a:tab pos="4568825" algn="ctr"/>
              </a:tabLst>
            </a:pPr>
            <a:endParaRPr lang="en-US" altLang="en-US" sz="2000" b="1" i="1" dirty="0" smtClean="0">
              <a:solidFill>
                <a:srgbClr val="000066"/>
              </a:solidFill>
            </a:endParaRPr>
          </a:p>
          <a:p>
            <a:pPr>
              <a:lnSpc>
                <a:spcPct val="90000"/>
              </a:lnSpc>
              <a:buFont typeface="Monotype Sorts" pitchFamily="-84" charset="2"/>
              <a:buNone/>
              <a:tabLst>
                <a:tab pos="1882775" algn="ctr"/>
                <a:tab pos="4568825" algn="ctr"/>
              </a:tabLst>
            </a:pPr>
            <a:endParaRPr lang="en-US" altLang="en-US" sz="2000" b="1" i="1" dirty="0">
              <a:solidFill>
                <a:srgbClr val="000066"/>
              </a:solidFill>
            </a:endParaRPr>
          </a:p>
          <a:p>
            <a:pPr>
              <a:lnSpc>
                <a:spcPct val="90000"/>
              </a:lnSpc>
              <a:buFont typeface="Monotype Sorts" pitchFamily="-84" charset="2"/>
              <a:buNone/>
              <a:tabLst>
                <a:tab pos="1882775" algn="ctr"/>
                <a:tab pos="4568825" algn="ctr"/>
              </a:tabLst>
            </a:pPr>
            <a:endParaRPr lang="en-US" altLang="en-US" sz="2000" b="1" i="1" dirty="0" smtClean="0">
              <a:solidFill>
                <a:srgbClr val="000066"/>
              </a:solidFill>
            </a:endParaRPr>
          </a:p>
          <a:p>
            <a:pPr>
              <a:lnSpc>
                <a:spcPct val="90000"/>
              </a:lnSpc>
              <a:buFont typeface="Monotype Sorts" pitchFamily="-84" charset="2"/>
              <a:buNone/>
              <a:tabLst>
                <a:tab pos="1882775" algn="ctr"/>
                <a:tab pos="4568825" algn="ctr"/>
              </a:tabLst>
            </a:pPr>
            <a:endParaRPr lang="en-US" altLang="en-US" sz="2000" b="1" i="1" dirty="0">
              <a:solidFill>
                <a:srgbClr val="000066"/>
              </a:solidFill>
            </a:endParaRPr>
          </a:p>
          <a:p>
            <a:pPr>
              <a:lnSpc>
                <a:spcPct val="90000"/>
              </a:lnSpc>
              <a:buFont typeface="Monotype Sorts" pitchFamily="-84" charset="2"/>
              <a:buNone/>
              <a:tabLst>
                <a:tab pos="1882775" algn="ctr"/>
                <a:tab pos="4568825" algn="ctr"/>
              </a:tabLst>
            </a:pPr>
            <a:endParaRPr lang="en-US" altLang="en-US" sz="2000" b="1" i="1" dirty="0" smtClean="0">
              <a:solidFill>
                <a:srgbClr val="000066"/>
              </a:solidFill>
            </a:endParaRPr>
          </a:p>
          <a:p>
            <a:pPr>
              <a:lnSpc>
                <a:spcPct val="90000"/>
              </a:lnSpc>
              <a:buFont typeface="Monotype Sorts" pitchFamily="-84" charset="2"/>
              <a:buNone/>
              <a:tabLst>
                <a:tab pos="1882775" algn="ctr"/>
                <a:tab pos="4568825" algn="ctr"/>
              </a:tabLst>
            </a:pPr>
            <a:endParaRPr lang="en-US" altLang="en-US" sz="2000" b="1" i="1" dirty="0">
              <a:solidFill>
                <a:srgbClr val="000066"/>
              </a:solidFill>
            </a:endParaRPr>
          </a:p>
          <a:p>
            <a:pPr>
              <a:lnSpc>
                <a:spcPct val="90000"/>
              </a:lnSpc>
              <a:buFont typeface="Monotype Sorts" pitchFamily="-84" charset="2"/>
              <a:buNone/>
              <a:tabLst>
                <a:tab pos="1882775" algn="ctr"/>
                <a:tab pos="4568825" algn="ctr"/>
              </a:tabLst>
            </a:pPr>
            <a:endParaRPr lang="en-US" altLang="en-US" sz="2000" b="1" dirty="0">
              <a:solidFill>
                <a:srgbClr val="000066"/>
              </a:solidFill>
            </a:endParaRPr>
          </a:p>
        </p:txBody>
      </p:sp>
      <p:sp>
        <p:nvSpPr>
          <p:cNvPr id="4" name="TextBox 3"/>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LIVENESS</a:t>
            </a:r>
            <a:endParaRPr lang="en-US" sz="3200" b="1" dirty="0">
              <a:solidFill>
                <a:srgbClr val="000066"/>
              </a:solidFill>
              <a:latin typeface="Times New Roman" pitchFamily="18" charset="0"/>
              <a:cs typeface="Times New Roman" pitchFamily="18" charset="0"/>
            </a:endParaRPr>
          </a:p>
        </p:txBody>
      </p:sp>
      <p:sp>
        <p:nvSpPr>
          <p:cNvPr id="2" name="Rounded Rectangle 1"/>
          <p:cNvSpPr/>
          <p:nvPr/>
        </p:nvSpPr>
        <p:spPr>
          <a:xfrm>
            <a:off x="383987" y="1522566"/>
            <a:ext cx="12060000" cy="377976"/>
          </a:xfrm>
          <a:prstGeom prst="roundRect">
            <a:avLst/>
          </a:prstGeom>
          <a:solidFill>
            <a:schemeClr val="bg1">
              <a:lumMod val="95000"/>
            </a:schemeClr>
          </a:solidFill>
          <a:ln>
            <a:solidFill>
              <a:srgbClr val="006666"/>
            </a:solidFill>
          </a:ln>
        </p:spPr>
        <p:txBody>
          <a:bodyPr wrap="square">
            <a:spAutoFit/>
          </a:bodyPr>
          <a:lstStyle/>
          <a:p>
            <a:pPr marL="182563" indent="-182563" algn="just">
              <a:lnSpc>
                <a:spcPct val="90000"/>
              </a:lnSpc>
              <a:buClr>
                <a:srgbClr val="800000"/>
              </a:buClr>
              <a:buFont typeface="Wingdings" panose="05000000000000000000" pitchFamily="2" charset="2"/>
              <a:buChar char="§"/>
              <a:tabLst>
                <a:tab pos="1882775" algn="ctr"/>
                <a:tab pos="4568825" algn="ctr"/>
              </a:tabLst>
            </a:pPr>
            <a:r>
              <a:rPr lang="en-US" altLang="en-US" b="1" dirty="0">
                <a:solidFill>
                  <a:srgbClr val="000066"/>
                </a:solidFill>
              </a:rPr>
              <a:t>Deadlock: </a:t>
            </a:r>
            <a:r>
              <a:rPr lang="en-US" altLang="en-US" dirty="0">
                <a:solidFill>
                  <a:srgbClr val="000066"/>
                </a:solidFill>
              </a:rPr>
              <a:t>two or more processes are waiting indefinitely for an event that can be caused by only one of the waiting processes</a:t>
            </a:r>
          </a:p>
        </p:txBody>
      </p:sp>
      <p:graphicFrame>
        <p:nvGraphicFramePr>
          <p:cNvPr id="6" name="Table 5"/>
          <p:cNvGraphicFramePr>
            <a:graphicFrameLocks noGrp="1"/>
          </p:cNvGraphicFramePr>
          <p:nvPr>
            <p:extLst>
              <p:ext uri="{D42A27DB-BD31-4B8C-83A1-F6EECF244321}">
                <p14:modId xmlns:p14="http://schemas.microsoft.com/office/powerpoint/2010/main" val="2759099736"/>
              </p:ext>
            </p:extLst>
          </p:nvPr>
        </p:nvGraphicFramePr>
        <p:xfrm>
          <a:off x="1313421" y="2756426"/>
          <a:ext cx="3600000" cy="276860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3826033391"/>
                    </a:ext>
                  </a:extLst>
                </a:gridCol>
                <a:gridCol w="1800000">
                  <a:extLst>
                    <a:ext uri="{9D8B030D-6E8A-4147-A177-3AD203B41FA5}">
                      <a16:colId xmlns:a16="http://schemas.microsoft.com/office/drawing/2014/main" val="11829249"/>
                    </a:ext>
                  </a:extLst>
                </a:gridCol>
              </a:tblGrid>
              <a:tr h="370840">
                <a:tc>
                  <a:txBody>
                    <a:bodyPr/>
                    <a:lstStyle/>
                    <a:p>
                      <a:pPr algn="ctr"/>
                      <a:r>
                        <a:rPr lang="en-PH" sz="1800" b="1" i="0" dirty="0" smtClean="0">
                          <a:solidFill>
                            <a:srgbClr val="006666"/>
                          </a:solidFill>
                          <a:latin typeface="+mn-lt"/>
                          <a:cs typeface="Courier New" panose="02070309020205020404" pitchFamily="49" charset="0"/>
                        </a:rPr>
                        <a:t>P</a:t>
                      </a:r>
                      <a:r>
                        <a:rPr lang="en-PH" sz="1800" b="1" i="0" baseline="-25000" dirty="0" smtClean="0">
                          <a:solidFill>
                            <a:srgbClr val="006666"/>
                          </a:solidFill>
                          <a:latin typeface="+mn-lt"/>
                          <a:cs typeface="Courier New" panose="02070309020205020404" pitchFamily="49" charset="0"/>
                        </a:rPr>
                        <a:t>0</a:t>
                      </a:r>
                      <a:endParaRPr lang="en-PH" sz="1800" b="1" i="0" baseline="-25000" dirty="0">
                        <a:solidFill>
                          <a:srgbClr val="006666"/>
                        </a:solidFill>
                        <a:latin typeface="+mn-lt"/>
                      </a:endParaRPr>
                    </a:p>
                  </a:txBody>
                  <a:tcPr>
                    <a:solidFill>
                      <a:schemeClr val="bg1"/>
                    </a:solidFill>
                  </a:tcPr>
                </a:tc>
                <a:tc>
                  <a:txBody>
                    <a:bodyPr/>
                    <a:lstStyle/>
                    <a:p>
                      <a:pPr algn="ctr"/>
                      <a:r>
                        <a:rPr lang="en-PH" sz="1800" b="1" i="0" dirty="0" smtClean="0">
                          <a:solidFill>
                            <a:srgbClr val="006666"/>
                          </a:solidFill>
                          <a:latin typeface="+mn-lt"/>
                          <a:cs typeface="Courier New" panose="02070309020205020404" pitchFamily="49" charset="0"/>
                        </a:rPr>
                        <a:t>P</a:t>
                      </a:r>
                      <a:r>
                        <a:rPr lang="en-PH" sz="1800" b="1" i="0" baseline="-25000" dirty="0" smtClean="0">
                          <a:solidFill>
                            <a:srgbClr val="006666"/>
                          </a:solidFill>
                          <a:latin typeface="+mn-lt"/>
                          <a:cs typeface="Courier New" panose="02070309020205020404" pitchFamily="49" charset="0"/>
                        </a:rPr>
                        <a:t>1</a:t>
                      </a:r>
                      <a:endParaRPr lang="en-PH" sz="1800" b="1" i="0" baseline="-25000" dirty="0">
                        <a:solidFill>
                          <a:srgbClr val="006666"/>
                        </a:solidFill>
                        <a:latin typeface="+mn-lt"/>
                      </a:endParaRPr>
                    </a:p>
                  </a:txBody>
                  <a:tcPr>
                    <a:solidFill>
                      <a:schemeClr val="bg1"/>
                    </a:solidFill>
                  </a:tcPr>
                </a:tc>
                <a:extLst>
                  <a:ext uri="{0D108BD9-81ED-4DB2-BD59-A6C34878D82A}">
                    <a16:rowId xmlns:a16="http://schemas.microsoft.com/office/drawing/2014/main" val="1850219648"/>
                  </a:ext>
                </a:extLst>
              </a:tr>
              <a:tr h="370840">
                <a:tc>
                  <a:txBody>
                    <a:bodyPr/>
                    <a:lstStyle/>
                    <a:p>
                      <a:pPr algn="ctr"/>
                      <a:r>
                        <a:rPr lang="en-PH" sz="1600" dirty="0" smtClean="0">
                          <a:solidFill>
                            <a:srgbClr val="006666"/>
                          </a:solidFill>
                          <a:latin typeface="Courier New" panose="02070309020205020404" pitchFamily="49" charset="0"/>
                          <a:cs typeface="Courier New" panose="02070309020205020404" pitchFamily="49" charset="0"/>
                        </a:rPr>
                        <a:t>wait(S); </a:t>
                      </a:r>
                      <a:endParaRPr lang="en-PH" sz="1600" dirty="0">
                        <a:solidFill>
                          <a:srgbClr val="006666"/>
                        </a:solidFill>
                      </a:endParaRPr>
                    </a:p>
                  </a:txBody>
                  <a:tcPr>
                    <a:solidFill>
                      <a:schemeClr val="bg1"/>
                    </a:solidFill>
                  </a:tcPr>
                </a:tc>
                <a:tc>
                  <a:txBody>
                    <a:bodyPr/>
                    <a:lstStyle/>
                    <a:p>
                      <a:pPr algn="ctr"/>
                      <a:r>
                        <a:rPr lang="en-PH" sz="1600" dirty="0" smtClean="0">
                          <a:solidFill>
                            <a:srgbClr val="006666"/>
                          </a:solidFill>
                          <a:latin typeface="Courier New" panose="02070309020205020404" pitchFamily="49" charset="0"/>
                          <a:cs typeface="Courier New" panose="02070309020205020404" pitchFamily="49" charset="0"/>
                        </a:rPr>
                        <a:t>wait(Q);</a:t>
                      </a:r>
                      <a:endParaRPr lang="en-PH" sz="1600" dirty="0">
                        <a:solidFill>
                          <a:srgbClr val="006666"/>
                        </a:solidFill>
                      </a:endParaRPr>
                    </a:p>
                  </a:txBody>
                  <a:tcPr>
                    <a:solidFill>
                      <a:schemeClr val="bg1"/>
                    </a:solidFill>
                  </a:tcPr>
                </a:tc>
                <a:extLst>
                  <a:ext uri="{0D108BD9-81ED-4DB2-BD59-A6C34878D82A}">
                    <a16:rowId xmlns:a16="http://schemas.microsoft.com/office/drawing/2014/main" val="1893862128"/>
                  </a:ext>
                </a:extLst>
              </a:tr>
              <a:tr h="370840">
                <a:tc>
                  <a:txBody>
                    <a:bodyPr/>
                    <a:lstStyle/>
                    <a:p>
                      <a:pPr algn="ctr"/>
                      <a:r>
                        <a:rPr lang="en-PH" sz="1600" dirty="0" smtClean="0">
                          <a:solidFill>
                            <a:srgbClr val="006666"/>
                          </a:solidFill>
                          <a:latin typeface="Courier New" panose="02070309020205020404" pitchFamily="49" charset="0"/>
                          <a:cs typeface="Courier New" panose="02070309020205020404" pitchFamily="49" charset="0"/>
                        </a:rPr>
                        <a:t>wait(Q);</a:t>
                      </a:r>
                      <a:endParaRPr lang="en-PH" sz="1600" dirty="0">
                        <a:solidFill>
                          <a:srgbClr val="006666"/>
                        </a:solidFill>
                      </a:endParaRPr>
                    </a:p>
                  </a:txBody>
                  <a:tcPr>
                    <a:solidFill>
                      <a:schemeClr val="bg1"/>
                    </a:solidFill>
                  </a:tcPr>
                </a:tc>
                <a:tc>
                  <a:txBody>
                    <a:bodyPr/>
                    <a:lstStyle/>
                    <a:p>
                      <a:pPr algn="ctr"/>
                      <a:r>
                        <a:rPr lang="en-PH" sz="1600" dirty="0" smtClean="0">
                          <a:solidFill>
                            <a:srgbClr val="006666"/>
                          </a:solidFill>
                          <a:latin typeface="Courier New" panose="02070309020205020404" pitchFamily="49" charset="0"/>
                          <a:cs typeface="Courier New" panose="02070309020205020404" pitchFamily="49" charset="0"/>
                        </a:rPr>
                        <a:t>wait(S);</a:t>
                      </a:r>
                      <a:endParaRPr lang="en-PH" sz="1600" dirty="0">
                        <a:solidFill>
                          <a:srgbClr val="006666"/>
                        </a:solidFill>
                      </a:endParaRPr>
                    </a:p>
                  </a:txBody>
                  <a:tcPr>
                    <a:solidFill>
                      <a:schemeClr val="bg1"/>
                    </a:solidFill>
                  </a:tcPr>
                </a:tc>
                <a:extLst>
                  <a:ext uri="{0D108BD9-81ED-4DB2-BD59-A6C34878D82A}">
                    <a16:rowId xmlns:a16="http://schemas.microsoft.com/office/drawing/2014/main" val="40512578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smtClean="0">
                          <a:ln>
                            <a:noFill/>
                          </a:ln>
                          <a:solidFill>
                            <a:srgbClr val="006666"/>
                          </a:solidFill>
                          <a:effectLst/>
                          <a:uLnTx/>
                          <a:uFillTx/>
                          <a:latin typeface="Courier New" panose="02070309020205020404" pitchFamily="49" charset="0"/>
                          <a:ea typeface="+mn-ea"/>
                          <a:cs typeface="Courier New" panose="02070309020205020404" pitchFamily="49"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smtClean="0">
                          <a:ln>
                            <a:noFill/>
                          </a:ln>
                          <a:solidFill>
                            <a:srgbClr val="006666"/>
                          </a:solidFill>
                          <a:effectLst/>
                          <a:uLnTx/>
                          <a:uFillTx/>
                          <a:latin typeface="Courier New" panose="02070309020205020404" pitchFamily="49" charset="0"/>
                          <a:ea typeface="+mn-ea"/>
                          <a:cs typeface="Courier New" panose="02070309020205020404" pitchFamily="49"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smtClean="0">
                          <a:ln>
                            <a:noFill/>
                          </a:ln>
                          <a:solidFill>
                            <a:srgbClr val="006666"/>
                          </a:solidFill>
                          <a:effectLst/>
                          <a:uLnTx/>
                          <a:uFillTx/>
                          <a:latin typeface="Courier New" panose="02070309020205020404" pitchFamily="49" charset="0"/>
                          <a:ea typeface="+mn-ea"/>
                          <a:cs typeface="Courier New" panose="02070309020205020404" pitchFamily="49" charset="0"/>
                        </a:rPr>
                        <a:t>.</a:t>
                      </a:r>
                      <a:endParaRPr kumimoji="0" lang="en-PH" sz="1800" b="0" i="0" u="none" strike="noStrike" kern="1200" cap="none" spc="0" normalizeH="0" baseline="0" noProof="0" dirty="0">
                        <a:ln>
                          <a:noFill/>
                        </a:ln>
                        <a:solidFill>
                          <a:srgbClr val="006666"/>
                        </a:solidFill>
                        <a:effectLst/>
                        <a:uLnTx/>
                        <a:uFillTx/>
                        <a:latin typeface="Courier New" panose="02070309020205020404" pitchFamily="49" charset="0"/>
                        <a:ea typeface="+mn-ea"/>
                        <a:cs typeface="Courier New" panose="02070309020205020404" pitchFamily="49" charset="0"/>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smtClean="0">
                          <a:ln>
                            <a:noFill/>
                          </a:ln>
                          <a:solidFill>
                            <a:srgbClr val="006666"/>
                          </a:solidFill>
                          <a:effectLst/>
                          <a:uLnTx/>
                          <a:uFillTx/>
                          <a:latin typeface="Courier New" panose="02070309020205020404" pitchFamily="49" charset="0"/>
                          <a:ea typeface="+mn-ea"/>
                          <a:cs typeface="Courier New" panose="02070309020205020404" pitchFamily="49"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smtClean="0">
                          <a:ln>
                            <a:noFill/>
                          </a:ln>
                          <a:solidFill>
                            <a:srgbClr val="006666"/>
                          </a:solidFill>
                          <a:effectLst/>
                          <a:uLnTx/>
                          <a:uFillTx/>
                          <a:latin typeface="Courier New" panose="02070309020205020404" pitchFamily="49" charset="0"/>
                          <a:ea typeface="+mn-ea"/>
                          <a:cs typeface="Courier New" panose="02070309020205020404" pitchFamily="49"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smtClean="0">
                          <a:ln>
                            <a:noFill/>
                          </a:ln>
                          <a:solidFill>
                            <a:srgbClr val="006666"/>
                          </a:solidFill>
                          <a:effectLst/>
                          <a:uLnTx/>
                          <a:uFillTx/>
                          <a:latin typeface="Courier New" panose="02070309020205020404" pitchFamily="49" charset="0"/>
                          <a:ea typeface="+mn-ea"/>
                          <a:cs typeface="Courier New" panose="02070309020205020404" pitchFamily="49" charset="0"/>
                        </a:rPr>
                        <a:t>. </a:t>
                      </a:r>
                      <a:endParaRPr kumimoji="0" lang="en-PH" sz="1800" b="0" i="0" u="none" strike="noStrike" kern="1200" cap="none" spc="0" normalizeH="0" baseline="0" noProof="0" dirty="0">
                        <a:ln>
                          <a:noFill/>
                        </a:ln>
                        <a:solidFill>
                          <a:srgbClr val="006666"/>
                        </a:solidFill>
                        <a:effectLst/>
                        <a:uLnTx/>
                        <a:uFillTx/>
                        <a:latin typeface="Courier New" panose="02070309020205020404" pitchFamily="49" charset="0"/>
                        <a:ea typeface="+mn-ea"/>
                        <a:cs typeface="Courier New" panose="02070309020205020404" pitchFamily="49" charset="0"/>
                      </a:endParaRPr>
                    </a:p>
                  </a:txBody>
                  <a:tcPr>
                    <a:solidFill>
                      <a:schemeClr val="bg1"/>
                    </a:solidFill>
                  </a:tcPr>
                </a:tc>
                <a:extLst>
                  <a:ext uri="{0D108BD9-81ED-4DB2-BD59-A6C34878D82A}">
                    <a16:rowId xmlns:a16="http://schemas.microsoft.com/office/drawing/2014/main" val="13757213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800" dirty="0" smtClean="0">
                          <a:solidFill>
                            <a:srgbClr val="006666"/>
                          </a:solidFill>
                          <a:latin typeface="Courier New" panose="02070309020205020404" pitchFamily="49" charset="0"/>
                          <a:cs typeface="Courier New" panose="02070309020205020404" pitchFamily="49" charset="0"/>
                        </a:rPr>
                        <a:t>signal(S);</a:t>
                      </a:r>
                      <a:endParaRPr kumimoji="0" lang="en-PH" sz="1800" b="0" i="0" u="none" strike="noStrike" kern="1200" cap="none" spc="0" normalizeH="0" baseline="0" noProof="0" dirty="0">
                        <a:ln>
                          <a:noFill/>
                        </a:ln>
                        <a:solidFill>
                          <a:srgbClr val="006666"/>
                        </a:solidFill>
                        <a:effectLst/>
                        <a:uLnTx/>
                        <a:uFillTx/>
                        <a:latin typeface="Courier New" panose="02070309020205020404" pitchFamily="49" charset="0"/>
                        <a:ea typeface="+mn-ea"/>
                        <a:cs typeface="Courier New" panose="02070309020205020404" pitchFamily="49" charset="0"/>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800" dirty="0" smtClean="0">
                          <a:solidFill>
                            <a:srgbClr val="006666"/>
                          </a:solidFill>
                          <a:latin typeface="Courier New" panose="02070309020205020404" pitchFamily="49" charset="0"/>
                          <a:cs typeface="Courier New" panose="02070309020205020404" pitchFamily="49" charset="0"/>
                        </a:rPr>
                        <a:t>signal(Q);</a:t>
                      </a:r>
                      <a:endParaRPr kumimoji="0" lang="en-PH" sz="1800" b="0" i="0" u="none" strike="noStrike" kern="1200" cap="none" spc="0" normalizeH="0" baseline="0" noProof="0" dirty="0">
                        <a:ln>
                          <a:noFill/>
                        </a:ln>
                        <a:solidFill>
                          <a:srgbClr val="006666"/>
                        </a:solidFill>
                        <a:effectLst/>
                        <a:uLnTx/>
                        <a:uFillTx/>
                        <a:latin typeface="Courier New" panose="02070309020205020404" pitchFamily="49" charset="0"/>
                        <a:ea typeface="+mn-ea"/>
                        <a:cs typeface="Courier New" panose="02070309020205020404" pitchFamily="49" charset="0"/>
                      </a:endParaRPr>
                    </a:p>
                  </a:txBody>
                  <a:tcPr>
                    <a:solidFill>
                      <a:schemeClr val="bg1"/>
                    </a:solidFill>
                  </a:tcPr>
                </a:tc>
                <a:extLst>
                  <a:ext uri="{0D108BD9-81ED-4DB2-BD59-A6C34878D82A}">
                    <a16:rowId xmlns:a16="http://schemas.microsoft.com/office/drawing/2014/main" val="9579081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800" dirty="0" smtClean="0">
                          <a:solidFill>
                            <a:srgbClr val="006666"/>
                          </a:solidFill>
                          <a:latin typeface="Courier New" panose="02070309020205020404" pitchFamily="49" charset="0"/>
                          <a:cs typeface="Courier New" panose="02070309020205020404" pitchFamily="49" charset="0"/>
                        </a:rPr>
                        <a:t>signal(Q);</a:t>
                      </a:r>
                      <a:endParaRPr kumimoji="0" lang="en-PH" sz="1800" b="0" i="0" u="none" strike="noStrike" kern="1200" cap="none" spc="0" normalizeH="0" baseline="0" noProof="0" dirty="0">
                        <a:ln>
                          <a:noFill/>
                        </a:ln>
                        <a:solidFill>
                          <a:srgbClr val="006666"/>
                        </a:solidFill>
                        <a:effectLst/>
                        <a:uLnTx/>
                        <a:uFillTx/>
                        <a:latin typeface="Courier New" panose="02070309020205020404" pitchFamily="49" charset="0"/>
                        <a:ea typeface="+mn-ea"/>
                        <a:cs typeface="Courier New" panose="02070309020205020404" pitchFamily="49" charset="0"/>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800" dirty="0" smtClean="0">
                          <a:solidFill>
                            <a:srgbClr val="006666"/>
                          </a:solidFill>
                          <a:latin typeface="Courier New" panose="02070309020205020404" pitchFamily="49" charset="0"/>
                          <a:cs typeface="Courier New" panose="02070309020205020404" pitchFamily="49" charset="0"/>
                        </a:rPr>
                        <a:t>signal(S);</a:t>
                      </a:r>
                      <a:endParaRPr kumimoji="0" lang="en-PH" sz="1800" b="0" i="0" u="none" strike="noStrike" kern="1200" cap="none" spc="0" normalizeH="0" baseline="0" noProof="0" dirty="0">
                        <a:ln>
                          <a:noFill/>
                        </a:ln>
                        <a:solidFill>
                          <a:srgbClr val="006666"/>
                        </a:solidFill>
                        <a:effectLst/>
                        <a:uLnTx/>
                        <a:uFillTx/>
                        <a:latin typeface="Courier New" panose="02070309020205020404" pitchFamily="49" charset="0"/>
                        <a:ea typeface="+mn-ea"/>
                        <a:cs typeface="Courier New" panose="02070309020205020404" pitchFamily="49" charset="0"/>
                      </a:endParaRPr>
                    </a:p>
                  </a:txBody>
                  <a:tcPr>
                    <a:solidFill>
                      <a:schemeClr val="bg1"/>
                    </a:solidFill>
                  </a:tcPr>
                </a:tc>
                <a:extLst>
                  <a:ext uri="{0D108BD9-81ED-4DB2-BD59-A6C34878D82A}">
                    <a16:rowId xmlns:a16="http://schemas.microsoft.com/office/drawing/2014/main" val="2976484206"/>
                  </a:ext>
                </a:extLst>
              </a:tr>
            </a:tbl>
          </a:graphicData>
        </a:graphic>
      </p:graphicFrame>
      <p:sp>
        <p:nvSpPr>
          <p:cNvPr id="7" name="Rectangle 6"/>
          <p:cNvSpPr/>
          <p:nvPr/>
        </p:nvSpPr>
        <p:spPr>
          <a:xfrm>
            <a:off x="5935291" y="2295196"/>
            <a:ext cx="6475446" cy="2585323"/>
          </a:xfrm>
          <a:prstGeom prst="rect">
            <a:avLst/>
          </a:prstGeom>
          <a:solidFill>
            <a:schemeClr val="bg1">
              <a:lumMod val="95000"/>
            </a:schemeClr>
          </a:solidFill>
        </p:spPr>
        <p:txBody>
          <a:bodyPr wrap="square">
            <a:spAutoFit/>
          </a:bodyPr>
          <a:lstStyle/>
          <a:p>
            <a:pPr marL="361950" indent="-361950">
              <a:lnSpc>
                <a:spcPct val="90000"/>
              </a:lnSpc>
              <a:buClr>
                <a:srgbClr val="800000"/>
              </a:buClr>
              <a:buFont typeface="Wingdings" panose="05000000000000000000" pitchFamily="2" charset="2"/>
              <a:buChar char="§"/>
              <a:tabLst>
                <a:tab pos="1882775" algn="ctr"/>
                <a:tab pos="4568825" algn="ctr"/>
              </a:tabLst>
            </a:pPr>
            <a:r>
              <a:rPr lang="en-US" altLang="en-US" sz="2000" dirty="0">
                <a:solidFill>
                  <a:srgbClr val="000066"/>
                </a:solidFill>
                <a:sym typeface="MT Extra" pitchFamily="18" charset="2"/>
              </a:rPr>
              <a:t>Consider if </a:t>
            </a:r>
            <a:r>
              <a:rPr lang="en-US" altLang="en-US" sz="2000" i="1" dirty="0">
                <a:solidFill>
                  <a:srgbClr val="000066"/>
                </a:solidFill>
              </a:rPr>
              <a:t>P</a:t>
            </a:r>
            <a:r>
              <a:rPr lang="en-US" altLang="en-US" sz="2000" baseline="-25000" dirty="0">
                <a:solidFill>
                  <a:srgbClr val="000066"/>
                </a:solidFill>
              </a:rPr>
              <a:t>0</a:t>
            </a:r>
            <a:r>
              <a:rPr lang="en-US" altLang="en-US" sz="2000" dirty="0">
                <a:solidFill>
                  <a:srgbClr val="000066"/>
                </a:solidFill>
                <a:sym typeface="MT Extra" pitchFamily="18" charset="2"/>
              </a:rPr>
              <a:t> executes wait(S) and </a:t>
            </a:r>
            <a:r>
              <a:rPr lang="en-US" altLang="en-US" sz="2000" i="1" dirty="0" smtClean="0">
                <a:solidFill>
                  <a:srgbClr val="000066"/>
                </a:solidFill>
              </a:rPr>
              <a:t>P</a:t>
            </a:r>
            <a:r>
              <a:rPr lang="en-US" altLang="en-US" sz="2000" baseline="-25000" dirty="0" smtClean="0">
                <a:solidFill>
                  <a:srgbClr val="000066"/>
                </a:solidFill>
              </a:rPr>
              <a:t>1 </a:t>
            </a:r>
            <a:r>
              <a:rPr lang="en-US" altLang="en-US" sz="2000" dirty="0" smtClean="0">
                <a:solidFill>
                  <a:srgbClr val="000066"/>
                </a:solidFill>
              </a:rPr>
              <a:t> executes </a:t>
            </a:r>
            <a:r>
              <a:rPr lang="en-US" altLang="en-US" sz="2000" dirty="0" smtClean="0">
                <a:solidFill>
                  <a:srgbClr val="000066"/>
                </a:solidFill>
                <a:sym typeface="MT Extra" pitchFamily="18" charset="2"/>
              </a:rPr>
              <a:t>wait(Q</a:t>
            </a:r>
            <a:r>
              <a:rPr lang="en-US" altLang="en-US" sz="2000" dirty="0">
                <a:solidFill>
                  <a:srgbClr val="000066"/>
                </a:solidFill>
                <a:sym typeface="MT Extra" pitchFamily="18" charset="2"/>
              </a:rPr>
              <a:t>). </a:t>
            </a:r>
            <a:endParaRPr lang="en-US" altLang="en-US" sz="2000" dirty="0" smtClean="0">
              <a:solidFill>
                <a:srgbClr val="000066"/>
              </a:solidFill>
              <a:sym typeface="MT Extra" pitchFamily="18" charset="2"/>
            </a:endParaRPr>
          </a:p>
          <a:p>
            <a:pPr marL="361950" indent="-361950">
              <a:lnSpc>
                <a:spcPct val="90000"/>
              </a:lnSpc>
              <a:buClr>
                <a:srgbClr val="800000"/>
              </a:buClr>
              <a:buFont typeface="Wingdings" panose="05000000000000000000" pitchFamily="2" charset="2"/>
              <a:buChar char="§"/>
              <a:tabLst>
                <a:tab pos="1882775" algn="ctr"/>
                <a:tab pos="4568825" algn="ctr"/>
              </a:tabLst>
            </a:pPr>
            <a:endParaRPr lang="en-US" altLang="en-US" sz="2000" dirty="0" smtClean="0">
              <a:solidFill>
                <a:srgbClr val="000066"/>
              </a:solidFill>
              <a:sym typeface="MT Extra" pitchFamily="18" charset="2"/>
            </a:endParaRPr>
          </a:p>
          <a:p>
            <a:pPr marL="361950" indent="-361950">
              <a:lnSpc>
                <a:spcPct val="90000"/>
              </a:lnSpc>
              <a:buClr>
                <a:srgbClr val="800000"/>
              </a:buClr>
              <a:buFont typeface="Wingdings" panose="05000000000000000000" pitchFamily="2" charset="2"/>
              <a:buChar char="§"/>
              <a:tabLst>
                <a:tab pos="1882775" algn="ctr"/>
                <a:tab pos="4568825" algn="ctr"/>
              </a:tabLst>
            </a:pPr>
            <a:r>
              <a:rPr lang="en-US" altLang="en-US" sz="2000" dirty="0" smtClean="0">
                <a:solidFill>
                  <a:srgbClr val="000066"/>
                </a:solidFill>
                <a:sym typeface="MT Extra" pitchFamily="18" charset="2"/>
              </a:rPr>
              <a:t>When </a:t>
            </a:r>
            <a:r>
              <a:rPr lang="en-US" altLang="en-US" sz="2000" i="1" dirty="0">
                <a:solidFill>
                  <a:srgbClr val="000066"/>
                </a:solidFill>
              </a:rPr>
              <a:t>P</a:t>
            </a:r>
            <a:r>
              <a:rPr lang="en-US" altLang="en-US" sz="2000" baseline="-25000" dirty="0">
                <a:solidFill>
                  <a:srgbClr val="000066"/>
                </a:solidFill>
              </a:rPr>
              <a:t>0</a:t>
            </a:r>
            <a:r>
              <a:rPr lang="en-US" altLang="en-US" sz="2000" dirty="0">
                <a:solidFill>
                  <a:srgbClr val="000066"/>
                </a:solidFill>
                <a:sym typeface="MT Extra" pitchFamily="18" charset="2"/>
              </a:rPr>
              <a:t> executes wait(Q), it must wait until </a:t>
            </a:r>
            <a:r>
              <a:rPr lang="en-US" altLang="en-US" sz="2000" i="1" dirty="0">
                <a:solidFill>
                  <a:srgbClr val="000066"/>
                </a:solidFill>
              </a:rPr>
              <a:t>P</a:t>
            </a:r>
            <a:r>
              <a:rPr lang="en-US" altLang="en-US" sz="2000" baseline="-25000" dirty="0">
                <a:solidFill>
                  <a:srgbClr val="000066"/>
                </a:solidFill>
              </a:rPr>
              <a:t>1 </a:t>
            </a:r>
            <a:r>
              <a:rPr lang="en-US" altLang="en-US" sz="2000" dirty="0">
                <a:solidFill>
                  <a:srgbClr val="000066"/>
                </a:solidFill>
                <a:sym typeface="MT Extra" pitchFamily="18" charset="2"/>
              </a:rPr>
              <a:t>executes signal(Q</a:t>
            </a:r>
            <a:r>
              <a:rPr lang="en-US" altLang="en-US" sz="2000" dirty="0" smtClean="0">
                <a:solidFill>
                  <a:srgbClr val="000066"/>
                </a:solidFill>
                <a:sym typeface="MT Extra" pitchFamily="18" charset="2"/>
              </a:rPr>
              <a:t>).</a:t>
            </a:r>
            <a:endParaRPr lang="en-US" altLang="en-US" sz="2000" dirty="0">
              <a:solidFill>
                <a:srgbClr val="000066"/>
              </a:solidFill>
              <a:sym typeface="MT Extra" pitchFamily="18" charset="2"/>
            </a:endParaRPr>
          </a:p>
          <a:p>
            <a:pPr marL="361950" indent="-361950">
              <a:lnSpc>
                <a:spcPct val="90000"/>
              </a:lnSpc>
              <a:buClr>
                <a:srgbClr val="800000"/>
              </a:buClr>
              <a:buFont typeface="Wingdings" panose="05000000000000000000" pitchFamily="2" charset="2"/>
              <a:buChar char="§"/>
              <a:tabLst>
                <a:tab pos="1882775" algn="ctr"/>
                <a:tab pos="4568825" algn="ctr"/>
              </a:tabLst>
            </a:pPr>
            <a:endParaRPr lang="en-US" altLang="en-US" sz="2000" dirty="0">
              <a:solidFill>
                <a:srgbClr val="000066"/>
              </a:solidFill>
              <a:sym typeface="MT Extra" pitchFamily="18" charset="2"/>
            </a:endParaRPr>
          </a:p>
          <a:p>
            <a:pPr marL="361950" indent="-361950">
              <a:lnSpc>
                <a:spcPct val="90000"/>
              </a:lnSpc>
              <a:buClr>
                <a:srgbClr val="800000"/>
              </a:buClr>
              <a:buFont typeface="Wingdings" panose="05000000000000000000" pitchFamily="2" charset="2"/>
              <a:buChar char="§"/>
              <a:tabLst>
                <a:tab pos="1882775" algn="ctr"/>
                <a:tab pos="4568825" algn="ctr"/>
              </a:tabLst>
            </a:pPr>
            <a:r>
              <a:rPr lang="en-US" altLang="en-US" sz="2000" dirty="0">
                <a:solidFill>
                  <a:srgbClr val="000066"/>
                </a:solidFill>
                <a:sym typeface="MT Extra" pitchFamily="18" charset="2"/>
              </a:rPr>
              <a:t>However, </a:t>
            </a:r>
            <a:r>
              <a:rPr lang="en-US" altLang="en-US" sz="2000" i="1" dirty="0">
                <a:solidFill>
                  <a:srgbClr val="000066"/>
                </a:solidFill>
              </a:rPr>
              <a:t>P</a:t>
            </a:r>
            <a:r>
              <a:rPr lang="en-US" altLang="en-US" sz="2000" baseline="-25000" dirty="0">
                <a:solidFill>
                  <a:srgbClr val="000066"/>
                </a:solidFill>
              </a:rPr>
              <a:t>1 </a:t>
            </a:r>
            <a:r>
              <a:rPr lang="en-US" altLang="en-US" sz="2000" dirty="0">
                <a:solidFill>
                  <a:srgbClr val="000066"/>
                </a:solidFill>
                <a:sym typeface="MT Extra" pitchFamily="18" charset="2"/>
              </a:rPr>
              <a:t>is waiting until </a:t>
            </a:r>
            <a:r>
              <a:rPr lang="en-US" altLang="en-US" sz="2000" i="1" dirty="0">
                <a:solidFill>
                  <a:srgbClr val="000066"/>
                </a:solidFill>
              </a:rPr>
              <a:t>P</a:t>
            </a:r>
            <a:r>
              <a:rPr lang="en-US" altLang="en-US" sz="2000" baseline="-25000" dirty="0">
                <a:solidFill>
                  <a:srgbClr val="000066"/>
                </a:solidFill>
              </a:rPr>
              <a:t>0</a:t>
            </a:r>
            <a:r>
              <a:rPr lang="en-US" altLang="en-US" sz="2000" dirty="0">
                <a:solidFill>
                  <a:srgbClr val="000066"/>
                </a:solidFill>
                <a:sym typeface="MT Extra" pitchFamily="18" charset="2"/>
              </a:rPr>
              <a:t> </a:t>
            </a:r>
            <a:r>
              <a:rPr lang="en-US" altLang="en-US" sz="2000" dirty="0" smtClean="0">
                <a:solidFill>
                  <a:srgbClr val="000066"/>
                </a:solidFill>
                <a:sym typeface="MT Extra" pitchFamily="18" charset="2"/>
              </a:rPr>
              <a:t>executes </a:t>
            </a:r>
            <a:r>
              <a:rPr lang="en-US" altLang="en-US" sz="2000" dirty="0">
                <a:solidFill>
                  <a:srgbClr val="000066"/>
                </a:solidFill>
                <a:sym typeface="MT Extra" pitchFamily="18" charset="2"/>
              </a:rPr>
              <a:t>signal(S).</a:t>
            </a:r>
          </a:p>
          <a:p>
            <a:pPr marL="361950" indent="-361950">
              <a:lnSpc>
                <a:spcPct val="90000"/>
              </a:lnSpc>
              <a:buClr>
                <a:srgbClr val="800000"/>
              </a:buClr>
              <a:buFont typeface="Wingdings" panose="05000000000000000000" pitchFamily="2" charset="2"/>
              <a:buChar char="§"/>
              <a:tabLst>
                <a:tab pos="1882775" algn="ctr"/>
                <a:tab pos="4568825" algn="ctr"/>
              </a:tabLst>
            </a:pPr>
            <a:endParaRPr lang="en-US" altLang="en-US" sz="2000" dirty="0">
              <a:solidFill>
                <a:srgbClr val="000066"/>
              </a:solidFill>
              <a:sym typeface="MT Extra" pitchFamily="18" charset="2"/>
            </a:endParaRPr>
          </a:p>
          <a:p>
            <a:pPr marL="361950" indent="-361950">
              <a:lnSpc>
                <a:spcPct val="90000"/>
              </a:lnSpc>
              <a:buClr>
                <a:srgbClr val="800000"/>
              </a:buClr>
              <a:buFont typeface="Wingdings" panose="05000000000000000000" pitchFamily="2" charset="2"/>
              <a:buChar char="§"/>
              <a:tabLst>
                <a:tab pos="1882775" algn="ctr"/>
                <a:tab pos="4568825" algn="ctr"/>
              </a:tabLst>
            </a:pPr>
            <a:r>
              <a:rPr lang="en-US" altLang="en-US" sz="2000" dirty="0">
                <a:solidFill>
                  <a:srgbClr val="000066"/>
                </a:solidFill>
                <a:sym typeface="MT Extra" pitchFamily="18" charset="2"/>
              </a:rPr>
              <a:t>Since these </a:t>
            </a:r>
            <a:r>
              <a:rPr lang="en-US" altLang="en-US" sz="2000" b="1" dirty="0">
                <a:solidFill>
                  <a:srgbClr val="000066"/>
                </a:solidFill>
                <a:sym typeface="MT Extra" pitchFamily="18" charset="2"/>
              </a:rPr>
              <a:t>signal</a:t>
            </a:r>
            <a:r>
              <a:rPr lang="en-US" altLang="en-US" sz="2000" b="1" dirty="0" smtClean="0">
                <a:solidFill>
                  <a:srgbClr val="000066"/>
                </a:solidFill>
                <a:sym typeface="MT Extra" pitchFamily="18" charset="2"/>
              </a:rPr>
              <a:t>( ) </a:t>
            </a:r>
            <a:r>
              <a:rPr lang="en-US" altLang="en-US" sz="2000" b="1" dirty="0">
                <a:solidFill>
                  <a:srgbClr val="000066"/>
                </a:solidFill>
                <a:sym typeface="MT Extra" pitchFamily="18" charset="2"/>
              </a:rPr>
              <a:t>operations</a:t>
            </a:r>
            <a:r>
              <a:rPr lang="en-US" altLang="en-US" sz="2000" dirty="0">
                <a:solidFill>
                  <a:srgbClr val="000066"/>
                </a:solidFill>
                <a:sym typeface="MT Extra" pitchFamily="18" charset="2"/>
              </a:rPr>
              <a:t> will never be executed, </a:t>
            </a:r>
            <a:r>
              <a:rPr lang="en-US" altLang="en-US" sz="2000" i="1" dirty="0">
                <a:solidFill>
                  <a:srgbClr val="000066"/>
                </a:solidFill>
              </a:rPr>
              <a:t>P</a:t>
            </a:r>
            <a:r>
              <a:rPr lang="en-US" altLang="en-US" sz="2000" baseline="-25000" dirty="0">
                <a:solidFill>
                  <a:srgbClr val="000066"/>
                </a:solidFill>
              </a:rPr>
              <a:t>0 </a:t>
            </a:r>
            <a:r>
              <a:rPr lang="en-US" altLang="en-US" sz="2000" dirty="0">
                <a:solidFill>
                  <a:srgbClr val="000066"/>
                </a:solidFill>
                <a:sym typeface="MT Extra" pitchFamily="18" charset="2"/>
              </a:rPr>
              <a:t>and </a:t>
            </a:r>
            <a:r>
              <a:rPr lang="en-US" altLang="en-US" sz="2000" i="1" dirty="0">
                <a:solidFill>
                  <a:srgbClr val="000066"/>
                </a:solidFill>
              </a:rPr>
              <a:t>P</a:t>
            </a:r>
            <a:r>
              <a:rPr lang="en-US" altLang="en-US" sz="2000" baseline="-25000" dirty="0">
                <a:solidFill>
                  <a:srgbClr val="000066"/>
                </a:solidFill>
              </a:rPr>
              <a:t>1 </a:t>
            </a:r>
            <a:r>
              <a:rPr lang="en-US" altLang="en-US" sz="2000" dirty="0">
                <a:solidFill>
                  <a:srgbClr val="000066"/>
                </a:solidFill>
                <a:sym typeface="MT Extra" pitchFamily="18" charset="2"/>
              </a:rPr>
              <a:t>are </a:t>
            </a:r>
            <a:r>
              <a:rPr lang="en-US" altLang="en-US" sz="2000" b="1" dirty="0">
                <a:solidFill>
                  <a:srgbClr val="000066"/>
                </a:solidFill>
                <a:sym typeface="MT Extra" pitchFamily="18" charset="2"/>
              </a:rPr>
              <a:t>deadlocked</a:t>
            </a:r>
            <a:r>
              <a:rPr lang="en-US" altLang="en-US" sz="2000" dirty="0">
                <a:solidFill>
                  <a:srgbClr val="000066"/>
                </a:solidFill>
                <a:sym typeface="MT Extra" pitchFamily="18" charset="2"/>
              </a:rPr>
              <a:t>.</a:t>
            </a:r>
          </a:p>
        </p:txBody>
      </p:sp>
    </p:spTree>
    <p:extLst>
      <p:ext uri="{BB962C8B-B14F-4D97-AF65-F5344CB8AC3E}">
        <p14:creationId xmlns:p14="http://schemas.microsoft.com/office/powerpoint/2010/main" val="27069467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LIVENESS</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1323514" y="1626355"/>
            <a:ext cx="10154571" cy="4154984"/>
          </a:xfrm>
          <a:prstGeom prst="rect">
            <a:avLst/>
          </a:prstGeom>
          <a:solidFill>
            <a:schemeClr val="bg1">
              <a:lumMod val="95000"/>
            </a:schemeClr>
          </a:solidFill>
        </p:spPr>
        <p:txBody>
          <a:bodyPr wrap="square">
            <a:spAutoFit/>
          </a:bodyPr>
          <a:lstStyle/>
          <a:p>
            <a:pPr marL="361950" indent="-361950">
              <a:lnSpc>
                <a:spcPct val="90000"/>
              </a:lnSpc>
              <a:buClr>
                <a:srgbClr val="800000"/>
              </a:buClr>
              <a:buFont typeface="Wingdings" panose="05000000000000000000" pitchFamily="2" charset="2"/>
              <a:buChar char="§"/>
              <a:tabLst>
                <a:tab pos="1882775" algn="ctr"/>
                <a:tab pos="4568825" algn="ctr"/>
              </a:tabLst>
            </a:pPr>
            <a:r>
              <a:rPr lang="en-US" altLang="en-US" sz="2400" dirty="0">
                <a:solidFill>
                  <a:srgbClr val="000066"/>
                </a:solidFill>
              </a:rPr>
              <a:t>Other </a:t>
            </a:r>
            <a:r>
              <a:rPr lang="en-US" altLang="en-US" sz="2400" b="1" dirty="0">
                <a:solidFill>
                  <a:srgbClr val="000066"/>
                </a:solidFill>
              </a:rPr>
              <a:t>forms</a:t>
            </a:r>
            <a:r>
              <a:rPr lang="en-US" altLang="en-US" sz="2400" dirty="0">
                <a:solidFill>
                  <a:srgbClr val="000066"/>
                </a:solidFill>
              </a:rPr>
              <a:t> of </a:t>
            </a:r>
            <a:r>
              <a:rPr lang="en-US" altLang="en-US" sz="2400" b="1" dirty="0">
                <a:solidFill>
                  <a:srgbClr val="000066"/>
                </a:solidFill>
              </a:rPr>
              <a:t>deadlock</a:t>
            </a:r>
            <a:r>
              <a:rPr lang="en-US" altLang="en-US" sz="2400" dirty="0">
                <a:solidFill>
                  <a:srgbClr val="000066"/>
                </a:solidFill>
              </a:rPr>
              <a:t>:</a:t>
            </a:r>
          </a:p>
          <a:p>
            <a:pPr marL="704850" indent="-342900">
              <a:lnSpc>
                <a:spcPct val="90000"/>
              </a:lnSpc>
              <a:buClr>
                <a:srgbClr val="800000"/>
              </a:buClr>
              <a:buFont typeface="Courier New" panose="02070309020205020404" pitchFamily="49" charset="0"/>
              <a:buChar char="o"/>
              <a:tabLst>
                <a:tab pos="1882775" algn="ctr"/>
                <a:tab pos="4568825" algn="ctr"/>
              </a:tabLst>
            </a:pPr>
            <a:endParaRPr lang="en-US" altLang="en-US" sz="2400" b="1" dirty="0" smtClean="0">
              <a:solidFill>
                <a:srgbClr val="000066"/>
              </a:solidFill>
              <a:sym typeface="MT Extra" pitchFamily="18" charset="2"/>
            </a:endParaRPr>
          </a:p>
          <a:p>
            <a:pPr marL="1081088" indent="-366713">
              <a:lnSpc>
                <a:spcPct val="90000"/>
              </a:lnSpc>
              <a:buClr>
                <a:srgbClr val="800000"/>
              </a:buClr>
              <a:buFont typeface="Courier New" panose="02070309020205020404" pitchFamily="49" charset="0"/>
              <a:buChar char="o"/>
              <a:tabLst>
                <a:tab pos="1882775" algn="ctr"/>
                <a:tab pos="4568825" algn="ctr"/>
              </a:tabLst>
            </a:pPr>
            <a:r>
              <a:rPr lang="en-US" altLang="en-US" sz="2400" b="1" dirty="0" smtClean="0">
                <a:solidFill>
                  <a:srgbClr val="000066"/>
                </a:solidFill>
                <a:sym typeface="MT Extra" pitchFamily="18" charset="2"/>
              </a:rPr>
              <a:t>Starvation: </a:t>
            </a:r>
          </a:p>
          <a:p>
            <a:pPr marL="1263650" indent="-182563">
              <a:lnSpc>
                <a:spcPct val="90000"/>
              </a:lnSpc>
              <a:buClr>
                <a:srgbClr val="800000"/>
              </a:buClr>
              <a:buFont typeface="Arial" panose="020B0604020202020204" pitchFamily="34" charset="0"/>
              <a:buChar char="•"/>
              <a:tabLst>
                <a:tab pos="1882775" algn="ctr"/>
                <a:tab pos="4568825" algn="ctr"/>
              </a:tabLst>
            </a:pPr>
            <a:r>
              <a:rPr lang="en-US" altLang="en-US" sz="2400" dirty="0" smtClean="0">
                <a:solidFill>
                  <a:srgbClr val="000066"/>
                </a:solidFill>
              </a:rPr>
              <a:t>indefinite </a:t>
            </a:r>
            <a:r>
              <a:rPr lang="en-US" altLang="en-US" sz="2400" dirty="0">
                <a:solidFill>
                  <a:srgbClr val="000066"/>
                </a:solidFill>
              </a:rPr>
              <a:t>blocking  </a:t>
            </a:r>
          </a:p>
          <a:p>
            <a:pPr marL="1263650" lvl="1" indent="-182563" algn="just">
              <a:lnSpc>
                <a:spcPct val="90000"/>
              </a:lnSpc>
              <a:buClr>
                <a:srgbClr val="800000"/>
              </a:buClr>
              <a:buFont typeface="Arial" panose="020B0604020202020204" pitchFamily="34" charset="0"/>
              <a:buChar char="•"/>
              <a:tabLst>
                <a:tab pos="1882775" algn="ctr"/>
                <a:tab pos="4568825" algn="ctr"/>
              </a:tabLst>
            </a:pPr>
            <a:r>
              <a:rPr lang="en-US" altLang="en-US" sz="2400" dirty="0">
                <a:solidFill>
                  <a:srgbClr val="000066"/>
                </a:solidFill>
              </a:rPr>
              <a:t>a</a:t>
            </a:r>
            <a:r>
              <a:rPr lang="en-US" altLang="en-US" sz="2400" dirty="0" smtClean="0">
                <a:solidFill>
                  <a:srgbClr val="000066"/>
                </a:solidFill>
              </a:rPr>
              <a:t> </a:t>
            </a:r>
            <a:r>
              <a:rPr lang="en-US" altLang="en-US" sz="2400" dirty="0">
                <a:solidFill>
                  <a:srgbClr val="000066"/>
                </a:solidFill>
              </a:rPr>
              <a:t>process may never be removed from the semaphore queue in which it is </a:t>
            </a:r>
            <a:r>
              <a:rPr lang="en-US" altLang="en-US" sz="2400" dirty="0" smtClean="0">
                <a:solidFill>
                  <a:srgbClr val="000066"/>
                </a:solidFill>
              </a:rPr>
              <a:t>suspended</a:t>
            </a:r>
          </a:p>
          <a:p>
            <a:pPr marL="725488" lvl="1" indent="-363538" algn="just">
              <a:lnSpc>
                <a:spcPct val="90000"/>
              </a:lnSpc>
              <a:buClr>
                <a:srgbClr val="800000"/>
              </a:buClr>
              <a:buFont typeface="Courier New" panose="02070309020205020404" pitchFamily="49" charset="0"/>
              <a:buChar char="o"/>
              <a:tabLst>
                <a:tab pos="1882775" algn="ctr"/>
                <a:tab pos="4568825" algn="ctr"/>
              </a:tabLst>
            </a:pPr>
            <a:endParaRPr lang="en-US" altLang="en-US" sz="2400" b="1" dirty="0" smtClean="0">
              <a:solidFill>
                <a:srgbClr val="000066"/>
              </a:solidFill>
            </a:endParaRPr>
          </a:p>
          <a:p>
            <a:pPr marL="1081088" lvl="1" indent="-366713" algn="just">
              <a:lnSpc>
                <a:spcPct val="90000"/>
              </a:lnSpc>
              <a:buClr>
                <a:srgbClr val="800000"/>
              </a:buClr>
              <a:buFont typeface="Courier New" panose="02070309020205020404" pitchFamily="49" charset="0"/>
              <a:buChar char="o"/>
              <a:tabLst>
                <a:tab pos="1882775" algn="ctr"/>
                <a:tab pos="4568825" algn="ctr"/>
              </a:tabLst>
            </a:pPr>
            <a:r>
              <a:rPr lang="en-US" altLang="en-US" sz="2400" b="1" dirty="0" smtClean="0">
                <a:solidFill>
                  <a:srgbClr val="000066"/>
                </a:solidFill>
              </a:rPr>
              <a:t>Priority Inversion: </a:t>
            </a:r>
          </a:p>
          <a:p>
            <a:pPr marL="1263650" lvl="1" indent="-182563" algn="just">
              <a:lnSpc>
                <a:spcPct val="90000"/>
              </a:lnSpc>
              <a:buClr>
                <a:srgbClr val="800000"/>
              </a:buClr>
              <a:buFont typeface="Arial" panose="020B0604020202020204" pitchFamily="34" charset="0"/>
              <a:buChar char="•"/>
              <a:tabLst>
                <a:tab pos="1882775" algn="ctr"/>
                <a:tab pos="4568825" algn="ctr"/>
              </a:tabLst>
            </a:pPr>
            <a:r>
              <a:rPr lang="en-US" altLang="en-US" sz="2400" dirty="0" smtClean="0">
                <a:solidFill>
                  <a:srgbClr val="000066"/>
                </a:solidFill>
              </a:rPr>
              <a:t>scheduling </a:t>
            </a:r>
            <a:r>
              <a:rPr lang="en-US" altLang="en-US" sz="2400" dirty="0">
                <a:solidFill>
                  <a:srgbClr val="000066"/>
                </a:solidFill>
              </a:rPr>
              <a:t>problem when lower-priority process holds a lock needed by higher-priority process</a:t>
            </a:r>
          </a:p>
          <a:p>
            <a:pPr marL="361950" indent="-361950">
              <a:buClr>
                <a:srgbClr val="800000"/>
              </a:buClr>
              <a:buFont typeface="Wingdings" panose="05000000000000000000" pitchFamily="2" charset="2"/>
              <a:buChar char="§"/>
              <a:tabLst>
                <a:tab pos="1882775" algn="ctr"/>
                <a:tab pos="4568825" algn="ctr"/>
              </a:tabLst>
            </a:pPr>
            <a:endParaRPr lang="en-US" altLang="en-US" sz="2400" dirty="0" smtClean="0">
              <a:solidFill>
                <a:srgbClr val="000066"/>
              </a:solidFill>
            </a:endParaRPr>
          </a:p>
          <a:p>
            <a:pPr marL="361950" indent="-361950">
              <a:buClr>
                <a:srgbClr val="800000"/>
              </a:buClr>
              <a:buFont typeface="Wingdings" panose="05000000000000000000" pitchFamily="2" charset="2"/>
              <a:buChar char="§"/>
              <a:tabLst>
                <a:tab pos="1882775" algn="ctr"/>
                <a:tab pos="4568825" algn="ctr"/>
              </a:tabLst>
            </a:pPr>
            <a:r>
              <a:rPr lang="en-US" altLang="en-US" sz="2400" dirty="0" smtClean="0">
                <a:solidFill>
                  <a:srgbClr val="000066"/>
                </a:solidFill>
              </a:rPr>
              <a:t>Solved </a:t>
            </a:r>
            <a:r>
              <a:rPr lang="en-US" altLang="en-US" sz="2400" dirty="0">
                <a:solidFill>
                  <a:srgbClr val="000066"/>
                </a:solidFill>
              </a:rPr>
              <a:t>via </a:t>
            </a:r>
            <a:r>
              <a:rPr lang="en-US" altLang="en-US" sz="2400" b="1" dirty="0">
                <a:solidFill>
                  <a:srgbClr val="000066"/>
                </a:solidFill>
              </a:rPr>
              <a:t>priority-inheritance protocol</a:t>
            </a:r>
            <a:endParaRPr lang="en-PH" sz="2400" dirty="0">
              <a:solidFill>
                <a:srgbClr val="000066"/>
              </a:solidFill>
            </a:endParaRPr>
          </a:p>
        </p:txBody>
      </p:sp>
    </p:spTree>
    <p:extLst>
      <p:ext uri="{BB962C8B-B14F-4D97-AF65-F5344CB8AC3E}">
        <p14:creationId xmlns:p14="http://schemas.microsoft.com/office/powerpoint/2010/main" val="38090306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PRIORITY INHERITANCE PROTOCOL</a:t>
            </a:r>
            <a:endParaRPr lang="en-US" sz="3200" b="1" dirty="0">
              <a:solidFill>
                <a:srgbClr val="000066"/>
              </a:solidFill>
              <a:latin typeface="Times New Roman" pitchFamily="18" charset="0"/>
              <a:cs typeface="Times New Roman" pitchFamily="18" charset="0"/>
            </a:endParaRPr>
          </a:p>
        </p:txBody>
      </p:sp>
      <p:sp>
        <p:nvSpPr>
          <p:cNvPr id="4" name="Rectangle 3"/>
          <p:cNvSpPr/>
          <p:nvPr/>
        </p:nvSpPr>
        <p:spPr>
          <a:xfrm>
            <a:off x="1022466" y="1329879"/>
            <a:ext cx="10756668" cy="4745915"/>
          </a:xfrm>
          <a:prstGeom prst="rect">
            <a:avLst/>
          </a:prstGeom>
          <a:solidFill>
            <a:schemeClr val="bg1">
              <a:lumMod val="95000"/>
            </a:schemeClr>
          </a:solidFill>
        </p:spPr>
        <p:txBody>
          <a:bodyPr wrap="square">
            <a:spAutoFit/>
          </a:bodyPr>
          <a:lstStyle/>
          <a:p>
            <a:pPr marL="361950" indent="-361950" algn="just">
              <a:lnSpc>
                <a:spcPct val="90000"/>
              </a:lnSpc>
              <a:buClr>
                <a:srgbClr val="800000"/>
              </a:buClr>
              <a:buFont typeface="Wingdings" panose="05000000000000000000" pitchFamily="2" charset="2"/>
              <a:buChar char="§"/>
              <a:tabLst>
                <a:tab pos="1882775" algn="ctr"/>
                <a:tab pos="4568825" algn="ctr"/>
              </a:tabLst>
            </a:pPr>
            <a:r>
              <a:rPr lang="en-US" sz="2400" dirty="0">
                <a:solidFill>
                  <a:srgbClr val="000066"/>
                </a:solidFill>
              </a:rPr>
              <a:t>Consider the </a:t>
            </a:r>
            <a:r>
              <a:rPr lang="en-US" sz="2400" dirty="0" smtClean="0">
                <a:solidFill>
                  <a:srgbClr val="000066"/>
                </a:solidFill>
              </a:rPr>
              <a:t>following scenario:</a:t>
            </a:r>
          </a:p>
          <a:p>
            <a:pPr marL="361950" indent="-361950" algn="just">
              <a:lnSpc>
                <a:spcPct val="90000"/>
              </a:lnSpc>
              <a:buClr>
                <a:srgbClr val="800000"/>
              </a:buClr>
              <a:buFont typeface="Wingdings" panose="05000000000000000000" pitchFamily="2" charset="2"/>
              <a:buChar char="§"/>
              <a:tabLst>
                <a:tab pos="1882775" algn="ctr"/>
                <a:tab pos="4568825" algn="ctr"/>
              </a:tabLst>
            </a:pPr>
            <a:endParaRPr lang="en-US" sz="2400" dirty="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r>
              <a:rPr lang="en-US" sz="2400" dirty="0" smtClean="0">
                <a:solidFill>
                  <a:srgbClr val="000066"/>
                </a:solidFill>
              </a:rPr>
              <a:t>There are three </a:t>
            </a:r>
            <a:r>
              <a:rPr lang="en-US" sz="2400" dirty="0">
                <a:solidFill>
                  <a:srgbClr val="000066"/>
                </a:solidFill>
              </a:rPr>
              <a:t>processes </a:t>
            </a:r>
            <a:r>
              <a:rPr lang="en-US" sz="2400" b="1" dirty="0">
                <a:solidFill>
                  <a:srgbClr val="000066"/>
                </a:solidFill>
              </a:rPr>
              <a:t>P1, P2</a:t>
            </a:r>
            <a:r>
              <a:rPr lang="en-US" sz="2400" dirty="0">
                <a:solidFill>
                  <a:srgbClr val="000066"/>
                </a:solidFill>
              </a:rPr>
              <a:t>, and </a:t>
            </a:r>
            <a:r>
              <a:rPr lang="en-US" sz="2400" b="1" dirty="0">
                <a:solidFill>
                  <a:srgbClr val="000066"/>
                </a:solidFill>
              </a:rPr>
              <a:t>P3</a:t>
            </a:r>
            <a:r>
              <a:rPr lang="en-US" sz="2400" dirty="0">
                <a:solidFill>
                  <a:srgbClr val="000066"/>
                </a:solidFill>
              </a:rPr>
              <a:t>. </a:t>
            </a:r>
            <a:endParaRPr lang="en-US" sz="2400" dirty="0" smtClean="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endParaRPr lang="en-US" sz="2400" b="1" dirty="0" smtClean="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r>
              <a:rPr lang="en-US" sz="2400" b="1" dirty="0" smtClean="0">
                <a:solidFill>
                  <a:srgbClr val="000066"/>
                </a:solidFill>
              </a:rPr>
              <a:t>P1</a:t>
            </a:r>
            <a:r>
              <a:rPr lang="en-US" sz="2400" dirty="0" smtClean="0">
                <a:solidFill>
                  <a:srgbClr val="000066"/>
                </a:solidFill>
              </a:rPr>
              <a:t> </a:t>
            </a:r>
            <a:r>
              <a:rPr lang="en-US" sz="2400" dirty="0">
                <a:solidFill>
                  <a:srgbClr val="000066"/>
                </a:solidFill>
              </a:rPr>
              <a:t>has the highest priority, </a:t>
            </a:r>
            <a:r>
              <a:rPr lang="en-US" sz="2400" b="1" dirty="0">
                <a:solidFill>
                  <a:srgbClr val="000066"/>
                </a:solidFill>
              </a:rPr>
              <a:t>P2</a:t>
            </a:r>
            <a:r>
              <a:rPr lang="en-US" sz="2400" dirty="0">
                <a:solidFill>
                  <a:srgbClr val="000066"/>
                </a:solidFill>
              </a:rPr>
              <a:t> the next highest, and </a:t>
            </a:r>
            <a:r>
              <a:rPr lang="en-US" sz="2400" b="1" dirty="0">
                <a:solidFill>
                  <a:srgbClr val="000066"/>
                </a:solidFill>
              </a:rPr>
              <a:t>P3</a:t>
            </a:r>
            <a:r>
              <a:rPr lang="en-US" sz="2400" dirty="0">
                <a:solidFill>
                  <a:srgbClr val="000066"/>
                </a:solidFill>
              </a:rPr>
              <a:t> the lowest. </a:t>
            </a:r>
            <a:endParaRPr lang="en-US" sz="2400" dirty="0" smtClean="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endParaRPr lang="en-US" sz="2400" dirty="0" smtClean="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r>
              <a:rPr lang="en-US" sz="2400" dirty="0" smtClean="0">
                <a:solidFill>
                  <a:srgbClr val="000066"/>
                </a:solidFill>
              </a:rPr>
              <a:t>Assume </a:t>
            </a:r>
            <a:r>
              <a:rPr lang="en-US" sz="2400" dirty="0">
                <a:solidFill>
                  <a:srgbClr val="000066"/>
                </a:solidFill>
              </a:rPr>
              <a:t>a resource </a:t>
            </a:r>
            <a:r>
              <a:rPr lang="en-US" sz="2400" b="1" dirty="0">
                <a:solidFill>
                  <a:srgbClr val="000066"/>
                </a:solidFill>
              </a:rPr>
              <a:t>P3</a:t>
            </a:r>
            <a:r>
              <a:rPr lang="en-US" sz="2400" dirty="0">
                <a:solidFill>
                  <a:srgbClr val="000066"/>
                </a:solidFill>
              </a:rPr>
              <a:t> is assigned a resource </a:t>
            </a:r>
            <a:r>
              <a:rPr lang="en-US" sz="2400" b="1" dirty="0">
                <a:solidFill>
                  <a:srgbClr val="000066"/>
                </a:solidFill>
              </a:rPr>
              <a:t>R </a:t>
            </a:r>
            <a:r>
              <a:rPr lang="en-US" sz="2400" dirty="0">
                <a:solidFill>
                  <a:srgbClr val="000066"/>
                </a:solidFill>
              </a:rPr>
              <a:t>that </a:t>
            </a:r>
            <a:r>
              <a:rPr lang="en-US" sz="2400" b="1" dirty="0">
                <a:solidFill>
                  <a:srgbClr val="000066"/>
                </a:solidFill>
              </a:rPr>
              <a:t>P1</a:t>
            </a:r>
            <a:r>
              <a:rPr lang="en-US" sz="2400" dirty="0">
                <a:solidFill>
                  <a:srgbClr val="000066"/>
                </a:solidFill>
              </a:rPr>
              <a:t> wants. </a:t>
            </a:r>
            <a:endParaRPr lang="en-US" sz="2400" dirty="0" smtClean="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endParaRPr lang="en-US" sz="2400" dirty="0" smtClean="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r>
              <a:rPr lang="en-US" sz="2400" dirty="0" smtClean="0">
                <a:solidFill>
                  <a:srgbClr val="000066"/>
                </a:solidFill>
              </a:rPr>
              <a:t>Thus</a:t>
            </a:r>
            <a:r>
              <a:rPr lang="en-US" sz="2400" dirty="0">
                <a:solidFill>
                  <a:srgbClr val="000066"/>
                </a:solidFill>
              </a:rPr>
              <a:t>, </a:t>
            </a:r>
            <a:r>
              <a:rPr lang="en-US" sz="2400" b="1" dirty="0">
                <a:solidFill>
                  <a:srgbClr val="000066"/>
                </a:solidFill>
              </a:rPr>
              <a:t>P1</a:t>
            </a:r>
            <a:r>
              <a:rPr lang="en-US" sz="2400" dirty="0">
                <a:solidFill>
                  <a:srgbClr val="000066"/>
                </a:solidFill>
              </a:rPr>
              <a:t> must wait for </a:t>
            </a:r>
            <a:r>
              <a:rPr lang="en-US" sz="2400" b="1" dirty="0">
                <a:solidFill>
                  <a:srgbClr val="000066"/>
                </a:solidFill>
              </a:rPr>
              <a:t>P3</a:t>
            </a:r>
            <a:r>
              <a:rPr lang="en-US" sz="2400" dirty="0">
                <a:solidFill>
                  <a:srgbClr val="000066"/>
                </a:solidFill>
              </a:rPr>
              <a:t> to finish using the resource. </a:t>
            </a:r>
            <a:endParaRPr lang="en-US" sz="2400" dirty="0" smtClean="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endParaRPr lang="en-US" sz="2400" dirty="0" smtClean="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r>
              <a:rPr lang="en-US" sz="2400" dirty="0" smtClean="0">
                <a:solidFill>
                  <a:srgbClr val="000066"/>
                </a:solidFill>
              </a:rPr>
              <a:t>However</a:t>
            </a:r>
            <a:r>
              <a:rPr lang="en-US" sz="2400" dirty="0">
                <a:solidFill>
                  <a:srgbClr val="000066"/>
                </a:solidFill>
              </a:rPr>
              <a:t>, </a:t>
            </a:r>
            <a:r>
              <a:rPr lang="en-US" sz="2400" b="1" dirty="0">
                <a:solidFill>
                  <a:srgbClr val="000066"/>
                </a:solidFill>
              </a:rPr>
              <a:t>P2</a:t>
            </a:r>
            <a:r>
              <a:rPr lang="en-US" sz="2400" dirty="0">
                <a:solidFill>
                  <a:srgbClr val="000066"/>
                </a:solidFill>
              </a:rPr>
              <a:t> becomes runnable and preempts </a:t>
            </a:r>
            <a:r>
              <a:rPr lang="en-US" sz="2400" b="1" dirty="0">
                <a:solidFill>
                  <a:srgbClr val="000066"/>
                </a:solidFill>
              </a:rPr>
              <a:t>P3</a:t>
            </a:r>
            <a:r>
              <a:rPr lang="en-US" sz="2400" dirty="0">
                <a:solidFill>
                  <a:srgbClr val="000066"/>
                </a:solidFill>
              </a:rPr>
              <a:t>. </a:t>
            </a:r>
            <a:endParaRPr lang="en-US" sz="2400" dirty="0" smtClean="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endParaRPr lang="en-US" sz="2400" dirty="0" smtClean="0">
              <a:solidFill>
                <a:srgbClr val="000066"/>
              </a:solidFill>
            </a:endParaRPr>
          </a:p>
          <a:p>
            <a:pPr marL="714375" indent="-349250" algn="just">
              <a:lnSpc>
                <a:spcPct val="90000"/>
              </a:lnSpc>
              <a:buClr>
                <a:srgbClr val="800000"/>
              </a:buClr>
              <a:buFont typeface="Courier New" panose="02070309020205020404" pitchFamily="49" charset="0"/>
              <a:buChar char="o"/>
              <a:tabLst>
                <a:tab pos="1882775" algn="ctr"/>
                <a:tab pos="4568825" algn="ctr"/>
              </a:tabLst>
            </a:pPr>
            <a:r>
              <a:rPr lang="en-US" sz="2400" dirty="0" smtClean="0">
                <a:solidFill>
                  <a:srgbClr val="000066"/>
                </a:solidFill>
              </a:rPr>
              <a:t>What </a:t>
            </a:r>
            <a:r>
              <a:rPr lang="en-US" sz="2400" dirty="0">
                <a:solidFill>
                  <a:srgbClr val="000066"/>
                </a:solidFill>
              </a:rPr>
              <a:t>has happened is that </a:t>
            </a:r>
            <a:r>
              <a:rPr lang="en-US" sz="2400" b="1" dirty="0" smtClean="0">
                <a:solidFill>
                  <a:srgbClr val="000066"/>
                </a:solidFill>
              </a:rPr>
              <a:t>P2</a:t>
            </a:r>
            <a:r>
              <a:rPr lang="en-US" sz="2400" dirty="0" smtClean="0">
                <a:solidFill>
                  <a:srgbClr val="000066"/>
                </a:solidFill>
              </a:rPr>
              <a:t>, a </a:t>
            </a:r>
            <a:r>
              <a:rPr lang="en-US" sz="2400" dirty="0">
                <a:solidFill>
                  <a:srgbClr val="000066"/>
                </a:solidFill>
              </a:rPr>
              <a:t>process with a lower priority than </a:t>
            </a:r>
            <a:r>
              <a:rPr lang="en-US" sz="2400" b="1" dirty="0" smtClean="0">
                <a:solidFill>
                  <a:srgbClr val="000066"/>
                </a:solidFill>
              </a:rPr>
              <a:t>P1</a:t>
            </a:r>
            <a:r>
              <a:rPr lang="en-US" sz="2400" dirty="0" smtClean="0">
                <a:solidFill>
                  <a:srgbClr val="000066"/>
                </a:solidFill>
              </a:rPr>
              <a:t>, has </a:t>
            </a:r>
            <a:r>
              <a:rPr lang="en-US" sz="2400" dirty="0">
                <a:solidFill>
                  <a:srgbClr val="000066"/>
                </a:solidFill>
              </a:rPr>
              <a:t>indirectly prevented </a:t>
            </a:r>
            <a:r>
              <a:rPr lang="en-US" sz="2400" b="1" dirty="0">
                <a:solidFill>
                  <a:srgbClr val="000066"/>
                </a:solidFill>
              </a:rPr>
              <a:t>P3</a:t>
            </a:r>
            <a:r>
              <a:rPr lang="en-US" sz="2400" dirty="0">
                <a:solidFill>
                  <a:srgbClr val="000066"/>
                </a:solidFill>
              </a:rPr>
              <a:t> from gaining access to the resource.</a:t>
            </a:r>
          </a:p>
        </p:txBody>
      </p:sp>
    </p:spTree>
    <p:extLst>
      <p:ext uri="{BB962C8B-B14F-4D97-AF65-F5344CB8AC3E}">
        <p14:creationId xmlns:p14="http://schemas.microsoft.com/office/powerpoint/2010/main" val="1943837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PRIORITY INHERITANCE PROTOCOL</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781920" y="1669463"/>
            <a:ext cx="11237760" cy="3970318"/>
          </a:xfrm>
          <a:prstGeom prst="rect">
            <a:avLst/>
          </a:prstGeom>
          <a:solidFill>
            <a:schemeClr val="bg1">
              <a:lumMod val="95000"/>
            </a:schemeClr>
          </a:solidFill>
        </p:spPr>
        <p:txBody>
          <a:bodyPr wrap="square">
            <a:spAutoFit/>
          </a:bodyPr>
          <a:lstStyle/>
          <a:p>
            <a:pPr marL="361950" indent="-361950" algn="just">
              <a:lnSpc>
                <a:spcPct val="150000"/>
              </a:lnSpc>
              <a:buClr>
                <a:srgbClr val="800000"/>
              </a:buClr>
              <a:buFont typeface="Wingdings" panose="05000000000000000000" pitchFamily="2" charset="2"/>
              <a:buChar char="§"/>
              <a:tabLst>
                <a:tab pos="1882775" algn="ctr"/>
                <a:tab pos="4568825" algn="ctr"/>
              </a:tabLst>
            </a:pPr>
            <a:r>
              <a:rPr lang="en-US" sz="2400" dirty="0" smtClean="0">
                <a:solidFill>
                  <a:srgbClr val="000066"/>
                </a:solidFill>
              </a:rPr>
              <a:t>To </a:t>
            </a:r>
            <a:r>
              <a:rPr lang="en-US" sz="2400" dirty="0">
                <a:solidFill>
                  <a:srgbClr val="000066"/>
                </a:solidFill>
              </a:rPr>
              <a:t>prevent </a:t>
            </a:r>
            <a:r>
              <a:rPr lang="en-US" sz="2400" dirty="0" smtClean="0">
                <a:solidFill>
                  <a:srgbClr val="000066"/>
                </a:solidFill>
              </a:rPr>
              <a:t>the above problem </a:t>
            </a:r>
            <a:r>
              <a:rPr lang="en-US" sz="2400" dirty="0">
                <a:solidFill>
                  <a:srgbClr val="000066"/>
                </a:solidFill>
              </a:rPr>
              <a:t>from occurring, a </a:t>
            </a:r>
            <a:r>
              <a:rPr lang="en-US" sz="2400" b="1" dirty="0">
                <a:solidFill>
                  <a:srgbClr val="000066"/>
                </a:solidFill>
              </a:rPr>
              <a:t>priority inheritance protocol</a:t>
            </a:r>
            <a:r>
              <a:rPr lang="en-US" sz="2400" dirty="0">
                <a:solidFill>
                  <a:srgbClr val="000066"/>
                </a:solidFill>
              </a:rPr>
              <a:t> is used. </a:t>
            </a:r>
            <a:endParaRPr lang="en-US" sz="2400" dirty="0" smtClean="0">
              <a:solidFill>
                <a:srgbClr val="000066"/>
              </a:solidFill>
            </a:endParaRPr>
          </a:p>
          <a:p>
            <a:pPr marL="714375" indent="-349250" algn="just">
              <a:lnSpc>
                <a:spcPct val="150000"/>
              </a:lnSpc>
              <a:buClr>
                <a:srgbClr val="800000"/>
              </a:buClr>
              <a:buFont typeface="Courier New" panose="02070309020205020404" pitchFamily="49" charset="0"/>
              <a:buChar char="o"/>
              <a:tabLst>
                <a:tab pos="1882775" algn="ctr"/>
                <a:tab pos="4568825" algn="ctr"/>
              </a:tabLst>
            </a:pPr>
            <a:endParaRPr lang="en-US" sz="2400" dirty="0" smtClean="0">
              <a:solidFill>
                <a:srgbClr val="000066"/>
              </a:solidFill>
            </a:endParaRPr>
          </a:p>
          <a:p>
            <a:pPr marL="714375" indent="-349250" algn="just">
              <a:lnSpc>
                <a:spcPct val="150000"/>
              </a:lnSpc>
              <a:buClr>
                <a:srgbClr val="800000"/>
              </a:buClr>
              <a:buFont typeface="Courier New" panose="02070309020205020404" pitchFamily="49" charset="0"/>
              <a:buChar char="o"/>
              <a:tabLst>
                <a:tab pos="1882775" algn="ctr"/>
                <a:tab pos="4568825" algn="ctr"/>
              </a:tabLst>
            </a:pPr>
            <a:r>
              <a:rPr lang="en-US" sz="2400" dirty="0" smtClean="0">
                <a:solidFill>
                  <a:srgbClr val="000066"/>
                </a:solidFill>
              </a:rPr>
              <a:t>This </a:t>
            </a:r>
            <a:r>
              <a:rPr lang="en-US" sz="2400" dirty="0">
                <a:solidFill>
                  <a:srgbClr val="000066"/>
                </a:solidFill>
              </a:rPr>
              <a:t>simply allows the priority of the highest thread waiting to access a shared resource to be assigned to the thread currently using the resource. </a:t>
            </a:r>
            <a:endParaRPr lang="en-US" sz="2400" dirty="0" smtClean="0">
              <a:solidFill>
                <a:srgbClr val="000066"/>
              </a:solidFill>
            </a:endParaRPr>
          </a:p>
          <a:p>
            <a:pPr marL="714375" indent="-349250" algn="just">
              <a:lnSpc>
                <a:spcPct val="150000"/>
              </a:lnSpc>
              <a:buClr>
                <a:srgbClr val="800000"/>
              </a:buClr>
              <a:buFont typeface="Courier New" panose="02070309020205020404" pitchFamily="49" charset="0"/>
              <a:buChar char="o"/>
              <a:tabLst>
                <a:tab pos="1882775" algn="ctr"/>
                <a:tab pos="4568825" algn="ctr"/>
              </a:tabLst>
            </a:pPr>
            <a:endParaRPr lang="en-US" sz="2400" dirty="0" smtClean="0">
              <a:solidFill>
                <a:srgbClr val="000066"/>
              </a:solidFill>
            </a:endParaRPr>
          </a:p>
          <a:p>
            <a:pPr marL="714375" indent="-349250" algn="just">
              <a:lnSpc>
                <a:spcPct val="150000"/>
              </a:lnSpc>
              <a:buClr>
                <a:srgbClr val="800000"/>
              </a:buClr>
              <a:buFont typeface="Courier New" panose="02070309020205020404" pitchFamily="49" charset="0"/>
              <a:buChar char="o"/>
              <a:tabLst>
                <a:tab pos="1882775" algn="ctr"/>
                <a:tab pos="4568825" algn="ctr"/>
              </a:tabLst>
            </a:pPr>
            <a:r>
              <a:rPr lang="en-US" sz="2400" dirty="0" smtClean="0">
                <a:solidFill>
                  <a:srgbClr val="000066"/>
                </a:solidFill>
              </a:rPr>
              <a:t>Thus</a:t>
            </a:r>
            <a:r>
              <a:rPr lang="en-US" sz="2400" dirty="0">
                <a:solidFill>
                  <a:srgbClr val="000066"/>
                </a:solidFill>
              </a:rPr>
              <a:t>, the current owner of the resource is assigned the priority of the highest priority thread wishing to acquire the resource.</a:t>
            </a:r>
          </a:p>
        </p:txBody>
      </p:sp>
    </p:spTree>
    <p:extLst>
      <p:ext uri="{BB962C8B-B14F-4D97-AF65-F5344CB8AC3E}">
        <p14:creationId xmlns:p14="http://schemas.microsoft.com/office/powerpoint/2010/main" val="6348927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153" y="1598691"/>
            <a:ext cx="11006049" cy="3785652"/>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sz="2000" dirty="0">
                <a:solidFill>
                  <a:srgbClr val="000066"/>
                </a:solidFill>
              </a:rPr>
              <a:t>The various tools that can be used to solve the critical-section problem </a:t>
            </a:r>
            <a:r>
              <a:rPr lang="en-US" sz="2000" dirty="0" smtClean="0">
                <a:solidFill>
                  <a:srgbClr val="000066"/>
                </a:solidFill>
              </a:rPr>
              <a:t>as well </a:t>
            </a:r>
            <a:r>
              <a:rPr lang="en-US" sz="2000" dirty="0">
                <a:solidFill>
                  <a:srgbClr val="000066"/>
                </a:solidFill>
              </a:rPr>
              <a:t>as to synchronize the activity of processes can be evaluated </a:t>
            </a:r>
            <a:r>
              <a:rPr lang="en-US" sz="2000" dirty="0" smtClean="0">
                <a:solidFill>
                  <a:srgbClr val="000066"/>
                </a:solidFill>
              </a:rPr>
              <a:t>under varying </a:t>
            </a:r>
            <a:r>
              <a:rPr lang="en-US" sz="2000" dirty="0">
                <a:solidFill>
                  <a:srgbClr val="000066"/>
                </a:solidFill>
              </a:rPr>
              <a:t>levels of contention. </a:t>
            </a:r>
            <a:endParaRPr lang="en-US" sz="2000" dirty="0" smtClean="0">
              <a:solidFill>
                <a:srgbClr val="000066"/>
              </a:solidFill>
            </a:endParaRPr>
          </a:p>
          <a:p>
            <a:pPr marL="365125" indent="-365125" algn="just">
              <a:buClr>
                <a:srgbClr val="800000"/>
              </a:buClr>
              <a:buFont typeface="Wingdings" panose="05000000000000000000" pitchFamily="2" charset="2"/>
              <a:buChar char="§"/>
            </a:pPr>
            <a:endParaRPr lang="en-US" sz="2000" dirty="0">
              <a:solidFill>
                <a:srgbClr val="000066"/>
              </a:solidFill>
            </a:endParaRPr>
          </a:p>
          <a:p>
            <a:pPr marL="365125" indent="-365125" algn="just">
              <a:buClr>
                <a:srgbClr val="800000"/>
              </a:buClr>
              <a:buFont typeface="Wingdings" panose="05000000000000000000" pitchFamily="2" charset="2"/>
              <a:buChar char="§"/>
            </a:pPr>
            <a:r>
              <a:rPr lang="en-US" sz="2000" dirty="0" smtClean="0">
                <a:solidFill>
                  <a:srgbClr val="000066"/>
                </a:solidFill>
              </a:rPr>
              <a:t>Some </a:t>
            </a:r>
            <a:r>
              <a:rPr lang="en-US" sz="2000" dirty="0">
                <a:solidFill>
                  <a:srgbClr val="000066"/>
                </a:solidFill>
              </a:rPr>
              <a:t>tools work better under certain </a:t>
            </a:r>
            <a:r>
              <a:rPr lang="en-US" sz="2000" dirty="0" smtClean="0">
                <a:solidFill>
                  <a:srgbClr val="000066"/>
                </a:solidFill>
              </a:rPr>
              <a:t>contention </a:t>
            </a:r>
            <a:r>
              <a:rPr lang="en-PH" sz="2000" dirty="0" smtClean="0">
                <a:solidFill>
                  <a:srgbClr val="000066"/>
                </a:solidFill>
              </a:rPr>
              <a:t>loads </a:t>
            </a:r>
            <a:r>
              <a:rPr lang="en-PH" sz="2000" dirty="0">
                <a:solidFill>
                  <a:srgbClr val="000066"/>
                </a:solidFill>
              </a:rPr>
              <a:t>than others</a:t>
            </a:r>
            <a:r>
              <a:rPr lang="en-PH" sz="2000" dirty="0" smtClean="0">
                <a:solidFill>
                  <a:srgbClr val="000066"/>
                </a:solidFill>
              </a:rPr>
              <a:t>.</a:t>
            </a:r>
          </a:p>
          <a:p>
            <a:pPr marL="365125" indent="-365125" algn="just">
              <a:buClr>
                <a:srgbClr val="800000"/>
              </a:buClr>
              <a:buFont typeface="Wingdings" panose="05000000000000000000" pitchFamily="2" charset="2"/>
              <a:buChar char="§"/>
            </a:pPr>
            <a:endParaRPr lang="en-US" sz="2000" dirty="0">
              <a:solidFill>
                <a:srgbClr val="000066"/>
              </a:solidFill>
            </a:endParaRPr>
          </a:p>
          <a:p>
            <a:pPr marL="365125" indent="-365125" algn="just">
              <a:buClr>
                <a:srgbClr val="800000"/>
              </a:buClr>
              <a:buFont typeface="Wingdings" panose="05000000000000000000" pitchFamily="2" charset="2"/>
              <a:buChar char="§"/>
            </a:pPr>
            <a:r>
              <a:rPr lang="en-US" sz="2000" dirty="0">
                <a:solidFill>
                  <a:srgbClr val="000066"/>
                </a:solidFill>
              </a:rPr>
              <a:t>The choice of a mechanism that addresses race conditions can also </a:t>
            </a:r>
            <a:r>
              <a:rPr lang="en-US" sz="2000" dirty="0" smtClean="0">
                <a:solidFill>
                  <a:srgbClr val="000066"/>
                </a:solidFill>
              </a:rPr>
              <a:t>greatly </a:t>
            </a:r>
            <a:r>
              <a:rPr lang="en-PH" sz="2000" dirty="0" smtClean="0">
                <a:solidFill>
                  <a:srgbClr val="000066"/>
                </a:solidFill>
              </a:rPr>
              <a:t>affect </a:t>
            </a:r>
            <a:r>
              <a:rPr lang="en-PH" sz="2000" dirty="0">
                <a:solidFill>
                  <a:srgbClr val="000066"/>
                </a:solidFill>
              </a:rPr>
              <a:t>system performance</a:t>
            </a:r>
            <a:r>
              <a:rPr lang="en-PH" sz="2000" dirty="0" smtClean="0">
                <a:solidFill>
                  <a:srgbClr val="000066"/>
                </a:solidFill>
              </a:rPr>
              <a:t>.</a:t>
            </a:r>
          </a:p>
          <a:p>
            <a:pPr marL="365125" indent="-365125" algn="just">
              <a:buClr>
                <a:srgbClr val="800000"/>
              </a:buClr>
              <a:buFont typeface="Wingdings" panose="05000000000000000000" pitchFamily="2" charset="2"/>
              <a:buChar char="§"/>
            </a:pPr>
            <a:endParaRPr lang="en-US" sz="2000" dirty="0">
              <a:solidFill>
                <a:srgbClr val="000066"/>
              </a:solidFill>
            </a:endParaRPr>
          </a:p>
          <a:p>
            <a:pPr marL="365125" indent="-365125" algn="just">
              <a:buClr>
                <a:srgbClr val="800000"/>
              </a:buClr>
              <a:buFont typeface="Wingdings" panose="05000000000000000000" pitchFamily="2" charset="2"/>
              <a:buChar char="§"/>
            </a:pPr>
            <a:r>
              <a:rPr lang="en-US" sz="2000" dirty="0">
                <a:solidFill>
                  <a:srgbClr val="000066"/>
                </a:solidFill>
              </a:rPr>
              <a:t>The appeal of higher-level tools such as monitors and condition </a:t>
            </a:r>
            <a:r>
              <a:rPr lang="en-US" sz="2000" dirty="0" smtClean="0">
                <a:solidFill>
                  <a:srgbClr val="000066"/>
                </a:solidFill>
              </a:rPr>
              <a:t>variables is </a:t>
            </a:r>
            <a:r>
              <a:rPr lang="en-US" sz="2000" dirty="0">
                <a:solidFill>
                  <a:srgbClr val="000066"/>
                </a:solidFill>
              </a:rPr>
              <a:t>based on their simplicity and ease of use</a:t>
            </a:r>
            <a:r>
              <a:rPr lang="en-US" sz="2000" dirty="0" smtClean="0">
                <a:solidFill>
                  <a:srgbClr val="000066"/>
                </a:solidFill>
              </a:rPr>
              <a:t>.</a:t>
            </a:r>
          </a:p>
          <a:p>
            <a:pPr marL="365125" indent="-365125" algn="just">
              <a:buClr>
                <a:srgbClr val="800000"/>
              </a:buClr>
              <a:buFont typeface="Wingdings" panose="05000000000000000000" pitchFamily="2" charset="2"/>
              <a:buChar char="§"/>
            </a:pPr>
            <a:endParaRPr lang="en-US" sz="2000" dirty="0">
              <a:solidFill>
                <a:srgbClr val="000066"/>
              </a:solidFill>
            </a:endParaRPr>
          </a:p>
          <a:p>
            <a:pPr marL="365125" indent="-365125" algn="just">
              <a:buClr>
                <a:srgbClr val="800000"/>
              </a:buClr>
              <a:buFont typeface="Wingdings" panose="05000000000000000000" pitchFamily="2" charset="2"/>
              <a:buChar char="§"/>
            </a:pPr>
            <a:r>
              <a:rPr lang="en-PH" sz="2000" dirty="0">
                <a:solidFill>
                  <a:srgbClr val="000066"/>
                </a:solidFill>
              </a:rPr>
              <a:t>T</a:t>
            </a:r>
            <a:r>
              <a:rPr lang="en-PH" sz="2000" dirty="0" smtClean="0">
                <a:solidFill>
                  <a:srgbClr val="000066"/>
                </a:solidFill>
              </a:rPr>
              <a:t>ools </a:t>
            </a:r>
            <a:r>
              <a:rPr lang="en-PH" sz="2000" dirty="0">
                <a:solidFill>
                  <a:srgbClr val="000066"/>
                </a:solidFill>
              </a:rPr>
              <a:t>may </a:t>
            </a:r>
            <a:r>
              <a:rPr lang="en-PH" sz="2000" dirty="0" smtClean="0">
                <a:solidFill>
                  <a:srgbClr val="000066"/>
                </a:solidFill>
              </a:rPr>
              <a:t>have </a:t>
            </a:r>
            <a:r>
              <a:rPr lang="en-US" sz="2000" dirty="0" smtClean="0">
                <a:solidFill>
                  <a:srgbClr val="000066"/>
                </a:solidFill>
              </a:rPr>
              <a:t>significant </a:t>
            </a:r>
            <a:r>
              <a:rPr lang="en-US" sz="2000" dirty="0">
                <a:solidFill>
                  <a:srgbClr val="000066"/>
                </a:solidFill>
              </a:rPr>
              <a:t>overhead and, depending on their implementation, may be </a:t>
            </a:r>
            <a:r>
              <a:rPr lang="en-US" sz="2000" dirty="0" smtClean="0">
                <a:solidFill>
                  <a:srgbClr val="000066"/>
                </a:solidFill>
              </a:rPr>
              <a:t>less likely </a:t>
            </a:r>
            <a:r>
              <a:rPr lang="en-US" sz="2000" dirty="0">
                <a:solidFill>
                  <a:srgbClr val="000066"/>
                </a:solidFill>
              </a:rPr>
              <a:t>to scale in highly contended situations.</a:t>
            </a:r>
            <a:endParaRPr lang="en-PH" sz="2000" dirty="0">
              <a:solidFill>
                <a:srgbClr val="000066"/>
              </a:solidFill>
            </a:endParaRPr>
          </a:p>
        </p:txBody>
      </p:sp>
      <p:sp>
        <p:nvSpPr>
          <p:cNvPr id="3" name="TextBox 2"/>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EVALUATION</a:t>
            </a:r>
            <a:endParaRPr lang="en-US" sz="3200" b="1"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13509758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EVALUATION</a:t>
            </a:r>
            <a:endParaRPr lang="en-US" sz="3200" b="1" dirty="0">
              <a:solidFill>
                <a:srgbClr val="000066"/>
              </a:solidFill>
              <a:latin typeface="Times New Roman" pitchFamily="18" charset="0"/>
              <a:cs typeface="Times New Roman" pitchFamily="18" charset="0"/>
            </a:endParaRPr>
          </a:p>
        </p:txBody>
      </p:sp>
      <p:sp>
        <p:nvSpPr>
          <p:cNvPr id="3" name="Rectangle 2"/>
          <p:cNvSpPr/>
          <p:nvPr/>
        </p:nvSpPr>
        <p:spPr>
          <a:xfrm>
            <a:off x="615141" y="1454407"/>
            <a:ext cx="11587941" cy="4401205"/>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sz="2000" dirty="0">
                <a:solidFill>
                  <a:srgbClr val="000066"/>
                </a:solidFill>
              </a:rPr>
              <a:t>G</a:t>
            </a:r>
            <a:r>
              <a:rPr lang="en-US" sz="2000" dirty="0" smtClean="0">
                <a:solidFill>
                  <a:srgbClr val="000066"/>
                </a:solidFill>
              </a:rPr>
              <a:t>uidelines used to identify </a:t>
            </a:r>
            <a:r>
              <a:rPr lang="en-US" sz="2000" dirty="0">
                <a:solidFill>
                  <a:srgbClr val="000066"/>
                </a:solidFill>
              </a:rPr>
              <a:t>general rules concerning </a:t>
            </a:r>
            <a:r>
              <a:rPr lang="en-US" sz="2000" dirty="0" smtClean="0">
                <a:solidFill>
                  <a:srgbClr val="000066"/>
                </a:solidFill>
              </a:rPr>
              <a:t>performance differences </a:t>
            </a:r>
            <a:r>
              <a:rPr lang="en-US" sz="2000" dirty="0">
                <a:solidFill>
                  <a:srgbClr val="000066"/>
                </a:solidFill>
              </a:rPr>
              <a:t>between CAS-based synchronization and traditional </a:t>
            </a:r>
            <a:r>
              <a:rPr lang="en-US" sz="2000" dirty="0" smtClean="0">
                <a:solidFill>
                  <a:srgbClr val="000066"/>
                </a:solidFill>
              </a:rPr>
              <a:t>synchronization (</a:t>
            </a:r>
            <a:r>
              <a:rPr lang="en-US" sz="2000" dirty="0">
                <a:solidFill>
                  <a:srgbClr val="000066"/>
                </a:solidFill>
              </a:rPr>
              <a:t>such as mutex locks and semaphores) under varying contention loads</a:t>
            </a:r>
            <a:r>
              <a:rPr lang="en-US" sz="2000" dirty="0" smtClean="0">
                <a:solidFill>
                  <a:srgbClr val="000066"/>
                </a:solidFill>
              </a:rPr>
              <a:t>:</a:t>
            </a:r>
          </a:p>
          <a:p>
            <a:pPr algn="just"/>
            <a:endParaRPr lang="en-US" sz="2000" dirty="0" smtClean="0">
              <a:solidFill>
                <a:srgbClr val="000066"/>
              </a:solidFill>
            </a:endParaRPr>
          </a:p>
          <a:p>
            <a:pPr marL="714375" indent="-349250" algn="just">
              <a:buClr>
                <a:srgbClr val="800000"/>
              </a:buClr>
              <a:buFont typeface="Courier New" panose="02070309020205020404" pitchFamily="49" charset="0"/>
              <a:buChar char="o"/>
            </a:pPr>
            <a:r>
              <a:rPr lang="en-US" sz="2000" b="1" dirty="0" smtClean="0">
                <a:solidFill>
                  <a:srgbClr val="000066"/>
                </a:solidFill>
              </a:rPr>
              <a:t>Uncontended:</a:t>
            </a:r>
            <a:r>
              <a:rPr lang="en-US" sz="2000" dirty="0" smtClean="0">
                <a:solidFill>
                  <a:srgbClr val="000066"/>
                </a:solidFill>
              </a:rPr>
              <a:t> </a:t>
            </a:r>
          </a:p>
          <a:p>
            <a:pPr marL="898525" indent="-184150" algn="just">
              <a:buClr>
                <a:srgbClr val="800000"/>
              </a:buClr>
              <a:buFont typeface="Arial" panose="020B0604020202020204" pitchFamily="34" charset="0"/>
              <a:buChar char="•"/>
            </a:pPr>
            <a:r>
              <a:rPr lang="en-US" sz="2000" dirty="0" smtClean="0">
                <a:solidFill>
                  <a:srgbClr val="000066"/>
                </a:solidFill>
              </a:rPr>
              <a:t>Although </a:t>
            </a:r>
            <a:r>
              <a:rPr lang="en-US" sz="2000" dirty="0">
                <a:solidFill>
                  <a:srgbClr val="000066"/>
                </a:solidFill>
              </a:rPr>
              <a:t>both options are generally fast, CAS </a:t>
            </a:r>
            <a:r>
              <a:rPr lang="en-US" sz="2000" dirty="0" smtClean="0">
                <a:solidFill>
                  <a:srgbClr val="000066"/>
                </a:solidFill>
              </a:rPr>
              <a:t>protection will </a:t>
            </a:r>
            <a:r>
              <a:rPr lang="en-US" sz="2000" dirty="0">
                <a:solidFill>
                  <a:srgbClr val="000066"/>
                </a:solidFill>
              </a:rPr>
              <a:t>be somewhat faster than traditional synchronization</a:t>
            </a:r>
            <a:r>
              <a:rPr lang="en-US" sz="2000" dirty="0" smtClean="0">
                <a:solidFill>
                  <a:srgbClr val="000066"/>
                </a:solidFill>
              </a:rPr>
              <a:t>.</a:t>
            </a:r>
            <a:endParaRPr lang="en-PH" sz="2000" dirty="0" smtClean="0">
              <a:solidFill>
                <a:srgbClr val="000066"/>
              </a:solidFill>
            </a:endParaRPr>
          </a:p>
          <a:p>
            <a:pPr algn="just"/>
            <a:endParaRPr lang="en-US" sz="2000" dirty="0">
              <a:solidFill>
                <a:srgbClr val="000066"/>
              </a:solidFill>
            </a:endParaRPr>
          </a:p>
          <a:p>
            <a:pPr marL="714375" indent="-349250" algn="just">
              <a:buClr>
                <a:srgbClr val="800000"/>
              </a:buClr>
              <a:buFont typeface="Courier New" panose="02070309020205020404" pitchFamily="49" charset="0"/>
              <a:buChar char="o"/>
            </a:pPr>
            <a:r>
              <a:rPr lang="en-US" sz="2000" b="1" dirty="0">
                <a:solidFill>
                  <a:srgbClr val="000066"/>
                </a:solidFill>
              </a:rPr>
              <a:t>Moderate </a:t>
            </a:r>
            <a:r>
              <a:rPr lang="en-US" sz="2000" b="1" dirty="0" smtClean="0">
                <a:solidFill>
                  <a:srgbClr val="000066"/>
                </a:solidFill>
              </a:rPr>
              <a:t>contention</a:t>
            </a:r>
            <a:r>
              <a:rPr lang="en-US" sz="2000" dirty="0" smtClean="0">
                <a:solidFill>
                  <a:srgbClr val="000066"/>
                </a:solidFill>
              </a:rPr>
              <a:t>:</a:t>
            </a:r>
          </a:p>
          <a:p>
            <a:pPr marL="898525" indent="-184150" algn="just">
              <a:buClr>
                <a:srgbClr val="800000"/>
              </a:buClr>
              <a:buFont typeface="Arial" panose="020B0604020202020204" pitchFamily="34" charset="0"/>
              <a:buChar char="•"/>
            </a:pPr>
            <a:r>
              <a:rPr lang="en-US" sz="2000" dirty="0" smtClean="0">
                <a:solidFill>
                  <a:srgbClr val="000066"/>
                </a:solidFill>
              </a:rPr>
              <a:t>CAS </a:t>
            </a:r>
            <a:r>
              <a:rPr lang="en-US" sz="2000" dirty="0">
                <a:solidFill>
                  <a:srgbClr val="000066"/>
                </a:solidFill>
              </a:rPr>
              <a:t>protection will be </a:t>
            </a:r>
            <a:r>
              <a:rPr lang="en-US" sz="2000" dirty="0" smtClean="0">
                <a:solidFill>
                  <a:srgbClr val="000066"/>
                </a:solidFill>
              </a:rPr>
              <a:t>faster (possibly </a:t>
            </a:r>
            <a:r>
              <a:rPr lang="en-US" sz="2000" dirty="0">
                <a:solidFill>
                  <a:srgbClr val="000066"/>
                </a:solidFill>
              </a:rPr>
              <a:t>much </a:t>
            </a:r>
            <a:r>
              <a:rPr lang="en-US" sz="2000" dirty="0" smtClean="0">
                <a:solidFill>
                  <a:srgbClr val="000066"/>
                </a:solidFill>
              </a:rPr>
              <a:t>faster) </a:t>
            </a:r>
            <a:r>
              <a:rPr lang="en-PH" sz="2000" dirty="0" smtClean="0">
                <a:solidFill>
                  <a:srgbClr val="000066"/>
                </a:solidFill>
              </a:rPr>
              <a:t>than </a:t>
            </a:r>
            <a:r>
              <a:rPr lang="en-PH" sz="2000" dirty="0">
                <a:solidFill>
                  <a:srgbClr val="000066"/>
                </a:solidFill>
              </a:rPr>
              <a:t>traditional synchronization</a:t>
            </a:r>
            <a:r>
              <a:rPr lang="en-PH" sz="2000" dirty="0" smtClean="0">
                <a:solidFill>
                  <a:srgbClr val="000066"/>
                </a:solidFill>
              </a:rPr>
              <a:t>.</a:t>
            </a:r>
          </a:p>
          <a:p>
            <a:pPr algn="just"/>
            <a:endParaRPr lang="en-US" sz="2000" dirty="0">
              <a:solidFill>
                <a:srgbClr val="000066"/>
              </a:solidFill>
            </a:endParaRPr>
          </a:p>
          <a:p>
            <a:pPr marL="714375" indent="-349250" algn="just">
              <a:buClr>
                <a:srgbClr val="800000"/>
              </a:buClr>
              <a:buFont typeface="Courier New" panose="02070309020205020404" pitchFamily="49" charset="0"/>
              <a:buChar char="o"/>
            </a:pPr>
            <a:r>
              <a:rPr lang="en-US" sz="2000" b="1" dirty="0">
                <a:solidFill>
                  <a:srgbClr val="000066"/>
                </a:solidFill>
              </a:rPr>
              <a:t>High </a:t>
            </a:r>
            <a:r>
              <a:rPr lang="en-US" sz="2000" b="1" dirty="0" smtClean="0">
                <a:solidFill>
                  <a:srgbClr val="000066"/>
                </a:solidFill>
              </a:rPr>
              <a:t>contention</a:t>
            </a:r>
            <a:r>
              <a:rPr lang="en-US" sz="2000" dirty="0" smtClean="0">
                <a:solidFill>
                  <a:srgbClr val="000066"/>
                </a:solidFill>
              </a:rPr>
              <a:t>: </a:t>
            </a:r>
          </a:p>
          <a:p>
            <a:pPr marL="898525" indent="-184150" algn="just">
              <a:buClr>
                <a:srgbClr val="800000"/>
              </a:buClr>
              <a:buFont typeface="Arial" panose="020B0604020202020204" pitchFamily="34" charset="0"/>
              <a:buChar char="•"/>
            </a:pPr>
            <a:r>
              <a:rPr lang="en-US" sz="2000" dirty="0" smtClean="0">
                <a:solidFill>
                  <a:srgbClr val="000066"/>
                </a:solidFill>
              </a:rPr>
              <a:t>Under </a:t>
            </a:r>
            <a:r>
              <a:rPr lang="en-US" sz="2000" dirty="0">
                <a:solidFill>
                  <a:srgbClr val="000066"/>
                </a:solidFill>
              </a:rPr>
              <a:t>very highly contended loads, traditional </a:t>
            </a:r>
            <a:r>
              <a:rPr lang="en-US" sz="2000" dirty="0" smtClean="0">
                <a:solidFill>
                  <a:srgbClr val="000066"/>
                </a:solidFill>
              </a:rPr>
              <a:t>synchronization will </a:t>
            </a:r>
            <a:r>
              <a:rPr lang="en-US" sz="2000" dirty="0">
                <a:solidFill>
                  <a:srgbClr val="000066"/>
                </a:solidFill>
              </a:rPr>
              <a:t>ultimately be faster than CAS-based synchronization.</a:t>
            </a:r>
            <a:endParaRPr lang="en-US" sz="2000" dirty="0" smtClean="0">
              <a:solidFill>
                <a:srgbClr val="000066"/>
              </a:solidFill>
            </a:endParaRPr>
          </a:p>
        </p:txBody>
      </p:sp>
    </p:spTree>
    <p:extLst>
      <p:ext uri="{BB962C8B-B14F-4D97-AF65-F5344CB8AC3E}">
        <p14:creationId xmlns:p14="http://schemas.microsoft.com/office/powerpoint/2010/main" val="21986561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3659" y="1794624"/>
            <a:ext cx="10590415" cy="3046988"/>
          </a:xfrm>
          <a:prstGeom prst="rect">
            <a:avLst/>
          </a:prstGeom>
          <a:solidFill>
            <a:schemeClr val="bg1">
              <a:lumMod val="95000"/>
            </a:schemeClr>
          </a:solidFill>
        </p:spPr>
        <p:txBody>
          <a:bodyPr wrap="square">
            <a:spAutoFit/>
          </a:bodyPr>
          <a:lstStyle/>
          <a:p>
            <a:pPr marL="365125" indent="-365125" algn="just">
              <a:buClr>
                <a:srgbClr val="800000"/>
              </a:buClr>
              <a:buFont typeface="Wingdings" panose="05000000000000000000" pitchFamily="2" charset="2"/>
              <a:buChar char="§"/>
            </a:pPr>
            <a:r>
              <a:rPr lang="en-US" sz="2400" dirty="0" smtClean="0">
                <a:solidFill>
                  <a:srgbClr val="000066"/>
                </a:solidFill>
              </a:rPr>
              <a:t>Examples of the ongoing </a:t>
            </a:r>
            <a:r>
              <a:rPr lang="en-US" sz="2400" dirty="0">
                <a:solidFill>
                  <a:srgbClr val="000066"/>
                </a:solidFill>
              </a:rPr>
              <a:t>research toward developing scalable</a:t>
            </a:r>
            <a:r>
              <a:rPr lang="en-US" sz="2400" dirty="0" smtClean="0">
                <a:solidFill>
                  <a:srgbClr val="000066"/>
                </a:solidFill>
              </a:rPr>
              <a:t>, efficient </a:t>
            </a:r>
            <a:r>
              <a:rPr lang="en-US" sz="2400" dirty="0">
                <a:solidFill>
                  <a:srgbClr val="000066"/>
                </a:solidFill>
              </a:rPr>
              <a:t>tools that address the demands of concurrent </a:t>
            </a:r>
            <a:r>
              <a:rPr lang="en-US" sz="2400" dirty="0" smtClean="0">
                <a:solidFill>
                  <a:srgbClr val="000066"/>
                </a:solidFill>
              </a:rPr>
              <a:t>programming</a:t>
            </a:r>
            <a:r>
              <a:rPr lang="en-PH" sz="2400" dirty="0" smtClean="0">
                <a:solidFill>
                  <a:srgbClr val="000066"/>
                </a:solidFill>
              </a:rPr>
              <a:t>:</a:t>
            </a:r>
            <a:endParaRPr lang="en-PH" sz="2400" dirty="0">
              <a:solidFill>
                <a:srgbClr val="000066"/>
              </a:solidFill>
            </a:endParaRPr>
          </a:p>
          <a:p>
            <a:endParaRPr lang="en-US" sz="2400" dirty="0" smtClean="0">
              <a:solidFill>
                <a:srgbClr val="000066"/>
              </a:solidFill>
            </a:endParaRPr>
          </a:p>
          <a:p>
            <a:pPr marL="1081088" indent="-366713">
              <a:buClr>
                <a:srgbClr val="800000"/>
              </a:buClr>
              <a:buFont typeface="Courier New" panose="02070309020205020404" pitchFamily="49" charset="0"/>
              <a:buChar char="o"/>
            </a:pPr>
            <a:r>
              <a:rPr lang="en-US" sz="2400" dirty="0" smtClean="0">
                <a:solidFill>
                  <a:srgbClr val="000066"/>
                </a:solidFill>
              </a:rPr>
              <a:t>Designing </a:t>
            </a:r>
            <a:r>
              <a:rPr lang="en-US" sz="2400" dirty="0">
                <a:solidFill>
                  <a:srgbClr val="000066"/>
                </a:solidFill>
              </a:rPr>
              <a:t>compilers that generate more efficient code.</a:t>
            </a:r>
          </a:p>
          <a:p>
            <a:pPr marL="1081088" indent="-366713">
              <a:buClr>
                <a:srgbClr val="800000"/>
              </a:buClr>
              <a:buFont typeface="Courier New" panose="02070309020205020404" pitchFamily="49" charset="0"/>
              <a:buChar char="o"/>
            </a:pPr>
            <a:endParaRPr lang="en-US" sz="2400" dirty="0" smtClean="0">
              <a:solidFill>
                <a:srgbClr val="000066"/>
              </a:solidFill>
            </a:endParaRPr>
          </a:p>
          <a:p>
            <a:pPr marL="1081088" indent="-366713">
              <a:buClr>
                <a:srgbClr val="800000"/>
              </a:buClr>
              <a:buFont typeface="Courier New" panose="02070309020205020404" pitchFamily="49" charset="0"/>
              <a:buChar char="o"/>
            </a:pPr>
            <a:r>
              <a:rPr lang="en-US" sz="2400" dirty="0" smtClean="0">
                <a:solidFill>
                  <a:srgbClr val="000066"/>
                </a:solidFill>
              </a:rPr>
              <a:t>Developing </a:t>
            </a:r>
            <a:r>
              <a:rPr lang="en-US" sz="2400" dirty="0">
                <a:solidFill>
                  <a:srgbClr val="000066"/>
                </a:solidFill>
              </a:rPr>
              <a:t>languages that provide support for concurrent programming.</a:t>
            </a:r>
          </a:p>
          <a:p>
            <a:pPr marL="1081088" indent="-366713">
              <a:buClr>
                <a:srgbClr val="800000"/>
              </a:buClr>
              <a:buFont typeface="Courier New" panose="02070309020205020404" pitchFamily="49" charset="0"/>
              <a:buChar char="o"/>
            </a:pPr>
            <a:endParaRPr lang="en-US" sz="2400" dirty="0" smtClean="0">
              <a:solidFill>
                <a:srgbClr val="000066"/>
              </a:solidFill>
            </a:endParaRPr>
          </a:p>
          <a:p>
            <a:pPr marL="1081088" indent="-366713">
              <a:buClr>
                <a:srgbClr val="800000"/>
              </a:buClr>
              <a:buFont typeface="Courier New" panose="02070309020205020404" pitchFamily="49" charset="0"/>
              <a:buChar char="o"/>
            </a:pPr>
            <a:r>
              <a:rPr lang="en-US" sz="2400" dirty="0" smtClean="0">
                <a:solidFill>
                  <a:srgbClr val="000066"/>
                </a:solidFill>
              </a:rPr>
              <a:t>Improving </a:t>
            </a:r>
            <a:r>
              <a:rPr lang="en-US" sz="2400" dirty="0">
                <a:solidFill>
                  <a:srgbClr val="000066"/>
                </a:solidFill>
              </a:rPr>
              <a:t>the performance of existing libraries and APIs.</a:t>
            </a:r>
            <a:endParaRPr lang="en-PH" sz="2400" dirty="0">
              <a:solidFill>
                <a:srgbClr val="000066"/>
              </a:solidFill>
            </a:endParaRPr>
          </a:p>
        </p:txBody>
      </p:sp>
      <p:sp>
        <p:nvSpPr>
          <p:cNvPr id="3" name="TextBox 2"/>
          <p:cNvSpPr txBox="1"/>
          <p:nvPr/>
        </p:nvSpPr>
        <p:spPr>
          <a:xfrm>
            <a:off x="100800" y="486620"/>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EVALUATION</a:t>
            </a:r>
            <a:endParaRPr lang="en-US" sz="3200" b="1"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1562421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9543" y="464697"/>
            <a:ext cx="11430000" cy="830997"/>
          </a:xfrm>
          <a:prstGeom prst="rect">
            <a:avLst/>
          </a:prstGeom>
          <a:noFill/>
        </p:spPr>
        <p:txBody>
          <a:bodyPr wrap="square" rtlCol="0">
            <a:spAutoFit/>
          </a:bodyPr>
          <a:lstStyle/>
          <a:p>
            <a:pPr algn="ctr"/>
            <a:r>
              <a:rPr lang="en-US" sz="4800" b="1" dirty="0" smtClean="0">
                <a:solidFill>
                  <a:srgbClr val="000066"/>
                </a:solidFill>
              </a:rPr>
              <a:t>CS 3104 – OPERATING SYSTEMS</a:t>
            </a:r>
            <a:endParaRPr lang="en-US" sz="4800" b="1" dirty="0">
              <a:solidFill>
                <a:srgbClr val="000066"/>
              </a:solidFill>
            </a:endParaRPr>
          </a:p>
        </p:txBody>
      </p:sp>
      <p:sp>
        <p:nvSpPr>
          <p:cNvPr id="13" name="TextBox 12"/>
          <p:cNvSpPr txBox="1"/>
          <p:nvPr/>
        </p:nvSpPr>
        <p:spPr>
          <a:xfrm>
            <a:off x="1102614" y="3652696"/>
            <a:ext cx="10745839" cy="1323439"/>
          </a:xfrm>
          <a:prstGeom prst="rect">
            <a:avLst/>
          </a:prstGeom>
          <a:noFill/>
        </p:spPr>
        <p:txBody>
          <a:bodyPr wrap="square" rtlCol="0">
            <a:spAutoFit/>
          </a:bodyPr>
          <a:lstStyle/>
          <a:p>
            <a:pPr algn="ctr"/>
            <a:r>
              <a:rPr lang="en-US" sz="4000" b="1" dirty="0" smtClean="0">
                <a:solidFill>
                  <a:srgbClr val="800000"/>
                </a:solidFill>
              </a:rPr>
              <a:t>End of Chapter 6</a:t>
            </a:r>
          </a:p>
          <a:p>
            <a:pPr algn="ctr"/>
            <a:r>
              <a:rPr lang="en-US" sz="4000" b="1" dirty="0" smtClean="0">
                <a:solidFill>
                  <a:srgbClr val="800000"/>
                </a:solidFill>
              </a:rPr>
              <a:t>Synchronization Tools</a:t>
            </a:r>
            <a:endParaRPr lang="en-US" sz="4000" b="1" dirty="0">
              <a:solidFill>
                <a:srgbClr val="800000"/>
              </a:solidFill>
            </a:endParaRPr>
          </a:p>
        </p:txBody>
      </p:sp>
    </p:spTree>
    <p:extLst>
      <p:ext uri="{BB962C8B-B14F-4D97-AF65-F5344CB8AC3E}">
        <p14:creationId xmlns:p14="http://schemas.microsoft.com/office/powerpoint/2010/main" val="3570309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475" y="1263298"/>
            <a:ext cx="11694694" cy="4893647"/>
          </a:xfrm>
          <a:prstGeom prst="rect">
            <a:avLst/>
          </a:prstGeom>
          <a:solidFill>
            <a:schemeClr val="bg1">
              <a:lumMod val="95000"/>
            </a:schemeClr>
          </a:solidFill>
        </p:spPr>
        <p:txBody>
          <a:bodyPr wrap="square">
            <a:spAutoFit/>
          </a:bodyPr>
          <a:lstStyle/>
          <a:p>
            <a:pPr marL="352425" indent="-352425" algn="just">
              <a:buClr>
                <a:srgbClr val="800000"/>
              </a:buClr>
              <a:buFont typeface="Wingdings" panose="05000000000000000000" pitchFamily="2" charset="2"/>
              <a:buChar char="§"/>
            </a:pPr>
            <a:r>
              <a:rPr lang="en-US" sz="2400" b="1" dirty="0" smtClean="0">
                <a:solidFill>
                  <a:srgbClr val="000066"/>
                </a:solidFill>
              </a:rPr>
              <a:t>Example:</a:t>
            </a:r>
          </a:p>
          <a:p>
            <a:pPr marL="352425" algn="just">
              <a:buClr>
                <a:srgbClr val="800000"/>
              </a:buClr>
            </a:pPr>
            <a:r>
              <a:rPr lang="en-US" sz="2400" dirty="0" smtClean="0">
                <a:solidFill>
                  <a:srgbClr val="000066"/>
                </a:solidFill>
              </a:rPr>
              <a:t>Process </a:t>
            </a:r>
            <a:r>
              <a:rPr lang="en-US" sz="2400" dirty="0">
                <a:solidFill>
                  <a:srgbClr val="000066"/>
                </a:solidFill>
              </a:rPr>
              <a:t>A changing the data in a memory location while another process B is trying to read the data from the </a:t>
            </a:r>
            <a:r>
              <a:rPr lang="en-US" sz="2400" b="1" dirty="0">
                <a:solidFill>
                  <a:srgbClr val="000066"/>
                </a:solidFill>
              </a:rPr>
              <a:t>same</a:t>
            </a:r>
            <a:r>
              <a:rPr lang="en-US" sz="2400" dirty="0">
                <a:solidFill>
                  <a:srgbClr val="000066"/>
                </a:solidFill>
              </a:rPr>
              <a:t> memory location. </a:t>
            </a:r>
            <a:endParaRPr lang="en-US" sz="2400" dirty="0" smtClean="0">
              <a:solidFill>
                <a:srgbClr val="000066"/>
              </a:solidFill>
            </a:endParaRPr>
          </a:p>
          <a:p>
            <a:pPr marL="352425" algn="just">
              <a:buClr>
                <a:srgbClr val="800000"/>
              </a:buClr>
            </a:pPr>
            <a:endParaRPr lang="en-US" sz="2400" dirty="0" smtClean="0">
              <a:solidFill>
                <a:srgbClr val="000066"/>
              </a:solidFill>
            </a:endParaRPr>
          </a:p>
          <a:p>
            <a:pPr marL="352425" algn="just">
              <a:buClr>
                <a:srgbClr val="800000"/>
              </a:buClr>
            </a:pPr>
            <a:r>
              <a:rPr lang="en-US" sz="2400" b="1" dirty="0" smtClean="0">
                <a:solidFill>
                  <a:srgbClr val="006666"/>
                </a:solidFill>
              </a:rPr>
              <a:t>There </a:t>
            </a:r>
            <a:r>
              <a:rPr lang="en-US" sz="2400" b="1" dirty="0">
                <a:solidFill>
                  <a:srgbClr val="006666"/>
                </a:solidFill>
              </a:rPr>
              <a:t>is a high probability that </a:t>
            </a:r>
            <a:r>
              <a:rPr lang="en-US" sz="2400" b="1" dirty="0" smtClean="0">
                <a:solidFill>
                  <a:srgbClr val="006666"/>
                </a:solidFill>
              </a:rPr>
              <a:t>the data </a:t>
            </a:r>
            <a:r>
              <a:rPr lang="en-US" sz="2400" b="1" dirty="0">
                <a:solidFill>
                  <a:srgbClr val="006666"/>
                </a:solidFill>
              </a:rPr>
              <a:t>read by the second process will be erroneous</a:t>
            </a:r>
            <a:r>
              <a:rPr lang="en-US" sz="2400" b="1" dirty="0" smtClean="0">
                <a:solidFill>
                  <a:srgbClr val="006666"/>
                </a:solidFill>
              </a:rPr>
              <a:t>.</a:t>
            </a:r>
          </a:p>
          <a:p>
            <a:pPr marL="352425" algn="just">
              <a:buClr>
                <a:srgbClr val="800000"/>
              </a:buClr>
            </a:pPr>
            <a:endParaRPr lang="en-US" sz="2400" dirty="0">
              <a:solidFill>
                <a:srgbClr val="000066"/>
              </a:solidFill>
            </a:endParaRPr>
          </a:p>
          <a:p>
            <a:pPr marL="352425" algn="just">
              <a:buClr>
                <a:srgbClr val="800000"/>
              </a:buClr>
            </a:pPr>
            <a:endParaRPr lang="en-US" sz="2400" dirty="0" smtClean="0">
              <a:solidFill>
                <a:srgbClr val="000066"/>
              </a:solidFill>
            </a:endParaRPr>
          </a:p>
          <a:p>
            <a:pPr marL="352425" algn="just">
              <a:buClr>
                <a:srgbClr val="800000"/>
              </a:buClr>
            </a:pPr>
            <a:endParaRPr lang="en-US" sz="2400" dirty="0">
              <a:solidFill>
                <a:srgbClr val="000066"/>
              </a:solidFill>
            </a:endParaRPr>
          </a:p>
          <a:p>
            <a:pPr marL="352425" algn="just">
              <a:buClr>
                <a:srgbClr val="800000"/>
              </a:buClr>
            </a:pPr>
            <a:endParaRPr lang="en-US" sz="2400" dirty="0" smtClean="0">
              <a:solidFill>
                <a:srgbClr val="000066"/>
              </a:solidFill>
            </a:endParaRPr>
          </a:p>
          <a:p>
            <a:pPr marL="352425" algn="just">
              <a:buClr>
                <a:srgbClr val="800000"/>
              </a:buClr>
            </a:pPr>
            <a:endParaRPr lang="en-US" sz="2400" dirty="0">
              <a:solidFill>
                <a:srgbClr val="000066"/>
              </a:solidFill>
            </a:endParaRPr>
          </a:p>
          <a:p>
            <a:pPr marL="352425" algn="just">
              <a:buClr>
                <a:srgbClr val="800000"/>
              </a:buClr>
            </a:pPr>
            <a:endParaRPr lang="en-US" sz="2400" dirty="0" smtClean="0">
              <a:solidFill>
                <a:srgbClr val="000066"/>
              </a:solidFill>
            </a:endParaRPr>
          </a:p>
          <a:p>
            <a:pPr marL="352425" algn="just">
              <a:buClr>
                <a:srgbClr val="800000"/>
              </a:buClr>
            </a:pPr>
            <a:endParaRPr lang="en-US" sz="2400" dirty="0">
              <a:solidFill>
                <a:srgbClr val="000066"/>
              </a:solidFill>
            </a:endParaRPr>
          </a:p>
          <a:p>
            <a:pPr marL="352425" algn="just">
              <a:buClr>
                <a:srgbClr val="800000"/>
              </a:buClr>
            </a:pPr>
            <a:endParaRPr lang="en-PH" sz="2400" dirty="0">
              <a:solidFill>
                <a:srgbClr val="000066"/>
              </a:solidFill>
            </a:endParaRPr>
          </a:p>
        </p:txBody>
      </p:sp>
      <p:sp>
        <p:nvSpPr>
          <p:cNvPr id="4" name="TextBox 3"/>
          <p:cNvSpPr txBox="1"/>
          <p:nvPr/>
        </p:nvSpPr>
        <p:spPr>
          <a:xfrm>
            <a:off x="114756" y="475931"/>
            <a:ext cx="126000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66"/>
                </a:solidFill>
                <a:latin typeface="Times New Roman" pitchFamily="18" charset="0"/>
                <a:cs typeface="Times New Roman" pitchFamily="18" charset="0"/>
              </a:rPr>
              <a:t>HOW DOES PROCESS SYNCHRONIZATION WORK?</a:t>
            </a:r>
            <a:endParaRPr lang="en-US" sz="3200" b="1" dirty="0">
              <a:solidFill>
                <a:srgbClr val="000066"/>
              </a:solidFill>
              <a:latin typeface="Times New Roman" pitchFamily="18" charset="0"/>
              <a:cs typeface="Times New Roman" pitchFamily="18" charset="0"/>
            </a:endParaRPr>
          </a:p>
        </p:txBody>
      </p:sp>
      <p:grpSp>
        <p:nvGrpSpPr>
          <p:cNvPr id="8" name="Group 7"/>
          <p:cNvGrpSpPr/>
          <p:nvPr/>
        </p:nvGrpSpPr>
        <p:grpSpPr>
          <a:xfrm>
            <a:off x="2378994" y="3549066"/>
            <a:ext cx="7915275" cy="2333626"/>
            <a:chOff x="2378994" y="3549066"/>
            <a:chExt cx="7915275" cy="2333626"/>
          </a:xfrm>
        </p:grpSpPr>
        <p:pic>
          <p:nvPicPr>
            <p:cNvPr id="9" name="Picture 2" descr="https://www.guru99.com/images/1/122319_0848_ProcessSync1.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994" y="3549066"/>
              <a:ext cx="7915275" cy="23336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876674" y="5342021"/>
              <a:ext cx="2165684" cy="540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2365616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
  <a:themeElements>
    <a:clrScheme name="Standard Accessibility Color Palette">
      <a:dk1>
        <a:srgbClr val="231F20"/>
      </a:dk1>
      <a:lt1>
        <a:srgbClr val="FFFFFF"/>
      </a:lt1>
      <a:dk2>
        <a:srgbClr val="043C5D"/>
      </a:dk2>
      <a:lt2>
        <a:srgbClr val="F1F2F2"/>
      </a:lt2>
      <a:accent1>
        <a:srgbClr val="007787"/>
      </a:accent1>
      <a:accent2>
        <a:srgbClr val="B11116"/>
      </a:accent2>
      <a:accent3>
        <a:srgbClr val="776D3C"/>
      </a:accent3>
      <a:accent4>
        <a:srgbClr val="043C5D"/>
      </a:accent4>
      <a:accent5>
        <a:srgbClr val="547890"/>
      </a:accent5>
      <a:accent6>
        <a:srgbClr val="404140"/>
      </a:accent6>
      <a:hlink>
        <a:srgbClr val="06749C"/>
      </a:hlink>
      <a:folHlink>
        <a:srgbClr val="5C416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55c21b26b38a2e5eda09c360d2b383bd">
  <xsd:schema xmlns:xsd="http://www.w3.org/2001/XMLSchema" xmlns:xs="http://www.w3.org/2001/XMLSchema" xmlns:p="http://schemas.microsoft.com/office/2006/metadata/properties" xmlns:ns2="2e108766-8a5d-4dd6-bf2d-0e83b2e3ea10" targetNamespace="http://schemas.microsoft.com/office/2006/metadata/properties" ma:root="true" ma:fieldsID="0c6c5f1ded74aa6c3610d832ab4079c8"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1357AF-A4F6-4D72-B408-F8E5FAFEFCB4}">
  <ds:schemaRefs>
    <ds:schemaRef ds:uri="http://schemas.microsoft.com/sharepoint/v3/contenttype/forms"/>
  </ds:schemaRefs>
</ds:datastoreItem>
</file>

<file path=customXml/itemProps2.xml><?xml version="1.0" encoding="utf-8"?>
<ds:datastoreItem xmlns:ds="http://schemas.openxmlformats.org/officeDocument/2006/customXml" ds:itemID="{4F5CCB66-4AA7-4FD7-BE8F-CC297FA1F980}">
  <ds:schemaRefs>
    <ds:schemaRef ds:uri="http://purl.org/dc/dcmitype/"/>
    <ds:schemaRef ds:uri="http://purl.org/dc/elements/1.1/"/>
    <ds:schemaRef ds:uri="http://purl.org/dc/terms/"/>
    <ds:schemaRef ds:uri="2e108766-8a5d-4dd6-bf2d-0e83b2e3ea10"/>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92974E4D-3EB0-4BAD-A8EA-82DFED30E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6925</TotalTime>
  <Words>5427</Words>
  <Application>Microsoft Office PowerPoint</Application>
  <PresentationFormat>Custom</PresentationFormat>
  <Paragraphs>967</Paragraphs>
  <Slides>87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MS PGothic</vt:lpstr>
      <vt:lpstr>Arial</vt:lpstr>
      <vt:lpstr>Calibri</vt:lpstr>
      <vt:lpstr>Consolas</vt:lpstr>
      <vt:lpstr>Courier New</vt:lpstr>
      <vt:lpstr>Monotype Sorts</vt:lpstr>
      <vt:lpstr>ＭＳ Ｐ明朝</vt:lpstr>
      <vt:lpstr>MT Extra</vt:lpstr>
      <vt:lpstr>Symbol</vt:lpstr>
      <vt:lpstr>Times</vt:lpstr>
      <vt:lpstr>Times New Roman</vt:lpstr>
      <vt:lpstr>Verdana</vt:lpstr>
      <vt:lpstr>Wingdings</vt:lpstr>
      <vt:lpstr>Standard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Mamskie-Blassie</cp:lastModifiedBy>
  <cp:revision>1438</cp:revision>
  <dcterms:created xsi:type="dcterms:W3CDTF">2018-08-23T13:01:59Z</dcterms:created>
  <dcterms:modified xsi:type="dcterms:W3CDTF">2022-10-01T23:37:30Z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