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9"/>
  </p:notesMasterIdLst>
  <p:sldIdLst>
    <p:sldId id="256" r:id="rId2"/>
    <p:sldId id="323" r:id="rId3"/>
    <p:sldId id="257" r:id="rId4"/>
    <p:sldId id="258" r:id="rId5"/>
    <p:sldId id="324" r:id="rId6"/>
    <p:sldId id="325" r:id="rId7"/>
    <p:sldId id="263" r:id="rId8"/>
    <p:sldId id="264" r:id="rId9"/>
    <p:sldId id="266" r:id="rId10"/>
    <p:sldId id="267" r:id="rId11"/>
    <p:sldId id="271" r:id="rId12"/>
    <p:sldId id="326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327" r:id="rId24"/>
    <p:sldId id="328" r:id="rId25"/>
    <p:sldId id="329" r:id="rId26"/>
    <p:sldId id="283" r:id="rId27"/>
    <p:sldId id="330" r:id="rId28"/>
    <p:sldId id="284" r:id="rId29"/>
    <p:sldId id="285" r:id="rId30"/>
    <p:sldId id="331" r:id="rId31"/>
    <p:sldId id="332" r:id="rId32"/>
    <p:sldId id="333" r:id="rId33"/>
    <p:sldId id="334" r:id="rId34"/>
    <p:sldId id="295" r:id="rId35"/>
    <p:sldId id="296" r:id="rId36"/>
    <p:sldId id="335" r:id="rId37"/>
    <p:sldId id="336" r:id="rId38"/>
    <p:sldId id="307" r:id="rId39"/>
    <p:sldId id="308" r:id="rId40"/>
    <p:sldId id="337" r:id="rId41"/>
    <p:sldId id="338" r:id="rId42"/>
    <p:sldId id="339" r:id="rId43"/>
    <p:sldId id="316" r:id="rId44"/>
    <p:sldId id="317" r:id="rId45"/>
    <p:sldId id="340" r:id="rId46"/>
    <p:sldId id="341" r:id="rId47"/>
    <p:sldId id="322" r:id="rId48"/>
  </p:sldIdLst>
  <p:sldSz cx="128016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032">
          <p15:clr>
            <a:srgbClr val="A4A3A4"/>
          </p15:clr>
        </p15:guide>
        <p15:guide id="3" orient="horz" pos="1008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2" roundtripDataSignature="AMtx7mgX+r8cPeRLaErJ0RyEeRAsJoDm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80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19" autoAdjust="0"/>
    <p:restoredTop sz="94717" autoAdjust="0"/>
  </p:normalViewPr>
  <p:slideViewPr>
    <p:cSldViewPr snapToGrid="0">
      <p:cViewPr varScale="1">
        <p:scale>
          <a:sx n="80" d="100"/>
          <a:sy n="80" d="100"/>
        </p:scale>
        <p:origin x="317" y="48"/>
      </p:cViewPr>
      <p:guideLst>
        <p:guide orient="horz" pos="2160"/>
        <p:guide pos="4032"/>
        <p:guide orient="horz" pos="10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72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549275" y="1143000"/>
            <a:ext cx="57594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9275" y="1143000"/>
            <a:ext cx="57594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2265b7080_1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b2265b7080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9275" y="1143000"/>
            <a:ext cx="57594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2265b7080_4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b2265b7080_4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9275" y="1143000"/>
            <a:ext cx="57594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b2265b7080_4_1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b2265b7080_4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9275" y="1143000"/>
            <a:ext cx="57594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b2265b7080_4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b2265b7080_4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9275" y="1143000"/>
            <a:ext cx="57594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b2265b7080_4_1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gb2265b7080_4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9275" y="1143000"/>
            <a:ext cx="57594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b2265b7080_4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b2265b7080_4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9275" y="1143000"/>
            <a:ext cx="57594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b2265b7080_4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b2265b7080_4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9275" y="1143000"/>
            <a:ext cx="57594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b2265b7080_4_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b2265b7080_4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9275" y="1143000"/>
            <a:ext cx="57594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b2265b7080_4_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gb2265b7080_4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9275" y="1143000"/>
            <a:ext cx="57594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b2265b7080_4_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b2265b7080_4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9275" y="1143000"/>
            <a:ext cx="57594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9275" y="1143000"/>
            <a:ext cx="57594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b2265b7080_4_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b2265b7080_4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9275" y="1143000"/>
            <a:ext cx="57594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5831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b2265b7080_4_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b2265b7080_4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9275" y="1143000"/>
            <a:ext cx="57594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64387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b2265b7080_4_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b2265b7080_4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9275" y="1143000"/>
            <a:ext cx="57594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14778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b2265b7080_4_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b2265b7080_4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9275" y="1143000"/>
            <a:ext cx="57594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b2265b7080_1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b2265b7080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9275" y="1143000"/>
            <a:ext cx="57594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b2265b7080_4_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gb2265b7080_4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9275" y="1143000"/>
            <a:ext cx="57594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b2265b7080_4_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gb2265b7080_4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9275" y="1143000"/>
            <a:ext cx="57594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890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b2265b7080_4_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gb2265b7080_4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9275" y="1143000"/>
            <a:ext cx="57594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62968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b2265b7080_4_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ZFS initially stood for Zettabyte File System, but the word zettabyte no longer holds any significance in the context of the file system.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As a 128-bit file system, ZFS has the potential to scale to 256 quadrillion zettabytes.</a:t>
            </a:r>
            <a:endParaRPr dirty="0"/>
          </a:p>
        </p:txBody>
      </p:sp>
      <p:sp>
        <p:nvSpPr>
          <p:cNvPr id="262" name="Google Shape;262;gb2265b7080_4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9275" y="1143000"/>
            <a:ext cx="57594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96006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b2265b7080_4_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gb2265b7080_4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9275" y="1143000"/>
            <a:ext cx="57594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8340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7f63de83b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ga7f63de83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9275" y="1143000"/>
            <a:ext cx="57594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b2265b7080_1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gb2265b7080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9275" y="1143000"/>
            <a:ext cx="57594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b2265b7080_5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gb2265b7080_5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9275" y="1143000"/>
            <a:ext cx="57594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b2265b7080_5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gb2265b7080_5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9275" y="1143000"/>
            <a:ext cx="57594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35217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b2265b7080_5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gb2265b7080_5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9275" y="1143000"/>
            <a:ext cx="57594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49266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b2265b7080_5_1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gb2265b7080_5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9275" y="1143000"/>
            <a:ext cx="57594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b2265b7080_5_1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gb2265b7080_5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9275" y="1143000"/>
            <a:ext cx="57594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b2265b7080_5_1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gb2265b7080_5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9275" y="1143000"/>
            <a:ext cx="57594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b2265b7080_5_20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gb2265b7080_5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9275" y="1143000"/>
            <a:ext cx="57594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b2265b7080_5_20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gb2265b7080_5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9275" y="1143000"/>
            <a:ext cx="57594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27331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b2265b7080_5_20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gb2265b7080_5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9275" y="1143000"/>
            <a:ext cx="57594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4154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7f63de83b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ga7f63de83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9275" y="1143000"/>
            <a:ext cx="57594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8019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2265b7080_1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b2265b7080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9275" y="1143000"/>
            <a:ext cx="57594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7f63de83b_0_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a7f63de83b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9275" y="1143000"/>
            <a:ext cx="57594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7f63de83b_0_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a7f63de83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9275" y="1143000"/>
            <a:ext cx="57594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7f63de83b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a7f63de83b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9275" y="1143000"/>
            <a:ext cx="57594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2265b7080_1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gb2265b7080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9275" y="1143000"/>
            <a:ext cx="57594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Chapter Opener: author at top">
  <p:cSld name="1_Chapter Opener: author at top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ctrTitle"/>
          </p:nvPr>
        </p:nvSpPr>
        <p:spPr>
          <a:xfrm>
            <a:off x="465511" y="533400"/>
            <a:ext cx="11858938" cy="1066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sz="6200" b="0" i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465189" y="1758696"/>
            <a:ext cx="11859260" cy="60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None/>
              <a:defRPr sz="2900" b="1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2"/>
          </p:nvPr>
        </p:nvSpPr>
        <p:spPr>
          <a:xfrm>
            <a:off x="465189" y="2379778"/>
            <a:ext cx="11859260" cy="668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/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3"/>
          </p:nvPr>
        </p:nvSpPr>
        <p:spPr>
          <a:xfrm>
            <a:off x="464503" y="3621661"/>
            <a:ext cx="11859260" cy="596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4"/>
          </p:nvPr>
        </p:nvSpPr>
        <p:spPr>
          <a:xfrm>
            <a:off x="465511" y="4241322"/>
            <a:ext cx="11858938" cy="797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5"/>
          </p:nvPr>
        </p:nvSpPr>
        <p:spPr>
          <a:xfrm>
            <a:off x="464503" y="6553200"/>
            <a:ext cx="11859946" cy="277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0" y="3048000"/>
            <a:ext cx="128016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" name="Google Shape;26;p4" descr="dino_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96486" y="5259314"/>
            <a:ext cx="2595295" cy="1432792"/>
          </a:xfrm>
          <a:prstGeom prst="rect">
            <a:avLst/>
          </a:prstGeom>
          <a:noFill/>
          <a:ln w="76200" cap="flat" cmpd="sng">
            <a:solidFill>
              <a:srgbClr val="336699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27" name="Google Shape;2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4595" y="3047888"/>
            <a:ext cx="2286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13981" y="3054509"/>
            <a:ext cx="548640" cy="457200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srgbClr val="000000">
                <a:alpha val="14901"/>
              </a:srgbClr>
            </a:outerShdw>
          </a:effectLst>
        </p:spPr>
      </p:pic>
      <p:pic>
        <p:nvPicPr>
          <p:cNvPr id="29" name="Google Shape;29;p4" descr="University of San Carlos"/>
          <p:cNvPicPr preferRelativeResize="0"/>
          <p:nvPr/>
        </p:nvPicPr>
        <p:blipFill rotWithShape="1">
          <a:blip r:embed="rId5">
            <a:alphaModFix/>
          </a:blip>
          <a:srcRect l="15699" t="-1974" r="19115" b="35040"/>
          <a:stretch/>
        </p:blipFill>
        <p:spPr>
          <a:xfrm>
            <a:off x="4873728" y="3057423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0" y="1098171"/>
            <a:ext cx="12801600" cy="182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81500" tIns="40750" rIns="81500" bIns="407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86" b="0" i="0" u="none" strike="noStrike" cap="none">
              <a:solidFill>
                <a:srgbClr val="E6A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" name="Google Shape;32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75141" y="-4474"/>
            <a:ext cx="2286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24527" y="2147"/>
            <a:ext cx="548640" cy="457200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srgbClr val="000000">
                <a:alpha val="14901"/>
              </a:srgbClr>
            </a:outerShdw>
          </a:effectLst>
        </p:spPr>
      </p:pic>
      <p:pic>
        <p:nvPicPr>
          <p:cNvPr id="34" name="Google Shape;34;p5" descr="University of San Carlos"/>
          <p:cNvPicPr preferRelativeResize="0"/>
          <p:nvPr/>
        </p:nvPicPr>
        <p:blipFill rotWithShape="1">
          <a:blip r:embed="rId4">
            <a:alphaModFix/>
          </a:blip>
          <a:srcRect l="15699" t="-1974" r="19115" b="35040"/>
          <a:stretch/>
        </p:blipFill>
        <p:spPr>
          <a:xfrm>
            <a:off x="9584274" y="5061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5"/>
          <p:cNvSpPr txBox="1"/>
          <p:nvPr/>
        </p:nvSpPr>
        <p:spPr>
          <a:xfrm>
            <a:off x="55415" y="6400800"/>
            <a:ext cx="16459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 3104 - OS</a:t>
            </a:r>
            <a:endParaRPr sz="1800" b="1" dirty="0">
              <a:solidFill>
                <a:srgbClr val="00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Opener: author at top">
  <p:cSld name="Chapter Opener: author at top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465511" y="533400"/>
            <a:ext cx="11858938" cy="1066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sz="6200" b="0" i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65189" y="1758696"/>
            <a:ext cx="11859260" cy="60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None/>
              <a:defRPr sz="2900" b="1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65189" y="2379778"/>
            <a:ext cx="11859260" cy="668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/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3" y="3733800"/>
            <a:ext cx="1185926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ubTitle" idx="4"/>
          </p:nvPr>
        </p:nvSpPr>
        <p:spPr>
          <a:xfrm>
            <a:off x="465511" y="4267200"/>
            <a:ext cx="11858938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5"/>
          </p:nvPr>
        </p:nvSpPr>
        <p:spPr>
          <a:xfrm>
            <a:off x="464503" y="6553200"/>
            <a:ext cx="11859946" cy="277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0" y="3048000"/>
            <a:ext cx="128016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4" name="Google Shape;44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64600" y="3051723"/>
            <a:ext cx="2286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55551" y="3058344"/>
            <a:ext cx="457200" cy="457200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srgbClr val="000000">
                <a:alpha val="14901"/>
              </a:srgbClr>
            </a:outerShdw>
          </a:effectLst>
        </p:spPr>
      </p:pic>
      <p:pic>
        <p:nvPicPr>
          <p:cNvPr id="46" name="Google Shape;46;p6" descr="University of San Carlos"/>
          <p:cNvPicPr preferRelativeResize="0"/>
          <p:nvPr/>
        </p:nvPicPr>
        <p:blipFill rotWithShape="1">
          <a:blip r:embed="rId4">
            <a:alphaModFix/>
          </a:blip>
          <a:srcRect l="15699" t="-1974" r="19115" b="35040"/>
          <a:stretch/>
        </p:blipFill>
        <p:spPr>
          <a:xfrm>
            <a:off x="4873733" y="3061258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Opener: author at bottom">
  <p:cSld name="Chapter Opener: author at bottom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464503" y="228600"/>
            <a:ext cx="11859260" cy="532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accent1"/>
                </a:solidFill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>
                <a:solidFill>
                  <a:schemeClr val="accent1"/>
                </a:solidFill>
              </a:defRPr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chemeClr val="accent1"/>
                </a:solidFill>
              </a:defRPr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chemeClr val="accen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464503" y="761564"/>
            <a:ext cx="11859260" cy="2296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800"/>
              <a:buNone/>
              <a:defRPr sz="3800"/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/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65511" y="3515650"/>
            <a:ext cx="11858938" cy="151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sz="6200" b="0" i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3"/>
          </p:nvPr>
        </p:nvSpPr>
        <p:spPr>
          <a:xfrm>
            <a:off x="464503" y="5029200"/>
            <a:ext cx="11859260" cy="606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None/>
              <a:defRPr sz="2900" b="1"/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/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4"/>
          </p:nvPr>
        </p:nvSpPr>
        <p:spPr>
          <a:xfrm>
            <a:off x="464503" y="5811838"/>
            <a:ext cx="11859260" cy="62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>
                <a:solidFill>
                  <a:schemeClr val="accent2"/>
                </a:solidFill>
              </a:defRPr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chemeClr val="accent2"/>
                </a:solidFill>
              </a:defRPr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chemeClr val="accent2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5"/>
          </p:nvPr>
        </p:nvSpPr>
        <p:spPr>
          <a:xfrm>
            <a:off x="464503" y="6530484"/>
            <a:ext cx="11859260" cy="211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0" y="3058450"/>
            <a:ext cx="128016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lus 2 columns">
  <p:cSld name="Title plus 2 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465511" y="745068"/>
            <a:ext cx="11858938" cy="849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1"/>
          </p:nvPr>
        </p:nvSpPr>
        <p:spPr>
          <a:xfrm>
            <a:off x="464503" y="1593850"/>
            <a:ext cx="11859260" cy="4643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AutoNum type="arabicPeriod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9246436" y="6356352"/>
            <a:ext cx="22508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240530" y="6356352"/>
            <a:ext cx="43205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lus 2 columns in boxes">
  <p:cSld name="Title plus 2 columns in boxe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465511" y="745068"/>
            <a:ext cx="11858938" cy="849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465510" y="1594115"/>
            <a:ext cx="5767387" cy="458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6568175" y="1594115"/>
            <a:ext cx="5756275" cy="458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9246436" y="6356352"/>
            <a:ext cx="22508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4240530" y="6356352"/>
            <a:ext cx="43205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he two contents">
  <p:cSld name="image and the two content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465511" y="745068"/>
            <a:ext cx="11858938" cy="849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465511" y="1594379"/>
            <a:ext cx="11858252" cy="456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AutoNum type="alphaLcPeriod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sldNum" idx="12"/>
          </p:nvPr>
        </p:nvSpPr>
        <p:spPr>
          <a:xfrm>
            <a:off x="9246436" y="6356352"/>
            <a:ext cx="22508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240530" y="6356352"/>
            <a:ext cx="43205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Chapter Opener: author at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"/>
          <p:cNvSpPr>
            <a:spLocks noGrp="1"/>
          </p:cNvSpPr>
          <p:nvPr>
            <p:ph type="ctrTitle" hasCustomPrompt="1"/>
          </p:nvPr>
        </p:nvSpPr>
        <p:spPr>
          <a:xfrm>
            <a:off x="465511" y="533400"/>
            <a:ext cx="11858938" cy="1066801"/>
          </a:xfrm>
        </p:spPr>
        <p:txBody>
          <a:bodyPr anchor="t">
            <a:normAutofit/>
          </a:bodyPr>
          <a:lstStyle>
            <a:lvl1pPr algn="ctr">
              <a:defRPr sz="6200" b="0" i="0">
                <a:solidFill>
                  <a:schemeClr val="tx1"/>
                </a:solidFill>
                <a:latin typeface="Times" pitchFamily="2" charset="0"/>
              </a:defRPr>
            </a:lvl1pPr>
          </a:lstStyle>
          <a:p>
            <a:r>
              <a:rPr lang="en-US" dirty="0"/>
              <a:t>Click to Edit Book Title</a:t>
            </a:r>
          </a:p>
        </p:txBody>
      </p:sp>
      <p:sp>
        <p:nvSpPr>
          <p:cNvPr id="5" name="Edition">
            <a:extLst>
              <a:ext uri="{FF2B5EF4-FFF2-40B4-BE49-F238E27FC236}">
                <a16:creationId xmlns:a16="http://schemas.microsoft.com/office/drawing/2014/main" id="{B16BE010-E2AD-8943-AA26-A3BD45390A63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65189" y="1758696"/>
            <a:ext cx="11859260" cy="6035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900" b="1"/>
            </a:lvl1pPr>
          </a:lstStyle>
          <a:p>
            <a:pPr lvl="0"/>
            <a:r>
              <a:rPr lang="en-US" dirty="0"/>
              <a:t>Third Edition</a:t>
            </a:r>
          </a:p>
        </p:txBody>
      </p:sp>
      <p:sp>
        <p:nvSpPr>
          <p:cNvPr id="7" name="Author">
            <a:extLst>
              <a:ext uri="{FF2B5EF4-FFF2-40B4-BE49-F238E27FC236}">
                <a16:creationId xmlns:a16="http://schemas.microsoft.com/office/drawing/2014/main" id="{D071BBAD-F08D-AA46-8DDD-B137F9C0B7FA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65189" y="2379778"/>
            <a:ext cx="11859260" cy="6682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  <a:lvl2pPr marL="338328" indent="0" algn="ctr">
              <a:buNone/>
              <a:defRPr/>
            </a:lvl2pPr>
            <a:lvl3pPr marL="640080" indent="0" algn="ctr">
              <a:buNone/>
              <a:defRPr/>
            </a:lvl3pPr>
            <a:lvl4pPr marL="914400" indent="0" algn="ctr">
              <a:buNone/>
              <a:defRPr/>
            </a:lvl4pPr>
            <a:lvl5pPr marL="1188720" indent="0" algn="ctr">
              <a:buNone/>
              <a:defRPr/>
            </a:lvl5pPr>
          </a:lstStyle>
          <a:p>
            <a:pPr lvl="0"/>
            <a:r>
              <a:rPr lang="en-US" dirty="0"/>
              <a:t>David Klein</a:t>
            </a:r>
          </a:p>
        </p:txBody>
      </p:sp>
      <p:sp>
        <p:nvSpPr>
          <p:cNvPr id="14" name="CN">
            <a:extLst>
              <a:ext uri="{FF2B5EF4-FFF2-40B4-BE49-F238E27FC236}">
                <a16:creationId xmlns:a16="http://schemas.microsoft.com/office/drawing/2014/main" id="{7D7AAD37-2105-EA4E-810B-DEF0E8A3B04B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464503" y="3621661"/>
            <a:ext cx="11859260" cy="5963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4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Chapter 1</a:t>
            </a:r>
          </a:p>
        </p:txBody>
      </p:sp>
      <p:sp>
        <p:nvSpPr>
          <p:cNvPr id="3" name="CT"/>
          <p:cNvSpPr>
            <a:spLocks noGrp="1"/>
          </p:cNvSpPr>
          <p:nvPr>
            <p:ph type="subTitle" idx="1" hasCustomPrompt="1"/>
          </p:nvPr>
        </p:nvSpPr>
        <p:spPr>
          <a:xfrm>
            <a:off x="465511" y="4241322"/>
            <a:ext cx="11858938" cy="79793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Chapter Title</a:t>
            </a:r>
          </a:p>
        </p:txBody>
      </p:sp>
      <p:sp>
        <p:nvSpPr>
          <p:cNvPr id="18" name="Invisible animation alert">
            <a:extLst>
              <a:ext uri="{FF2B5EF4-FFF2-40B4-BE49-F238E27FC236}">
                <a16:creationId xmlns:a16="http://schemas.microsoft.com/office/drawing/2014/main" id="{701DEE96-975A-2A49-BF22-625374CB4B0A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64503" y="6553200"/>
            <a:ext cx="11859946" cy="2778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338328" indent="0">
              <a:buNone/>
              <a:defRPr sz="1200"/>
            </a:lvl2pPr>
            <a:lvl3pPr marL="640080" indent="0">
              <a:buNone/>
              <a:defRPr sz="1200"/>
            </a:lvl3pPr>
            <a:lvl4pPr marL="914400" indent="0">
              <a:buNone/>
              <a:defRPr sz="1200"/>
            </a:lvl4pPr>
            <a:lvl5pPr marL="1188720" indent="0">
              <a:buNone/>
              <a:defRPr sz="1200"/>
            </a:lvl5pPr>
          </a:lstStyle>
          <a:p>
            <a:pPr lvl="0"/>
            <a:r>
              <a:rPr lang="en-US" dirty="0"/>
              <a:t>Invisible animation alert</a:t>
            </a:r>
          </a:p>
        </p:txBody>
      </p:sp>
      <p:sp>
        <p:nvSpPr>
          <p:cNvPr id="12" name="Rectangle">
            <a:extLst>
              <a:ext uri="{FF2B5EF4-FFF2-40B4-BE49-F238E27FC236}">
                <a16:creationId xmlns:a16="http://schemas.microsoft.com/office/drawing/2014/main" id="{2A78E3D0-E07D-7E4F-92F5-2C47C124D0A7}"/>
              </a:ext>
            </a:extLst>
          </p:cNvPr>
          <p:cNvSpPr/>
          <p:nvPr userDrawn="1"/>
        </p:nvSpPr>
        <p:spPr>
          <a:xfrm>
            <a:off x="0" y="3048000"/>
            <a:ext cx="128016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F837FA77-27C8-4245-92B6-2EE3C8A3370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486" y="5259314"/>
            <a:ext cx="2595295" cy="1432792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595" y="3047888"/>
            <a:ext cx="2286000" cy="457200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  <p:pic>
        <p:nvPicPr>
          <p:cNvPr id="16" name="Picture 15"/>
          <p:cNvPicPr>
            <a:picLocks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981" y="3054509"/>
            <a:ext cx="548640" cy="4572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17" name="Picture 2" descr="University of San Carlos"/>
          <p:cNvPicPr>
            <a:picLocks noChangeArrowheads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688" b="89844" l="9961" r="89844">
                        <a14:foregroundMark x1="57031" y1="20898" x2="57031" y2="20898"/>
                        <a14:foregroundMark x1="57031" y1="23633" x2="57031" y2="23633"/>
                        <a14:foregroundMark x1="50391" y1="35547" x2="50391" y2="35547"/>
                        <a14:foregroundMark x1="50391" y1="39063" x2="50391" y2="39063"/>
                        <a14:foregroundMark x1="47070" y1="39258" x2="47070" y2="39258"/>
                        <a14:foregroundMark x1="24414" y1="24023" x2="24414" y2="24023"/>
                        <a14:foregroundMark x1="33398" y1="10742" x2="33398" y2="10742"/>
                        <a14:foregroundMark x1="41016" y1="6641" x2="41016" y2="6641"/>
                        <a14:foregroundMark x1="59375" y1="7813" x2="59375" y2="7813"/>
                        <a14:foregroundMark x1="49219" y1="4688" x2="49219" y2="4688"/>
                        <a14:foregroundMark x1="29297" y1="16406" x2="29297" y2="16406"/>
                        <a14:foregroundMark x1="70313" y1="17383" x2="70313" y2="17383"/>
                        <a14:foregroundMark x1="53711" y1="23438" x2="53711" y2="23438"/>
                        <a14:foregroundMark x1="51953" y1="36133" x2="51953" y2="36133"/>
                        <a14:foregroundMark x1="51953" y1="39844" x2="51953" y2="39844"/>
                        <a14:foregroundMark x1="47656" y1="39844" x2="47656" y2="39844"/>
                        <a14:foregroundMark x1="66016" y1="11914" x2="66016" y2="11914"/>
                        <a14:foregroundMark x1="74414" y1="25195" x2="74414" y2="25195"/>
                        <a14:foregroundMark x1="73828" y1="34375" x2="73828" y2="34375"/>
                        <a14:foregroundMark x1="25586" y1="37305" x2="25586" y2="37305"/>
                        <a14:foregroundMark x1="27148" y1="40430" x2="27148" y2="40430"/>
                        <a14:foregroundMark x1="27930" y1="42383" x2="27930" y2="42383"/>
                        <a14:foregroundMark x1="73242" y1="22070" x2="73242" y2="22070"/>
                        <a14:foregroundMark x1="71289" y1="17969" x2="71289" y2="17969"/>
                        <a14:foregroundMark x1="69727" y1="15625" x2="69727" y2="15625"/>
                        <a14:foregroundMark x1="66602" y1="11914" x2="66602" y2="11914"/>
                        <a14:foregroundMark x1="64063" y1="9570" x2="64063" y2="9570"/>
                        <a14:foregroundMark x1="61914" y1="8398" x2="61914" y2="8398"/>
                        <a14:foregroundMark x1="72852" y1="37891" x2="72852" y2="37891"/>
                        <a14:foregroundMark x1="73242" y1="35742" x2="73242" y2="35742"/>
                        <a14:foregroundMark x1="72070" y1="40820" x2="72070" y2="40820"/>
                        <a14:foregroundMark x1="70703" y1="43359" x2="70703" y2="43359"/>
                        <a14:foregroundMark x1="64258" y1="50586" x2="64258" y2="50586"/>
                        <a14:foregroundMark x1="56836" y1="53320" x2="56836" y2="53320"/>
                        <a14:foregroundMark x1="26172" y1="19727" x2="26172" y2="19727"/>
                        <a14:foregroundMark x1="27930" y1="16992" x2="27930" y2="16992"/>
                        <a14:foregroundMark x1="31055" y1="15039" x2="31055" y2="15039"/>
                        <a14:foregroundMark x1="32227" y1="12500" x2="32227" y2="12500"/>
                        <a14:foregroundMark x1="35938" y1="10938" x2="35938" y2="10938"/>
                        <a14:foregroundMark x1="37500" y1="8398" x2="37500" y2="8398"/>
                        <a14:backgroundMark x1="34270" y1="25843" x2="34270" y2="25843"/>
                        <a14:backgroundMark x1="32584" y1="25000" x2="32584" y2="25000"/>
                        <a14:backgroundMark x1="33427" y1="20787" x2="33427" y2="20787"/>
                        <a14:backgroundMark x1="31180" y1="44944" x2="31180" y2="44944"/>
                        <a14:backgroundMark x1="28933" y1="46629" x2="28933" y2="46629"/>
                        <a14:backgroundMark x1="37640" y1="50281" x2="37640" y2="50281"/>
                        <a14:backgroundMark x1="35674" y1="53371" x2="35674" y2="53371"/>
                        <a14:backgroundMark x1="66011" y1="27247" x2="66011" y2="27247"/>
                        <a14:backgroundMark x1="52528" y1="11517" x2="52528" y2="11517"/>
                        <a14:backgroundMark x1="73596" y1="28652" x2="73596" y2="28652"/>
                        <a14:backgroundMark x1="71629" y1="36798" x2="71629" y2="36798"/>
                        <a14:backgroundMark x1="75000" y1="38202" x2="75000" y2="38202"/>
                        <a14:backgroundMark x1="70506" y1="46629" x2="70506" y2="46629"/>
                        <a14:backgroundMark x1="60393" y1="52809" x2="60393" y2="52809"/>
                        <a14:backgroundMark x1="67135" y1="45787" x2="67135" y2="45787"/>
                        <a14:backgroundMark x1="24157" y1="37360" x2="24157" y2="37360"/>
                        <a14:backgroundMark x1="27247" y1="36798" x2="27247" y2="36798"/>
                        <a14:backgroundMark x1="24719" y1="19101" x2="24719" y2="19101"/>
                        <a14:backgroundMark x1="29494" y1="12921" x2="29494" y2="12921"/>
                        <a14:backgroundMark x1="26966" y1="21348" x2="26966" y2="21348"/>
                        <a14:backgroundMark x1="23315" y1="30899" x2="23315" y2="30899"/>
                        <a14:backgroundMark x1="62640" y1="7865" x2="62640" y2="7865"/>
                        <a14:backgroundMark x1="61236" y1="9270" x2="61236" y2="9270"/>
                        <a14:backgroundMark x1="67416" y1="14045" x2="67416" y2="14045"/>
                        <a14:backgroundMark x1="73876" y1="30056" x2="73876" y2="30056"/>
                        <a14:backgroundMark x1="46629" y1="55618" x2="46629" y2="55618"/>
                        <a14:backgroundMark x1="52247" y1="55899" x2="52247" y2="55899"/>
                      </a14:backgroundRemoval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699" t="-1974" r="19116" b="35041"/>
          <a:stretch/>
        </p:blipFill>
        <p:spPr bwMode="auto">
          <a:xfrm>
            <a:off x="4873728" y="3057423"/>
            <a:ext cx="457200" cy="4572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683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465511" y="745068"/>
            <a:ext cx="11858938" cy="849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  <a:defRPr sz="40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465511" y="1594379"/>
            <a:ext cx="11858938" cy="4582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sldNum" idx="12"/>
          </p:nvPr>
        </p:nvSpPr>
        <p:spPr>
          <a:xfrm>
            <a:off x="9246436" y="6356352"/>
            <a:ext cx="22508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4240530" y="6356352"/>
            <a:ext cx="43205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0" y="1590"/>
            <a:ext cx="128016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" name="Google Shape;15;p3"/>
          <p:cNvCxnSpPr/>
          <p:nvPr/>
        </p:nvCxnSpPr>
        <p:spPr>
          <a:xfrm>
            <a:off x="0" y="6324600"/>
            <a:ext cx="128016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6" name="Google Shape;16;p3" descr="dino_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-88" y="2907"/>
            <a:ext cx="907046" cy="492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" descr="dino_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1772038" y="6369909"/>
            <a:ext cx="966760" cy="42593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"/>
          <p:cNvSpPr txBox="1"/>
          <p:nvPr/>
        </p:nvSpPr>
        <p:spPr>
          <a:xfrm>
            <a:off x="674553" y="1034317"/>
            <a:ext cx="114300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 3104 – OPERATING SYSTEMS</a:t>
            </a:r>
            <a:endParaRPr sz="4800" b="1" i="0" u="none" strike="noStrike" cap="none">
              <a:solidFill>
                <a:srgbClr val="00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"/>
          <p:cNvSpPr txBox="1"/>
          <p:nvPr/>
        </p:nvSpPr>
        <p:spPr>
          <a:xfrm>
            <a:off x="1558977" y="3630741"/>
            <a:ext cx="96012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smtClean="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14: File-System Implementation</a:t>
            </a:r>
            <a:endParaRPr dirty="0">
              <a:solidFill>
                <a:srgbClr val="8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7f63de83b_0_95"/>
          <p:cNvSpPr txBox="1"/>
          <p:nvPr/>
        </p:nvSpPr>
        <p:spPr>
          <a:xfrm>
            <a:off x="114756" y="476475"/>
            <a:ext cx="12600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File-System Operations</a:t>
            </a:r>
            <a:endParaRPr sz="3200" b="1">
              <a:solidFill>
                <a:srgbClr val="00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Flowchart: Terminator 5"/>
          <p:cNvSpPr/>
          <p:nvPr/>
        </p:nvSpPr>
        <p:spPr>
          <a:xfrm>
            <a:off x="4184604" y="1187864"/>
            <a:ext cx="4460303" cy="627549"/>
          </a:xfrm>
          <a:prstGeom prst="flowChartTerminator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Bef>
                <a:spcPts val="1200"/>
              </a:spcBef>
            </a:pPr>
            <a:r>
              <a:rPr lang="en-US" sz="2000" b="1" dirty="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In-Memory File System </a:t>
            </a:r>
            <a:r>
              <a:rPr lang="en-US" sz="2000" b="1" dirty="0" smtClean="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Structures </a:t>
            </a:r>
            <a:endParaRPr lang="en-US" sz="2000" b="1" dirty="0">
              <a:solidFill>
                <a:srgbClr val="00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4278" y="1942102"/>
            <a:ext cx="1150624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following </a:t>
            </a:r>
            <a:r>
              <a:rPr lang="en-US" alt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figures illustrate 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necessary file system structures provided by the operating </a:t>
            </a:r>
            <a:r>
              <a:rPr lang="en-US" alt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systems:</a:t>
            </a:r>
            <a:endParaRPr lang="en-US" altLang="en-US" sz="20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7550" indent="-177800" algn="just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en-US" sz="20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refers to opening a file</a:t>
            </a:r>
          </a:p>
          <a:p>
            <a:pPr marL="717550" indent="-177800" algn="just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en-US" sz="20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</a:t>
            </a: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refers to reading a file</a:t>
            </a:r>
          </a:p>
          <a:p>
            <a:pPr marL="717550" indent="-177800" algn="just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Plus </a:t>
            </a: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buffers hold data blocks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secondary storage</a:t>
            </a:r>
          </a:p>
          <a:p>
            <a:pPr marL="717550" indent="-177800" algn="just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returns a file handle for subsequent use</a:t>
            </a:r>
          </a:p>
          <a:p>
            <a:pPr marL="717550" indent="-177800" algn="just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from </a:t>
            </a: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eventually copied to specified user process memory address</a:t>
            </a:r>
            <a:endParaRPr lang="en-PH" sz="20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/>
          <a:srcRect b="53234"/>
          <a:stretch/>
        </p:blipFill>
        <p:spPr bwMode="auto">
          <a:xfrm>
            <a:off x="624278" y="4139045"/>
            <a:ext cx="5400000" cy="19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/>
          <a:srcRect t="53602" b="-1"/>
          <a:stretch/>
        </p:blipFill>
        <p:spPr bwMode="auto">
          <a:xfrm>
            <a:off x="6730524" y="4139045"/>
            <a:ext cx="5400000" cy="19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2265b7080_1_8"/>
          <p:cNvSpPr txBox="1"/>
          <p:nvPr/>
        </p:nvSpPr>
        <p:spPr>
          <a:xfrm>
            <a:off x="114756" y="476475"/>
            <a:ext cx="12600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Directory Implementation</a:t>
            </a:r>
            <a:endParaRPr sz="3200" b="1">
              <a:solidFill>
                <a:srgbClr val="00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61855" y="1720840"/>
            <a:ext cx="830580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list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file names with pointer to the data blocks</a:t>
            </a:r>
          </a:p>
          <a:p>
            <a:pPr marL="714375" lvl="1" indent="-171450" algn="just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to program</a:t>
            </a:r>
          </a:p>
          <a:p>
            <a:pPr marL="714375" lvl="1" indent="-171450" algn="just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Time-consuming to execute</a:t>
            </a:r>
          </a:p>
          <a:p>
            <a:pPr marL="1076325" lvl="2" indent="-180975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search time</a:t>
            </a:r>
          </a:p>
          <a:p>
            <a:pPr marL="1076325" lvl="2" indent="-180975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Could keep ordered alphabetically via linked list or use B+ tree</a:t>
            </a:r>
          </a:p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altLang="en-US" sz="2000" b="1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 </a:t>
            </a: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linear list with hash data structure</a:t>
            </a:r>
          </a:p>
          <a:p>
            <a:pPr marL="714375" lvl="1" indent="-171450" algn="just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Decreases directory search time</a:t>
            </a:r>
          </a:p>
          <a:p>
            <a:pPr marL="714375" lvl="1" indent="-171450" algn="just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Collisions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situations where two file names hash to the same location</a:t>
            </a:r>
          </a:p>
          <a:p>
            <a:pPr marL="714375" lvl="1" indent="-171450" algn="just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good if entries are fixed size, or use chained-overflow method</a:t>
            </a:r>
            <a:endParaRPr lang="en-PH" sz="20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18893" y="2114431"/>
            <a:ext cx="9953626" cy="2806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allocation method refers to how disk blocks are allocated for files:</a:t>
            </a:r>
          </a:p>
          <a:p>
            <a:pPr marL="714375" indent="-171450" algn="just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Contiguous allocation 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each file occupies set of contiguous blocks</a:t>
            </a:r>
          </a:p>
          <a:p>
            <a:pPr marL="1076325" lvl="1" indent="-266700" algn="just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performance in most cases</a:t>
            </a:r>
          </a:p>
          <a:p>
            <a:pPr marL="1076325" lvl="1" indent="-266700" algn="just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– only starting location (block #) and length (number of blocks) are required</a:t>
            </a:r>
          </a:p>
          <a:p>
            <a:pPr marL="1076325" lvl="1" indent="-266700" algn="just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 include finding space for file, knowing file size, external fragmentation, need for </a:t>
            </a: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compaction off-line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downtime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or </a:t>
            </a: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on-line</a:t>
            </a:r>
          </a:p>
        </p:txBody>
      </p:sp>
      <p:sp>
        <p:nvSpPr>
          <p:cNvPr id="3" name="Google Shape;190;gb2265b7080_1_13"/>
          <p:cNvSpPr txBox="1"/>
          <p:nvPr/>
        </p:nvSpPr>
        <p:spPr>
          <a:xfrm>
            <a:off x="95706" y="476475"/>
            <a:ext cx="12600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Allocation </a:t>
            </a:r>
            <a:r>
              <a:rPr lang="en-US" sz="3200" b="1" dirty="0" smtClean="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Methods: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Contiguous</a:t>
            </a:r>
            <a:endParaRPr sz="3200" b="1" dirty="0">
              <a:solidFill>
                <a:schemeClr val="accent2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459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0;gb2265b7080_1_13"/>
          <p:cNvSpPr txBox="1"/>
          <p:nvPr/>
        </p:nvSpPr>
        <p:spPr>
          <a:xfrm>
            <a:off x="95706" y="476475"/>
            <a:ext cx="12600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Allocation </a:t>
            </a:r>
            <a:r>
              <a:rPr lang="en-US" sz="3200" b="1" dirty="0" smtClean="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Methods: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Contiguous</a:t>
            </a:r>
            <a:endParaRPr sz="3200" b="1" dirty="0">
              <a:solidFill>
                <a:schemeClr val="accent2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28825" y="1532037"/>
            <a:ext cx="478154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Mapping from logical to </a:t>
            </a:r>
            <a:r>
              <a:rPr lang="en-US" altLang="en-US" sz="20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</a:p>
          <a:p>
            <a:pPr algn="just">
              <a:buClr>
                <a:schemeClr val="accent2">
                  <a:lumMod val="75000"/>
                </a:schemeClr>
              </a:buClr>
            </a:pPr>
            <a:endParaRPr lang="en-US" altLang="en-US" sz="20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accent2">
                  <a:lumMod val="75000"/>
                </a:schemeClr>
              </a:buClr>
            </a:pPr>
            <a:endParaRPr lang="en-US" altLang="en-US" sz="2000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accent2">
                  <a:lumMod val="75000"/>
                </a:schemeClr>
              </a:buClr>
            </a:pPr>
            <a:endParaRPr lang="en-US" altLang="en-US" sz="20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accent2">
                  <a:lumMod val="75000"/>
                </a:schemeClr>
              </a:buClr>
            </a:pPr>
            <a:endParaRPr lang="en-US" altLang="en-US" sz="2000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accent2">
                  <a:lumMod val="75000"/>
                </a:schemeClr>
              </a:buClr>
            </a:pPr>
            <a:endParaRPr lang="en-US" altLang="en-US" sz="20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accent2">
                  <a:lumMod val="75000"/>
                </a:schemeClr>
              </a:buClr>
            </a:pPr>
            <a:endParaRPr lang="en-US" altLang="en-US" sz="2000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accent2">
                  <a:lumMod val="75000"/>
                </a:schemeClr>
              </a:buClr>
            </a:pPr>
            <a:endParaRPr lang="en-US" altLang="en-US" sz="20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accent2">
                  <a:lumMod val="75000"/>
                </a:schemeClr>
              </a:buClr>
            </a:pPr>
            <a:endParaRPr lang="en-US" altLang="en-US" sz="2000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accent2">
                  <a:lumMod val="75000"/>
                </a:schemeClr>
              </a:buClr>
            </a:pPr>
            <a:endParaRPr lang="en-US" altLang="en-US" sz="20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accent2">
                  <a:lumMod val="75000"/>
                </a:schemeClr>
              </a:buClr>
            </a:pPr>
            <a:endParaRPr lang="en-US" altLang="en-US" sz="2000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to be accessed = Q + starting address</a:t>
            </a:r>
          </a:p>
          <a:p>
            <a:pPr lvl="1" eaLnBrk="1" hangingPunct="1"/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Displacement into block = </a:t>
            </a:r>
            <a:r>
              <a:rPr lang="en-US" alt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altLang="en-US" sz="20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4238" y="1786106"/>
            <a:ext cx="3600000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"/>
          <p:cNvGrpSpPr>
            <a:grpSpLocks/>
          </p:cNvGrpSpPr>
          <p:nvPr/>
        </p:nvGrpSpPr>
        <p:grpSpPr bwMode="auto">
          <a:xfrm>
            <a:off x="4084638" y="2947362"/>
            <a:ext cx="1917700" cy="1385888"/>
            <a:chOff x="2655888" y="2127250"/>
            <a:chExt cx="1917700" cy="1385888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2655888" y="2584450"/>
              <a:ext cx="1265237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5" tIns="45718" rIns="91435" bIns="4571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dirty="0">
                  <a:latin typeface="Helvetica" pitchFamily="-84" charset="0"/>
                </a:rPr>
                <a:t>LA/512</a:t>
              </a: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3768725" y="2127250"/>
              <a:ext cx="804863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5" tIns="45718" rIns="91435" bIns="4571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pitchFamily="-84" charset="0"/>
                </a:rPr>
                <a:t>Q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3825875" y="3143250"/>
              <a:ext cx="6350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5" tIns="45718" rIns="91435" bIns="4571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pitchFamily="-84" charset="0"/>
                </a:rPr>
                <a:t>R</a:t>
              </a: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 flipV="1">
              <a:off x="3675327" y="2437022"/>
              <a:ext cx="309298" cy="173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3711575" y="2954338"/>
              <a:ext cx="27305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1718" y="2406759"/>
            <a:ext cx="10467975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newer file systems 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(i.e., Veritas File System) use a modified contiguous allocation scheme</a:t>
            </a:r>
          </a:p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altLang="en-US" sz="20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Extent-based file systems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allocate disk blocks in extents</a:t>
            </a:r>
          </a:p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altLang="en-US" sz="20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extent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contiguous block of disks</a:t>
            </a:r>
          </a:p>
          <a:p>
            <a:pPr marL="714375" lvl="1" indent="-171450" algn="just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Extents are allocated for file allocation</a:t>
            </a:r>
          </a:p>
          <a:p>
            <a:pPr marL="714375" lvl="1" indent="-171450" algn="just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file consists of one or more extents</a:t>
            </a:r>
          </a:p>
        </p:txBody>
      </p:sp>
      <p:sp>
        <p:nvSpPr>
          <p:cNvPr id="6" name="Google Shape;190;gb2265b7080_1_13"/>
          <p:cNvSpPr txBox="1"/>
          <p:nvPr/>
        </p:nvSpPr>
        <p:spPr>
          <a:xfrm>
            <a:off x="95706" y="476475"/>
            <a:ext cx="12600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Allocation </a:t>
            </a:r>
            <a:r>
              <a:rPr lang="en-US" sz="3200" b="1" dirty="0" smtClean="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Methods: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Contiguous</a:t>
            </a:r>
            <a:endParaRPr sz="3200" b="1" dirty="0">
              <a:solidFill>
                <a:schemeClr val="accent2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Flowchart: Terminator 2"/>
          <p:cNvSpPr/>
          <p:nvPr/>
        </p:nvSpPr>
        <p:spPr>
          <a:xfrm>
            <a:off x="4541198" y="1228487"/>
            <a:ext cx="3709016" cy="56263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Extent-Based Systems</a:t>
            </a:r>
            <a:endParaRPr lang="en-PH" sz="2000" b="1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0;gb2265b7080_1_13"/>
          <p:cNvSpPr txBox="1"/>
          <p:nvPr/>
        </p:nvSpPr>
        <p:spPr>
          <a:xfrm>
            <a:off x="95706" y="476475"/>
            <a:ext cx="12600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Allocation </a:t>
            </a:r>
            <a:r>
              <a:rPr lang="en-US" sz="3200" b="1" dirty="0" smtClean="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Methods: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Linked</a:t>
            </a:r>
            <a:endParaRPr sz="3200" b="1" dirty="0">
              <a:solidFill>
                <a:schemeClr val="accent2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52052" y="1505516"/>
            <a:ext cx="1008730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 allocation 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each file a linked list of blocks</a:t>
            </a:r>
          </a:p>
          <a:p>
            <a:pPr marL="714375" lvl="1" indent="-171450" algn="just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ends at nil pointer</a:t>
            </a:r>
          </a:p>
          <a:p>
            <a:pPr marL="714375" lvl="1" indent="-171450" algn="just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external fragmentation</a:t>
            </a:r>
          </a:p>
          <a:p>
            <a:pPr marL="714375" lvl="1" indent="-171450" algn="just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block contains pointer to next block</a:t>
            </a:r>
          </a:p>
          <a:p>
            <a:pPr marL="714375" lvl="1" indent="-171450" algn="just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compaction, external fragmentation</a:t>
            </a:r>
          </a:p>
          <a:p>
            <a:pPr marL="714375" lvl="1" indent="-171450" algn="just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 space management system called when new block needed</a:t>
            </a:r>
          </a:p>
          <a:p>
            <a:pPr marL="714375" lvl="1" indent="-171450" algn="just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 efficiency by clustering blocks into groups but increases internal fragmentation</a:t>
            </a:r>
          </a:p>
          <a:p>
            <a:pPr marL="714375" lvl="1" indent="-171450" algn="just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Reliability can be a problem</a:t>
            </a:r>
          </a:p>
          <a:p>
            <a:pPr marL="714375" lvl="1" indent="-171450" algn="just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Locating a block can take many </a:t>
            </a:r>
            <a:r>
              <a:rPr lang="en-US" alt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I/Os 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disk </a:t>
            </a:r>
            <a:r>
              <a:rPr lang="en-US" alt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seeks</a:t>
            </a: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altLang="en-US" sz="2000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FAT 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(File Allocation Table) variation</a:t>
            </a:r>
          </a:p>
          <a:p>
            <a:pPr marL="714375" lvl="1" indent="-17145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Beginning of volume has table, indexed by block number</a:t>
            </a:r>
          </a:p>
          <a:p>
            <a:pPr marL="714375" lvl="1" indent="-17145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Much like a linked list, but faster on disk and cacheable </a:t>
            </a:r>
          </a:p>
          <a:p>
            <a:pPr marL="714375" lvl="1" indent="-17145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block allocation simple</a:t>
            </a:r>
            <a:endParaRPr lang="en-PH" sz="20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63712" y="1257955"/>
            <a:ext cx="945922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file is a linked list of disk blocks: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blocks may be scattered anywhere on the </a:t>
            </a:r>
            <a:r>
              <a:rPr lang="en-US" alt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disk</a:t>
            </a:r>
          </a:p>
          <a:p>
            <a:pPr algn="just">
              <a:buClr>
                <a:schemeClr val="accent2">
                  <a:lumMod val="75000"/>
                </a:schemeClr>
              </a:buClr>
            </a:pPr>
            <a:endParaRPr lang="en-US" altLang="en-US" sz="20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accent2">
                  <a:lumMod val="75000"/>
                </a:schemeClr>
              </a:buClr>
            </a:pPr>
            <a:endParaRPr lang="en-US" altLang="en-US" sz="2000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accent2">
                  <a:lumMod val="75000"/>
                </a:schemeClr>
              </a:buClr>
            </a:pPr>
            <a:endParaRPr lang="en-US" altLang="en-US" sz="20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accent2">
                  <a:lumMod val="75000"/>
                </a:schemeClr>
              </a:buClr>
            </a:pPr>
            <a:endParaRPr lang="en-US" altLang="en-US" sz="2000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accent2">
                  <a:lumMod val="75000"/>
                </a:schemeClr>
              </a:buClr>
            </a:pPr>
            <a:endParaRPr lang="en-US" altLang="en-US" sz="20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altLang="en-US" sz="2000" b="1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</a:p>
          <a:p>
            <a:pPr algn="just">
              <a:buClr>
                <a:schemeClr val="accent2">
                  <a:lumMod val="75000"/>
                </a:schemeClr>
              </a:buClr>
            </a:pPr>
            <a:endParaRPr lang="en-US" altLang="en-US" sz="20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accent2">
                  <a:lumMod val="75000"/>
                </a:schemeClr>
              </a:buClr>
            </a:pPr>
            <a:endParaRPr lang="en-US" altLang="en-US" sz="2000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accent2">
                  <a:lumMod val="75000"/>
                </a:schemeClr>
              </a:buClr>
            </a:pPr>
            <a:endParaRPr lang="en-US" altLang="en-US" sz="20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accent2">
                  <a:lumMod val="75000"/>
                </a:schemeClr>
              </a:buClr>
            </a:pPr>
            <a:endParaRPr lang="en-US" altLang="en-US" sz="2000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accent2">
                  <a:lumMod val="75000"/>
                </a:schemeClr>
              </a:buClr>
            </a:pPr>
            <a:endParaRPr lang="en-US" altLang="en-US" sz="20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accent2">
                  <a:lumMod val="75000"/>
                </a:schemeClr>
              </a:buClr>
            </a:pPr>
            <a:endParaRPr lang="en-US" altLang="en-US" sz="2000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accent2"/>
              </a:buClr>
              <a:buSzPct val="90000"/>
            </a:pPr>
            <a:r>
              <a:rPr kumimoji="1"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to be accessed is the </a:t>
            </a:r>
            <a:r>
              <a:rPr kumimoji="1" lang="en-US" altLang="en-US" sz="2000" b="1" dirty="0" err="1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Qth</a:t>
            </a:r>
            <a:r>
              <a:rPr kumimoji="1" lang="en-US" altLang="en-US" sz="20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</a:t>
            </a:r>
            <a:r>
              <a:rPr kumimoji="1"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linked chain of blocks representing the file.</a:t>
            </a:r>
          </a:p>
          <a:p>
            <a:pPr lvl="1">
              <a:buClr>
                <a:schemeClr val="accent2"/>
              </a:buClr>
              <a:buSzPct val="90000"/>
            </a:pPr>
            <a:r>
              <a:rPr kumimoji="1" lang="en-US" alt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Displacement </a:t>
            </a:r>
            <a:r>
              <a:rPr kumimoji="1"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block = R + </a:t>
            </a:r>
            <a:r>
              <a:rPr kumimoji="1" lang="en-US" alt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en-US" sz="2000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190;gb2265b7080_1_13"/>
          <p:cNvSpPr txBox="1"/>
          <p:nvPr/>
        </p:nvSpPr>
        <p:spPr>
          <a:xfrm>
            <a:off x="95706" y="476475"/>
            <a:ext cx="12600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Allocation </a:t>
            </a:r>
            <a:r>
              <a:rPr lang="en-US" sz="3200" b="1" dirty="0" smtClean="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Methods: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Linked</a:t>
            </a:r>
            <a:endParaRPr sz="3200" b="1" dirty="0">
              <a:solidFill>
                <a:schemeClr val="accent2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3692525" y="1843088"/>
            <a:ext cx="2765425" cy="1500187"/>
            <a:chOff x="1684" y="1576"/>
            <a:chExt cx="1742" cy="945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2481" y="1576"/>
              <a:ext cx="945" cy="2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dirty="0">
                  <a:latin typeface="Helvetica" pitchFamily="-84" charset="0"/>
                </a:rPr>
                <a:t>pointer</a:t>
              </a: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2481" y="1848"/>
              <a:ext cx="945" cy="6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1684" y="1596"/>
              <a:ext cx="78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pitchFamily="-84" charset="0"/>
                </a:rPr>
                <a:t>block      =</a:t>
              </a:r>
            </a:p>
          </p:txBody>
        </p:sp>
      </p:grpSp>
      <p:grpSp>
        <p:nvGrpSpPr>
          <p:cNvPr id="13" name="Group 1"/>
          <p:cNvGrpSpPr>
            <a:grpSpLocks/>
          </p:cNvGrpSpPr>
          <p:nvPr/>
        </p:nvGrpSpPr>
        <p:grpSpPr bwMode="auto">
          <a:xfrm>
            <a:off x="3956050" y="3983038"/>
            <a:ext cx="1374775" cy="985837"/>
            <a:chOff x="3232150" y="3935037"/>
            <a:chExt cx="1374775" cy="985838"/>
          </a:xfrm>
        </p:grpSpPr>
        <p:sp>
          <p:nvSpPr>
            <p:cNvPr id="14" name="Text Box 5"/>
            <p:cNvSpPr txBox="1">
              <a:spLocks noChangeArrowheads="1"/>
            </p:cNvSpPr>
            <p:nvPr/>
          </p:nvSpPr>
          <p:spPr bwMode="auto">
            <a:xfrm>
              <a:off x="3232150" y="4250950"/>
              <a:ext cx="898525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5" tIns="45718" rIns="91435" bIns="4571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pitchFamily="-84" charset="0"/>
                </a:rPr>
                <a:t>LA/511</a:t>
              </a:r>
            </a:p>
          </p:txBody>
        </p:sp>
        <p:sp>
          <p:nvSpPr>
            <p:cNvPr id="15" name="Text Box 6"/>
            <p:cNvSpPr txBox="1">
              <a:spLocks noChangeArrowheads="1"/>
            </p:cNvSpPr>
            <p:nvPr/>
          </p:nvSpPr>
          <p:spPr bwMode="auto">
            <a:xfrm>
              <a:off x="4241800" y="3935037"/>
              <a:ext cx="3651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5" tIns="45718" rIns="91435" bIns="4571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pitchFamily="-84" charset="0"/>
                </a:rPr>
                <a:t>Q</a:t>
              </a:r>
            </a:p>
          </p:txBody>
        </p:sp>
        <p:sp>
          <p:nvSpPr>
            <p:cNvPr id="16" name="Text Box 7"/>
            <p:cNvSpPr txBox="1">
              <a:spLocks noChangeArrowheads="1"/>
            </p:cNvSpPr>
            <p:nvPr/>
          </p:nvSpPr>
          <p:spPr bwMode="auto">
            <a:xfrm>
              <a:off x="4241800" y="4550987"/>
              <a:ext cx="3524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5" tIns="45718" rIns="91435" bIns="4571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pitchFamily="-84" charset="0"/>
                </a:rPr>
                <a:t>R</a:t>
              </a:r>
            </a:p>
          </p:txBody>
        </p:sp>
        <p:sp>
          <p:nvSpPr>
            <p:cNvPr id="17" name="Line 8"/>
            <p:cNvSpPr>
              <a:spLocks noChangeShapeType="1"/>
            </p:cNvSpPr>
            <p:nvPr/>
          </p:nvSpPr>
          <p:spPr bwMode="auto">
            <a:xfrm flipV="1">
              <a:off x="4049713" y="4177925"/>
              <a:ext cx="258762" cy="173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18" name="Line 9"/>
            <p:cNvSpPr>
              <a:spLocks noChangeShapeType="1"/>
            </p:cNvSpPr>
            <p:nvPr/>
          </p:nvSpPr>
          <p:spPr bwMode="auto">
            <a:xfrm>
              <a:off x="4057650" y="4489075"/>
              <a:ext cx="258763" cy="173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55781" y="1804988"/>
            <a:ext cx="3879850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Google Shape;190;gb2265b7080_1_13"/>
          <p:cNvSpPr txBox="1"/>
          <p:nvPr/>
        </p:nvSpPr>
        <p:spPr>
          <a:xfrm>
            <a:off x="95706" y="476475"/>
            <a:ext cx="12600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Allocation </a:t>
            </a:r>
            <a:r>
              <a:rPr lang="en-US" sz="3200" b="1" dirty="0" smtClean="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Methods: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Linked</a:t>
            </a:r>
            <a:endParaRPr sz="3200" b="1" dirty="0">
              <a:solidFill>
                <a:schemeClr val="accent2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35105" y="2117725"/>
            <a:ext cx="4521200" cy="395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190;gb2265b7080_1_13"/>
          <p:cNvSpPr txBox="1"/>
          <p:nvPr/>
        </p:nvSpPr>
        <p:spPr>
          <a:xfrm>
            <a:off x="95706" y="476475"/>
            <a:ext cx="12600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Allocation </a:t>
            </a:r>
            <a:r>
              <a:rPr lang="en-US" sz="3200" b="1" dirty="0" smtClean="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Methods: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Linked</a:t>
            </a:r>
            <a:endParaRPr sz="3200" b="1" dirty="0">
              <a:solidFill>
                <a:schemeClr val="accent2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Flowchart: Terminator 1"/>
          <p:cNvSpPr/>
          <p:nvPr/>
        </p:nvSpPr>
        <p:spPr>
          <a:xfrm>
            <a:off x="4608950" y="1232625"/>
            <a:ext cx="3573511" cy="56263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File-Allocation Table</a:t>
            </a:r>
            <a:endParaRPr lang="en-PH" sz="2000" b="1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2393" y="1427947"/>
            <a:ext cx="728662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Indexed </a:t>
            </a:r>
            <a:r>
              <a:rPr lang="en-US" altLang="en-US" sz="20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allocation</a:t>
            </a:r>
          </a:p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altLang="en-US" sz="2000" b="1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file has its own </a:t>
            </a: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 block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(s) of pointers to its data blocks</a:t>
            </a:r>
          </a:p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altLang="en-US" sz="20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</a:t>
            </a:r>
            <a:r>
              <a:rPr lang="en-US" altLang="en-US" sz="20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</a:p>
          <a:p>
            <a:pPr algn="just">
              <a:buClr>
                <a:schemeClr val="accent2">
                  <a:lumMod val="75000"/>
                </a:schemeClr>
              </a:buClr>
            </a:pPr>
            <a:endParaRPr lang="en-US" altLang="en-US" sz="20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accent2">
                  <a:lumMod val="75000"/>
                </a:schemeClr>
              </a:buClr>
            </a:pPr>
            <a:endParaRPr lang="en-US" altLang="en-US" sz="2000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accent2">
                  <a:lumMod val="75000"/>
                </a:schemeClr>
              </a:buClr>
            </a:pPr>
            <a:endParaRPr lang="en-US" altLang="en-US" sz="20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accent2">
                  <a:lumMod val="75000"/>
                </a:schemeClr>
              </a:buClr>
            </a:pPr>
            <a:endParaRPr lang="en-US" altLang="en-US" sz="2000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accent2">
                  <a:lumMod val="75000"/>
                </a:schemeClr>
              </a:buClr>
            </a:pPr>
            <a:endParaRPr lang="en-US" altLang="en-US" sz="20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accent2">
                  <a:lumMod val="75000"/>
                </a:schemeClr>
              </a:buClr>
            </a:pPr>
            <a:endParaRPr lang="en-US" altLang="en-US" sz="2000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accent2">
                  <a:lumMod val="75000"/>
                </a:schemeClr>
              </a:buClr>
            </a:pPr>
            <a:endParaRPr lang="en-US" altLang="en-US" sz="20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accent2">
                  <a:lumMod val="75000"/>
                </a:schemeClr>
              </a:buClr>
            </a:pPr>
            <a:endParaRPr lang="en-US" altLang="en-US" sz="2000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accent2">
                  <a:lumMod val="75000"/>
                </a:schemeClr>
              </a:buClr>
            </a:pPr>
            <a:endParaRPr lang="en-US" altLang="en-US" sz="20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190;gb2265b7080_1_13"/>
          <p:cNvSpPr txBox="1"/>
          <p:nvPr/>
        </p:nvSpPr>
        <p:spPr>
          <a:xfrm>
            <a:off x="95706" y="476475"/>
            <a:ext cx="12600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Allocation </a:t>
            </a:r>
            <a:r>
              <a:rPr lang="en-US" sz="3200" b="1" dirty="0" smtClean="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Methods: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Indexed</a:t>
            </a:r>
            <a:endParaRPr sz="3200" b="1" dirty="0">
              <a:solidFill>
                <a:schemeClr val="accent2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04956" y="3186113"/>
            <a:ext cx="2286000" cy="248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45232" y="1720959"/>
            <a:ext cx="490094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 algn="just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File-System Structure</a:t>
            </a:r>
          </a:p>
          <a:p>
            <a:pPr marL="361950" indent="-361950" algn="just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File-System Operations</a:t>
            </a:r>
          </a:p>
          <a:p>
            <a:pPr marL="361950" indent="-361950" algn="just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Directory Implementation</a:t>
            </a:r>
          </a:p>
          <a:p>
            <a:pPr marL="361950" indent="-361950" algn="just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Allocation Methods</a:t>
            </a:r>
          </a:p>
          <a:p>
            <a:pPr marL="361950" indent="-361950" algn="just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Free-Space Management </a:t>
            </a:r>
          </a:p>
          <a:p>
            <a:pPr marL="361950" indent="-361950" algn="just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 and Performance</a:t>
            </a:r>
          </a:p>
          <a:p>
            <a:pPr marL="361950" indent="-361950" algn="just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Recovery</a:t>
            </a:r>
          </a:p>
          <a:p>
            <a:pPr marL="361950" indent="-361950" algn="just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The WAFL File System</a:t>
            </a:r>
          </a:p>
        </p:txBody>
      </p:sp>
      <p:sp>
        <p:nvSpPr>
          <p:cNvPr id="3" name="Google Shape;82;p2"/>
          <p:cNvSpPr txBox="1"/>
          <p:nvPr/>
        </p:nvSpPr>
        <p:spPr>
          <a:xfrm>
            <a:off x="95706" y="476475"/>
            <a:ext cx="1259999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File-System </a:t>
            </a:r>
            <a:r>
              <a:rPr lang="en-US" sz="3200" b="1" dirty="0" smtClean="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sz="3200" b="1" dirty="0">
              <a:solidFill>
                <a:srgbClr val="00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2083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51725" y="1487488"/>
            <a:ext cx="5287962" cy="463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Google Shape;190;gb2265b7080_1_13"/>
          <p:cNvSpPr txBox="1"/>
          <p:nvPr/>
        </p:nvSpPr>
        <p:spPr>
          <a:xfrm>
            <a:off x="95706" y="476475"/>
            <a:ext cx="12600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Allocation </a:t>
            </a:r>
            <a:r>
              <a:rPr lang="en-US" sz="3200" b="1" dirty="0" smtClean="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Methods: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Indexed</a:t>
            </a:r>
            <a:endParaRPr sz="3200" b="1" dirty="0">
              <a:solidFill>
                <a:schemeClr val="accent2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76081" y="1400137"/>
            <a:ext cx="9239250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index table</a:t>
            </a:r>
          </a:p>
          <a:p>
            <a:pPr marL="342900" indent="-342900" algn="just">
              <a:lnSpc>
                <a:spcPct val="9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altLang="en-US" sz="20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9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access</a:t>
            </a:r>
          </a:p>
          <a:p>
            <a:pPr marL="342900" indent="-342900" algn="just">
              <a:lnSpc>
                <a:spcPct val="9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altLang="en-US" sz="20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9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access without external fragmentation, but have overhead of index block</a:t>
            </a:r>
          </a:p>
          <a:p>
            <a:pPr marL="342900" indent="-342900" algn="just">
              <a:lnSpc>
                <a:spcPct val="9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altLang="en-US" sz="20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9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Mapping from logical to physical in a file of maximum size of 256K bytes and block size of 512 </a:t>
            </a:r>
            <a:r>
              <a:rPr lang="en-US" alt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bytes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(only 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block for index </a:t>
            </a:r>
            <a:r>
              <a:rPr lang="en-US" alt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is needed).</a:t>
            </a:r>
            <a:endParaRPr lang="en-US" altLang="en-US" sz="20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Clr>
                <a:schemeClr val="accent2">
                  <a:lumMod val="75000"/>
                </a:schemeClr>
              </a:buClr>
            </a:pPr>
            <a:endParaRPr lang="en-US" altLang="en-US" sz="20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Clr>
                <a:schemeClr val="accent2">
                  <a:lumMod val="75000"/>
                </a:schemeClr>
              </a:buClr>
            </a:pPr>
            <a:endParaRPr lang="en-US" altLang="en-US" sz="2000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Clr>
                <a:schemeClr val="accent2">
                  <a:lumMod val="75000"/>
                </a:schemeClr>
              </a:buClr>
            </a:pPr>
            <a:endParaRPr lang="en-US" altLang="en-US" sz="20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Clr>
                <a:schemeClr val="accent2">
                  <a:lumMod val="75000"/>
                </a:schemeClr>
              </a:buClr>
            </a:pPr>
            <a:endParaRPr lang="en-US" altLang="en-US" sz="2000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Clr>
                <a:schemeClr val="accent2">
                  <a:lumMod val="75000"/>
                </a:schemeClr>
              </a:buClr>
            </a:pPr>
            <a:endParaRPr lang="en-US" altLang="en-US" sz="2000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>
              <a:buClr>
                <a:schemeClr val="accent2"/>
              </a:buClr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= displacement into index table</a:t>
            </a:r>
          </a:p>
          <a:p>
            <a:pPr marL="1257300">
              <a:buClr>
                <a:schemeClr val="accent2"/>
              </a:buClr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= displacement into </a:t>
            </a:r>
            <a:r>
              <a:rPr lang="en-US" alt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endParaRPr lang="en-US" altLang="en-US" sz="20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190;gb2265b7080_1_13"/>
          <p:cNvSpPr txBox="1"/>
          <p:nvPr/>
        </p:nvSpPr>
        <p:spPr>
          <a:xfrm>
            <a:off x="95706" y="476475"/>
            <a:ext cx="12600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Allocation </a:t>
            </a:r>
            <a:r>
              <a:rPr lang="en-US" sz="3200" b="1" dirty="0" smtClean="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Methods: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Indexed</a:t>
            </a:r>
            <a:endParaRPr sz="3200" b="1" dirty="0">
              <a:solidFill>
                <a:schemeClr val="accent2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" name="Group 1"/>
          <p:cNvGrpSpPr>
            <a:grpSpLocks/>
          </p:cNvGrpSpPr>
          <p:nvPr/>
        </p:nvGrpSpPr>
        <p:grpSpPr bwMode="auto">
          <a:xfrm>
            <a:off x="3851275" y="3856038"/>
            <a:ext cx="1382713" cy="985837"/>
            <a:chOff x="2984500" y="3600450"/>
            <a:chExt cx="1382713" cy="985838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2984500" y="3916363"/>
              <a:ext cx="91440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5" tIns="45718" rIns="91435" bIns="4571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dirty="0">
                  <a:latin typeface="Helvetica" pitchFamily="-84" charset="0"/>
                </a:rPr>
                <a:t>LA/512</a:t>
              </a: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4002088" y="3600450"/>
              <a:ext cx="3651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5" tIns="45718" rIns="91435" bIns="4571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pitchFamily="-84" charset="0"/>
                </a:rPr>
                <a:t>Q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4002088" y="4216400"/>
              <a:ext cx="3524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5" tIns="45718" rIns="91435" bIns="4571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pitchFamily="-84" charset="0"/>
                </a:rPr>
                <a:t>R</a:t>
              </a: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 flipV="1">
              <a:off x="3810000" y="3843338"/>
              <a:ext cx="258763" cy="173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3817938" y="4154488"/>
              <a:ext cx="258762" cy="173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69231" y="1851439"/>
            <a:ext cx="9915526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Mapping from logical to physical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a file of unbounded length (block size of 512 words)</a:t>
            </a:r>
          </a:p>
          <a:p>
            <a:pPr marL="342900" indent="-342900" algn="just">
              <a:lnSpc>
                <a:spcPct val="9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altLang="en-US" sz="20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9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 scheme 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Link blocks of index table (no limit on size</a:t>
            </a:r>
            <a:r>
              <a:rPr lang="en-US" alt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90000"/>
              </a:lnSpc>
              <a:buClr>
                <a:schemeClr val="accent2">
                  <a:lumMod val="75000"/>
                </a:schemeClr>
              </a:buClr>
            </a:pPr>
            <a:endParaRPr lang="en-US" sz="20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Clr>
                <a:schemeClr val="accent2">
                  <a:lumMod val="75000"/>
                </a:schemeClr>
              </a:buClr>
            </a:pPr>
            <a:endParaRPr lang="en-US" sz="2000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Clr>
                <a:schemeClr val="accent2">
                  <a:lumMod val="75000"/>
                </a:schemeClr>
              </a:buClr>
            </a:pPr>
            <a:endParaRPr lang="en-US" sz="20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38275" lvl="1">
              <a:buClr>
                <a:schemeClr val="accent2"/>
              </a:buClr>
            </a:pPr>
            <a:endParaRPr lang="en-US" altLang="en-US" sz="1800" b="1" i="1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38275" lvl="1">
              <a:buClr>
                <a:schemeClr val="accent2"/>
              </a:buClr>
            </a:pPr>
            <a:r>
              <a:rPr lang="en-US" altLang="en-US" sz="1600" b="1" i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sz="1600" b="1" i="1" baseline="-25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b="1" i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block of index table</a:t>
            </a:r>
          </a:p>
          <a:p>
            <a:pPr marL="1438275" lvl="1">
              <a:buClr>
                <a:schemeClr val="accent2"/>
              </a:buClr>
            </a:pPr>
            <a:r>
              <a:rPr lang="en-US" altLang="en-US" sz="1600" b="1" i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="1" i="1" baseline="-25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b="1" i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used as follows:</a:t>
            </a:r>
          </a:p>
          <a:p>
            <a:pPr algn="just">
              <a:lnSpc>
                <a:spcPct val="90000"/>
              </a:lnSpc>
              <a:buClr>
                <a:schemeClr val="accent2">
                  <a:lumMod val="75000"/>
                </a:schemeClr>
              </a:buClr>
            </a:pPr>
            <a:endParaRPr lang="en-PH" sz="2000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Clr>
                <a:schemeClr val="accent2">
                  <a:lumMod val="75000"/>
                </a:schemeClr>
              </a:buClr>
            </a:pPr>
            <a:endParaRPr lang="en-PH" sz="20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Clr>
                <a:schemeClr val="accent2">
                  <a:lumMod val="75000"/>
                </a:schemeClr>
              </a:buClr>
            </a:pPr>
            <a:endParaRPr lang="en-PH" sz="2000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Clr>
                <a:schemeClr val="accent2">
                  <a:lumMod val="75000"/>
                </a:schemeClr>
              </a:buClr>
            </a:pPr>
            <a:endParaRPr lang="en-PH" sz="20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38275" lvl="1">
              <a:buClr>
                <a:schemeClr val="accent2"/>
              </a:buClr>
            </a:pPr>
            <a:r>
              <a:rPr lang="en-US" altLang="en-US" sz="1600" b="1" i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sz="1600" b="1" baseline="-25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6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displacement into block of index table</a:t>
            </a:r>
          </a:p>
          <a:p>
            <a:pPr marL="1438275" lvl="1">
              <a:buClr>
                <a:schemeClr val="accent2"/>
              </a:buClr>
            </a:pPr>
            <a:r>
              <a:rPr lang="en-US" altLang="en-US" sz="1600" b="1" i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="1" baseline="-25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6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displacement into block of </a:t>
            </a:r>
            <a:r>
              <a:rPr lang="en-US" altLang="en-US" sz="16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endParaRPr lang="en-US" altLang="en-US" sz="1600" b="1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190;gb2265b7080_1_13"/>
          <p:cNvSpPr txBox="1"/>
          <p:nvPr/>
        </p:nvSpPr>
        <p:spPr>
          <a:xfrm>
            <a:off x="95706" y="476475"/>
            <a:ext cx="12600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Allocation </a:t>
            </a:r>
            <a:r>
              <a:rPr lang="en-US" sz="3200" b="1" dirty="0" smtClean="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Methods: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Indexed</a:t>
            </a:r>
            <a:endParaRPr sz="3200" b="1" dirty="0">
              <a:solidFill>
                <a:schemeClr val="accent2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Flowchart: Terminator 19"/>
          <p:cNvSpPr/>
          <p:nvPr/>
        </p:nvSpPr>
        <p:spPr>
          <a:xfrm>
            <a:off x="5037191" y="1174992"/>
            <a:ext cx="2710680" cy="56263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en-US" sz="20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  <a:endParaRPr lang="en-PH" sz="2000" b="1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1"/>
          <p:cNvGrpSpPr>
            <a:grpSpLocks/>
          </p:cNvGrpSpPr>
          <p:nvPr/>
        </p:nvGrpSpPr>
        <p:grpSpPr bwMode="auto">
          <a:xfrm>
            <a:off x="3906838" y="2841625"/>
            <a:ext cx="2368550" cy="852488"/>
            <a:chOff x="3230563" y="2765425"/>
            <a:chExt cx="2368550" cy="852488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3230563" y="3017838"/>
              <a:ext cx="1619250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5" tIns="45718" rIns="91435" bIns="4571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600" dirty="0">
                  <a:latin typeface="Helvetica" pitchFamily="-84" charset="0"/>
                </a:rPr>
                <a:t>LA / (512 x 511)</a:t>
              </a: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5178425" y="2765425"/>
              <a:ext cx="420688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5" tIns="45718" rIns="91435" bIns="4571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600">
                  <a:latin typeface="Helvetica" pitchFamily="-84" charset="0"/>
                </a:rPr>
                <a:t>Q</a:t>
              </a:r>
              <a:r>
                <a:rPr lang="en-US" altLang="en-US" sz="1600" baseline="-25000">
                  <a:latin typeface="Helvetica" pitchFamily="-84" charset="0"/>
                </a:rPr>
                <a:t>1</a:t>
              </a:r>
              <a:endParaRPr lang="en-US" altLang="en-US" sz="1600">
                <a:latin typeface="Helvetica" pitchFamily="-84" charset="0"/>
              </a:endParaRP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5178425" y="3278188"/>
              <a:ext cx="40798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5" tIns="45718" rIns="91435" bIns="4571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600" dirty="0">
                  <a:latin typeface="Helvetica" pitchFamily="-84" charset="0"/>
                </a:rPr>
                <a:t>R</a:t>
              </a:r>
              <a:r>
                <a:rPr lang="en-US" altLang="en-US" sz="1600" baseline="-25000" dirty="0">
                  <a:latin typeface="Helvetica" pitchFamily="-84" charset="0"/>
                </a:rPr>
                <a:t>1</a:t>
              </a:r>
              <a:endParaRPr lang="en-US" altLang="en-US" sz="1600" dirty="0">
                <a:latin typeface="Helvetica" pitchFamily="-84" charset="0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 flipV="1">
              <a:off x="4791075" y="2957513"/>
              <a:ext cx="419100" cy="20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4783138" y="3198813"/>
              <a:ext cx="419100" cy="20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</p:grpSp>
      <p:grpSp>
        <p:nvGrpSpPr>
          <p:cNvPr id="13" name="Group 2"/>
          <p:cNvGrpSpPr>
            <a:grpSpLocks/>
          </p:cNvGrpSpPr>
          <p:nvPr/>
        </p:nvGrpSpPr>
        <p:grpSpPr bwMode="auto">
          <a:xfrm>
            <a:off x="3981450" y="4294275"/>
            <a:ext cx="1681163" cy="877800"/>
            <a:chOff x="3662363" y="4116388"/>
            <a:chExt cx="1641475" cy="852487"/>
          </a:xfrm>
        </p:grpSpPr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3662363" y="4383088"/>
              <a:ext cx="920750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5" tIns="45718" rIns="91435" bIns="4571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600" dirty="0">
                  <a:latin typeface="Helvetica" pitchFamily="-84" charset="0"/>
                </a:rPr>
                <a:t>R</a:t>
              </a:r>
              <a:r>
                <a:rPr lang="en-US" altLang="en-US" sz="1600" baseline="-25000" dirty="0">
                  <a:latin typeface="Helvetica" pitchFamily="-84" charset="0"/>
                </a:rPr>
                <a:t>1</a:t>
              </a:r>
              <a:r>
                <a:rPr lang="en-US" altLang="en-US" sz="1600" dirty="0">
                  <a:latin typeface="Helvetica" pitchFamily="-84" charset="0"/>
                </a:rPr>
                <a:t> / 512</a:t>
              </a: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4883150" y="4116388"/>
              <a:ext cx="42068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5" tIns="45718" rIns="91435" bIns="4571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600">
                  <a:latin typeface="Helvetica" pitchFamily="-84" charset="0"/>
                </a:rPr>
                <a:t>Q</a:t>
              </a:r>
              <a:r>
                <a:rPr lang="en-US" altLang="en-US" sz="1600" baseline="-25000">
                  <a:latin typeface="Helvetica" pitchFamily="-84" charset="0"/>
                </a:rPr>
                <a:t>2</a:t>
              </a:r>
              <a:endParaRPr lang="en-US" altLang="en-US" sz="1600">
                <a:latin typeface="Helvetica" pitchFamily="-84" charset="0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4883150" y="4630738"/>
              <a:ext cx="407988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5" tIns="45718" rIns="91435" bIns="4571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600" dirty="0">
                  <a:latin typeface="Helvetica" pitchFamily="-84" charset="0"/>
                </a:rPr>
                <a:t>R</a:t>
              </a:r>
              <a:r>
                <a:rPr lang="en-US" altLang="en-US" sz="1600" baseline="-25000" dirty="0">
                  <a:latin typeface="Helvetica" pitchFamily="-84" charset="0"/>
                </a:rPr>
                <a:t>2</a:t>
              </a:r>
              <a:endParaRPr lang="en-US" altLang="en-US" sz="1600" dirty="0">
                <a:latin typeface="Helvetica" pitchFamily="-84" charset="0"/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 flipV="1">
              <a:off x="4495800" y="4308475"/>
              <a:ext cx="419100" cy="20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4487863" y="4549775"/>
              <a:ext cx="419100" cy="20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52077" y="1851439"/>
            <a:ext cx="9680907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18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Two-level index </a:t>
            </a:r>
            <a:r>
              <a:rPr lang="en-US" altLang="en-US" sz="18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(4K blocks could store 1,024 four-byte pointers in outer index -&gt; 1,048,567 data blocks and file size of up to 4GB</a:t>
            </a:r>
            <a:r>
              <a:rPr lang="en-US" altLang="en-US" sz="18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Clr>
                <a:schemeClr val="accent2">
                  <a:lumMod val="75000"/>
                </a:schemeClr>
              </a:buClr>
            </a:pPr>
            <a:endParaRPr lang="en-US" sz="18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accent2">
                  <a:lumMod val="75000"/>
                </a:schemeClr>
              </a:buClr>
            </a:pPr>
            <a:endParaRPr lang="en-US" sz="1800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accent2">
                  <a:lumMod val="75000"/>
                </a:schemeClr>
              </a:buClr>
            </a:pPr>
            <a:endParaRPr lang="en-US" sz="18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accent2">
                  <a:lumMod val="75000"/>
                </a:schemeClr>
              </a:buClr>
            </a:pPr>
            <a:endParaRPr lang="en-US" sz="1800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38275" lvl="1">
              <a:buClr>
                <a:schemeClr val="accent2"/>
              </a:buClr>
            </a:pPr>
            <a:endParaRPr lang="en-US" altLang="en-US" sz="1600" i="1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38275" lvl="1">
              <a:buClr>
                <a:schemeClr val="accent2"/>
              </a:buClr>
            </a:pPr>
            <a:r>
              <a:rPr lang="en-US" altLang="en-US" sz="1600" i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sz="1600" baseline="-25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displacement into outer-index</a:t>
            </a:r>
          </a:p>
          <a:p>
            <a:pPr marL="1438275" lvl="1">
              <a:buClr>
                <a:schemeClr val="accent2"/>
              </a:buClr>
            </a:pPr>
            <a:r>
              <a:rPr lang="en-US" altLang="en-US" sz="1600" i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used as follows:</a:t>
            </a:r>
            <a:endParaRPr lang="en-US" sz="16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accent2">
                  <a:lumMod val="75000"/>
                </a:schemeClr>
              </a:buClr>
            </a:pPr>
            <a:endParaRPr lang="en-US" sz="1800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accent2">
                  <a:lumMod val="75000"/>
                </a:schemeClr>
              </a:buClr>
            </a:pPr>
            <a:endParaRPr lang="en-US" sz="18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accent2">
                  <a:lumMod val="75000"/>
                </a:schemeClr>
              </a:buClr>
            </a:pPr>
            <a:endParaRPr lang="en-US" sz="1800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accent2">
                  <a:lumMod val="75000"/>
                </a:schemeClr>
              </a:buClr>
            </a:pPr>
            <a:endParaRPr lang="en-US" sz="1800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38275" lvl="1">
              <a:buClr>
                <a:schemeClr val="accent2"/>
              </a:buClr>
            </a:pPr>
            <a:r>
              <a:rPr lang="en-US" altLang="en-US" sz="1600" i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sz="1600" baseline="-25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6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displacement into block of index table</a:t>
            </a:r>
          </a:p>
          <a:p>
            <a:pPr marL="1438275" lvl="1">
              <a:buClr>
                <a:schemeClr val="accent2"/>
              </a:buClr>
            </a:pPr>
            <a:r>
              <a:rPr lang="en-US" altLang="en-US" sz="1600" i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6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displacement into block of file</a:t>
            </a:r>
            <a:endParaRPr lang="en-US" sz="16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accent2">
                  <a:lumMod val="75000"/>
                </a:schemeClr>
              </a:buClr>
            </a:pPr>
            <a:endParaRPr lang="en-US" sz="1800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190;gb2265b7080_1_13"/>
          <p:cNvSpPr txBox="1"/>
          <p:nvPr/>
        </p:nvSpPr>
        <p:spPr>
          <a:xfrm>
            <a:off x="95706" y="476475"/>
            <a:ext cx="12600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Allocation </a:t>
            </a:r>
            <a:r>
              <a:rPr lang="en-US" sz="3200" b="1" dirty="0" smtClean="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Methods: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Indexed</a:t>
            </a:r>
            <a:endParaRPr sz="3200" b="1" dirty="0">
              <a:solidFill>
                <a:schemeClr val="accent2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Flowchart: Terminator 19"/>
          <p:cNvSpPr/>
          <p:nvPr/>
        </p:nvSpPr>
        <p:spPr>
          <a:xfrm>
            <a:off x="5037191" y="1174992"/>
            <a:ext cx="2710680" cy="56263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en-US" sz="20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  <a:endParaRPr lang="en-PH" sz="2000" b="1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Group 1"/>
          <p:cNvGrpSpPr>
            <a:grpSpLocks/>
          </p:cNvGrpSpPr>
          <p:nvPr/>
        </p:nvGrpSpPr>
        <p:grpSpPr bwMode="auto">
          <a:xfrm>
            <a:off x="4341813" y="2587625"/>
            <a:ext cx="2376487" cy="852488"/>
            <a:chOff x="3294063" y="2101850"/>
            <a:chExt cx="2376487" cy="852488"/>
          </a:xfrm>
        </p:grpSpPr>
        <p:sp>
          <p:nvSpPr>
            <p:cNvPr id="21" name="Text Box 4"/>
            <p:cNvSpPr txBox="1">
              <a:spLocks noChangeArrowheads="1"/>
            </p:cNvSpPr>
            <p:nvPr/>
          </p:nvSpPr>
          <p:spPr bwMode="auto">
            <a:xfrm>
              <a:off x="3294063" y="2354263"/>
              <a:ext cx="1635125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5" tIns="45718" rIns="91435" bIns="4571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600" dirty="0">
                  <a:latin typeface="Helvetica" pitchFamily="-84" charset="0"/>
                </a:rPr>
                <a:t>LA / (512 x 512)</a:t>
              </a:r>
            </a:p>
          </p:txBody>
        </p:sp>
        <p:sp>
          <p:nvSpPr>
            <p:cNvPr id="22" name="Text Box 5"/>
            <p:cNvSpPr txBox="1">
              <a:spLocks noChangeArrowheads="1"/>
            </p:cNvSpPr>
            <p:nvPr/>
          </p:nvSpPr>
          <p:spPr bwMode="auto">
            <a:xfrm>
              <a:off x="5249863" y="2101850"/>
              <a:ext cx="420687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5" tIns="45718" rIns="91435" bIns="4571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600" dirty="0">
                  <a:latin typeface="Helvetica" pitchFamily="-84" charset="0"/>
                </a:rPr>
                <a:t>Q</a:t>
              </a:r>
              <a:r>
                <a:rPr lang="en-US" altLang="en-US" sz="1600" baseline="-25000" dirty="0">
                  <a:latin typeface="Helvetica" pitchFamily="-84" charset="0"/>
                </a:rPr>
                <a:t>1</a:t>
              </a:r>
              <a:endParaRPr lang="en-US" altLang="en-US" sz="1600" dirty="0">
                <a:latin typeface="Helvetica" pitchFamily="-84" charset="0"/>
              </a:endParaRPr>
            </a:p>
          </p:txBody>
        </p:sp>
        <p:sp>
          <p:nvSpPr>
            <p:cNvPr id="23" name="Text Box 6"/>
            <p:cNvSpPr txBox="1">
              <a:spLocks noChangeArrowheads="1"/>
            </p:cNvSpPr>
            <p:nvPr/>
          </p:nvSpPr>
          <p:spPr bwMode="auto">
            <a:xfrm>
              <a:off x="5249863" y="2616200"/>
              <a:ext cx="407987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5" tIns="45718" rIns="91435" bIns="4571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600">
                  <a:latin typeface="Helvetica" pitchFamily="-84" charset="0"/>
                </a:rPr>
                <a:t>R</a:t>
              </a:r>
              <a:r>
                <a:rPr lang="en-US" altLang="en-US" sz="1600" baseline="-25000">
                  <a:latin typeface="Helvetica" pitchFamily="-84" charset="0"/>
                </a:rPr>
                <a:t>1</a:t>
              </a:r>
              <a:endParaRPr lang="en-US" altLang="en-US" sz="1600">
                <a:latin typeface="Helvetica" pitchFamily="-84" charset="0"/>
              </a:endParaRPr>
            </a:p>
          </p:txBody>
        </p:sp>
        <p:sp>
          <p:nvSpPr>
            <p:cNvPr id="24" name="Line 7"/>
            <p:cNvSpPr>
              <a:spLocks noChangeShapeType="1"/>
            </p:cNvSpPr>
            <p:nvPr/>
          </p:nvSpPr>
          <p:spPr bwMode="auto">
            <a:xfrm flipV="1">
              <a:off x="4862513" y="2293938"/>
              <a:ext cx="419100" cy="20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25" name="Line 8"/>
            <p:cNvSpPr>
              <a:spLocks noChangeShapeType="1"/>
            </p:cNvSpPr>
            <p:nvPr/>
          </p:nvSpPr>
          <p:spPr bwMode="auto">
            <a:xfrm>
              <a:off x="4854575" y="2535238"/>
              <a:ext cx="419100" cy="20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</p:grpSp>
      <p:grpSp>
        <p:nvGrpSpPr>
          <p:cNvPr id="26" name="Group 2"/>
          <p:cNvGrpSpPr>
            <a:grpSpLocks/>
          </p:cNvGrpSpPr>
          <p:nvPr/>
        </p:nvGrpSpPr>
        <p:grpSpPr bwMode="auto">
          <a:xfrm>
            <a:off x="4433888" y="4333185"/>
            <a:ext cx="1641475" cy="852487"/>
            <a:chOff x="3662363" y="4116388"/>
            <a:chExt cx="1641475" cy="852487"/>
          </a:xfrm>
        </p:grpSpPr>
        <p:sp>
          <p:nvSpPr>
            <p:cNvPr id="27" name="Text Box 10"/>
            <p:cNvSpPr txBox="1">
              <a:spLocks noChangeArrowheads="1"/>
            </p:cNvSpPr>
            <p:nvPr/>
          </p:nvSpPr>
          <p:spPr bwMode="auto">
            <a:xfrm>
              <a:off x="3662363" y="4383088"/>
              <a:ext cx="920750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5" tIns="45718" rIns="91435" bIns="4571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600">
                  <a:latin typeface="Helvetica" pitchFamily="-84" charset="0"/>
                </a:rPr>
                <a:t>R</a:t>
              </a:r>
              <a:r>
                <a:rPr lang="en-US" altLang="en-US" sz="1600" baseline="-25000">
                  <a:latin typeface="Helvetica" pitchFamily="-84" charset="0"/>
                </a:rPr>
                <a:t>1</a:t>
              </a:r>
              <a:r>
                <a:rPr lang="en-US" altLang="en-US" sz="1600">
                  <a:latin typeface="Helvetica" pitchFamily="-84" charset="0"/>
                </a:rPr>
                <a:t> / 512</a:t>
              </a:r>
            </a:p>
          </p:txBody>
        </p:sp>
        <p:sp>
          <p:nvSpPr>
            <p:cNvPr id="28" name="Text Box 11"/>
            <p:cNvSpPr txBox="1">
              <a:spLocks noChangeArrowheads="1"/>
            </p:cNvSpPr>
            <p:nvPr/>
          </p:nvSpPr>
          <p:spPr bwMode="auto">
            <a:xfrm>
              <a:off x="4883150" y="4116388"/>
              <a:ext cx="42068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5" tIns="45718" rIns="91435" bIns="4571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600">
                  <a:latin typeface="Helvetica" pitchFamily="-84" charset="0"/>
                </a:rPr>
                <a:t>Q</a:t>
              </a:r>
              <a:r>
                <a:rPr lang="en-US" altLang="en-US" sz="1600" baseline="-25000">
                  <a:latin typeface="Helvetica" pitchFamily="-84" charset="0"/>
                </a:rPr>
                <a:t>2</a:t>
              </a:r>
              <a:endParaRPr lang="en-US" altLang="en-US" sz="1600">
                <a:latin typeface="Helvetica" pitchFamily="-84" charset="0"/>
              </a:endParaRPr>
            </a:p>
          </p:txBody>
        </p:sp>
        <p:sp>
          <p:nvSpPr>
            <p:cNvPr id="29" name="Text Box 12"/>
            <p:cNvSpPr txBox="1">
              <a:spLocks noChangeArrowheads="1"/>
            </p:cNvSpPr>
            <p:nvPr/>
          </p:nvSpPr>
          <p:spPr bwMode="auto">
            <a:xfrm>
              <a:off x="4883150" y="4630738"/>
              <a:ext cx="407988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5" tIns="45718" rIns="91435" bIns="4571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600">
                  <a:latin typeface="Helvetica" pitchFamily="-84" charset="0"/>
                </a:rPr>
                <a:t>R</a:t>
              </a:r>
              <a:r>
                <a:rPr lang="en-US" altLang="en-US" sz="1600" baseline="-25000">
                  <a:latin typeface="Helvetica" pitchFamily="-84" charset="0"/>
                </a:rPr>
                <a:t>2</a:t>
              </a:r>
              <a:endParaRPr lang="en-US" altLang="en-US" sz="1600">
                <a:latin typeface="Helvetica" pitchFamily="-84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 flipV="1">
              <a:off x="4495800" y="4308475"/>
              <a:ext cx="419100" cy="20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31" name="Line 14"/>
            <p:cNvSpPr>
              <a:spLocks noChangeShapeType="1"/>
            </p:cNvSpPr>
            <p:nvPr/>
          </p:nvSpPr>
          <p:spPr bwMode="auto">
            <a:xfrm>
              <a:off x="4487863" y="4549775"/>
              <a:ext cx="419100" cy="20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481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90;gb2265b7080_1_13"/>
          <p:cNvSpPr txBox="1"/>
          <p:nvPr/>
        </p:nvSpPr>
        <p:spPr>
          <a:xfrm>
            <a:off x="95706" y="476475"/>
            <a:ext cx="12600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Allocation </a:t>
            </a:r>
            <a:r>
              <a:rPr lang="en-US" sz="3200" b="1" dirty="0" smtClean="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Methods: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Indexed</a:t>
            </a:r>
            <a:endParaRPr sz="3200" b="1" dirty="0">
              <a:solidFill>
                <a:schemeClr val="accent2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Flowchart: Terminator 19"/>
          <p:cNvSpPr/>
          <p:nvPr/>
        </p:nvSpPr>
        <p:spPr>
          <a:xfrm>
            <a:off x="5037191" y="1174992"/>
            <a:ext cx="2710680" cy="56263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en-US" sz="20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  <a:endParaRPr lang="en-PH" sz="2000" b="1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02412" y="1851439"/>
            <a:ext cx="6980237" cy="438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367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40293" y="1803529"/>
            <a:ext cx="735130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4K bytes per block, 32-bit </a:t>
            </a:r>
            <a:r>
              <a:rPr lang="en-US" alt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addresses</a:t>
            </a:r>
          </a:p>
          <a:p>
            <a:pPr algn="just">
              <a:buClr>
                <a:schemeClr val="accent2">
                  <a:lumMod val="75000"/>
                </a:schemeClr>
              </a:buClr>
            </a:pPr>
            <a:endParaRPr lang="en-PH" sz="2000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accent2">
                  <a:lumMod val="75000"/>
                </a:schemeClr>
              </a:buClr>
            </a:pPr>
            <a:endParaRPr lang="en-PH" sz="20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accent2">
                  <a:lumMod val="75000"/>
                </a:schemeClr>
              </a:buClr>
            </a:pPr>
            <a:endParaRPr lang="en-PH" sz="2000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accent2">
                  <a:lumMod val="75000"/>
                </a:schemeClr>
              </a:buClr>
            </a:pPr>
            <a:endParaRPr lang="en-PH" sz="20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accent2">
                  <a:lumMod val="75000"/>
                </a:schemeClr>
              </a:buClr>
            </a:pPr>
            <a:endParaRPr lang="en-PH" sz="2000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accent2">
                  <a:lumMod val="75000"/>
                </a:schemeClr>
              </a:buClr>
            </a:pPr>
            <a:endParaRPr lang="en-PH" sz="20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accent2">
                  <a:lumMod val="75000"/>
                </a:schemeClr>
              </a:buClr>
            </a:pPr>
            <a:endParaRPr lang="en-PH" sz="2000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accent2">
                  <a:lumMod val="75000"/>
                </a:schemeClr>
              </a:buClr>
            </a:pPr>
            <a:endParaRPr lang="en-PH" sz="20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accent2">
                  <a:lumMod val="75000"/>
                </a:schemeClr>
              </a:buClr>
            </a:pPr>
            <a:endParaRPr lang="en-PH" sz="2000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accent2">
                  <a:lumMod val="75000"/>
                </a:schemeClr>
              </a:buClr>
            </a:pPr>
            <a:endParaRPr lang="en-PH" sz="20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accent2">
                  <a:lumMod val="75000"/>
                </a:schemeClr>
              </a:buClr>
            </a:pPr>
            <a:endParaRPr lang="en-PH" sz="2000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accent2">
                  <a:lumMod val="75000"/>
                </a:schemeClr>
              </a:buClr>
            </a:pPr>
            <a:endParaRPr lang="en-PH" sz="20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index blocks than can be addressed with 32-bit file pointer</a:t>
            </a:r>
            <a:endParaRPr lang="en-US" sz="20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190;gb2265b7080_1_13"/>
          <p:cNvSpPr txBox="1"/>
          <p:nvPr/>
        </p:nvSpPr>
        <p:spPr>
          <a:xfrm>
            <a:off x="95706" y="476475"/>
            <a:ext cx="12600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Allocation </a:t>
            </a:r>
            <a:r>
              <a:rPr lang="en-US" sz="3200" b="1" dirty="0" smtClean="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Methods: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Indexed</a:t>
            </a:r>
            <a:endParaRPr sz="3200" b="1" dirty="0">
              <a:solidFill>
                <a:schemeClr val="accent2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Flowchart: Terminator 1"/>
          <p:cNvSpPr/>
          <p:nvPr/>
        </p:nvSpPr>
        <p:spPr>
          <a:xfrm>
            <a:off x="4394889" y="1151037"/>
            <a:ext cx="4001634" cy="56263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Combined Scheme:  UNIX UFS</a:t>
            </a:r>
            <a:endParaRPr lang="en-PH" sz="2000" b="1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60300" y="2240131"/>
            <a:ext cx="3780000" cy="35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5339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0;gb2265b7080_1_13"/>
          <p:cNvSpPr txBox="1"/>
          <p:nvPr/>
        </p:nvSpPr>
        <p:spPr>
          <a:xfrm>
            <a:off x="95706" y="476475"/>
            <a:ext cx="12600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sz="3200" b="1" dirty="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Allocation Methods: </a:t>
            </a:r>
            <a:r>
              <a:rPr lang="en-US" sz="3200" b="1" dirty="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</a:t>
            </a:r>
            <a:endParaRPr sz="3200" b="1" dirty="0">
              <a:solidFill>
                <a:srgbClr val="8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37931" y="1445419"/>
            <a:ext cx="10115550" cy="4653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method depends on file access type</a:t>
            </a:r>
          </a:p>
          <a:p>
            <a:pPr marL="714375" lvl="1" indent="-171450" algn="just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Contiguous great for sequential and random</a:t>
            </a:r>
          </a:p>
          <a:p>
            <a:pPr marL="342900" indent="-342900" algn="just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 good for sequential, not random</a:t>
            </a:r>
          </a:p>
          <a:p>
            <a:pPr marL="342900" indent="-342900" algn="just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Declare access type at creation -&gt; select either contiguous or linked</a:t>
            </a:r>
          </a:p>
          <a:p>
            <a:pPr marL="342900" indent="-342900" algn="just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Indexed more complex</a:t>
            </a:r>
          </a:p>
          <a:p>
            <a:pPr marL="714375" lvl="1" indent="-171450" algn="just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block access could require 2 index block reads then data block read</a:t>
            </a:r>
          </a:p>
          <a:p>
            <a:pPr marL="714375" lvl="1" indent="-171450" algn="just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Clustering can help improve throughput, reduce CPU overhead</a:t>
            </a:r>
          </a:p>
          <a:p>
            <a:pPr marL="342900" indent="-342900" algn="just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NVM, no disk head so different algorithms and optimizations needed</a:t>
            </a:r>
          </a:p>
          <a:p>
            <a:pPr marL="714375" lvl="1" indent="-171450" algn="just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old algorithm uses many CPU cycles trying to avoid non-existent head movement</a:t>
            </a:r>
          </a:p>
          <a:p>
            <a:pPr marL="714375" lvl="1" indent="-171450" algn="just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NVM goal is to reduce CPU cycles and overall path needed for I/O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3718" y="1542931"/>
            <a:ext cx="894397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 instructions to the execution path to save one disk I/O is reasonable</a:t>
            </a:r>
          </a:p>
          <a:p>
            <a:pPr marL="714375" lvl="1" indent="-171450" algn="just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 Core i7 Extreme Edition 990x (2011) at 3.46Ghz = 159,000 MIPS</a:t>
            </a:r>
          </a:p>
          <a:p>
            <a:pPr marL="1257300" lvl="2" indent="-361950" algn="just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US" alt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en.wikipedia.org/wiki/Instructions_per_second</a:t>
            </a:r>
          </a:p>
          <a:p>
            <a:pPr marL="714375" lvl="1" indent="-171450" algn="just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 disk drive at 250 I/Os per second</a:t>
            </a:r>
          </a:p>
          <a:p>
            <a:pPr marL="1257300" lvl="2" indent="-361950" algn="just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159,000 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MIPS / 250 = 630 million instructions during one disk I/O </a:t>
            </a:r>
          </a:p>
          <a:p>
            <a:pPr marL="714375" lvl="1" indent="-171450" algn="just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 SSD drives provide 60,000 IOPS</a:t>
            </a:r>
          </a:p>
          <a:p>
            <a:pPr marL="1257300" lvl="2" indent="-361950" algn="just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159,000 MIPS / 60,000 = 2.65 millions instructions during one disk I/O</a:t>
            </a:r>
            <a:endParaRPr lang="en-PH" sz="20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190;gb2265b7080_1_13"/>
          <p:cNvSpPr txBox="1"/>
          <p:nvPr/>
        </p:nvSpPr>
        <p:spPr>
          <a:xfrm>
            <a:off x="95706" y="476475"/>
            <a:ext cx="12600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sz="3200" b="1" dirty="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Allocation Methods: </a:t>
            </a:r>
            <a:r>
              <a:rPr lang="en-US" sz="3200" b="1" dirty="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</a:t>
            </a:r>
            <a:endParaRPr sz="3200" b="1" dirty="0">
              <a:solidFill>
                <a:srgbClr val="8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8048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59308" y="1211818"/>
            <a:ext cx="827279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system maintains </a:t>
            </a: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free-space list 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track available blocks/clusters</a:t>
            </a:r>
          </a:p>
          <a:p>
            <a:pPr marL="361950" lvl="1" indent="-3619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(Using term </a:t>
            </a:r>
            <a:r>
              <a:rPr lang="ja-JP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ja-JP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ja-JP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ja-JP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simplicity)</a:t>
            </a:r>
          </a:p>
          <a:p>
            <a:pPr marL="361950" indent="-3619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 vector 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 map 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000" b="1" i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blocks</a:t>
            </a:r>
            <a:r>
              <a:rPr lang="en-US" alt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Clr>
                <a:schemeClr val="accent2">
                  <a:lumMod val="75000"/>
                </a:schemeClr>
              </a:buClr>
            </a:pPr>
            <a:endParaRPr lang="en-US" altLang="en-US" sz="20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accent2">
                  <a:lumMod val="75000"/>
                </a:schemeClr>
              </a:buClr>
            </a:pPr>
            <a:endParaRPr lang="en-US" altLang="en-US" sz="2000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accent2">
                  <a:lumMod val="75000"/>
                </a:schemeClr>
              </a:buClr>
            </a:pPr>
            <a:endParaRPr lang="en-US" altLang="en-US" sz="20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accent2">
                  <a:lumMod val="75000"/>
                </a:schemeClr>
              </a:buClr>
            </a:pPr>
            <a:endParaRPr lang="en-US" altLang="en-US" sz="2000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accent2">
                  <a:lumMod val="75000"/>
                </a:schemeClr>
              </a:buClr>
            </a:pPr>
            <a:endParaRPr lang="en-US" altLang="en-US" sz="20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accent2">
                  <a:lumMod val="75000"/>
                </a:schemeClr>
              </a:buClr>
            </a:pPr>
            <a:endParaRPr lang="en-US" altLang="en-US" sz="2000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accent2">
                  <a:lumMod val="75000"/>
                </a:schemeClr>
              </a:buClr>
            </a:pPr>
            <a:endParaRPr lang="en-US" altLang="en-US" sz="20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accent2">
                  <a:lumMod val="75000"/>
                </a:schemeClr>
              </a:buClr>
            </a:pPr>
            <a:endParaRPr lang="en-US" altLang="en-US" sz="2000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1950" indent="-3619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kumimoji="1"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number </a:t>
            </a:r>
            <a:r>
              <a:rPr kumimoji="1" lang="en-US" alt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calculation</a:t>
            </a:r>
          </a:p>
          <a:p>
            <a:pPr marL="1438275"/>
            <a:r>
              <a:rPr lang="en-US" altLang="en-US" sz="18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(number of bits per word) *</a:t>
            </a:r>
          </a:p>
          <a:p>
            <a:pPr marL="1438275"/>
            <a:r>
              <a:rPr lang="en-US" altLang="en-US" sz="18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(number of 0-value words) +</a:t>
            </a:r>
          </a:p>
          <a:p>
            <a:pPr marL="1438275"/>
            <a:r>
              <a:rPr lang="en-US" altLang="en-US" sz="18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offset of first 1 bit</a:t>
            </a:r>
            <a:endParaRPr lang="en-US" altLang="en-US" sz="20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1950" indent="-3619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kumimoji="1"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CPUs have instructions to return offset within word of first </a:t>
            </a:r>
            <a:r>
              <a:rPr kumimoji="1" lang="ja-JP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kumimoji="1" lang="en-US" altLang="ja-JP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ja-JP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kumimoji="1" lang="en-US" altLang="ja-JP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</a:t>
            </a:r>
            <a:endParaRPr lang="en-US" altLang="en-US" sz="2000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9" name="Google Shape;259;gb2265b7080_1_18"/>
          <p:cNvSpPr txBox="1"/>
          <p:nvPr/>
        </p:nvSpPr>
        <p:spPr>
          <a:xfrm>
            <a:off x="95706" y="476475"/>
            <a:ext cx="12600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Free-Space Management</a:t>
            </a:r>
            <a:endParaRPr sz="3200" b="1">
              <a:solidFill>
                <a:srgbClr val="00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3830638" y="2360613"/>
            <a:ext cx="3878262" cy="1944687"/>
            <a:chOff x="2784475" y="2216150"/>
            <a:chExt cx="3878263" cy="1944688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017838" y="2627313"/>
              <a:ext cx="360362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US" alt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346450" y="2627313"/>
              <a:ext cx="360363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US" alt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675063" y="2627313"/>
              <a:ext cx="360362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US" alt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003675" y="2627313"/>
              <a:ext cx="360363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US" alt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332288" y="2627313"/>
              <a:ext cx="360362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US" alt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4660900" y="2627313"/>
              <a:ext cx="360363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US" alt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5022850" y="2627313"/>
              <a:ext cx="1219200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pPr algn="ctr"/>
              <a:r>
                <a:rPr lang="en-US" altLang="en-US" sz="2000">
                  <a:latin typeface="Helvetica" pitchFamily="-84" charset="0"/>
                </a:rPr>
                <a:t>…</a:t>
              </a:r>
              <a:endParaRPr lang="en-US" altLang="en-US">
                <a:latin typeface="Helvetica" pitchFamily="-84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6242050" y="2627313"/>
              <a:ext cx="360363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US" alt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3040063" y="2216150"/>
              <a:ext cx="312737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5" tIns="45718" rIns="91435" bIns="4571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pitchFamily="-84" charset="0"/>
                </a:rPr>
                <a:t>0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344863" y="2216150"/>
              <a:ext cx="312737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5" tIns="45718" rIns="91435" bIns="4571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pitchFamily="-84" charset="0"/>
                </a:rPr>
                <a:t>1</a:t>
              </a: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3802063" y="2216150"/>
              <a:ext cx="312737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5" tIns="45718" rIns="91435" bIns="4571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pitchFamily="-84" charset="0"/>
                </a:rPr>
                <a:t>2</a:t>
              </a: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6132513" y="2216150"/>
              <a:ext cx="530225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5" tIns="45718" rIns="91435" bIns="4571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 i="1">
                  <a:latin typeface="Helvetica" pitchFamily="-84" charset="0"/>
                </a:rPr>
                <a:t>n</a:t>
              </a:r>
              <a:r>
                <a:rPr lang="en-US" altLang="en-US">
                  <a:latin typeface="Helvetica" pitchFamily="-84" charset="0"/>
                </a:rPr>
                <a:t>-1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2784475" y="3479800"/>
              <a:ext cx="81915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5" tIns="45718" rIns="91435" bIns="4571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dirty="0">
                  <a:latin typeface="Helvetica" pitchFamily="-84" charset="0"/>
                </a:rPr>
                <a:t>bit[</a:t>
              </a:r>
              <a:r>
                <a:rPr lang="en-US" altLang="en-US" b="1" i="1" dirty="0" err="1">
                  <a:latin typeface="Helvetica" pitchFamily="-84" charset="0"/>
                </a:rPr>
                <a:t>i</a:t>
              </a:r>
              <a:r>
                <a:rPr lang="en-US" altLang="en-US" dirty="0">
                  <a:latin typeface="Helvetica" pitchFamily="-84" charset="0"/>
                </a:rPr>
                <a:t>] =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 rot="-5400000">
              <a:off x="3142456" y="3482182"/>
              <a:ext cx="957263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5" tIns="45718" rIns="91435" bIns="4571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>
                  <a:latin typeface="Helvetica" pitchFamily="-84" charset="0"/>
                  <a:sym typeface="MT Extra" pitchFamily="18" charset="2"/>
                </a:rPr>
                <a:t></a:t>
              </a:r>
              <a:endParaRPr lang="en-US" altLang="en-US" sz="5400">
                <a:latin typeface="Helvetica" pitchFamily="-84" charset="0"/>
                <a:sym typeface="Monotype Sorts" pitchFamily="-84" charset="2"/>
              </a:endParaRP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3879850" y="3281363"/>
              <a:ext cx="2451100" cy="784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5" tIns="45718" rIns="91435" bIns="45718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>
                  <a:latin typeface="Helvetica" pitchFamily="-84" charset="0"/>
                </a:rPr>
                <a:t>1 </a:t>
              </a:r>
              <a:r>
                <a:rPr lang="en-US" altLang="en-US" dirty="0">
                  <a:latin typeface="Helvetica" pitchFamily="-84" charset="0"/>
                  <a:sym typeface="Symbol" pitchFamily="18" charset="2"/>
                </a:rPr>
                <a:t> block[</a:t>
              </a:r>
              <a:r>
                <a:rPr lang="en-US" altLang="en-US" b="1" i="1" dirty="0" err="1">
                  <a:latin typeface="Helvetica" pitchFamily="-84" charset="0"/>
                  <a:sym typeface="Symbol" pitchFamily="18" charset="2"/>
                </a:rPr>
                <a:t>i</a:t>
              </a:r>
              <a:r>
                <a:rPr lang="en-US" altLang="en-US" dirty="0">
                  <a:latin typeface="Helvetica" pitchFamily="-84" charset="0"/>
                  <a:sym typeface="Symbol" pitchFamily="18" charset="2"/>
                </a:rPr>
                <a:t>] free</a:t>
              </a:r>
            </a:p>
            <a:p>
              <a:pPr>
                <a:spcBef>
                  <a:spcPct val="50000"/>
                </a:spcBef>
              </a:pPr>
              <a:r>
                <a:rPr lang="en-US" altLang="en-US" dirty="0">
                  <a:latin typeface="Helvetica" pitchFamily="-84" charset="0"/>
                  <a:sym typeface="Symbol" pitchFamily="18" charset="2"/>
                </a:rPr>
                <a:t>0 </a:t>
              </a:r>
              <a:r>
                <a:rPr lang="en-US" altLang="en-US" dirty="0">
                  <a:latin typeface="Helvetica" pitchFamily="-84" charset="0"/>
                </a:rPr>
                <a:t> </a:t>
              </a:r>
              <a:r>
                <a:rPr lang="en-US" altLang="en-US" dirty="0">
                  <a:latin typeface="Helvetica" pitchFamily="-84" charset="0"/>
                  <a:sym typeface="Symbol" pitchFamily="18" charset="2"/>
                </a:rPr>
                <a:t> block[</a:t>
              </a:r>
              <a:r>
                <a:rPr lang="en-US" altLang="en-US" b="1" i="1" dirty="0" err="1">
                  <a:latin typeface="Helvetica" pitchFamily="-84" charset="0"/>
                  <a:sym typeface="Symbol" pitchFamily="18" charset="2"/>
                </a:rPr>
                <a:t>i</a:t>
              </a:r>
              <a:r>
                <a:rPr lang="en-US" altLang="en-US" dirty="0">
                  <a:latin typeface="Helvetica" pitchFamily="-84" charset="0"/>
                  <a:sym typeface="Symbol" pitchFamily="18" charset="2"/>
                </a:rPr>
                <a:t>] occupied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59;gb2265b7080_1_18"/>
          <p:cNvSpPr txBox="1"/>
          <p:nvPr/>
        </p:nvSpPr>
        <p:spPr>
          <a:xfrm>
            <a:off x="95706" y="476475"/>
            <a:ext cx="12600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Free-Space Management</a:t>
            </a:r>
            <a:endParaRPr sz="3200" b="1">
              <a:solidFill>
                <a:srgbClr val="00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95306" y="1908437"/>
            <a:ext cx="6400800" cy="36009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tabLst>
                <a:tab pos="1311275" algn="l"/>
              </a:tabLst>
            </a:pP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 map requires extra </a:t>
            </a:r>
            <a:r>
              <a:rPr lang="en-US" altLang="en-US" sz="20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</a:p>
          <a:p>
            <a:pPr marL="342900" indent="-342900">
              <a:lnSpc>
                <a:spcPct val="9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tabLst>
                <a:tab pos="1311275" algn="l"/>
              </a:tabLst>
            </a:pPr>
            <a:endParaRPr lang="en-US" altLang="en-US" sz="20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lnSpc>
                <a:spcPct val="9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tabLst>
                <a:tab pos="1311275" algn="l"/>
              </a:tabLst>
            </a:pP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>
              <a:lnSpc>
                <a:spcPct val="150000"/>
              </a:lnSpc>
              <a:buFont typeface="Monotype Sorts" pitchFamily="-84" charset="2"/>
              <a:buNone/>
              <a:tabLst>
                <a:tab pos="1311275" algn="l"/>
              </a:tabLst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block size = 4KB =  2</a:t>
            </a:r>
            <a:r>
              <a:rPr lang="en-US" altLang="en-US" sz="2000" baseline="30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bytes</a:t>
            </a:r>
          </a:p>
          <a:p>
            <a:pPr>
              <a:lnSpc>
                <a:spcPct val="150000"/>
              </a:lnSpc>
              <a:buFont typeface="Monotype Sorts" pitchFamily="-84" charset="2"/>
              <a:buNone/>
              <a:tabLst>
                <a:tab pos="1311275" algn="l"/>
              </a:tabLst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disk size = 2</a:t>
            </a:r>
            <a:r>
              <a:rPr lang="en-US" altLang="en-US" sz="2000" baseline="30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bytes (1 terabyte)</a:t>
            </a:r>
          </a:p>
          <a:p>
            <a:pPr>
              <a:lnSpc>
                <a:spcPct val="150000"/>
              </a:lnSpc>
              <a:buFont typeface="Monotype Sorts" pitchFamily="-84" charset="2"/>
              <a:buNone/>
              <a:tabLst>
                <a:tab pos="1311275" algn="l"/>
              </a:tabLst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000" b="1" i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  <a:r>
              <a:rPr lang="en-US" altLang="en-US" sz="2000" baseline="30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</a:t>
            </a:r>
            <a:r>
              <a:rPr lang="en-US" altLang="en-US" sz="2000" baseline="30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  <a:r>
              <a:rPr lang="en-US" altLang="en-US" sz="2000" baseline="30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bits (or 32MB)</a:t>
            </a:r>
          </a:p>
          <a:p>
            <a:pPr>
              <a:lnSpc>
                <a:spcPct val="150000"/>
              </a:lnSpc>
              <a:buFont typeface="Monotype Sorts" pitchFamily="-84" charset="2"/>
              <a:buNone/>
              <a:tabLst>
                <a:tab pos="1311275" algn="l"/>
              </a:tabLst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if clusters of 4 blocks -&gt; 8MB of memory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311275" algn="l"/>
              </a:tabLst>
            </a:pPr>
            <a:endParaRPr lang="en-US" altLang="en-US" sz="20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tabLst>
                <a:tab pos="1311275" algn="l"/>
              </a:tabLst>
            </a:pPr>
            <a:endParaRPr lang="en-US" altLang="en-US" sz="2000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tabLst>
                <a:tab pos="1311275" algn="l"/>
              </a:tabLst>
            </a:pPr>
            <a:r>
              <a:rPr lang="en-US" alt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get contiguous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/>
          <p:cNvSpPr txBox="1"/>
          <p:nvPr/>
        </p:nvSpPr>
        <p:spPr>
          <a:xfrm>
            <a:off x="95706" y="476475"/>
            <a:ext cx="1259999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File-System Structure</a:t>
            </a:r>
            <a:endParaRPr sz="3200" b="1" dirty="0">
              <a:solidFill>
                <a:srgbClr val="00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6263" y="1600617"/>
            <a:ext cx="11258883" cy="4122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 algn="just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structure</a:t>
            </a:r>
          </a:p>
          <a:p>
            <a:pPr marL="714375" lvl="1" indent="-171450" algn="just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storage unit</a:t>
            </a:r>
          </a:p>
          <a:p>
            <a:pPr marL="714375" lvl="1" indent="-171450" algn="just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 of related information</a:t>
            </a:r>
          </a:p>
          <a:p>
            <a:pPr marL="361950" indent="-361950" algn="just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system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resides on secondary storage (disks)</a:t>
            </a:r>
          </a:p>
          <a:p>
            <a:pPr marL="714375" lvl="1" indent="-171450" algn="just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Provided user interface to storage, mapping logical to physical</a:t>
            </a:r>
          </a:p>
          <a:p>
            <a:pPr marL="714375" lvl="1" indent="-171450" algn="just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efficient and convenient access to disk by allowing data to be stored, located retrieved easily</a:t>
            </a:r>
          </a:p>
          <a:p>
            <a:pPr marL="361950" indent="-361950" algn="just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Disk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provides </a:t>
            </a: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in-place rewrite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access</a:t>
            </a:r>
          </a:p>
          <a:p>
            <a:pPr marL="714375" lvl="1" indent="-171450" algn="just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 transfers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performed in </a:t>
            </a: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blocks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sectors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(usually 512 bytes)</a:t>
            </a:r>
          </a:p>
          <a:p>
            <a:pPr marL="361950" indent="-361950" algn="just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control block 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FCB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 storage structure consisting of information about a file</a:t>
            </a:r>
          </a:p>
          <a:p>
            <a:pPr marL="361950" indent="-361950" algn="just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 driver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controls the physical device </a:t>
            </a:r>
          </a:p>
          <a:p>
            <a:pPr marL="361950" indent="-361950" algn="just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system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organized into </a:t>
            </a: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59;gb2265b7080_1_18"/>
          <p:cNvSpPr txBox="1"/>
          <p:nvPr/>
        </p:nvSpPr>
        <p:spPr>
          <a:xfrm>
            <a:off x="95706" y="476475"/>
            <a:ext cx="12600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Free-Space Management</a:t>
            </a:r>
            <a:endParaRPr sz="3200" b="1">
              <a:solidFill>
                <a:srgbClr val="00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23924" y="2081827"/>
            <a:ext cx="7153275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spcBef>
                <a:spcPct val="35000"/>
              </a:spcBef>
              <a:buClr>
                <a:schemeClr val="accent2">
                  <a:lumMod val="75000"/>
                </a:schemeClr>
              </a:buClr>
              <a:buSzPct val="90000"/>
              <a:buFont typeface="Wingdings" panose="05000000000000000000" pitchFamily="2" charset="2"/>
              <a:buChar char="§"/>
              <a:tabLst>
                <a:tab pos="1874838" algn="l"/>
              </a:tabLst>
            </a:pPr>
            <a:r>
              <a:rPr kumimoji="1"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 list (free list)</a:t>
            </a:r>
          </a:p>
          <a:p>
            <a:pPr marL="714375" lvl="1" indent="-171450" algn="just">
              <a:lnSpc>
                <a:spcPct val="90000"/>
              </a:lnSpc>
              <a:spcBef>
                <a:spcPct val="35000"/>
              </a:spcBef>
              <a:buClr>
                <a:schemeClr val="accent2">
                  <a:lumMod val="75000"/>
                </a:schemeClr>
              </a:buClr>
              <a:buSzPct val="80000"/>
              <a:buFont typeface="Arial" panose="020B0604020202020204" pitchFamily="34" charset="0"/>
              <a:buChar char="•"/>
              <a:tabLst>
                <a:tab pos="1874838" algn="l"/>
              </a:tabLst>
            </a:pPr>
            <a:r>
              <a:rPr kumimoji="1"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Cannot get contiguous space easily</a:t>
            </a:r>
          </a:p>
          <a:p>
            <a:pPr marL="714375" lvl="1" indent="-171450" algn="just">
              <a:lnSpc>
                <a:spcPct val="90000"/>
              </a:lnSpc>
              <a:spcBef>
                <a:spcPct val="35000"/>
              </a:spcBef>
              <a:buClr>
                <a:schemeClr val="accent2">
                  <a:lumMod val="75000"/>
                </a:schemeClr>
              </a:buClr>
              <a:buSzPct val="80000"/>
              <a:buFont typeface="Arial" panose="020B0604020202020204" pitchFamily="34" charset="0"/>
              <a:buChar char="•"/>
              <a:tabLst>
                <a:tab pos="1874838" algn="l"/>
              </a:tabLst>
            </a:pPr>
            <a:r>
              <a:rPr kumimoji="1"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waste of space</a:t>
            </a:r>
          </a:p>
          <a:p>
            <a:pPr marL="714375" lvl="1" indent="-171450" algn="just">
              <a:lnSpc>
                <a:spcPct val="90000"/>
              </a:lnSpc>
              <a:spcBef>
                <a:spcPct val="35000"/>
              </a:spcBef>
              <a:buClr>
                <a:schemeClr val="accent2">
                  <a:lumMod val="75000"/>
                </a:schemeClr>
              </a:buClr>
              <a:buSzPct val="80000"/>
              <a:buFont typeface="Arial" panose="020B0604020202020204" pitchFamily="34" charset="0"/>
              <a:buChar char="•"/>
              <a:tabLst>
                <a:tab pos="1874838" algn="l"/>
              </a:tabLst>
            </a:pPr>
            <a:r>
              <a:rPr kumimoji="1"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need to traverse the entire list (if # free blocks recorded)</a:t>
            </a:r>
            <a:endParaRPr lang="en-PH" sz="20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34363" y="2081827"/>
            <a:ext cx="3524250" cy="412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lowchart: Terminator 2"/>
          <p:cNvSpPr/>
          <p:nvPr/>
        </p:nvSpPr>
        <p:spPr>
          <a:xfrm>
            <a:off x="4396647" y="1194936"/>
            <a:ext cx="3998117" cy="56263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 </a:t>
            </a:r>
            <a:r>
              <a:rPr lang="en-US" altLang="en-US" sz="20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Free-Space </a:t>
            </a: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on Disk</a:t>
            </a:r>
            <a:endParaRPr lang="en-PH" sz="2000" b="1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23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59;gb2265b7080_1_18"/>
          <p:cNvSpPr txBox="1"/>
          <p:nvPr/>
        </p:nvSpPr>
        <p:spPr>
          <a:xfrm>
            <a:off x="95706" y="476475"/>
            <a:ext cx="12600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Free-Space Management</a:t>
            </a:r>
            <a:endParaRPr sz="3200" b="1">
              <a:solidFill>
                <a:srgbClr val="00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33206" y="1608862"/>
            <a:ext cx="9525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tabLst>
                <a:tab pos="1311275" algn="l"/>
              </a:tabLst>
            </a:pP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Grouping </a:t>
            </a:r>
          </a:p>
          <a:p>
            <a:pPr marL="714375" lvl="1" indent="-171450" algn="just">
              <a:lnSpc>
                <a:spcPct val="90000"/>
              </a:lnSpc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tabLst>
                <a:tab pos="1311275" algn="l"/>
              </a:tabLst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Modify linked list to store address of next </a:t>
            </a:r>
            <a:r>
              <a:rPr lang="en-US" altLang="en-US" sz="2000" i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free blocks in first free block, plus a pointer to next block that contains free-block-pointers (like this one)</a:t>
            </a:r>
          </a:p>
          <a:p>
            <a:pPr marL="342900" indent="-342900" algn="just">
              <a:lnSpc>
                <a:spcPct val="9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tabLst>
                <a:tab pos="1311275" algn="l"/>
              </a:tabLst>
            </a:pPr>
            <a:endParaRPr lang="en-US" altLang="en-US" sz="20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9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tabLst>
                <a:tab pos="1311275" algn="l"/>
              </a:tabLst>
            </a:pP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Counting</a:t>
            </a:r>
          </a:p>
          <a:p>
            <a:pPr marL="714375" lvl="1" indent="-171450" algn="just">
              <a:lnSpc>
                <a:spcPct val="90000"/>
              </a:lnSpc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tabLst>
                <a:tab pos="1311275" algn="l"/>
              </a:tabLst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Because space is frequently contiguously used and freed,  with contiguous-allocation allocation, extents, or clustering</a:t>
            </a:r>
          </a:p>
          <a:p>
            <a:pPr marL="1257300" lvl="2" indent="-361950" algn="just">
              <a:lnSpc>
                <a:spcPct val="9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 address of first free block and count of following free blocks</a:t>
            </a:r>
          </a:p>
          <a:p>
            <a:pPr marL="1257300" lvl="2" indent="-361950" algn="just">
              <a:lnSpc>
                <a:spcPct val="9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 space list then has entries containing addresses and counts</a:t>
            </a:r>
            <a:endParaRPr lang="en-PH" sz="20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24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59;gb2265b7080_1_18"/>
          <p:cNvSpPr txBox="1"/>
          <p:nvPr/>
        </p:nvSpPr>
        <p:spPr>
          <a:xfrm>
            <a:off x="95706" y="476475"/>
            <a:ext cx="12600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Free-Space Management</a:t>
            </a:r>
            <a:endParaRPr sz="3200" b="1">
              <a:solidFill>
                <a:srgbClr val="00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04556" y="1282589"/>
            <a:ext cx="10782300" cy="4861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tabLst>
                <a:tab pos="1311275" algn="l"/>
              </a:tabLst>
            </a:pP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 Maps</a:t>
            </a:r>
          </a:p>
          <a:p>
            <a:pPr marL="714375" lvl="1" indent="-171450" algn="just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tabLst>
                <a:tab pos="1311275" algn="l"/>
              </a:tabLst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in </a:t>
            </a: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ZFS</a:t>
            </a:r>
          </a:p>
          <a:p>
            <a:pPr marL="714375" lvl="1" indent="-171450" algn="just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tabLst>
                <a:tab pos="1311275" algn="l"/>
              </a:tabLst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 meta-data I/O on very large file systems</a:t>
            </a:r>
          </a:p>
          <a:p>
            <a:pPr marL="1076325" lvl="2" indent="-180975" algn="just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data structures like bit maps </a:t>
            </a:r>
            <a:r>
              <a:rPr lang="en-US" alt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couldn't</a:t>
            </a:r>
            <a:r>
              <a:rPr lang="en-US" altLang="ja-JP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fit in memory -&gt; thousands of I/Os</a:t>
            </a:r>
          </a:p>
          <a:p>
            <a:pPr marL="714375" lvl="1" indent="-171450" algn="just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tabLst>
                <a:tab pos="1311275" algn="l"/>
              </a:tabLst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Divides device space into </a:t>
            </a: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metaslab 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units and manages metaslabs</a:t>
            </a:r>
          </a:p>
          <a:p>
            <a:pPr marL="1076325" lvl="2" indent="-180975" algn="just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volume can contain hundreds of metaslabs</a:t>
            </a:r>
          </a:p>
          <a:p>
            <a:pPr marL="714375" lvl="1" indent="-171450" algn="just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tabLst>
                <a:tab pos="1311275" algn="l"/>
              </a:tabLst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metaslab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has associated space map</a:t>
            </a:r>
          </a:p>
          <a:p>
            <a:pPr marL="1076325" lvl="2" indent="-180975" algn="just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 counting algorithm</a:t>
            </a:r>
          </a:p>
          <a:p>
            <a:pPr marL="714375" lvl="1" indent="-171450" algn="just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tabLst>
                <a:tab pos="1311275" algn="l"/>
              </a:tabLst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records to log file rather than file system</a:t>
            </a:r>
          </a:p>
          <a:p>
            <a:pPr marL="1076325" lvl="2" indent="-180975" algn="just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of all block activity, in time order, in counting format</a:t>
            </a:r>
          </a:p>
          <a:p>
            <a:pPr marL="714375" lvl="1" indent="-171450" algn="just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tabLst>
                <a:tab pos="1311275" algn="l"/>
              </a:tabLst>
            </a:pP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Metaslab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activity -&gt; load space map into memory in balanced-tree structure, indexed  by offset</a:t>
            </a:r>
          </a:p>
          <a:p>
            <a:pPr marL="1076325" lvl="2" indent="-180975" algn="just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Replay log into that structure</a:t>
            </a:r>
          </a:p>
          <a:p>
            <a:pPr marL="1076325" lvl="2" indent="-180975" algn="just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 contiguous free blocks into single entry</a:t>
            </a:r>
            <a:endParaRPr lang="en-PH" sz="20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35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59;gb2265b7080_1_18"/>
          <p:cNvSpPr txBox="1"/>
          <p:nvPr/>
        </p:nvSpPr>
        <p:spPr>
          <a:xfrm>
            <a:off x="95706" y="476475"/>
            <a:ext cx="12600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Free-Space Management</a:t>
            </a:r>
            <a:endParaRPr sz="3200" b="1" dirty="0">
              <a:solidFill>
                <a:srgbClr val="00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Flowchart: Terminator 1"/>
          <p:cNvSpPr/>
          <p:nvPr/>
        </p:nvSpPr>
        <p:spPr>
          <a:xfrm>
            <a:off x="4669689" y="1204050"/>
            <a:ext cx="3452034" cy="56263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TRIMing Unused Blocks</a:t>
            </a:r>
            <a:endParaRPr lang="en-PH" sz="2000" b="1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3207" y="2118063"/>
            <a:ext cx="1132499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tabLst>
                <a:tab pos="1311275" algn="l"/>
              </a:tabLst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HDDS overwrite in place so need only free list</a:t>
            </a:r>
          </a:p>
          <a:p>
            <a:pPr marL="342900" indent="-342900" algn="just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tabLst>
                <a:tab pos="1311275" algn="l"/>
              </a:tabLst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Blocks not treated specially when freed</a:t>
            </a:r>
          </a:p>
          <a:p>
            <a:pPr marL="714375" lvl="1" indent="-171450" algn="just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tabLst>
                <a:tab pos="1311275" algn="l"/>
              </a:tabLst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Keeps its data but without any file pointers to it, until overwritten</a:t>
            </a:r>
          </a:p>
          <a:p>
            <a:pPr marL="342900" indent="-342900" algn="just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tabLst>
                <a:tab pos="1311275" algn="l"/>
              </a:tabLst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 devices not allowing overwrite (like NVM) suffer badly with same algorithm</a:t>
            </a:r>
          </a:p>
          <a:p>
            <a:pPr marL="714375" lvl="1" indent="-171450" algn="just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tabLst>
                <a:tab pos="1311275" algn="l"/>
              </a:tabLst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 be erased before written, erases made in large chunks (blocks, composed of pages) and are slow</a:t>
            </a:r>
          </a:p>
          <a:p>
            <a:pPr marL="714375" lvl="1" indent="-171450" algn="just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tabLst>
                <a:tab pos="1311275" algn="l"/>
              </a:tabLst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TRIM is a newer mechanism for the file system to inform the NVM storage device that a page is free</a:t>
            </a:r>
          </a:p>
          <a:p>
            <a:pPr marL="1076325" lvl="2" indent="-180975" algn="just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garbage collected or if block is free, now block can be erased</a:t>
            </a:r>
            <a:endParaRPr lang="en-PH" sz="20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99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b2265b7080_1_23"/>
          <p:cNvSpPr txBox="1"/>
          <p:nvPr/>
        </p:nvSpPr>
        <p:spPr>
          <a:xfrm>
            <a:off x="95706" y="476475"/>
            <a:ext cx="12600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Efficiency and Performance</a:t>
            </a:r>
            <a:endParaRPr sz="3200" b="1">
              <a:solidFill>
                <a:srgbClr val="00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16521" y="1739325"/>
            <a:ext cx="7158369" cy="2345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dependent 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on:</a:t>
            </a:r>
          </a:p>
          <a:p>
            <a:pPr marL="714375" lvl="1" indent="-171450" algn="just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Disk allocation and directory algorithms</a:t>
            </a:r>
          </a:p>
          <a:p>
            <a:pPr marL="714375" lvl="1" indent="-171450" algn="just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data kept in file</a:t>
            </a:r>
            <a:r>
              <a:rPr lang="ja-JP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ja-JP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directory entry</a:t>
            </a:r>
          </a:p>
          <a:p>
            <a:pPr marL="714375" lvl="1" indent="-171450" algn="just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Pre-allocation or as-needed allocation of metadata structures</a:t>
            </a:r>
          </a:p>
          <a:p>
            <a:pPr marL="714375" lvl="1" indent="-171450" algn="just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Fixed-size or varying-size data structures</a:t>
            </a:r>
            <a:endParaRPr lang="en-PH" sz="20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25;gb2265b7080_1_23"/>
          <p:cNvSpPr txBox="1"/>
          <p:nvPr/>
        </p:nvSpPr>
        <p:spPr>
          <a:xfrm>
            <a:off x="95706" y="476475"/>
            <a:ext cx="12600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Efficiency and Performance</a:t>
            </a:r>
            <a:endParaRPr sz="3200" b="1">
              <a:solidFill>
                <a:srgbClr val="00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04515" y="1635234"/>
            <a:ext cx="8782382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  <a:p>
            <a:pPr marL="714375" lvl="1" indent="-171450" algn="just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Keeping data and metadata close together</a:t>
            </a:r>
          </a:p>
          <a:p>
            <a:pPr marL="714375" lvl="1" indent="-171450" algn="just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 cache 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separate section of main memory for frequently used blocks</a:t>
            </a:r>
          </a:p>
          <a:p>
            <a:pPr marL="714375" lvl="1" indent="-171450" algn="just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Synchronous 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writes sometimes requested by apps or needed by OS</a:t>
            </a:r>
          </a:p>
          <a:p>
            <a:pPr marL="1076325" lvl="2" indent="-180975" algn="just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buffering / caching – writes must hit disk before acknowledgement</a:t>
            </a:r>
          </a:p>
          <a:p>
            <a:pPr marL="1076325" lvl="2" indent="-180975" algn="just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Asynchronous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writes more common, buffer-able, faster</a:t>
            </a:r>
          </a:p>
          <a:p>
            <a:pPr marL="714375" lvl="1" indent="-171450" algn="just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Free-behind 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read-ahead 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techniques to optimize sequential access</a:t>
            </a:r>
          </a:p>
          <a:p>
            <a:pPr marL="714375" lvl="1" indent="-171450" algn="just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Reads frequently slower than writes</a:t>
            </a:r>
            <a:endParaRPr lang="en-PH" sz="20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25;gb2265b7080_1_23"/>
          <p:cNvSpPr txBox="1"/>
          <p:nvPr/>
        </p:nvSpPr>
        <p:spPr>
          <a:xfrm>
            <a:off x="95706" y="476475"/>
            <a:ext cx="12600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Efficiency and Performance</a:t>
            </a:r>
            <a:endParaRPr sz="3200" b="1">
              <a:solidFill>
                <a:srgbClr val="00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6906" y="2205901"/>
            <a:ext cx="64601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18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18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cache</a:t>
            </a:r>
            <a:r>
              <a:rPr lang="en-US" altLang="en-US" sz="18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caches pages rather than disk blocks using virtual memory techniques and addresses</a:t>
            </a:r>
          </a:p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altLang="en-US" sz="18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18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Memory-mapped I/O uses a page cache</a:t>
            </a:r>
          </a:p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altLang="en-US" sz="18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18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Routine I/O through the file system uses the buffer (disk) cache</a:t>
            </a:r>
          </a:p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altLang="en-US" sz="18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18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leads to the </a:t>
            </a:r>
            <a:r>
              <a:rPr lang="en-US" altLang="en-US" sz="18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at the right</a:t>
            </a:r>
            <a:endParaRPr lang="en-US" altLang="en-US" sz="18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lowchart: Terminator 4"/>
          <p:cNvSpPr/>
          <p:nvPr/>
        </p:nvSpPr>
        <p:spPr>
          <a:xfrm>
            <a:off x="2472178" y="1373862"/>
            <a:ext cx="2749623" cy="519351"/>
          </a:xfrm>
          <a:prstGeom prst="flowChartTerminator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en-US" sz="18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Cache</a:t>
            </a:r>
            <a:endParaRPr lang="en-PH" sz="1800" b="1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56588" y="2205901"/>
            <a:ext cx="3690317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lowchart: Terminator 6"/>
          <p:cNvSpPr/>
          <p:nvPr/>
        </p:nvSpPr>
        <p:spPr>
          <a:xfrm>
            <a:off x="7925284" y="1373862"/>
            <a:ext cx="4352924" cy="519351"/>
          </a:xfrm>
          <a:prstGeom prst="flowChartTerminator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en-US" sz="18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 Without a Unified Buffer Cache</a:t>
            </a:r>
            <a:endParaRPr lang="en-PH" sz="1800" b="1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05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25;gb2265b7080_1_23"/>
          <p:cNvSpPr txBox="1"/>
          <p:nvPr/>
        </p:nvSpPr>
        <p:spPr>
          <a:xfrm>
            <a:off x="95706" y="476475"/>
            <a:ext cx="12600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Efficiency and Performance</a:t>
            </a:r>
            <a:endParaRPr sz="3200" b="1">
              <a:solidFill>
                <a:srgbClr val="00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3397" y="2456647"/>
            <a:ext cx="622270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unified buffer cache 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 the same page cache to cache both memory-mapped pages and ordinary file system I/O to avoid </a:t>
            </a: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 caching</a:t>
            </a:r>
          </a:p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altLang="en-US" sz="2000" b="1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buClr>
                <a:schemeClr val="accent2">
                  <a:lumMod val="75000"/>
                </a:schemeClr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which caches get priority, and what replacement algorithms to use?</a:t>
            </a:r>
          </a:p>
        </p:txBody>
      </p:sp>
      <p:sp>
        <p:nvSpPr>
          <p:cNvPr id="5" name="Flowchart: Terminator 4"/>
          <p:cNvSpPr/>
          <p:nvPr/>
        </p:nvSpPr>
        <p:spPr>
          <a:xfrm>
            <a:off x="2124751" y="1544895"/>
            <a:ext cx="3319996" cy="56263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Unified Buffer Cache</a:t>
            </a:r>
            <a:endParaRPr lang="en-PH" sz="2000" b="1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1738" y="2456647"/>
            <a:ext cx="4540250" cy="315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lowchart: Terminator 6"/>
          <p:cNvSpPr/>
          <p:nvPr/>
        </p:nvSpPr>
        <p:spPr>
          <a:xfrm>
            <a:off x="7718201" y="1544895"/>
            <a:ext cx="4207323" cy="56263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 Using a Unified Buffer Cache</a:t>
            </a:r>
            <a:endParaRPr lang="en-PH" sz="2000" b="1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22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b2265b7080_5_115"/>
          <p:cNvSpPr txBox="1"/>
          <p:nvPr/>
        </p:nvSpPr>
        <p:spPr>
          <a:xfrm>
            <a:off x="95706" y="476475"/>
            <a:ext cx="12600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Recovery</a:t>
            </a:r>
            <a:endParaRPr sz="3200" b="1">
              <a:solidFill>
                <a:srgbClr val="00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52268" y="1806684"/>
            <a:ext cx="928687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Consistency checking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compares data in directory structure with data blocks on disk, and tries to fix </a:t>
            </a:r>
            <a:r>
              <a:rPr lang="en-US" alt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inconsistencies</a:t>
            </a:r>
          </a:p>
          <a:p>
            <a:pPr marL="714375" lvl="1" indent="-171450" algn="just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slow and sometimes </a:t>
            </a:r>
            <a:r>
              <a:rPr lang="en-US" alt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fails</a:t>
            </a:r>
          </a:p>
          <a:p>
            <a:pPr marL="342900" lvl="1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altLang="en-US" sz="20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system programs to </a:t>
            </a: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 up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from disk to another storage device (magnetic tape, other magnetic disk, optical</a:t>
            </a:r>
            <a:r>
              <a:rPr lang="en-US" alt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altLang="en-US" sz="20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Recover lost file or disk by </a:t>
            </a: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restoring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from backup</a:t>
            </a:r>
            <a:endParaRPr lang="en-PH" sz="20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99;gb2265b7080_5_115"/>
          <p:cNvSpPr txBox="1"/>
          <p:nvPr/>
        </p:nvSpPr>
        <p:spPr>
          <a:xfrm>
            <a:off x="95706" y="476475"/>
            <a:ext cx="12600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Recovery</a:t>
            </a:r>
            <a:endParaRPr sz="3200" b="1" dirty="0">
              <a:solidFill>
                <a:srgbClr val="00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Flowchart: Terminator 1"/>
          <p:cNvSpPr/>
          <p:nvPr/>
        </p:nvSpPr>
        <p:spPr>
          <a:xfrm>
            <a:off x="4451988" y="1208187"/>
            <a:ext cx="3887435" cy="56263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en-US" sz="20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Log-Structured </a:t>
            </a: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Systems</a:t>
            </a:r>
            <a:endParaRPr lang="en-PH" sz="2000" b="1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04630" y="1917829"/>
            <a:ext cx="958215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structured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(or </a:t>
            </a: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journaling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file systems record each metadata update to the file system as a </a:t>
            </a: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</a:t>
            </a:r>
            <a:endParaRPr lang="en-US" altLang="en-US" sz="20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altLang="en-US" sz="2000" b="1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transactions are written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a </a:t>
            </a: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</a:p>
          <a:p>
            <a:pPr marL="714375" lvl="1" indent="-171450" algn="just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 is considered committed once it is written to the log (sequentially)</a:t>
            </a:r>
          </a:p>
          <a:p>
            <a:pPr marL="714375" lvl="1" indent="-171450" algn="just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Sometimes to a separate device or section of disk</a:t>
            </a:r>
          </a:p>
          <a:p>
            <a:pPr marL="714375" lvl="1" indent="-171450" algn="just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However, the file system may not yet be updated</a:t>
            </a:r>
          </a:p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altLang="en-US" sz="2000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transactions in the log are asynchronously written to the file system structures</a:t>
            </a:r>
          </a:p>
          <a:p>
            <a:pPr marL="714375" lvl="1" indent="-171450" algn="just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file system structures are modified, the transaction is removed from the log</a:t>
            </a:r>
          </a:p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altLang="en-US" sz="2000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file system crashes, all remaining transactions in the log must still be performed</a:t>
            </a:r>
          </a:p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Faster recovery from crash, removes chance of inconsistency of metadata</a:t>
            </a:r>
            <a:endParaRPr lang="en-PH" sz="20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7f63de83b_0_1"/>
          <p:cNvSpPr txBox="1"/>
          <p:nvPr/>
        </p:nvSpPr>
        <p:spPr>
          <a:xfrm>
            <a:off x="114756" y="476475"/>
            <a:ext cx="12600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Layered File System</a:t>
            </a:r>
            <a:endParaRPr sz="3200" b="1" dirty="0">
              <a:solidFill>
                <a:srgbClr val="00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9" name="Google Shape;89;ga7f63de83b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5081" y="1557725"/>
            <a:ext cx="2419350" cy="43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35407" y="2108329"/>
            <a:ext cx="972059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 algn="just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Employed </a:t>
            </a:r>
            <a:r>
              <a:rPr lang="en-US" sz="18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Network </a:t>
            </a:r>
            <a:r>
              <a:rPr lang="en-US" sz="18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Appliance’s WAFL </a:t>
            </a:r>
            <a:r>
              <a:rPr lang="en-US" sz="18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system and the Solaris ZFS file </a:t>
            </a:r>
            <a:r>
              <a:rPr lang="en-US" sz="18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pPr marL="361950" indent="-361950" algn="just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system never overwrites </a:t>
            </a:r>
            <a:r>
              <a:rPr lang="en-US" sz="18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blocks with new </a:t>
            </a:r>
            <a:r>
              <a:rPr lang="en-US" sz="18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data, rather</a:t>
            </a:r>
            <a:r>
              <a:rPr lang="en-US" sz="18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 transaction writes all data and </a:t>
            </a:r>
            <a:r>
              <a:rPr lang="en-US" sz="18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metadata changes </a:t>
            </a:r>
            <a:r>
              <a:rPr lang="en-US" sz="18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new </a:t>
            </a:r>
            <a:r>
              <a:rPr lang="en-US" sz="18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blocks</a:t>
            </a:r>
            <a:endParaRPr lang="en-US" sz="18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1950" indent="-361950" algn="just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en-US" sz="18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can then remove the old pointers and </a:t>
            </a:r>
            <a:r>
              <a:rPr lang="en-US" sz="18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old </a:t>
            </a:r>
            <a:r>
              <a:rPr lang="en-US" sz="18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blocks and make them available for </a:t>
            </a:r>
            <a:r>
              <a:rPr lang="en-US" sz="18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reuse</a:t>
            </a:r>
          </a:p>
          <a:p>
            <a:pPr marL="361950" indent="-361950" algn="just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8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snapshot </a:t>
            </a:r>
            <a:r>
              <a:rPr lang="en-US" sz="18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18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 </a:t>
            </a:r>
            <a:r>
              <a:rPr lang="en-US" sz="18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old pointers and </a:t>
            </a:r>
            <a:r>
              <a:rPr lang="en-US" sz="18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blocks are kept</a:t>
            </a:r>
          </a:p>
          <a:p>
            <a:pPr marL="714375" indent="-171450" algn="just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Snapshot</a:t>
            </a:r>
            <a:r>
              <a:rPr lang="en-US" sz="18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view of the file system at </a:t>
            </a:r>
            <a:r>
              <a:rPr lang="en-US" sz="18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specific </a:t>
            </a:r>
            <a:r>
              <a:rPr lang="en-US" sz="18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 in time (before any updates after that time were applied). </a:t>
            </a:r>
            <a:endParaRPr lang="en-US" sz="1800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1950" indent="-361950" algn="just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solution </a:t>
            </a:r>
            <a:r>
              <a:rPr lang="en-US" sz="18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should require no consistency checking if the pointer update is </a:t>
            </a:r>
            <a:r>
              <a:rPr lang="en-US" sz="18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done atomically</a:t>
            </a:r>
            <a:r>
              <a:rPr lang="en-US" sz="18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800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399;gb2265b7080_5_115"/>
          <p:cNvSpPr txBox="1"/>
          <p:nvPr/>
        </p:nvSpPr>
        <p:spPr>
          <a:xfrm>
            <a:off x="95706" y="476475"/>
            <a:ext cx="12600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Recovery</a:t>
            </a:r>
            <a:endParaRPr sz="3200" b="1" dirty="0">
              <a:solidFill>
                <a:srgbClr val="00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Flowchart: Terminator 3"/>
          <p:cNvSpPr/>
          <p:nvPr/>
        </p:nvSpPr>
        <p:spPr>
          <a:xfrm>
            <a:off x="4812030" y="1303437"/>
            <a:ext cx="3167348" cy="56263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en-US" sz="20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Solutions</a:t>
            </a:r>
            <a:endParaRPr lang="en-PH" sz="2000" b="1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96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99;gb2265b7080_5_115"/>
          <p:cNvSpPr txBox="1"/>
          <p:nvPr/>
        </p:nvSpPr>
        <p:spPr>
          <a:xfrm>
            <a:off x="95706" y="476475"/>
            <a:ext cx="12600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Recovery</a:t>
            </a:r>
            <a:endParaRPr sz="3200" b="1" dirty="0">
              <a:solidFill>
                <a:srgbClr val="00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Flowchart: Terminator 3"/>
          <p:cNvSpPr/>
          <p:nvPr/>
        </p:nvSpPr>
        <p:spPr>
          <a:xfrm>
            <a:off x="4669157" y="1208187"/>
            <a:ext cx="3453098" cy="56263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en-US" sz="20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Backup and Restore</a:t>
            </a:r>
            <a:endParaRPr lang="en-PH" sz="2000" b="1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18719" y="2165479"/>
            <a:ext cx="875397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 devices sometimes fail, and care must be taken to ensure that the </a:t>
            </a:r>
            <a:r>
              <a:rPr 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lost </a:t>
            </a:r>
            <a:r>
              <a:rPr 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such a failure are not lost forever. </a:t>
            </a:r>
            <a:endParaRPr lang="en-US" sz="2000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end, system programs can </a:t>
            </a:r>
            <a:r>
              <a:rPr 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used </a:t>
            </a:r>
            <a:r>
              <a:rPr 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 up </a:t>
            </a:r>
            <a:r>
              <a:rPr 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from one storage device to another, such as a </a:t>
            </a:r>
            <a:r>
              <a:rPr 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magnetic tape </a:t>
            </a:r>
            <a:r>
              <a:rPr 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other secondary storage device</a:t>
            </a:r>
            <a:r>
              <a:rPr 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Recovery from the </a:t>
            </a:r>
            <a:r>
              <a:rPr 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 of an </a:t>
            </a:r>
            <a:r>
              <a:rPr 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 file</a:t>
            </a:r>
            <a:r>
              <a:rPr 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or of an entire device, may then be a matter of </a:t>
            </a:r>
            <a:r>
              <a:rPr 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restoring </a:t>
            </a:r>
            <a:r>
              <a:rPr 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 </a:t>
            </a:r>
            <a:r>
              <a:rPr 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PH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backup</a:t>
            </a:r>
            <a:r>
              <a:rPr lang="en-PH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sz="2000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minimize the copying needed, </a:t>
            </a:r>
            <a:r>
              <a:rPr 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use information from each </a:t>
            </a:r>
            <a:r>
              <a:rPr 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file’s </a:t>
            </a:r>
            <a:r>
              <a:rPr lang="en-PH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directory </a:t>
            </a:r>
            <a:r>
              <a:rPr lang="en-PH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entry.</a:t>
            </a:r>
          </a:p>
        </p:txBody>
      </p:sp>
    </p:spTree>
    <p:extLst>
      <p:ext uri="{BB962C8B-B14F-4D97-AF65-F5344CB8AC3E}">
        <p14:creationId xmlns:p14="http://schemas.microsoft.com/office/powerpoint/2010/main" val="271828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80577" y="2123897"/>
            <a:ext cx="1083025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 backup schedule </a:t>
            </a:r>
            <a:r>
              <a:rPr 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then be as follows:</a:t>
            </a:r>
          </a:p>
          <a:p>
            <a:pPr marL="895350" indent="-180975" algn="just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 </a:t>
            </a:r>
            <a:r>
              <a:rPr 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Copy to a backup medium all files </a:t>
            </a:r>
            <a:r>
              <a:rPr 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the </a:t>
            </a:r>
            <a:r>
              <a:rPr 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(this </a:t>
            </a:r>
            <a:r>
              <a:rPr 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lang="en-PH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PH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</a:t>
            </a:r>
            <a:r>
              <a:rPr lang="en-PH" sz="20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backup</a:t>
            </a:r>
            <a:r>
              <a:rPr lang="en-PH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PH" sz="20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5350" indent="-180975" algn="just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 </a:t>
            </a:r>
            <a:r>
              <a:rPr 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Copy to another medium all files changed since day </a:t>
            </a:r>
            <a:r>
              <a:rPr 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(this </a:t>
            </a:r>
            <a:r>
              <a:rPr 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PH" sz="20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incremental backup</a:t>
            </a:r>
            <a:r>
              <a:rPr lang="en-PH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PH" sz="20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5350" indent="-180975" algn="just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 </a:t>
            </a:r>
            <a:r>
              <a:rPr 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Copy to another medium all files changed since day 2.</a:t>
            </a:r>
          </a:p>
          <a:p>
            <a:pPr marL="714375" algn="ctr">
              <a:lnSpc>
                <a:spcPct val="150000"/>
              </a:lnSpc>
              <a:buClr>
                <a:schemeClr val="accent2">
                  <a:lumMod val="75000"/>
                </a:schemeClr>
              </a:buClr>
            </a:pPr>
            <a:r>
              <a:rPr lang="en-PH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. .</a:t>
            </a:r>
          </a:p>
          <a:p>
            <a:pPr marL="895350" indent="-180975" algn="just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 </a:t>
            </a:r>
            <a:r>
              <a:rPr lang="en-US" sz="2000" b="1" i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Copy to another medium all files changed since day </a:t>
            </a:r>
            <a:r>
              <a:rPr lang="en-US" sz="2000" i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 then go </a:t>
            </a:r>
            <a:r>
              <a:rPr lang="en-PH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 </a:t>
            </a:r>
            <a:r>
              <a:rPr lang="en-PH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day 1.</a:t>
            </a:r>
          </a:p>
        </p:txBody>
      </p:sp>
      <p:sp>
        <p:nvSpPr>
          <p:cNvPr id="3" name="Google Shape;399;gb2265b7080_5_115"/>
          <p:cNvSpPr txBox="1"/>
          <p:nvPr/>
        </p:nvSpPr>
        <p:spPr>
          <a:xfrm>
            <a:off x="95706" y="476475"/>
            <a:ext cx="12600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Recovery</a:t>
            </a:r>
            <a:endParaRPr sz="3200" b="1" dirty="0">
              <a:solidFill>
                <a:srgbClr val="00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Flowchart: Terminator 3"/>
          <p:cNvSpPr/>
          <p:nvPr/>
        </p:nvSpPr>
        <p:spPr>
          <a:xfrm>
            <a:off x="4669157" y="1208187"/>
            <a:ext cx="3453098" cy="56263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en-US" sz="20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Backup and Restore</a:t>
            </a:r>
            <a:endParaRPr lang="en-PH" sz="2000" b="1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04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b2265b7080_5_193"/>
          <p:cNvSpPr txBox="1"/>
          <p:nvPr/>
        </p:nvSpPr>
        <p:spPr>
          <a:xfrm>
            <a:off x="95706" y="476475"/>
            <a:ext cx="12600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WAFL File System</a:t>
            </a:r>
            <a:endParaRPr sz="3200" b="1">
              <a:solidFill>
                <a:srgbClr val="00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37890" y="1888778"/>
            <a:ext cx="8115632" cy="2806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on Network Appliance </a:t>
            </a:r>
            <a:r>
              <a:rPr lang="ja-JP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ja-JP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Filers</a:t>
            </a:r>
            <a:r>
              <a:rPr lang="ja-JP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ja-JP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distributed file system appliances</a:t>
            </a:r>
            <a:endParaRPr lang="en-US" altLang="en-US" sz="20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ja-JP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ja-JP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Write-anywhere file layout</a:t>
            </a:r>
            <a:r>
              <a:rPr lang="ja-JP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altLang="en-US" sz="20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Serves up NFS, CIFS, http, ftp</a:t>
            </a:r>
          </a:p>
          <a:p>
            <a:pPr marL="342900" indent="-342900" algn="just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I/O optimized, write optimized</a:t>
            </a:r>
          </a:p>
          <a:p>
            <a:pPr marL="714375" lvl="1" indent="-171450" algn="just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NVRAM for write caching</a:t>
            </a:r>
          </a:p>
          <a:p>
            <a:pPr marL="342900" indent="-342900" algn="just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 to Berkeley Fast File System, with extensive modifications</a:t>
            </a:r>
            <a:endParaRPr lang="en-PH" sz="20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b2265b7080_5_203"/>
          <p:cNvSpPr txBox="1"/>
          <p:nvPr/>
        </p:nvSpPr>
        <p:spPr>
          <a:xfrm>
            <a:off x="114756" y="476475"/>
            <a:ext cx="12600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WAFL File System</a:t>
            </a:r>
            <a:endParaRPr sz="3200" b="1">
              <a:solidFill>
                <a:srgbClr val="00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31780" y="2892425"/>
            <a:ext cx="6965950" cy="236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lowchart: Terminator 1"/>
          <p:cNvSpPr/>
          <p:nvPr/>
        </p:nvSpPr>
        <p:spPr>
          <a:xfrm>
            <a:off x="4595268" y="1376665"/>
            <a:ext cx="3638975" cy="56263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WAFL File Layout</a:t>
            </a:r>
            <a:endParaRPr lang="en-PH" sz="2000" b="1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b2265b7080_5_203"/>
          <p:cNvSpPr txBox="1"/>
          <p:nvPr/>
        </p:nvSpPr>
        <p:spPr>
          <a:xfrm>
            <a:off x="114756" y="476475"/>
            <a:ext cx="12600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WAFL File System</a:t>
            </a:r>
            <a:endParaRPr sz="3200" b="1">
              <a:solidFill>
                <a:srgbClr val="00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62239" y="1942060"/>
            <a:ext cx="2705034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lowchart: Terminator 8"/>
          <p:cNvSpPr/>
          <p:nvPr/>
        </p:nvSpPr>
        <p:spPr>
          <a:xfrm>
            <a:off x="4661394" y="1206432"/>
            <a:ext cx="3506724" cy="476071"/>
          </a:xfrm>
          <a:prstGeom prst="flowChartTerminator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en-US" sz="16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Snapshots in WAFL</a:t>
            </a:r>
            <a:endParaRPr lang="en-PH" sz="1600" b="1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38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b2265b7080_5_203"/>
          <p:cNvSpPr txBox="1"/>
          <p:nvPr/>
        </p:nvSpPr>
        <p:spPr>
          <a:xfrm>
            <a:off x="114756" y="476475"/>
            <a:ext cx="12600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WAFL File System</a:t>
            </a:r>
            <a:endParaRPr sz="3200" b="1">
              <a:solidFill>
                <a:srgbClr val="00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756" y="1199683"/>
            <a:ext cx="504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93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9543" y="464697"/>
            <a:ext cx="1143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 3104 – OPERATING SYSTEMS</a:t>
            </a:r>
            <a:endParaRPr lang="en-US" sz="4800" b="1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02614" y="3652696"/>
            <a:ext cx="107458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of Chapter 14</a:t>
            </a:r>
          </a:p>
          <a:p>
            <a:pPr algn="ctr"/>
            <a:r>
              <a:rPr lang="en-US" sz="4000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File-System Implementation</a:t>
            </a:r>
            <a:endParaRPr lang="en-US" sz="4000" b="1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15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7f63de83b_0_1"/>
          <p:cNvSpPr txBox="1"/>
          <p:nvPr/>
        </p:nvSpPr>
        <p:spPr>
          <a:xfrm>
            <a:off x="105231" y="476475"/>
            <a:ext cx="12600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System Layers</a:t>
            </a:r>
            <a:endParaRPr sz="3200" b="1" dirty="0">
              <a:solidFill>
                <a:srgbClr val="00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80806" y="1582400"/>
            <a:ext cx="9867900" cy="3753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 algn="just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 drivers 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 I/O devices at the I/O control layer</a:t>
            </a:r>
          </a:p>
          <a:p>
            <a:pPr marL="714375" lvl="1" indent="-171450" algn="just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commands like </a:t>
            </a:r>
            <a:r>
              <a:rPr lang="ja-JP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ja-JP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drive1, cylinder 72, track 2, sector 10, into memory location 1060</a:t>
            </a:r>
            <a:r>
              <a:rPr lang="ja-JP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ja-JP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outputs low-level hardware specific commands to hardware controller</a:t>
            </a:r>
            <a:endParaRPr lang="en-US" altLang="ja-JP" sz="2000" b="1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1950" indent="-361950" algn="just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file system 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command like </a:t>
            </a:r>
            <a:r>
              <a:rPr lang="ja-JP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ja-JP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retrieve block 123</a:t>
            </a:r>
            <a:r>
              <a:rPr lang="ja-JP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ja-JP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translates to device driver</a:t>
            </a:r>
          </a:p>
          <a:p>
            <a:pPr marL="361950" indent="-361950" algn="just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manages memory buffers and caches (allocation, freeing, replacement) </a:t>
            </a:r>
          </a:p>
          <a:p>
            <a:pPr marL="714375" lvl="1" indent="-171450" algn="just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Buffers hold data in transit</a:t>
            </a:r>
          </a:p>
          <a:p>
            <a:pPr marL="714375" lvl="1" indent="-171450" algn="just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Caches hold frequently used data</a:t>
            </a:r>
            <a:endParaRPr lang="en-US" altLang="ja-JP" sz="2000" b="1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1950" indent="-361950" algn="just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organization module 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understands files, logical address, and physical blocks</a:t>
            </a:r>
          </a:p>
          <a:p>
            <a:pPr marL="361950" lvl="1" indent="-361950" algn="just">
              <a:lnSpc>
                <a:spcPct val="120000"/>
              </a:lnSpc>
              <a:buClr>
                <a:schemeClr val="accent2">
                  <a:lumMod val="75000"/>
                </a:schemeClr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Translates logical block # to physical block #</a:t>
            </a:r>
          </a:p>
          <a:p>
            <a:pPr marL="361950" lvl="1" indent="-361950" algn="just">
              <a:lnSpc>
                <a:spcPct val="120000"/>
              </a:lnSpc>
              <a:buClr>
                <a:schemeClr val="accent2">
                  <a:lumMod val="75000"/>
                </a:schemeClr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Manages free space, disk allocation</a:t>
            </a:r>
          </a:p>
        </p:txBody>
      </p:sp>
    </p:spTree>
    <p:extLst>
      <p:ext uri="{BB962C8B-B14F-4D97-AF65-F5344CB8AC3E}">
        <p14:creationId xmlns:p14="http://schemas.microsoft.com/office/powerpoint/2010/main" val="102283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1131" y="1686491"/>
            <a:ext cx="122682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file system 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manages metadata information</a:t>
            </a:r>
          </a:p>
          <a:p>
            <a:pPr marL="714375" lvl="1" indent="-171450" algn="just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Translates file name into file number, file handle, location by maintaining file control blocks (</a:t>
            </a: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inodes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UNIX)</a:t>
            </a:r>
          </a:p>
          <a:p>
            <a:pPr marL="714375" lvl="1" indent="-171450" algn="just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Directory management</a:t>
            </a:r>
          </a:p>
          <a:p>
            <a:pPr marL="714375" lvl="1" indent="-171450" algn="just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Protection</a:t>
            </a:r>
          </a:p>
          <a:p>
            <a:pPr marL="542925" lvl="1" algn="just">
              <a:buClr>
                <a:schemeClr val="accent2">
                  <a:lumMod val="75000"/>
                </a:schemeClr>
              </a:buClr>
            </a:pPr>
            <a:endParaRPr lang="en-US" altLang="en-US" sz="20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1950" indent="-3619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Layering</a:t>
            </a:r>
            <a:r>
              <a:rPr lang="en-US" alt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useful for reducing complexity and redundancy, but adds overhead and can decrease </a:t>
            </a:r>
            <a:r>
              <a:rPr lang="en-US" alt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  <a:p>
            <a:pPr marL="714375" indent="-171450" algn="just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layers can be implemented by any coding method according to OS </a:t>
            </a:r>
            <a:r>
              <a:rPr lang="en-US" alt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designer</a:t>
            </a:r>
          </a:p>
          <a:p>
            <a:pPr marL="542925" algn="just">
              <a:buClr>
                <a:schemeClr val="accent2">
                  <a:lumMod val="75000"/>
                </a:schemeClr>
              </a:buClr>
            </a:pPr>
            <a:endParaRPr lang="en-US" altLang="en-US" sz="2000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file systems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sometimes many within an operating system</a:t>
            </a:r>
          </a:p>
          <a:p>
            <a:pPr marL="714375" lvl="1" indent="-17145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with its own format (CD-ROM is ISO 9660; Unix has </a:t>
            </a: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UFS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FFS;  Windows has FAT, FAT32, NTFS as well as floppy, CD, DVD Blu-ray, Linux has more than 130 types, with </a:t>
            </a: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extended file system 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ext3 and ext4 leading; plus distributed file systems, etc.)</a:t>
            </a:r>
          </a:p>
          <a:p>
            <a:pPr marL="714375" lvl="1" indent="-17145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ones still arriving – ZFS, GoogleFS, Oracle ASM, </a:t>
            </a:r>
            <a:r>
              <a:rPr lang="en-US" alt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FUSE</a:t>
            </a:r>
            <a:endParaRPr lang="en-US" altLang="en-US" sz="20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88;ga7f63de83b_0_1"/>
          <p:cNvSpPr txBox="1"/>
          <p:nvPr/>
        </p:nvSpPr>
        <p:spPr>
          <a:xfrm>
            <a:off x="105231" y="476475"/>
            <a:ext cx="12600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System Layers</a:t>
            </a:r>
            <a:endParaRPr sz="3200" b="1" dirty="0">
              <a:solidFill>
                <a:srgbClr val="00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3148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2265b7080_1_1"/>
          <p:cNvSpPr txBox="1"/>
          <p:nvPr/>
        </p:nvSpPr>
        <p:spPr>
          <a:xfrm>
            <a:off x="95706" y="476475"/>
            <a:ext cx="12600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File-System Operations</a:t>
            </a:r>
            <a:endParaRPr sz="3200" b="1">
              <a:solidFill>
                <a:srgbClr val="00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93704" y="1788319"/>
            <a:ext cx="904210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</a:t>
            </a: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calls at the API level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but how do we implement their functions?</a:t>
            </a:r>
          </a:p>
          <a:p>
            <a:pPr marL="714375" lvl="1" indent="-171450" algn="just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On-disk and in-memory </a:t>
            </a:r>
            <a:r>
              <a:rPr lang="en-US" alt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structures</a:t>
            </a:r>
          </a:p>
          <a:p>
            <a:pPr marL="714375" lvl="1" indent="-171450" algn="just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 control block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contains info needed by system to boot OS from that volume</a:t>
            </a:r>
          </a:p>
          <a:p>
            <a:pPr marL="714375" lvl="1" indent="-171450" algn="just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Needed if volume contains OS, usually first block of </a:t>
            </a:r>
            <a:r>
              <a:rPr lang="en-US" alt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volume</a:t>
            </a:r>
          </a:p>
          <a:p>
            <a:pPr marL="714375" lvl="1" indent="-171450" algn="just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Volume control block (superblock, master file table)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contains volume details</a:t>
            </a:r>
          </a:p>
          <a:p>
            <a:pPr marL="714375" lvl="1" indent="-171450" algn="just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# of blocks, # of free blocks, block size, free block pointers or </a:t>
            </a:r>
            <a:r>
              <a:rPr lang="en-US" alt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  <a:p>
            <a:pPr marL="714375" lvl="1" indent="-171450" algn="just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Directory structure 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organizes the files</a:t>
            </a:r>
          </a:p>
          <a:p>
            <a:pPr marL="714375" lvl="1" indent="-171450" algn="just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 and </a:t>
            </a: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numbers, master file table</a:t>
            </a:r>
            <a:endParaRPr lang="en-PH" sz="20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04718" y="1413600"/>
            <a:ext cx="822007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Per-file </a:t>
            </a: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Control Block (FCB)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contains many details about the </a:t>
            </a:r>
            <a:r>
              <a:rPr lang="en-US" alt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</a:p>
          <a:p>
            <a:pPr marL="714375" indent="-171450" algn="just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typically 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inode number, permissions, size, dates</a:t>
            </a:r>
          </a:p>
          <a:p>
            <a:pPr marL="714375" lvl="1" indent="-171450" algn="just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NFTS stores into in master file table  using relational DB </a:t>
            </a:r>
            <a:r>
              <a:rPr lang="en-US" alt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structures</a:t>
            </a:r>
          </a:p>
          <a:p>
            <a:pPr lvl="1" algn="just">
              <a:buClr>
                <a:schemeClr val="accent2">
                  <a:lumMod val="75000"/>
                </a:schemeClr>
              </a:buClr>
            </a:pPr>
            <a:endParaRPr lang="en-US" sz="20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Clr>
                <a:schemeClr val="accent2">
                  <a:lumMod val="75000"/>
                </a:schemeClr>
              </a:buClr>
            </a:pPr>
            <a:endParaRPr lang="en-US" sz="2000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Clr>
                <a:schemeClr val="accent2">
                  <a:lumMod val="75000"/>
                </a:schemeClr>
              </a:buClr>
            </a:pPr>
            <a:endParaRPr lang="en-US" sz="20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Clr>
                <a:schemeClr val="accent2">
                  <a:lumMod val="75000"/>
                </a:schemeClr>
              </a:buClr>
            </a:pPr>
            <a:endParaRPr lang="en-US" sz="2000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Clr>
                <a:schemeClr val="accent2">
                  <a:lumMod val="75000"/>
                </a:schemeClr>
              </a:buClr>
            </a:pPr>
            <a:endParaRPr lang="en-US" sz="20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Clr>
                <a:schemeClr val="accent2">
                  <a:lumMod val="75000"/>
                </a:schemeClr>
              </a:buClr>
            </a:pPr>
            <a:endParaRPr lang="en-US" sz="2000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Clr>
                <a:schemeClr val="accent2">
                  <a:lumMod val="75000"/>
                </a:schemeClr>
              </a:buClr>
            </a:pPr>
            <a:endParaRPr lang="en-US" sz="20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Clr>
                <a:schemeClr val="accent2">
                  <a:lumMod val="75000"/>
                </a:schemeClr>
              </a:buClr>
            </a:pPr>
            <a:endParaRPr lang="en-US" sz="2000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Clr>
                <a:schemeClr val="accent2">
                  <a:lumMod val="75000"/>
                </a:schemeClr>
              </a:buClr>
            </a:pPr>
            <a:endParaRPr lang="en-US" sz="20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Clr>
                <a:schemeClr val="accent2">
                  <a:lumMod val="75000"/>
                </a:schemeClr>
              </a:buClr>
            </a:pPr>
            <a:endParaRPr lang="en-US" sz="2000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Google Shape;129;ga7f63de83b_0_59"/>
          <p:cNvSpPr txBox="1"/>
          <p:nvPr/>
        </p:nvSpPr>
        <p:spPr>
          <a:xfrm>
            <a:off x="95706" y="476475"/>
            <a:ext cx="12600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File-System Operations</a:t>
            </a:r>
            <a:endParaRPr sz="3200" b="1">
              <a:solidFill>
                <a:srgbClr val="00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59773" y="2781153"/>
            <a:ext cx="3509963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7f63de83b_0_74"/>
          <p:cNvSpPr txBox="1"/>
          <p:nvPr/>
        </p:nvSpPr>
        <p:spPr>
          <a:xfrm>
            <a:off x="95706" y="476475"/>
            <a:ext cx="12600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File-System Operations</a:t>
            </a:r>
            <a:endParaRPr sz="3200" b="1" dirty="0">
              <a:solidFill>
                <a:srgbClr val="00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Flowchart: Terminator 3"/>
          <p:cNvSpPr/>
          <p:nvPr/>
        </p:nvSpPr>
        <p:spPr>
          <a:xfrm>
            <a:off x="4165554" y="1228828"/>
            <a:ext cx="4460303" cy="627549"/>
          </a:xfrm>
          <a:prstGeom prst="flowChartTerminator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Bef>
                <a:spcPts val="1200"/>
              </a:spcBef>
            </a:pPr>
            <a:r>
              <a:rPr lang="en-US" sz="2000" b="1" dirty="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In-Memory File System </a:t>
            </a:r>
            <a:r>
              <a:rPr lang="en-US" sz="2000" b="1" dirty="0" smtClean="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Structures </a:t>
            </a:r>
            <a:endParaRPr lang="en-US" sz="2000" b="1" dirty="0">
              <a:solidFill>
                <a:srgbClr val="00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09355" y="2157380"/>
            <a:ext cx="972059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Mount </a:t>
            </a:r>
            <a:r>
              <a:rPr lang="en-US" altLang="en-US" sz="20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table: 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storing file system mounts, mount points, file system types</a:t>
            </a:r>
          </a:p>
          <a:p>
            <a:pPr marL="361950" indent="-3619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System-wide </a:t>
            </a: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open-file </a:t>
            </a:r>
            <a:r>
              <a:rPr lang="en-US" altLang="en-US" sz="20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table: 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contains a copy of the FCB of each file and other info</a:t>
            </a:r>
          </a:p>
          <a:p>
            <a:pPr marL="361950" indent="-3619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Per-process </a:t>
            </a: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open-file </a:t>
            </a:r>
            <a:r>
              <a:rPr lang="en-US" altLang="en-US" sz="20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table: 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contains pointers to appropriate entries in system-wide open-file table as well as other info</a:t>
            </a:r>
          </a:p>
          <a:p>
            <a:pPr marL="361950" indent="-3619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figure illustrates the necessary file system structures provided by the operating systems</a:t>
            </a:r>
          </a:p>
          <a:p>
            <a:pPr marL="361950" indent="-3619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12-3(a) refers to opening a file</a:t>
            </a:r>
          </a:p>
          <a:p>
            <a:pPr marL="361950" indent="-3619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12-3(b) refers to reading a file</a:t>
            </a:r>
          </a:p>
          <a:p>
            <a:pPr marL="361950" indent="-3619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Plus buffers hold data blocks from secondary storage</a:t>
            </a:r>
          </a:p>
          <a:p>
            <a:pPr marL="361950" indent="-3619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returns a file handle for subsequent use</a:t>
            </a:r>
          </a:p>
          <a:p>
            <a:pPr marL="361950" indent="-3619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from read eventually copied to specified user process memory address</a:t>
            </a:r>
            <a:endParaRPr lang="en-PH" sz="20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">
  <a:themeElements>
    <a:clrScheme name="Standard Accessibility Color Palette">
      <a:dk1>
        <a:srgbClr val="231F20"/>
      </a:dk1>
      <a:lt1>
        <a:srgbClr val="FFFFFF"/>
      </a:lt1>
      <a:dk2>
        <a:srgbClr val="043C5D"/>
      </a:dk2>
      <a:lt2>
        <a:srgbClr val="F1F2F2"/>
      </a:lt2>
      <a:accent1>
        <a:srgbClr val="007787"/>
      </a:accent1>
      <a:accent2>
        <a:srgbClr val="B11116"/>
      </a:accent2>
      <a:accent3>
        <a:srgbClr val="776D3C"/>
      </a:accent3>
      <a:accent4>
        <a:srgbClr val="043C5D"/>
      </a:accent4>
      <a:accent5>
        <a:srgbClr val="547890"/>
      </a:accent5>
      <a:accent6>
        <a:srgbClr val="404140"/>
      </a:accent6>
      <a:hlink>
        <a:srgbClr val="06749C"/>
      </a:hlink>
      <a:folHlink>
        <a:srgbClr val="5C41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</TotalTime>
  <Words>2727</Words>
  <Application>Microsoft Office PowerPoint</Application>
  <PresentationFormat>Custom</PresentationFormat>
  <Paragraphs>454</Paragraphs>
  <Slides>47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Arial</vt:lpstr>
      <vt:lpstr>Calibri</vt:lpstr>
      <vt:lpstr>Helvetica</vt:lpstr>
      <vt:lpstr>Monotype Sorts</vt:lpstr>
      <vt:lpstr>MT Extra</vt:lpstr>
      <vt:lpstr>Symbol</vt:lpstr>
      <vt:lpstr>Times</vt:lpstr>
      <vt:lpstr>Times New Roman</vt:lpstr>
      <vt:lpstr>Wingdings</vt:lpstr>
      <vt:lpstr>Standard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Lai, Wendy</dc:creator>
  <cp:lastModifiedBy>Blazzie2022</cp:lastModifiedBy>
  <cp:revision>126</cp:revision>
  <dcterms:created xsi:type="dcterms:W3CDTF">2018-08-23T13:01:59Z</dcterms:created>
  <dcterms:modified xsi:type="dcterms:W3CDTF">2022-11-23T16:02:52Z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0x01010070E39A3ED730EF40BC95659DEDC34250</vt:lpwstr>
  </property>
</Properties>
</file>