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23" r:id="rId3"/>
    <p:sldId id="257" r:id="rId4"/>
    <p:sldId id="342" r:id="rId5"/>
    <p:sldId id="343" r:id="rId6"/>
    <p:sldId id="258" r:id="rId7"/>
    <p:sldId id="324" r:id="rId8"/>
    <p:sldId id="325" r:id="rId9"/>
    <p:sldId id="263" r:id="rId10"/>
    <p:sldId id="347" r:id="rId11"/>
    <p:sldId id="354" r:id="rId12"/>
    <p:sldId id="348" r:id="rId13"/>
    <p:sldId id="349" r:id="rId14"/>
    <p:sldId id="355" r:id="rId15"/>
    <p:sldId id="356" r:id="rId16"/>
    <p:sldId id="350" r:id="rId17"/>
    <p:sldId id="352" r:id="rId18"/>
    <p:sldId id="353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22" r:id="rId29"/>
  </p:sldIdLst>
  <p:sldSz cx="128016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032">
          <p15:clr>
            <a:srgbClr val="A4A3A4"/>
          </p15:clr>
        </p15:guide>
        <p15:guide id="3" orient="horz" pos="100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2" roundtripDataSignature="AMtx7mgX+r8cPeRLaErJ0RyEeRAsJoDm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8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94717" autoAdjust="0"/>
  </p:normalViewPr>
  <p:slideViewPr>
    <p:cSldViewPr snapToGrid="0">
      <p:cViewPr varScale="1">
        <p:scale>
          <a:sx n="80" d="100"/>
          <a:sy n="80" d="100"/>
        </p:scale>
        <p:origin x="317" y="48"/>
      </p:cViewPr>
      <p:guideLst>
        <p:guide orient="horz" pos="2160"/>
        <p:guide pos="4032"/>
        <p:guide orient="horz" pos="1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7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265b7080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2265b708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036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265b7080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2265b708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63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265b7080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2265b708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3508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265b7080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2265b708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501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265b7080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2265b708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852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265b7080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2265b708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473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265b7080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2265b708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8933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265b7080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2265b708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5484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265b7080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2265b708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9096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265b7080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2265b708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677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265b7080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2265b708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576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265b7080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2265b708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1778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265b7080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2265b708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5306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265b7080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2265b708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3846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265b7080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2265b708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580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2068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7f63de83b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a7f63de8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6472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7f63de83b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a7f63de8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7f63de83b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a7f63de8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8019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265b7080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2265b708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265b7080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2265b708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870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265b7080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b2265b708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083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hapter Opener: author at top">
  <p:cSld name="1_Chapter Opener: author at top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465511" y="533400"/>
            <a:ext cx="11858938" cy="106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sz="6200" b="0" i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65189" y="1758696"/>
            <a:ext cx="11859260" cy="60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  <a:defRPr sz="29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5189" y="2379778"/>
            <a:ext cx="11859260" cy="66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3"/>
          </p:nvPr>
        </p:nvSpPr>
        <p:spPr>
          <a:xfrm>
            <a:off x="464503" y="3621661"/>
            <a:ext cx="11859260" cy="59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4"/>
          </p:nvPr>
        </p:nvSpPr>
        <p:spPr>
          <a:xfrm>
            <a:off x="465511" y="4241322"/>
            <a:ext cx="11858938" cy="79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5"/>
          </p:nvPr>
        </p:nvSpPr>
        <p:spPr>
          <a:xfrm>
            <a:off x="464503" y="6553200"/>
            <a:ext cx="11859946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3048000"/>
            <a:ext cx="128016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Google Shape;26;p4" descr="dino_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96486" y="5259314"/>
            <a:ext cx="2595295" cy="1432792"/>
          </a:xfrm>
          <a:prstGeom prst="rect">
            <a:avLst/>
          </a:prstGeom>
          <a:noFill/>
          <a:ln w="76200" cap="flat" cmpd="sng">
            <a:solidFill>
              <a:srgbClr val="336699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4595" y="3047888"/>
            <a:ext cx="2286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3981" y="3054509"/>
            <a:ext cx="548640" cy="457200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pic>
        <p:nvPicPr>
          <p:cNvPr id="29" name="Google Shape;29;p4" descr="University of San Carlos"/>
          <p:cNvPicPr preferRelativeResize="0"/>
          <p:nvPr/>
        </p:nvPicPr>
        <p:blipFill rotWithShape="1">
          <a:blip r:embed="rId5">
            <a:alphaModFix/>
          </a:blip>
          <a:srcRect l="15699" t="-1974" r="19115" b="35040"/>
          <a:stretch/>
        </p:blipFill>
        <p:spPr>
          <a:xfrm>
            <a:off x="4873728" y="305742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1098171"/>
            <a:ext cx="12801600" cy="1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500" tIns="40750" rIns="81500" bIns="40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86" b="0" i="0" u="none" strike="noStrike" cap="none">
              <a:solidFill>
                <a:srgbClr val="E6A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75141" y="-4474"/>
            <a:ext cx="2286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4527" y="2147"/>
            <a:ext cx="548640" cy="457200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pic>
        <p:nvPicPr>
          <p:cNvPr id="34" name="Google Shape;34;p5" descr="University of San Carlos"/>
          <p:cNvPicPr preferRelativeResize="0"/>
          <p:nvPr/>
        </p:nvPicPr>
        <p:blipFill rotWithShape="1">
          <a:blip r:embed="rId4">
            <a:alphaModFix/>
          </a:blip>
          <a:srcRect l="15699" t="-1974" r="19115" b="35040"/>
          <a:stretch/>
        </p:blipFill>
        <p:spPr>
          <a:xfrm>
            <a:off x="9584274" y="5061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/>
        </p:nvSpPr>
        <p:spPr>
          <a:xfrm>
            <a:off x="55415" y="6400800"/>
            <a:ext cx="16459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3104 - OS</a:t>
            </a:r>
            <a:endParaRPr sz="18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Opener: author at top">
  <p:cSld name="Chapter Opener: author at top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465511" y="533400"/>
            <a:ext cx="11858938" cy="106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sz="6200" b="0" i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65189" y="1758696"/>
            <a:ext cx="11859260" cy="60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  <a:defRPr sz="29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65189" y="2379778"/>
            <a:ext cx="11859260" cy="66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3" y="3733800"/>
            <a:ext cx="1185926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4"/>
          </p:nvPr>
        </p:nvSpPr>
        <p:spPr>
          <a:xfrm>
            <a:off x="465511" y="4267200"/>
            <a:ext cx="11858938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5"/>
          </p:nvPr>
        </p:nvSpPr>
        <p:spPr>
          <a:xfrm>
            <a:off x="464503" y="6553200"/>
            <a:ext cx="11859946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3048000"/>
            <a:ext cx="128016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64600" y="3051723"/>
            <a:ext cx="2286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5551" y="3058344"/>
            <a:ext cx="457200" cy="457200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pic>
        <p:nvPicPr>
          <p:cNvPr id="46" name="Google Shape;46;p6" descr="University of San Carlos"/>
          <p:cNvPicPr preferRelativeResize="0"/>
          <p:nvPr/>
        </p:nvPicPr>
        <p:blipFill rotWithShape="1">
          <a:blip r:embed="rId4">
            <a:alphaModFix/>
          </a:blip>
          <a:srcRect l="15699" t="-1974" r="19115" b="35040"/>
          <a:stretch/>
        </p:blipFill>
        <p:spPr>
          <a:xfrm>
            <a:off x="4873733" y="3061258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Opener: author at bottom">
  <p:cSld name="Chapter Opener: author at bottom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64503" y="228600"/>
            <a:ext cx="11859260" cy="53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accent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64503" y="761564"/>
            <a:ext cx="11859260" cy="229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00"/>
              <a:buNone/>
              <a:defRPr sz="3800"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65511" y="3515650"/>
            <a:ext cx="11858938" cy="151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"/>
              <a:buNone/>
              <a:defRPr sz="6200" b="0" i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464503" y="5029200"/>
            <a:ext cx="11859260" cy="60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  <a:defRPr sz="2900" b="1"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464503" y="5811838"/>
            <a:ext cx="11859260" cy="62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5"/>
          </p:nvPr>
        </p:nvSpPr>
        <p:spPr>
          <a:xfrm>
            <a:off x="464503" y="6530484"/>
            <a:ext cx="11859260" cy="21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0" y="3058450"/>
            <a:ext cx="128016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lus 2 columns">
  <p:cSld name="Title plus 2 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465511" y="745068"/>
            <a:ext cx="11858938" cy="84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464503" y="1593850"/>
            <a:ext cx="11859260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9246436" y="6356352"/>
            <a:ext cx="2250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240530" y="6356352"/>
            <a:ext cx="43205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lus 2 columns in boxes">
  <p:cSld name="Title plus 2 columns in boxe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65511" y="745068"/>
            <a:ext cx="11858938" cy="84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65510" y="1594115"/>
            <a:ext cx="5767387" cy="45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6568175" y="1594115"/>
            <a:ext cx="5756275" cy="45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246436" y="6356352"/>
            <a:ext cx="2250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240530" y="6356352"/>
            <a:ext cx="43205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he two contents">
  <p:cSld name="image and the two conten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465511" y="745068"/>
            <a:ext cx="11858938" cy="84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465511" y="1594379"/>
            <a:ext cx="11858252" cy="456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lphaLcPeriod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9246436" y="6356352"/>
            <a:ext cx="2250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240530" y="6356352"/>
            <a:ext cx="43205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hapter Opener: author a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ctrTitle" hasCustomPrompt="1"/>
          </p:nvPr>
        </p:nvSpPr>
        <p:spPr>
          <a:xfrm>
            <a:off x="465511" y="533400"/>
            <a:ext cx="11858938" cy="1066801"/>
          </a:xfrm>
        </p:spPr>
        <p:txBody>
          <a:bodyPr anchor="t">
            <a:normAutofit/>
          </a:bodyPr>
          <a:lstStyle>
            <a:lvl1pPr algn="ctr">
              <a:defRPr sz="6200" b="0" i="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r>
              <a:rPr lang="en-US" dirty="0"/>
              <a:t>Click to Edit Book Title</a:t>
            </a:r>
          </a:p>
        </p:txBody>
      </p:sp>
      <p:sp>
        <p:nvSpPr>
          <p:cNvPr id="5" name="Edition">
            <a:extLst>
              <a:ext uri="{FF2B5EF4-FFF2-40B4-BE49-F238E27FC236}">
                <a16:creationId xmlns:a16="http://schemas.microsoft.com/office/drawing/2014/main" id="{B16BE010-E2AD-8943-AA26-A3BD45390A6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65189" y="1758696"/>
            <a:ext cx="11859260" cy="6035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900" b="1"/>
            </a:lvl1pPr>
          </a:lstStyle>
          <a:p>
            <a:pPr lvl="0"/>
            <a:r>
              <a:rPr lang="en-US" dirty="0"/>
              <a:t>Third Edition</a:t>
            </a:r>
          </a:p>
        </p:txBody>
      </p:sp>
      <p:sp>
        <p:nvSpPr>
          <p:cNvPr id="7" name="Author">
            <a:extLst>
              <a:ext uri="{FF2B5EF4-FFF2-40B4-BE49-F238E27FC236}">
                <a16:creationId xmlns:a16="http://schemas.microsoft.com/office/drawing/2014/main" id="{D071BBAD-F08D-AA46-8DDD-B137F9C0B7FA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65189" y="2379778"/>
            <a:ext cx="11859260" cy="668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338328" indent="0" algn="ctr">
              <a:buNone/>
              <a:defRPr/>
            </a:lvl2pPr>
            <a:lvl3pPr marL="640080" indent="0" algn="ctr">
              <a:buNone/>
              <a:defRPr/>
            </a:lvl3pPr>
            <a:lvl4pPr marL="914400" indent="0" algn="ctr">
              <a:buNone/>
              <a:defRPr/>
            </a:lvl4pPr>
            <a:lvl5pPr marL="1188720" indent="0" algn="ctr">
              <a:buNone/>
              <a:defRPr/>
            </a:lvl5pPr>
          </a:lstStyle>
          <a:p>
            <a:pPr lvl="0"/>
            <a:r>
              <a:rPr lang="en-US" dirty="0"/>
              <a:t>David Klein</a:t>
            </a:r>
          </a:p>
        </p:txBody>
      </p:sp>
      <p:sp>
        <p:nvSpPr>
          <p:cNvPr id="14" name="CN">
            <a:extLst>
              <a:ext uri="{FF2B5EF4-FFF2-40B4-BE49-F238E27FC236}">
                <a16:creationId xmlns:a16="http://schemas.microsoft.com/office/drawing/2014/main" id="{7D7AAD37-2105-EA4E-810B-DEF0E8A3B04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64503" y="3621661"/>
            <a:ext cx="11859260" cy="5963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3" name="CT"/>
          <p:cNvSpPr>
            <a:spLocks noGrp="1"/>
          </p:cNvSpPr>
          <p:nvPr>
            <p:ph type="subTitle" idx="1" hasCustomPrompt="1"/>
          </p:nvPr>
        </p:nvSpPr>
        <p:spPr>
          <a:xfrm>
            <a:off x="465511" y="4241322"/>
            <a:ext cx="11858938" cy="7979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Chapter Title</a:t>
            </a:r>
          </a:p>
        </p:txBody>
      </p:sp>
      <p:sp>
        <p:nvSpPr>
          <p:cNvPr id="18" name="Invisible animation alert">
            <a:extLst>
              <a:ext uri="{FF2B5EF4-FFF2-40B4-BE49-F238E27FC236}">
                <a16:creationId xmlns:a16="http://schemas.microsoft.com/office/drawing/2014/main" id="{701DEE96-975A-2A49-BF22-625374CB4B0A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64503" y="6553200"/>
            <a:ext cx="11859946" cy="2778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38328" indent="0">
              <a:buNone/>
              <a:defRPr sz="1200"/>
            </a:lvl2pPr>
            <a:lvl3pPr marL="640080" indent="0">
              <a:buNone/>
              <a:defRPr sz="1200"/>
            </a:lvl3pPr>
            <a:lvl4pPr marL="914400" indent="0">
              <a:buNone/>
              <a:defRPr sz="1200"/>
            </a:lvl4pPr>
            <a:lvl5pPr marL="1188720" indent="0">
              <a:buNone/>
              <a:defRPr sz="1200"/>
            </a:lvl5pPr>
          </a:lstStyle>
          <a:p>
            <a:pPr lvl="0"/>
            <a:r>
              <a:rPr lang="en-US" dirty="0"/>
              <a:t>Invisible animation alert</a:t>
            </a:r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2A78E3D0-E07D-7E4F-92F5-2C47C124D0A7}"/>
              </a:ext>
            </a:extLst>
          </p:cNvPr>
          <p:cNvSpPr/>
          <p:nvPr userDrawn="1"/>
        </p:nvSpPr>
        <p:spPr>
          <a:xfrm>
            <a:off x="0" y="3048000"/>
            <a:ext cx="128016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F837FA77-27C8-4245-92B6-2EE3C8A337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486" y="5259314"/>
            <a:ext cx="2595295" cy="1432792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595" y="3047888"/>
            <a:ext cx="2286000" cy="4572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16" name="Picture 15"/>
          <p:cNvPicPr>
            <a:picLocks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81" y="3054509"/>
            <a:ext cx="548640" cy="4572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7" name="Picture 2" descr="University of San Carlos"/>
          <p:cNvPicPr>
            <a:picLocks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688" b="89844" l="9961" r="89844">
                        <a14:foregroundMark x1="57031" y1="20898" x2="57031" y2="20898"/>
                        <a14:foregroundMark x1="57031" y1="23633" x2="57031" y2="23633"/>
                        <a14:foregroundMark x1="50391" y1="35547" x2="50391" y2="35547"/>
                        <a14:foregroundMark x1="50391" y1="39063" x2="50391" y2="39063"/>
                        <a14:foregroundMark x1="47070" y1="39258" x2="47070" y2="39258"/>
                        <a14:foregroundMark x1="24414" y1="24023" x2="24414" y2="24023"/>
                        <a14:foregroundMark x1="33398" y1="10742" x2="33398" y2="10742"/>
                        <a14:foregroundMark x1="41016" y1="6641" x2="41016" y2="6641"/>
                        <a14:foregroundMark x1="59375" y1="7813" x2="59375" y2="7813"/>
                        <a14:foregroundMark x1="49219" y1="4688" x2="49219" y2="4688"/>
                        <a14:foregroundMark x1="29297" y1="16406" x2="29297" y2="16406"/>
                        <a14:foregroundMark x1="70313" y1="17383" x2="70313" y2="17383"/>
                        <a14:foregroundMark x1="53711" y1="23438" x2="53711" y2="23438"/>
                        <a14:foregroundMark x1="51953" y1="36133" x2="51953" y2="36133"/>
                        <a14:foregroundMark x1="51953" y1="39844" x2="51953" y2="39844"/>
                        <a14:foregroundMark x1="47656" y1="39844" x2="47656" y2="39844"/>
                        <a14:foregroundMark x1="66016" y1="11914" x2="66016" y2="11914"/>
                        <a14:foregroundMark x1="74414" y1="25195" x2="74414" y2="25195"/>
                        <a14:foregroundMark x1="73828" y1="34375" x2="73828" y2="34375"/>
                        <a14:foregroundMark x1="25586" y1="37305" x2="25586" y2="37305"/>
                        <a14:foregroundMark x1="27148" y1="40430" x2="27148" y2="40430"/>
                        <a14:foregroundMark x1="27930" y1="42383" x2="27930" y2="42383"/>
                        <a14:foregroundMark x1="73242" y1="22070" x2="73242" y2="22070"/>
                        <a14:foregroundMark x1="71289" y1="17969" x2="71289" y2="17969"/>
                        <a14:foregroundMark x1="69727" y1="15625" x2="69727" y2="15625"/>
                        <a14:foregroundMark x1="66602" y1="11914" x2="66602" y2="11914"/>
                        <a14:foregroundMark x1="64063" y1="9570" x2="64063" y2="9570"/>
                        <a14:foregroundMark x1="61914" y1="8398" x2="61914" y2="8398"/>
                        <a14:foregroundMark x1="72852" y1="37891" x2="72852" y2="37891"/>
                        <a14:foregroundMark x1="73242" y1="35742" x2="73242" y2="35742"/>
                        <a14:foregroundMark x1="72070" y1="40820" x2="72070" y2="40820"/>
                        <a14:foregroundMark x1="70703" y1="43359" x2="70703" y2="43359"/>
                        <a14:foregroundMark x1="64258" y1="50586" x2="64258" y2="50586"/>
                        <a14:foregroundMark x1="56836" y1="53320" x2="56836" y2="53320"/>
                        <a14:foregroundMark x1="26172" y1="19727" x2="26172" y2="19727"/>
                        <a14:foregroundMark x1="27930" y1="16992" x2="27930" y2="16992"/>
                        <a14:foregroundMark x1="31055" y1="15039" x2="31055" y2="15039"/>
                        <a14:foregroundMark x1="32227" y1="12500" x2="32227" y2="12500"/>
                        <a14:foregroundMark x1="35938" y1="10938" x2="35938" y2="10938"/>
                        <a14:foregroundMark x1="37500" y1="8398" x2="37500" y2="8398"/>
                        <a14:backgroundMark x1="34270" y1="25843" x2="34270" y2="25843"/>
                        <a14:backgroundMark x1="32584" y1="25000" x2="32584" y2="25000"/>
                        <a14:backgroundMark x1="33427" y1="20787" x2="33427" y2="20787"/>
                        <a14:backgroundMark x1="31180" y1="44944" x2="31180" y2="44944"/>
                        <a14:backgroundMark x1="28933" y1="46629" x2="28933" y2="46629"/>
                        <a14:backgroundMark x1="37640" y1="50281" x2="37640" y2="50281"/>
                        <a14:backgroundMark x1="35674" y1="53371" x2="35674" y2="53371"/>
                        <a14:backgroundMark x1="66011" y1="27247" x2="66011" y2="27247"/>
                        <a14:backgroundMark x1="52528" y1="11517" x2="52528" y2="11517"/>
                        <a14:backgroundMark x1="73596" y1="28652" x2="73596" y2="28652"/>
                        <a14:backgroundMark x1="71629" y1="36798" x2="71629" y2="36798"/>
                        <a14:backgroundMark x1="75000" y1="38202" x2="75000" y2="38202"/>
                        <a14:backgroundMark x1="70506" y1="46629" x2="70506" y2="46629"/>
                        <a14:backgroundMark x1="60393" y1="52809" x2="60393" y2="52809"/>
                        <a14:backgroundMark x1="67135" y1="45787" x2="67135" y2="45787"/>
                        <a14:backgroundMark x1="24157" y1="37360" x2="24157" y2="37360"/>
                        <a14:backgroundMark x1="27247" y1="36798" x2="27247" y2="36798"/>
                        <a14:backgroundMark x1="24719" y1="19101" x2="24719" y2="19101"/>
                        <a14:backgroundMark x1="29494" y1="12921" x2="29494" y2="12921"/>
                        <a14:backgroundMark x1="26966" y1="21348" x2="26966" y2="21348"/>
                        <a14:backgroundMark x1="23315" y1="30899" x2="23315" y2="30899"/>
                        <a14:backgroundMark x1="62640" y1="7865" x2="62640" y2="7865"/>
                        <a14:backgroundMark x1="61236" y1="9270" x2="61236" y2="9270"/>
                        <a14:backgroundMark x1="67416" y1="14045" x2="67416" y2="14045"/>
                        <a14:backgroundMark x1="73876" y1="30056" x2="73876" y2="30056"/>
                        <a14:backgroundMark x1="46629" y1="55618" x2="46629" y2="55618"/>
                        <a14:backgroundMark x1="52247" y1="55899" x2="52247" y2="55899"/>
                      </a14:backgroundRemoval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99" t="-1974" r="19116" b="35041"/>
          <a:stretch/>
        </p:blipFill>
        <p:spPr bwMode="auto">
          <a:xfrm>
            <a:off x="4873728" y="3057423"/>
            <a:ext cx="457200" cy="457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68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65511" y="745068"/>
            <a:ext cx="11858938" cy="84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465511" y="1594379"/>
            <a:ext cx="11858938" cy="458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9246436" y="6356352"/>
            <a:ext cx="2250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240530" y="6356352"/>
            <a:ext cx="43205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1590"/>
            <a:ext cx="128016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6324600"/>
            <a:ext cx="128016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" name="Google Shape;16;p3" descr="dino_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88" y="2907"/>
            <a:ext cx="907046" cy="492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 descr="dino_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772038" y="6369909"/>
            <a:ext cx="966760" cy="42593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674553" y="1034317"/>
            <a:ext cx="11430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3104 – OPERATING SYSTEMS</a:t>
            </a:r>
            <a:endParaRPr sz="4800" b="1" i="0" u="none" strike="noStrike" cap="none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1558977" y="3630741"/>
            <a:ext cx="9601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15: File-System Internals</a:t>
            </a:r>
            <a:endParaRPr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2265b7080_1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File Systems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66210" y="1398687"/>
            <a:ext cx="8258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API is to the VFS interface, rather than any specific type of file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06" y="2159327"/>
            <a:ext cx="41402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174334" y="5677493"/>
            <a:ext cx="6442744" cy="56263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Schematic </a:t>
            </a:r>
            <a:r>
              <a:rPr 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File System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4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9383" y="2033021"/>
            <a:ext cx="953264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Linux has four object types: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inode, file, superblock, dentry</a:t>
            </a:r>
          </a:p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VFS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 set of operations on the objects that must be implemented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object has a pointer to a function table</a:t>
            </a:r>
          </a:p>
          <a:p>
            <a:pPr marL="1076325" lvl="2" indent="-180975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table has addresses of routines to implement that function on that object</a:t>
            </a:r>
          </a:p>
          <a:p>
            <a:pPr marL="1076325" lvl="2" indent="-180975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marL="1438275" lvl="2" indent="-180975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altLang="en-US" sz="2000" b="1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open(. . 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Open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file</a:t>
            </a:r>
          </a:p>
          <a:p>
            <a:pPr marL="1438275" lvl="2" indent="-180975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altLang="en-US" sz="2000" b="1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close(. . 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Close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already-open file</a:t>
            </a:r>
          </a:p>
          <a:p>
            <a:pPr marL="1438275" lvl="2" indent="-180975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altLang="en-US" sz="2000" b="1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ssize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read(. . 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Read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 file</a:t>
            </a:r>
          </a:p>
          <a:p>
            <a:pPr marL="1438275" lvl="2" indent="-180975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altLang="en-US" sz="2000" b="1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ssize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write(. . 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Write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 file</a:t>
            </a:r>
          </a:p>
          <a:p>
            <a:pPr marL="1438275" lvl="2" indent="-180975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altLang="en-US" sz="2000" b="1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mmap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(. . 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Memory-map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file</a:t>
            </a:r>
          </a:p>
        </p:txBody>
      </p:sp>
      <p:sp>
        <p:nvSpPr>
          <p:cNvPr id="3" name="Oval 2"/>
          <p:cNvSpPr/>
          <p:nvPr/>
        </p:nvSpPr>
        <p:spPr>
          <a:xfrm>
            <a:off x="3501182" y="1294358"/>
            <a:ext cx="5789047" cy="56263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File System Implementation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22;gb2265b7080_1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File Systems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685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2265b7080_1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File Systems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87921" y="1711434"/>
            <a:ext cx="761556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 of files across a network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involved manually sharing each file – programs like ftp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uses a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file system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directories visible from local machine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–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Wide Web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bit of a revision to first method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browser to locate file/files and download /upload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Anonymous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access doesn’t require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7273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2265b7080_1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File Systems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6796" y="2043141"/>
            <a:ext cx="103778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a server (providing access to a file system via a network protocol) and a client (using the protocol to access the remote file system)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other via network ID can be spoofed, encryption can be performance expensive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b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NFS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 on clients and servers must match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UserIDs)</a:t>
            </a: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file system mounted, file operations sent on behalf of user across network to server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checks permissions, file handle returned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used for reads and writes until file closed</a:t>
            </a:r>
          </a:p>
        </p:txBody>
      </p:sp>
      <p:sp>
        <p:nvSpPr>
          <p:cNvPr id="3" name="Oval 2"/>
          <p:cNvSpPr/>
          <p:nvPr/>
        </p:nvSpPr>
        <p:spPr>
          <a:xfrm>
            <a:off x="4020064" y="1270843"/>
            <a:ext cx="4751284" cy="56263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Model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2265b7080_1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File Systems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57844" y="1251793"/>
            <a:ext cx="5675723" cy="56263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Information Systems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8329" y="1976466"/>
            <a:ext cx="113347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naming services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provide unified access to info needed for remote computing</a:t>
            </a:r>
          </a:p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name system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provides host-name-to-network-address translations for the Internet</a:t>
            </a:r>
          </a:p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 like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information service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provide user-name, password, userID, group information</a:t>
            </a:r>
          </a:p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Microsoft’s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Internet file system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CIFS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network info used with user auth to create network logins that server uses to allow to deny access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directory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naming service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Kerberos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derived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authentication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is moving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lightweight directory-access protocol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LDAP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secure distributed naming mechanism</a:t>
            </a: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5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2265b7080_1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File Systems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Oval 2"/>
          <p:cNvSpPr/>
          <p:nvPr/>
        </p:nvSpPr>
        <p:spPr>
          <a:xfrm>
            <a:off x="4020064" y="1270843"/>
            <a:ext cx="4751284" cy="56263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 Modes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8184" y="2043141"/>
            <a:ext cx="110350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file systems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1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 </a:t>
            </a:r>
            <a:r>
              <a:rPr lang="en-US" sz="1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variety of </a:t>
            </a:r>
            <a:r>
              <a:rPr lang="en-US" sz="1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reasons</a:t>
            </a:r>
          </a:p>
          <a:p>
            <a:pPr marL="714375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drive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 the file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714375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corruption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directory structure or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disk-management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(collectively called </a:t>
            </a:r>
            <a:r>
              <a:rPr lang="en-US" sz="1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14375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disk-controller failure</a:t>
            </a:r>
          </a:p>
          <a:p>
            <a:pPr marL="714375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 failure</a:t>
            </a:r>
          </a:p>
          <a:p>
            <a:pPr marL="714375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host-adapter failure</a:t>
            </a:r>
            <a:endParaRPr lang="en-US" sz="18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system-administrator failure (causes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 to be lost or entire directories or volumes to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deleted)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sz="18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file systems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even more failure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</a:p>
          <a:p>
            <a:pPr marL="714375" indent="-1714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PH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PH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 protocols </a:t>
            </a:r>
            <a:r>
              <a:rPr lang="en-PH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enforce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allow delaying of file-system operations to remote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</a:p>
          <a:p>
            <a:pPr marL="714375" indent="-1714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 of </a:t>
            </a:r>
            <a:r>
              <a:rPr lang="en-US" sz="1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1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be maintained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both the client and the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marL="714375" indent="-1714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NFS Version 3 takes a simple approach, implementing a </a:t>
            </a:r>
            <a:r>
              <a:rPr lang="en-US" sz="1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stateless </a:t>
            </a:r>
            <a:r>
              <a:rPr lang="en-PH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</a:p>
          <a:p>
            <a:pPr marL="714375" indent="-1714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PH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</a:t>
            </a:r>
            <a:r>
              <a:rPr lang="en-PH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NFS </a:t>
            </a:r>
            <a:r>
              <a:rPr lang="en-PH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makes NFS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stateful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improve its security, performance,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PH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endParaRPr lang="en-PH" sz="18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2265b7080_1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Consistency Semantics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9743" y="1205032"/>
            <a:ext cx="116490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6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criteria for evaluating file sharing-file systems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en-US" altLang="en-US" sz="1600" b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6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lang="en-US" altLang="en-US" sz="16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multiple users are to access shared file simultaneously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modifications of data will be observed by other users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 related to process synchronization algorithms, but atomicity across a network has high overhead (see Andrew File System)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en-US" altLang="en-US" sz="16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6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of accesses between file open and closed </a:t>
            </a:r>
            <a:r>
              <a:rPr lang="en-US" altLang="en-US" sz="1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altLang="en-US" sz="16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session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en-US" altLang="en-US" sz="1600" b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6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 Semantics</a:t>
            </a:r>
            <a:endParaRPr lang="en-US" altLang="en-US" sz="16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Writes to open file immediately visible to others with file open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mode of sharing allows users to share pointer to current I/O location in file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physical image, accessed exclusively, contention causes process delays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6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Semantics </a:t>
            </a:r>
            <a:r>
              <a:rPr lang="en-US" altLang="en-US" sz="1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(Andrew file system (OpenAFS))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Writes to open file not visible during session, only at close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several copies, each changed </a:t>
            </a:r>
            <a:r>
              <a:rPr lang="en-US" altLang="en-US" sz="16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</a:t>
            </a:r>
          </a:p>
          <a:p>
            <a:pPr marL="361950" lvl="1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Immutable-Shared-Files Semantics</a:t>
            </a:r>
          </a:p>
          <a:p>
            <a:pPr marL="714375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a </a:t>
            </a:r>
            <a:r>
              <a:rPr lang="en-US" sz="1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is </a:t>
            </a:r>
            <a:r>
              <a:rPr lang="en-US" sz="16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declared as </a:t>
            </a:r>
            <a:r>
              <a:rPr lang="en-US" sz="1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by its creator, it cannot be </a:t>
            </a:r>
            <a:r>
              <a:rPr lang="en-US" sz="16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</a:p>
          <a:p>
            <a:pPr marL="714375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6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immutable file has two </a:t>
            </a:r>
            <a:r>
              <a:rPr lang="en-US" sz="16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properties</a:t>
            </a:r>
            <a:r>
              <a:rPr lang="en-US" sz="1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its </a:t>
            </a:r>
            <a:r>
              <a:rPr lang="en-US" sz="16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not be reused, and its </a:t>
            </a:r>
            <a:r>
              <a:rPr lang="en-US" sz="16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sz="1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not be </a:t>
            </a:r>
            <a:r>
              <a:rPr lang="en-US" sz="16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altered</a:t>
            </a:r>
          </a:p>
          <a:p>
            <a:pPr marL="714375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an immutable </a:t>
            </a:r>
            <a:r>
              <a:rPr lang="en-US" sz="16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signifies that the c</a:t>
            </a:r>
            <a:r>
              <a:rPr lang="en-US" sz="16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ontents of the file </a:t>
            </a:r>
            <a:r>
              <a:rPr lang="en-US" sz="16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fixed</a:t>
            </a:r>
          </a:p>
          <a:p>
            <a:pPr marL="714375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sz="1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these semantics in a distributed </a:t>
            </a:r>
            <a:r>
              <a:rPr lang="en-US" sz="16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is </a:t>
            </a:r>
            <a:r>
              <a:rPr lang="en-US" sz="1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because the sharing is disciplined (read-only</a:t>
            </a:r>
            <a:r>
              <a:rPr lang="en-US" sz="16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PH" sz="16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7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2265b7080_1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NFS (Network File System)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5809" y="1742956"/>
            <a:ext cx="109397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implementation and a specification of a software system for accessing remote files across LANs (or WANs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originally part of SunOS operating system, now industry standard / very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use unreliable datagram protocol (UDP/IP) or TCP/IP, over Ethernet or other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Notes:</a:t>
            </a:r>
          </a:p>
          <a:p>
            <a:pPr marL="714375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File System is a distributed file system protocol </a:t>
            </a:r>
            <a:endParaRPr 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Originally </a:t>
            </a: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Sun Microsystems in </a:t>
            </a:r>
            <a:r>
              <a:rPr 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1984</a:t>
            </a:r>
          </a:p>
          <a:p>
            <a:pPr marL="714375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user on a client computer to access files over a computer network much like local storage is accessed.</a:t>
            </a: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2;gb2265b7080_1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NFS (Network File System)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318" y="1373413"/>
            <a:ext cx="107727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Interconnected workstations viewed as a set of independent machines with independent file systems, which allows sharing among these file systems in a transparent manner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directory is mounted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a local file system directory</a:t>
            </a:r>
          </a:p>
          <a:p>
            <a:pPr marL="1076325" lvl="2" indent="-180975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mounted directory looks like an integral subtree of the local file system, replacing the subtree descending from the local directory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of the remote directory for the mount operation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nontransparent; the host name of the remote directory has to be provided</a:t>
            </a:r>
          </a:p>
          <a:p>
            <a:pPr marL="1076325" lvl="2" indent="-180975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 in the remote directory can then be accessed in a transparent manner</a:t>
            </a:r>
          </a:p>
          <a:p>
            <a:pPr marL="714375" lvl="1" indent="-1714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to access-rights accreditation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potentially any file system (or directory within a file system), can be mounted remotely on top of any local directory</a:t>
            </a: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2;gb2265b7080_1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NFS (Network File System)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42681" y="1829366"/>
            <a:ext cx="103060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NFS is designed to operate in a heterogeneous environment of different machines, operating systems, and network architectures; the NFS specifications independent of these media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independence is achieved through the use of RPC primitives built on top of an External Data Representation (XDR) protocol used between two implementation-independent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NFS specification distinguishes between the services provided by a mount mechanism and the actual remote-file-access services </a:t>
            </a:r>
          </a:p>
        </p:txBody>
      </p:sp>
    </p:spTree>
    <p:extLst>
      <p:ext uri="{BB962C8B-B14F-4D97-AF65-F5344CB8AC3E}">
        <p14:creationId xmlns:p14="http://schemas.microsoft.com/office/powerpoint/2010/main" val="19454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2;p2"/>
          <p:cNvSpPr txBox="1"/>
          <p:nvPr/>
        </p:nvSpPr>
        <p:spPr>
          <a:xfrm>
            <a:off x="95706" y="476475"/>
            <a:ext cx="125999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File-System </a:t>
            </a: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Internals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8132" y="1882884"/>
            <a:ext cx="4215145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Systems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File-System Mounting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Partitions and Mounting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Sharing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File Systems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File Systems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 Semantics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NFS</a:t>
            </a: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3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2;gb2265b7080_1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NFS (Network File System)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val 1"/>
          <p:cNvSpPr/>
          <p:nvPr/>
        </p:nvSpPr>
        <p:spPr>
          <a:xfrm>
            <a:off x="3788584" y="1466091"/>
            <a:ext cx="5214244" cy="56263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Independent File Systems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125" y="2547938"/>
            <a:ext cx="6507162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99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2;gb2265b7080_1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NFS (Network File System)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val 1"/>
          <p:cNvSpPr/>
          <p:nvPr/>
        </p:nvSpPr>
        <p:spPr>
          <a:xfrm>
            <a:off x="4557267" y="1255812"/>
            <a:ext cx="3676877" cy="56263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Mounting in NFS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492" y="1984504"/>
            <a:ext cx="4670425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44043" y="5446792"/>
            <a:ext cx="99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Mounts </a:t>
            </a:r>
            <a:endParaRPr lang="en-PH" sz="18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97147" y="5446792"/>
            <a:ext cx="1999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 </a:t>
            </a:r>
            <a:r>
              <a:rPr lang="en-US" sz="1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mounts</a:t>
            </a:r>
            <a:endParaRPr lang="en-PH" sz="18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2;gb2265b7080_1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NFS (Network File System)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val 1"/>
          <p:cNvSpPr/>
          <p:nvPr/>
        </p:nvSpPr>
        <p:spPr>
          <a:xfrm>
            <a:off x="4772784" y="1246287"/>
            <a:ext cx="3245844" cy="56263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0125" y="1938487"/>
            <a:ext cx="10896600" cy="392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19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Establishes initial logical connection between server and client</a:t>
            </a:r>
          </a:p>
          <a:p>
            <a:pPr marL="342900" indent="-34290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19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 operation includes name of remote directory to be mounted and name of server machine storing it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 request is mapped to corresponding RPC and forwarded to mount server running on server machine 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list – specifies local file systems that server exports for mounting, along with names of machines that are permitted to mount them </a:t>
            </a:r>
          </a:p>
          <a:p>
            <a:pPr marL="342900" indent="-34290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19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a mount request that conforms to its export list, the server returns a file </a:t>
            </a:r>
            <a:r>
              <a:rPr lang="en-US" altLang="en-US" sz="19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— a </a:t>
            </a:r>
            <a:r>
              <a:rPr lang="en-US" altLang="en-US" sz="19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for further accesses</a:t>
            </a:r>
          </a:p>
          <a:p>
            <a:pPr marL="342900" indent="-34290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19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handle – a file-system identifier, and an inode number to identify the mounted directory within the exported file system</a:t>
            </a:r>
          </a:p>
          <a:p>
            <a:pPr marL="342900" indent="-34290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19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mount operation changes only the user</a:t>
            </a:r>
            <a:r>
              <a:rPr lang="ja-JP" altLang="en-US" sz="19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ja-JP" sz="19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view and does not affect the server side</a:t>
            </a:r>
            <a:endParaRPr lang="en-PH" sz="19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2;gb2265b7080_1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NFS (Network File System)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val 1"/>
          <p:cNvSpPr/>
          <p:nvPr/>
        </p:nvSpPr>
        <p:spPr>
          <a:xfrm>
            <a:off x="4564931" y="1208187"/>
            <a:ext cx="3661549" cy="56263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NFS Protocol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467" y="1917829"/>
            <a:ext cx="91344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set of remote procedure calls for remote file operations.  </a:t>
            </a: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indent="-17145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procedures support the following operations:</a:t>
            </a:r>
          </a:p>
          <a:p>
            <a:pPr marL="1076325" lvl="1" indent="-180975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 for a file within a directory </a:t>
            </a:r>
          </a:p>
          <a:p>
            <a:pPr marL="1076325" lvl="1" indent="-180975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a set of directory entries </a:t>
            </a:r>
          </a:p>
          <a:p>
            <a:pPr marL="1076325" lvl="1" indent="-180975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links and directories </a:t>
            </a:r>
          </a:p>
          <a:p>
            <a:pPr marL="1076325" lvl="1" indent="-180975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file attributes</a:t>
            </a:r>
          </a:p>
          <a:p>
            <a:pPr marL="1076325" lvl="1" indent="-180975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and writing files</a:t>
            </a:r>
          </a:p>
          <a:p>
            <a:pPr marL="342900" indent="-34290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NFS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 are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each request has to provide a full set of arguments  (NFS V4 is newer, less used – very different, stateful)</a:t>
            </a:r>
          </a:p>
          <a:p>
            <a:pPr marL="342900" indent="-34290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must be committed to the server</a:t>
            </a:r>
            <a:r>
              <a:rPr lang="ja-JP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ja-JP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disk before results are returned to the client (lose advantages of caching)</a:t>
            </a:r>
          </a:p>
          <a:p>
            <a:pPr marL="342900" indent="-34290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NFS protocol does not provide concurrency-control mechanisms</a:t>
            </a:r>
          </a:p>
        </p:txBody>
      </p:sp>
    </p:spTree>
    <p:extLst>
      <p:ext uri="{BB962C8B-B14F-4D97-AF65-F5344CB8AC3E}">
        <p14:creationId xmlns:p14="http://schemas.microsoft.com/office/powerpoint/2010/main" val="540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2;gb2265b7080_1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NFS (Network File System)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val 1"/>
          <p:cNvSpPr/>
          <p:nvPr/>
        </p:nvSpPr>
        <p:spPr>
          <a:xfrm>
            <a:off x="3041341" y="1227237"/>
            <a:ext cx="6708730" cy="56263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Major Layers of NFS Architecture 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7894" y="1955929"/>
            <a:ext cx="1071562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 file-system interface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(based on the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open, read, write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calls, and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descriptors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(VFS) layer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distinguishes local files from remote ones, and local files are further distinguished according to their file-system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VFS activates file-system-specific operations to handle local requests according to their file-system types </a:t>
            </a: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NFS protocol procedures for remote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NFS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layer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bottom layer of the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NFS protocol</a:t>
            </a:r>
          </a:p>
        </p:txBody>
      </p:sp>
    </p:spTree>
    <p:extLst>
      <p:ext uri="{BB962C8B-B14F-4D97-AF65-F5344CB8AC3E}">
        <p14:creationId xmlns:p14="http://schemas.microsoft.com/office/powerpoint/2010/main" val="27662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2;gb2265b7080_1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NFS (Network File System)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val 1"/>
          <p:cNvSpPr/>
          <p:nvPr/>
        </p:nvSpPr>
        <p:spPr>
          <a:xfrm>
            <a:off x="3147286" y="1179612"/>
            <a:ext cx="6496843" cy="56263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Schematic View of 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NFS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921" y="2032129"/>
            <a:ext cx="6111569" cy="41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66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2;gb2265b7080_1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NFS (Network File System)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val 1"/>
          <p:cNvSpPr/>
          <p:nvPr/>
        </p:nvSpPr>
        <p:spPr>
          <a:xfrm>
            <a:off x="4449042" y="1255812"/>
            <a:ext cx="3893328" cy="56263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Path-Name Translation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74729" y="2412653"/>
            <a:ext cx="78419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by breaking the path into component names and performing a separate NFS lookup call for every pair of component name and directory 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vnode</a:t>
            </a:r>
          </a:p>
          <a:p>
            <a:pPr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lookup faster, a directory name lookup cache on the client</a:t>
            </a:r>
            <a:r>
              <a:rPr lang="ja-JP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ja-JP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side holds the vnodes for remote directory </a:t>
            </a:r>
            <a:r>
              <a:rPr lang="en-US" altLang="ja-JP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10330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2;gb2265b7080_1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NFS (Network File System)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val 1"/>
          <p:cNvSpPr/>
          <p:nvPr/>
        </p:nvSpPr>
        <p:spPr>
          <a:xfrm>
            <a:off x="4658414" y="1179612"/>
            <a:ext cx="3474583" cy="56263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Operations</a:t>
            </a:r>
            <a:endParaRPr lang="en-PH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3413" y="1918722"/>
            <a:ext cx="1114458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Nearly one-to-one correspondence between regular UNIX  system calls and the NFS protocol RPCs (except opening and closing files)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NFS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adheres to the remote-service paradigm, but employs buffering and caching techniques for the sake of performance 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File-blocks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– when a file is opened, the kernel checks with the remote server whether to fetch or revalidate the cached attributes</a:t>
            </a:r>
          </a:p>
          <a:p>
            <a:pPr marL="714375" lvl="1" indent="-171450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Cached file blocks are used only if the corresponding cached attributes are up to date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File-attribute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– the attribute cache is updated whenever new attributes arrive from the server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free delayed-write blocks until the server confirms that the data have been written to disk</a:t>
            </a:r>
          </a:p>
        </p:txBody>
      </p:sp>
    </p:spTree>
    <p:extLst>
      <p:ext uri="{BB962C8B-B14F-4D97-AF65-F5344CB8AC3E}">
        <p14:creationId xmlns:p14="http://schemas.microsoft.com/office/powerpoint/2010/main" val="42819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9543" y="464697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3104 – OPERATING SYSTEMS</a:t>
            </a:r>
            <a:endParaRPr lang="en-US" sz="48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2614" y="3652696"/>
            <a:ext cx="10745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Chapter 15</a:t>
            </a:r>
          </a:p>
          <a:p>
            <a:pPr algn="ctr"/>
            <a:r>
              <a:rPr lang="en-US" sz="4000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File-System Internals</a:t>
            </a:r>
            <a:endParaRPr lang="en-US" sz="40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1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/>
        </p:nvSpPr>
        <p:spPr>
          <a:xfrm>
            <a:off x="95706" y="476475"/>
            <a:ext cx="125999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Systems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9083" y="2068047"/>
            <a:ext cx="5684542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1950" indent="-3619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computers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have multiple storage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 (to store files)</a:t>
            </a:r>
            <a:endParaRPr lang="en-US" sz="18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lvl="1" indent="-3619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 can be sliced into partitions, which hold volumes</a:t>
            </a:r>
          </a:p>
          <a:p>
            <a:pPr marL="361950" lvl="1" indent="-3619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Volumes can span multiple partitions</a:t>
            </a:r>
          </a:p>
          <a:p>
            <a:pPr marL="361950" lvl="1" indent="-3619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volume usually formatted into a file system</a:t>
            </a:r>
          </a:p>
          <a:p>
            <a:pPr marL="361950" lvl="1" indent="-3619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of file systems varies, typically dozens available to choose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550" y="2314708"/>
            <a:ext cx="5940000" cy="292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lowchart: Terminator 7"/>
          <p:cNvSpPr/>
          <p:nvPr/>
        </p:nvSpPr>
        <p:spPr>
          <a:xfrm>
            <a:off x="7186148" y="1569988"/>
            <a:ext cx="4506804" cy="5193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ctr">
              <a:buClr>
                <a:schemeClr val="accent2">
                  <a:lumMod val="75000"/>
                </a:schemeClr>
              </a:buClr>
              <a:defRPr/>
            </a:pPr>
            <a:r>
              <a:rPr lang="en-US" sz="1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storage device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/>
        </p:nvSpPr>
        <p:spPr>
          <a:xfrm>
            <a:off x="95706" y="476475"/>
            <a:ext cx="125999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Systems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val 1"/>
          <p:cNvSpPr/>
          <p:nvPr/>
        </p:nvSpPr>
        <p:spPr>
          <a:xfrm>
            <a:off x="2893695" y="1179612"/>
            <a:ext cx="7004020" cy="5193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en-US" sz="1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Mount </a:t>
            </a:r>
            <a:r>
              <a:rPr lang="en-US" altLang="en-US" sz="1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and File </a:t>
            </a:r>
            <a:r>
              <a:rPr lang="en-US" altLang="en-US" sz="1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Systems: Solaris</a:t>
            </a:r>
            <a:endParaRPr lang="en-PH" sz="18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373" y="1817325"/>
            <a:ext cx="3338663" cy="4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6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7f63de83b_0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File-System Mounting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6212" y="1781741"/>
            <a:ext cx="91989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file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must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mounted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it can be available to processes on the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 structure may be built out of multiple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file-system-containing volumes</a:t>
            </a:r>
          </a:p>
          <a:p>
            <a:pPr marL="714375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mounted to make them available within the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file-system </a:t>
            </a:r>
            <a:r>
              <a:rPr lang="en-PH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PH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PH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PH" sz="18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is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straightforward</a:t>
            </a:r>
          </a:p>
          <a:p>
            <a:pPr marL="714375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is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name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device and the </a:t>
            </a:r>
            <a:r>
              <a:rPr lang="en-US" sz="1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 </a:t>
            </a:r>
            <a:r>
              <a:rPr lang="en-US" sz="1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</a:p>
          <a:p>
            <a:pPr marL="714375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 point: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within the file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where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file system is to be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attached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sz="18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Typically, a mount </a:t>
            </a:r>
            <a:r>
              <a:rPr lang="en-US" sz="1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is an </a:t>
            </a:r>
            <a:r>
              <a:rPr lang="en-US" sz="1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 directory</a:t>
            </a:r>
          </a:p>
        </p:txBody>
      </p:sp>
    </p:spTree>
    <p:extLst>
      <p:ext uri="{BB962C8B-B14F-4D97-AF65-F5344CB8AC3E}">
        <p14:creationId xmlns:p14="http://schemas.microsoft.com/office/powerpoint/2010/main" val="17086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7f63de83b_0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File-System Mounting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Content Placeholder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98613" y="2028201"/>
            <a:ext cx="4374093" cy="2520000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568" y="2028201"/>
            <a:ext cx="213120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018" y="1220459"/>
            <a:ext cx="4143375" cy="5193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1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Mounting Illustrations</a:t>
            </a:r>
            <a:endParaRPr lang="en-PH" sz="18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3619" y="5074717"/>
            <a:ext cx="55440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Unix-like </a:t>
            </a:r>
            <a:r>
              <a:rPr 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directory </a:t>
            </a:r>
            <a:r>
              <a:rPr lang="en-US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(</a:t>
            </a:r>
            <a:r>
              <a:rPr lang="en-PH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existing file </a:t>
            </a:r>
            <a:r>
              <a:rPr lang="en-PH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system)</a:t>
            </a:r>
            <a:endParaRPr lang="en-US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 algn="just"/>
            <a:r>
              <a:rPr lang="en-US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Unmounted </a:t>
            </a:r>
            <a:r>
              <a:rPr 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(</a:t>
            </a:r>
            <a:r>
              <a:rPr lang="en-PH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PH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unmounted volume </a:t>
            </a:r>
            <a:r>
              <a:rPr lang="en-PH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residing on /</a:t>
            </a:r>
            <a:r>
              <a:rPr lang="en-PH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device/dsk)</a:t>
            </a:r>
            <a:endParaRPr lang="en-US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48017" y="5074717"/>
            <a:ext cx="404630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mounting (b) into the existing directory </a:t>
            </a:r>
            <a:r>
              <a:rPr lang="en-US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 marL="180975" indent="-180975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-180975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mounted at /users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7f63de83b_0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Partitions and Mounting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307" y="1474679"/>
            <a:ext cx="123067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 can be a volume containing a file system (</a:t>
            </a:r>
            <a:r>
              <a:rPr lang="ja-JP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cooked</a:t>
            </a:r>
            <a:r>
              <a:rPr lang="ja-JP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or </a:t>
            </a:r>
            <a:r>
              <a:rPr lang="en-US" altLang="ja-JP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</a:t>
            </a:r>
            <a:r>
              <a:rPr lang="en-US" altLang="ja-JP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just a sequence of blocks with no file system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can point to boot volume or boot loader set of blocks that contain enough code to know how to load the kernel from the file system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a boot management program for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multi-OS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booting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b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OS, other partitions can hold other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OSes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other file systems, or be raw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at boot time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partitions can mount automatically or manually on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 </a:t>
            </a:r>
            <a:r>
              <a:rPr lang="en-US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(location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which they can be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accessed)</a:t>
            </a: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 time, file system consistency checked</a:t>
            </a:r>
          </a:p>
          <a:p>
            <a:pPr marL="714375" lvl="1" indent="-171450" algn="just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all metadata correct?</a:t>
            </a:r>
          </a:p>
          <a:p>
            <a:pPr marL="1076325" lvl="2" indent="-180975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not, fix it, try again</a:t>
            </a:r>
          </a:p>
          <a:p>
            <a:pPr marL="1076325" lvl="2" indent="-180975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yes, add to mount table, allow access</a:t>
            </a: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8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ga7f63de83b_0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Sharing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95306" y="1904197"/>
            <a:ext cx="6400800" cy="24607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multiple users / systems access to the same files</a:t>
            </a:r>
          </a:p>
          <a:p>
            <a:pPr marL="342900" indent="-3429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Permissions / protection must be implement and accurate</a:t>
            </a:r>
          </a:p>
          <a:p>
            <a:pPr marL="342900" lvl="1" indent="-3429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systems provide concepts of owner, group member</a:t>
            </a:r>
          </a:p>
          <a:p>
            <a:pPr marL="342900" lvl="1" indent="-34290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have a way to apply these between systems</a:t>
            </a:r>
          </a:p>
        </p:txBody>
      </p:sp>
    </p:spTree>
    <p:extLst>
      <p:ext uri="{BB962C8B-B14F-4D97-AF65-F5344CB8AC3E}">
        <p14:creationId xmlns:p14="http://schemas.microsoft.com/office/powerpoint/2010/main" val="14314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2265b7080_1_1"/>
          <p:cNvSpPr txBox="1"/>
          <p:nvPr/>
        </p:nvSpPr>
        <p:spPr>
          <a:xfrm>
            <a:off x="95706" y="476475"/>
            <a:ext cx="1260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File Systems</a:t>
            </a:r>
            <a:endParaRPr sz="3200" b="1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3927" y="1768584"/>
            <a:ext cx="1056355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File Systems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VFS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on Unix provide an object-oriented way of implementing file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VFS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allows the same system call interface (the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be used for different types of file </a:t>
            </a: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lvl="1" indent="-1714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Separates file-system generic operations from implementation details</a:t>
            </a:r>
          </a:p>
          <a:p>
            <a:pPr marL="714375" lvl="1" indent="-1714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lvl="1" indent="-171450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one of many file systems types, or network file system</a:t>
            </a:r>
          </a:p>
          <a:p>
            <a:pPr marL="1076325" lvl="2" indent="-180975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vnodes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hold inodes or network file details</a:t>
            </a:r>
          </a:p>
          <a:p>
            <a:pPr marL="714375" lvl="1" indent="-1714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en-US" sz="20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lvl="1" indent="-1714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en-US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dispatches operation to appropriate file system implementation routines</a:t>
            </a:r>
            <a:endParaRPr lang="en-PH" sz="20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Standard Accessibility Color Palette">
      <a:dk1>
        <a:srgbClr val="231F20"/>
      </a:dk1>
      <a:lt1>
        <a:srgbClr val="FFFFFF"/>
      </a:lt1>
      <a:dk2>
        <a:srgbClr val="043C5D"/>
      </a:dk2>
      <a:lt2>
        <a:srgbClr val="F1F2F2"/>
      </a:lt2>
      <a:accent1>
        <a:srgbClr val="007787"/>
      </a:accent1>
      <a:accent2>
        <a:srgbClr val="B11116"/>
      </a:accent2>
      <a:accent3>
        <a:srgbClr val="776D3C"/>
      </a:accent3>
      <a:accent4>
        <a:srgbClr val="043C5D"/>
      </a:accent4>
      <a:accent5>
        <a:srgbClr val="547890"/>
      </a:accent5>
      <a:accent6>
        <a:srgbClr val="404140"/>
      </a:accent6>
      <a:hlink>
        <a:srgbClr val="06749C"/>
      </a:hlink>
      <a:folHlink>
        <a:srgbClr val="5C41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2071</Words>
  <Application>Microsoft Office PowerPoint</Application>
  <PresentationFormat>Custom</PresentationFormat>
  <Paragraphs>241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Times</vt:lpstr>
      <vt:lpstr>Times New Roman</vt:lpstr>
      <vt:lpstr>Wingdings</vt:lpstr>
      <vt:lpstr>Standard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Lai, Wendy</dc:creator>
  <cp:lastModifiedBy>Blazzie2022</cp:lastModifiedBy>
  <cp:revision>229</cp:revision>
  <dcterms:created xsi:type="dcterms:W3CDTF">2018-08-23T13:01:59Z</dcterms:created>
  <dcterms:modified xsi:type="dcterms:W3CDTF">2022-11-23T20:21:44Z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0x01010070E39A3ED730EF40BC95659DEDC34250</vt:lpwstr>
  </property>
</Properties>
</file>