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23"/>
  </p:notesMasterIdLst>
  <p:handoutMasterIdLst>
    <p:handoutMasterId r:id="rId24"/>
  </p:handoutMasterIdLst>
  <p:sldIdLst>
    <p:sldId id="401" r:id="rId3"/>
    <p:sldId id="402" r:id="rId4"/>
    <p:sldId id="415" r:id="rId5"/>
    <p:sldId id="406" r:id="rId6"/>
    <p:sldId id="412" r:id="rId7"/>
    <p:sldId id="403" r:id="rId8"/>
    <p:sldId id="404" r:id="rId9"/>
    <p:sldId id="405" r:id="rId10"/>
    <p:sldId id="322" r:id="rId11"/>
    <p:sldId id="397" r:id="rId12"/>
    <p:sldId id="407" r:id="rId13"/>
    <p:sldId id="414" r:id="rId14"/>
    <p:sldId id="408" r:id="rId15"/>
    <p:sldId id="411" r:id="rId16"/>
    <p:sldId id="398" r:id="rId17"/>
    <p:sldId id="413" r:id="rId18"/>
    <p:sldId id="409" r:id="rId19"/>
    <p:sldId id="410" r:id="rId20"/>
    <p:sldId id="416" r:id="rId21"/>
    <p:sldId id="41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146" y="96"/>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fld id="{CBDFAAB9-44B9-4B64-8F18-17E5E29A68A6}" type="datetimeFigureOut">
              <a:rPr lang="en-US" altLang="en-US"/>
              <a:pPr>
                <a:defRPr/>
              </a:pPr>
              <a:t>2/1/2023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BB9ECA42-CA1A-4D7C-851C-90E360424351}" type="slidenum">
              <a:rPr lang="en-US" altLang="en-US"/>
              <a:pPr>
                <a:defRPr/>
              </a:pPr>
              <a:t>‹#›</a:t>
            </a:fld>
            <a:endParaRPr lang="en-US" altLang="en-US"/>
          </a:p>
        </p:txBody>
      </p:sp>
    </p:spTree>
    <p:extLst>
      <p:ext uri="{BB962C8B-B14F-4D97-AF65-F5344CB8AC3E}">
        <p14:creationId xmlns:p14="http://schemas.microsoft.com/office/powerpoint/2010/main" val="1769744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fld id="{4B098D61-FB3D-4662-9FBC-53D05B0C1C7E}" type="datetimeFigureOut">
              <a:rPr lang="en-US" altLang="en-US"/>
              <a:pPr>
                <a:defRPr/>
              </a:pPr>
              <a:t>2/1/2023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B8D6C917-4CEB-4369-AECC-C7652A69AFD5}" type="slidenum">
              <a:rPr lang="en-US" altLang="en-US"/>
              <a:pPr>
                <a:defRPr/>
              </a:pPr>
              <a:t>‹#›</a:t>
            </a:fld>
            <a:endParaRPr lang="en-US" altLang="en-US"/>
          </a:p>
        </p:txBody>
      </p:sp>
    </p:spTree>
    <p:extLst>
      <p:ext uri="{BB962C8B-B14F-4D97-AF65-F5344CB8AC3E}">
        <p14:creationId xmlns:p14="http://schemas.microsoft.com/office/powerpoint/2010/main" val="2233350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val="316497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07163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557346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1"/>
            <a:ext cx="4038600" cy="188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14789"/>
            <a:ext cx="4038600" cy="188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88331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Text Placeholder 2"/>
          <p:cNvSpPr>
            <a:spLocks noGrp="1"/>
          </p:cNvSpPr>
          <p:nvPr>
            <p:ph type="body"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49261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60559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CC75C1B-C725-4158-A13C-3E1A59B34DF0}" type="datetimeFigureOut">
              <a:rPr lang="en-US" altLang="en-US"/>
              <a:pPr>
                <a:defRPr/>
              </a:pPr>
              <a:t>2/1/2023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BB1ADF-6A57-4AFB-9FB8-AC054C0E121A}" type="slidenum">
              <a:rPr lang="en-US" altLang="en-US"/>
              <a:pPr>
                <a:defRPr/>
              </a:pPr>
              <a:t>‹#›</a:t>
            </a:fld>
            <a:endParaRPr lang="en-US" altLang="en-US"/>
          </a:p>
        </p:txBody>
      </p:sp>
    </p:spTree>
    <p:extLst>
      <p:ext uri="{BB962C8B-B14F-4D97-AF65-F5344CB8AC3E}">
        <p14:creationId xmlns:p14="http://schemas.microsoft.com/office/powerpoint/2010/main" val="2274202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FD6500-BE35-4BBF-A0E4-6AC8E9140A10}" type="datetimeFigureOut">
              <a:rPr lang="en-US" altLang="en-US"/>
              <a:pPr>
                <a:defRPr/>
              </a:pPr>
              <a:t>2/1/2023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1E2448-3921-44C6-8E85-ED79835249B0}" type="slidenum">
              <a:rPr lang="en-US" altLang="en-US"/>
              <a:pPr>
                <a:defRPr/>
              </a:pPr>
              <a:t>‹#›</a:t>
            </a:fld>
            <a:endParaRPr lang="en-US" altLang="en-US"/>
          </a:p>
        </p:txBody>
      </p:sp>
    </p:spTree>
    <p:extLst>
      <p:ext uri="{BB962C8B-B14F-4D97-AF65-F5344CB8AC3E}">
        <p14:creationId xmlns:p14="http://schemas.microsoft.com/office/powerpoint/2010/main" val="556517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D0AD68-4FAF-4FCE-B70F-C9AEDC6194FB}" type="datetimeFigureOut">
              <a:rPr lang="en-US" altLang="en-US"/>
              <a:pPr>
                <a:defRPr/>
              </a:pPr>
              <a:t>2/1/2023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04DBB-4EC7-43E2-AD31-5400234DA8BA}" type="slidenum">
              <a:rPr lang="en-US" altLang="en-US"/>
              <a:pPr>
                <a:defRPr/>
              </a:pPr>
              <a:t>‹#›</a:t>
            </a:fld>
            <a:endParaRPr lang="en-US" altLang="en-US"/>
          </a:p>
        </p:txBody>
      </p:sp>
    </p:spTree>
    <p:extLst>
      <p:ext uri="{BB962C8B-B14F-4D97-AF65-F5344CB8AC3E}">
        <p14:creationId xmlns:p14="http://schemas.microsoft.com/office/powerpoint/2010/main" val="3610044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C645737-6D0A-4BD0-AE8C-38710DCA7EF5}" type="datetimeFigureOut">
              <a:rPr lang="en-US" altLang="en-US"/>
              <a:pPr>
                <a:defRPr/>
              </a:pPr>
              <a:t>2/1/2023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DF68B6-9118-4D21-9EE3-428091E2003E}" type="slidenum">
              <a:rPr lang="en-US" altLang="en-US"/>
              <a:pPr>
                <a:defRPr/>
              </a:pPr>
              <a:t>‹#›</a:t>
            </a:fld>
            <a:endParaRPr lang="en-US" altLang="en-US"/>
          </a:p>
        </p:txBody>
      </p:sp>
    </p:spTree>
    <p:extLst>
      <p:ext uri="{BB962C8B-B14F-4D97-AF65-F5344CB8AC3E}">
        <p14:creationId xmlns:p14="http://schemas.microsoft.com/office/powerpoint/2010/main" val="4274475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B160B60-C222-49CE-88D5-CCC72EC65F34}" type="datetimeFigureOut">
              <a:rPr lang="en-US" altLang="en-US"/>
              <a:pPr>
                <a:defRPr/>
              </a:pPr>
              <a:t>2/1/2023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252DB4F-89F2-40CC-80F5-7557BE7B4312}" type="slidenum">
              <a:rPr lang="en-US" altLang="en-US"/>
              <a:pPr>
                <a:defRPr/>
              </a:pPr>
              <a:t>‹#›</a:t>
            </a:fld>
            <a:endParaRPr lang="en-US" altLang="en-US"/>
          </a:p>
        </p:txBody>
      </p:sp>
    </p:spTree>
    <p:extLst>
      <p:ext uri="{BB962C8B-B14F-4D97-AF65-F5344CB8AC3E}">
        <p14:creationId xmlns:p14="http://schemas.microsoft.com/office/powerpoint/2010/main" val="213272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8967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5B8E962-D6BB-4332-ABAD-1CC45A5B8AF5}" type="datetimeFigureOut">
              <a:rPr lang="en-US" altLang="en-US"/>
              <a:pPr>
                <a:defRPr/>
              </a:pPr>
              <a:t>2/1/2023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69E9E71-15A4-423E-B4DC-CFD27F4A8742}" type="slidenum">
              <a:rPr lang="en-US" altLang="en-US"/>
              <a:pPr>
                <a:defRPr/>
              </a:pPr>
              <a:t>‹#›</a:t>
            </a:fld>
            <a:endParaRPr lang="en-US" altLang="en-US"/>
          </a:p>
        </p:txBody>
      </p:sp>
    </p:spTree>
    <p:extLst>
      <p:ext uri="{BB962C8B-B14F-4D97-AF65-F5344CB8AC3E}">
        <p14:creationId xmlns:p14="http://schemas.microsoft.com/office/powerpoint/2010/main" val="380649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2A8F0EA-B0B8-4CCE-AA86-CCD59CC3EB21}" type="datetimeFigureOut">
              <a:rPr lang="en-US" altLang="en-US"/>
              <a:pPr>
                <a:defRPr/>
              </a:pPr>
              <a:t>2/1/2023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CF583BA-DDCE-4922-8111-81C7131F4562}" type="slidenum">
              <a:rPr lang="en-US" altLang="en-US"/>
              <a:pPr>
                <a:defRPr/>
              </a:pPr>
              <a:t>‹#›</a:t>
            </a:fld>
            <a:endParaRPr lang="en-US" altLang="en-US"/>
          </a:p>
        </p:txBody>
      </p:sp>
    </p:spTree>
    <p:extLst>
      <p:ext uri="{BB962C8B-B14F-4D97-AF65-F5344CB8AC3E}">
        <p14:creationId xmlns:p14="http://schemas.microsoft.com/office/powerpoint/2010/main" val="181826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7F1B912-3D13-4F3D-9A63-D5AFFD8D3769}" type="datetimeFigureOut">
              <a:rPr lang="en-US" altLang="en-US"/>
              <a:pPr>
                <a:defRPr/>
              </a:pPr>
              <a:t>2/1/2023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0B7F1A-26CC-4D40-8D6E-9B9DD86D02C5}" type="slidenum">
              <a:rPr lang="en-US" altLang="en-US"/>
              <a:pPr>
                <a:defRPr/>
              </a:pPr>
              <a:t>‹#›</a:t>
            </a:fld>
            <a:endParaRPr lang="en-US" altLang="en-US"/>
          </a:p>
        </p:txBody>
      </p:sp>
    </p:spTree>
    <p:extLst>
      <p:ext uri="{BB962C8B-B14F-4D97-AF65-F5344CB8AC3E}">
        <p14:creationId xmlns:p14="http://schemas.microsoft.com/office/powerpoint/2010/main" val="703337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999204-2BB5-4084-B088-B781B905BC8B}" type="datetimeFigureOut">
              <a:rPr lang="en-US" altLang="en-US"/>
              <a:pPr>
                <a:defRPr/>
              </a:pPr>
              <a:t>2/1/2023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1F0C0F-A483-4381-B058-7B8A56F5E655}" type="slidenum">
              <a:rPr lang="en-US" altLang="en-US"/>
              <a:pPr>
                <a:defRPr/>
              </a:pPr>
              <a:t>‹#›</a:t>
            </a:fld>
            <a:endParaRPr lang="en-US" altLang="en-US"/>
          </a:p>
        </p:txBody>
      </p:sp>
    </p:spTree>
    <p:extLst>
      <p:ext uri="{BB962C8B-B14F-4D97-AF65-F5344CB8AC3E}">
        <p14:creationId xmlns:p14="http://schemas.microsoft.com/office/powerpoint/2010/main" val="35951715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A18C59-E568-4748-B374-F9F3CC0F6C8F}" type="datetimeFigureOut">
              <a:rPr lang="en-US" altLang="en-US"/>
              <a:pPr>
                <a:defRPr/>
              </a:pPr>
              <a:t>2/1/2023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9D5FB6-36D9-4156-9AF8-526EF9011B0A}" type="slidenum">
              <a:rPr lang="en-US" altLang="en-US"/>
              <a:pPr>
                <a:defRPr/>
              </a:pPr>
              <a:t>‹#›</a:t>
            </a:fld>
            <a:endParaRPr lang="en-US" altLang="en-US"/>
          </a:p>
        </p:txBody>
      </p:sp>
    </p:spTree>
    <p:extLst>
      <p:ext uri="{BB962C8B-B14F-4D97-AF65-F5344CB8AC3E}">
        <p14:creationId xmlns:p14="http://schemas.microsoft.com/office/powerpoint/2010/main" val="1293887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19B331-CAB3-4518-B435-0031D4081F7C}" type="datetimeFigureOut">
              <a:rPr lang="en-US" altLang="en-US"/>
              <a:pPr>
                <a:defRPr/>
              </a:pPr>
              <a:t>2/1/2023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59AB88-FE97-44F6-968E-D551EFDB3F28}" type="slidenum">
              <a:rPr lang="en-US" altLang="en-US"/>
              <a:pPr>
                <a:defRPr/>
              </a:pPr>
              <a:t>‹#›</a:t>
            </a:fld>
            <a:endParaRPr lang="en-US" altLang="en-US"/>
          </a:p>
        </p:txBody>
      </p:sp>
    </p:spTree>
    <p:extLst>
      <p:ext uri="{BB962C8B-B14F-4D97-AF65-F5344CB8AC3E}">
        <p14:creationId xmlns:p14="http://schemas.microsoft.com/office/powerpoint/2010/main" val="227389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47138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97652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587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323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1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98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55035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cs typeface="+mn-cs"/>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7" r:id="rId1"/>
    <p:sldLayoutId id="2147484548" r:id="rId2"/>
    <p:sldLayoutId id="2147484528" r:id="rId3"/>
    <p:sldLayoutId id="2147484529" r:id="rId4"/>
    <p:sldLayoutId id="2147484549" r:id="rId5"/>
    <p:sldLayoutId id="2147484550" r:id="rId6"/>
    <p:sldLayoutId id="2147484551" r:id="rId7"/>
    <p:sldLayoutId id="2147484552" r:id="rId8"/>
    <p:sldLayoutId id="2147484530" r:id="rId9"/>
    <p:sldLayoutId id="2147484531" r:id="rId10"/>
    <p:sldLayoutId id="2147484532" r:id="rId11"/>
    <p:sldLayoutId id="2147484533" r:id="rId12"/>
    <p:sldLayoutId id="2147484534" r:id="rId13"/>
    <p:sldLayoutId id="2147484535" r:id="rId14"/>
  </p:sldLayoutIdLst>
  <p:hf sldNum="0" hdr="0" dt="0"/>
  <p:txStyles>
    <p:titleStyle>
      <a:lvl1pPr algn="ctr" rtl="0" eaLnBrk="0" fontAlgn="base" hangingPunct="0">
        <a:spcBef>
          <a:spcPct val="0"/>
        </a:spcBef>
        <a:spcAft>
          <a:spcPct val="0"/>
        </a:spcAft>
        <a:defRPr sz="3600">
          <a:solidFill>
            <a:schemeClr val="tx1"/>
          </a:solidFill>
          <a:latin typeface="+mj-lt"/>
          <a:ea typeface="ＭＳ Ｐゴシック" charset="0"/>
          <a:cs typeface="+mj-cs"/>
        </a:defRPr>
      </a:lvl1pPr>
      <a:lvl2pPr algn="ctr" rtl="0" eaLnBrk="0" fontAlgn="base" hangingPunct="0">
        <a:spcBef>
          <a:spcPct val="0"/>
        </a:spcBef>
        <a:spcAft>
          <a:spcPct val="0"/>
        </a:spcAft>
        <a:defRPr sz="3600">
          <a:solidFill>
            <a:schemeClr val="tx1"/>
          </a:solidFill>
          <a:latin typeface="Arial" pitchFamily="34" charset="0"/>
          <a:ea typeface="ＭＳ Ｐゴシック" charset="0"/>
        </a:defRPr>
      </a:lvl2pPr>
      <a:lvl3pPr algn="ctr" rtl="0" eaLnBrk="0" fontAlgn="base" hangingPunct="0">
        <a:spcBef>
          <a:spcPct val="0"/>
        </a:spcBef>
        <a:spcAft>
          <a:spcPct val="0"/>
        </a:spcAft>
        <a:defRPr sz="3600">
          <a:solidFill>
            <a:schemeClr val="tx1"/>
          </a:solidFill>
          <a:latin typeface="Arial" pitchFamily="34" charset="0"/>
          <a:ea typeface="ＭＳ Ｐゴシック" charset="0"/>
        </a:defRPr>
      </a:lvl3pPr>
      <a:lvl4pPr algn="ctr" rtl="0" eaLnBrk="0" fontAlgn="base" hangingPunct="0">
        <a:spcBef>
          <a:spcPct val="0"/>
        </a:spcBef>
        <a:spcAft>
          <a:spcPct val="0"/>
        </a:spcAft>
        <a:defRPr sz="3600">
          <a:solidFill>
            <a:schemeClr val="tx1"/>
          </a:solidFill>
          <a:latin typeface="Arial" pitchFamily="34" charset="0"/>
          <a:ea typeface="ＭＳ Ｐゴシック" charset="0"/>
        </a:defRPr>
      </a:lvl4pPr>
      <a:lvl5pPr algn="ctr" rtl="0" eaLnBrk="0" fontAlgn="base" hangingPunct="0">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0" fontAlgn="base" hangingPunct="0">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mn-cs"/>
              </a:defRPr>
            </a:lvl1pPr>
          </a:lstStyle>
          <a:p>
            <a:pPr>
              <a:defRPr/>
            </a:pPr>
            <a:fld id="{FED36757-29F0-4D49-93CA-E31985B44539}" type="datetimeFigureOut">
              <a:rPr lang="en-US" altLang="en-US"/>
              <a:pPr>
                <a:defRPr/>
              </a:pPr>
              <a:t>2/1/2023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mn-cs"/>
              </a:defRPr>
            </a:lvl1pPr>
          </a:lstStyle>
          <a:p>
            <a:pPr>
              <a:defRPr/>
            </a:pPr>
            <a:fld id="{86710336-B906-4585-B362-AE9BC1AC4E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7156" y="0"/>
            <a:ext cx="6477000" cy="990600"/>
          </a:xfrm>
        </p:spPr>
        <p:txBody>
          <a:bodyPr/>
          <a:lstStyle/>
          <a:p>
            <a:pPr eaLnBrk="1" hangingPunct="1"/>
            <a:r>
              <a:rPr lang="en-US">
                <a:ea typeface="ＭＳ Ｐゴシック" pitchFamily="34" charset="-128"/>
              </a:rPr>
              <a:t>Data All Around</a:t>
            </a:r>
          </a:p>
        </p:txBody>
      </p:sp>
      <p:sp>
        <p:nvSpPr>
          <p:cNvPr id="11267" name="Content Placeholder 2"/>
          <p:cNvSpPr>
            <a:spLocks noGrp="1"/>
          </p:cNvSpPr>
          <p:nvPr>
            <p:ph idx="1"/>
          </p:nvPr>
        </p:nvSpPr>
        <p:spPr/>
        <p:txBody>
          <a:bodyPr/>
          <a:lstStyle/>
          <a:p>
            <a:pPr eaLnBrk="1" hangingPunct="1"/>
            <a:r>
              <a:rPr lang="en-US">
                <a:ea typeface="ＭＳ Ｐゴシック" pitchFamily="34" charset="-128"/>
              </a:rPr>
              <a:t>Lots of data is being collected </a:t>
            </a:r>
            <a:br>
              <a:rPr lang="en-US">
                <a:ea typeface="ＭＳ Ｐゴシック" pitchFamily="34" charset="-128"/>
              </a:rPr>
            </a:br>
            <a:r>
              <a:rPr lang="en-US">
                <a:ea typeface="ＭＳ Ｐゴシック" pitchFamily="34" charset="-128"/>
              </a:rPr>
              <a:t>and warehoused </a:t>
            </a:r>
          </a:p>
          <a:p>
            <a:pPr lvl="1" eaLnBrk="1" hangingPunct="1"/>
            <a:r>
              <a:rPr lang="en-US">
                <a:ea typeface="ＭＳ Ｐゴシック" pitchFamily="34" charset="-128"/>
              </a:rPr>
              <a:t>Web data, e-commerce</a:t>
            </a:r>
          </a:p>
          <a:p>
            <a:pPr lvl="1" eaLnBrk="1" hangingPunct="1"/>
            <a:r>
              <a:rPr lang="en-US">
                <a:ea typeface="ＭＳ Ｐゴシック" pitchFamily="34" charset="-128"/>
              </a:rPr>
              <a:t>Financial transactions, bank/credit transactions</a:t>
            </a:r>
          </a:p>
          <a:p>
            <a:pPr lvl="1" eaLnBrk="1" hangingPunct="1"/>
            <a:r>
              <a:rPr lang="en-US">
                <a:ea typeface="ＭＳ Ｐゴシック" pitchFamily="34" charset="-128"/>
              </a:rPr>
              <a:t>Online trading and purchasing</a:t>
            </a:r>
          </a:p>
          <a:p>
            <a:pPr lvl="1" eaLnBrk="1" hangingPunct="1"/>
            <a:r>
              <a:rPr lang="en-US">
                <a:ea typeface="ＭＳ Ｐゴシック" pitchFamily="34" charset="-128"/>
              </a:rPr>
              <a:t>Social Network</a:t>
            </a:r>
          </a:p>
          <a:p>
            <a:pPr eaLnBrk="1" hangingPunct="1"/>
            <a:endParaRPr lang="en-US">
              <a:ea typeface="ＭＳ Ｐゴシック" pitchFamily="34" charset="-128"/>
            </a:endParaRPr>
          </a:p>
        </p:txBody>
      </p:sp>
      <p:pic>
        <p:nvPicPr>
          <p:cNvPr id="1126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524000"/>
            <a:ext cx="18399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876800"/>
            <a:ext cx="24257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4943475"/>
            <a:ext cx="24955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73850" y="3429000"/>
            <a:ext cx="2220913"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ea typeface="ＭＳ Ｐゴシック" pitchFamily="34" charset="-128"/>
              </a:rPr>
              <a:t>What is Data Science?</a:t>
            </a:r>
          </a:p>
        </p:txBody>
      </p:sp>
      <p:sp>
        <p:nvSpPr>
          <p:cNvPr id="20483" name="Content Placeholder 2"/>
          <p:cNvSpPr>
            <a:spLocks noGrp="1"/>
          </p:cNvSpPr>
          <p:nvPr>
            <p:ph idx="1"/>
          </p:nvPr>
        </p:nvSpPr>
        <p:spPr/>
        <p:txBody>
          <a:bodyPr/>
          <a:lstStyle/>
          <a:p>
            <a:pPr eaLnBrk="1" hangingPunct="1"/>
            <a:r>
              <a:rPr lang="en-US" sz="2800">
                <a:ea typeface="ＭＳ Ｐゴシック" pitchFamily="34" charset="-128"/>
              </a:rPr>
              <a:t>Theories and techniques from many fields and disciplines are used to investigate and analyze a large amount of data to help decision makers in many industries such as science, engineering, economics, politics, finance, and education</a:t>
            </a:r>
          </a:p>
          <a:p>
            <a:pPr lvl="1" eaLnBrk="1" hangingPunct="1"/>
            <a:r>
              <a:rPr lang="en-US" sz="2400">
                <a:ea typeface="ＭＳ Ｐゴシック" pitchFamily="34" charset="-128"/>
              </a:rPr>
              <a:t>Computer Science</a:t>
            </a:r>
          </a:p>
          <a:p>
            <a:pPr lvl="2" eaLnBrk="1" hangingPunct="1"/>
            <a:r>
              <a:rPr lang="en-US" sz="2000">
                <a:ea typeface="ＭＳ Ｐゴシック" pitchFamily="34" charset="-128"/>
              </a:rPr>
              <a:t>Pattern recognition, visualization, data warehousing, High performance computing, Databases, AI</a:t>
            </a:r>
          </a:p>
          <a:p>
            <a:pPr lvl="1" eaLnBrk="1" hangingPunct="1"/>
            <a:r>
              <a:rPr lang="en-US" sz="2400">
                <a:ea typeface="ＭＳ Ｐゴシック" pitchFamily="34" charset="-128"/>
              </a:rPr>
              <a:t>Mathematics</a:t>
            </a:r>
          </a:p>
          <a:p>
            <a:pPr lvl="2" eaLnBrk="1" hangingPunct="1"/>
            <a:r>
              <a:rPr lang="en-US" sz="2000">
                <a:ea typeface="ＭＳ Ｐゴシック" pitchFamily="34" charset="-128"/>
              </a:rPr>
              <a:t>Mathematical Modeling</a:t>
            </a:r>
          </a:p>
          <a:p>
            <a:pPr lvl="1" eaLnBrk="1" hangingPunct="1"/>
            <a:r>
              <a:rPr lang="en-US" sz="2400">
                <a:ea typeface="ＭＳ Ｐゴシック" pitchFamily="34" charset="-128"/>
              </a:rPr>
              <a:t>Statistics</a:t>
            </a:r>
          </a:p>
          <a:p>
            <a:pPr lvl="2" eaLnBrk="1" hangingPunct="1"/>
            <a:r>
              <a:rPr lang="en-US" sz="2000">
                <a:ea typeface="ＭＳ Ｐゴシック" pitchFamily="34" charset="-128"/>
              </a:rPr>
              <a:t>Statistical and Stochastic modeling, Probability.</a:t>
            </a:r>
            <a:endParaRPr lang="en-US">
              <a:ea typeface="ＭＳ Ｐゴシック"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ea typeface="ＭＳ Ｐゴシック" pitchFamily="34" charset="-128"/>
              </a:rPr>
              <a:t>Data Science</a:t>
            </a:r>
            <a:endParaRPr lang="en-US" altLang="en-US">
              <a:ea typeface="ＭＳ Ｐゴシック" pitchFamily="34" charset="-128"/>
            </a:endParaRPr>
          </a:p>
        </p:txBody>
      </p:sp>
      <p:pic>
        <p:nvPicPr>
          <p:cNvPr id="22531"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066800"/>
            <a:ext cx="8229600" cy="53911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PH">
                <a:ea typeface="ＭＳ Ｐゴシック" pitchFamily="34" charset="-128"/>
              </a:rPr>
              <a:t>Knowledge discovery in databases (</a:t>
            </a:r>
            <a:r>
              <a:rPr lang="en-PH" b="1">
                <a:ea typeface="ＭＳ Ｐゴシック" pitchFamily="34" charset="-128"/>
              </a:rPr>
              <a:t>KDD</a:t>
            </a:r>
            <a:r>
              <a:rPr lang="en-PH">
                <a:ea typeface="ＭＳ Ｐゴシック" pitchFamily="34" charset="-128"/>
              </a:rPr>
              <a:t>) is the process of discovering useful knowledge from a collection of data. ... Major </a:t>
            </a:r>
            <a:r>
              <a:rPr lang="en-PH" b="1">
                <a:ea typeface="ＭＳ Ｐゴシック" pitchFamily="34" charset="-128"/>
              </a:rPr>
              <a:t>KDD</a:t>
            </a:r>
            <a:r>
              <a:rPr lang="en-PH">
                <a:ea typeface="ＭＳ Ｐゴシック" pitchFamily="34" charset="-128"/>
              </a:rPr>
              <a:t> application areas include marketing, fraud detection, telecommunication and manufacturing.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ea typeface="ＭＳ Ｐゴシック" pitchFamily="34" charset="-128"/>
              </a:rPr>
              <a:t>Data Science</a:t>
            </a:r>
            <a:endParaRPr lang="en-US" altLang="en-US">
              <a:ea typeface="ＭＳ Ｐゴシック" pitchFamily="34" charset="-128"/>
            </a:endParaRPr>
          </a:p>
        </p:txBody>
      </p:sp>
      <p:pic>
        <p:nvPicPr>
          <p:cNvPr id="24579"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066800"/>
            <a:ext cx="8305800" cy="55276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ea typeface="ＭＳ Ｐゴシック" pitchFamily="34" charset="-128"/>
              </a:rPr>
              <a:t>Real Life Examples</a:t>
            </a:r>
          </a:p>
        </p:txBody>
      </p:sp>
      <p:sp>
        <p:nvSpPr>
          <p:cNvPr id="25603" name="Content Placeholder 2"/>
          <p:cNvSpPr>
            <a:spLocks noGrp="1"/>
          </p:cNvSpPr>
          <p:nvPr>
            <p:ph idx="1"/>
          </p:nvPr>
        </p:nvSpPr>
        <p:spPr/>
        <p:txBody>
          <a:bodyPr/>
          <a:lstStyle/>
          <a:p>
            <a:pPr eaLnBrk="1" hangingPunct="1"/>
            <a:r>
              <a:rPr lang="en-US">
                <a:ea typeface="ＭＳ Ｐゴシック" pitchFamily="34" charset="-128"/>
              </a:rPr>
              <a:t>Companies learn your secrets, shopping patterns, and preferences</a:t>
            </a:r>
          </a:p>
          <a:p>
            <a:pPr lvl="1" eaLnBrk="1" hangingPunct="1"/>
            <a:r>
              <a:rPr lang="en-US">
                <a:ea typeface="ＭＳ Ｐゴシック" pitchFamily="34" charset="-128"/>
              </a:rPr>
              <a:t>For example, can we know if a woman is pregnant, even if she doesn’t want us to know? </a:t>
            </a:r>
            <a:r>
              <a:rPr lang="en-US">
                <a:ea typeface="ＭＳ Ｐゴシック" pitchFamily="34" charset="-128"/>
                <a:hlinkClick r:id="rId2"/>
              </a:rPr>
              <a:t>Target case study</a:t>
            </a:r>
            <a:endParaRPr lang="en-US">
              <a:ea typeface="ＭＳ Ｐゴシック" pitchFamily="34" charset="-128"/>
            </a:endParaRPr>
          </a:p>
          <a:p>
            <a:pPr eaLnBrk="1" hangingPunct="1"/>
            <a:r>
              <a:rPr lang="en-US">
                <a:ea typeface="ＭＳ Ｐゴシック" pitchFamily="34" charset="-128"/>
              </a:rPr>
              <a:t>Data Science and election (2008, 2012)</a:t>
            </a:r>
          </a:p>
          <a:p>
            <a:pPr lvl="1" eaLnBrk="1" hangingPunct="1"/>
            <a:r>
              <a:rPr lang="en-US">
                <a:ea typeface="ＭＳ Ｐゴシック" pitchFamily="34" charset="-128"/>
              </a:rPr>
              <a:t>1 million people installed the Obama Facebook app that gave access to info on “friends”</a:t>
            </a:r>
          </a:p>
          <a:p>
            <a:pPr eaLnBrk="1" hangingPunct="1"/>
            <a:endParaRPr lang="en-US">
              <a:ea typeface="ＭＳ Ｐゴシック"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ea typeface="ＭＳ Ｐゴシック" pitchFamily="34" charset="-128"/>
              </a:rPr>
              <a:t>Data Scientists</a:t>
            </a:r>
          </a:p>
        </p:txBody>
      </p:sp>
      <p:sp>
        <p:nvSpPr>
          <p:cNvPr id="26627" name="Content Placeholder 2"/>
          <p:cNvSpPr>
            <a:spLocks noGrp="1"/>
          </p:cNvSpPr>
          <p:nvPr>
            <p:ph idx="1"/>
          </p:nvPr>
        </p:nvSpPr>
        <p:spPr/>
        <p:txBody>
          <a:bodyPr/>
          <a:lstStyle/>
          <a:p>
            <a:pPr eaLnBrk="1" hangingPunct="1"/>
            <a:r>
              <a:rPr lang="en-US">
                <a:ea typeface="ＭＳ Ｐゴシック" pitchFamily="34" charset="-128"/>
              </a:rPr>
              <a:t>Data Scientist</a:t>
            </a:r>
          </a:p>
          <a:p>
            <a:pPr lvl="1" eaLnBrk="1" hangingPunct="1"/>
            <a:r>
              <a:rPr lang="en-US">
                <a:ea typeface="ＭＳ Ｐゴシック" pitchFamily="34" charset="-128"/>
              </a:rPr>
              <a:t>The Sexiest Job of the 21</a:t>
            </a:r>
            <a:r>
              <a:rPr lang="en-US" baseline="30000">
                <a:ea typeface="ＭＳ Ｐゴシック" pitchFamily="34" charset="-128"/>
              </a:rPr>
              <a:t>st</a:t>
            </a:r>
            <a:r>
              <a:rPr lang="en-US">
                <a:ea typeface="ＭＳ Ｐゴシック" pitchFamily="34" charset="-128"/>
              </a:rPr>
              <a:t> Century</a:t>
            </a:r>
          </a:p>
          <a:p>
            <a:pPr eaLnBrk="1" hangingPunct="1"/>
            <a:r>
              <a:rPr lang="en-US">
                <a:ea typeface="ＭＳ Ｐゴシック" pitchFamily="34" charset="-128"/>
              </a:rPr>
              <a:t>They find stories, extract knowledge. They are not reporters </a:t>
            </a:r>
          </a:p>
        </p:txBody>
      </p:sp>
      <p:pic>
        <p:nvPicPr>
          <p:cNvPr id="2662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562350"/>
            <a:ext cx="426243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ea typeface="ＭＳ Ｐゴシック" pitchFamily="34" charset="-128"/>
              </a:rPr>
              <a:t>Data Scientists</a:t>
            </a:r>
          </a:p>
        </p:txBody>
      </p:sp>
      <p:sp>
        <p:nvSpPr>
          <p:cNvPr id="27651" name="Content Placeholder 2"/>
          <p:cNvSpPr>
            <a:spLocks noGrp="1"/>
          </p:cNvSpPr>
          <p:nvPr>
            <p:ph idx="1"/>
          </p:nvPr>
        </p:nvSpPr>
        <p:spPr/>
        <p:txBody>
          <a:bodyPr/>
          <a:lstStyle/>
          <a:p>
            <a:pPr eaLnBrk="1" hangingPunct="1"/>
            <a:r>
              <a:rPr lang="en-US">
                <a:ea typeface="ＭＳ Ｐゴシック" pitchFamily="34" charset="-128"/>
              </a:rPr>
              <a:t>Data scientists are the key to realizing the opportunities presented by big data. They bring structure to it, find compelling patterns in it, and advise executives on the implications for products, processes, and decisions</a:t>
            </a:r>
          </a:p>
          <a:p>
            <a:pPr eaLnBrk="1" hangingPunct="1"/>
            <a:endParaRPr lang="en-US">
              <a:ea typeface="ＭＳ Ｐゴシック" pitchFamily="34" charset="-128"/>
            </a:endParaRPr>
          </a:p>
        </p:txBody>
      </p:sp>
      <p:pic>
        <p:nvPicPr>
          <p:cNvPr id="276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419600"/>
            <a:ext cx="27146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00200" y="-76200"/>
            <a:ext cx="6477000" cy="990600"/>
          </a:xfrm>
        </p:spPr>
        <p:txBody>
          <a:bodyPr/>
          <a:lstStyle/>
          <a:p>
            <a:pPr eaLnBrk="1" hangingPunct="1"/>
            <a:r>
              <a:rPr lang="en-US">
                <a:ea typeface="ＭＳ Ｐゴシック" pitchFamily="34" charset="-128"/>
              </a:rPr>
              <a:t>What do Data Scientists do</a:t>
            </a:r>
            <a:r>
              <a:rPr lang="en-US" altLang="en-US">
                <a:ea typeface="ＭＳ Ｐゴシック" pitchFamily="34" charset="-128"/>
              </a:rPr>
              <a:t>?</a:t>
            </a:r>
          </a:p>
        </p:txBody>
      </p:sp>
      <p:sp>
        <p:nvSpPr>
          <p:cNvPr id="3" name="Content Placeholder 2"/>
          <p:cNvSpPr>
            <a:spLocks noGrp="1"/>
          </p:cNvSpPr>
          <p:nvPr>
            <p:ph idx="1"/>
          </p:nvPr>
        </p:nvSpPr>
        <p:spPr>
          <a:xfrm>
            <a:off x="381000" y="1219200"/>
            <a:ext cx="8458200" cy="4038600"/>
          </a:xfrm>
        </p:spPr>
        <p:txBody>
          <a:bodyPr/>
          <a:lstStyle/>
          <a:p>
            <a:pPr algn="just" eaLnBrk="1" hangingPunct="1">
              <a:defRPr/>
            </a:pPr>
            <a:r>
              <a:rPr lang="en-US" sz="2800" dirty="0"/>
              <a:t>National Security</a:t>
            </a:r>
          </a:p>
          <a:p>
            <a:pPr algn="just" eaLnBrk="1" hangingPunct="1">
              <a:defRPr/>
            </a:pPr>
            <a:r>
              <a:rPr lang="en-US" sz="2800" dirty="0"/>
              <a:t>Cyber Security</a:t>
            </a:r>
          </a:p>
          <a:p>
            <a:pPr algn="just" eaLnBrk="1" hangingPunct="1">
              <a:defRPr/>
            </a:pPr>
            <a:r>
              <a:rPr lang="en-US" sz="2800" dirty="0"/>
              <a:t>Business Analytics</a:t>
            </a:r>
          </a:p>
          <a:p>
            <a:pPr algn="just" eaLnBrk="1" hangingPunct="1">
              <a:defRPr/>
            </a:pPr>
            <a:r>
              <a:rPr lang="en-US" sz="2800" dirty="0"/>
              <a:t>Engineering </a:t>
            </a:r>
          </a:p>
          <a:p>
            <a:pPr algn="just" eaLnBrk="1" hangingPunct="1">
              <a:defRPr/>
            </a:pPr>
            <a:r>
              <a:rPr lang="en-US" sz="2800" dirty="0"/>
              <a:t>Healthcare </a:t>
            </a:r>
          </a:p>
          <a:p>
            <a:pPr algn="just" eaLnBrk="1" hangingPunct="1">
              <a:defRPr/>
            </a:pPr>
            <a:r>
              <a:rPr lang="en-US" sz="2800" dirty="0"/>
              <a:t>And more ….</a:t>
            </a:r>
          </a:p>
          <a:p>
            <a:pPr marL="0" indent="0" algn="just" eaLnBrk="1" hangingPunct="1">
              <a:buFontTx/>
              <a:buNone/>
              <a:defRPr/>
            </a:pPr>
            <a:endParaRPr lang="en-US" sz="2800" dirty="0"/>
          </a:p>
          <a:p>
            <a:pPr algn="just" eaLnBrk="1" hangingPunct="1">
              <a:defRPr/>
            </a:pPr>
            <a:endParaRPr lang="en-US" sz="2800" dirty="0"/>
          </a:p>
          <a:p>
            <a:pPr algn="just" eaLnBrk="1" hangingPunct="1">
              <a:defRPr/>
            </a:pPr>
            <a:endParaRPr lang="en-US" sz="2800" dirty="0"/>
          </a:p>
          <a:p>
            <a:pPr algn="just" eaLnBrk="1" hangingPunct="1">
              <a:defRPr/>
            </a:pPr>
            <a:endParaRPr lang="en-US" sz="2800" dirty="0"/>
          </a:p>
          <a:p>
            <a:pPr marL="0" indent="0" eaLnBrk="1" hangingPunct="1">
              <a:buFontTx/>
              <a:buNone/>
              <a:defRPr/>
            </a:pPr>
            <a:endParaRPr lang="en-US" sz="3000" dirty="0">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371600" y="0"/>
            <a:ext cx="7467600" cy="990600"/>
          </a:xfrm>
        </p:spPr>
        <p:txBody>
          <a:bodyPr/>
          <a:lstStyle/>
          <a:p>
            <a:pPr eaLnBrk="1" hangingPunct="1"/>
            <a:r>
              <a:rPr lang="en-US" altLang="en-US">
                <a:ea typeface="ＭＳ Ｐゴシック" pitchFamily="34" charset="-128"/>
              </a:rPr>
              <a:t>Concentration in Data Science</a:t>
            </a:r>
          </a:p>
        </p:txBody>
      </p:sp>
      <p:sp>
        <p:nvSpPr>
          <p:cNvPr id="3" name="Content Placeholder 2"/>
          <p:cNvSpPr>
            <a:spLocks noGrp="1"/>
          </p:cNvSpPr>
          <p:nvPr>
            <p:ph idx="1"/>
          </p:nvPr>
        </p:nvSpPr>
        <p:spPr>
          <a:xfrm>
            <a:off x="381000" y="1219200"/>
            <a:ext cx="8458200" cy="4038600"/>
          </a:xfrm>
        </p:spPr>
        <p:txBody>
          <a:bodyPr/>
          <a:lstStyle/>
          <a:p>
            <a:pPr algn="just" eaLnBrk="1" hangingPunct="1">
              <a:defRPr/>
            </a:pPr>
            <a:r>
              <a:rPr lang="en-US" sz="2800" dirty="0"/>
              <a:t>Mathematics and Applied Mathematics</a:t>
            </a:r>
          </a:p>
          <a:p>
            <a:pPr algn="just" eaLnBrk="1" hangingPunct="1">
              <a:defRPr/>
            </a:pPr>
            <a:r>
              <a:rPr lang="en-US" sz="2800" dirty="0"/>
              <a:t>Applied Statistics/Data Analysis</a:t>
            </a:r>
          </a:p>
          <a:p>
            <a:pPr algn="just" eaLnBrk="1" hangingPunct="1">
              <a:defRPr/>
            </a:pPr>
            <a:r>
              <a:rPr lang="en-US" sz="2800" dirty="0"/>
              <a:t>Solid Programming Skills (R, Python, Julia, SQL)</a:t>
            </a:r>
          </a:p>
          <a:p>
            <a:pPr algn="just" eaLnBrk="1" hangingPunct="1">
              <a:defRPr/>
            </a:pPr>
            <a:r>
              <a:rPr lang="en-US" sz="2800" dirty="0"/>
              <a:t>Data Mining</a:t>
            </a:r>
          </a:p>
          <a:p>
            <a:pPr algn="just" eaLnBrk="1" hangingPunct="1">
              <a:defRPr/>
            </a:pPr>
            <a:r>
              <a:rPr lang="en-US" sz="2800" dirty="0"/>
              <a:t>Data Base Storage and Management</a:t>
            </a:r>
          </a:p>
          <a:p>
            <a:pPr algn="just" eaLnBrk="1" hangingPunct="1">
              <a:defRPr/>
            </a:pPr>
            <a:r>
              <a:rPr lang="en-US" sz="2800" dirty="0"/>
              <a:t>Machine Learning and discovery</a:t>
            </a:r>
          </a:p>
          <a:p>
            <a:pPr marL="0" indent="0" algn="just" eaLnBrk="1" hangingPunct="1">
              <a:buFontTx/>
              <a:buNone/>
              <a:defRPr/>
            </a:pPr>
            <a:endParaRPr lang="en-US" sz="2800" dirty="0"/>
          </a:p>
          <a:p>
            <a:pPr algn="just" eaLnBrk="1" hangingPunct="1">
              <a:defRPr/>
            </a:pPr>
            <a:endParaRPr lang="en-US" sz="2800" dirty="0"/>
          </a:p>
          <a:p>
            <a:pPr algn="just" eaLnBrk="1" hangingPunct="1">
              <a:defRPr/>
            </a:pPr>
            <a:endParaRPr lang="en-US" sz="2800" dirty="0"/>
          </a:p>
          <a:p>
            <a:pPr marL="0" indent="0" eaLnBrk="1" hangingPunct="1">
              <a:buFontTx/>
              <a:buNone/>
              <a:defRPr/>
            </a:pPr>
            <a:endParaRPr lang="en-US" sz="3000" dirty="0">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ABA1F-DC31-D953-5E5C-DA9E8E93CA49}"/>
              </a:ext>
            </a:extLst>
          </p:cNvPr>
          <p:cNvPicPr>
            <a:picLocks noChangeAspect="1"/>
          </p:cNvPicPr>
          <p:nvPr/>
        </p:nvPicPr>
        <p:blipFill>
          <a:blip r:embed="rId2"/>
          <a:stretch>
            <a:fillRect/>
          </a:stretch>
        </p:blipFill>
        <p:spPr>
          <a:xfrm>
            <a:off x="442612" y="1066800"/>
            <a:ext cx="8258775" cy="5257799"/>
          </a:xfrm>
          <a:prstGeom prst="rect">
            <a:avLst/>
          </a:prstGeom>
        </p:spPr>
      </p:pic>
    </p:spTree>
    <p:extLst>
      <p:ext uri="{BB962C8B-B14F-4D97-AF65-F5344CB8AC3E}">
        <p14:creationId xmlns:p14="http://schemas.microsoft.com/office/powerpoint/2010/main" val="243698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ea typeface="ＭＳ Ｐゴシック" pitchFamily="34" charset="-128"/>
              </a:rPr>
              <a:t>How Much Data Do We have?</a:t>
            </a:r>
          </a:p>
        </p:txBody>
      </p:sp>
      <p:sp>
        <p:nvSpPr>
          <p:cNvPr id="3" name="Content Placeholder 2"/>
          <p:cNvSpPr>
            <a:spLocks noGrp="1"/>
          </p:cNvSpPr>
          <p:nvPr>
            <p:ph idx="1"/>
          </p:nvPr>
        </p:nvSpPr>
        <p:spPr/>
        <p:txBody>
          <a:bodyPr/>
          <a:lstStyle/>
          <a:p>
            <a:pPr eaLnBrk="1" hangingPunct="1">
              <a:defRPr/>
            </a:pPr>
            <a:r>
              <a:rPr lang="en-US" dirty="0"/>
              <a:t>Google processes 20 PB a day (2008)</a:t>
            </a:r>
          </a:p>
          <a:p>
            <a:pPr eaLnBrk="1" hangingPunct="1">
              <a:defRPr/>
            </a:pPr>
            <a:r>
              <a:rPr lang="en-US" dirty="0"/>
              <a:t>Facebook has 60 TB of daily logs</a:t>
            </a:r>
          </a:p>
          <a:p>
            <a:pPr eaLnBrk="1" hangingPunct="1">
              <a:defRPr/>
            </a:pPr>
            <a:r>
              <a:rPr lang="en-US" dirty="0"/>
              <a:t>eBay has 6.5 PB of user data + 50 TB/day (5/2009)</a:t>
            </a:r>
          </a:p>
          <a:p>
            <a:pPr eaLnBrk="1" hangingPunct="1">
              <a:defRPr/>
            </a:pPr>
            <a:r>
              <a:rPr lang="en-US" dirty="0"/>
              <a:t>1000 genomes project: 200 TB</a:t>
            </a:r>
          </a:p>
          <a:p>
            <a:pPr eaLnBrk="1" hangingPunct="1">
              <a:defRPr/>
            </a:pPr>
            <a:endParaRPr lang="en-US" dirty="0"/>
          </a:p>
          <a:p>
            <a:pPr eaLnBrk="1" hangingPunct="1">
              <a:defRPr/>
            </a:pPr>
            <a:endParaRPr lang="en-US" dirty="0"/>
          </a:p>
          <a:p>
            <a:pPr eaLnBrk="1" hangingPunct="1">
              <a:defRPr/>
            </a:pPr>
            <a:r>
              <a:rPr lang="en-US" sz="2000" dirty="0"/>
              <a:t>Cost of 1 TB of disk: $35</a:t>
            </a:r>
          </a:p>
          <a:p>
            <a:pPr eaLnBrk="1" hangingPunct="1">
              <a:defRPr/>
            </a:pPr>
            <a:r>
              <a:rPr lang="en-US" sz="2000" dirty="0"/>
              <a:t>Time to read 1 TB disk: 3 </a:t>
            </a:r>
            <a:r>
              <a:rPr lang="en-US" sz="2000" dirty="0" err="1"/>
              <a:t>hrs</a:t>
            </a:r>
            <a:r>
              <a:rPr lang="en-US" sz="2000" dirty="0"/>
              <a:t> </a:t>
            </a:r>
          </a:p>
          <a:p>
            <a:pPr marL="0" indent="0" eaLnBrk="1" hangingPunct="1">
              <a:buFontTx/>
              <a:buNone/>
              <a:defRPr/>
            </a:pPr>
            <a:r>
              <a:rPr lang="en-US" sz="2000" dirty="0"/>
              <a:t>      (100 MB/s)</a:t>
            </a:r>
          </a:p>
        </p:txBody>
      </p:sp>
      <p:pic>
        <p:nvPicPr>
          <p:cNvPr id="1229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0" y="4068763"/>
            <a:ext cx="44497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748F16-FBB5-BAB6-29E8-CFE17A2A723B}"/>
              </a:ext>
            </a:extLst>
          </p:cNvPr>
          <p:cNvPicPr>
            <a:picLocks noChangeAspect="1"/>
          </p:cNvPicPr>
          <p:nvPr/>
        </p:nvPicPr>
        <p:blipFill>
          <a:blip r:embed="rId2"/>
          <a:stretch>
            <a:fillRect/>
          </a:stretch>
        </p:blipFill>
        <p:spPr>
          <a:xfrm>
            <a:off x="609600" y="990600"/>
            <a:ext cx="8229599" cy="5562600"/>
          </a:xfrm>
          <a:prstGeom prst="rect">
            <a:avLst/>
          </a:prstGeom>
        </p:spPr>
      </p:pic>
    </p:spTree>
    <p:extLst>
      <p:ext uri="{BB962C8B-B14F-4D97-AF65-F5344CB8AC3E}">
        <p14:creationId xmlns:p14="http://schemas.microsoft.com/office/powerpoint/2010/main" val="202797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553200" cy="914400"/>
          </a:xfrm>
        </p:spPr>
        <p:txBody>
          <a:bodyPr/>
          <a:lstStyle/>
          <a:p>
            <a:r>
              <a:rPr lang="en-PH">
                <a:latin typeface="Verdana" pitchFamily="34" charset="0"/>
                <a:ea typeface="ＭＳ Ｐゴシック" pitchFamily="34" charset="-128"/>
              </a:rPr>
              <a:t>The World of Data</a:t>
            </a:r>
          </a:p>
        </p:txBody>
      </p:sp>
      <p:sp>
        <p:nvSpPr>
          <p:cNvPr id="3" name="Content Placeholder 2"/>
          <p:cNvSpPr>
            <a:spLocks noGrp="1"/>
          </p:cNvSpPr>
          <p:nvPr>
            <p:ph idx="1"/>
          </p:nvPr>
        </p:nvSpPr>
        <p:spPr>
          <a:xfrm>
            <a:off x="-228600" y="838200"/>
            <a:ext cx="9525000" cy="5867400"/>
          </a:xfrm>
        </p:spPr>
        <p:txBody>
          <a:bodyPr/>
          <a:lstStyle/>
          <a:p>
            <a:pPr>
              <a:buFont typeface="Arial" pitchFamily="34" charset="0"/>
              <a:buChar char="•"/>
              <a:defRPr/>
            </a:pPr>
            <a:r>
              <a:rPr lang="en-PH" sz="2800" dirty="0"/>
              <a:t>No. of emails sent every seconds		    = 2.9M</a:t>
            </a:r>
          </a:p>
          <a:p>
            <a:pPr>
              <a:buFont typeface="Arial" pitchFamily="34" charset="0"/>
              <a:buChar char="•"/>
              <a:defRPr/>
            </a:pPr>
            <a:r>
              <a:rPr lang="en-PH" sz="2800" dirty="0"/>
              <a:t>Data consumed by household each day	    = 375MB</a:t>
            </a:r>
          </a:p>
          <a:p>
            <a:pPr>
              <a:buFont typeface="Arial" pitchFamily="34" charset="0"/>
              <a:buChar char="•"/>
              <a:defRPr/>
            </a:pPr>
            <a:r>
              <a:rPr lang="en-PH" sz="2800" dirty="0"/>
              <a:t>Video uploaded to </a:t>
            </a:r>
            <a:r>
              <a:rPr lang="en-PH" sz="2800" dirty="0" err="1"/>
              <a:t>Youtube</a:t>
            </a:r>
            <a:r>
              <a:rPr lang="en-PH" sz="2800" dirty="0"/>
              <a:t> every minute	    = 20 </a:t>
            </a:r>
            <a:r>
              <a:rPr lang="en-PH" sz="2800" dirty="0" err="1"/>
              <a:t>hrs</a:t>
            </a:r>
            <a:endParaRPr lang="en-PH" sz="2800" dirty="0"/>
          </a:p>
          <a:p>
            <a:pPr>
              <a:buFont typeface="Arial" pitchFamily="34" charset="0"/>
              <a:buChar char="•"/>
              <a:defRPr/>
            </a:pPr>
            <a:r>
              <a:rPr lang="en-PH" sz="2800" dirty="0"/>
              <a:t>Data per day processed by Google		    = 24PB</a:t>
            </a:r>
          </a:p>
          <a:p>
            <a:pPr>
              <a:buFont typeface="Arial" pitchFamily="34" charset="0"/>
              <a:buChar char="•"/>
              <a:defRPr/>
            </a:pPr>
            <a:r>
              <a:rPr lang="en-PH" sz="2800" dirty="0"/>
              <a:t>Tweets per day					    = 50M</a:t>
            </a:r>
          </a:p>
          <a:p>
            <a:pPr>
              <a:buFont typeface="Arial" pitchFamily="34" charset="0"/>
              <a:buChar char="•"/>
              <a:defRPr/>
            </a:pPr>
            <a:r>
              <a:rPr lang="en-PH" sz="2800" dirty="0"/>
              <a:t>Total minutes spent on Facebook each month = 700B</a:t>
            </a:r>
          </a:p>
          <a:p>
            <a:pPr>
              <a:buFont typeface="Arial" pitchFamily="34" charset="0"/>
              <a:buChar char="•"/>
              <a:defRPr/>
            </a:pPr>
            <a:r>
              <a:rPr lang="en-PH" sz="2800" dirty="0"/>
              <a:t>Data sent and received by mobile </a:t>
            </a:r>
          </a:p>
          <a:p>
            <a:pPr marL="0" indent="0">
              <a:buFontTx/>
              <a:buNone/>
              <a:defRPr/>
            </a:pPr>
            <a:r>
              <a:rPr lang="en-PH" sz="2800" dirty="0"/>
              <a:t>	internet users					    = 1.3EB</a:t>
            </a:r>
          </a:p>
          <a:p>
            <a:pPr>
              <a:buFont typeface="Arial" pitchFamily="34" charset="0"/>
              <a:buChar char="•"/>
              <a:defRPr/>
            </a:pPr>
            <a:r>
              <a:rPr lang="en-PH" sz="2800" dirty="0"/>
              <a:t>Products ordered on Amazon per seconds	    = 72.9</a:t>
            </a:r>
          </a:p>
          <a:p>
            <a:pPr marL="0" indent="0">
              <a:buFontTx/>
              <a:buNone/>
              <a:defRPr/>
            </a:pPr>
            <a:r>
              <a:rPr lang="en-PH" sz="2800" dirty="0"/>
              <a:t>									items</a:t>
            </a:r>
          </a:p>
          <a:p>
            <a:pPr marL="0" indent="0">
              <a:buFontTx/>
              <a:buNone/>
              <a:defRPr/>
            </a:pPr>
            <a:r>
              <a:rPr lang="en-PH" sz="2800" dirty="0"/>
              <a:t>SOURCE: IBM</a:t>
            </a:r>
          </a:p>
          <a:p>
            <a:pPr marL="0" indent="0">
              <a:buFontTx/>
              <a:buNone/>
              <a:defRPr/>
            </a:pPr>
            <a:endParaRPr lang="en-PH" sz="2800" dirty="0"/>
          </a:p>
          <a:p>
            <a:pPr marL="0" indent="0">
              <a:buFontTx/>
              <a:buNone/>
              <a:defRPr/>
            </a:pPr>
            <a:endParaRPr lang="en-PH" sz="2800" dirty="0"/>
          </a:p>
          <a:p>
            <a:pPr>
              <a:buFont typeface="Arial" pitchFamily="34" charset="0"/>
              <a:buChar char="•"/>
              <a:defRPr/>
            </a:pPr>
            <a:endParaRPr lang="en-PH"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additive="base">
                                        <p:cTn id="7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ea typeface="ＭＳ Ｐゴシック" pitchFamily="34" charset="-128"/>
              </a:rPr>
              <a:t>Big Data</a:t>
            </a:r>
            <a:endParaRPr lang="en-US" altLang="en-US">
              <a:ea typeface="ＭＳ Ｐゴシック" pitchFamily="34" charset="-128"/>
            </a:endParaRPr>
          </a:p>
        </p:txBody>
      </p:sp>
      <p:sp>
        <p:nvSpPr>
          <p:cNvPr id="3" name="Content Placeholder 2"/>
          <p:cNvSpPr>
            <a:spLocks noGrp="1"/>
          </p:cNvSpPr>
          <p:nvPr>
            <p:ph idx="1"/>
          </p:nvPr>
        </p:nvSpPr>
        <p:spPr>
          <a:xfrm>
            <a:off x="304800" y="1143000"/>
            <a:ext cx="8382000" cy="5029200"/>
          </a:xfrm>
        </p:spPr>
        <p:txBody>
          <a:bodyPr/>
          <a:lstStyle/>
          <a:p>
            <a:pPr marL="342900" lvl="1" indent="-342900" eaLnBrk="1" hangingPunct="1">
              <a:buSzPct val="75000"/>
              <a:buFontTx/>
              <a:buBlip>
                <a:blip r:embed="rId2"/>
              </a:buBlip>
              <a:defRPr/>
            </a:pPr>
            <a:r>
              <a:rPr lang="en-US" altLang="en-US" dirty="0">
                <a:solidFill>
                  <a:schemeClr val="tx1"/>
                </a:solidFill>
              </a:rPr>
              <a:t>Big Data </a:t>
            </a:r>
            <a:r>
              <a:rPr lang="en-US" dirty="0">
                <a:solidFill>
                  <a:schemeClr val="tx1"/>
                </a:solidFill>
              </a:rPr>
              <a:t>is any data that is expensive to manage and hard to extract value from </a:t>
            </a:r>
          </a:p>
          <a:p>
            <a:pPr lvl="1" eaLnBrk="1" hangingPunct="1">
              <a:defRPr/>
            </a:pPr>
            <a:r>
              <a:rPr lang="en-US" altLang="en-US" dirty="0"/>
              <a:t>Volume</a:t>
            </a:r>
          </a:p>
          <a:p>
            <a:pPr lvl="2" eaLnBrk="1" hangingPunct="1">
              <a:defRPr/>
            </a:pPr>
            <a:r>
              <a:rPr lang="en-US" altLang="en-US" dirty="0"/>
              <a:t>The size of the data</a:t>
            </a:r>
          </a:p>
          <a:p>
            <a:pPr lvl="1" eaLnBrk="1" hangingPunct="1">
              <a:defRPr/>
            </a:pPr>
            <a:r>
              <a:rPr lang="en-US" altLang="en-US" dirty="0"/>
              <a:t>Velocity</a:t>
            </a:r>
          </a:p>
          <a:p>
            <a:pPr lvl="2" eaLnBrk="1" hangingPunct="1">
              <a:defRPr/>
            </a:pPr>
            <a:r>
              <a:rPr lang="en-US" dirty="0"/>
              <a:t>The latency of data processing relative to the growing demand for interactivity</a:t>
            </a:r>
          </a:p>
          <a:p>
            <a:pPr lvl="1" eaLnBrk="1" hangingPunct="1">
              <a:defRPr/>
            </a:pPr>
            <a:r>
              <a:rPr lang="en-US" altLang="en-US" dirty="0"/>
              <a:t>Variety and Complexity</a:t>
            </a:r>
          </a:p>
          <a:p>
            <a:pPr lvl="2" eaLnBrk="1" hangingPunct="1">
              <a:defRPr/>
            </a:pPr>
            <a:r>
              <a:rPr lang="en-US" dirty="0"/>
              <a:t>the diversity of sources, formats, quality, structures.</a:t>
            </a:r>
          </a:p>
          <a:p>
            <a:pPr marL="914400" lvl="2" indent="0" eaLnBrk="1" hangingPunct="1">
              <a:buFontTx/>
              <a:buNone/>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ea typeface="ＭＳ Ｐゴシック" pitchFamily="34" charset="-128"/>
              </a:rPr>
              <a:t>Big Data</a:t>
            </a:r>
          </a:p>
        </p:txBody>
      </p:sp>
      <p:sp>
        <p:nvSpPr>
          <p:cNvPr id="15363" name="Content Placeholder 2"/>
          <p:cNvSpPr>
            <a:spLocks noGrp="1"/>
          </p:cNvSpPr>
          <p:nvPr>
            <p:ph idx="1"/>
          </p:nvPr>
        </p:nvSpPr>
        <p:spPr/>
        <p:txBody>
          <a:bodyPr/>
          <a:lstStyle/>
          <a:p>
            <a:pPr eaLnBrk="1" hangingPunct="1"/>
            <a:endParaRPr lang="en-US">
              <a:ea typeface="ＭＳ Ｐゴシック" pitchFamily="34" charset="-128"/>
            </a:endParaRPr>
          </a:p>
        </p:txBody>
      </p:sp>
      <p:pic>
        <p:nvPicPr>
          <p:cNvPr id="153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82675"/>
            <a:ext cx="741838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ea typeface="ＭＳ Ｐゴシック" pitchFamily="34" charset="-128"/>
              </a:rPr>
              <a:t>Types of Data We Have</a:t>
            </a:r>
          </a:p>
        </p:txBody>
      </p:sp>
      <p:sp>
        <p:nvSpPr>
          <p:cNvPr id="16387" name="Content Placeholder 2"/>
          <p:cNvSpPr>
            <a:spLocks noGrp="1"/>
          </p:cNvSpPr>
          <p:nvPr>
            <p:ph idx="1"/>
          </p:nvPr>
        </p:nvSpPr>
        <p:spPr/>
        <p:txBody>
          <a:bodyPr/>
          <a:lstStyle/>
          <a:p>
            <a:pPr eaLnBrk="1" hangingPunct="1"/>
            <a:r>
              <a:rPr lang="en-US">
                <a:ea typeface="ＭＳ Ｐゴシック" pitchFamily="34" charset="-128"/>
              </a:rPr>
              <a:t>Relational Data (Tables/Transaction/Legacy Data)</a:t>
            </a:r>
          </a:p>
          <a:p>
            <a:pPr eaLnBrk="1" hangingPunct="1"/>
            <a:r>
              <a:rPr lang="en-US">
                <a:ea typeface="ＭＳ Ｐゴシック" pitchFamily="34" charset="-128"/>
              </a:rPr>
              <a:t>Text Data (Web)</a:t>
            </a:r>
          </a:p>
          <a:p>
            <a:pPr eaLnBrk="1" hangingPunct="1"/>
            <a:r>
              <a:rPr lang="en-US">
                <a:ea typeface="ＭＳ Ｐゴシック" pitchFamily="34" charset="-128"/>
              </a:rPr>
              <a:t>Semi-structured Data (XML) </a:t>
            </a:r>
          </a:p>
          <a:p>
            <a:pPr eaLnBrk="1" hangingPunct="1"/>
            <a:r>
              <a:rPr lang="en-US">
                <a:ea typeface="ＭＳ Ｐゴシック" pitchFamily="34" charset="-128"/>
              </a:rPr>
              <a:t>Graph Data</a:t>
            </a:r>
          </a:p>
          <a:p>
            <a:pPr eaLnBrk="1" hangingPunct="1"/>
            <a:r>
              <a:rPr lang="en-US">
                <a:ea typeface="ＭＳ Ｐゴシック" pitchFamily="34" charset="-128"/>
              </a:rPr>
              <a:t>Social Network, Semantic Web (RDF), … </a:t>
            </a:r>
          </a:p>
          <a:p>
            <a:pPr eaLnBrk="1" hangingPunct="1"/>
            <a:r>
              <a:rPr lang="en-US">
                <a:ea typeface="ＭＳ Ｐゴシック" pitchFamily="34" charset="-128"/>
              </a:rPr>
              <a:t>Streaming Data </a:t>
            </a:r>
          </a:p>
          <a:p>
            <a:pPr eaLnBrk="1" hangingPunct="1"/>
            <a:r>
              <a:rPr lang="en-US">
                <a:solidFill>
                  <a:srgbClr val="000066"/>
                </a:solidFill>
                <a:ea typeface="ＭＳ Ｐゴシック" pitchFamily="34" charset="-128"/>
              </a:rPr>
              <a:t>You can afford to scan the data once</a:t>
            </a:r>
          </a:p>
          <a:p>
            <a:pPr eaLnBrk="1" hangingPunct="1"/>
            <a:endParaRPr lang="en-US">
              <a:ea typeface="ＭＳ Ｐゴシック"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ea typeface="ＭＳ Ｐゴシック" pitchFamily="34" charset="-128"/>
              </a:rPr>
              <a:t>What To Do With These Data?</a:t>
            </a:r>
          </a:p>
        </p:txBody>
      </p:sp>
      <p:sp>
        <p:nvSpPr>
          <p:cNvPr id="17411" name="Content Placeholder 2"/>
          <p:cNvSpPr>
            <a:spLocks noGrp="1"/>
          </p:cNvSpPr>
          <p:nvPr>
            <p:ph idx="1"/>
          </p:nvPr>
        </p:nvSpPr>
        <p:spPr/>
        <p:txBody>
          <a:bodyPr/>
          <a:lstStyle/>
          <a:p>
            <a:pPr eaLnBrk="1" hangingPunct="1"/>
            <a:r>
              <a:rPr lang="en-US" sz="2400">
                <a:ea typeface="ＭＳ Ｐゴシック" pitchFamily="34" charset="-128"/>
              </a:rPr>
              <a:t>Aggregation and Statistics </a:t>
            </a:r>
          </a:p>
          <a:p>
            <a:pPr lvl="1" eaLnBrk="1" hangingPunct="1"/>
            <a:r>
              <a:rPr lang="en-US" sz="2400">
                <a:ea typeface="ＭＳ Ｐゴシック" pitchFamily="34" charset="-128"/>
              </a:rPr>
              <a:t>Data warehousing and OLAP</a:t>
            </a:r>
          </a:p>
          <a:p>
            <a:pPr eaLnBrk="1" hangingPunct="1"/>
            <a:r>
              <a:rPr lang="en-US" sz="2400">
                <a:ea typeface="ＭＳ Ｐゴシック" pitchFamily="34" charset="-128"/>
              </a:rPr>
              <a:t>Indexing, Searching, and Querying</a:t>
            </a:r>
          </a:p>
          <a:p>
            <a:pPr lvl="1" eaLnBrk="1" hangingPunct="1"/>
            <a:r>
              <a:rPr lang="en-US" sz="2400">
                <a:ea typeface="ＭＳ Ｐゴシック" pitchFamily="34" charset="-128"/>
              </a:rPr>
              <a:t>Keyword based search </a:t>
            </a:r>
          </a:p>
          <a:p>
            <a:pPr lvl="1" eaLnBrk="1" hangingPunct="1"/>
            <a:r>
              <a:rPr lang="en-US" sz="2400">
                <a:ea typeface="ＭＳ Ｐゴシック" pitchFamily="34" charset="-128"/>
              </a:rPr>
              <a:t>Pattern matching (XML-</a:t>
            </a:r>
            <a:r>
              <a:rPr lang="en-PH" sz="2400">
                <a:ea typeface="ＭＳ Ｐゴシック" pitchFamily="34" charset="-128"/>
              </a:rPr>
              <a:t>Extensible Markup Language</a:t>
            </a:r>
            <a:r>
              <a:rPr lang="en-US" sz="2400">
                <a:ea typeface="ＭＳ Ｐゴシック" pitchFamily="34" charset="-128"/>
              </a:rPr>
              <a:t>/RDF-</a:t>
            </a:r>
            <a:r>
              <a:rPr lang="en-PH" sz="2400">
                <a:ea typeface="ＭＳ Ｐゴシック" pitchFamily="34" charset="-128"/>
              </a:rPr>
              <a:t>Resource Description Framework</a:t>
            </a:r>
            <a:r>
              <a:rPr lang="en-US" sz="2400">
                <a:ea typeface="ＭＳ Ｐゴシック" pitchFamily="34" charset="-128"/>
              </a:rPr>
              <a:t>)</a:t>
            </a:r>
          </a:p>
          <a:p>
            <a:pPr eaLnBrk="1" hangingPunct="1"/>
            <a:r>
              <a:rPr lang="en-US" sz="2400">
                <a:ea typeface="ＭＳ Ｐゴシック" pitchFamily="34" charset="-128"/>
              </a:rPr>
              <a:t>Knowledge discovery</a:t>
            </a:r>
          </a:p>
          <a:p>
            <a:pPr lvl="1" eaLnBrk="1" hangingPunct="1"/>
            <a:r>
              <a:rPr lang="en-US" sz="2400">
                <a:ea typeface="ＭＳ Ｐゴシック" pitchFamily="34" charset="-128"/>
              </a:rPr>
              <a:t>Data Mining</a:t>
            </a:r>
          </a:p>
          <a:p>
            <a:pPr lvl="1" eaLnBrk="1" hangingPunct="1"/>
            <a:r>
              <a:rPr lang="en-US" sz="2400">
                <a:ea typeface="ＭＳ Ｐゴシック" pitchFamily="34" charset="-128"/>
              </a:rPr>
              <a:t>Statistical Modeling</a:t>
            </a:r>
          </a:p>
          <a:p>
            <a:pPr eaLnBrk="1" hangingPunct="1"/>
            <a:endParaRPr lang="en-US">
              <a:ea typeface="ＭＳ Ｐゴシック"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ea typeface="ＭＳ Ｐゴシック" pitchFamily="34" charset="-128"/>
              </a:rPr>
              <a:t>Big Data and Data Science</a:t>
            </a:r>
          </a:p>
        </p:txBody>
      </p:sp>
      <p:sp>
        <p:nvSpPr>
          <p:cNvPr id="18435" name="Content Placeholder 2"/>
          <p:cNvSpPr>
            <a:spLocks noGrp="1"/>
          </p:cNvSpPr>
          <p:nvPr>
            <p:ph idx="1"/>
          </p:nvPr>
        </p:nvSpPr>
        <p:spPr/>
        <p:txBody>
          <a:bodyPr/>
          <a:lstStyle/>
          <a:p>
            <a:pPr eaLnBrk="1" hangingPunct="1"/>
            <a:r>
              <a:rPr lang="en-US" sz="2600">
                <a:ea typeface="ＭＳ Ｐゴシック" pitchFamily="34" charset="-128"/>
              </a:rPr>
              <a:t>“… the sexy job in the next 10 years will be statisticians,” </a:t>
            </a:r>
            <a:r>
              <a:rPr lang="en-US" sz="1400">
                <a:ea typeface="ＭＳ Ｐゴシック" pitchFamily="34" charset="-128"/>
              </a:rPr>
              <a:t>Hal Varian, Google Chief Economist</a:t>
            </a:r>
          </a:p>
          <a:p>
            <a:pPr eaLnBrk="1" hangingPunct="1"/>
            <a:r>
              <a:rPr lang="en-US" sz="2600">
                <a:ea typeface="ＭＳ Ｐゴシック" pitchFamily="34" charset="-128"/>
              </a:rPr>
              <a:t>The U.S. will need 140,000-190,000 predictive analysts and 1.5 million managers/analysts by 2018. </a:t>
            </a:r>
            <a:r>
              <a:rPr lang="en-US" sz="1400">
                <a:ea typeface="ＭＳ Ｐゴシック" pitchFamily="34" charset="-128"/>
              </a:rPr>
              <a:t>McKinsey Global Institute’s June 2011</a:t>
            </a:r>
          </a:p>
          <a:p>
            <a:pPr eaLnBrk="1" hangingPunct="1"/>
            <a:r>
              <a:rPr lang="en-US" sz="2600">
                <a:ea typeface="ＭＳ Ｐゴシック" pitchFamily="34" charset="-128"/>
              </a:rPr>
              <a:t>New Data Science institutes being created or repurposed – NYU, Columbia, Washington, UCB,...</a:t>
            </a:r>
          </a:p>
          <a:p>
            <a:pPr eaLnBrk="1" hangingPunct="1"/>
            <a:r>
              <a:rPr lang="en-US" sz="2600">
                <a:ea typeface="ＭＳ Ｐゴシック" pitchFamily="34" charset="-128"/>
              </a:rPr>
              <a:t>New degree programs, courses, boot-camps:</a:t>
            </a:r>
          </a:p>
          <a:p>
            <a:pPr lvl="1" eaLnBrk="1" hangingPunct="1"/>
            <a:r>
              <a:rPr lang="en-US" sz="2200">
                <a:ea typeface="ＭＳ Ｐゴシック" pitchFamily="34" charset="-128"/>
              </a:rPr>
              <a:t>e.g., at Berkeley: Stats, I-School, CS, Astronomy…</a:t>
            </a:r>
          </a:p>
          <a:p>
            <a:pPr lvl="1" eaLnBrk="1" hangingPunct="1"/>
            <a:r>
              <a:rPr lang="en-US" sz="2200">
                <a:ea typeface="ＭＳ Ｐゴシック" pitchFamily="34" charset="-128"/>
              </a:rPr>
              <a:t>One proposal (elsewhere) for an MS in “Big Data Science”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ea typeface="ＭＳ Ｐゴシック" pitchFamily="34" charset="-128"/>
              </a:rPr>
              <a:t>What is Data Science?</a:t>
            </a:r>
          </a:p>
        </p:txBody>
      </p:sp>
      <p:sp>
        <p:nvSpPr>
          <p:cNvPr id="3" name="Content Placeholder 2"/>
          <p:cNvSpPr>
            <a:spLocks noGrp="1"/>
          </p:cNvSpPr>
          <p:nvPr>
            <p:ph idx="1"/>
          </p:nvPr>
        </p:nvSpPr>
        <p:spPr/>
        <p:txBody>
          <a:bodyPr/>
          <a:lstStyle/>
          <a:p>
            <a:pPr eaLnBrk="1" hangingPunct="1">
              <a:defRPr/>
            </a:pPr>
            <a:r>
              <a:rPr lang="en-US" dirty="0">
                <a:ea typeface="+mn-ea"/>
              </a:rPr>
              <a:t>An area that manages, manipulates, extracts, and interprets knowledge from tremendous amount of data</a:t>
            </a:r>
          </a:p>
          <a:p>
            <a:pPr eaLnBrk="1" hangingPunct="1">
              <a:defRPr/>
            </a:pPr>
            <a:r>
              <a:rPr lang="en-US" dirty="0">
                <a:ea typeface="+mn-ea"/>
              </a:rPr>
              <a:t>Data science (DS) is a multidisciplinary field of study with goal to address the challenges in big data</a:t>
            </a:r>
          </a:p>
          <a:p>
            <a:pPr eaLnBrk="1" hangingPunct="1">
              <a:defRPr/>
            </a:pPr>
            <a:r>
              <a:rPr lang="en-US" dirty="0">
                <a:solidFill>
                  <a:srgbClr val="000066"/>
                </a:solidFill>
                <a:ea typeface="+mn-ea"/>
              </a:rPr>
              <a:t>Data science principles apply to all data – big and small</a:t>
            </a:r>
          </a:p>
        </p:txBody>
      </p:sp>
      <p:sp>
        <p:nvSpPr>
          <p:cNvPr id="2" name="TextBox 1"/>
          <p:cNvSpPr txBox="1"/>
          <p:nvPr/>
        </p:nvSpPr>
        <p:spPr>
          <a:xfrm>
            <a:off x="1600200" y="6324600"/>
            <a:ext cx="5483225" cy="276225"/>
          </a:xfrm>
          <a:prstGeom prst="rect">
            <a:avLst/>
          </a:prstGeom>
          <a:noFill/>
        </p:spPr>
        <p:txBody>
          <a:bodyPr wrap="none">
            <a:spAutoFit/>
          </a:bodyPr>
          <a:lstStyle/>
          <a:p>
            <a:pPr>
              <a:defRPr/>
            </a:pPr>
            <a:r>
              <a:rPr lang="en-US" sz="1200" b="1" dirty="0">
                <a:solidFill>
                  <a:schemeClr val="bg1">
                    <a:lumMod val="65000"/>
                  </a:schemeClr>
                </a:solidFill>
                <a:cs typeface="+mn-cs"/>
              </a:rPr>
              <a:t>https://hbr.org/2012/10/data-scientist-the-sexiest-job-of-the-21st-century/</a:t>
            </a:r>
            <a:endParaRPr lang="en-US" sz="1200" dirty="0">
              <a:solidFill>
                <a:schemeClr val="bg1">
                  <a:lumMod val="65000"/>
                </a:schemeClr>
              </a:solidFill>
              <a:cs typeface="+mn-cs"/>
            </a:endParaRPr>
          </a:p>
        </p:txBody>
      </p:sp>
    </p:spTree>
  </p:cSld>
  <p:clrMapOvr>
    <a:masterClrMapping/>
  </p:clrMapOvr>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465</TotalTime>
  <Words>803</Words>
  <Application>Microsoft Office PowerPoint</Application>
  <PresentationFormat>On-screen Show (4:3)</PresentationFormat>
  <Paragraphs>108</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Verdana</vt:lpstr>
      <vt:lpstr>DataScience</vt:lpstr>
      <vt:lpstr>Custom Design</vt:lpstr>
      <vt:lpstr>Data All Around</vt:lpstr>
      <vt:lpstr>How Much Data Do We have?</vt:lpstr>
      <vt:lpstr>The World of Data</vt:lpstr>
      <vt:lpstr>Big Data</vt:lpstr>
      <vt:lpstr>Big Data</vt:lpstr>
      <vt:lpstr>Types of Data We Have</vt:lpstr>
      <vt:lpstr>What To Do With These Data?</vt:lpstr>
      <vt:lpstr>Big Data and Data Science</vt:lpstr>
      <vt:lpstr>What is Data Science?</vt:lpstr>
      <vt:lpstr>What is Data Science?</vt:lpstr>
      <vt:lpstr>Data Science</vt:lpstr>
      <vt:lpstr>PowerPoint Presentation</vt:lpstr>
      <vt:lpstr>Data Science</vt:lpstr>
      <vt:lpstr>Real Life Examples</vt:lpstr>
      <vt:lpstr>Data Scientists</vt:lpstr>
      <vt:lpstr>Data Scientists</vt:lpstr>
      <vt:lpstr>What do Data Scientists do?</vt:lpstr>
      <vt:lpstr>Concentration in Data Science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Revised by RNA</dc:creator>
  <cp:lastModifiedBy>MARGIE</cp:lastModifiedBy>
  <cp:revision>30</cp:revision>
  <dcterms:created xsi:type="dcterms:W3CDTF">2015-03-22T23:49:48Z</dcterms:created>
  <dcterms:modified xsi:type="dcterms:W3CDTF">2023-02-01T04:13:40Z</dcterms:modified>
</cp:coreProperties>
</file>