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 id="2147483696" r:id="rId2"/>
    <p:sldMasterId id="2147483708" r:id="rId3"/>
    <p:sldMasterId id="2147483720" r:id="rId4"/>
    <p:sldMasterId id="2147483732" r:id="rId5"/>
    <p:sldMasterId id="2147483756" r:id="rId6"/>
  </p:sldMasterIdLst>
  <p:notesMasterIdLst>
    <p:notesMasterId r:id="rId83"/>
  </p:notesMasterIdLst>
  <p:handoutMasterIdLst>
    <p:handoutMasterId r:id="rId84"/>
  </p:handoutMasterIdLst>
  <p:sldIdLst>
    <p:sldId id="369" r:id="rId7"/>
    <p:sldId id="370" r:id="rId8"/>
    <p:sldId id="371" r:id="rId9"/>
    <p:sldId id="378" r:id="rId10"/>
    <p:sldId id="343" r:id="rId11"/>
    <p:sldId id="376" r:id="rId12"/>
    <p:sldId id="344" r:id="rId13"/>
    <p:sldId id="377" r:id="rId14"/>
    <p:sldId id="351" r:id="rId15"/>
    <p:sldId id="352" r:id="rId16"/>
    <p:sldId id="353" r:id="rId17"/>
    <p:sldId id="379" r:id="rId18"/>
    <p:sldId id="381" r:id="rId19"/>
    <p:sldId id="354" r:id="rId20"/>
    <p:sldId id="382" r:id="rId21"/>
    <p:sldId id="383" r:id="rId22"/>
    <p:sldId id="384" r:id="rId23"/>
    <p:sldId id="385" r:id="rId24"/>
    <p:sldId id="302" r:id="rId25"/>
    <p:sldId id="346" r:id="rId26"/>
    <p:sldId id="308" r:id="rId27"/>
    <p:sldId id="356" r:id="rId28"/>
    <p:sldId id="357" r:id="rId29"/>
    <p:sldId id="386" r:id="rId30"/>
    <p:sldId id="303" r:id="rId31"/>
    <p:sldId id="388" r:id="rId32"/>
    <p:sldId id="389" r:id="rId33"/>
    <p:sldId id="387" r:id="rId34"/>
    <p:sldId id="415" r:id="rId35"/>
    <p:sldId id="390" r:id="rId36"/>
    <p:sldId id="391" r:id="rId37"/>
    <p:sldId id="358" r:id="rId38"/>
    <p:sldId id="359" r:id="rId39"/>
    <p:sldId id="360" r:id="rId40"/>
    <p:sldId id="392" r:id="rId41"/>
    <p:sldId id="393" r:id="rId42"/>
    <p:sldId id="394" r:id="rId43"/>
    <p:sldId id="395" r:id="rId44"/>
    <p:sldId id="396" r:id="rId45"/>
    <p:sldId id="397" r:id="rId46"/>
    <p:sldId id="398" r:id="rId47"/>
    <p:sldId id="399" r:id="rId48"/>
    <p:sldId id="400" r:id="rId49"/>
    <p:sldId id="413" r:id="rId50"/>
    <p:sldId id="401" r:id="rId51"/>
    <p:sldId id="402" r:id="rId52"/>
    <p:sldId id="403" r:id="rId53"/>
    <p:sldId id="404" r:id="rId54"/>
    <p:sldId id="405" r:id="rId55"/>
    <p:sldId id="414" r:id="rId56"/>
    <p:sldId id="406" r:id="rId57"/>
    <p:sldId id="407" r:id="rId58"/>
    <p:sldId id="408" r:id="rId59"/>
    <p:sldId id="409" r:id="rId60"/>
    <p:sldId id="410" r:id="rId61"/>
    <p:sldId id="411" r:id="rId62"/>
    <p:sldId id="412" r:id="rId63"/>
    <p:sldId id="439" r:id="rId64"/>
    <p:sldId id="416" r:id="rId65"/>
    <p:sldId id="417" r:id="rId66"/>
    <p:sldId id="418" r:id="rId67"/>
    <p:sldId id="419" r:id="rId68"/>
    <p:sldId id="420" r:id="rId69"/>
    <p:sldId id="421" r:id="rId70"/>
    <p:sldId id="422" r:id="rId71"/>
    <p:sldId id="423" r:id="rId72"/>
    <p:sldId id="424" r:id="rId73"/>
    <p:sldId id="425" r:id="rId74"/>
    <p:sldId id="426" r:id="rId75"/>
    <p:sldId id="427" r:id="rId76"/>
    <p:sldId id="428" r:id="rId77"/>
    <p:sldId id="429" r:id="rId78"/>
    <p:sldId id="430" r:id="rId79"/>
    <p:sldId id="431" r:id="rId80"/>
    <p:sldId id="432" r:id="rId81"/>
    <p:sldId id="372"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0000"/>
    <a:srgbClr val="FFCCFF"/>
    <a:srgbClr val="2759E5"/>
    <a:srgbClr val="6C0000"/>
    <a:srgbClr val="FFFFFF"/>
    <a:srgbClr val="FF00FF"/>
    <a:srgbClr val="00FFFF"/>
    <a:srgbClr val="000066"/>
    <a:srgbClr val="660066"/>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handoutMaster" Target="handoutMasters/handoutMaster1.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5" Type="http://schemas.openxmlformats.org/officeDocument/2006/relationships/slideMaster" Target="slideMasters/slideMaster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theme" Target="theme/theme1.xml"/><Relationship Id="rId61" Type="http://schemas.openxmlformats.org/officeDocument/2006/relationships/slide" Target="slides/slide55.xml"/><Relationship Id="rId82"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D6A4C9-1E25-49D1-9D99-E8EA9A66DEBD}" type="datetime1">
              <a:rPr lang="en-US" smtClean="0"/>
              <a:t>5/4/2022</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smtClean="0"/>
              <a:t>Bio-Crypto System</a:t>
            </a:r>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74D4262-AD32-46E5-A36E-7A70BCEED22B}" type="slidenum">
              <a:rPr lang="en-IN" smtClean="0"/>
              <a:pPr/>
              <a:t>‹#›</a:t>
            </a:fld>
            <a:endParaRPr lang="en-IN"/>
          </a:p>
        </p:txBody>
      </p:sp>
    </p:spTree>
    <p:extLst>
      <p:ext uri="{BB962C8B-B14F-4D97-AF65-F5344CB8AC3E}">
        <p14:creationId xmlns:p14="http://schemas.microsoft.com/office/powerpoint/2010/main" val="21148716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1323B6-ED5A-445A-9373-06B42761C837}" type="datetime1">
              <a:rPr lang="en-US" smtClean="0"/>
              <a:t>5/4/2022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smtClean="0"/>
              <a:t>Bio-Crypto System</a:t>
            </a: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65B8B4-63AD-4102-87AA-001503CF4B0C}" type="slidenum">
              <a:rPr lang="en-IN" smtClean="0"/>
              <a:pPr/>
              <a:t>‹#›</a:t>
            </a:fld>
            <a:endParaRPr lang="en-IN"/>
          </a:p>
        </p:txBody>
      </p:sp>
    </p:spTree>
    <p:extLst>
      <p:ext uri="{BB962C8B-B14F-4D97-AF65-F5344CB8AC3E}">
        <p14:creationId xmlns:p14="http://schemas.microsoft.com/office/powerpoint/2010/main" val="3608866684"/>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t>SMR</a:t>
            </a:r>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E2D238DB-7230-45D0-89A2-1890D4DEDBDF}"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SMR</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238DB-7230-45D0-89A2-1890D4DEDBD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13" y="914402"/>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SMR</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238DB-7230-45D0-89A2-1890D4DEDBDF}"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solidFill>
                  <a:srgbClr val="DBF5F9">
                    <a:shade val="90000"/>
                  </a:srgbClr>
                </a:solidFill>
              </a:rPr>
              <a:t>CS 40003: Data Analytics</a:t>
            </a:r>
            <a:endParaRPr lang="en-IN">
              <a:solidFill>
                <a:srgbClr val="DBF5F9">
                  <a:shade val="90000"/>
                </a:srgbClr>
              </a:solidFill>
            </a:endParaRPr>
          </a:p>
        </p:txBody>
      </p:sp>
      <p:sp>
        <p:nvSpPr>
          <p:cNvPr id="19" name="Footer Placeholder 18"/>
          <p:cNvSpPr>
            <a:spLocks noGrp="1"/>
          </p:cNvSpPr>
          <p:nvPr>
            <p:ph type="ftr" sz="quarter" idx="11"/>
          </p:nvPr>
        </p:nvSpPr>
        <p:spPr/>
        <p:txBody>
          <a:bodyPr/>
          <a:lstStyle/>
          <a:p>
            <a:endParaRPr lang="en-IN">
              <a:solidFill>
                <a:srgbClr val="DBF5F9">
                  <a:shade val="90000"/>
                </a:srgbClr>
              </a:solidFill>
            </a:endParaRPr>
          </a:p>
        </p:txBody>
      </p:sp>
      <p:sp>
        <p:nvSpPr>
          <p:cNvPr id="27" name="Slide Number Placeholder 26"/>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1917322321"/>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4168290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solidFill>
                  <a:srgbClr val="DBF5F9">
                    <a:shade val="90000"/>
                  </a:srgbClr>
                </a:solidFill>
              </a:rPr>
              <a:t>CS 40003: Data Analytics</a:t>
            </a:r>
            <a:endParaRPr lang="en-IN" dirty="0">
              <a:solidFill>
                <a:srgbClr val="DBF5F9">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313908928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21"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21"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21"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60019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21"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1"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36" y="1859800"/>
            <a:ext cx="4041774"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1"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36" y="2514600"/>
            <a:ext cx="4041774"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8" name="Footer Placeholder 7"/>
          <p:cNvSpPr>
            <a:spLocks noGrp="1"/>
          </p:cNvSpPr>
          <p:nvPr>
            <p:ph type="ftr" sz="quarter" idx="11"/>
          </p:nvPr>
        </p:nvSpPr>
        <p:spPr/>
        <p:txBody>
          <a:bodyPr/>
          <a:lstStyle/>
          <a:p>
            <a:endParaRPr lang="en-IN">
              <a:solidFill>
                <a:srgbClr val="04617B">
                  <a:shade val="90000"/>
                </a:srgbClr>
              </a:solidFill>
            </a:endParaRPr>
          </a:p>
        </p:txBody>
      </p:sp>
      <p:sp>
        <p:nvSpPr>
          <p:cNvPr id="9" name="Slide Number Placeholder 8"/>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925477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4" name="Footer Placeholder 3"/>
          <p:cNvSpPr>
            <a:spLocks noGrp="1"/>
          </p:cNvSpPr>
          <p:nvPr>
            <p:ph type="ftr" sz="quarter" idx="11"/>
          </p:nvPr>
        </p:nvSpPr>
        <p:spPr/>
        <p:txBody>
          <a:bodyPr/>
          <a:lstStyle/>
          <a:p>
            <a:endParaRPr lang="en-IN">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1434859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3" name="Footer Placeholder 2"/>
          <p:cNvSpPr>
            <a:spLocks noGrp="1"/>
          </p:cNvSpPr>
          <p:nvPr>
            <p:ph type="ftr" sz="quarter" idx="11"/>
          </p:nvPr>
        </p:nvSpPr>
        <p:spPr/>
        <p:txBody>
          <a:bodyPr/>
          <a:lstStyle/>
          <a:p>
            <a:endParaRPr lang="en-IN">
              <a:solidFill>
                <a:srgbClr val="04617B">
                  <a:shade val="90000"/>
                </a:srgbClr>
              </a:solidFill>
            </a:endParaRPr>
          </a:p>
        </p:txBody>
      </p:sp>
      <p:sp>
        <p:nvSpPr>
          <p:cNvPr id="4" name="Slide Number Placeholder 3"/>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9367629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906368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SMR</a:t>
            </a:r>
            <a:endParaRPr lang="en-IN" dirty="0"/>
          </a:p>
        </p:txBody>
      </p:sp>
      <p:sp>
        <p:nvSpPr>
          <p:cNvPr id="5" name="Footer Placeholder 4"/>
          <p:cNvSpPr>
            <a:spLocks noGrp="1"/>
          </p:cNvSpPr>
          <p:nvPr>
            <p:ph type="ftr" sz="quarter" idx="11"/>
          </p:nvPr>
        </p:nvSpPr>
        <p:spPr/>
        <p:txBody>
          <a:bodyPr/>
          <a:lstStyle/>
          <a:p>
            <a:pPr algn="ctr"/>
            <a:endParaRPr lang="en-IN" dirty="0"/>
          </a:p>
        </p:txBody>
      </p:sp>
      <p:sp>
        <p:nvSpPr>
          <p:cNvPr id="6" name="Slide Number Placeholder 5"/>
          <p:cNvSpPr>
            <a:spLocks noGrp="1"/>
          </p:cNvSpPr>
          <p:nvPr>
            <p:ph type="sldNum" sz="quarter" idx="12"/>
          </p:nvPr>
        </p:nvSpPr>
        <p:spPr/>
        <p:txBody>
          <a:bodyPr/>
          <a:lstStyle/>
          <a:p>
            <a:fld id="{E2D238DB-7230-45D0-89A2-1890D4DEDBDF}" type="slidenum">
              <a:rPr lang="en-IN" smtClean="0"/>
              <a:pPr/>
              <a:t>‹#›</a:t>
            </a:fld>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004147"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09600" y="1176999"/>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a:xfrm>
            <a:off x="8077221" y="6356393"/>
            <a:ext cx="609600" cy="365125"/>
          </a:xfrm>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381500" y="6219868"/>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27492937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3166737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13" y="914402"/>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9418682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IN">
              <a:solidFill>
                <a:srgbClr val="DBF5F9">
                  <a:shade val="90000"/>
                </a:srgbClr>
              </a:solidFill>
            </a:endParaRPr>
          </a:p>
        </p:txBody>
      </p:sp>
      <p:sp>
        <p:nvSpPr>
          <p:cNvPr id="19" name="Footer Placeholder 18"/>
          <p:cNvSpPr>
            <a:spLocks noGrp="1"/>
          </p:cNvSpPr>
          <p:nvPr>
            <p:ph type="ftr" sz="quarter" idx="11"/>
          </p:nvPr>
        </p:nvSpPr>
        <p:spPr/>
        <p:txBody>
          <a:bodyPr/>
          <a:lstStyle/>
          <a:p>
            <a:r>
              <a:rPr lang="en-IN" smtClean="0">
                <a:solidFill>
                  <a:srgbClr val="DBF5F9">
                    <a:shade val="90000"/>
                  </a:srgbClr>
                </a:solidFill>
              </a:rPr>
              <a:t>CS 40003: Data Analytics</a:t>
            </a:r>
            <a:endParaRPr lang="en-IN">
              <a:solidFill>
                <a:srgbClr val="DBF5F9">
                  <a:shade val="90000"/>
                </a:srgbClr>
              </a:solidFill>
            </a:endParaRPr>
          </a:p>
        </p:txBody>
      </p:sp>
      <p:sp>
        <p:nvSpPr>
          <p:cNvPr id="27" name="Slide Number Placeholder 26"/>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649192399"/>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IN" dirty="0">
              <a:solidFill>
                <a:srgbClr val="04617B">
                  <a:shade val="90000"/>
                </a:srgbClr>
              </a:solidFill>
            </a:endParaRPr>
          </a:p>
        </p:txBody>
      </p:sp>
      <p:sp>
        <p:nvSpPr>
          <p:cNvPr id="5" name="Footer Placeholder 4"/>
          <p:cNvSpPr>
            <a:spLocks noGrp="1"/>
          </p:cNvSpPr>
          <p:nvPr>
            <p:ph type="ftr" sz="quarter" idx="11"/>
          </p:nvPr>
        </p:nvSpPr>
        <p:spPr/>
        <p:txBody>
          <a:bodyPr/>
          <a:lstStyle/>
          <a:p>
            <a:pPr algn="ctr"/>
            <a:r>
              <a:rPr lang="en-IN"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24917823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IN" dirty="0">
              <a:solidFill>
                <a:srgbClr val="DBF5F9">
                  <a:shade val="90000"/>
                </a:srgbClr>
              </a:solidFill>
            </a:endParaRPr>
          </a:p>
        </p:txBody>
      </p:sp>
      <p:sp>
        <p:nvSpPr>
          <p:cNvPr id="5" name="Footer Placeholder 4"/>
          <p:cNvSpPr>
            <a:spLocks noGrp="1"/>
          </p:cNvSpPr>
          <p:nvPr>
            <p:ph type="ftr" sz="quarter" idx="11"/>
          </p:nvPr>
        </p:nvSpPr>
        <p:spPr/>
        <p:txBody>
          <a:bodyPr/>
          <a:lstStyle/>
          <a:p>
            <a:pPr algn="ctr"/>
            <a:r>
              <a:rPr lang="en-IN" smtClean="0">
                <a:solidFill>
                  <a:srgbClr val="DBF5F9">
                    <a:shade val="90000"/>
                  </a:srgbClr>
                </a:solidFill>
              </a:rPr>
              <a:t>CS 40003: Data Analytics</a:t>
            </a:r>
            <a:endParaRPr lang="en-IN"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3551996212"/>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15"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15"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15"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9547917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15"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8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IN">
              <a:solidFill>
                <a:srgbClr val="04617B">
                  <a:shade val="90000"/>
                </a:srgbClr>
              </a:solidFill>
            </a:endParaRPr>
          </a:p>
        </p:txBody>
      </p:sp>
      <p:sp>
        <p:nvSpPr>
          <p:cNvPr id="8" name="Footer Placeholder 7"/>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9" name="Slide Number Placeholder 8"/>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6282968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IN">
              <a:solidFill>
                <a:srgbClr val="04617B">
                  <a:shade val="90000"/>
                </a:srgbClr>
              </a:solidFill>
            </a:endParaRPr>
          </a:p>
        </p:txBody>
      </p:sp>
      <p:sp>
        <p:nvSpPr>
          <p:cNvPr id="4" name="Footer Placeholder 3"/>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912152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solidFill>
                <a:srgbClr val="04617B">
                  <a:shade val="90000"/>
                </a:srgbClr>
              </a:solidFill>
            </a:endParaRPr>
          </a:p>
        </p:txBody>
      </p:sp>
      <p:sp>
        <p:nvSpPr>
          <p:cNvPr id="3" name="Footer Placeholder 2"/>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4" name="Slide Number Placeholder 3"/>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741410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SMR</a:t>
            </a:r>
            <a:endParaRPr lang="en-IN" dirty="0"/>
          </a:p>
        </p:txBody>
      </p:sp>
      <p:sp>
        <p:nvSpPr>
          <p:cNvPr id="5" name="Footer Placeholder 4"/>
          <p:cNvSpPr>
            <a:spLocks noGrp="1"/>
          </p:cNvSpPr>
          <p:nvPr>
            <p:ph type="ftr" sz="quarter" idx="11"/>
          </p:nvPr>
        </p:nvSpPr>
        <p:spPr/>
        <p:txBody>
          <a:bodyPr/>
          <a:lstStyle/>
          <a:p>
            <a:pPr algn="ctr"/>
            <a:endParaRPr lang="en-IN" dirty="0"/>
          </a:p>
        </p:txBody>
      </p:sp>
      <p:sp>
        <p:nvSpPr>
          <p:cNvPr id="6" name="Slide Number Placeholder 5"/>
          <p:cNvSpPr>
            <a:spLocks noGrp="1"/>
          </p:cNvSpPr>
          <p:nvPr>
            <p:ph type="sldNum" sz="quarter" idx="12"/>
          </p:nvPr>
        </p:nvSpPr>
        <p:spPr/>
        <p:txBody>
          <a:bodyPr/>
          <a:lstStyle/>
          <a:p>
            <a:fld id="{E2D238DB-7230-45D0-89A2-1890D4DEDBDF}"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8299629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004147"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09600" y="1176999"/>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7" name="Slide Number Placeholder 6"/>
          <p:cNvSpPr>
            <a:spLocks noGrp="1"/>
          </p:cNvSpPr>
          <p:nvPr>
            <p:ph type="sldNum" sz="quarter" idx="12"/>
          </p:nvPr>
        </p:nvSpPr>
        <p:spPr>
          <a:xfrm>
            <a:off x="8077215" y="6356380"/>
            <a:ext cx="609600" cy="365125"/>
          </a:xfrm>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381500" y="621985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20849746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6704857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13" y="914402"/>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4908812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solidFill>
                  <a:srgbClr val="DBF5F9">
                    <a:shade val="90000"/>
                  </a:srgbClr>
                </a:solidFill>
              </a:rPr>
              <a:t>CS 40003: Data Analytics</a:t>
            </a:r>
            <a:endParaRPr lang="en-IN">
              <a:solidFill>
                <a:srgbClr val="DBF5F9">
                  <a:shade val="90000"/>
                </a:srgbClr>
              </a:solidFill>
            </a:endParaRPr>
          </a:p>
        </p:txBody>
      </p:sp>
      <p:sp>
        <p:nvSpPr>
          <p:cNvPr id="19" name="Footer Placeholder 18"/>
          <p:cNvSpPr>
            <a:spLocks noGrp="1"/>
          </p:cNvSpPr>
          <p:nvPr>
            <p:ph type="ftr" sz="quarter" idx="11"/>
          </p:nvPr>
        </p:nvSpPr>
        <p:spPr/>
        <p:txBody>
          <a:bodyPr/>
          <a:lstStyle/>
          <a:p>
            <a:endParaRPr lang="en-IN">
              <a:solidFill>
                <a:srgbClr val="DBF5F9">
                  <a:shade val="90000"/>
                </a:srgbClr>
              </a:solidFill>
            </a:endParaRPr>
          </a:p>
        </p:txBody>
      </p:sp>
      <p:sp>
        <p:nvSpPr>
          <p:cNvPr id="27" name="Slide Number Placeholder 26"/>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3801686249"/>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38821497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solidFill>
                  <a:srgbClr val="DBF5F9">
                    <a:shade val="90000"/>
                  </a:srgbClr>
                </a:solidFill>
              </a:rPr>
              <a:t>CS 40003: Data Analytics</a:t>
            </a:r>
            <a:endParaRPr lang="en-IN" dirty="0">
              <a:solidFill>
                <a:srgbClr val="DBF5F9">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3154365196"/>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16"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16"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16"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9284004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16"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89"/>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8" name="Footer Placeholder 7"/>
          <p:cNvSpPr>
            <a:spLocks noGrp="1"/>
          </p:cNvSpPr>
          <p:nvPr>
            <p:ph type="ftr" sz="quarter" idx="11"/>
          </p:nvPr>
        </p:nvSpPr>
        <p:spPr/>
        <p:txBody>
          <a:bodyPr/>
          <a:lstStyle/>
          <a:p>
            <a:endParaRPr lang="en-IN">
              <a:solidFill>
                <a:srgbClr val="04617B">
                  <a:shade val="90000"/>
                </a:srgbClr>
              </a:solidFill>
            </a:endParaRPr>
          </a:p>
        </p:txBody>
      </p:sp>
      <p:sp>
        <p:nvSpPr>
          <p:cNvPr id="9" name="Slide Number Placeholder 8"/>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7363354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4" name="Footer Placeholder 3"/>
          <p:cNvSpPr>
            <a:spLocks noGrp="1"/>
          </p:cNvSpPr>
          <p:nvPr>
            <p:ph type="ftr" sz="quarter" idx="11"/>
          </p:nvPr>
        </p:nvSpPr>
        <p:spPr/>
        <p:txBody>
          <a:bodyPr/>
          <a:lstStyle/>
          <a:p>
            <a:endParaRPr lang="en-IN">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202228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16"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16"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16"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SMR</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D238DB-7230-45D0-89A2-1890D4DEDBDF}" type="slidenum">
              <a:rPr lang="en-IN" smtClean="0"/>
              <a:pPr/>
              <a:t>‹#›</a:t>
            </a:fld>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3" name="Footer Placeholder 2"/>
          <p:cNvSpPr>
            <a:spLocks noGrp="1"/>
          </p:cNvSpPr>
          <p:nvPr>
            <p:ph type="ftr" sz="quarter" idx="11"/>
          </p:nvPr>
        </p:nvSpPr>
        <p:spPr/>
        <p:txBody>
          <a:bodyPr/>
          <a:lstStyle/>
          <a:p>
            <a:endParaRPr lang="en-IN">
              <a:solidFill>
                <a:srgbClr val="04617B">
                  <a:shade val="90000"/>
                </a:srgbClr>
              </a:solidFill>
            </a:endParaRPr>
          </a:p>
        </p:txBody>
      </p:sp>
      <p:sp>
        <p:nvSpPr>
          <p:cNvPr id="4" name="Slide Number Placeholder 3"/>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5570071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467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004147"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09600" y="1176999"/>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a:xfrm>
            <a:off x="8077216" y="6356382"/>
            <a:ext cx="609600" cy="365125"/>
          </a:xfrm>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381500" y="621985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19141218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7791760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13" y="914402"/>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40176959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solidFill>
                  <a:srgbClr val="DBF5F9">
                    <a:shade val="90000"/>
                  </a:srgbClr>
                </a:solidFill>
              </a:rPr>
              <a:t>CS 40003: Data Analytics</a:t>
            </a:r>
            <a:endParaRPr lang="en-IN">
              <a:solidFill>
                <a:srgbClr val="DBF5F9">
                  <a:shade val="90000"/>
                </a:srgbClr>
              </a:solidFill>
            </a:endParaRPr>
          </a:p>
        </p:txBody>
      </p:sp>
      <p:sp>
        <p:nvSpPr>
          <p:cNvPr id="19" name="Footer Placeholder 18"/>
          <p:cNvSpPr>
            <a:spLocks noGrp="1"/>
          </p:cNvSpPr>
          <p:nvPr>
            <p:ph type="ftr" sz="quarter" idx="11"/>
          </p:nvPr>
        </p:nvSpPr>
        <p:spPr/>
        <p:txBody>
          <a:bodyPr/>
          <a:lstStyle/>
          <a:p>
            <a:endParaRPr lang="en-IN">
              <a:solidFill>
                <a:srgbClr val="DBF5F9">
                  <a:shade val="90000"/>
                </a:srgbClr>
              </a:solidFill>
            </a:endParaRPr>
          </a:p>
        </p:txBody>
      </p:sp>
      <p:sp>
        <p:nvSpPr>
          <p:cNvPr id="27" name="Slide Number Placeholder 26"/>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4094890450"/>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385707148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solidFill>
                  <a:srgbClr val="DBF5F9">
                    <a:shade val="90000"/>
                  </a:srgbClr>
                </a:solidFill>
              </a:rPr>
              <a:t>CS 40003: Data Analytics</a:t>
            </a:r>
            <a:endParaRPr lang="en-IN" dirty="0">
              <a:solidFill>
                <a:srgbClr val="DBF5F9">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3246547505"/>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9"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9"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9"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3868479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9"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75"/>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8" name="Footer Placeholder 7"/>
          <p:cNvSpPr>
            <a:spLocks noGrp="1"/>
          </p:cNvSpPr>
          <p:nvPr>
            <p:ph type="ftr" sz="quarter" idx="11"/>
          </p:nvPr>
        </p:nvSpPr>
        <p:spPr/>
        <p:txBody>
          <a:bodyPr/>
          <a:lstStyle/>
          <a:p>
            <a:endParaRPr lang="en-IN">
              <a:solidFill>
                <a:srgbClr val="04617B">
                  <a:shade val="90000"/>
                </a:srgbClr>
              </a:solidFill>
            </a:endParaRPr>
          </a:p>
        </p:txBody>
      </p:sp>
      <p:sp>
        <p:nvSpPr>
          <p:cNvPr id="9" name="Slide Number Placeholder 8"/>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808269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16"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89"/>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t>SMR</a:t>
            </a:r>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4" name="Footer Placeholder 3"/>
          <p:cNvSpPr>
            <a:spLocks noGrp="1"/>
          </p:cNvSpPr>
          <p:nvPr>
            <p:ph type="ftr" sz="quarter" idx="11"/>
          </p:nvPr>
        </p:nvSpPr>
        <p:spPr/>
        <p:txBody>
          <a:bodyPr/>
          <a:lstStyle/>
          <a:p>
            <a:endParaRPr lang="en-IN">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58533605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3" name="Footer Placeholder 2"/>
          <p:cNvSpPr>
            <a:spLocks noGrp="1"/>
          </p:cNvSpPr>
          <p:nvPr>
            <p:ph type="ftr" sz="quarter" idx="11"/>
          </p:nvPr>
        </p:nvSpPr>
        <p:spPr/>
        <p:txBody>
          <a:bodyPr/>
          <a:lstStyle/>
          <a:p>
            <a:endParaRPr lang="en-IN">
              <a:solidFill>
                <a:srgbClr val="04617B">
                  <a:shade val="90000"/>
                </a:srgbClr>
              </a:solidFill>
            </a:endParaRPr>
          </a:p>
        </p:txBody>
      </p:sp>
      <p:sp>
        <p:nvSpPr>
          <p:cNvPr id="4" name="Slide Number Placeholder 3"/>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81237069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3145674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004143"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09600" y="1176999"/>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a:xfrm>
            <a:off x="8077209" y="6356368"/>
            <a:ext cx="609600" cy="365125"/>
          </a:xfrm>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381500" y="6219843"/>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23831422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428729959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9" y="914402"/>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50443793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solidFill>
                  <a:srgbClr val="DBF5F9">
                    <a:shade val="90000"/>
                  </a:srgbClr>
                </a:solidFill>
              </a:rPr>
              <a:t>SMR</a:t>
            </a:r>
            <a:endParaRPr lang="en-IN">
              <a:solidFill>
                <a:srgbClr val="DBF5F9">
                  <a:shade val="90000"/>
                </a:srgbClr>
              </a:solidFill>
            </a:endParaRPr>
          </a:p>
        </p:txBody>
      </p:sp>
      <p:sp>
        <p:nvSpPr>
          <p:cNvPr id="19" name="Footer Placeholder 18"/>
          <p:cNvSpPr>
            <a:spLocks noGrp="1"/>
          </p:cNvSpPr>
          <p:nvPr>
            <p:ph type="ftr" sz="quarter" idx="11"/>
          </p:nvPr>
        </p:nvSpPr>
        <p:spPr/>
        <p:txBody>
          <a:bodyPr/>
          <a:lstStyle/>
          <a:p>
            <a:endParaRPr lang="en-IN">
              <a:solidFill>
                <a:srgbClr val="DBF5F9">
                  <a:shade val="90000"/>
                </a:srgbClr>
              </a:solidFill>
            </a:endParaRPr>
          </a:p>
        </p:txBody>
      </p:sp>
      <p:sp>
        <p:nvSpPr>
          <p:cNvPr id="27" name="Slide Number Placeholder 26"/>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417585325"/>
      </p:ext>
    </p:extLst>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SMR</a:t>
            </a:r>
            <a:endParaRPr lang="en-IN" dirty="0">
              <a:solidFill>
                <a:srgbClr val="04617B">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85836258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solidFill>
                  <a:srgbClr val="DBF5F9">
                    <a:shade val="90000"/>
                  </a:srgbClr>
                </a:solidFill>
              </a:rPr>
              <a:t>SMR</a:t>
            </a:r>
            <a:endParaRPr lang="en-IN" dirty="0">
              <a:solidFill>
                <a:srgbClr val="DBF5F9">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2197494461"/>
      </p:ext>
    </p:extLst>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16"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16"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16"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SMR</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935562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SMR</a:t>
            </a:r>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D238DB-7230-45D0-89A2-1890D4DEDBDF}" type="slidenum">
              <a:rPr lang="en-IN" smtClean="0"/>
              <a:pPr/>
              <a:t>‹#›</a:t>
            </a:fld>
            <a:endParaRPr lang="en-I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16"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89"/>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solidFill>
                  <a:srgbClr val="04617B">
                    <a:shade val="90000"/>
                  </a:srgbClr>
                </a:solidFill>
              </a:rPr>
              <a:t>SMR</a:t>
            </a:r>
            <a:endParaRPr lang="en-IN">
              <a:solidFill>
                <a:srgbClr val="04617B">
                  <a:shade val="90000"/>
                </a:srgbClr>
              </a:solidFill>
            </a:endParaRPr>
          </a:p>
        </p:txBody>
      </p:sp>
      <p:sp>
        <p:nvSpPr>
          <p:cNvPr id="8" name="Footer Placeholder 7"/>
          <p:cNvSpPr>
            <a:spLocks noGrp="1"/>
          </p:cNvSpPr>
          <p:nvPr>
            <p:ph type="ftr" sz="quarter" idx="11"/>
          </p:nvPr>
        </p:nvSpPr>
        <p:spPr/>
        <p:txBody>
          <a:bodyPr/>
          <a:lstStyle/>
          <a:p>
            <a:endParaRPr lang="en-IN">
              <a:solidFill>
                <a:srgbClr val="04617B">
                  <a:shade val="90000"/>
                </a:srgbClr>
              </a:solidFill>
            </a:endParaRPr>
          </a:p>
        </p:txBody>
      </p:sp>
      <p:sp>
        <p:nvSpPr>
          <p:cNvPr id="9" name="Slide Number Placeholder 8"/>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87975675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solidFill>
                  <a:srgbClr val="04617B">
                    <a:shade val="90000"/>
                  </a:srgbClr>
                </a:solidFill>
              </a:rPr>
              <a:t>SMR</a:t>
            </a:r>
            <a:endParaRPr lang="en-IN">
              <a:solidFill>
                <a:srgbClr val="04617B">
                  <a:shade val="90000"/>
                </a:srgbClr>
              </a:solidFill>
            </a:endParaRPr>
          </a:p>
        </p:txBody>
      </p:sp>
      <p:sp>
        <p:nvSpPr>
          <p:cNvPr id="4" name="Footer Placeholder 3"/>
          <p:cNvSpPr>
            <a:spLocks noGrp="1"/>
          </p:cNvSpPr>
          <p:nvPr>
            <p:ph type="ftr" sz="quarter" idx="11"/>
          </p:nvPr>
        </p:nvSpPr>
        <p:spPr/>
        <p:txBody>
          <a:bodyPr/>
          <a:lstStyle/>
          <a:p>
            <a:endParaRPr lang="en-IN">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79982150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srgbClr val="04617B">
                    <a:shade val="90000"/>
                  </a:srgbClr>
                </a:solidFill>
              </a:rPr>
              <a:t>SMR</a:t>
            </a:r>
            <a:endParaRPr lang="en-IN">
              <a:solidFill>
                <a:srgbClr val="04617B">
                  <a:shade val="90000"/>
                </a:srgbClr>
              </a:solidFill>
            </a:endParaRPr>
          </a:p>
        </p:txBody>
      </p:sp>
      <p:sp>
        <p:nvSpPr>
          <p:cNvPr id="3" name="Footer Placeholder 2"/>
          <p:cNvSpPr>
            <a:spLocks noGrp="1"/>
          </p:cNvSpPr>
          <p:nvPr>
            <p:ph type="ftr" sz="quarter" idx="11"/>
          </p:nvPr>
        </p:nvSpPr>
        <p:spPr/>
        <p:txBody>
          <a:bodyPr/>
          <a:lstStyle/>
          <a:p>
            <a:endParaRPr lang="en-IN">
              <a:solidFill>
                <a:srgbClr val="04617B">
                  <a:shade val="90000"/>
                </a:srgbClr>
              </a:solidFill>
            </a:endParaRPr>
          </a:p>
        </p:txBody>
      </p:sp>
      <p:sp>
        <p:nvSpPr>
          <p:cNvPr id="4" name="Slide Number Placeholder 3"/>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90255543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SMR</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93626896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004147"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09600" y="1176999"/>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solidFill>
                  <a:srgbClr val="04617B">
                    <a:shade val="90000"/>
                  </a:srgbClr>
                </a:solidFill>
              </a:rPr>
              <a:t>SMR</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a:xfrm>
            <a:off x="8077216" y="6356382"/>
            <a:ext cx="609600" cy="365125"/>
          </a:xfrm>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381500" y="621985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334722364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SMR</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69511945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13" y="914402"/>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SMR</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844431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SMR</a:t>
            </a:r>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D238DB-7230-45D0-89A2-1890D4DEDBD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SMR</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D238DB-7230-45D0-89A2-1890D4DEDBD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47"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9"/>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SMR</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16" y="6356382"/>
            <a:ext cx="609600" cy="365125"/>
          </a:xfrm>
        </p:spPr>
        <p:txBody>
          <a:bodyPr/>
          <a:lstStyle/>
          <a:p>
            <a:fld id="{E2D238DB-7230-45D0-89A2-1890D4DEDBDF}"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5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16"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16"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16" y="6356382"/>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SMR</a:t>
            </a:r>
            <a:endParaRPr lang="en-IN"/>
          </a:p>
        </p:txBody>
      </p:sp>
      <p:sp>
        <p:nvSpPr>
          <p:cNvPr id="22" name="Footer Placeholder 21"/>
          <p:cNvSpPr>
            <a:spLocks noGrp="1"/>
          </p:cNvSpPr>
          <p:nvPr>
            <p:ph type="ftr" sz="quarter" idx="3"/>
          </p:nvPr>
        </p:nvSpPr>
        <p:spPr>
          <a:xfrm>
            <a:off x="2667000" y="6356382"/>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82"/>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D238DB-7230-45D0-89A2-1890D4DEDBDF}" type="slidenum">
              <a:rPr lang="en-IN" smtClean="0"/>
              <a:pPr/>
              <a:t>‹#›</a:t>
            </a:fld>
            <a:endParaRPr lang="en-IN"/>
          </a:p>
        </p:txBody>
      </p:sp>
      <p:grpSp>
        <p:nvGrpSpPr>
          <p:cNvPr id="2" name="Group 1"/>
          <p:cNvGrpSpPr/>
          <p:nvPr/>
        </p:nvGrpSpPr>
        <p:grpSpPr>
          <a:xfrm>
            <a:off x="-19010"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57221"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21"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21" y="6356393"/>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22" name="Footer Placeholder 21"/>
          <p:cNvSpPr>
            <a:spLocks noGrp="1"/>
          </p:cNvSpPr>
          <p:nvPr>
            <p:ph type="ftr" sz="quarter" idx="3"/>
          </p:nvPr>
        </p:nvSpPr>
        <p:spPr>
          <a:xfrm>
            <a:off x="2667000" y="6356393"/>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solidFill>
                <a:srgbClr val="04617B">
                  <a:shade val="90000"/>
                </a:srgbClr>
              </a:solidFill>
            </a:endParaRPr>
          </a:p>
        </p:txBody>
      </p:sp>
      <p:sp>
        <p:nvSpPr>
          <p:cNvPr id="18" name="Slide Number Placeholder 17"/>
          <p:cNvSpPr>
            <a:spLocks noGrp="1"/>
          </p:cNvSpPr>
          <p:nvPr>
            <p:ph type="sldNum" sz="quarter" idx="4"/>
          </p:nvPr>
        </p:nvSpPr>
        <p:spPr>
          <a:xfrm>
            <a:off x="7924800" y="6356393"/>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grpSp>
        <p:nvGrpSpPr>
          <p:cNvPr id="2" name="Group 1"/>
          <p:cNvGrpSpPr/>
          <p:nvPr/>
        </p:nvGrpSpPr>
        <p:grpSpPr>
          <a:xfrm>
            <a:off x="-19017" y="202408"/>
            <a:ext cx="9180549"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361123155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57215"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15"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15" y="635638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solidFill>
                <a:srgbClr val="04617B">
                  <a:shade val="90000"/>
                </a:srgbClr>
              </a:solidFill>
            </a:endParaRPr>
          </a:p>
        </p:txBody>
      </p:sp>
      <p:sp>
        <p:nvSpPr>
          <p:cNvPr id="22" name="Footer Placeholder 21"/>
          <p:cNvSpPr>
            <a:spLocks noGrp="1"/>
          </p:cNvSpPr>
          <p:nvPr>
            <p:ph type="ftr" sz="quarter" idx="3"/>
          </p:nvPr>
        </p:nvSpPr>
        <p:spPr>
          <a:xfrm>
            <a:off x="2667000" y="635638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18" name="Slide Number Placeholder 17"/>
          <p:cNvSpPr>
            <a:spLocks noGrp="1"/>
          </p:cNvSpPr>
          <p:nvPr>
            <p:ph type="sldNum" sz="quarter" idx="4"/>
          </p:nvPr>
        </p:nvSpPr>
        <p:spPr>
          <a:xfrm>
            <a:off x="7924800" y="635638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grpSp>
        <p:nvGrpSpPr>
          <p:cNvPr id="2" name="Group 1"/>
          <p:cNvGrpSpPr/>
          <p:nvPr/>
        </p:nvGrpSpPr>
        <p:grpSpPr>
          <a:xfrm>
            <a:off x="-19010"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203920720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57216"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16"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16" y="6356382"/>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22" name="Footer Placeholder 21"/>
          <p:cNvSpPr>
            <a:spLocks noGrp="1"/>
          </p:cNvSpPr>
          <p:nvPr>
            <p:ph type="ftr" sz="quarter" idx="3"/>
          </p:nvPr>
        </p:nvSpPr>
        <p:spPr>
          <a:xfrm>
            <a:off x="2667000" y="6356382"/>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solidFill>
                <a:srgbClr val="04617B">
                  <a:shade val="90000"/>
                </a:srgbClr>
              </a:solidFill>
            </a:endParaRPr>
          </a:p>
        </p:txBody>
      </p:sp>
      <p:sp>
        <p:nvSpPr>
          <p:cNvPr id="18" name="Slide Number Placeholder 17"/>
          <p:cNvSpPr>
            <a:spLocks noGrp="1"/>
          </p:cNvSpPr>
          <p:nvPr>
            <p:ph type="sldNum" sz="quarter" idx="4"/>
          </p:nvPr>
        </p:nvSpPr>
        <p:spPr>
          <a:xfrm>
            <a:off x="7924800" y="6356382"/>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grpSp>
        <p:nvGrpSpPr>
          <p:cNvPr id="2" name="Group 1"/>
          <p:cNvGrpSpPr/>
          <p:nvPr/>
        </p:nvGrpSpPr>
        <p:grpSpPr>
          <a:xfrm>
            <a:off x="-19010"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184988553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57209"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9"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9" y="6356368"/>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22" name="Footer Placeholder 21"/>
          <p:cNvSpPr>
            <a:spLocks noGrp="1"/>
          </p:cNvSpPr>
          <p:nvPr>
            <p:ph type="ftr" sz="quarter" idx="3"/>
          </p:nvPr>
        </p:nvSpPr>
        <p:spPr>
          <a:xfrm>
            <a:off x="2667000" y="6356368"/>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solidFill>
                <a:srgbClr val="04617B">
                  <a:shade val="90000"/>
                </a:srgbClr>
              </a:solidFill>
            </a:endParaRPr>
          </a:p>
        </p:txBody>
      </p:sp>
      <p:sp>
        <p:nvSpPr>
          <p:cNvPr id="18" name="Slide Number Placeholder 17"/>
          <p:cNvSpPr>
            <a:spLocks noGrp="1"/>
          </p:cNvSpPr>
          <p:nvPr>
            <p:ph type="sldNum" sz="quarter" idx="4"/>
          </p:nvPr>
        </p:nvSpPr>
        <p:spPr>
          <a:xfrm>
            <a:off x="7924800" y="6356368"/>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grpSp>
        <p:nvGrpSpPr>
          <p:cNvPr id="2" name="Group 1"/>
          <p:cNvGrpSpPr/>
          <p:nvPr/>
        </p:nvGrpSpPr>
        <p:grpSpPr>
          <a:xfrm>
            <a:off x="-19010"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184437690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57216"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16"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16" y="6356382"/>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solidFill>
                  <a:srgbClr val="04617B">
                    <a:shade val="90000"/>
                  </a:srgbClr>
                </a:solidFill>
              </a:rPr>
              <a:t>SMR</a:t>
            </a:r>
            <a:endParaRPr lang="en-IN">
              <a:solidFill>
                <a:srgbClr val="04617B">
                  <a:shade val="90000"/>
                </a:srgbClr>
              </a:solidFill>
            </a:endParaRPr>
          </a:p>
        </p:txBody>
      </p:sp>
      <p:sp>
        <p:nvSpPr>
          <p:cNvPr id="22" name="Footer Placeholder 21"/>
          <p:cNvSpPr>
            <a:spLocks noGrp="1"/>
          </p:cNvSpPr>
          <p:nvPr>
            <p:ph type="ftr" sz="quarter" idx="3"/>
          </p:nvPr>
        </p:nvSpPr>
        <p:spPr>
          <a:xfrm>
            <a:off x="2667000" y="6356382"/>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solidFill>
                <a:srgbClr val="04617B">
                  <a:shade val="90000"/>
                </a:srgbClr>
              </a:solidFill>
            </a:endParaRPr>
          </a:p>
        </p:txBody>
      </p:sp>
      <p:sp>
        <p:nvSpPr>
          <p:cNvPr id="18" name="Slide Number Placeholder 17"/>
          <p:cNvSpPr>
            <a:spLocks noGrp="1"/>
          </p:cNvSpPr>
          <p:nvPr>
            <p:ph type="sldNum" sz="quarter" idx="4"/>
          </p:nvPr>
        </p:nvSpPr>
        <p:spPr>
          <a:xfrm>
            <a:off x="7924800" y="6356382"/>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grpSp>
        <p:nvGrpSpPr>
          <p:cNvPr id="2" name="Group 1"/>
          <p:cNvGrpSpPr/>
          <p:nvPr/>
        </p:nvGrpSpPr>
        <p:grpSpPr>
          <a:xfrm>
            <a:off x="-19010"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378628470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36.png"/><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image" Target="../media/image5.png"/><Relationship Id="rId7" Type="http://schemas.openxmlformats.org/officeDocument/2006/relationships/oleObject" Target="file:///D:\Academic\Course\Data%20Analytics\Autumn%202018\slides\Drawing1\Drawing\~Page-1\Sheet.30"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file:///D:\Academic\Course\Data%20Analytics\Autumn%202018\slides\Drawing1\Drawing\~Page-1\Sheet.29" TargetMode="Externa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40.png"/><Relationship Id="rId1" Type="http://schemas.openxmlformats.org/officeDocument/2006/relationships/slideLayout" Target="../slideLayouts/slideLayout35.xml"/><Relationship Id="rId4" Type="http://schemas.openxmlformats.org/officeDocument/2006/relationships/image" Target="../media/image160.png"/></Relationships>
</file>

<file path=ppt/slides/_rels/slide52.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90.png"/><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hemeOverride" Target="../theme/themeOverride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5.xml"/></Relationships>
</file>

<file path=ppt/slides/_rels/slide6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5.xml"/></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0.pn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3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268763"/>
            <a:ext cx="7772400" cy="1470025"/>
          </a:xfrm>
        </p:spPr>
        <p:txBody>
          <a:bodyPr>
            <a:normAutofit fontScale="90000"/>
          </a:bodyPr>
          <a:lstStyle/>
          <a:p>
            <a:r>
              <a:rPr lang="en-US" dirty="0" smtClean="0">
                <a:solidFill>
                  <a:srgbClr val="6C0000"/>
                </a:solidFill>
                <a:latin typeface="Times New Roman" pitchFamily="18" charset="0"/>
                <a:cs typeface="Times New Roman" pitchFamily="18" charset="0"/>
              </a:rPr>
              <a:t>Data Analytics</a:t>
            </a:r>
            <a:br>
              <a:rPr lang="en-US" dirty="0" smtClean="0">
                <a:solidFill>
                  <a:srgbClr val="6C0000"/>
                </a:solidFill>
                <a:latin typeface="Times New Roman" pitchFamily="18" charset="0"/>
                <a:cs typeface="Times New Roman" pitchFamily="18" charset="0"/>
              </a:rPr>
            </a:br>
            <a:endParaRPr lang="en-IN" dirty="0">
              <a:solidFill>
                <a:srgbClr val="002060"/>
              </a:solidFill>
              <a:latin typeface="Times New Roman" pitchFamily="18" charset="0"/>
              <a:cs typeface="Times New Roman" pitchFamily="18" charset="0"/>
            </a:endParaRPr>
          </a:p>
        </p:txBody>
      </p:sp>
      <p:sp>
        <p:nvSpPr>
          <p:cNvPr id="4" name="Subtitle 2"/>
          <p:cNvSpPr txBox="1">
            <a:spLocks/>
          </p:cNvSpPr>
          <p:nvPr/>
        </p:nvSpPr>
        <p:spPr>
          <a:xfrm>
            <a:off x="691952" y="2996952"/>
            <a:ext cx="7854696" cy="1752600"/>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buClr>
                <a:srgbClr val="0BD0D9"/>
              </a:buClr>
            </a:pPr>
            <a:r>
              <a:rPr lang="en-US" sz="2400" b="1" i="1" smtClean="0">
                <a:solidFill>
                  <a:srgbClr val="FFFF00"/>
                </a:solidFill>
              </a:rPr>
              <a:t>Lecture #</a:t>
            </a:r>
            <a:r>
              <a:rPr lang="en-US" sz="2400" b="1" i="1">
                <a:solidFill>
                  <a:srgbClr val="FFFF00"/>
                </a:solidFill>
              </a:rPr>
              <a:t>9</a:t>
            </a:r>
            <a:endParaRPr lang="en-US" sz="2400" b="1" i="1" dirty="0" smtClean="0">
              <a:solidFill>
                <a:srgbClr val="FFFF00"/>
              </a:solidFill>
            </a:endParaRPr>
          </a:p>
          <a:p>
            <a:pPr algn="l">
              <a:buClr>
                <a:srgbClr val="0BD0D9"/>
              </a:buClr>
            </a:pPr>
            <a:r>
              <a:rPr lang="en-US" sz="2800" b="1" dirty="0" smtClean="0">
                <a:solidFill>
                  <a:srgbClr val="FFFF00"/>
                </a:solidFill>
              </a:rPr>
              <a:t>Analysis of Variance (ANOVA)</a:t>
            </a:r>
            <a:endParaRPr lang="en-IN" sz="2800" b="1" dirty="0">
              <a:solidFill>
                <a:srgbClr val="FFFF00"/>
              </a:solidFill>
            </a:endParaRPr>
          </a:p>
        </p:txBody>
      </p:sp>
    </p:spTree>
    <p:extLst>
      <p:ext uri="{BB962C8B-B14F-4D97-AF65-F5344CB8AC3E}">
        <p14:creationId xmlns:p14="http://schemas.microsoft.com/office/powerpoint/2010/main" val="155952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3" y="260648"/>
            <a:ext cx="8229600" cy="1143000"/>
          </a:xfrm>
        </p:spPr>
        <p:txBody>
          <a:bodyPr>
            <a:normAutofit/>
          </a:bodyPr>
          <a:lstStyle/>
          <a:p>
            <a:pPr algn="l"/>
            <a:r>
              <a:rPr lang="en-US" sz="4000" dirty="0" smtClean="0">
                <a:solidFill>
                  <a:srgbClr val="960000"/>
                </a:solidFill>
                <a:latin typeface="Times New Roman" pitchFamily="18" charset="0"/>
                <a:cs typeface="Times New Roman" pitchFamily="18" charset="0"/>
              </a:rPr>
              <a:t>Test Result</a:t>
            </a:r>
            <a:endParaRPr lang="en-IN" sz="4000" dirty="0">
              <a:solidFill>
                <a:srgbClr val="960000"/>
              </a:solidFill>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204540850"/>
              </p:ext>
            </p:extLst>
          </p:nvPr>
        </p:nvGraphicFramePr>
        <p:xfrm>
          <a:off x="457216" y="1916832"/>
          <a:ext cx="8241210" cy="2675096"/>
        </p:xfrm>
        <a:graphic>
          <a:graphicData uri="http://schemas.openxmlformats.org/drawingml/2006/table">
            <a:tbl>
              <a:tblPr firstRow="1" bandRow="1">
                <a:tableStyleId>{74C1A8A3-306A-4EB7-A6B1-4F7E0EB9C5D6}</a:tableStyleId>
              </a:tblPr>
              <a:tblGrid>
                <a:gridCol w="1954560">
                  <a:extLst>
                    <a:ext uri="{9D8B030D-6E8A-4147-A177-3AD203B41FA5}">
                      <a16:colId xmlns:a16="http://schemas.microsoft.com/office/drawing/2014/main" val="2425759704"/>
                    </a:ext>
                  </a:extLst>
                </a:gridCol>
                <a:gridCol w="504056">
                  <a:extLst>
                    <a:ext uri="{9D8B030D-6E8A-4147-A177-3AD203B41FA5}">
                      <a16:colId xmlns:a16="http://schemas.microsoft.com/office/drawing/2014/main" val="1387050760"/>
                    </a:ext>
                  </a:extLst>
                </a:gridCol>
                <a:gridCol w="504056">
                  <a:extLst>
                    <a:ext uri="{9D8B030D-6E8A-4147-A177-3AD203B41FA5}">
                      <a16:colId xmlns:a16="http://schemas.microsoft.com/office/drawing/2014/main" val="536482897"/>
                    </a:ext>
                  </a:extLst>
                </a:gridCol>
                <a:gridCol w="576064">
                  <a:extLst>
                    <a:ext uri="{9D8B030D-6E8A-4147-A177-3AD203B41FA5}">
                      <a16:colId xmlns:a16="http://schemas.microsoft.com/office/drawing/2014/main" val="317603403"/>
                    </a:ext>
                  </a:extLst>
                </a:gridCol>
                <a:gridCol w="576064">
                  <a:extLst>
                    <a:ext uri="{9D8B030D-6E8A-4147-A177-3AD203B41FA5}">
                      <a16:colId xmlns:a16="http://schemas.microsoft.com/office/drawing/2014/main" val="2415763504"/>
                    </a:ext>
                  </a:extLst>
                </a:gridCol>
                <a:gridCol w="576064">
                  <a:extLst>
                    <a:ext uri="{9D8B030D-6E8A-4147-A177-3AD203B41FA5}">
                      <a16:colId xmlns:a16="http://schemas.microsoft.com/office/drawing/2014/main" val="2859968983"/>
                    </a:ext>
                  </a:extLst>
                </a:gridCol>
                <a:gridCol w="576064">
                  <a:extLst>
                    <a:ext uri="{9D8B030D-6E8A-4147-A177-3AD203B41FA5}">
                      <a16:colId xmlns:a16="http://schemas.microsoft.com/office/drawing/2014/main" val="1693860031"/>
                    </a:ext>
                  </a:extLst>
                </a:gridCol>
                <a:gridCol w="576064">
                  <a:extLst>
                    <a:ext uri="{9D8B030D-6E8A-4147-A177-3AD203B41FA5}">
                      <a16:colId xmlns:a16="http://schemas.microsoft.com/office/drawing/2014/main" val="544881912"/>
                    </a:ext>
                  </a:extLst>
                </a:gridCol>
                <a:gridCol w="648072">
                  <a:extLst>
                    <a:ext uri="{9D8B030D-6E8A-4147-A177-3AD203B41FA5}">
                      <a16:colId xmlns:a16="http://schemas.microsoft.com/office/drawing/2014/main" val="1320071177"/>
                    </a:ext>
                  </a:extLst>
                </a:gridCol>
                <a:gridCol w="576064">
                  <a:extLst>
                    <a:ext uri="{9D8B030D-6E8A-4147-A177-3AD203B41FA5}">
                      <a16:colId xmlns:a16="http://schemas.microsoft.com/office/drawing/2014/main" val="13840050"/>
                    </a:ext>
                  </a:extLst>
                </a:gridCol>
                <a:gridCol w="432048">
                  <a:extLst>
                    <a:ext uri="{9D8B030D-6E8A-4147-A177-3AD203B41FA5}">
                      <a16:colId xmlns:a16="http://schemas.microsoft.com/office/drawing/2014/main" val="3959671981"/>
                    </a:ext>
                  </a:extLst>
                </a:gridCol>
                <a:gridCol w="742034">
                  <a:extLst>
                    <a:ext uri="{9D8B030D-6E8A-4147-A177-3AD203B41FA5}">
                      <a16:colId xmlns:a16="http://schemas.microsoft.com/office/drawing/2014/main" val="1247752231"/>
                    </a:ext>
                  </a:extLst>
                </a:gridCol>
              </a:tblGrid>
              <a:tr h="370840">
                <a:tc>
                  <a:txBody>
                    <a:bodyPr/>
                    <a:lstStyle/>
                    <a:p>
                      <a:endParaRPr lang="en-IN" dirty="0">
                        <a:solidFill>
                          <a:schemeClr val="tx1"/>
                        </a:solidFill>
                        <a:latin typeface="+mj-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10">
                  <a:txBody>
                    <a:bodyPr/>
                    <a:lstStyle/>
                    <a:p>
                      <a:pPr algn="ctr"/>
                      <a:r>
                        <a:rPr lang="en-US" dirty="0" smtClean="0">
                          <a:solidFill>
                            <a:schemeClr val="tx1"/>
                          </a:solidFill>
                          <a:latin typeface="+mj-lt"/>
                          <a:cs typeface="Times New Roman" panose="02020603050405020304" pitchFamily="18" charset="0"/>
                        </a:rPr>
                        <a:t>Test scores</a:t>
                      </a:r>
                      <a:r>
                        <a:rPr lang="en-US" baseline="0" dirty="0" smtClean="0">
                          <a:solidFill>
                            <a:schemeClr val="tx1"/>
                          </a:solidFill>
                          <a:latin typeface="+mj-lt"/>
                          <a:cs typeface="Times New Roman" panose="02020603050405020304" pitchFamily="18" charset="0"/>
                        </a:rPr>
                        <a:t> of students (out of 10)</a:t>
                      </a:r>
                      <a:endParaRPr lang="en-IN" dirty="0">
                        <a:solidFill>
                          <a:schemeClr val="tx1"/>
                        </a:solidFill>
                        <a:latin typeface="+mj-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r>
                        <a:rPr lang="en-US" dirty="0" smtClean="0">
                          <a:solidFill>
                            <a:schemeClr val="tx1"/>
                          </a:solidFill>
                          <a:latin typeface="+mj-lt"/>
                          <a:cs typeface="Times New Roman" panose="02020603050405020304" pitchFamily="18" charset="0"/>
                        </a:rPr>
                        <a:t>Mean</a:t>
                      </a:r>
                      <a:endParaRPr lang="en-IN" dirty="0">
                        <a:solidFill>
                          <a:schemeClr val="tx1"/>
                        </a:solidFill>
                        <a:latin typeface="+mj-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76013050"/>
                  </a:ext>
                </a:extLst>
              </a:tr>
              <a:tr h="370840">
                <a:tc>
                  <a:txBody>
                    <a:bodyPr/>
                    <a:lstStyle/>
                    <a:p>
                      <a:r>
                        <a:rPr lang="en-US" dirty="0" smtClean="0">
                          <a:solidFill>
                            <a:schemeClr val="tx1"/>
                          </a:solidFill>
                          <a:latin typeface="+mj-lt"/>
                          <a:cs typeface="Times New Roman" panose="02020603050405020304" pitchFamily="18" charset="0"/>
                        </a:rPr>
                        <a:t>Class A (constant music)</a:t>
                      </a:r>
                      <a:endParaRPr lang="en-IN" dirty="0">
                        <a:solidFill>
                          <a:schemeClr val="tx1"/>
                        </a:solidFill>
                        <a:latin typeface="+mj-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en-US" dirty="0" smtClean="0">
                          <a:solidFill>
                            <a:schemeClr val="tx1"/>
                          </a:solidFill>
                          <a:latin typeface="+mj-lt"/>
                          <a:cs typeface="Times New Roman" panose="02020603050405020304" pitchFamily="18" charset="0"/>
                        </a:rPr>
                        <a:t>7</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en-US" dirty="0" smtClean="0">
                          <a:solidFill>
                            <a:schemeClr val="tx1"/>
                          </a:solidFill>
                          <a:latin typeface="+mj-lt"/>
                          <a:cs typeface="Times New Roman" panose="02020603050405020304" pitchFamily="18" charset="0"/>
                        </a:rPr>
                        <a:t>9</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en-US" dirty="0" smtClean="0">
                          <a:solidFill>
                            <a:schemeClr val="tx1"/>
                          </a:solidFill>
                          <a:latin typeface="+mj-lt"/>
                          <a:cs typeface="Times New Roman" panose="02020603050405020304" pitchFamily="18" charset="0"/>
                        </a:rPr>
                        <a:t>5</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en-US" dirty="0" smtClean="0">
                          <a:solidFill>
                            <a:schemeClr val="tx1"/>
                          </a:solidFill>
                          <a:latin typeface="+mj-lt"/>
                          <a:cs typeface="Times New Roman" panose="02020603050405020304" pitchFamily="18" charset="0"/>
                        </a:rPr>
                        <a:t>8</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en-US" dirty="0" smtClean="0">
                          <a:solidFill>
                            <a:schemeClr val="tx1"/>
                          </a:solidFill>
                          <a:latin typeface="+mj-lt"/>
                          <a:cs typeface="Times New Roman" panose="02020603050405020304" pitchFamily="18" charset="0"/>
                        </a:rPr>
                        <a:t>6</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en-US" dirty="0" smtClean="0">
                          <a:solidFill>
                            <a:schemeClr val="tx1"/>
                          </a:solidFill>
                          <a:latin typeface="+mj-lt"/>
                          <a:cs typeface="Times New Roman" panose="02020603050405020304" pitchFamily="18" charset="0"/>
                        </a:rPr>
                        <a:t>8</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en-US" dirty="0" smtClean="0">
                          <a:solidFill>
                            <a:schemeClr val="tx1"/>
                          </a:solidFill>
                          <a:latin typeface="+mj-lt"/>
                          <a:cs typeface="Times New Roman" panose="02020603050405020304" pitchFamily="18" charset="0"/>
                        </a:rPr>
                        <a:t>6</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en-US" dirty="0" smtClean="0">
                          <a:solidFill>
                            <a:schemeClr val="tx1"/>
                          </a:solidFill>
                          <a:latin typeface="+mj-lt"/>
                          <a:cs typeface="Times New Roman" panose="02020603050405020304" pitchFamily="18" charset="0"/>
                        </a:rPr>
                        <a:t>10</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en-US" dirty="0" smtClean="0">
                          <a:solidFill>
                            <a:schemeClr val="tx1"/>
                          </a:solidFill>
                          <a:latin typeface="+mj-lt"/>
                          <a:cs typeface="Times New Roman" panose="02020603050405020304" pitchFamily="18" charset="0"/>
                        </a:rPr>
                        <a:t>7</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en-US" dirty="0" smtClean="0">
                          <a:solidFill>
                            <a:schemeClr val="tx1"/>
                          </a:solidFill>
                          <a:latin typeface="+mj-lt"/>
                          <a:cs typeface="Times New Roman" panose="02020603050405020304" pitchFamily="18" charset="0"/>
                        </a:rPr>
                        <a:t>4</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en-US" b="1" dirty="0" smtClean="0">
                          <a:solidFill>
                            <a:schemeClr val="tx1"/>
                          </a:solidFill>
                          <a:latin typeface="+mj-lt"/>
                          <a:cs typeface="Times New Roman" panose="02020603050405020304" pitchFamily="18" charset="0"/>
                        </a:rPr>
                        <a:t>7</a:t>
                      </a:r>
                      <a:endParaRPr lang="en-IN" b="1"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extLst>
                  <a:ext uri="{0D108BD9-81ED-4DB2-BD59-A6C34878D82A}">
                    <a16:rowId xmlns:a16="http://schemas.microsoft.com/office/drawing/2014/main" val="275395369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mj-lt"/>
                          <a:cs typeface="Times New Roman" panose="02020603050405020304" pitchFamily="18" charset="0"/>
                        </a:rPr>
                        <a:t>Class B (variable music)</a:t>
                      </a:r>
                      <a:endParaRPr lang="en-IN" dirty="0" smtClean="0">
                        <a:solidFill>
                          <a:schemeClr val="tx1"/>
                        </a:solidFill>
                        <a:latin typeface="+mj-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dirty="0" smtClean="0">
                          <a:solidFill>
                            <a:schemeClr val="tx1"/>
                          </a:solidFill>
                          <a:latin typeface="+mj-lt"/>
                          <a:cs typeface="Times New Roman" panose="02020603050405020304" pitchFamily="18" charset="0"/>
                        </a:rPr>
                        <a:t>4</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dirty="0" smtClean="0">
                          <a:solidFill>
                            <a:schemeClr val="tx1"/>
                          </a:solidFill>
                          <a:latin typeface="+mj-lt"/>
                          <a:cs typeface="Times New Roman" panose="02020603050405020304" pitchFamily="18" charset="0"/>
                        </a:rPr>
                        <a:t>3</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dirty="0" smtClean="0">
                          <a:solidFill>
                            <a:schemeClr val="tx1"/>
                          </a:solidFill>
                          <a:latin typeface="+mj-lt"/>
                          <a:cs typeface="Times New Roman" panose="02020603050405020304" pitchFamily="18" charset="0"/>
                        </a:rPr>
                        <a:t>6</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dirty="0" smtClean="0">
                          <a:solidFill>
                            <a:schemeClr val="tx1"/>
                          </a:solidFill>
                          <a:latin typeface="+mj-lt"/>
                          <a:cs typeface="Times New Roman" panose="02020603050405020304" pitchFamily="18" charset="0"/>
                        </a:rPr>
                        <a:t>2</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dirty="0" smtClean="0">
                          <a:solidFill>
                            <a:schemeClr val="tx1"/>
                          </a:solidFill>
                          <a:latin typeface="+mj-lt"/>
                          <a:cs typeface="Times New Roman" panose="02020603050405020304" pitchFamily="18" charset="0"/>
                        </a:rPr>
                        <a:t>7</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dirty="0" smtClean="0">
                          <a:solidFill>
                            <a:schemeClr val="tx1"/>
                          </a:solidFill>
                          <a:latin typeface="+mj-lt"/>
                          <a:cs typeface="Times New Roman" panose="02020603050405020304" pitchFamily="18" charset="0"/>
                        </a:rPr>
                        <a:t>5</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dirty="0" smtClean="0">
                          <a:solidFill>
                            <a:schemeClr val="tx1"/>
                          </a:solidFill>
                          <a:latin typeface="+mj-lt"/>
                          <a:cs typeface="Times New Roman" panose="02020603050405020304" pitchFamily="18" charset="0"/>
                        </a:rPr>
                        <a:t>5</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dirty="0" smtClean="0">
                          <a:solidFill>
                            <a:schemeClr val="tx1"/>
                          </a:solidFill>
                          <a:latin typeface="+mj-lt"/>
                          <a:cs typeface="Times New Roman" panose="02020603050405020304" pitchFamily="18" charset="0"/>
                        </a:rPr>
                        <a:t>4</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dirty="0" smtClean="0">
                          <a:solidFill>
                            <a:schemeClr val="tx1"/>
                          </a:solidFill>
                          <a:latin typeface="+mj-lt"/>
                          <a:cs typeface="Times New Roman" panose="02020603050405020304" pitchFamily="18" charset="0"/>
                        </a:rPr>
                        <a:t>1</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dirty="0" smtClean="0">
                          <a:solidFill>
                            <a:schemeClr val="tx1"/>
                          </a:solidFill>
                          <a:latin typeface="+mj-lt"/>
                          <a:cs typeface="Times New Roman" panose="02020603050405020304" pitchFamily="18" charset="0"/>
                        </a:rPr>
                        <a:t>3</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b="1" dirty="0" smtClean="0">
                          <a:solidFill>
                            <a:schemeClr val="tx1"/>
                          </a:solidFill>
                          <a:latin typeface="+mj-lt"/>
                          <a:cs typeface="Times New Roman" panose="02020603050405020304" pitchFamily="18" charset="0"/>
                        </a:rPr>
                        <a:t>4</a:t>
                      </a:r>
                      <a:endParaRPr lang="en-IN" b="1"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849130881"/>
                  </a:ext>
                </a:extLst>
              </a:tr>
              <a:tr h="6532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mj-lt"/>
                          <a:cs typeface="Times New Roman" panose="02020603050405020304" pitchFamily="18" charset="0"/>
                        </a:rPr>
                        <a:t>Class C (no music)</a:t>
                      </a:r>
                      <a:endParaRPr lang="en-IN" dirty="0" smtClean="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smtClean="0">
                          <a:solidFill>
                            <a:schemeClr val="tx1"/>
                          </a:solidFill>
                          <a:latin typeface="+mj-lt"/>
                          <a:cs typeface="Times New Roman" panose="02020603050405020304" pitchFamily="18" charset="0"/>
                        </a:rPr>
                        <a:t>6</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smtClean="0">
                          <a:solidFill>
                            <a:schemeClr val="tx1"/>
                          </a:solidFill>
                          <a:latin typeface="+mj-lt"/>
                          <a:cs typeface="Times New Roman" panose="02020603050405020304" pitchFamily="18" charset="0"/>
                        </a:rPr>
                        <a:t>1</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smtClean="0">
                          <a:solidFill>
                            <a:schemeClr val="tx1"/>
                          </a:solidFill>
                          <a:latin typeface="+mj-lt"/>
                          <a:cs typeface="Times New Roman" panose="02020603050405020304" pitchFamily="18" charset="0"/>
                        </a:rPr>
                        <a:t>3</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smtClean="0">
                          <a:solidFill>
                            <a:schemeClr val="tx1"/>
                          </a:solidFill>
                          <a:latin typeface="+mj-lt"/>
                          <a:cs typeface="Times New Roman" panose="02020603050405020304" pitchFamily="18" charset="0"/>
                        </a:rPr>
                        <a:t>5</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smtClean="0">
                          <a:solidFill>
                            <a:schemeClr val="tx1"/>
                          </a:solidFill>
                          <a:latin typeface="+mj-lt"/>
                          <a:cs typeface="Times New Roman" panose="02020603050405020304" pitchFamily="18" charset="0"/>
                        </a:rPr>
                        <a:t>3</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smtClean="0">
                          <a:solidFill>
                            <a:schemeClr val="tx1"/>
                          </a:solidFill>
                          <a:latin typeface="+mj-lt"/>
                          <a:cs typeface="Times New Roman" panose="02020603050405020304" pitchFamily="18" charset="0"/>
                        </a:rPr>
                        <a:t>4</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smtClean="0">
                          <a:solidFill>
                            <a:schemeClr val="tx1"/>
                          </a:solidFill>
                          <a:latin typeface="+mj-lt"/>
                          <a:cs typeface="Times New Roman" panose="02020603050405020304" pitchFamily="18" charset="0"/>
                        </a:rPr>
                        <a:t>6</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smtClean="0">
                          <a:solidFill>
                            <a:schemeClr val="tx1"/>
                          </a:solidFill>
                          <a:latin typeface="+mj-lt"/>
                          <a:cs typeface="Times New Roman" panose="02020603050405020304" pitchFamily="18" charset="0"/>
                        </a:rPr>
                        <a:t>5</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smtClean="0">
                          <a:solidFill>
                            <a:schemeClr val="tx1"/>
                          </a:solidFill>
                          <a:latin typeface="+mj-lt"/>
                          <a:cs typeface="Times New Roman" panose="02020603050405020304" pitchFamily="18" charset="0"/>
                        </a:rPr>
                        <a:t>7</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smtClean="0">
                          <a:solidFill>
                            <a:schemeClr val="tx1"/>
                          </a:solidFill>
                          <a:latin typeface="+mj-lt"/>
                          <a:cs typeface="Times New Roman" panose="02020603050405020304" pitchFamily="18" charset="0"/>
                        </a:rPr>
                        <a:t>3</a:t>
                      </a: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b="1" dirty="0" smtClean="0">
                          <a:solidFill>
                            <a:schemeClr val="tx1"/>
                          </a:solidFill>
                          <a:latin typeface="+mj-lt"/>
                          <a:cs typeface="Times New Roman" panose="02020603050405020304" pitchFamily="18" charset="0"/>
                        </a:rPr>
                        <a:t>4.3</a:t>
                      </a:r>
                      <a:endParaRPr lang="en-IN" b="1"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93957557"/>
                  </a:ext>
                </a:extLst>
              </a:tr>
              <a:tr h="370840">
                <a:tc gridSpan="8">
                  <a:txBody>
                    <a:bodyPr/>
                    <a:lstStyle/>
                    <a:p>
                      <a:pPr algn="ctr"/>
                      <a:endParaRPr lang="en-IN"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mj-lt"/>
                          <a:cs typeface="Times New Roman" panose="02020603050405020304" pitchFamily="18" charset="0"/>
                        </a:rPr>
                        <a:t>Grand Mean -&gt;</a:t>
                      </a:r>
                      <a:endParaRPr lang="en-IN" dirty="0" smtClean="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hMerge="1">
                  <a:txBody>
                    <a:bodyPr/>
                    <a:lstStyle/>
                    <a:p>
                      <a:endParaRPr lang="en-IN" dirty="0"/>
                    </a:p>
                  </a:txBody>
                  <a:tcPr/>
                </a:tc>
                <a:tc hMerge="1">
                  <a:txBody>
                    <a:bodyPr/>
                    <a:lstStyle/>
                    <a:p>
                      <a:endParaRPr lang="en-IN" dirty="0"/>
                    </a:p>
                  </a:txBody>
                  <a:tcPr/>
                </a:tc>
                <a:tc>
                  <a:txBody>
                    <a:bodyPr/>
                    <a:lstStyle/>
                    <a:p>
                      <a:pPr algn="ctr"/>
                      <a:r>
                        <a:rPr lang="en-US" b="1" dirty="0" smtClean="0">
                          <a:solidFill>
                            <a:schemeClr val="tx1"/>
                          </a:solidFill>
                          <a:latin typeface="+mj-lt"/>
                          <a:cs typeface="Times New Roman" panose="02020603050405020304" pitchFamily="18" charset="0"/>
                        </a:rPr>
                        <a:t>5.1</a:t>
                      </a:r>
                      <a:endParaRPr lang="en-IN" b="1" dirty="0">
                        <a:solidFill>
                          <a:schemeClr val="tx1"/>
                        </a:solidFill>
                        <a:latin typeface="+mj-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1588360"/>
                  </a:ext>
                </a:extLst>
              </a:tr>
            </a:tbl>
          </a:graphicData>
        </a:graphic>
      </p:graphicFrame>
    </p:spTree>
    <p:extLst>
      <p:ext uri="{BB962C8B-B14F-4D97-AF65-F5344CB8AC3E}">
        <p14:creationId xmlns:p14="http://schemas.microsoft.com/office/powerpoint/2010/main" val="283020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3" y="260648"/>
            <a:ext cx="8229600" cy="1143000"/>
          </a:xfrm>
        </p:spPr>
        <p:txBody>
          <a:bodyPr>
            <a:normAutofit/>
          </a:bodyPr>
          <a:lstStyle/>
          <a:p>
            <a:r>
              <a:rPr lang="en-US" sz="4000" dirty="0">
                <a:solidFill>
                  <a:srgbClr val="960000"/>
                </a:solidFill>
                <a:latin typeface="Times New Roman" pitchFamily="18" charset="0"/>
                <a:cs typeface="Times New Roman" pitchFamily="18" charset="0"/>
              </a:rPr>
              <a:t>Observations from the results</a:t>
            </a:r>
          </a:p>
        </p:txBody>
      </p:sp>
      <p:sp>
        <p:nvSpPr>
          <p:cNvPr id="3" name="Content Placeholder 2"/>
          <p:cNvSpPr>
            <a:spLocks noGrp="1"/>
          </p:cNvSpPr>
          <p:nvPr>
            <p:ph idx="1"/>
          </p:nvPr>
        </p:nvSpPr>
        <p:spPr>
          <a:xfrm>
            <a:off x="457216" y="1628800"/>
            <a:ext cx="8435280" cy="4464496"/>
          </a:xfrm>
        </p:spPr>
        <p:txBody>
          <a:bodyPr>
            <a:normAutofit/>
          </a:bodyPr>
          <a:lstStyle/>
          <a:p>
            <a:r>
              <a:rPr lang="en-IN" sz="2000" dirty="0">
                <a:latin typeface="Times New Roman" panose="02020603050405020304" pitchFamily="18" charset="0"/>
                <a:cs typeface="Times New Roman" panose="02020603050405020304" pitchFamily="18" charset="0"/>
              </a:rPr>
              <a:t>It is noticed that the mean score of students from </a:t>
            </a:r>
            <a:r>
              <a:rPr lang="en-IN" sz="2000" b="1" dirty="0">
                <a:latin typeface="Times New Roman" panose="02020603050405020304" pitchFamily="18" charset="0"/>
                <a:cs typeface="Times New Roman" panose="02020603050405020304" pitchFamily="18" charset="0"/>
              </a:rPr>
              <a:t>Group A </a:t>
            </a:r>
            <a:r>
              <a:rPr lang="en-IN" sz="2000" dirty="0">
                <a:latin typeface="Times New Roman" panose="02020603050405020304" pitchFamily="18" charset="0"/>
                <a:cs typeface="Times New Roman" panose="02020603050405020304" pitchFamily="18" charset="0"/>
              </a:rPr>
              <a:t>is definitely greater than the other two groups, so the treatment must be helpful. </a:t>
            </a:r>
            <a:endParaRPr lang="en-IN" sz="2000" dirty="0" smtClean="0">
              <a:latin typeface="Times New Roman" panose="02020603050405020304" pitchFamily="18" charset="0"/>
              <a:cs typeface="Times New Roman" panose="02020603050405020304" pitchFamily="18" charset="0"/>
            </a:endParaRPr>
          </a:p>
          <a:p>
            <a:pPr marL="0" indent="0">
              <a:buNone/>
            </a:pPr>
            <a:endParaRPr lang="en-IN" sz="1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Maybe it’s true, but there is also a slight chance that we happened to select the best students from class A, which resulted in better test scores (remember, the selection was done at random). </a:t>
            </a:r>
            <a:endParaRPr lang="en-IN" sz="2000" dirty="0" smtClean="0">
              <a:latin typeface="Times New Roman" panose="02020603050405020304" pitchFamily="18" charset="0"/>
              <a:cs typeface="Times New Roman" panose="02020603050405020304" pitchFamily="18" charset="0"/>
            </a:endParaRPr>
          </a:p>
          <a:p>
            <a:pPr lvl="8"/>
            <a:endParaRPr lang="en-IN" sz="8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leads to a few </a:t>
            </a:r>
            <a:r>
              <a:rPr lang="en-IN" sz="2000" dirty="0" smtClean="0">
                <a:latin typeface="Times New Roman" panose="02020603050405020304" pitchFamily="18" charset="0"/>
                <a:cs typeface="Times New Roman" panose="02020603050405020304" pitchFamily="18" charset="0"/>
              </a:rPr>
              <a:t>questions:</a:t>
            </a:r>
          </a:p>
          <a:p>
            <a:pPr marL="0" indent="0">
              <a:buNone/>
            </a:pPr>
            <a:endParaRPr lang="en-IN" sz="1000" dirty="0">
              <a:latin typeface="Times New Roman" panose="02020603050405020304" pitchFamily="18" charset="0"/>
              <a:cs typeface="Times New Roman" panose="02020603050405020304" pitchFamily="18" charset="0"/>
            </a:endParaRPr>
          </a:p>
          <a:p>
            <a:pPr marL="822960" lvl="1" indent="-457200">
              <a:buClr>
                <a:schemeClr val="tx1"/>
              </a:buClr>
              <a:buFont typeface="+mj-lt"/>
              <a:buAutoNum type="arabicPeriod"/>
            </a:pPr>
            <a:r>
              <a:rPr lang="en-IN" sz="1800" dirty="0" smtClean="0">
                <a:solidFill>
                  <a:schemeClr val="accent1">
                    <a:lumMod val="75000"/>
                  </a:schemeClr>
                </a:solidFill>
                <a:latin typeface="Times New Roman" panose="02020603050405020304" pitchFamily="18" charset="0"/>
                <a:cs typeface="Times New Roman" panose="02020603050405020304" pitchFamily="18" charset="0"/>
              </a:rPr>
              <a:t>How </a:t>
            </a:r>
            <a:r>
              <a:rPr lang="en-IN" sz="1800" dirty="0">
                <a:solidFill>
                  <a:schemeClr val="accent1">
                    <a:lumMod val="75000"/>
                  </a:schemeClr>
                </a:solidFill>
                <a:latin typeface="Times New Roman" panose="02020603050405020304" pitchFamily="18" charset="0"/>
                <a:cs typeface="Times New Roman" panose="02020603050405020304" pitchFamily="18" charset="0"/>
              </a:rPr>
              <a:t>do we decide that these three groups performed differently because of the different situations and </a:t>
            </a:r>
            <a:r>
              <a:rPr lang="en-IN" sz="1800" dirty="0">
                <a:solidFill>
                  <a:srgbClr val="C00000"/>
                </a:solidFill>
                <a:latin typeface="Times New Roman" panose="02020603050405020304" pitchFamily="18" charset="0"/>
                <a:cs typeface="Times New Roman" panose="02020603050405020304" pitchFamily="18" charset="0"/>
              </a:rPr>
              <a:t>not merely by chance</a:t>
            </a:r>
            <a:r>
              <a:rPr lang="en-IN" sz="1800" dirty="0" smtClean="0">
                <a:solidFill>
                  <a:schemeClr val="accent1">
                    <a:lumMod val="75000"/>
                  </a:schemeClr>
                </a:solidFill>
                <a:latin typeface="Times New Roman" panose="02020603050405020304" pitchFamily="18" charset="0"/>
                <a:cs typeface="Times New Roman" panose="02020603050405020304" pitchFamily="18" charset="0"/>
              </a:rPr>
              <a:t>?</a:t>
            </a:r>
          </a:p>
          <a:p>
            <a:pPr marL="2377440" lvl="7" indent="-457200">
              <a:buClr>
                <a:schemeClr val="tx1"/>
              </a:buClr>
              <a:buFont typeface="+mj-lt"/>
              <a:buAutoNum type="arabicPeriod"/>
            </a:pPr>
            <a:endParaRPr lang="en-IN" sz="1000" dirty="0" smtClean="0">
              <a:solidFill>
                <a:schemeClr val="accent1">
                  <a:lumMod val="75000"/>
                </a:schemeClr>
              </a:solidFill>
              <a:latin typeface="Times New Roman" panose="02020603050405020304" pitchFamily="18" charset="0"/>
              <a:cs typeface="Times New Roman" panose="02020603050405020304" pitchFamily="18" charset="0"/>
            </a:endParaRPr>
          </a:p>
          <a:p>
            <a:pPr marL="822960" lvl="1" indent="-457200">
              <a:buClr>
                <a:schemeClr val="tx1"/>
              </a:buClr>
              <a:buFont typeface="+mj-lt"/>
              <a:buAutoNum type="arabicPeriod"/>
            </a:pPr>
            <a:r>
              <a:rPr lang="en-IN" sz="1800" dirty="0">
                <a:solidFill>
                  <a:schemeClr val="accent1">
                    <a:lumMod val="75000"/>
                  </a:schemeClr>
                </a:solidFill>
                <a:latin typeface="Times New Roman" panose="02020603050405020304" pitchFamily="18" charset="0"/>
                <a:cs typeface="Times New Roman" panose="02020603050405020304" pitchFamily="18" charset="0"/>
              </a:rPr>
              <a:t>In a statistical sense, how </a:t>
            </a:r>
            <a:r>
              <a:rPr lang="en-IN" sz="1800" dirty="0">
                <a:solidFill>
                  <a:srgbClr val="C00000"/>
                </a:solidFill>
                <a:latin typeface="Times New Roman" panose="02020603050405020304" pitchFamily="18" charset="0"/>
                <a:cs typeface="Times New Roman" panose="02020603050405020304" pitchFamily="18" charset="0"/>
              </a:rPr>
              <a:t>different are these three samples </a:t>
            </a:r>
            <a:r>
              <a:rPr lang="en-IN" sz="1800" dirty="0">
                <a:solidFill>
                  <a:schemeClr val="accent1">
                    <a:lumMod val="75000"/>
                  </a:schemeClr>
                </a:solidFill>
                <a:latin typeface="Times New Roman" panose="02020603050405020304" pitchFamily="18" charset="0"/>
                <a:cs typeface="Times New Roman" panose="02020603050405020304" pitchFamily="18" charset="0"/>
              </a:rPr>
              <a:t>from each other?</a:t>
            </a:r>
          </a:p>
          <a:p>
            <a:pPr marL="365760" lvl="1" indent="0">
              <a:buClr>
                <a:schemeClr val="tx1"/>
              </a:buClr>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6245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708920"/>
            <a:ext cx="8496944" cy="773440"/>
          </a:xfrm>
        </p:spPr>
        <p:txBody>
          <a:bodyPr>
            <a:noAutofit/>
          </a:bodyPr>
          <a:lstStyle/>
          <a:p>
            <a:pPr marL="0" indent="0" algn="ctr">
              <a:buNone/>
            </a:pPr>
            <a:r>
              <a:rPr lang="en-US" sz="5400" dirty="0" smtClean="0">
                <a:solidFill>
                  <a:srgbClr val="0070C0"/>
                </a:solidFill>
                <a:latin typeface="Times New Roman" pitchFamily="18" charset="0"/>
                <a:cs typeface="Times New Roman" pitchFamily="18" charset="0"/>
              </a:rPr>
              <a:t>Why ANOVA?</a:t>
            </a:r>
            <a:endParaRPr lang="en-US" sz="5400" dirty="0">
              <a:solidFill>
                <a:srgbClr val="0070C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12</a:t>
            </a:fld>
            <a:endParaRPr lang="en-IN" dirty="0">
              <a:solidFill>
                <a:srgbClr val="04617B">
                  <a:shade val="90000"/>
                </a:srgbClr>
              </a:solidFill>
            </a:endParaRPr>
          </a:p>
        </p:txBody>
      </p:sp>
      <p:sp>
        <p:nvSpPr>
          <p:cNvPr id="5" name="Title 4"/>
          <p:cNvSpPr>
            <a:spLocks noGrp="1"/>
          </p:cNvSpPr>
          <p:nvPr>
            <p:ph type="title"/>
          </p:nvPr>
        </p:nvSpPr>
        <p:spPr/>
        <p:txBody>
          <a:bodyPr/>
          <a:lstStyle/>
          <a:p>
            <a:r>
              <a:rPr lang="en-US" dirty="0" smtClean="0"/>
              <a:t> </a:t>
            </a:r>
            <a:endParaRPr lang="en-IN" dirty="0"/>
          </a:p>
        </p:txBody>
      </p:sp>
    </p:spTree>
    <p:extLst>
      <p:ext uri="{BB962C8B-B14F-4D97-AF65-F5344CB8AC3E}">
        <p14:creationId xmlns:p14="http://schemas.microsoft.com/office/powerpoint/2010/main" val="42848834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16" y="704088"/>
            <a:ext cx="8229600" cy="708688"/>
          </a:xfrm>
        </p:spPr>
        <p:txBody>
          <a:bodyPr>
            <a:normAutofit/>
          </a:bodyPr>
          <a:lstStyle/>
          <a:p>
            <a:r>
              <a:rPr lang="en-IN" sz="4000" dirty="0" smtClean="0">
                <a:solidFill>
                  <a:srgbClr val="960000"/>
                </a:solidFill>
                <a:latin typeface="Times New Roman" pitchFamily="18" charset="0"/>
                <a:cs typeface="Times New Roman" pitchFamily="18" charset="0"/>
              </a:rPr>
              <a:t>Statistical Inferences</a:t>
            </a:r>
            <a:endParaRPr lang="en-IN" sz="4000" dirty="0">
              <a:solidFill>
                <a:srgbClr val="960000"/>
              </a:solidFill>
              <a:latin typeface="Times New Roman" pitchFamily="18" charset="0"/>
              <a:cs typeface="Times New Roman" pitchFamily="18" charset="0"/>
            </a:endParaRPr>
          </a:p>
        </p:txBody>
      </p:sp>
      <p:sp>
        <p:nvSpPr>
          <p:cNvPr id="7" name="Rectangle 6"/>
          <p:cNvSpPr/>
          <p:nvPr/>
        </p:nvSpPr>
        <p:spPr>
          <a:xfrm>
            <a:off x="467544" y="1847975"/>
            <a:ext cx="8424936" cy="2141740"/>
          </a:xfrm>
          <a:prstGeom prst="rect">
            <a:avLst/>
          </a:prstGeom>
        </p:spPr>
        <p:txBody>
          <a:bodyPr wrap="square">
            <a:spAutoFit/>
          </a:bodyPr>
          <a:lstStyle/>
          <a:p>
            <a:pPr marL="342900" indent="-342900" algn="just">
              <a:lnSpc>
                <a:spcPct val="107000"/>
              </a:lnSpc>
              <a:spcAft>
                <a:spcPts val="800"/>
              </a:spcAft>
              <a:buFont typeface="Arial" pitchFamily="34" charset="0"/>
              <a:buChar char="•"/>
            </a:pPr>
            <a:r>
              <a:rPr lang="en-IN"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ANOVA is a statistical </a:t>
            </a:r>
            <a:r>
              <a:rPr lang="en-IN" sz="2000"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technique</a:t>
            </a:r>
          </a:p>
          <a:p>
            <a:pPr marL="800100" lvl="1" indent="-342900" algn="just">
              <a:lnSpc>
                <a:spcPct val="107000"/>
              </a:lnSpc>
              <a:spcAft>
                <a:spcPts val="800"/>
              </a:spcAft>
              <a:buFont typeface="Arial" pitchFamily="34" charset="0"/>
              <a:buChar char="•"/>
            </a:pPr>
            <a:r>
              <a:rPr lang="en-US" sz="2000" dirty="0">
                <a:latin typeface="Times New Roman" panose="02020603050405020304" pitchFamily="18" charset="0"/>
                <a:cs typeface="Times New Roman" panose="02020603050405020304" pitchFamily="18" charset="0"/>
              </a:rPr>
              <a:t>It is similar in application to techniques such as </a:t>
            </a:r>
            <a:r>
              <a:rPr lang="en-US" sz="2000" dirty="0" smtClean="0">
                <a:latin typeface="Times New Roman" panose="02020603050405020304" pitchFamily="18" charset="0"/>
                <a:cs typeface="Times New Roman" panose="02020603050405020304" pitchFamily="18" charset="0"/>
              </a:rPr>
              <a:t>t-test, z-test and </a:t>
            </a:r>
            <a:r>
              <a:rPr lang="el-GR" sz="2000" dirty="0" smtClean="0">
                <a:latin typeface="Times New Roman" panose="02020603050405020304" pitchFamily="18" charset="0"/>
                <a:cs typeface="Times New Roman" panose="02020603050405020304" pitchFamily="18" charset="0"/>
              </a:rPr>
              <a:t>χ</a:t>
            </a:r>
            <a:r>
              <a:rPr lang="en-US" sz="2000" baseline="30000"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-test </a:t>
            </a:r>
            <a:r>
              <a:rPr lang="en-US" sz="2000" dirty="0">
                <a:latin typeface="Times New Roman" panose="02020603050405020304" pitchFamily="18" charset="0"/>
                <a:cs typeface="Times New Roman" panose="02020603050405020304" pitchFamily="18" charset="0"/>
              </a:rPr>
              <a:t>in that it is used to compare means and the relative variance between them. </a:t>
            </a:r>
            <a:endParaRPr lang="en-IN"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buFont typeface="Symbol" panose="05050102010706020507" pitchFamily="18" charset="2"/>
              <a:buChar char=""/>
            </a:pPr>
            <a:r>
              <a:rPr lang="en-US" sz="2000"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Why </a:t>
            </a:r>
            <a:r>
              <a:rPr lang="en-US"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not use </a:t>
            </a:r>
            <a:r>
              <a:rPr lang="en-US" sz="2000" dirty="0">
                <a:latin typeface="Times New Roman" panose="02020603050405020304" pitchFamily="18" charset="0"/>
                <a:cs typeface="Times New Roman" panose="02020603050405020304" pitchFamily="18" charset="0"/>
              </a:rPr>
              <a:t>t-test, z-test and </a:t>
            </a:r>
            <a:r>
              <a:rPr lang="el-GR" sz="2000" dirty="0">
                <a:latin typeface="Times New Roman" panose="02020603050405020304" pitchFamily="18" charset="0"/>
                <a:cs typeface="Times New Roman" panose="02020603050405020304" pitchFamily="18" charset="0"/>
              </a:rPr>
              <a:t>χ</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-test </a:t>
            </a:r>
            <a:r>
              <a:rPr lang="en-US" sz="2000"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p>
          <a:p>
            <a:pPr marL="1714500" lvl="3" indent="-342900" algn="just">
              <a:lnSpc>
                <a:spcPct val="107000"/>
              </a:lnSpc>
              <a:buFont typeface="Symbol" panose="05050102010706020507" pitchFamily="18" charset="2"/>
              <a:buChar char=""/>
            </a:pPr>
            <a:endParaRPr lang="en-IN" sz="1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Symbol" panose="05050102010706020507" pitchFamily="18" charset="2"/>
              <a:buChar char=""/>
            </a:pPr>
            <a:r>
              <a:rPr lang="en-US"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Why analysis of variance </a:t>
            </a:r>
            <a:r>
              <a:rPr lang="en-US" sz="2000"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for comparing </a:t>
            </a:r>
            <a:r>
              <a:rPr lang="en-US"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means?</a:t>
            </a:r>
            <a:endParaRPr lang="en-IN"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148" name="Picture 4" descr="Image result for important ques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7318" y="44624"/>
            <a:ext cx="1986682" cy="1986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720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3" y="260648"/>
            <a:ext cx="8229600" cy="1143000"/>
          </a:xfrm>
        </p:spPr>
        <p:txBody>
          <a:bodyPr>
            <a:normAutofit/>
          </a:bodyPr>
          <a:lstStyle/>
          <a:p>
            <a:r>
              <a:rPr lang="en-US" sz="4000" dirty="0">
                <a:solidFill>
                  <a:srgbClr val="960000"/>
                </a:solidFill>
                <a:latin typeface="Times New Roman" pitchFamily="18" charset="0"/>
                <a:cs typeface="Times New Roman" pitchFamily="18" charset="0"/>
              </a:rPr>
              <a:t>Analysis of Variance (ANOVA)</a:t>
            </a:r>
          </a:p>
        </p:txBody>
      </p:sp>
      <p:sp>
        <p:nvSpPr>
          <p:cNvPr id="3" name="Content Placeholder 2"/>
          <p:cNvSpPr>
            <a:spLocks noGrp="1"/>
          </p:cNvSpPr>
          <p:nvPr>
            <p:ph idx="1"/>
          </p:nvPr>
        </p:nvSpPr>
        <p:spPr>
          <a:xfrm>
            <a:off x="539552" y="4941168"/>
            <a:ext cx="8085584" cy="1080120"/>
          </a:xfrm>
        </p:spPr>
        <p:txBody>
          <a:bodyPr>
            <a:normAutofit/>
          </a:bodyPr>
          <a:lstStyle/>
          <a:p>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technique was invented by </a:t>
            </a:r>
            <a:r>
              <a:rPr lang="en-US" sz="2000" dirty="0">
                <a:solidFill>
                  <a:srgbClr val="0070C0"/>
                </a:solidFill>
                <a:latin typeface="Times New Roman" panose="02020603050405020304" pitchFamily="18" charset="0"/>
                <a:cs typeface="Times New Roman" panose="02020603050405020304" pitchFamily="18" charset="0"/>
              </a:rPr>
              <a:t>Sir Ronald Aylmer </a:t>
            </a:r>
            <a:r>
              <a:rPr lang="en-US" sz="2000" dirty="0" smtClean="0">
                <a:solidFill>
                  <a:srgbClr val="0070C0"/>
                </a:solidFill>
                <a:latin typeface="Times New Roman" panose="02020603050405020304" pitchFamily="18" charset="0"/>
                <a:cs typeface="Times New Roman" panose="02020603050405020304" pitchFamily="18" charset="0"/>
              </a:rPr>
              <a:t>Fisher </a:t>
            </a:r>
            <a:r>
              <a:rPr lang="en-US" sz="2000" dirty="0" smtClean="0">
                <a:latin typeface="Times New Roman" panose="02020603050405020304" pitchFamily="18" charset="0"/>
                <a:cs typeface="Times New Roman" panose="02020603050405020304" pitchFamily="18" charset="0"/>
              </a:rPr>
              <a:t>(1921), </a:t>
            </a:r>
            <a:r>
              <a:rPr lang="en-US" sz="2000" dirty="0">
                <a:latin typeface="Times New Roman" panose="02020603050405020304" pitchFamily="18" charset="0"/>
                <a:cs typeface="Times New Roman" panose="02020603050405020304" pitchFamily="18" charset="0"/>
              </a:rPr>
              <a:t>and is </a:t>
            </a:r>
            <a:r>
              <a:rPr lang="en-US" sz="2000" dirty="0" smtClean="0">
                <a:latin typeface="Times New Roman" panose="02020603050405020304" pitchFamily="18" charset="0"/>
                <a:cs typeface="Times New Roman" panose="02020603050405020304" pitchFamily="18" charset="0"/>
              </a:rPr>
              <a:t>often </a:t>
            </a:r>
            <a:r>
              <a:rPr lang="en-US" sz="2000" dirty="0">
                <a:latin typeface="Times New Roman" panose="02020603050405020304" pitchFamily="18" charset="0"/>
                <a:cs typeface="Times New Roman" panose="02020603050405020304" pitchFamily="18" charset="0"/>
              </a:rPr>
              <a:t>referred to as Fisher’s ANOVA</a:t>
            </a:r>
            <a:r>
              <a:rPr lang="en-US" sz="2000" dirty="0" smtClean="0">
                <a:latin typeface="Times New Roman" panose="02020603050405020304" pitchFamily="18" charset="0"/>
                <a:cs typeface="Times New Roman" panose="02020603050405020304" pitchFamily="18" charset="0"/>
              </a:rPr>
              <a:t>.</a:t>
            </a:r>
          </a:p>
          <a:p>
            <a:pPr lvl="3"/>
            <a:endParaRPr lang="en-IN" sz="1400" dirty="0">
              <a:latin typeface="Times New Roman" panose="02020603050405020304" pitchFamily="18" charset="0"/>
              <a:cs typeface="Times New Roman" panose="02020603050405020304" pitchFamily="18" charset="0"/>
            </a:endParaRPr>
          </a:p>
        </p:txBody>
      </p:sp>
      <p:grpSp>
        <p:nvGrpSpPr>
          <p:cNvPr id="8" name="Group 7"/>
          <p:cNvGrpSpPr/>
          <p:nvPr/>
        </p:nvGrpSpPr>
        <p:grpSpPr>
          <a:xfrm>
            <a:off x="885676" y="1772816"/>
            <a:ext cx="7249351" cy="2880320"/>
            <a:chOff x="1139073" y="3645024"/>
            <a:chExt cx="7249351" cy="1646474"/>
          </a:xfrm>
          <a:effectLst>
            <a:glow rad="228600">
              <a:schemeClr val="accent1">
                <a:satMod val="175000"/>
                <a:alpha val="40000"/>
              </a:schemeClr>
            </a:glow>
          </a:effectLst>
        </p:grpSpPr>
        <p:sp>
          <p:nvSpPr>
            <p:cNvPr id="7" name="Rectangle 6"/>
            <p:cNvSpPr/>
            <p:nvPr/>
          </p:nvSpPr>
          <p:spPr>
            <a:xfrm>
              <a:off x="1139073" y="4005064"/>
              <a:ext cx="7249351" cy="1286434"/>
            </a:xfrm>
            <a:prstGeom prst="rect">
              <a:avLst/>
            </a:prstGeom>
            <a:solidFill>
              <a:srgbClr val="FDFFC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endParaRPr lang="en-US" dirty="0" smtClean="0">
                <a:solidFill>
                  <a:srgbClr val="0070C0"/>
                </a:solidFill>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dirty="0" smtClean="0">
                  <a:solidFill>
                    <a:srgbClr val="0070C0"/>
                  </a:solidFill>
                  <a:latin typeface="Times New Roman" panose="02020603050405020304" pitchFamily="18" charset="0"/>
                  <a:cs typeface="Times New Roman" panose="02020603050405020304" pitchFamily="18" charset="0"/>
                </a:rPr>
                <a:t>Analysis of Variance (ANOVA) is derived from a partitioning of total variability into its component parts.</a:t>
              </a:r>
            </a:p>
            <a:p>
              <a:pPr marL="3028950" lvl="6" indent="-285750">
                <a:buFont typeface="Arial" pitchFamily="34" charset="0"/>
                <a:buChar char="•"/>
              </a:pPr>
              <a:endParaRPr lang="en-US" sz="1000" dirty="0" smtClean="0">
                <a:solidFill>
                  <a:srgbClr val="0070C0"/>
                </a:solidFill>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ANOVA </a:t>
              </a:r>
              <a:r>
                <a:rPr lang="en-US" dirty="0">
                  <a:solidFill>
                    <a:srgbClr val="002060"/>
                  </a:solidFill>
                  <a:latin typeface="Times New Roman" panose="02020603050405020304" pitchFamily="18" charset="0"/>
                  <a:cs typeface="Times New Roman" panose="02020603050405020304" pitchFamily="18" charset="0"/>
                </a:rPr>
                <a:t>is a statistical technique that is used to check </a:t>
              </a:r>
              <a:r>
                <a:rPr lang="en-US" dirty="0">
                  <a:solidFill>
                    <a:srgbClr val="C00000"/>
                  </a:solidFill>
                  <a:latin typeface="Times New Roman" panose="02020603050405020304" pitchFamily="18" charset="0"/>
                  <a:cs typeface="Times New Roman" panose="02020603050405020304" pitchFamily="18" charset="0"/>
                </a:rPr>
                <a:t>if the means of two or more groups are significantly different from each other</a:t>
              </a:r>
              <a:r>
                <a:rPr lang="en-US" dirty="0" smtClean="0">
                  <a:solidFill>
                    <a:srgbClr val="002060"/>
                  </a:solidFill>
                  <a:latin typeface="Times New Roman" panose="02020603050405020304" pitchFamily="18" charset="0"/>
                  <a:cs typeface="Times New Roman" panose="02020603050405020304" pitchFamily="18" charset="0"/>
                </a:rPr>
                <a:t>.</a:t>
              </a:r>
            </a:p>
            <a:p>
              <a:pPr marL="1200150" lvl="2" indent="-285750">
                <a:buFont typeface="Arial"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 </a:t>
              </a:r>
            </a:p>
            <a:p>
              <a:pPr marL="285750" indent="-285750">
                <a:buFont typeface="Arial" pitchFamily="34" charset="0"/>
                <a:buChar char="•"/>
              </a:pPr>
              <a:r>
                <a:rPr lang="en-US" dirty="0" smtClean="0">
                  <a:solidFill>
                    <a:srgbClr val="0070C0"/>
                  </a:solidFill>
                  <a:latin typeface="Times New Roman" panose="02020603050405020304" pitchFamily="18" charset="0"/>
                  <a:cs typeface="Times New Roman" panose="02020603050405020304" pitchFamily="18" charset="0"/>
                </a:rPr>
                <a:t>ANOVA </a:t>
              </a:r>
              <a:r>
                <a:rPr lang="en-US" dirty="0">
                  <a:solidFill>
                    <a:srgbClr val="0070C0"/>
                  </a:solidFill>
                  <a:latin typeface="Times New Roman" panose="02020603050405020304" pitchFamily="18" charset="0"/>
                  <a:cs typeface="Times New Roman" panose="02020603050405020304" pitchFamily="18" charset="0"/>
                </a:rPr>
                <a:t>checks the impact of </a:t>
              </a:r>
              <a:r>
                <a:rPr lang="en-US" dirty="0">
                  <a:solidFill>
                    <a:srgbClr val="002060"/>
                  </a:solidFill>
                  <a:latin typeface="Times New Roman" panose="02020603050405020304" pitchFamily="18" charset="0"/>
                  <a:cs typeface="Times New Roman" panose="02020603050405020304" pitchFamily="18" charset="0"/>
                </a:rPr>
                <a:t>one or more factors </a:t>
              </a:r>
              <a:r>
                <a:rPr lang="en-US" dirty="0">
                  <a:solidFill>
                    <a:srgbClr val="0070C0"/>
                  </a:solidFill>
                  <a:latin typeface="Times New Roman" panose="02020603050405020304" pitchFamily="18" charset="0"/>
                  <a:cs typeface="Times New Roman" panose="02020603050405020304" pitchFamily="18" charset="0"/>
                </a:rPr>
                <a:t>by comparing the means of different samples</a:t>
              </a:r>
              <a:r>
                <a:rPr lang="en-US" dirty="0" smtClean="0">
                  <a:solidFill>
                    <a:srgbClr val="0070C0"/>
                  </a:solidFill>
                  <a:latin typeface="Times New Roman" panose="02020603050405020304" pitchFamily="18" charset="0"/>
                  <a:cs typeface="Times New Roman" panose="02020603050405020304" pitchFamily="18" charset="0"/>
                </a:rPr>
                <a:t>.</a:t>
              </a:r>
            </a:p>
            <a:p>
              <a:endParaRPr lang="en-IN" dirty="0">
                <a:solidFill>
                  <a:srgbClr val="0070C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139073" y="3645024"/>
              <a:ext cx="7249351" cy="290554"/>
            </a:xfrm>
            <a:prstGeom prst="rect">
              <a:avLst/>
            </a:prstGeom>
            <a:solidFill>
              <a:srgbClr val="FDFFC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b="1" dirty="0" smtClean="0">
                  <a:solidFill>
                    <a:srgbClr val="960000"/>
                  </a:solidFill>
                  <a:latin typeface="Times New Roman" panose="02020603050405020304" pitchFamily="18" charset="0"/>
                  <a:cs typeface="Times New Roman" panose="02020603050405020304" pitchFamily="18" charset="0"/>
                </a:rPr>
                <a:t>Definition 16.1</a:t>
              </a:r>
              <a:endParaRPr lang="en-IN" b="1" dirty="0">
                <a:solidFill>
                  <a:srgbClr val="9600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880610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16" y="704088"/>
            <a:ext cx="8229600" cy="708688"/>
          </a:xfrm>
        </p:spPr>
        <p:txBody>
          <a:bodyPr>
            <a:normAutofit/>
          </a:bodyPr>
          <a:lstStyle/>
          <a:p>
            <a:r>
              <a:rPr lang="en-US" sz="4000" dirty="0">
                <a:solidFill>
                  <a:srgbClr val="960000"/>
                </a:solidFill>
                <a:latin typeface="Times New Roman" pitchFamily="18" charset="0"/>
                <a:cs typeface="Times New Roman" pitchFamily="18" charset="0"/>
              </a:rPr>
              <a:t>Using </a:t>
            </a:r>
            <a:r>
              <a:rPr lang="en-US" sz="4000" dirty="0" smtClean="0">
                <a:solidFill>
                  <a:srgbClr val="960000"/>
                </a:solidFill>
                <a:latin typeface="Times New Roman" pitchFamily="18" charset="0"/>
                <a:cs typeface="Times New Roman" pitchFamily="18" charset="0"/>
              </a:rPr>
              <a:t>t-test</a:t>
            </a:r>
            <a:endParaRPr lang="en-IN" sz="4000" dirty="0">
              <a:solidFill>
                <a:srgbClr val="960000"/>
              </a:solidFill>
              <a:latin typeface="Times New Roman" pitchFamily="18" charset="0"/>
              <a:cs typeface="Times New Roman" pitchFamily="18" charset="0"/>
            </a:endParaRPr>
          </a:p>
        </p:txBody>
      </p:sp>
      <p:sp>
        <p:nvSpPr>
          <p:cNvPr id="3" name="TextBox 2"/>
          <p:cNvSpPr txBox="1"/>
          <p:nvPr/>
        </p:nvSpPr>
        <p:spPr>
          <a:xfrm>
            <a:off x="611560" y="1988872"/>
            <a:ext cx="7992872" cy="2554545"/>
          </a:xfrm>
          <a:prstGeom prst="rect">
            <a:avLst/>
          </a:prstGeom>
          <a:noFill/>
        </p:spPr>
        <p:txBody>
          <a:bodyPr wrap="square" rtlCol="0">
            <a:spAutoFit/>
          </a:bodyPr>
          <a:lstStyle/>
          <a:p>
            <a:r>
              <a:rPr lang="en-US" sz="2000" dirty="0">
                <a:solidFill>
                  <a:prstClr val="black"/>
                </a:solidFill>
                <a:latin typeface="Times New Roman" panose="02020603050405020304" pitchFamily="18" charset="0"/>
                <a:cs typeface="Times New Roman" panose="02020603050405020304" pitchFamily="18" charset="0"/>
              </a:rPr>
              <a:t>t</a:t>
            </a:r>
            <a:r>
              <a:rPr lang="en-US" sz="2000" dirty="0" smtClean="0">
                <a:solidFill>
                  <a:prstClr val="black"/>
                </a:solidFill>
                <a:latin typeface="Times New Roman" panose="02020603050405020304" pitchFamily="18" charset="0"/>
                <a:cs typeface="Times New Roman" panose="02020603050405020304" pitchFamily="18" charset="0"/>
              </a:rPr>
              <a:t>-test is used to:</a:t>
            </a:r>
          </a:p>
          <a:p>
            <a:endParaRPr lang="en-US" sz="2000" dirty="0" smtClean="0">
              <a:solidFill>
                <a:prstClr val="black"/>
              </a:solidFill>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sz="2000" dirty="0" smtClean="0">
                <a:solidFill>
                  <a:prstClr val="black"/>
                </a:solidFill>
                <a:latin typeface="Times New Roman" panose="02020603050405020304" pitchFamily="18" charset="0"/>
                <a:cs typeface="Times New Roman" panose="02020603050405020304" pitchFamily="18" charset="0"/>
              </a:rPr>
              <a:t>To </a:t>
            </a:r>
            <a:r>
              <a:rPr lang="en-US" sz="2000" dirty="0">
                <a:solidFill>
                  <a:prstClr val="black"/>
                </a:solidFill>
                <a:latin typeface="Times New Roman" panose="02020603050405020304" pitchFamily="18" charset="0"/>
                <a:cs typeface="Times New Roman" panose="02020603050405020304" pitchFamily="18" charset="0"/>
              </a:rPr>
              <a:t>infer </a:t>
            </a:r>
            <a:r>
              <a:rPr lang="en-US" sz="2000" dirty="0">
                <a:solidFill>
                  <a:srgbClr val="C00000"/>
                </a:solidFill>
                <a:latin typeface="Times New Roman" panose="02020603050405020304" pitchFamily="18" charset="0"/>
                <a:cs typeface="Times New Roman" panose="02020603050405020304" pitchFamily="18" charset="0"/>
              </a:rPr>
              <a:t>mean of </a:t>
            </a:r>
            <a:r>
              <a:rPr lang="en-US" sz="2000" dirty="0">
                <a:solidFill>
                  <a:prstClr val="black"/>
                </a:solidFill>
                <a:latin typeface="Times New Roman" panose="02020603050405020304" pitchFamily="18" charset="0"/>
                <a:cs typeface="Times New Roman" panose="02020603050405020304" pitchFamily="18" charset="0"/>
              </a:rPr>
              <a:t>a</a:t>
            </a:r>
            <a:r>
              <a:rPr lang="en-US" sz="2000" dirty="0">
                <a:solidFill>
                  <a:srgbClr val="C00000"/>
                </a:solidFill>
                <a:latin typeface="Times New Roman" panose="02020603050405020304" pitchFamily="18" charset="0"/>
                <a:cs typeface="Times New Roman" panose="02020603050405020304" pitchFamily="18" charset="0"/>
              </a:rPr>
              <a:t> single </a:t>
            </a:r>
            <a:r>
              <a:rPr lang="en-US" sz="2000" dirty="0" smtClean="0">
                <a:solidFill>
                  <a:srgbClr val="C00000"/>
                </a:solidFill>
                <a:latin typeface="Times New Roman" panose="02020603050405020304" pitchFamily="18" charset="0"/>
                <a:cs typeface="Times New Roman" panose="02020603050405020304" pitchFamily="18" charset="0"/>
              </a:rPr>
              <a:t>population</a:t>
            </a:r>
          </a:p>
          <a:p>
            <a:pPr marL="914400" lvl="1" indent="-4572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T-test can be used to compare two populations  </a:t>
            </a:r>
          </a:p>
          <a:p>
            <a:pPr marL="914400" lvl="1" indent="-457200">
              <a:buFont typeface="Arial" panose="020B0604020202020204" pitchFamily="34" charset="0"/>
              <a:buChar char="•"/>
            </a:pPr>
            <a:endParaRPr lang="en-IN" sz="2000" dirty="0">
              <a:solidFill>
                <a:prstClr val="black"/>
              </a:solidFill>
              <a:latin typeface="Times New Roman" panose="02020603050405020304" pitchFamily="18" charset="0"/>
              <a:cs typeface="Times New Roman" panose="02020603050405020304" pitchFamily="18" charset="0"/>
            </a:endParaRPr>
          </a:p>
          <a:p>
            <a:endParaRPr lang="en-US" sz="2000" dirty="0" smtClean="0">
              <a:solidFill>
                <a:prstClr val="black"/>
              </a:solidFill>
              <a:latin typeface="Times New Roman" panose="02020603050405020304" pitchFamily="18" charset="0"/>
              <a:cs typeface="Times New Roman" panose="02020603050405020304" pitchFamily="18" charset="0"/>
            </a:endParaRPr>
          </a:p>
          <a:p>
            <a:r>
              <a:rPr lang="en-US" sz="2000" i="1" dirty="0" smtClean="0">
                <a:solidFill>
                  <a:prstClr val="black"/>
                </a:solidFill>
                <a:latin typeface="Times New Roman" panose="02020603050405020304" pitchFamily="18" charset="0"/>
                <a:cs typeface="Times New Roman" panose="02020603050405020304" pitchFamily="18" charset="0"/>
              </a:rPr>
              <a:t>However, t-test is not useful  </a:t>
            </a:r>
            <a:r>
              <a:rPr lang="en-US" sz="2000" i="1" dirty="0">
                <a:solidFill>
                  <a:srgbClr val="C00000"/>
                </a:solidFill>
                <a:latin typeface="Times New Roman" panose="02020603050405020304" pitchFamily="18" charset="0"/>
                <a:cs typeface="Times New Roman" panose="02020603050405020304" pitchFamily="18" charset="0"/>
              </a:rPr>
              <a:t>to compare mean of more than two </a:t>
            </a:r>
            <a:r>
              <a:rPr lang="en-US" sz="2000" i="1" dirty="0" smtClean="0">
                <a:solidFill>
                  <a:srgbClr val="C00000"/>
                </a:solidFill>
                <a:latin typeface="Times New Roman" panose="02020603050405020304" pitchFamily="18" charset="0"/>
                <a:cs typeface="Times New Roman" panose="02020603050405020304" pitchFamily="18" charset="0"/>
              </a:rPr>
              <a:t>populations</a:t>
            </a:r>
            <a:endParaRPr lang="en-IN" sz="2000" i="1" dirty="0">
              <a:solidFill>
                <a:srgbClr val="C00000"/>
              </a:solidFill>
              <a:latin typeface="Times New Roman" panose="02020603050405020304" pitchFamily="18" charset="0"/>
              <a:cs typeface="Times New Roman" panose="02020603050405020304" pitchFamily="18" charset="0"/>
            </a:endParaRPr>
          </a:p>
          <a:p>
            <a:endParaRPr lang="en-IN" sz="20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45229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16" y="704088"/>
            <a:ext cx="8229600" cy="708688"/>
          </a:xfrm>
        </p:spPr>
        <p:txBody>
          <a:bodyPr>
            <a:normAutofit/>
          </a:bodyPr>
          <a:lstStyle/>
          <a:p>
            <a:r>
              <a:rPr lang="en-IN" sz="4000" dirty="0">
                <a:solidFill>
                  <a:srgbClr val="960000"/>
                </a:solidFill>
                <a:latin typeface="Times New Roman" pitchFamily="18" charset="0"/>
                <a:cs typeface="Times New Roman" pitchFamily="18" charset="0"/>
              </a:rPr>
              <a:t>Extending the two population procedure</a:t>
            </a:r>
          </a:p>
        </p:txBody>
      </p:sp>
      <mc:AlternateContent xmlns:mc="http://schemas.openxmlformats.org/markup-compatibility/2006" xmlns:a14="http://schemas.microsoft.com/office/drawing/2010/main">
        <mc:Choice Requires="a14">
          <p:sp>
            <p:nvSpPr>
              <p:cNvPr id="3" name="TextBox 2"/>
              <p:cNvSpPr txBox="1"/>
              <p:nvPr/>
            </p:nvSpPr>
            <p:spPr>
              <a:xfrm>
                <a:off x="755576" y="1988840"/>
                <a:ext cx="7931224" cy="332398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smtClean="0">
                    <a:solidFill>
                      <a:prstClr val="black"/>
                    </a:solidFill>
                    <a:latin typeface="Times New Roman" panose="02020603050405020304" pitchFamily="18" charset="0"/>
                    <a:cs typeface="Times New Roman" panose="02020603050405020304" pitchFamily="18" charset="0"/>
                  </a:rPr>
                  <a:t>Construct </a:t>
                </a:r>
                <a:r>
                  <a:rPr lang="en-US" sz="2000" dirty="0">
                    <a:solidFill>
                      <a:prstClr val="black"/>
                    </a:solidFill>
                    <a:latin typeface="Times New Roman" panose="02020603050405020304" pitchFamily="18" charset="0"/>
                    <a:cs typeface="Times New Roman" panose="02020603050405020304" pitchFamily="18" charset="0"/>
                  </a:rPr>
                  <a:t>pairwise comparison on all </a:t>
                </a:r>
                <a:r>
                  <a:rPr lang="en-US" sz="2000" dirty="0" smtClean="0">
                    <a:solidFill>
                      <a:prstClr val="black"/>
                    </a:solidFill>
                    <a:latin typeface="Times New Roman" panose="02020603050405020304" pitchFamily="18" charset="0"/>
                    <a:cs typeface="Times New Roman" panose="02020603050405020304" pitchFamily="18" charset="0"/>
                  </a:rPr>
                  <a:t>means.</a:t>
                </a:r>
                <a:endParaRPr lang="en-IN" sz="2000" dirty="0">
                  <a:solidFill>
                    <a:prstClr val="black"/>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solidFill>
                      <a:prstClr val="black"/>
                    </a:solidFill>
                    <a:latin typeface="Times New Roman" panose="02020603050405020304" pitchFamily="18" charset="0"/>
                    <a:cs typeface="Times New Roman" panose="02020603050405020304" pitchFamily="18" charset="0"/>
                  </a:rPr>
                  <a:t>For 5 populations </a:t>
                </a:r>
                <a14:m>
                  <m:oMath xmlns:m="http://schemas.openxmlformats.org/officeDocument/2006/math">
                    <m:r>
                      <a:rPr lang="en-US" sz="2000" i="1" dirty="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prstClr val="black"/>
                    </a:solidFill>
                    <a:latin typeface="Times New Roman" panose="02020603050405020304" pitchFamily="18" charset="0"/>
                    <a:cs typeface="Times New Roman" panose="02020603050405020304" pitchFamily="18" charset="0"/>
                  </a:rPr>
                  <a:t>10 possible </a:t>
                </a:r>
                <a:r>
                  <a:rPr lang="en-US" sz="2000" dirty="0" smtClean="0">
                    <a:solidFill>
                      <a:prstClr val="black"/>
                    </a:solidFill>
                    <a:latin typeface="Times New Roman" panose="02020603050405020304" pitchFamily="18" charset="0"/>
                    <a:cs typeface="Times New Roman" panose="02020603050405020304" pitchFamily="18" charset="0"/>
                  </a:rPr>
                  <a:t>pairs.</a:t>
                </a:r>
                <a:endParaRPr lang="en-IN" sz="2000" dirty="0">
                  <a:solidFill>
                    <a:prstClr val="black"/>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solidFill>
                      <a:prstClr val="black"/>
                    </a:solidFill>
                    <a:latin typeface="Times New Roman" panose="02020603050405020304" pitchFamily="18" charset="0"/>
                    <a:cs typeface="Times New Roman" panose="02020603050405020304" pitchFamily="18" charset="0"/>
                  </a:rPr>
                  <a:t>Considering </a:t>
                </a:r>
                <a14:m>
                  <m:oMath xmlns:m="http://schemas.openxmlformats.org/officeDocument/2006/math">
                    <m:r>
                      <a:rPr lang="en-US" sz="2000" i="1" dirty="0" smtClean="0">
                        <a:solidFill>
                          <a:prstClr val="black"/>
                        </a:solidFill>
                        <a:latin typeface="Cambria Math" panose="02040503050406030204" pitchFamily="18" charset="0"/>
                        <a:cs typeface="Times New Roman" panose="02020603050405020304" pitchFamily="18" charset="0"/>
                      </a:rPr>
                      <m:t>𝛼</m:t>
                    </m:r>
                    <m:r>
                      <a:rPr lang="en-US" sz="2000" i="1" dirty="0" smtClean="0">
                        <a:solidFill>
                          <a:prstClr val="black"/>
                        </a:solidFill>
                        <a:latin typeface="Cambria Math" panose="02040503050406030204" pitchFamily="18" charset="0"/>
                        <a:cs typeface="Times New Roman" panose="02020603050405020304" pitchFamily="18" charset="0"/>
                      </a:rPr>
                      <m:t> = 0.05</m:t>
                    </m:r>
                  </m:oMath>
                </a14:m>
                <a:r>
                  <a:rPr lang="en-US" sz="2000" dirty="0">
                    <a:solidFill>
                      <a:prstClr val="black"/>
                    </a:solidFill>
                    <a:latin typeface="Times New Roman" panose="02020603050405020304" pitchFamily="18" charset="0"/>
                    <a:cs typeface="Times New Roman" panose="02020603050405020304" pitchFamily="18" charset="0"/>
                  </a:rPr>
                  <a:t>, probability of correctly failing to reject the null hypothesis for all 10 tests is </a:t>
                </a:r>
                <a14:m>
                  <m:oMath xmlns:m="http://schemas.openxmlformats.org/officeDocument/2006/math">
                    <m:r>
                      <a:rPr lang="en-US" sz="2000" i="1" dirty="0" smtClean="0">
                        <a:solidFill>
                          <a:prstClr val="black"/>
                        </a:solidFill>
                        <a:latin typeface="Cambria Math" panose="02040503050406030204" pitchFamily="18" charset="0"/>
                        <a:cs typeface="Times New Roman" panose="02020603050405020304" pitchFamily="18" charset="0"/>
                      </a:rPr>
                      <m:t>(0.95)</m:t>
                    </m:r>
                    <m:r>
                      <a:rPr lang="en-US" sz="2000" i="1" baseline="30000" dirty="0">
                        <a:solidFill>
                          <a:prstClr val="black"/>
                        </a:solidFill>
                        <a:latin typeface="Cambria Math" panose="02040503050406030204" pitchFamily="18" charset="0"/>
                        <a:cs typeface="Times New Roman" panose="02020603050405020304" pitchFamily="18" charset="0"/>
                      </a:rPr>
                      <m:t>10 </m:t>
                    </m:r>
                  </m:oMath>
                </a14:m>
                <a:r>
                  <a:rPr lang="en-US" sz="2000" dirty="0">
                    <a:solidFill>
                      <a:prstClr val="black"/>
                    </a:solidFill>
                    <a:latin typeface="Times New Roman" panose="02020603050405020304" pitchFamily="18" charset="0"/>
                    <a:cs typeface="Times New Roman" panose="02020603050405020304" pitchFamily="18" charset="0"/>
                  </a:rPr>
                  <a:t>, assuming </a:t>
                </a:r>
                <a:r>
                  <a:rPr lang="en-US" sz="2000" dirty="0" smtClean="0">
                    <a:solidFill>
                      <a:prstClr val="black"/>
                    </a:solidFill>
                    <a:latin typeface="Times New Roman" panose="02020603050405020304" pitchFamily="18" charset="0"/>
                    <a:cs typeface="Times New Roman" panose="02020603050405020304" pitchFamily="18" charset="0"/>
                  </a:rPr>
                  <a:t>that the tests </a:t>
                </a:r>
                <a:r>
                  <a:rPr lang="en-US" sz="2000" dirty="0">
                    <a:solidFill>
                      <a:prstClr val="black"/>
                    </a:solidFill>
                    <a:latin typeface="Times New Roman" panose="02020603050405020304" pitchFamily="18" charset="0"/>
                    <a:cs typeface="Times New Roman" panose="02020603050405020304" pitchFamily="18" charset="0"/>
                  </a:rPr>
                  <a:t>are independent</a:t>
                </a:r>
                <a:r>
                  <a:rPr lang="en-US" sz="2000" baseline="30000" dirty="0">
                    <a:solidFill>
                      <a:prstClr val="black"/>
                    </a:solidFill>
                    <a:latin typeface="Times New Roman" panose="02020603050405020304" pitchFamily="18" charset="0"/>
                    <a:cs typeface="Times New Roman" panose="02020603050405020304" pitchFamily="18" charset="0"/>
                  </a:rPr>
                  <a:t> </a:t>
                </a:r>
                <a:r>
                  <a:rPr lang="en-US" sz="2000" baseline="30000" dirty="0" smtClean="0">
                    <a:solidFill>
                      <a:prstClr val="black"/>
                    </a:solidFill>
                    <a:latin typeface="Times New Roman" panose="02020603050405020304" pitchFamily="18" charset="0"/>
                    <a:cs typeface="Times New Roman" panose="02020603050405020304" pitchFamily="18" charset="0"/>
                  </a:rPr>
                  <a:t>  </a:t>
                </a:r>
                <a:endParaRPr lang="en-IN" sz="2000" dirty="0">
                  <a:solidFill>
                    <a:prstClr val="black"/>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solidFill>
                      <a:prstClr val="black"/>
                    </a:solidFill>
                    <a:latin typeface="Times New Roman" panose="02020603050405020304" pitchFamily="18" charset="0"/>
                    <a:cs typeface="Times New Roman" panose="02020603050405020304" pitchFamily="18" charset="0"/>
                  </a:rPr>
                  <a:t>Thus the true value of α for this set of </a:t>
                </a:r>
                <a:r>
                  <a:rPr lang="en-US" sz="2000" dirty="0" smtClean="0">
                    <a:solidFill>
                      <a:prstClr val="black"/>
                    </a:solidFill>
                    <a:latin typeface="Times New Roman" panose="02020603050405020304" pitchFamily="18" charset="0"/>
                    <a:cs typeface="Times New Roman" panose="02020603050405020304" pitchFamily="18" charset="0"/>
                  </a:rPr>
                  <a:t>comparison </a:t>
                </a:r>
                <a:r>
                  <a:rPr lang="en-US" sz="2000" dirty="0">
                    <a:solidFill>
                      <a:prstClr val="black"/>
                    </a:solidFill>
                    <a:latin typeface="Times New Roman" panose="02020603050405020304" pitchFamily="18" charset="0"/>
                    <a:cs typeface="Times New Roman" panose="02020603050405020304" pitchFamily="18" charset="0"/>
                  </a:rPr>
                  <a:t>is 0.4, instead of .05</a:t>
                </a:r>
                <a:endParaRPr lang="en-IN" sz="2000" dirty="0">
                  <a:solidFill>
                    <a:prstClr val="black"/>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It inflates the </a:t>
                </a:r>
                <a:r>
                  <a:rPr lang="en-US" sz="2000" dirty="0" smtClean="0">
                    <a:solidFill>
                      <a:srgbClr val="FF0000"/>
                    </a:solidFill>
                    <a:latin typeface="Times New Roman" panose="02020603050405020304" pitchFamily="18" charset="0"/>
                    <a:cs typeface="Times New Roman" panose="02020603050405020304" pitchFamily="18" charset="0"/>
                  </a:rPr>
                  <a:t>Type </a:t>
                </a:r>
                <a:r>
                  <a:rPr lang="en-US" sz="2000" dirty="0">
                    <a:solidFill>
                      <a:srgbClr val="FF0000"/>
                    </a:solidFill>
                    <a:latin typeface="Times New Roman" panose="02020603050405020304" pitchFamily="18" charset="0"/>
                    <a:cs typeface="Times New Roman" panose="02020603050405020304" pitchFamily="18" charset="0"/>
                  </a:rPr>
                  <a:t>1 </a:t>
                </a:r>
                <a:r>
                  <a:rPr lang="en-US" sz="2000" dirty="0" smtClean="0">
                    <a:solidFill>
                      <a:srgbClr val="FF0000"/>
                    </a:solidFill>
                    <a:latin typeface="Times New Roman" panose="02020603050405020304" pitchFamily="18" charset="0"/>
                    <a:cs typeface="Times New Roman" panose="02020603050405020304" pitchFamily="18" charset="0"/>
                  </a:rPr>
                  <a:t>error. </a:t>
                </a:r>
                <a:endParaRPr lang="en-IN" sz="20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755576" y="1988840"/>
                <a:ext cx="7931224" cy="3323987"/>
              </a:xfrm>
              <a:prstGeom prst="rect">
                <a:avLst/>
              </a:prstGeom>
              <a:blipFill rotWithShape="1">
                <a:blip r:embed="rId2"/>
                <a:stretch>
                  <a:fillRect l="-692" r="-769" b="-549"/>
                </a:stretch>
              </a:blipFill>
            </p:spPr>
            <p:txBody>
              <a:bodyPr/>
              <a:lstStyle/>
              <a:p>
                <a:r>
                  <a:rPr lang="en-IN">
                    <a:noFill/>
                  </a:rPr>
                  <a:t> </a:t>
                </a:r>
              </a:p>
            </p:txBody>
          </p:sp>
        </mc:Fallback>
      </mc:AlternateContent>
    </p:spTree>
    <p:extLst>
      <p:ext uri="{BB962C8B-B14F-4D97-AF65-F5344CB8AC3E}">
        <p14:creationId xmlns:p14="http://schemas.microsoft.com/office/powerpoint/2010/main" val="2220985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16" y="704088"/>
            <a:ext cx="8229600" cy="708688"/>
          </a:xfrm>
        </p:spPr>
        <p:txBody>
          <a:bodyPr>
            <a:normAutofit/>
          </a:bodyPr>
          <a:lstStyle/>
          <a:p>
            <a:r>
              <a:rPr lang="en-IN" sz="4000" dirty="0">
                <a:solidFill>
                  <a:srgbClr val="960000"/>
                </a:solidFill>
                <a:latin typeface="Times New Roman" pitchFamily="18" charset="0"/>
                <a:cs typeface="Times New Roman" pitchFamily="18" charset="0"/>
              </a:rPr>
              <a:t>Extending the two population procedure</a:t>
            </a:r>
          </a:p>
        </p:txBody>
      </p:sp>
      <p:sp>
        <p:nvSpPr>
          <p:cNvPr id="3" name="TextBox 2"/>
          <p:cNvSpPr txBox="1"/>
          <p:nvPr/>
        </p:nvSpPr>
        <p:spPr>
          <a:xfrm>
            <a:off x="755576" y="1844824"/>
            <a:ext cx="7931224" cy="4093428"/>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smtClean="0">
                <a:solidFill>
                  <a:srgbClr val="002060"/>
                </a:solidFill>
                <a:latin typeface="Times New Roman" panose="02020603050405020304" pitchFamily="18" charset="0"/>
                <a:cs typeface="Times New Roman" panose="02020603050405020304" pitchFamily="18" charset="0"/>
              </a:rPr>
              <a:t>Statistical Inference I</a:t>
            </a:r>
          </a:p>
          <a:p>
            <a:pPr marL="541338" lvl="1" indent="-185738"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 car magazine wishes to compare the average petrol consumption of THREE models for car and has available SIX vehicles of each model.</a:t>
            </a:r>
          </a:p>
          <a:p>
            <a:pPr marL="541338" lvl="1" indent="-185738"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541338" lvl="1" indent="-185738"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541338" lvl="1" indent="-185738"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541338" lvl="1" indent="-185738"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541338" lvl="1" indent="-185738"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541338" lvl="1" indent="-185738"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541338" lvl="1" indent="-185738"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There are THREE populations</a:t>
            </a:r>
          </a:p>
          <a:p>
            <a:pPr marL="541338" lvl="1" indent="-185738"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There are samples each of size six from each population</a:t>
            </a:r>
          </a:p>
          <a:p>
            <a:pPr marL="342900" indent="-342900" algn="just">
              <a:lnSpc>
                <a:spcPct val="150000"/>
              </a:lnSpc>
              <a:buFont typeface="Arial" panose="020B0604020202020204" pitchFamily="34" charset="0"/>
              <a:buChar char="•"/>
            </a:pPr>
            <a:endParaRPr lang="en-US" sz="2000" dirty="0">
              <a:solidFill>
                <a:srgbClr val="00206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3853130"/>
              </p:ext>
            </p:extLst>
          </p:nvPr>
        </p:nvGraphicFramePr>
        <p:xfrm>
          <a:off x="2843808" y="3140968"/>
          <a:ext cx="2016224" cy="1349502"/>
        </p:xfrm>
        <a:graphic>
          <a:graphicData uri="http://schemas.openxmlformats.org/drawingml/2006/table">
            <a:tbl>
              <a:tblPr firstRow="1" firstCol="1" bandRow="1">
                <a:tableStyleId>{5C22544A-7EE6-4342-B048-85BDC9FD1C3A}</a:tableStyleId>
              </a:tblPr>
              <a:tblGrid>
                <a:gridCol w="654685">
                  <a:extLst>
                    <a:ext uri="{9D8B030D-6E8A-4147-A177-3AD203B41FA5}">
                      <a16:colId xmlns:a16="http://schemas.microsoft.com/office/drawing/2014/main" val="20000"/>
                    </a:ext>
                  </a:extLst>
                </a:gridCol>
                <a:gridCol w="695325">
                  <a:extLst>
                    <a:ext uri="{9D8B030D-6E8A-4147-A177-3AD203B41FA5}">
                      <a16:colId xmlns:a16="http://schemas.microsoft.com/office/drawing/2014/main" val="20001"/>
                    </a:ext>
                  </a:extLst>
                </a:gridCol>
                <a:gridCol w="666214">
                  <a:extLst>
                    <a:ext uri="{9D8B030D-6E8A-4147-A177-3AD203B41FA5}">
                      <a16:colId xmlns:a16="http://schemas.microsoft.com/office/drawing/2014/main" val="20002"/>
                    </a:ext>
                  </a:extLst>
                </a:gridCol>
              </a:tblGrid>
              <a:tr h="0">
                <a:tc>
                  <a:txBody>
                    <a:bodyPr/>
                    <a:lstStyle/>
                    <a:p>
                      <a:pPr>
                        <a:lnSpc>
                          <a:spcPct val="115000"/>
                        </a:lnSpc>
                        <a:spcAft>
                          <a:spcPts val="0"/>
                        </a:spcAft>
                      </a:pPr>
                      <a:r>
                        <a:rPr lang="en-IN" sz="1100" dirty="0">
                          <a:effectLst/>
                        </a:rPr>
                        <a:t>Model 1</a:t>
                      </a:r>
                      <a:endParaRPr lang="en-IN" sz="1100" dirty="0">
                        <a:effectLst/>
                        <a:latin typeface="Calibri"/>
                        <a:ea typeface="Calibri"/>
                        <a:cs typeface="Times New Roman"/>
                      </a:endParaRPr>
                    </a:p>
                  </a:txBody>
                  <a:tcPr marL="68580" marR="68580" marT="0" marB="0">
                    <a:solidFill>
                      <a:schemeClr val="bg2">
                        <a:lumMod val="50000"/>
                      </a:schemeClr>
                    </a:solidFill>
                  </a:tcPr>
                </a:tc>
                <a:tc>
                  <a:txBody>
                    <a:bodyPr/>
                    <a:lstStyle/>
                    <a:p>
                      <a:pPr>
                        <a:lnSpc>
                          <a:spcPct val="115000"/>
                        </a:lnSpc>
                        <a:spcAft>
                          <a:spcPts val="0"/>
                        </a:spcAft>
                      </a:pPr>
                      <a:r>
                        <a:rPr lang="en-IN" sz="1100" dirty="0">
                          <a:effectLst/>
                        </a:rPr>
                        <a:t>Model 2</a:t>
                      </a:r>
                      <a:endParaRPr lang="en-IN" sz="1100" dirty="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nSpc>
                          <a:spcPct val="115000"/>
                        </a:lnSpc>
                        <a:spcAft>
                          <a:spcPts val="0"/>
                        </a:spcAft>
                      </a:pPr>
                      <a:r>
                        <a:rPr lang="en-IN" sz="1100" dirty="0">
                          <a:effectLst/>
                        </a:rPr>
                        <a:t>Model 3</a:t>
                      </a:r>
                      <a:endParaRPr lang="en-IN" sz="1100" dirty="0">
                        <a:effectLst/>
                        <a:latin typeface="Calibri"/>
                        <a:ea typeface="Calibri"/>
                        <a:cs typeface="Times New Roman"/>
                      </a:endParaRPr>
                    </a:p>
                  </a:txBody>
                  <a:tcPr marL="68580" marR="68580" marT="0" marB="0">
                    <a:solidFill>
                      <a:schemeClr val="accent4">
                        <a:lumMod val="75000"/>
                      </a:schemeClr>
                    </a:solidFill>
                  </a:tcPr>
                </a:tc>
                <a:extLst>
                  <a:ext uri="{0D108BD9-81ED-4DB2-BD59-A6C34878D82A}">
                    <a16:rowId xmlns:a16="http://schemas.microsoft.com/office/drawing/2014/main" val="10000"/>
                  </a:ext>
                </a:extLst>
              </a:tr>
              <a:tr h="0">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bg2">
                        <a:lumMod val="50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4">
                        <a:lumMod val="75000"/>
                      </a:schemeClr>
                    </a:solidFill>
                  </a:tcPr>
                </a:tc>
                <a:extLst>
                  <a:ext uri="{0D108BD9-81ED-4DB2-BD59-A6C34878D82A}">
                    <a16:rowId xmlns:a16="http://schemas.microsoft.com/office/drawing/2014/main" val="10001"/>
                  </a:ext>
                </a:extLst>
              </a:tr>
              <a:tr h="0">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bg2">
                        <a:lumMod val="50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4">
                        <a:lumMod val="75000"/>
                      </a:schemeClr>
                    </a:solidFill>
                  </a:tcPr>
                </a:tc>
                <a:extLst>
                  <a:ext uri="{0D108BD9-81ED-4DB2-BD59-A6C34878D82A}">
                    <a16:rowId xmlns:a16="http://schemas.microsoft.com/office/drawing/2014/main" val="10002"/>
                  </a:ext>
                </a:extLst>
              </a:tr>
              <a:tr h="0">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bg2">
                        <a:lumMod val="50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4">
                        <a:lumMod val="75000"/>
                      </a:schemeClr>
                    </a:solidFill>
                  </a:tcPr>
                </a:tc>
                <a:extLst>
                  <a:ext uri="{0D108BD9-81ED-4DB2-BD59-A6C34878D82A}">
                    <a16:rowId xmlns:a16="http://schemas.microsoft.com/office/drawing/2014/main" val="10003"/>
                  </a:ext>
                </a:extLst>
              </a:tr>
              <a:tr h="0">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bg2">
                        <a:lumMod val="50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4">
                        <a:lumMod val="75000"/>
                      </a:schemeClr>
                    </a:solidFill>
                  </a:tcPr>
                </a:tc>
                <a:extLst>
                  <a:ext uri="{0D108BD9-81ED-4DB2-BD59-A6C34878D82A}">
                    <a16:rowId xmlns:a16="http://schemas.microsoft.com/office/drawing/2014/main" val="10004"/>
                  </a:ext>
                </a:extLst>
              </a:tr>
              <a:tr h="0">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bg2">
                        <a:lumMod val="50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4">
                        <a:lumMod val="75000"/>
                      </a:schemeClr>
                    </a:solidFill>
                  </a:tcPr>
                </a:tc>
                <a:extLst>
                  <a:ext uri="{0D108BD9-81ED-4DB2-BD59-A6C34878D82A}">
                    <a16:rowId xmlns:a16="http://schemas.microsoft.com/office/drawing/2014/main" val="10005"/>
                  </a:ext>
                </a:extLst>
              </a:tr>
              <a:tr h="0">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bg2">
                        <a:lumMod val="50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4">
                        <a:lumMod val="75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999132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16" y="704088"/>
            <a:ext cx="8229600" cy="708688"/>
          </a:xfrm>
        </p:spPr>
        <p:txBody>
          <a:bodyPr>
            <a:normAutofit/>
          </a:bodyPr>
          <a:lstStyle/>
          <a:p>
            <a:r>
              <a:rPr lang="en-IN" sz="4000" dirty="0">
                <a:solidFill>
                  <a:srgbClr val="960000"/>
                </a:solidFill>
                <a:latin typeface="Times New Roman" pitchFamily="18" charset="0"/>
                <a:cs typeface="Times New Roman" pitchFamily="18" charset="0"/>
              </a:rPr>
              <a:t>Extending the two population procedure</a:t>
            </a:r>
          </a:p>
        </p:txBody>
      </p:sp>
      <p:sp>
        <p:nvSpPr>
          <p:cNvPr id="3" name="TextBox 2"/>
          <p:cNvSpPr txBox="1"/>
          <p:nvPr/>
        </p:nvSpPr>
        <p:spPr>
          <a:xfrm>
            <a:off x="755576" y="1844824"/>
            <a:ext cx="7931224" cy="455509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smtClean="0">
                <a:solidFill>
                  <a:srgbClr val="002060"/>
                </a:solidFill>
                <a:latin typeface="Times New Roman" panose="02020603050405020304" pitchFamily="18" charset="0"/>
                <a:cs typeface="Times New Roman" panose="02020603050405020304" pitchFamily="18" charset="0"/>
              </a:rPr>
              <a:t>Statistical Inference II</a:t>
            </a:r>
          </a:p>
          <a:p>
            <a:pPr marL="541338" lvl="1" indent="-185738"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 teacher is interested in a comparison of the average percentage marks  obtained in the examinations of five different subjects and has available the marks of eight students who all completed each examination.</a:t>
            </a:r>
          </a:p>
          <a:p>
            <a:pPr marL="541338" lvl="1" indent="-185738"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541338" lvl="1" indent="-185738"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541338" lvl="1" indent="-185738"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541338" lvl="1" indent="-185738"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541338" lvl="1" indent="-185738"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541338" lvl="1" indent="-185738"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541338" lvl="1" indent="-185738" algn="just">
              <a:buFont typeface="Arial" panose="020B0604020202020204" pitchFamily="34" charset="0"/>
              <a:buChar char="•"/>
            </a:pPr>
            <a:r>
              <a:rPr lang="en-US" sz="2000" dirty="0" smtClean="0">
                <a:solidFill>
                  <a:srgbClr val="0070C0"/>
                </a:solidFill>
                <a:latin typeface="Times New Roman" panose="02020603050405020304" pitchFamily="18" charset="0"/>
                <a:cs typeface="Times New Roman" panose="02020603050405020304" pitchFamily="18" charset="0"/>
              </a:rPr>
              <a:t>What is the number of populations?</a:t>
            </a:r>
          </a:p>
          <a:p>
            <a:pPr marL="541338" lvl="1" indent="-185738" algn="just">
              <a:buFont typeface="Arial" panose="020B0604020202020204" pitchFamily="34" charset="0"/>
              <a:buChar char="•"/>
            </a:pPr>
            <a:r>
              <a:rPr lang="en-US" sz="2000" dirty="0" smtClean="0">
                <a:solidFill>
                  <a:srgbClr val="0070C0"/>
                </a:solidFill>
                <a:latin typeface="Times New Roman" panose="02020603050405020304" pitchFamily="18" charset="0"/>
                <a:cs typeface="Times New Roman" panose="02020603050405020304" pitchFamily="18" charset="0"/>
              </a:rPr>
              <a:t>How many samples? What are there sizes?? Are each samples independent to each other?</a:t>
            </a:r>
          </a:p>
        </p:txBody>
      </p:sp>
      <p:graphicFrame>
        <p:nvGraphicFramePr>
          <p:cNvPr id="5" name="Table 4"/>
          <p:cNvGraphicFramePr>
            <a:graphicFrameLocks noGrp="1"/>
          </p:cNvGraphicFramePr>
          <p:nvPr>
            <p:extLst>
              <p:ext uri="{D42A27DB-BD31-4B8C-83A1-F6EECF244321}">
                <p14:modId xmlns:p14="http://schemas.microsoft.com/office/powerpoint/2010/main" val="3289227021"/>
              </p:ext>
            </p:extLst>
          </p:nvPr>
        </p:nvGraphicFramePr>
        <p:xfrm>
          <a:off x="2627784" y="3789040"/>
          <a:ext cx="3869154" cy="1349502"/>
        </p:xfrm>
        <a:graphic>
          <a:graphicData uri="http://schemas.openxmlformats.org/drawingml/2006/table">
            <a:tbl>
              <a:tblPr firstRow="1" firstCol="1" bandRow="1">
                <a:tableStyleId>{5C22544A-7EE6-4342-B048-85BDC9FD1C3A}</a:tableStyleId>
              </a:tblPr>
              <a:tblGrid>
                <a:gridCol w="723900">
                  <a:extLst>
                    <a:ext uri="{9D8B030D-6E8A-4147-A177-3AD203B41FA5}">
                      <a16:colId xmlns:a16="http://schemas.microsoft.com/office/drawing/2014/main" val="20000"/>
                    </a:ext>
                  </a:extLst>
                </a:gridCol>
                <a:gridCol w="768990">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792088">
                  <a:extLst>
                    <a:ext uri="{9D8B030D-6E8A-4147-A177-3AD203B41FA5}">
                      <a16:colId xmlns:a16="http://schemas.microsoft.com/office/drawing/2014/main" val="20003"/>
                    </a:ext>
                  </a:extLst>
                </a:gridCol>
                <a:gridCol w="792088">
                  <a:extLst>
                    <a:ext uri="{9D8B030D-6E8A-4147-A177-3AD203B41FA5}">
                      <a16:colId xmlns:a16="http://schemas.microsoft.com/office/drawing/2014/main" val="20004"/>
                    </a:ext>
                  </a:extLst>
                </a:gridCol>
              </a:tblGrid>
              <a:tr h="0">
                <a:tc>
                  <a:txBody>
                    <a:bodyPr/>
                    <a:lstStyle/>
                    <a:p>
                      <a:pPr>
                        <a:lnSpc>
                          <a:spcPct val="115000"/>
                        </a:lnSpc>
                        <a:spcAft>
                          <a:spcPts val="0"/>
                        </a:spcAft>
                      </a:pPr>
                      <a:r>
                        <a:rPr lang="en-IN" sz="1100" dirty="0">
                          <a:effectLst/>
                        </a:rPr>
                        <a:t>Subject 1</a:t>
                      </a:r>
                      <a:endParaRPr lang="en-IN" sz="1100" dirty="0">
                        <a:effectLst/>
                        <a:latin typeface="Calibri"/>
                        <a:ea typeface="Calibri"/>
                        <a:cs typeface="Times New Roman"/>
                      </a:endParaRPr>
                    </a:p>
                  </a:txBody>
                  <a:tcPr marL="68580" marR="68580" marT="0" marB="0">
                    <a:solidFill>
                      <a:schemeClr val="accent1">
                        <a:lumMod val="75000"/>
                      </a:schemeClr>
                    </a:solidFill>
                  </a:tcPr>
                </a:tc>
                <a:tc>
                  <a:txBody>
                    <a:bodyPr/>
                    <a:lstStyle/>
                    <a:p>
                      <a:pPr>
                        <a:lnSpc>
                          <a:spcPct val="115000"/>
                        </a:lnSpc>
                        <a:spcAft>
                          <a:spcPts val="0"/>
                        </a:spcAft>
                      </a:pPr>
                      <a:r>
                        <a:rPr lang="en-IN" sz="1100" dirty="0">
                          <a:effectLst/>
                        </a:rPr>
                        <a:t>Subject  2</a:t>
                      </a:r>
                      <a:endParaRPr lang="en-IN" sz="1100" dirty="0">
                        <a:effectLst/>
                        <a:latin typeface="Calibri"/>
                        <a:ea typeface="Calibri"/>
                        <a:cs typeface="Times New Roman"/>
                      </a:endParaRPr>
                    </a:p>
                  </a:txBody>
                  <a:tcPr marL="68580" marR="68580" marT="0" marB="0">
                    <a:solidFill>
                      <a:schemeClr val="accent2">
                        <a:lumMod val="75000"/>
                      </a:schemeClr>
                    </a:solidFill>
                  </a:tcPr>
                </a:tc>
                <a:tc>
                  <a:txBody>
                    <a:bodyPr/>
                    <a:lstStyle/>
                    <a:p>
                      <a:pPr>
                        <a:lnSpc>
                          <a:spcPct val="115000"/>
                        </a:lnSpc>
                        <a:spcAft>
                          <a:spcPts val="0"/>
                        </a:spcAft>
                      </a:pPr>
                      <a:r>
                        <a:rPr lang="en-IN" sz="1100" dirty="0">
                          <a:effectLst/>
                        </a:rPr>
                        <a:t>Subject  3</a:t>
                      </a:r>
                      <a:endParaRPr lang="en-IN" sz="1100" dirty="0">
                        <a:effectLst/>
                        <a:latin typeface="Calibri"/>
                        <a:ea typeface="Calibri"/>
                        <a:cs typeface="Times New Roman"/>
                      </a:endParaRPr>
                    </a:p>
                  </a:txBody>
                  <a:tcPr marL="68580" marR="68580" marT="0" marB="0">
                    <a:solidFill>
                      <a:schemeClr val="accent3">
                        <a:lumMod val="75000"/>
                      </a:schemeClr>
                    </a:solidFill>
                  </a:tcPr>
                </a:tc>
                <a:tc>
                  <a:txBody>
                    <a:bodyPr/>
                    <a:lstStyle/>
                    <a:p>
                      <a:pPr>
                        <a:lnSpc>
                          <a:spcPct val="115000"/>
                        </a:lnSpc>
                        <a:spcAft>
                          <a:spcPts val="0"/>
                        </a:spcAft>
                      </a:pPr>
                      <a:r>
                        <a:rPr lang="en-IN" sz="1100" dirty="0">
                          <a:effectLst/>
                        </a:rPr>
                        <a:t>Subject  4</a:t>
                      </a:r>
                      <a:endParaRPr lang="en-IN" sz="1100" dirty="0">
                        <a:effectLst/>
                        <a:latin typeface="Calibri"/>
                        <a:ea typeface="Calibri"/>
                        <a:cs typeface="Times New Roman"/>
                      </a:endParaRPr>
                    </a:p>
                  </a:txBody>
                  <a:tcPr marL="68580" marR="68580" marT="0" marB="0">
                    <a:solidFill>
                      <a:schemeClr val="accent5">
                        <a:lumMod val="75000"/>
                      </a:schemeClr>
                    </a:solidFill>
                  </a:tcPr>
                </a:tc>
                <a:tc>
                  <a:txBody>
                    <a:bodyPr/>
                    <a:lstStyle/>
                    <a:p>
                      <a:pPr>
                        <a:lnSpc>
                          <a:spcPct val="115000"/>
                        </a:lnSpc>
                        <a:spcAft>
                          <a:spcPts val="0"/>
                        </a:spcAft>
                      </a:pPr>
                      <a:r>
                        <a:rPr lang="en-IN" sz="1100" dirty="0">
                          <a:effectLst/>
                        </a:rPr>
                        <a:t>Subject  5</a:t>
                      </a:r>
                      <a:endParaRPr lang="en-IN" sz="1100" dirty="0">
                        <a:effectLst/>
                        <a:latin typeface="Calibri"/>
                        <a:ea typeface="Calibri"/>
                        <a:cs typeface="Times New Roman"/>
                      </a:endParaRPr>
                    </a:p>
                  </a:txBody>
                  <a:tcPr marL="68580" marR="68580" marT="0" marB="0">
                    <a:solidFill>
                      <a:schemeClr val="accent6">
                        <a:lumMod val="75000"/>
                      </a:schemeClr>
                    </a:solidFill>
                  </a:tcPr>
                </a:tc>
                <a:extLst>
                  <a:ext uri="{0D108BD9-81ED-4DB2-BD59-A6C34878D82A}">
                    <a16:rowId xmlns:a16="http://schemas.microsoft.com/office/drawing/2014/main" val="10000"/>
                  </a:ext>
                </a:extLst>
              </a:tr>
              <a:tr h="0">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1">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2">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3">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5">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6">
                        <a:lumMod val="75000"/>
                      </a:schemeClr>
                    </a:solidFill>
                  </a:tcPr>
                </a:tc>
                <a:extLst>
                  <a:ext uri="{0D108BD9-81ED-4DB2-BD59-A6C34878D82A}">
                    <a16:rowId xmlns:a16="http://schemas.microsoft.com/office/drawing/2014/main" val="10001"/>
                  </a:ext>
                </a:extLst>
              </a:tr>
              <a:tr h="0">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1">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2">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3">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5">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6">
                        <a:lumMod val="75000"/>
                      </a:schemeClr>
                    </a:solidFill>
                  </a:tcPr>
                </a:tc>
                <a:extLst>
                  <a:ext uri="{0D108BD9-81ED-4DB2-BD59-A6C34878D82A}">
                    <a16:rowId xmlns:a16="http://schemas.microsoft.com/office/drawing/2014/main" val="10002"/>
                  </a:ext>
                </a:extLst>
              </a:tr>
              <a:tr h="0">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1">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2">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3">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5">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6">
                        <a:lumMod val="75000"/>
                      </a:schemeClr>
                    </a:solidFill>
                  </a:tcPr>
                </a:tc>
                <a:extLst>
                  <a:ext uri="{0D108BD9-81ED-4DB2-BD59-A6C34878D82A}">
                    <a16:rowId xmlns:a16="http://schemas.microsoft.com/office/drawing/2014/main" val="10003"/>
                  </a:ext>
                </a:extLst>
              </a:tr>
              <a:tr h="0">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1">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2">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3">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5">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6">
                        <a:lumMod val="75000"/>
                      </a:schemeClr>
                    </a:solidFill>
                  </a:tcPr>
                </a:tc>
                <a:extLst>
                  <a:ext uri="{0D108BD9-81ED-4DB2-BD59-A6C34878D82A}">
                    <a16:rowId xmlns:a16="http://schemas.microsoft.com/office/drawing/2014/main" val="10004"/>
                  </a:ext>
                </a:extLst>
              </a:tr>
              <a:tr h="0">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1">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2">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3">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5">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6">
                        <a:lumMod val="75000"/>
                      </a:schemeClr>
                    </a:solidFill>
                  </a:tcPr>
                </a:tc>
                <a:extLst>
                  <a:ext uri="{0D108BD9-81ED-4DB2-BD59-A6C34878D82A}">
                    <a16:rowId xmlns:a16="http://schemas.microsoft.com/office/drawing/2014/main" val="10005"/>
                  </a:ext>
                </a:extLst>
              </a:tr>
              <a:tr h="0">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1">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2">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3">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5">
                        <a:lumMod val="75000"/>
                      </a:schemeClr>
                    </a:solidFill>
                  </a:tcPr>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solidFill>
                      <a:schemeClr val="accent6">
                        <a:lumMod val="75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18409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16" y="704088"/>
            <a:ext cx="8229600" cy="636680"/>
          </a:xfrm>
        </p:spPr>
        <p:txBody>
          <a:bodyPr>
            <a:noAutofit/>
          </a:bodyPr>
          <a:lstStyle/>
          <a:p>
            <a:r>
              <a:rPr lang="en-US" sz="4000" dirty="0" smtClean="0">
                <a:solidFill>
                  <a:srgbClr val="960000"/>
                </a:solidFill>
                <a:latin typeface="Times New Roman" pitchFamily="18" charset="0"/>
                <a:cs typeface="Times New Roman" pitchFamily="18" charset="0"/>
              </a:rPr>
              <a:t>Example 2 : Why ANOVA?</a:t>
            </a:r>
            <a:endParaRPr lang="en-IN" sz="4000" dirty="0">
              <a:solidFill>
                <a:srgbClr val="960000"/>
              </a:solidFill>
              <a:latin typeface="Times New Roman" pitchFamily="18" charset="0"/>
              <a:cs typeface="Times New Roman" pitchFamily="18" charset="0"/>
            </a:endParaRPr>
          </a:p>
        </p:txBody>
      </p:sp>
      <p:sp>
        <p:nvSpPr>
          <p:cNvPr id="3" name="Content Placeholder 2"/>
          <p:cNvSpPr>
            <a:spLocks noGrp="1"/>
          </p:cNvSpPr>
          <p:nvPr>
            <p:ph sz="half" idx="1"/>
          </p:nvPr>
        </p:nvSpPr>
        <p:spPr>
          <a:xfrm>
            <a:off x="488302" y="1610314"/>
            <a:ext cx="8147248" cy="4626998"/>
          </a:xfrm>
        </p:spPr>
        <p:txBody>
          <a:bodyPr>
            <a:normAutofit fontScale="47500" lnSpcReduction="20000"/>
          </a:bodyPr>
          <a:lstStyle/>
          <a:p>
            <a:pPr marL="0" indent="0">
              <a:buNone/>
            </a:pPr>
            <a:r>
              <a:rPr lang="en-IN" sz="4200" dirty="0">
                <a:latin typeface="Times New Roman" panose="02020603050405020304" pitchFamily="18" charset="0"/>
                <a:cs typeface="Times New Roman" panose="02020603050405020304" pitchFamily="18" charset="0"/>
              </a:rPr>
              <a:t>Consider the two </a:t>
            </a:r>
            <a:r>
              <a:rPr lang="en-IN" sz="4200" dirty="0" smtClean="0">
                <a:latin typeface="Times New Roman" panose="02020603050405020304" pitchFamily="18" charset="0"/>
                <a:cs typeface="Times New Roman" panose="02020603050405020304" pitchFamily="18" charset="0"/>
              </a:rPr>
              <a:t>sets </a:t>
            </a:r>
            <a:r>
              <a:rPr lang="en-IN" sz="4200" dirty="0">
                <a:latin typeface="Times New Roman" panose="02020603050405020304" pitchFamily="18" charset="0"/>
                <a:cs typeface="Times New Roman" panose="02020603050405020304" pitchFamily="18" charset="0"/>
              </a:rPr>
              <a:t>of contrived </a:t>
            </a:r>
            <a:r>
              <a:rPr lang="en-IN" sz="4200" dirty="0" smtClean="0">
                <a:latin typeface="Times New Roman" panose="02020603050405020304" pitchFamily="18" charset="0"/>
                <a:cs typeface="Times New Roman" panose="02020603050405020304" pitchFamily="18" charset="0"/>
              </a:rPr>
              <a:t>data as </a:t>
            </a:r>
            <a:r>
              <a:rPr lang="en-IN" sz="4200" dirty="0">
                <a:latin typeface="Times New Roman" panose="02020603050405020304" pitchFamily="18" charset="0"/>
                <a:cs typeface="Times New Roman" panose="02020603050405020304" pitchFamily="18" charset="0"/>
              </a:rPr>
              <a:t>shown below</a:t>
            </a:r>
            <a:r>
              <a:rPr lang="en-IN" sz="42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3300" dirty="0">
              <a:latin typeface="Times New Roman" panose="02020603050405020304" pitchFamily="18" charset="0"/>
              <a:cs typeface="Times New Roman" panose="02020603050405020304" pitchFamily="18" charset="0"/>
            </a:endParaRPr>
          </a:p>
          <a:p>
            <a:pPr marL="0" indent="0">
              <a:buNone/>
            </a:pPr>
            <a:r>
              <a:rPr lang="en-US" sz="3800" b="1" dirty="0" smtClean="0">
                <a:solidFill>
                  <a:srgbClr val="0070C0"/>
                </a:solidFill>
                <a:latin typeface="Times New Roman" panose="02020603050405020304" pitchFamily="18" charset="0"/>
                <a:cs typeface="Times New Roman" panose="02020603050405020304" pitchFamily="18" charset="0"/>
              </a:rPr>
              <a:t>Observations:</a:t>
            </a:r>
            <a:endParaRPr lang="en-IN" sz="3300" b="1" dirty="0">
              <a:solidFill>
                <a:srgbClr val="0070C0"/>
              </a:solidFill>
              <a:latin typeface="Times New Roman" panose="02020603050405020304" pitchFamily="18" charset="0"/>
              <a:cs typeface="Times New Roman" panose="02020603050405020304" pitchFamily="18" charset="0"/>
            </a:endParaRPr>
          </a:p>
          <a:p>
            <a:pPr lvl="0"/>
            <a:r>
              <a:rPr lang="en-US" sz="3400" dirty="0">
                <a:solidFill>
                  <a:srgbClr val="0070C0"/>
                </a:solidFill>
                <a:latin typeface="Times New Roman" panose="02020603050405020304" pitchFamily="18" charset="0"/>
                <a:cs typeface="Times New Roman" panose="02020603050405020304" pitchFamily="18" charset="0"/>
              </a:rPr>
              <a:t>Looking only at the </a:t>
            </a:r>
            <a:r>
              <a:rPr lang="en-US" sz="3400" dirty="0" smtClean="0">
                <a:solidFill>
                  <a:srgbClr val="0070C0"/>
                </a:solidFill>
                <a:latin typeface="Times New Roman" panose="02020603050405020304" pitchFamily="18" charset="0"/>
                <a:cs typeface="Times New Roman" panose="02020603050405020304" pitchFamily="18" charset="0"/>
              </a:rPr>
              <a:t>means, </a:t>
            </a:r>
            <a:r>
              <a:rPr lang="en-US" sz="3400" dirty="0">
                <a:solidFill>
                  <a:srgbClr val="0070C0"/>
                </a:solidFill>
                <a:latin typeface="Times New Roman" panose="02020603050405020304" pitchFamily="18" charset="0"/>
                <a:cs typeface="Times New Roman" panose="02020603050405020304" pitchFamily="18" charset="0"/>
              </a:rPr>
              <a:t>we can see that they are identical for the three populations in both </a:t>
            </a:r>
            <a:r>
              <a:rPr lang="en-US" sz="3400" dirty="0" smtClean="0">
                <a:solidFill>
                  <a:srgbClr val="0070C0"/>
                </a:solidFill>
                <a:latin typeface="Times New Roman" panose="02020603050405020304" pitchFamily="18" charset="0"/>
                <a:cs typeface="Times New Roman" panose="02020603050405020304" pitchFamily="18" charset="0"/>
              </a:rPr>
              <a:t>the sets. </a:t>
            </a:r>
          </a:p>
          <a:p>
            <a:pPr lvl="8"/>
            <a:endParaRPr lang="en-IN" sz="2200" dirty="0">
              <a:solidFill>
                <a:srgbClr val="0070C0"/>
              </a:solidFill>
              <a:latin typeface="Times New Roman" panose="02020603050405020304" pitchFamily="18" charset="0"/>
              <a:cs typeface="Times New Roman" panose="02020603050405020304" pitchFamily="18" charset="0"/>
            </a:endParaRPr>
          </a:p>
          <a:p>
            <a:pPr lvl="0"/>
            <a:r>
              <a:rPr lang="en-US" sz="3400" dirty="0">
                <a:solidFill>
                  <a:srgbClr val="0070C0"/>
                </a:solidFill>
                <a:latin typeface="Times New Roman" panose="02020603050405020304" pitchFamily="18" charset="0"/>
                <a:cs typeface="Times New Roman" panose="02020603050405020304" pitchFamily="18" charset="0"/>
              </a:rPr>
              <a:t>Using the </a:t>
            </a:r>
            <a:r>
              <a:rPr lang="en-US" sz="3400" dirty="0">
                <a:solidFill>
                  <a:srgbClr val="C00000"/>
                </a:solidFill>
                <a:latin typeface="Times New Roman" panose="02020603050405020304" pitchFamily="18" charset="0"/>
                <a:cs typeface="Times New Roman" panose="02020603050405020304" pitchFamily="18" charset="0"/>
              </a:rPr>
              <a:t>means alone</a:t>
            </a:r>
            <a:r>
              <a:rPr lang="en-US" sz="3400" dirty="0">
                <a:solidFill>
                  <a:srgbClr val="0070C0"/>
                </a:solidFill>
                <a:latin typeface="Times New Roman" panose="02020603050405020304" pitchFamily="18" charset="0"/>
                <a:cs typeface="Times New Roman" panose="02020603050405020304" pitchFamily="18" charset="0"/>
              </a:rPr>
              <a:t>, we would state that </a:t>
            </a:r>
            <a:r>
              <a:rPr lang="en-US" sz="3400" dirty="0">
                <a:solidFill>
                  <a:srgbClr val="C00000"/>
                </a:solidFill>
                <a:latin typeface="Times New Roman" panose="02020603050405020304" pitchFamily="18" charset="0"/>
                <a:cs typeface="Times New Roman" panose="02020603050405020304" pitchFamily="18" charset="0"/>
              </a:rPr>
              <a:t>there is no difference between the two sets</a:t>
            </a:r>
            <a:r>
              <a:rPr lang="en-US" sz="3400" dirty="0" smtClean="0">
                <a:solidFill>
                  <a:srgbClr val="0070C0"/>
                </a:solidFill>
                <a:latin typeface="Times New Roman" panose="02020603050405020304" pitchFamily="18" charset="0"/>
                <a:cs typeface="Times New Roman" panose="02020603050405020304" pitchFamily="18" charset="0"/>
              </a:rPr>
              <a:t>.</a:t>
            </a:r>
            <a:endParaRPr lang="en-IN" sz="3400" dirty="0">
              <a:solidFill>
                <a:srgbClr val="0070C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893999983"/>
              </p:ext>
            </p:extLst>
          </p:nvPr>
        </p:nvGraphicFramePr>
        <p:xfrm>
          <a:off x="1331657" y="2060848"/>
          <a:ext cx="6620767" cy="2647850"/>
        </p:xfrm>
        <a:graphic>
          <a:graphicData uri="http://schemas.openxmlformats.org/drawingml/2006/table">
            <a:tbl>
              <a:tblPr>
                <a:tableStyleId>{5C22544A-7EE6-4342-B048-85BDC9FD1C3A}</a:tableStyleId>
              </a:tblPr>
              <a:tblGrid>
                <a:gridCol w="1032669">
                  <a:extLst>
                    <a:ext uri="{9D8B030D-6E8A-4147-A177-3AD203B41FA5}">
                      <a16:colId xmlns:a16="http://schemas.microsoft.com/office/drawing/2014/main" val="20000"/>
                    </a:ext>
                  </a:extLst>
                </a:gridCol>
                <a:gridCol w="1142204">
                  <a:extLst>
                    <a:ext uri="{9D8B030D-6E8A-4147-A177-3AD203B41FA5}">
                      <a16:colId xmlns:a16="http://schemas.microsoft.com/office/drawing/2014/main" val="20001"/>
                    </a:ext>
                  </a:extLst>
                </a:gridCol>
                <a:gridCol w="1141596">
                  <a:extLst>
                    <a:ext uri="{9D8B030D-6E8A-4147-A177-3AD203B41FA5}">
                      <a16:colId xmlns:a16="http://schemas.microsoft.com/office/drawing/2014/main" val="20002"/>
                    </a:ext>
                  </a:extLst>
                </a:gridCol>
                <a:gridCol w="1202448">
                  <a:extLst>
                    <a:ext uri="{9D8B030D-6E8A-4147-A177-3AD203B41FA5}">
                      <a16:colId xmlns:a16="http://schemas.microsoft.com/office/drawing/2014/main" val="20003"/>
                    </a:ext>
                  </a:extLst>
                </a:gridCol>
                <a:gridCol w="1069181">
                  <a:extLst>
                    <a:ext uri="{9D8B030D-6E8A-4147-A177-3AD203B41FA5}">
                      <a16:colId xmlns:a16="http://schemas.microsoft.com/office/drawing/2014/main" val="20004"/>
                    </a:ext>
                  </a:extLst>
                </a:gridCol>
                <a:gridCol w="1032669">
                  <a:extLst>
                    <a:ext uri="{9D8B030D-6E8A-4147-A177-3AD203B41FA5}">
                      <a16:colId xmlns:a16="http://schemas.microsoft.com/office/drawing/2014/main" val="20005"/>
                    </a:ext>
                  </a:extLst>
                </a:gridCol>
              </a:tblGrid>
              <a:tr h="340353">
                <a:tc gridSpan="3">
                  <a:txBody>
                    <a:bodyPr/>
                    <a:lstStyle/>
                    <a:p>
                      <a:pPr marL="36830" algn="ctr">
                        <a:lnSpc>
                          <a:spcPct val="106000"/>
                        </a:lnSpc>
                        <a:spcAft>
                          <a:spcPts val="0"/>
                        </a:spcAft>
                      </a:pPr>
                      <a:r>
                        <a:rPr lang="en-IN" sz="1800" dirty="0" smtClean="0">
                          <a:effectLst/>
                        </a:rPr>
                        <a:t>Set </a:t>
                      </a:r>
                      <a:r>
                        <a:rPr lang="en-IN" sz="1800" dirty="0">
                          <a:effectLst/>
                        </a:rPr>
                        <a:t>1</a:t>
                      </a:r>
                      <a:endParaRPr lang="en-IN" sz="1100" dirty="0">
                        <a:effectLst/>
                        <a:latin typeface="Calibri"/>
                        <a:ea typeface="Calibri"/>
                        <a:cs typeface="Times New Roman"/>
                      </a:endParaRPr>
                    </a:p>
                  </a:txBody>
                  <a:tcPr marL="9525" marR="9525" marT="9525" marB="0" anchor="ctr">
                    <a:solidFill>
                      <a:schemeClr val="bg2">
                        <a:lumMod val="90000"/>
                      </a:schemeClr>
                    </a:solidFill>
                  </a:tcPr>
                </a:tc>
                <a:tc hMerge="1">
                  <a:txBody>
                    <a:bodyPr/>
                    <a:lstStyle/>
                    <a:p>
                      <a:endParaRPr lang="en-IN"/>
                    </a:p>
                  </a:txBody>
                  <a:tcPr/>
                </a:tc>
                <a:tc hMerge="1">
                  <a:txBody>
                    <a:bodyPr/>
                    <a:lstStyle/>
                    <a:p>
                      <a:endParaRPr lang="en-IN"/>
                    </a:p>
                  </a:txBody>
                  <a:tcPr/>
                </a:tc>
                <a:tc gridSpan="3">
                  <a:txBody>
                    <a:bodyPr/>
                    <a:lstStyle/>
                    <a:p>
                      <a:pPr marL="73025" algn="ctr">
                        <a:lnSpc>
                          <a:spcPct val="106000"/>
                        </a:lnSpc>
                        <a:spcAft>
                          <a:spcPts val="0"/>
                        </a:spcAft>
                      </a:pPr>
                      <a:r>
                        <a:rPr lang="en-IN" sz="1800" dirty="0" smtClean="0">
                          <a:effectLst/>
                        </a:rPr>
                        <a:t>Set </a:t>
                      </a:r>
                      <a:r>
                        <a:rPr lang="en-IN" sz="1800" dirty="0">
                          <a:effectLst/>
                        </a:rPr>
                        <a:t>2</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451735">
                <a:tc>
                  <a:txBody>
                    <a:bodyPr/>
                    <a:lstStyle/>
                    <a:p>
                      <a:pPr marL="45720" algn="ctr">
                        <a:lnSpc>
                          <a:spcPct val="115000"/>
                        </a:lnSpc>
                        <a:spcAft>
                          <a:spcPts val="0"/>
                        </a:spcAft>
                      </a:pPr>
                      <a:r>
                        <a:rPr lang="en-US" sz="1400" kern="1200" dirty="0" smtClean="0">
                          <a:effectLst/>
                        </a:rPr>
                        <a:t>Sample</a:t>
                      </a:r>
                      <a:r>
                        <a:rPr lang="en-US" sz="1400" kern="1200" spc="35" dirty="0" smtClean="0">
                          <a:effectLst/>
                        </a:rPr>
                        <a:t> </a:t>
                      </a:r>
                      <a:r>
                        <a:rPr lang="en-US" sz="1400" kern="1200" dirty="0">
                          <a:effectLst/>
                        </a:rPr>
                        <a:t>1</a:t>
                      </a:r>
                      <a:endParaRPr lang="en-IN" sz="14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73025" algn="ctr">
                        <a:lnSpc>
                          <a:spcPct val="115000"/>
                        </a:lnSpc>
                        <a:spcAft>
                          <a:spcPts val="0"/>
                        </a:spcAft>
                      </a:pPr>
                      <a:r>
                        <a:rPr lang="en-US" sz="1500" kern="1200" dirty="0" smtClean="0">
                          <a:effectLst/>
                        </a:rPr>
                        <a:t>Sample 2</a:t>
                      </a:r>
                    </a:p>
                  </a:txBody>
                  <a:tcPr marL="9525" marR="9525" marT="9525" marB="0" anchor="ctr">
                    <a:solidFill>
                      <a:schemeClr val="bg2">
                        <a:lumMod val="90000"/>
                      </a:schemeClr>
                    </a:solidFill>
                  </a:tcPr>
                </a:tc>
                <a:tc>
                  <a:txBody>
                    <a:bodyPr/>
                    <a:lstStyle/>
                    <a:p>
                      <a:pPr marL="36830" algn="ctr">
                        <a:lnSpc>
                          <a:spcPct val="115000"/>
                        </a:lnSpc>
                        <a:spcAft>
                          <a:spcPts val="0"/>
                        </a:spcAft>
                      </a:pPr>
                      <a:r>
                        <a:rPr lang="en-US" sz="1500" kern="1200" dirty="0" smtClean="0">
                          <a:effectLst/>
                        </a:rPr>
                        <a:t>Sample 3</a:t>
                      </a:r>
                    </a:p>
                  </a:txBody>
                  <a:tcPr marL="9525" marR="9525" marT="9525" marB="0" anchor="ctr">
                    <a:solidFill>
                      <a:schemeClr val="bg2">
                        <a:lumMod val="90000"/>
                      </a:schemeClr>
                    </a:solidFill>
                  </a:tcPr>
                </a:tc>
                <a:tc>
                  <a:txBody>
                    <a:bodyPr/>
                    <a:lstStyle/>
                    <a:p>
                      <a:pPr marL="45720" algn="ctr">
                        <a:lnSpc>
                          <a:spcPct val="115000"/>
                        </a:lnSpc>
                        <a:spcAft>
                          <a:spcPts val="0"/>
                        </a:spcAft>
                      </a:pPr>
                      <a:r>
                        <a:rPr lang="en-US" sz="1400" kern="1200" dirty="0" smtClean="0">
                          <a:effectLst/>
                        </a:rPr>
                        <a:t>Sample</a:t>
                      </a:r>
                      <a:r>
                        <a:rPr lang="en-US" sz="1400" kern="1200" spc="35" dirty="0" smtClean="0">
                          <a:effectLst/>
                        </a:rPr>
                        <a:t> </a:t>
                      </a:r>
                      <a:r>
                        <a:rPr lang="en-US" sz="1400" kern="1200" dirty="0">
                          <a:effectLst/>
                        </a:rPr>
                        <a:t>1</a:t>
                      </a:r>
                      <a:endParaRPr lang="en-IN" sz="1400" dirty="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73025" algn="ctr">
                        <a:lnSpc>
                          <a:spcPct val="115000"/>
                        </a:lnSpc>
                        <a:spcAft>
                          <a:spcPts val="0"/>
                        </a:spcAft>
                      </a:pPr>
                      <a:r>
                        <a:rPr lang="en-US" sz="1400" kern="1200" dirty="0" smtClean="0">
                          <a:effectLst/>
                        </a:rPr>
                        <a:t>Sample 2</a:t>
                      </a:r>
                    </a:p>
                  </a:txBody>
                  <a:tcPr marL="9525" marR="9525" marT="9525" marB="0" anchor="ctr">
                    <a:solidFill>
                      <a:schemeClr val="accent6">
                        <a:lumMod val="20000"/>
                        <a:lumOff val="80000"/>
                      </a:schemeClr>
                    </a:solidFill>
                  </a:tcPr>
                </a:tc>
                <a:tc>
                  <a:txBody>
                    <a:bodyPr/>
                    <a:lstStyle/>
                    <a:p>
                      <a:pPr marL="36830" algn="ctr">
                        <a:lnSpc>
                          <a:spcPct val="115000"/>
                        </a:lnSpc>
                        <a:spcAft>
                          <a:spcPts val="0"/>
                        </a:spcAft>
                      </a:pPr>
                      <a:r>
                        <a:rPr lang="en-US" sz="1400" kern="1200" dirty="0" smtClean="0">
                          <a:effectLst/>
                        </a:rPr>
                        <a:t>Sample 3</a:t>
                      </a:r>
                    </a:p>
                  </a:txBody>
                  <a:tcPr marL="9525" marR="9525" marT="9525" marB="0" anchor="ctr">
                    <a:solidFill>
                      <a:schemeClr val="accent6">
                        <a:lumMod val="20000"/>
                        <a:lumOff val="80000"/>
                      </a:schemeClr>
                    </a:solidFill>
                  </a:tcPr>
                </a:tc>
                <a:extLst>
                  <a:ext uri="{0D108BD9-81ED-4DB2-BD59-A6C34878D82A}">
                    <a16:rowId xmlns:a16="http://schemas.microsoft.com/office/drawing/2014/main" val="10001"/>
                  </a:ext>
                </a:extLst>
              </a:tr>
              <a:tr h="324773">
                <a:tc>
                  <a:txBody>
                    <a:bodyPr/>
                    <a:lstStyle/>
                    <a:p>
                      <a:pPr marL="191770" marR="201295" algn="ctr">
                        <a:lnSpc>
                          <a:spcPct val="115000"/>
                        </a:lnSpc>
                        <a:spcBef>
                          <a:spcPts val="490"/>
                        </a:spcBef>
                        <a:spcAft>
                          <a:spcPts val="0"/>
                        </a:spcAft>
                      </a:pPr>
                      <a:r>
                        <a:rPr lang="en-US" sz="1500" kern="1200" dirty="0">
                          <a:effectLst/>
                        </a:rPr>
                        <a:t>5.7</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37490" marR="210185" algn="ctr">
                        <a:lnSpc>
                          <a:spcPct val="115000"/>
                        </a:lnSpc>
                        <a:spcBef>
                          <a:spcPts val="490"/>
                        </a:spcBef>
                        <a:spcAft>
                          <a:spcPts val="0"/>
                        </a:spcAft>
                      </a:pPr>
                      <a:r>
                        <a:rPr lang="en-US" sz="1500" kern="1200">
                          <a:effectLst/>
                        </a:rPr>
                        <a:t>9.4</a:t>
                      </a:r>
                      <a:endParaRPr lang="en-IN" sz="1100">
                        <a:effectLst/>
                        <a:latin typeface="Calibri"/>
                        <a:ea typeface="Calibri"/>
                        <a:cs typeface="Times New Roman"/>
                      </a:endParaRPr>
                    </a:p>
                  </a:txBody>
                  <a:tcPr marL="9525" marR="9525" marT="9525" marB="0" anchor="ctr">
                    <a:solidFill>
                      <a:schemeClr val="bg2">
                        <a:lumMod val="90000"/>
                      </a:schemeClr>
                    </a:solidFill>
                  </a:tcPr>
                </a:tc>
                <a:tc>
                  <a:txBody>
                    <a:bodyPr/>
                    <a:lstStyle/>
                    <a:p>
                      <a:pPr marL="173990" algn="ctr">
                        <a:lnSpc>
                          <a:spcPct val="115000"/>
                        </a:lnSpc>
                        <a:spcBef>
                          <a:spcPts val="490"/>
                        </a:spcBef>
                        <a:spcAft>
                          <a:spcPts val="0"/>
                        </a:spcAft>
                      </a:pPr>
                      <a:r>
                        <a:rPr lang="en-US" sz="1500" kern="1200" dirty="0">
                          <a:effectLst/>
                        </a:rPr>
                        <a:t>14.2</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92735" marR="201295" algn="ctr">
                        <a:lnSpc>
                          <a:spcPct val="115000"/>
                        </a:lnSpc>
                        <a:spcBef>
                          <a:spcPts val="490"/>
                        </a:spcBef>
                        <a:spcAft>
                          <a:spcPts val="0"/>
                        </a:spcAft>
                      </a:pPr>
                      <a:r>
                        <a:rPr lang="en-US" sz="1500" kern="1200">
                          <a:effectLst/>
                        </a:rPr>
                        <a:t>3.0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237490" marR="173990" algn="ctr">
                        <a:lnSpc>
                          <a:spcPct val="115000"/>
                        </a:lnSpc>
                        <a:spcBef>
                          <a:spcPts val="490"/>
                        </a:spcBef>
                        <a:spcAft>
                          <a:spcPts val="0"/>
                        </a:spcAft>
                      </a:pPr>
                      <a:r>
                        <a:rPr lang="en-US" sz="1500" kern="1200" dirty="0">
                          <a:effectLst/>
                        </a:rPr>
                        <a:t>5.0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210185">
                        <a:lnSpc>
                          <a:spcPct val="115000"/>
                        </a:lnSpc>
                        <a:spcBef>
                          <a:spcPts val="490"/>
                        </a:spcBef>
                        <a:spcAft>
                          <a:spcPts val="0"/>
                        </a:spcAft>
                      </a:pPr>
                      <a:r>
                        <a:rPr lang="en-US" sz="1500" kern="1200">
                          <a:effectLst/>
                        </a:rPr>
                        <a:t>11.0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0002"/>
                  </a:ext>
                </a:extLst>
              </a:tr>
              <a:tr h="278035">
                <a:tc>
                  <a:txBody>
                    <a:bodyPr/>
                    <a:lstStyle/>
                    <a:p>
                      <a:pPr marL="191770" marR="201295" algn="ctr">
                        <a:lnSpc>
                          <a:spcPct val="115000"/>
                        </a:lnSpc>
                        <a:spcAft>
                          <a:spcPts val="0"/>
                        </a:spcAft>
                      </a:pPr>
                      <a:r>
                        <a:rPr lang="en-US" sz="1500" kern="1200" dirty="0">
                          <a:effectLst/>
                        </a:rPr>
                        <a:t>5.9</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37490" marR="210185" algn="ctr">
                        <a:lnSpc>
                          <a:spcPct val="115000"/>
                        </a:lnSpc>
                        <a:spcAft>
                          <a:spcPts val="0"/>
                        </a:spcAft>
                      </a:pPr>
                      <a:r>
                        <a:rPr lang="en-US" sz="1500" kern="1200">
                          <a:effectLst/>
                        </a:rPr>
                        <a:t>9.8</a:t>
                      </a:r>
                      <a:endParaRPr lang="en-IN" sz="1100">
                        <a:effectLst/>
                        <a:latin typeface="Calibri"/>
                        <a:ea typeface="Calibri"/>
                        <a:cs typeface="Times New Roman"/>
                      </a:endParaRPr>
                    </a:p>
                  </a:txBody>
                  <a:tcPr marL="9525" marR="9525" marT="9525" marB="0" anchor="ctr">
                    <a:solidFill>
                      <a:schemeClr val="bg2">
                        <a:lumMod val="90000"/>
                      </a:schemeClr>
                    </a:solidFill>
                  </a:tcPr>
                </a:tc>
                <a:tc>
                  <a:txBody>
                    <a:bodyPr/>
                    <a:lstStyle/>
                    <a:p>
                      <a:pPr marL="173990" algn="ctr">
                        <a:lnSpc>
                          <a:spcPct val="115000"/>
                        </a:lnSpc>
                        <a:spcAft>
                          <a:spcPts val="0"/>
                        </a:spcAft>
                      </a:pPr>
                      <a:r>
                        <a:rPr lang="en-US" sz="1500" kern="1200" dirty="0">
                          <a:effectLst/>
                        </a:rPr>
                        <a:t>14.4</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92735" marR="201295" algn="ctr">
                        <a:lnSpc>
                          <a:spcPct val="115000"/>
                        </a:lnSpc>
                        <a:spcAft>
                          <a:spcPts val="0"/>
                        </a:spcAft>
                      </a:pPr>
                      <a:r>
                        <a:rPr lang="en-US" sz="1500" kern="1200">
                          <a:effectLst/>
                        </a:rPr>
                        <a:t>4.0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237490" marR="173990" algn="ctr">
                        <a:lnSpc>
                          <a:spcPct val="115000"/>
                        </a:lnSpc>
                        <a:spcAft>
                          <a:spcPts val="0"/>
                        </a:spcAft>
                      </a:pPr>
                      <a:r>
                        <a:rPr lang="en-US" sz="1500" kern="1200" dirty="0">
                          <a:effectLst/>
                        </a:rPr>
                        <a:t>7.0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210185">
                        <a:lnSpc>
                          <a:spcPct val="115000"/>
                        </a:lnSpc>
                        <a:spcAft>
                          <a:spcPts val="0"/>
                        </a:spcAft>
                      </a:pPr>
                      <a:r>
                        <a:rPr lang="en-US" sz="1500" kern="1200" dirty="0">
                          <a:effectLst/>
                        </a:rPr>
                        <a:t>13.0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0003"/>
                  </a:ext>
                </a:extLst>
              </a:tr>
              <a:tr h="278035">
                <a:tc>
                  <a:txBody>
                    <a:bodyPr/>
                    <a:lstStyle/>
                    <a:p>
                      <a:pPr marL="191770" marR="201295" algn="ctr">
                        <a:lnSpc>
                          <a:spcPct val="115000"/>
                        </a:lnSpc>
                        <a:spcAft>
                          <a:spcPts val="0"/>
                        </a:spcAft>
                      </a:pPr>
                      <a:r>
                        <a:rPr lang="en-US" sz="1500" kern="1200" dirty="0">
                          <a:effectLst/>
                        </a:rPr>
                        <a:t>6.0</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10185" algn="ctr">
                        <a:lnSpc>
                          <a:spcPct val="115000"/>
                        </a:lnSpc>
                        <a:spcAft>
                          <a:spcPts val="0"/>
                        </a:spcAft>
                      </a:pPr>
                      <a:r>
                        <a:rPr lang="en-US" sz="1500" kern="1200">
                          <a:effectLst/>
                        </a:rPr>
                        <a:t>10.0</a:t>
                      </a:r>
                      <a:endParaRPr lang="en-IN" sz="1100">
                        <a:effectLst/>
                        <a:latin typeface="Calibri"/>
                        <a:ea typeface="Calibri"/>
                        <a:cs typeface="Times New Roman"/>
                      </a:endParaRPr>
                    </a:p>
                  </a:txBody>
                  <a:tcPr marL="9525" marR="9525" marT="9525" marB="0" anchor="ctr">
                    <a:solidFill>
                      <a:schemeClr val="bg2">
                        <a:lumMod val="90000"/>
                      </a:schemeClr>
                    </a:solidFill>
                  </a:tcPr>
                </a:tc>
                <a:tc>
                  <a:txBody>
                    <a:bodyPr/>
                    <a:lstStyle/>
                    <a:p>
                      <a:pPr marL="173990" algn="ctr">
                        <a:lnSpc>
                          <a:spcPct val="115000"/>
                        </a:lnSpc>
                        <a:spcAft>
                          <a:spcPts val="0"/>
                        </a:spcAft>
                      </a:pPr>
                      <a:r>
                        <a:rPr lang="en-US" sz="1500" kern="1200" dirty="0">
                          <a:effectLst/>
                        </a:rPr>
                        <a:t>15.0</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92735" marR="201295" algn="ctr">
                        <a:lnSpc>
                          <a:spcPct val="115000"/>
                        </a:lnSpc>
                        <a:spcAft>
                          <a:spcPts val="0"/>
                        </a:spcAft>
                      </a:pPr>
                      <a:r>
                        <a:rPr lang="en-US" sz="1500" kern="1200">
                          <a:effectLst/>
                        </a:rPr>
                        <a:t>6.0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191770" marR="173990" algn="ctr">
                        <a:lnSpc>
                          <a:spcPct val="115000"/>
                        </a:lnSpc>
                        <a:spcAft>
                          <a:spcPts val="0"/>
                        </a:spcAft>
                      </a:pPr>
                      <a:r>
                        <a:rPr lang="en-US" sz="1500" kern="1200">
                          <a:effectLst/>
                        </a:rPr>
                        <a:t>10.0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210185">
                        <a:lnSpc>
                          <a:spcPct val="115000"/>
                        </a:lnSpc>
                        <a:spcAft>
                          <a:spcPts val="0"/>
                        </a:spcAft>
                      </a:pPr>
                      <a:r>
                        <a:rPr lang="en-US" sz="1500" kern="1200" dirty="0">
                          <a:effectLst/>
                        </a:rPr>
                        <a:t>16.0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0004"/>
                  </a:ext>
                </a:extLst>
              </a:tr>
              <a:tr h="278035">
                <a:tc>
                  <a:txBody>
                    <a:bodyPr/>
                    <a:lstStyle/>
                    <a:p>
                      <a:pPr marL="191770" marR="201295" algn="ctr">
                        <a:lnSpc>
                          <a:spcPct val="115000"/>
                        </a:lnSpc>
                        <a:spcAft>
                          <a:spcPts val="0"/>
                        </a:spcAft>
                      </a:pPr>
                      <a:r>
                        <a:rPr lang="en-US" sz="1500" kern="1200" dirty="0">
                          <a:effectLst/>
                        </a:rPr>
                        <a:t>6.1</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10185" algn="ctr">
                        <a:lnSpc>
                          <a:spcPct val="115000"/>
                        </a:lnSpc>
                        <a:spcAft>
                          <a:spcPts val="0"/>
                        </a:spcAft>
                      </a:pPr>
                      <a:r>
                        <a:rPr lang="en-US" sz="1500" kern="1200">
                          <a:effectLst/>
                        </a:rPr>
                        <a:t>10.2</a:t>
                      </a:r>
                      <a:endParaRPr lang="en-IN" sz="1100">
                        <a:effectLst/>
                        <a:latin typeface="Calibri"/>
                        <a:ea typeface="Calibri"/>
                        <a:cs typeface="Times New Roman"/>
                      </a:endParaRPr>
                    </a:p>
                  </a:txBody>
                  <a:tcPr marL="9525" marR="9525" marT="9525" marB="0" anchor="ctr">
                    <a:solidFill>
                      <a:schemeClr val="bg2">
                        <a:lumMod val="90000"/>
                      </a:schemeClr>
                    </a:solidFill>
                  </a:tcPr>
                </a:tc>
                <a:tc>
                  <a:txBody>
                    <a:bodyPr/>
                    <a:lstStyle/>
                    <a:p>
                      <a:pPr marL="173990" algn="ctr">
                        <a:lnSpc>
                          <a:spcPct val="115000"/>
                        </a:lnSpc>
                        <a:spcAft>
                          <a:spcPts val="0"/>
                        </a:spcAft>
                      </a:pPr>
                      <a:r>
                        <a:rPr lang="en-US" sz="1500" kern="1200" dirty="0">
                          <a:effectLst/>
                        </a:rPr>
                        <a:t>15.6</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92735" marR="201295" algn="ctr">
                        <a:lnSpc>
                          <a:spcPct val="115000"/>
                        </a:lnSpc>
                        <a:spcAft>
                          <a:spcPts val="0"/>
                        </a:spcAft>
                      </a:pPr>
                      <a:r>
                        <a:rPr lang="en-US" sz="1500" kern="1200">
                          <a:effectLst/>
                        </a:rPr>
                        <a:t>8.0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191770" marR="173990" algn="ctr">
                        <a:lnSpc>
                          <a:spcPct val="115000"/>
                        </a:lnSpc>
                        <a:spcAft>
                          <a:spcPts val="0"/>
                        </a:spcAft>
                      </a:pPr>
                      <a:r>
                        <a:rPr lang="en-US" sz="1500" kern="1200">
                          <a:effectLst/>
                        </a:rPr>
                        <a:t>13.0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210185">
                        <a:lnSpc>
                          <a:spcPct val="115000"/>
                        </a:lnSpc>
                        <a:spcAft>
                          <a:spcPts val="0"/>
                        </a:spcAft>
                      </a:pPr>
                      <a:r>
                        <a:rPr lang="en-US" sz="1500" kern="1200" dirty="0">
                          <a:effectLst/>
                        </a:rPr>
                        <a:t>17.0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0005"/>
                  </a:ext>
                </a:extLst>
              </a:tr>
              <a:tr h="278035">
                <a:tc>
                  <a:txBody>
                    <a:bodyPr/>
                    <a:lstStyle/>
                    <a:p>
                      <a:pPr marL="191770" marR="201295" algn="ctr">
                        <a:lnSpc>
                          <a:spcPct val="115000"/>
                        </a:lnSpc>
                        <a:spcAft>
                          <a:spcPts val="0"/>
                        </a:spcAft>
                      </a:pPr>
                      <a:r>
                        <a:rPr lang="en-US" sz="1500" kern="1200" dirty="0">
                          <a:effectLst/>
                        </a:rPr>
                        <a:t>6.3</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10185" algn="ctr">
                        <a:lnSpc>
                          <a:spcPct val="115000"/>
                        </a:lnSpc>
                        <a:spcAft>
                          <a:spcPts val="0"/>
                        </a:spcAft>
                      </a:pPr>
                      <a:r>
                        <a:rPr lang="en-US" sz="1500" kern="1200" dirty="0">
                          <a:effectLst/>
                        </a:rPr>
                        <a:t>10.6</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173990" algn="ctr">
                        <a:lnSpc>
                          <a:spcPct val="115000"/>
                        </a:lnSpc>
                        <a:spcAft>
                          <a:spcPts val="0"/>
                        </a:spcAft>
                      </a:pPr>
                      <a:r>
                        <a:rPr lang="en-US" sz="1500" kern="1200" dirty="0">
                          <a:effectLst/>
                        </a:rPr>
                        <a:t>15.8</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92735" marR="201295" algn="ctr">
                        <a:lnSpc>
                          <a:spcPct val="115000"/>
                        </a:lnSpc>
                        <a:spcAft>
                          <a:spcPts val="0"/>
                        </a:spcAft>
                      </a:pPr>
                      <a:r>
                        <a:rPr lang="en-US" sz="1500" kern="1200">
                          <a:effectLst/>
                        </a:rPr>
                        <a:t>9.0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191770" marR="173990" algn="ctr">
                        <a:lnSpc>
                          <a:spcPct val="115000"/>
                        </a:lnSpc>
                        <a:spcAft>
                          <a:spcPts val="0"/>
                        </a:spcAft>
                      </a:pPr>
                      <a:r>
                        <a:rPr lang="en-US" sz="1500" kern="1200">
                          <a:effectLst/>
                        </a:rPr>
                        <a:t>15.0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210185">
                        <a:lnSpc>
                          <a:spcPct val="115000"/>
                        </a:lnSpc>
                        <a:spcAft>
                          <a:spcPts val="0"/>
                        </a:spcAft>
                      </a:pPr>
                      <a:r>
                        <a:rPr lang="en-US" sz="1500" kern="1200" dirty="0">
                          <a:effectLst/>
                        </a:rPr>
                        <a:t>18.0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0006"/>
                  </a:ext>
                </a:extLst>
              </a:tr>
              <a:tr h="418849">
                <a:tc>
                  <a:txBody>
                    <a:bodyPr/>
                    <a:lstStyle/>
                    <a:p>
                      <a:pPr marL="118745" algn="ctr">
                        <a:lnSpc>
                          <a:spcPct val="115000"/>
                        </a:lnSpc>
                        <a:spcAft>
                          <a:spcPts val="0"/>
                        </a:spcAft>
                      </a:pPr>
                      <a:r>
                        <a:rPr lang="en-US" sz="1500" kern="1200" spc="-295">
                          <a:effectLst/>
                        </a:rPr>
                        <a:t>y</a:t>
                      </a:r>
                      <a:r>
                        <a:rPr lang="en-US" sz="1500" kern="1200">
                          <a:effectLst/>
                        </a:rPr>
                        <a:t>¯</a:t>
                      </a:r>
                      <a:r>
                        <a:rPr lang="en-US" sz="1500" kern="1200" spc="25">
                          <a:effectLst/>
                        </a:rPr>
                        <a:t> </a:t>
                      </a:r>
                      <a:r>
                        <a:rPr lang="en-US" sz="1500" kern="1200">
                          <a:effectLst/>
                        </a:rPr>
                        <a:t>=</a:t>
                      </a:r>
                      <a:r>
                        <a:rPr lang="en-US" sz="1500" kern="1200" spc="-75">
                          <a:effectLst/>
                        </a:rPr>
                        <a:t> </a:t>
                      </a:r>
                      <a:r>
                        <a:rPr lang="en-US" sz="1500" kern="1200">
                          <a:effectLst/>
                        </a:rPr>
                        <a:t>6.0</a:t>
                      </a:r>
                      <a:endParaRPr lang="en-IN" sz="1100">
                        <a:effectLst/>
                        <a:latin typeface="Calibri"/>
                        <a:ea typeface="Calibri"/>
                        <a:cs typeface="Times New Roman"/>
                      </a:endParaRPr>
                    </a:p>
                  </a:txBody>
                  <a:tcPr marL="9525" marR="9525" marT="9525" marB="0" anchor="ctr">
                    <a:solidFill>
                      <a:schemeClr val="bg2">
                        <a:lumMod val="90000"/>
                      </a:schemeClr>
                    </a:solidFill>
                  </a:tcPr>
                </a:tc>
                <a:tc>
                  <a:txBody>
                    <a:bodyPr/>
                    <a:lstStyle/>
                    <a:p>
                      <a:pPr marL="118745" algn="ctr">
                        <a:lnSpc>
                          <a:spcPct val="115000"/>
                        </a:lnSpc>
                        <a:spcAft>
                          <a:spcPts val="0"/>
                        </a:spcAft>
                      </a:pPr>
                      <a:r>
                        <a:rPr lang="en-US" sz="1500" kern="1200" spc="-295" dirty="0">
                          <a:effectLst/>
                        </a:rPr>
                        <a:t>y</a:t>
                      </a:r>
                      <a:r>
                        <a:rPr lang="en-US" sz="1500" kern="1200" dirty="0">
                          <a:effectLst/>
                        </a:rPr>
                        <a:t>¯</a:t>
                      </a:r>
                      <a:r>
                        <a:rPr lang="en-US" sz="1500" kern="1200" spc="25" dirty="0">
                          <a:effectLst/>
                        </a:rPr>
                        <a:t> </a:t>
                      </a:r>
                      <a:r>
                        <a:rPr lang="en-US" sz="1500" kern="1200" dirty="0">
                          <a:effectLst/>
                        </a:rPr>
                        <a:t>=</a:t>
                      </a:r>
                      <a:r>
                        <a:rPr lang="en-US" sz="1500" kern="1200" spc="-75" dirty="0">
                          <a:effectLst/>
                        </a:rPr>
                        <a:t> </a:t>
                      </a:r>
                      <a:r>
                        <a:rPr lang="en-US" sz="1500" kern="1200" dirty="0">
                          <a:effectLst/>
                        </a:rPr>
                        <a:t>10.0</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82550" algn="ctr">
                        <a:lnSpc>
                          <a:spcPct val="115000"/>
                        </a:lnSpc>
                        <a:spcAft>
                          <a:spcPts val="0"/>
                        </a:spcAft>
                      </a:pPr>
                      <a:r>
                        <a:rPr lang="en-US" sz="1500" kern="1200" spc="-295" dirty="0">
                          <a:effectLst/>
                        </a:rPr>
                        <a:t>y</a:t>
                      </a:r>
                      <a:r>
                        <a:rPr lang="en-US" sz="1500" kern="1200" dirty="0">
                          <a:effectLst/>
                        </a:rPr>
                        <a:t>¯</a:t>
                      </a:r>
                      <a:r>
                        <a:rPr lang="en-US" sz="1500" kern="1200" spc="25" dirty="0">
                          <a:effectLst/>
                        </a:rPr>
                        <a:t> </a:t>
                      </a:r>
                      <a:r>
                        <a:rPr lang="en-US" sz="1500" kern="1200" dirty="0">
                          <a:effectLst/>
                        </a:rPr>
                        <a:t>=</a:t>
                      </a:r>
                      <a:r>
                        <a:rPr lang="en-US" sz="1500" kern="1200" spc="-75" dirty="0">
                          <a:effectLst/>
                        </a:rPr>
                        <a:t> </a:t>
                      </a:r>
                      <a:r>
                        <a:rPr lang="en-US" sz="1500" kern="1200" dirty="0">
                          <a:effectLst/>
                        </a:rPr>
                        <a:t>15.0</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19710" algn="ctr">
                        <a:lnSpc>
                          <a:spcPct val="115000"/>
                        </a:lnSpc>
                        <a:spcAft>
                          <a:spcPts val="0"/>
                        </a:spcAft>
                      </a:pPr>
                      <a:r>
                        <a:rPr lang="en-US" sz="1500" kern="1200" spc="-295" dirty="0">
                          <a:effectLst/>
                        </a:rPr>
                        <a:t>y</a:t>
                      </a:r>
                      <a:r>
                        <a:rPr lang="en-US" sz="1500" kern="1200" dirty="0">
                          <a:effectLst/>
                        </a:rPr>
                        <a:t>¯</a:t>
                      </a:r>
                      <a:r>
                        <a:rPr lang="en-US" sz="1500" kern="1200" spc="25" dirty="0">
                          <a:effectLst/>
                        </a:rPr>
                        <a:t> </a:t>
                      </a:r>
                      <a:r>
                        <a:rPr lang="en-US" sz="1500" kern="1200" dirty="0">
                          <a:effectLst/>
                        </a:rPr>
                        <a:t>=</a:t>
                      </a:r>
                      <a:r>
                        <a:rPr lang="en-US" sz="1500" kern="1200" spc="-75" dirty="0">
                          <a:effectLst/>
                        </a:rPr>
                        <a:t> </a:t>
                      </a:r>
                      <a:r>
                        <a:rPr lang="en-US" sz="1500" kern="1200" dirty="0">
                          <a:effectLst/>
                        </a:rPr>
                        <a:t>6.0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118745" algn="ctr">
                        <a:lnSpc>
                          <a:spcPct val="115000"/>
                        </a:lnSpc>
                        <a:spcAft>
                          <a:spcPts val="0"/>
                        </a:spcAft>
                      </a:pPr>
                      <a:r>
                        <a:rPr lang="en-US" sz="1500" kern="1200" spc="-295" dirty="0">
                          <a:effectLst/>
                        </a:rPr>
                        <a:t>y</a:t>
                      </a:r>
                      <a:r>
                        <a:rPr lang="en-US" sz="1500" kern="1200" dirty="0">
                          <a:effectLst/>
                        </a:rPr>
                        <a:t>¯</a:t>
                      </a:r>
                      <a:r>
                        <a:rPr lang="en-US" sz="1500" kern="1200" spc="25" dirty="0">
                          <a:effectLst/>
                        </a:rPr>
                        <a:t> </a:t>
                      </a:r>
                      <a:r>
                        <a:rPr lang="en-US" sz="1500" kern="1200" dirty="0">
                          <a:effectLst/>
                        </a:rPr>
                        <a:t>=</a:t>
                      </a:r>
                      <a:r>
                        <a:rPr lang="en-US" sz="1500" kern="1200" spc="-75" dirty="0">
                          <a:effectLst/>
                        </a:rPr>
                        <a:t> </a:t>
                      </a:r>
                      <a:r>
                        <a:rPr lang="en-US" sz="1500" kern="1200" dirty="0">
                          <a:effectLst/>
                        </a:rPr>
                        <a:t>10.0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118745" algn="ctr">
                        <a:lnSpc>
                          <a:spcPct val="115000"/>
                        </a:lnSpc>
                        <a:spcAft>
                          <a:spcPts val="0"/>
                        </a:spcAft>
                      </a:pPr>
                      <a:r>
                        <a:rPr lang="en-US" sz="1500" kern="1200" spc="-295" dirty="0">
                          <a:effectLst/>
                        </a:rPr>
                        <a:t>y</a:t>
                      </a:r>
                      <a:r>
                        <a:rPr lang="en-US" sz="1500" kern="1200" dirty="0">
                          <a:effectLst/>
                        </a:rPr>
                        <a:t>¯</a:t>
                      </a:r>
                      <a:r>
                        <a:rPr lang="en-US" sz="1500" kern="1200" spc="25" dirty="0">
                          <a:effectLst/>
                        </a:rPr>
                        <a:t> </a:t>
                      </a:r>
                      <a:r>
                        <a:rPr lang="en-US" sz="1500" kern="1200" dirty="0">
                          <a:effectLst/>
                        </a:rPr>
                        <a:t>=</a:t>
                      </a:r>
                      <a:r>
                        <a:rPr lang="en-US" sz="1500" kern="1200" spc="-75" dirty="0">
                          <a:effectLst/>
                        </a:rPr>
                        <a:t> </a:t>
                      </a:r>
                      <a:r>
                        <a:rPr lang="en-US" sz="1500" kern="1200" dirty="0">
                          <a:effectLst/>
                        </a:rPr>
                        <a:t>15.0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86651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 y="873353"/>
            <a:ext cx="9143999" cy="5984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45945" y="456051"/>
            <a:ext cx="8038408" cy="492664"/>
          </a:xfrm>
        </p:spPr>
        <p:txBody>
          <a:bodyPr>
            <a:normAutofit fontScale="90000"/>
          </a:bodyPr>
          <a:lstStyle/>
          <a:p>
            <a:pPr algn="r"/>
            <a:r>
              <a:rPr lang="en-US" dirty="0" smtClean="0"/>
              <a:t>Quote of the day..</a:t>
            </a:r>
            <a:endParaRPr lang="en-GB" dirty="0"/>
          </a:p>
        </p:txBody>
      </p:sp>
      <p:sp>
        <p:nvSpPr>
          <p:cNvPr id="3" name="Content Placeholder 2"/>
          <p:cNvSpPr>
            <a:spLocks noGrp="1"/>
          </p:cNvSpPr>
          <p:nvPr>
            <p:ph idx="1"/>
          </p:nvPr>
        </p:nvSpPr>
        <p:spPr>
          <a:xfrm>
            <a:off x="1195431" y="2924944"/>
            <a:ext cx="7007292" cy="3384376"/>
          </a:xfrm>
        </p:spPr>
        <p:txBody>
          <a:bodyPr/>
          <a:lstStyle/>
          <a:p>
            <a:pPr marL="0" indent="0">
              <a:buNone/>
            </a:pPr>
            <a:r>
              <a:rPr lang="en-IN" dirty="0">
                <a:solidFill>
                  <a:srgbClr val="FFFF00"/>
                </a:solidFill>
                <a:effectLst>
                  <a:outerShdw blurRad="38100" dist="38100" dir="2700000" algn="tl">
                    <a:srgbClr val="000000">
                      <a:alpha val="43137"/>
                    </a:srgbClr>
                  </a:outerShdw>
                </a:effectLst>
              </a:rPr>
              <a:t>Try not to become a person of success, but rather try to become a person of value</a:t>
            </a:r>
            <a:r>
              <a:rPr lang="en-IN" dirty="0" smtClean="0">
                <a:solidFill>
                  <a:srgbClr val="FFFF00"/>
                </a:solidFill>
                <a:effectLst>
                  <a:outerShdw blurRad="38100" dist="38100" dir="2700000" algn="tl">
                    <a:srgbClr val="000000">
                      <a:alpha val="43137"/>
                    </a:srgbClr>
                  </a:outerShdw>
                </a:effectLst>
              </a:rPr>
              <a:t>.</a:t>
            </a:r>
          </a:p>
          <a:p>
            <a:pPr marL="0" indent="0">
              <a:buNone/>
            </a:pPr>
            <a:r>
              <a:rPr lang="en-US" cap="all" dirty="0" smtClean="0">
                <a:solidFill>
                  <a:srgbClr val="00B050"/>
                </a:solidFill>
              </a:rPr>
              <a:t>	Albert </a:t>
            </a:r>
            <a:r>
              <a:rPr lang="en-US" cap="all" dirty="0">
                <a:solidFill>
                  <a:srgbClr val="00B050"/>
                </a:solidFill>
              </a:rPr>
              <a:t>Einstein</a:t>
            </a:r>
            <a:r>
              <a:rPr lang="en-US" dirty="0">
                <a:solidFill>
                  <a:srgbClr val="00B050"/>
                </a:solidFill>
              </a:rPr>
              <a:t>, Theoretical physicist</a:t>
            </a:r>
            <a:r>
              <a:rPr lang="en-US" dirty="0" smtClean="0">
                <a:solidFill>
                  <a:schemeClr val="bg1"/>
                </a:solidFill>
              </a:rPr>
              <a:t/>
            </a:r>
            <a:br>
              <a:rPr lang="en-US" dirty="0" smtClean="0">
                <a:solidFill>
                  <a:schemeClr val="bg1"/>
                </a:solidFill>
              </a:rPr>
            </a:br>
            <a:endParaRPr lang="en-GB" dirty="0">
              <a:solidFill>
                <a:schemeClr val="bg1"/>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a:t>
            </a:fld>
            <a:endParaRPr lang="en-IN" dirty="0">
              <a:solidFill>
                <a:srgbClr val="04617B">
                  <a:shade val="90000"/>
                </a:srgbClr>
              </a:solidFill>
            </a:endParaRPr>
          </a:p>
        </p:txBody>
      </p:sp>
      <p:sp>
        <p:nvSpPr>
          <p:cNvPr id="8" name="Footer Placeholder 7"/>
          <p:cNvSpPr>
            <a:spLocks noGrp="1"/>
          </p:cNvSpPr>
          <p:nvPr>
            <p:ph type="ftr" sz="quarter" idx="11"/>
          </p:nvPr>
        </p:nvSpPr>
        <p:spPr/>
        <p:txBody>
          <a:bodyPr/>
          <a:lstStyle/>
          <a:p>
            <a:pPr algn="ctr"/>
            <a:r>
              <a:rPr lang="en-IN" smtClean="0">
                <a:solidFill>
                  <a:srgbClr val="04617B">
                    <a:shade val="90000"/>
                  </a:srgbClr>
                </a:solidFill>
              </a:rPr>
              <a:t>CS 40003: Data Analytics</a:t>
            </a:r>
            <a:endParaRPr lang="en-IN" dirty="0">
              <a:solidFill>
                <a:srgbClr val="04617B">
                  <a:shade val="90000"/>
                </a:srgbClr>
              </a:solidFill>
            </a:endParaRPr>
          </a:p>
        </p:txBody>
      </p:sp>
      <p:sp>
        <p:nvSpPr>
          <p:cNvPr id="6" name="AutoShape 4" descr="Image result for Galaxy"/>
          <p:cNvSpPr>
            <a:spLocks noChangeAspect="1" noChangeArrowheads="1"/>
          </p:cNvSpPr>
          <p:nvPr/>
        </p:nvSpPr>
        <p:spPr bwMode="auto">
          <a:xfrm>
            <a:off x="15558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Image result for Galaxy"/>
          <p:cNvSpPr>
            <a:spLocks noChangeAspect="1" noChangeArrowheads="1"/>
          </p:cNvSpPr>
          <p:nvPr/>
        </p:nvSpPr>
        <p:spPr bwMode="auto">
          <a:xfrm>
            <a:off x="307985" y="1589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9" descr="Image result for Galaxy"/>
          <p:cNvSpPr>
            <a:spLocks noChangeAspect="1" noChangeArrowheads="1"/>
          </p:cNvSpPr>
          <p:nvPr/>
        </p:nvSpPr>
        <p:spPr bwMode="auto">
          <a:xfrm>
            <a:off x="460375" y="16829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9284306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366" y="260648"/>
            <a:ext cx="8229600" cy="780696"/>
          </a:xfrm>
        </p:spPr>
        <p:txBody>
          <a:bodyPr>
            <a:noAutofit/>
          </a:bodyPr>
          <a:lstStyle/>
          <a:p>
            <a:r>
              <a:rPr lang="en-IN" sz="4000" dirty="0">
                <a:solidFill>
                  <a:srgbClr val="960000"/>
                </a:solidFill>
                <a:latin typeface="Times New Roman" pitchFamily="18" charset="0"/>
                <a:cs typeface="Times New Roman" pitchFamily="18" charset="0"/>
              </a:rPr>
              <a:t>Box plots of the two </a:t>
            </a:r>
            <a:r>
              <a:rPr lang="en-IN" sz="4000" dirty="0" smtClean="0">
                <a:solidFill>
                  <a:srgbClr val="960000"/>
                </a:solidFill>
                <a:latin typeface="Times New Roman" pitchFamily="18" charset="0"/>
                <a:cs typeface="Times New Roman" pitchFamily="18" charset="0"/>
              </a:rPr>
              <a:t>experiments</a:t>
            </a:r>
            <a:endParaRPr lang="en-IN" sz="4000" dirty="0">
              <a:solidFill>
                <a:srgbClr val="960000"/>
              </a:solidFill>
              <a:latin typeface="Times New Roman" pitchFamily="18" charset="0"/>
              <a:cs typeface="Times New Roman" pitchFamily="18" charset="0"/>
            </a:endParaRPr>
          </a:p>
        </p:txBody>
      </p:sp>
      <p:pic>
        <p:nvPicPr>
          <p:cNvPr id="25" name="Picture 24"/>
          <p:cNvPicPr/>
          <p:nvPr/>
        </p:nvPicPr>
        <p:blipFill rotWithShape="1">
          <a:blip r:embed="rId2">
            <a:lum bright="-20000" contrast="40000"/>
            <a:extLst>
              <a:ext uri="{28A0092B-C50C-407E-A947-70E740481C1C}">
                <a14:useLocalDpi xmlns:a14="http://schemas.microsoft.com/office/drawing/2010/main" val="0"/>
              </a:ext>
            </a:extLst>
          </a:blip>
          <a:srcRect l="30000" b="3443"/>
          <a:stretch/>
        </p:blipFill>
        <p:spPr bwMode="auto">
          <a:xfrm>
            <a:off x="5256039" y="1401385"/>
            <a:ext cx="3780457" cy="2891712"/>
          </a:xfrm>
          <a:prstGeom prst="rect">
            <a:avLst/>
          </a:prstGeom>
          <a:noFill/>
          <a:ln>
            <a:noFill/>
          </a:ln>
        </p:spPr>
      </p:pic>
      <p:sp>
        <p:nvSpPr>
          <p:cNvPr id="3" name="Rectangle 2"/>
          <p:cNvSpPr/>
          <p:nvPr/>
        </p:nvSpPr>
        <p:spPr>
          <a:xfrm>
            <a:off x="323527" y="1401400"/>
            <a:ext cx="4932511" cy="2928366"/>
          </a:xfrm>
          <a:prstGeom prst="rect">
            <a:avLst/>
          </a:prstGeom>
        </p:spPr>
        <p:txBody>
          <a:bodyPr wrap="square">
            <a:spAutoFit/>
          </a:bodyPr>
          <a:lstStyle/>
          <a:p>
            <a:pPr>
              <a:lnSpc>
                <a:spcPct val="107000"/>
              </a:lnSpc>
              <a:spcAft>
                <a:spcPts val="800"/>
              </a:spcAft>
            </a:pPr>
            <a:r>
              <a:rPr lang="en-US" b="1" dirty="0" smtClean="0">
                <a:latin typeface="Times New Roman" panose="02020603050405020304" pitchFamily="18" charset="0"/>
                <a:ea typeface="Calibri" panose="020F0502020204030204" pitchFamily="34" charset="0"/>
                <a:cs typeface="Times New Roman" panose="02020603050405020304" pitchFamily="18" charset="0"/>
              </a:rPr>
              <a:t>Observation from Box plots</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It appears that there is stronger evidence of differences among means in Set 1 than among means in Set 2. </a:t>
            </a:r>
            <a:endParaRPr 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endParaRPr lang="en-IN" sz="1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The observations </a:t>
            </a:r>
            <a:r>
              <a:rPr lang="en-US" sz="1600" i="1" dirty="0">
                <a:latin typeface="Times New Roman" panose="02020603050405020304" pitchFamily="18" charset="0"/>
                <a:ea typeface="Calibri" panose="020F0502020204030204" pitchFamily="34" charset="0"/>
                <a:cs typeface="Times New Roman" panose="02020603050405020304" pitchFamily="18" charset="0"/>
              </a:rPr>
              <a:t>within </a:t>
            </a:r>
            <a:r>
              <a:rPr lang="en-US" sz="1600" dirty="0">
                <a:latin typeface="Times New Roman" panose="02020603050405020304" pitchFamily="18" charset="0"/>
                <a:ea typeface="Calibri" panose="020F0502020204030204" pitchFamily="34" charset="0"/>
                <a:cs typeface="Times New Roman" panose="02020603050405020304" pitchFamily="18" charset="0"/>
              </a:rPr>
              <a:t>the samples are more closely bunched in Set 1 than they are in Set 2, </a:t>
            </a:r>
            <a:endParaRPr 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endParaRPr lang="en-IN" sz="1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We know that </a:t>
            </a:r>
            <a:r>
              <a:rPr lang="en-US" sz="1600" dirty="0">
                <a:solidFill>
                  <a:srgbClr val="960000"/>
                </a:solidFill>
                <a:latin typeface="Times New Roman" panose="02020603050405020304" pitchFamily="18" charset="0"/>
                <a:ea typeface="Calibri" panose="020F0502020204030204" pitchFamily="34" charset="0"/>
                <a:cs typeface="Times New Roman" panose="02020603050405020304" pitchFamily="18" charset="0"/>
              </a:rPr>
              <a:t>sample means from populations with smaller variances </a:t>
            </a:r>
            <a:r>
              <a:rPr lang="en-US" sz="1600" dirty="0">
                <a:latin typeface="Times New Roman" panose="02020603050405020304" pitchFamily="18" charset="0"/>
                <a:ea typeface="Calibri" panose="020F0502020204030204" pitchFamily="34" charset="0"/>
                <a:cs typeface="Times New Roman" panose="02020603050405020304" pitchFamily="18" charset="0"/>
              </a:rPr>
              <a:t>will also be less variable.  </a:t>
            </a:r>
            <a:endParaRPr 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0"/>
              </a:spcAft>
            </a:pP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1600" b="1" dirty="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(Central </a:t>
            </a:r>
            <a:r>
              <a:rPr lang="en-US" sz="16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L</a:t>
            </a:r>
            <a:r>
              <a:rPr lang="en-US" sz="1600" b="1" dirty="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imit </a:t>
            </a:r>
            <a:r>
              <a:rPr lang="en-US" sz="16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T</a:t>
            </a:r>
            <a:r>
              <a:rPr lang="en-US" sz="1600" b="1" dirty="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heorem</a:t>
            </a:r>
            <a:r>
              <a:rPr lang="en-US" sz="1600" dirty="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a:t>
            </a:r>
            <a:endParaRPr lang="en-IN" sz="16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Rectangle 14"/>
          <p:cNvSpPr/>
          <p:nvPr/>
        </p:nvSpPr>
        <p:spPr>
          <a:xfrm>
            <a:off x="311841" y="4293129"/>
            <a:ext cx="8580650" cy="2265941"/>
          </a:xfrm>
          <a:prstGeom prst="rect">
            <a:avLst/>
          </a:prstGeom>
        </p:spPr>
        <p:txBody>
          <a:bodyPr wrap="square">
            <a:spAutoFit/>
          </a:bodyPr>
          <a:lstStyle/>
          <a:p>
            <a:pPr marL="342900" indent="-342900" algn="just">
              <a:lnSpc>
                <a:spcPct val="107000"/>
              </a:lnSpc>
              <a:buFont typeface="Symbol" panose="05050102010706020507" pitchFamily="18" charset="2"/>
              <a:buChar char=""/>
            </a:pPr>
            <a:r>
              <a:rPr lang="en-IN" sz="1600" dirty="0">
                <a:latin typeface="Times New Roman" panose="02020603050405020304" pitchFamily="18" charset="0"/>
                <a:ea typeface="Calibri" panose="020F0502020204030204" pitchFamily="34" charset="0"/>
                <a:cs typeface="Times New Roman" panose="02020603050405020304" pitchFamily="18" charset="0"/>
              </a:rPr>
              <a:t>Thus, although the variances among the means for the two sets are identical, the variance among the observations within the individual samples is smaller for Set 1 </a:t>
            </a:r>
            <a:r>
              <a:rPr lang="en-US" sz="1600" dirty="0">
                <a:latin typeface="Times New Roman" panose="02020603050405020304" pitchFamily="18" charset="0"/>
                <a:ea typeface="Calibri" panose="020F0502020204030204" pitchFamily="34" charset="0"/>
                <a:cs typeface="Times New Roman" panose="02020603050405020304" pitchFamily="18" charset="0"/>
              </a:rPr>
              <a:t>and is the reason for the apparently stronger evidence of different means</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lnSpc>
                <a:spcPct val="107000"/>
              </a:lnSpc>
              <a:buFont typeface="Symbol" panose="05050102010706020507" pitchFamily="18" charset="2"/>
              <a:buChar char=""/>
            </a:pPr>
            <a:endParaRPr lang="en-US" sz="10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This </a:t>
            </a:r>
            <a:r>
              <a:rPr lang="en-US" sz="1600" dirty="0">
                <a:latin typeface="Times New Roman" panose="02020603050405020304" pitchFamily="18" charset="0"/>
                <a:ea typeface="Calibri" panose="020F0502020204030204" pitchFamily="34" charset="0"/>
                <a:cs typeface="Times New Roman" panose="02020603050405020304" pitchFamily="18" charset="0"/>
              </a:rPr>
              <a:t>observation is the basis for using the analysis of variance for making inferences about differences among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means</a:t>
            </a:r>
          </a:p>
          <a:p>
            <a:pPr marL="800100" lvl="1" indent="-342900" algn="just">
              <a:lnSpc>
                <a:spcPct val="107000"/>
              </a:lnSpc>
              <a:buFont typeface="Symbol" panose="05050102010706020507" pitchFamily="18" charset="2"/>
              <a:buChar char=""/>
            </a:pPr>
            <a:endParaRPr lang="en-IN" sz="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The analysis of variance is based on the</a:t>
            </a:r>
            <a:r>
              <a:rPr lang="en-US" sz="16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comparison of the variance among the means of the populations</a:t>
            </a:r>
            <a:r>
              <a:rPr lang="en-US" sz="16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to the variance among sample observations within the </a:t>
            </a:r>
            <a:r>
              <a:rPr lang="en-US" sz="1600" b="1" i="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individual populations</a:t>
            </a:r>
            <a:r>
              <a:rPr lang="en-US" sz="16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a:t>
            </a:r>
            <a:endParaRPr lang="en-IN" sz="1600" dirty="0">
              <a:solidFill>
                <a:srgbClr val="0070C0"/>
              </a:solidFill>
            </a:endParaRPr>
          </a:p>
        </p:txBody>
      </p:sp>
    </p:spTree>
    <p:extLst>
      <p:ext uri="{BB962C8B-B14F-4D97-AF65-F5344CB8AC3E}">
        <p14:creationId xmlns:p14="http://schemas.microsoft.com/office/powerpoint/2010/main" val="32184727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620688"/>
            <a:ext cx="8229600" cy="636680"/>
          </a:xfrm>
        </p:spPr>
        <p:txBody>
          <a:bodyPr>
            <a:noAutofit/>
          </a:bodyPr>
          <a:lstStyle/>
          <a:p>
            <a:r>
              <a:rPr lang="en-IN" sz="4000" dirty="0">
                <a:solidFill>
                  <a:srgbClr val="960000"/>
                </a:solidFill>
                <a:latin typeface="Times New Roman" pitchFamily="18" charset="0"/>
                <a:cs typeface="Times New Roman" pitchFamily="18" charset="0"/>
              </a:rPr>
              <a:t>Between Group </a:t>
            </a:r>
            <a:r>
              <a:rPr lang="en-IN" sz="4000" dirty="0" smtClean="0">
                <a:solidFill>
                  <a:srgbClr val="960000"/>
                </a:solidFill>
                <a:latin typeface="Times New Roman" pitchFamily="18" charset="0"/>
                <a:cs typeface="Times New Roman" pitchFamily="18" charset="0"/>
              </a:rPr>
              <a:t>Variability</a:t>
            </a:r>
            <a:endParaRPr lang="en-IN" sz="4000" dirty="0">
              <a:solidFill>
                <a:srgbClr val="960000"/>
              </a:solidFill>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r>
              <a:rPr lang="en-US" smtClean="0"/>
              <a:t>SMR</a:t>
            </a:r>
            <a:endParaRPr lang="en-IN"/>
          </a:p>
        </p:txBody>
      </p:sp>
      <p:pic>
        <p:nvPicPr>
          <p:cNvPr id="8" name="Picture 7" descr="https://s3-ap-south-1.amazonaws.com/av-blog-media/wp-content/uploads/2017/12/image0131.png"/>
          <p:cNvPicPr/>
          <p:nvPr/>
        </p:nvPicPr>
        <p:blipFill>
          <a:blip r:embed="rId2">
            <a:extLst>
              <a:ext uri="{28A0092B-C50C-407E-A947-70E740481C1C}">
                <a14:useLocalDpi xmlns:a14="http://schemas.microsoft.com/office/drawing/2010/main" val="0"/>
              </a:ext>
            </a:extLst>
          </a:blip>
          <a:srcRect/>
          <a:stretch>
            <a:fillRect/>
          </a:stretch>
        </p:blipFill>
        <p:spPr bwMode="auto">
          <a:xfrm>
            <a:off x="5844631" y="2492896"/>
            <a:ext cx="3191881" cy="2272327"/>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mc:AlternateContent xmlns:mc="http://schemas.openxmlformats.org/markup-compatibility/2006" xmlns:a14="http://schemas.microsoft.com/office/drawing/2010/main">
        <mc:Choice Requires="a14">
          <p:sp>
            <p:nvSpPr>
              <p:cNvPr id="9" name="Rectangle 8"/>
              <p:cNvSpPr/>
              <p:nvPr/>
            </p:nvSpPr>
            <p:spPr>
              <a:xfrm>
                <a:off x="457200" y="1793528"/>
                <a:ext cx="5266928" cy="4862870"/>
              </a:xfrm>
              <a:prstGeom prst="rect">
                <a:avLst/>
              </a:prstGeom>
            </p:spPr>
            <p:txBody>
              <a:bodyPr wrap="square">
                <a:spAutoFit/>
              </a:bodyPr>
              <a:lstStyle/>
              <a:p>
                <a:pPr marL="285750" indent="-285750" algn="just">
                  <a:spcAft>
                    <a:spcPts val="1575"/>
                  </a:spcAft>
                  <a:buFont typeface="Arial" panose="020B0604020202020204" pitchFamily="34" charset="0"/>
                  <a:buChar char="•"/>
                </a:pP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Consider the distributions of the below two samples. </a:t>
                </a:r>
              </a:p>
              <a:p>
                <a:pPr marL="285750" indent="-285750" algn="just">
                  <a:spcAft>
                    <a:spcPts val="1575"/>
                  </a:spcAft>
                  <a:buFont typeface="Arial" panose="020B0604020202020204" pitchFamily="34" charset="0"/>
                  <a:buChar char="•"/>
                </a:pP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As </a:t>
                </a:r>
                <a:r>
                  <a:rPr lang="en-US" dirty="0">
                    <a:latin typeface="Times New Roman" panose="02020603050405020304" pitchFamily="18" charset="0"/>
                    <a:ea typeface="Times New Roman" panose="02020603050405020304" pitchFamily="18" charset="0"/>
                    <a:cs typeface="Times New Roman" panose="02020603050405020304" pitchFamily="18" charset="0"/>
                  </a:rPr>
                  <a:t>these samples overlap, their individual means won’t differ by a great margin</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lgn="just">
                  <a:spcAft>
                    <a:spcPts val="1575"/>
                  </a:spcAft>
                  <a:buFont typeface="Arial" panose="020B0604020202020204" pitchFamily="34" charset="0"/>
                  <a:buChar char="•"/>
                </a:pP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Hence, </a:t>
                </a:r>
                <a:r>
                  <a:rPr lang="en-US" dirty="0">
                    <a:latin typeface="Times New Roman" panose="02020603050405020304" pitchFamily="18" charset="0"/>
                    <a:ea typeface="Times New Roman" panose="02020603050405020304" pitchFamily="18" charset="0"/>
                    <a:cs typeface="Times New Roman" panose="02020603050405020304" pitchFamily="18" charset="0"/>
                  </a:rPr>
                  <a:t>the difference between their individual means and grand mean won’t be significant enough</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Mean is a simple or arithmetic average of a range of values. There are two kinds of means that we use in ANOVA calculations, which are separate sample means </a:t>
                </a:r>
                <a14:m>
                  <m:oMath xmlns:m="http://schemas.openxmlformats.org/officeDocument/2006/math">
                    <m:r>
                      <a:rPr lang="en-US">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m:rPr>
                        <m:sty m:val="p"/>
                      </m:rPr>
                      <a:rPr lang="en-US" b="0" i="0" smtClean="0">
                        <a:latin typeface="Cambria Math"/>
                        <a:cs typeface="Times New Roman" panose="02020603050405020304" pitchFamily="18" charset="0"/>
                      </a:rPr>
                      <m:t>and</m:t>
                    </m:r>
                    <m:r>
                      <a:rPr lang="en-US" i="1" smtClean="0">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b="0" i="1" smtClean="0">
                            <a:latin typeface="Cambria Math"/>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ea typeface="Times New Roman" panose="02020603050405020304" pitchFamily="18" charset="0"/>
                    <a:cs typeface="Times New Roman" panose="02020603050405020304" pitchFamily="18" charset="0"/>
                  </a:rPr>
                  <a:t> and the grand mean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𝜇</m:t>
                    </m:r>
                  </m:oMath>
                </a14:m>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The grand mean is the mean of sample means or the mean of all observations combined, irrespective of the sample.</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1575"/>
                  </a:spcAft>
                </a:pPr>
                <a:endParaRPr lang="en-US" dirty="0" smtClean="0">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457200" y="1793528"/>
                <a:ext cx="5266928" cy="4862870"/>
              </a:xfrm>
              <a:prstGeom prst="rect">
                <a:avLst/>
              </a:prstGeom>
              <a:blipFill rotWithShape="1">
                <a:blip r:embed="rId3"/>
                <a:stretch>
                  <a:fillRect l="-694" t="-627" r="-926"/>
                </a:stretch>
              </a:blipFill>
            </p:spPr>
            <p:txBody>
              <a:bodyPr/>
              <a:lstStyle/>
              <a:p>
                <a:r>
                  <a:rPr lang="en-IN">
                    <a:noFill/>
                  </a:rPr>
                  <a:t> </a:t>
                </a:r>
              </a:p>
            </p:txBody>
          </p:sp>
        </mc:Fallback>
      </mc:AlternateContent>
      <p:sp>
        <p:nvSpPr>
          <p:cNvPr id="3" name="Rectangle 2"/>
          <p:cNvSpPr/>
          <p:nvPr/>
        </p:nvSpPr>
        <p:spPr>
          <a:xfrm>
            <a:off x="539552" y="1419303"/>
            <a:ext cx="4467954" cy="369332"/>
          </a:xfrm>
          <a:prstGeom prst="rect">
            <a:avLst/>
          </a:prstGeom>
        </p:spPr>
        <p:txBody>
          <a:bodyPr wrap="none">
            <a:spAutoFit/>
          </a:bodyPr>
          <a:lstStyle/>
          <a:p>
            <a:r>
              <a:rPr lang="en-IN" dirty="0">
                <a:solidFill>
                  <a:srgbClr val="6C0000"/>
                </a:solidFill>
                <a:latin typeface="Times New Roman" pitchFamily="18" charset="0"/>
                <a:cs typeface="Times New Roman" pitchFamily="18" charset="0"/>
              </a:rPr>
              <a:t>V</a:t>
            </a:r>
            <a:r>
              <a:rPr lang="en-IN" dirty="0" smtClean="0">
                <a:solidFill>
                  <a:srgbClr val="6C0000"/>
                </a:solidFill>
                <a:latin typeface="Times New Roman" pitchFamily="18" charset="0"/>
                <a:cs typeface="Times New Roman" pitchFamily="18" charset="0"/>
              </a:rPr>
              <a:t>ariance </a:t>
            </a:r>
            <a:r>
              <a:rPr lang="en-IN" dirty="0">
                <a:solidFill>
                  <a:srgbClr val="6C0000"/>
                </a:solidFill>
                <a:latin typeface="Times New Roman" pitchFamily="18" charset="0"/>
                <a:cs typeface="Times New Roman" pitchFamily="18" charset="0"/>
              </a:rPr>
              <a:t>among the means of the </a:t>
            </a:r>
            <a:r>
              <a:rPr lang="en-IN" dirty="0" smtClean="0">
                <a:solidFill>
                  <a:srgbClr val="6C0000"/>
                </a:solidFill>
                <a:latin typeface="Times New Roman" pitchFamily="18" charset="0"/>
                <a:cs typeface="Times New Roman" pitchFamily="18" charset="0"/>
              </a:rPr>
              <a:t>populations</a:t>
            </a:r>
            <a:endParaRPr lang="en-IN" dirty="0"/>
          </a:p>
        </p:txBody>
      </p:sp>
    </p:spTree>
    <p:extLst>
      <p:ext uri="{BB962C8B-B14F-4D97-AF65-F5344CB8AC3E}">
        <p14:creationId xmlns:p14="http://schemas.microsoft.com/office/powerpoint/2010/main" val="11857271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16" y="704088"/>
            <a:ext cx="8229600" cy="636680"/>
          </a:xfrm>
        </p:spPr>
        <p:txBody>
          <a:bodyPr>
            <a:noAutofit/>
          </a:bodyPr>
          <a:lstStyle/>
          <a:p>
            <a:r>
              <a:rPr lang="en-IN" sz="4000" dirty="0">
                <a:solidFill>
                  <a:srgbClr val="960000"/>
                </a:solidFill>
                <a:latin typeface="Times New Roman" pitchFamily="18" charset="0"/>
                <a:cs typeface="Times New Roman" pitchFamily="18" charset="0"/>
              </a:rPr>
              <a:t>Between Group Variability</a:t>
            </a:r>
            <a:endParaRPr lang="en-IN" sz="4000" dirty="0">
              <a:solidFill>
                <a:srgbClr val="6C0000"/>
              </a:solidFill>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r>
              <a:rPr lang="en-US" smtClean="0"/>
              <a:t>SMR</a:t>
            </a:r>
            <a:endParaRPr lang="en-IN"/>
          </a:p>
        </p:txBody>
      </p:sp>
      <p:pic>
        <p:nvPicPr>
          <p:cNvPr id="7" name="Picture 6" descr="https://s3-ap-south-1.amazonaws.com/av-blog-media/wp-content/uploads/2017/12/image0151.png"/>
          <p:cNvPicPr/>
          <p:nvPr/>
        </p:nvPicPr>
        <p:blipFill>
          <a:blip r:embed="rId2">
            <a:extLst>
              <a:ext uri="{28A0092B-C50C-407E-A947-70E740481C1C}">
                <a14:useLocalDpi xmlns:a14="http://schemas.microsoft.com/office/drawing/2010/main" val="0"/>
              </a:ext>
            </a:extLst>
          </a:blip>
          <a:srcRect/>
          <a:stretch>
            <a:fillRect/>
          </a:stretch>
        </p:blipFill>
        <p:spPr bwMode="auto">
          <a:xfrm>
            <a:off x="5488632" y="1730776"/>
            <a:ext cx="3475856" cy="1770232"/>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3" name="Rectangle 2"/>
          <p:cNvSpPr/>
          <p:nvPr/>
        </p:nvSpPr>
        <p:spPr>
          <a:xfrm>
            <a:off x="457200" y="1710867"/>
            <a:ext cx="4978896" cy="1574149"/>
          </a:xfrm>
          <a:prstGeom prst="rect">
            <a:avLst/>
          </a:prstGeom>
        </p:spPr>
        <p:txBody>
          <a:bodyPr wrap="square">
            <a:spAutoFit/>
          </a:bodyPr>
          <a:lstStyle/>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Now consider these two sample distributions. As the samples differ from each other by a big margin, their individual means would also differ. The difference between the individual means and grand mean would therefore also be significant.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3"/>
          <p:cNvSpPr/>
          <p:nvPr/>
        </p:nvSpPr>
        <p:spPr>
          <a:xfrm>
            <a:off x="307510" y="3507586"/>
            <a:ext cx="8604448" cy="2441694"/>
          </a:xfrm>
          <a:prstGeom prst="rect">
            <a:avLst/>
          </a:prstGeom>
        </p:spPr>
        <p:txBody>
          <a:bodyPr wrap="square">
            <a:spAutoFit/>
          </a:bodyPr>
          <a:lstStyle/>
          <a:p>
            <a:pPr marL="342900" lvl="0" indent="-342900">
              <a:spcAft>
                <a:spcPts val="1575"/>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Such variability between the distributions called</a:t>
            </a:r>
            <a:r>
              <a:rPr lang="en-US" i="1" dirty="0">
                <a:latin typeface="Times New Roman" panose="02020603050405020304" pitchFamily="18" charset="0"/>
                <a:ea typeface="Times New Roman" panose="02020603050405020304" pitchFamily="18" charset="0"/>
                <a:cs typeface="Times New Roman" panose="02020603050405020304" pitchFamily="18" charset="0"/>
              </a:rPr>
              <a:t> </a:t>
            </a:r>
            <a:r>
              <a:rPr lang="en-US" i="1" dirty="0">
                <a:solidFill>
                  <a:srgbClr val="0070C0"/>
                </a:solidFill>
                <a:latin typeface="Times New Roman" panose="02020603050405020304" pitchFamily="18" charset="0"/>
                <a:cs typeface="Times New Roman" panose="02020603050405020304" pitchFamily="18" charset="0"/>
              </a:rPr>
              <a:t>Between-group variability or  variance among the means of the populations.</a:t>
            </a:r>
            <a:endParaRPr lang="en-IN" i="1" dirty="0">
              <a:solidFill>
                <a:srgbClr val="0070C0"/>
              </a:solidFill>
              <a:latin typeface="Times New Roman" panose="02020603050405020304" pitchFamily="18" charset="0"/>
              <a:cs typeface="Times New Roman" panose="02020603050405020304" pitchFamily="18" charset="0"/>
            </a:endParaRPr>
          </a:p>
          <a:p>
            <a:pPr marL="342900" lvl="0" indent="-342900">
              <a:spcAft>
                <a:spcPts val="1575"/>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Each sample is looked at and the difference between its mean and grand mean is calculated to calculate the variability.</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spcAft>
                <a:spcPts val="1575"/>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If the </a:t>
            </a:r>
            <a:r>
              <a:rPr lang="en-US"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distributions overlap or are close</a:t>
            </a:r>
            <a:r>
              <a:rPr lang="en-US"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the grand mean </a:t>
            </a:r>
            <a:r>
              <a:rPr lang="en-US"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will be similar </a:t>
            </a:r>
            <a:r>
              <a:rPr lang="en-US"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to the individual </a:t>
            </a:r>
            <a:r>
              <a:rPr lang="en-US" dirty="0" smtClean="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means, </a:t>
            </a:r>
            <a:r>
              <a:rPr lang="en-US"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whereas if the </a:t>
            </a:r>
            <a:r>
              <a:rPr lang="en-US"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distributions are far apart</a:t>
            </a:r>
            <a:r>
              <a:rPr lang="en-US"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difference between means and grand mean </a:t>
            </a:r>
            <a:r>
              <a:rPr lang="en-US"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would be large</a:t>
            </a:r>
            <a:r>
              <a:rPr lang="en-US"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8297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864" y="404664"/>
            <a:ext cx="8229600" cy="636680"/>
          </a:xfrm>
        </p:spPr>
        <p:txBody>
          <a:bodyPr>
            <a:noAutofit/>
          </a:bodyPr>
          <a:lstStyle/>
          <a:p>
            <a:r>
              <a:rPr lang="en-IN" sz="4000" dirty="0">
                <a:solidFill>
                  <a:srgbClr val="960000"/>
                </a:solidFill>
                <a:latin typeface="Times New Roman" pitchFamily="18" charset="0"/>
                <a:cs typeface="Times New Roman" pitchFamily="18" charset="0"/>
              </a:rPr>
              <a:t>Within Group </a:t>
            </a:r>
            <a:r>
              <a:rPr lang="en-IN" sz="4000" dirty="0" smtClean="0">
                <a:solidFill>
                  <a:srgbClr val="960000"/>
                </a:solidFill>
                <a:latin typeface="Times New Roman" pitchFamily="18" charset="0"/>
                <a:cs typeface="Times New Roman" pitchFamily="18" charset="0"/>
              </a:rPr>
              <a:t>Variability</a:t>
            </a:r>
            <a:endParaRPr lang="en-IN" sz="4000" dirty="0">
              <a:solidFill>
                <a:srgbClr val="960000"/>
              </a:solidFill>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r>
              <a:rPr lang="en-US" smtClean="0"/>
              <a:t>SMR</a:t>
            </a:r>
            <a:endParaRPr lang="en-IN"/>
          </a:p>
        </p:txBody>
      </p:sp>
      <p:sp>
        <p:nvSpPr>
          <p:cNvPr id="5" name="Rectangle 4"/>
          <p:cNvSpPr/>
          <p:nvPr/>
        </p:nvSpPr>
        <p:spPr>
          <a:xfrm>
            <a:off x="299864" y="1628816"/>
            <a:ext cx="2865040" cy="2308324"/>
          </a:xfrm>
          <a:prstGeom prst="rect">
            <a:avLst/>
          </a:prstGeom>
        </p:spPr>
        <p:txBody>
          <a:bodyPr wrap="square">
            <a:spAutoFit/>
          </a:bodyPr>
          <a:lstStyle/>
          <a:p>
            <a:pPr algn="just">
              <a:spcAft>
                <a:spcPts val="1575"/>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Consider the given distributions of three samples. As the spread (variability) of each sample is increased, their distributions overlap and they become part of a big population.</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Picture 7" descr="https://s3-ap-south-1.amazonaws.com/av-blog-media/wp-content/uploads/2017/12/image031.png"/>
          <p:cNvPicPr/>
          <p:nvPr/>
        </p:nvPicPr>
        <p:blipFill>
          <a:blip r:embed="rId2">
            <a:extLst>
              <a:ext uri="{28A0092B-C50C-407E-A947-70E740481C1C}">
                <a14:useLocalDpi xmlns:a14="http://schemas.microsoft.com/office/drawing/2010/main" val="0"/>
              </a:ext>
            </a:extLst>
          </a:blip>
          <a:srcRect/>
          <a:stretch>
            <a:fillRect/>
          </a:stretch>
        </p:blipFill>
        <p:spPr bwMode="auto">
          <a:xfrm>
            <a:off x="3164919" y="1633505"/>
            <a:ext cx="5943600" cy="1867535"/>
          </a:xfrm>
          <a:prstGeom prst="rect">
            <a:avLst/>
          </a:prstGeom>
          <a:noFill/>
          <a:ln>
            <a:noFill/>
          </a:ln>
        </p:spPr>
      </p:pic>
      <p:sp>
        <p:nvSpPr>
          <p:cNvPr id="9" name="Rectangle 8"/>
          <p:cNvSpPr/>
          <p:nvPr/>
        </p:nvSpPr>
        <p:spPr>
          <a:xfrm>
            <a:off x="5868144" y="3789040"/>
            <a:ext cx="3168352" cy="2463238"/>
          </a:xfrm>
          <a:prstGeom prst="rect">
            <a:avLst/>
          </a:prstGeom>
        </p:spPr>
        <p:txBody>
          <a:bodyPr wrap="square">
            <a:spAutoFit/>
          </a:bodyPr>
          <a:lstStyle/>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Now consider another distribution of the same three samples but with less variability. Although the means of samples are similar to the samples in the above image, they seem to belong to different populations.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 name="Picture 9" descr="https://s3-ap-south-1.amazonaws.com/av-blog-media/wp-content/uploads/2017/12/image033.png"/>
          <p:cNvPicPr/>
          <p:nvPr/>
        </p:nvPicPr>
        <p:blipFill>
          <a:blip r:embed="rId3">
            <a:extLst>
              <a:ext uri="{28A0092B-C50C-407E-A947-70E740481C1C}">
                <a14:useLocalDpi xmlns:a14="http://schemas.microsoft.com/office/drawing/2010/main" val="0"/>
              </a:ext>
            </a:extLst>
          </a:blip>
          <a:srcRect/>
          <a:stretch>
            <a:fillRect/>
          </a:stretch>
        </p:blipFill>
        <p:spPr bwMode="auto">
          <a:xfrm>
            <a:off x="35496" y="4101527"/>
            <a:ext cx="5943600" cy="2090420"/>
          </a:xfrm>
          <a:prstGeom prst="rect">
            <a:avLst/>
          </a:prstGeom>
          <a:noFill/>
          <a:ln>
            <a:noFill/>
          </a:ln>
        </p:spPr>
      </p:pic>
      <p:sp>
        <p:nvSpPr>
          <p:cNvPr id="3" name="Rectangle 2"/>
          <p:cNvSpPr/>
          <p:nvPr/>
        </p:nvSpPr>
        <p:spPr>
          <a:xfrm>
            <a:off x="310713" y="1245713"/>
            <a:ext cx="3692101" cy="369332"/>
          </a:xfrm>
          <a:prstGeom prst="rect">
            <a:avLst/>
          </a:prstGeom>
        </p:spPr>
        <p:txBody>
          <a:bodyPr wrap="none">
            <a:spAutoFit/>
          </a:bodyPr>
          <a:lstStyle/>
          <a:p>
            <a:r>
              <a:rPr lang="en-IN" dirty="0">
                <a:solidFill>
                  <a:srgbClr val="6C0000"/>
                </a:solidFill>
                <a:latin typeface="Times New Roman" pitchFamily="18" charset="0"/>
                <a:cs typeface="Times New Roman" pitchFamily="18" charset="0"/>
              </a:rPr>
              <a:t>V</a:t>
            </a:r>
            <a:r>
              <a:rPr lang="en-IN" dirty="0" smtClean="0">
                <a:solidFill>
                  <a:srgbClr val="6C0000"/>
                </a:solidFill>
                <a:latin typeface="Times New Roman" pitchFamily="18" charset="0"/>
                <a:cs typeface="Times New Roman" pitchFamily="18" charset="0"/>
              </a:rPr>
              <a:t>ariance </a:t>
            </a:r>
            <a:r>
              <a:rPr lang="en-IN" dirty="0">
                <a:solidFill>
                  <a:srgbClr val="6C0000"/>
                </a:solidFill>
                <a:latin typeface="Times New Roman" pitchFamily="18" charset="0"/>
                <a:cs typeface="Times New Roman" pitchFamily="18" charset="0"/>
              </a:rPr>
              <a:t>among sample </a:t>
            </a:r>
            <a:r>
              <a:rPr lang="en-IN" dirty="0" smtClean="0">
                <a:solidFill>
                  <a:srgbClr val="6C0000"/>
                </a:solidFill>
                <a:latin typeface="Times New Roman" pitchFamily="18" charset="0"/>
                <a:cs typeface="Times New Roman" pitchFamily="18" charset="0"/>
              </a:rPr>
              <a:t>observations</a:t>
            </a:r>
            <a:endParaRPr lang="en-IN" dirty="0"/>
          </a:p>
        </p:txBody>
      </p:sp>
    </p:spTree>
    <p:extLst>
      <p:ext uri="{BB962C8B-B14F-4D97-AF65-F5344CB8AC3E}">
        <p14:creationId xmlns:p14="http://schemas.microsoft.com/office/powerpoint/2010/main" val="24048053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708920"/>
            <a:ext cx="8496944" cy="773440"/>
          </a:xfrm>
        </p:spPr>
        <p:txBody>
          <a:bodyPr>
            <a:noAutofit/>
          </a:bodyPr>
          <a:lstStyle/>
          <a:p>
            <a:pPr marL="0" indent="0" algn="ctr">
              <a:buNone/>
            </a:pPr>
            <a:r>
              <a:rPr lang="en-US" sz="5400" dirty="0" smtClean="0">
                <a:solidFill>
                  <a:srgbClr val="0070C0"/>
                </a:solidFill>
                <a:latin typeface="Times New Roman" pitchFamily="18" charset="0"/>
                <a:cs typeface="Times New Roman" pitchFamily="18" charset="0"/>
              </a:rPr>
              <a:t>How ANOVA?</a:t>
            </a:r>
            <a:endParaRPr lang="en-US" sz="5400" dirty="0">
              <a:solidFill>
                <a:srgbClr val="0070C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24</a:t>
            </a:fld>
            <a:endParaRPr lang="en-IN" dirty="0">
              <a:solidFill>
                <a:srgbClr val="04617B">
                  <a:shade val="90000"/>
                </a:srgbClr>
              </a:solidFill>
            </a:endParaRPr>
          </a:p>
        </p:txBody>
      </p:sp>
      <p:sp>
        <p:nvSpPr>
          <p:cNvPr id="5" name="Title 4"/>
          <p:cNvSpPr>
            <a:spLocks noGrp="1"/>
          </p:cNvSpPr>
          <p:nvPr>
            <p:ph type="title"/>
          </p:nvPr>
        </p:nvSpPr>
        <p:spPr/>
        <p:txBody>
          <a:bodyPr/>
          <a:lstStyle/>
          <a:p>
            <a:r>
              <a:rPr lang="en-US" dirty="0" smtClean="0"/>
              <a:t> </a:t>
            </a:r>
            <a:endParaRPr lang="en-IN" dirty="0"/>
          </a:p>
        </p:txBody>
      </p:sp>
    </p:spTree>
    <p:extLst>
      <p:ext uri="{BB962C8B-B14F-4D97-AF65-F5344CB8AC3E}">
        <p14:creationId xmlns:p14="http://schemas.microsoft.com/office/powerpoint/2010/main" val="9318469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864096"/>
          </a:xfrm>
        </p:spPr>
        <p:txBody>
          <a:bodyPr>
            <a:noAutofit/>
          </a:bodyPr>
          <a:lstStyle/>
          <a:p>
            <a:r>
              <a:rPr lang="en-US" sz="4000" dirty="0" smtClean="0">
                <a:solidFill>
                  <a:srgbClr val="960000"/>
                </a:solidFill>
                <a:latin typeface="Times New Roman" pitchFamily="18" charset="0"/>
                <a:cs typeface="Times New Roman" pitchFamily="18" charset="0"/>
              </a:rPr>
              <a:t>Some Terminologies</a:t>
            </a:r>
            <a:endParaRPr lang="en-IN" sz="4000" dirty="0">
              <a:solidFill>
                <a:srgbClr val="960000"/>
              </a:solidFill>
              <a:latin typeface="Times New Roman" pitchFamily="18" charset="0"/>
              <a:cs typeface="Times New Roman" pitchFamily="18" charset="0"/>
            </a:endParaRPr>
          </a:p>
        </p:txBody>
      </p:sp>
      <p:sp>
        <p:nvSpPr>
          <p:cNvPr id="4" name="Content Placeholder 3"/>
          <p:cNvSpPr>
            <a:spLocks noGrp="1"/>
          </p:cNvSpPr>
          <p:nvPr>
            <p:ph idx="1"/>
          </p:nvPr>
        </p:nvSpPr>
        <p:spPr>
          <a:xfrm>
            <a:off x="467544" y="1772816"/>
            <a:ext cx="8229600" cy="4389120"/>
          </a:xfrm>
        </p:spPr>
        <p:txBody>
          <a:bodyPr/>
          <a:lstStyle/>
          <a:p>
            <a:r>
              <a:rPr lang="en-US" dirty="0" smtClean="0"/>
              <a:t>Factor</a:t>
            </a:r>
          </a:p>
          <a:p>
            <a:pPr lvl="1"/>
            <a:r>
              <a:rPr lang="en-US" dirty="0" smtClean="0"/>
              <a:t>A characteristic under consideration, thought to influence the measured observations</a:t>
            </a:r>
          </a:p>
          <a:p>
            <a:pPr lvl="1"/>
            <a:endParaRPr lang="en-US" dirty="0" smtClean="0"/>
          </a:p>
          <a:p>
            <a:r>
              <a:rPr lang="en-US" dirty="0" smtClean="0"/>
              <a:t>Level (also called treatment)</a:t>
            </a:r>
          </a:p>
          <a:p>
            <a:pPr lvl="1"/>
            <a:r>
              <a:rPr lang="en-US" dirty="0" smtClean="0"/>
              <a:t>A value of the factor</a:t>
            </a:r>
            <a:endParaRPr lang="en-IN" dirty="0"/>
          </a:p>
        </p:txBody>
      </p:sp>
      <p:sp>
        <p:nvSpPr>
          <p:cNvPr id="5" name="Date Placeholder 4"/>
          <p:cNvSpPr>
            <a:spLocks noGrp="1"/>
          </p:cNvSpPr>
          <p:nvPr>
            <p:ph type="dt" sz="half" idx="10"/>
          </p:nvPr>
        </p:nvSpPr>
        <p:spPr/>
        <p:txBody>
          <a:bodyPr/>
          <a:lstStyle/>
          <a:p>
            <a:r>
              <a:rPr lang="en-US" smtClean="0"/>
              <a:t>SMR</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398446659"/>
              </p:ext>
            </p:extLst>
          </p:nvPr>
        </p:nvGraphicFramePr>
        <p:xfrm>
          <a:off x="1691680" y="4797152"/>
          <a:ext cx="5153660" cy="1349502"/>
        </p:xfrm>
        <a:graphic>
          <a:graphicData uri="http://schemas.openxmlformats.org/drawingml/2006/table">
            <a:tbl>
              <a:tblPr firstRow="1" firstCol="1" bandRow="1">
                <a:tableStyleId>{5C22544A-7EE6-4342-B048-85BDC9FD1C3A}</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81026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tblGrid>
              <a:tr h="0">
                <a:tc>
                  <a:txBody>
                    <a:bodyPr/>
                    <a:lstStyle/>
                    <a:p>
                      <a:pPr algn="ctr">
                        <a:lnSpc>
                          <a:spcPct val="115000"/>
                        </a:lnSpc>
                        <a:spcAft>
                          <a:spcPts val="0"/>
                        </a:spcAft>
                      </a:pPr>
                      <a:r>
                        <a:rPr lang="en-IN" sz="1100" dirty="0">
                          <a:effectLst/>
                        </a:rPr>
                        <a:t>Level</a:t>
                      </a:r>
                      <a:endParaRPr lang="en-IN" sz="1100" dirty="0">
                        <a:effectLst/>
                        <a:latin typeface="Calibri"/>
                        <a:ea typeface="Calibri"/>
                        <a:cs typeface="Times New Roman"/>
                      </a:endParaRPr>
                    </a:p>
                  </a:txBody>
                  <a:tcPr marL="68580" marR="68580" marT="0" marB="0"/>
                </a:tc>
                <a:tc gridSpan="4">
                  <a:txBody>
                    <a:bodyPr/>
                    <a:lstStyle/>
                    <a:p>
                      <a:pPr algn="ctr">
                        <a:lnSpc>
                          <a:spcPct val="115000"/>
                        </a:lnSpc>
                        <a:spcAft>
                          <a:spcPts val="0"/>
                        </a:spcAft>
                      </a:pPr>
                      <a:r>
                        <a:rPr lang="en-IN" sz="1100">
                          <a:effectLst/>
                        </a:rPr>
                        <a:t>Observations</a:t>
                      </a:r>
                      <a:endParaRPr lang="en-IN" sz="1100">
                        <a:effectLst/>
                        <a:latin typeface="Calibri"/>
                        <a:ea typeface="Calibri"/>
                        <a:cs typeface="Times New Roman"/>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15000"/>
                        </a:lnSpc>
                        <a:spcAft>
                          <a:spcPts val="0"/>
                        </a:spcAft>
                      </a:pPr>
                      <a:r>
                        <a:rPr lang="en-IN" sz="1100">
                          <a:effectLst/>
                        </a:rPr>
                        <a:t>Total</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IN" sz="1100">
                          <a:effectLst/>
                        </a:rPr>
                        <a:t>Mean</a:t>
                      </a:r>
                      <a:endParaRPr lang="en-IN" sz="11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algn="ctr">
                        <a:lnSpc>
                          <a:spcPct val="115000"/>
                        </a:lnSpc>
                        <a:spcAft>
                          <a:spcPts val="0"/>
                        </a:spcAft>
                      </a:pPr>
                      <a:r>
                        <a:rPr lang="en-IN" sz="1100">
                          <a:effectLst/>
                        </a:rPr>
                        <a:t>1</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dirty="0" smtClean="0">
                          <a:effectLst/>
                        </a:rPr>
                        <a:t>y</a:t>
                      </a:r>
                      <a:r>
                        <a:rPr lang="en-IN" sz="1100" baseline="-25000" dirty="0" smtClean="0">
                          <a:effectLst/>
                        </a:rPr>
                        <a:t>11</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dirty="0" smtClean="0">
                          <a:effectLst/>
                        </a:rPr>
                        <a:t>y</a:t>
                      </a:r>
                      <a:r>
                        <a:rPr lang="en-IN" sz="1100" baseline="-25000" dirty="0" smtClean="0">
                          <a:effectLst/>
                        </a:rPr>
                        <a:t>12</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dirty="0" smtClean="0">
                          <a:effectLst/>
                        </a:rPr>
                        <a:t>y</a:t>
                      </a:r>
                      <a:r>
                        <a:rPr lang="en-IN" sz="1100" baseline="-25000" dirty="0" smtClean="0">
                          <a:effectLst/>
                        </a:rPr>
                        <a:t>1n1</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IN" sz="1100">
                          <a:effectLst/>
                        </a:rPr>
                        <a:t> </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IN" sz="1100">
                          <a:effectLst/>
                        </a:rPr>
                        <a:t> </a:t>
                      </a:r>
                      <a:endParaRPr lang="en-IN" sz="11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0">
                <a:tc>
                  <a:txBody>
                    <a:bodyPr/>
                    <a:lstStyle/>
                    <a:p>
                      <a:pPr algn="ctr">
                        <a:lnSpc>
                          <a:spcPct val="115000"/>
                        </a:lnSpc>
                        <a:spcAft>
                          <a:spcPts val="0"/>
                        </a:spcAft>
                      </a:pPr>
                      <a:r>
                        <a:rPr lang="en-IN" sz="1100">
                          <a:effectLst/>
                        </a:rPr>
                        <a:t>2</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dirty="0" smtClean="0">
                          <a:effectLst/>
                        </a:rPr>
                        <a:t>y</a:t>
                      </a:r>
                      <a:r>
                        <a:rPr lang="en-IN" sz="1100" baseline="-25000" dirty="0" smtClean="0">
                          <a:effectLst/>
                        </a:rPr>
                        <a:t>21</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dirty="0" smtClean="0">
                          <a:effectLst/>
                        </a:rPr>
                        <a:t>y</a:t>
                      </a:r>
                      <a:r>
                        <a:rPr lang="en-IN" sz="1100" baseline="-25000" dirty="0" smtClean="0">
                          <a:effectLst/>
                        </a:rPr>
                        <a:t>22</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dirty="0" smtClean="0">
                          <a:effectLst/>
                        </a:rPr>
                        <a:t>y</a:t>
                      </a:r>
                      <a:r>
                        <a:rPr lang="en-IN" sz="1100" baseline="-25000" dirty="0" smtClean="0">
                          <a:effectLst/>
                        </a:rPr>
                        <a:t>2n2</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IN" sz="1100">
                          <a:effectLst/>
                        </a:rPr>
                        <a:t> </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IN" sz="1100">
                          <a:effectLst/>
                        </a:rPr>
                        <a:t> </a:t>
                      </a:r>
                      <a:endParaRPr lang="en-IN" sz="11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0">
                <a:tc>
                  <a:txBody>
                    <a:bodyPr/>
                    <a:lstStyle/>
                    <a:p>
                      <a:pPr algn="ctr">
                        <a:lnSpc>
                          <a:spcPct val="115000"/>
                        </a:lnSpc>
                        <a:spcAft>
                          <a:spcPts val="0"/>
                        </a:spcAft>
                      </a:pPr>
                      <a:r>
                        <a:rPr lang="en-IN" sz="11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a:effectLst/>
                        </a:rPr>
                        <a: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IN" sz="1100">
                          <a:effectLst/>
                        </a:rPr>
                        <a:t> </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IN" sz="1100">
                          <a:effectLst/>
                        </a:rPr>
                        <a:t> </a:t>
                      </a:r>
                      <a:endParaRPr lang="en-IN" sz="11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0">
                <a:tc>
                  <a:txBody>
                    <a:bodyPr/>
                    <a:lstStyle/>
                    <a:p>
                      <a:pPr algn="ctr">
                        <a:lnSpc>
                          <a:spcPct val="115000"/>
                        </a:lnSpc>
                        <a:spcAft>
                          <a:spcPts val="0"/>
                        </a:spcAft>
                      </a:pPr>
                      <a:r>
                        <a:rPr lang="en-IN" sz="11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a:effectLst/>
                        </a:rPr>
                        <a: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IN" sz="1100">
                          <a:effectLst/>
                        </a:rPr>
                        <a:t> </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IN" sz="1100">
                          <a:effectLst/>
                        </a:rPr>
                        <a:t> </a:t>
                      </a:r>
                      <a:endParaRPr lang="en-IN" sz="11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0">
                <a:tc>
                  <a:txBody>
                    <a:bodyPr/>
                    <a:lstStyle/>
                    <a:p>
                      <a:pPr algn="ctr">
                        <a:lnSpc>
                          <a:spcPct val="115000"/>
                        </a:lnSpc>
                        <a:spcAft>
                          <a:spcPts val="0"/>
                        </a:spcAft>
                      </a:pPr>
                      <a:r>
                        <a:rPr lang="en-IN" sz="11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a:effectLst/>
                        </a:rPr>
                        <a: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IN" sz="1100">
                          <a:effectLst/>
                        </a:rPr>
                        <a:t> </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IN" sz="1100">
                          <a:effectLst/>
                        </a:rPr>
                        <a:t> </a:t>
                      </a:r>
                      <a:endParaRPr lang="en-IN" sz="11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0">
                <a:tc>
                  <a:txBody>
                    <a:bodyPr/>
                    <a:lstStyle/>
                    <a:p>
                      <a:pPr algn="ctr">
                        <a:lnSpc>
                          <a:spcPct val="115000"/>
                        </a:lnSpc>
                        <a:spcAft>
                          <a:spcPts val="0"/>
                        </a:spcAft>
                      </a:pPr>
                      <a:r>
                        <a:rPr lang="en-IN" sz="1100">
                          <a:effectLst/>
                        </a:rPr>
                        <a:t>k</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dirty="0" smtClean="0">
                          <a:effectLst/>
                        </a:rPr>
                        <a:t>y</a:t>
                      </a:r>
                      <a:r>
                        <a:rPr lang="en-IN" sz="1100" baseline="-25000" dirty="0" smtClean="0">
                          <a:effectLst/>
                        </a:rPr>
                        <a:t>k1</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dirty="0" smtClean="0">
                          <a:effectLst/>
                        </a:rPr>
                        <a:t>y</a:t>
                      </a:r>
                      <a:r>
                        <a:rPr lang="en-IN" sz="1100" baseline="-25000" dirty="0" smtClean="0">
                          <a:effectLst/>
                        </a:rPr>
                        <a:t>k2</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dirty="0" err="1" smtClean="0">
                          <a:effectLst/>
                        </a:rPr>
                        <a:t>y</a:t>
                      </a:r>
                      <a:r>
                        <a:rPr lang="en-IN" sz="1100" baseline="-25000" dirty="0" err="1" smtClean="0">
                          <a:effectLst/>
                        </a:rPr>
                        <a:t>knk</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IN" sz="1100">
                          <a:effectLst/>
                        </a:rPr>
                        <a:t> </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bl>
          </a:graphicData>
        </a:graphic>
      </p:graphicFrame>
      <p:sp>
        <p:nvSpPr>
          <p:cNvPr id="7" name="Rectangle 6"/>
          <p:cNvSpPr/>
          <p:nvPr/>
        </p:nvSpPr>
        <p:spPr>
          <a:xfrm>
            <a:off x="1691680" y="4437112"/>
            <a:ext cx="3607975" cy="307777"/>
          </a:xfrm>
          <a:prstGeom prst="rect">
            <a:avLst/>
          </a:prstGeom>
        </p:spPr>
        <p:txBody>
          <a:bodyPr wrap="none">
            <a:spAutoFit/>
          </a:bodyPr>
          <a:lstStyle/>
          <a:p>
            <a:r>
              <a:rPr lang="en-IN" sz="1400" dirty="0">
                <a:solidFill>
                  <a:srgbClr val="0070C0"/>
                </a:solidFill>
              </a:rPr>
              <a:t>Typical data for a </a:t>
            </a:r>
            <a:r>
              <a:rPr lang="en-IN" sz="1400" b="1" dirty="0">
                <a:solidFill>
                  <a:srgbClr val="0070C0"/>
                </a:solidFill>
              </a:rPr>
              <a:t>Single-Factor</a:t>
            </a:r>
            <a:r>
              <a:rPr lang="en-IN" sz="1400" dirty="0">
                <a:solidFill>
                  <a:srgbClr val="0070C0"/>
                </a:solidFill>
              </a:rPr>
              <a:t> Experiment</a:t>
            </a:r>
          </a:p>
        </p:txBody>
      </p:sp>
    </p:spTree>
    <p:extLst>
      <p:ext uri="{BB962C8B-B14F-4D97-AF65-F5344CB8AC3E}">
        <p14:creationId xmlns:p14="http://schemas.microsoft.com/office/powerpoint/2010/main" val="2879578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864096"/>
          </a:xfrm>
        </p:spPr>
        <p:txBody>
          <a:bodyPr>
            <a:noAutofit/>
          </a:bodyPr>
          <a:lstStyle/>
          <a:p>
            <a:r>
              <a:rPr lang="en-US" sz="4000" dirty="0" smtClean="0">
                <a:solidFill>
                  <a:srgbClr val="960000"/>
                </a:solidFill>
                <a:latin typeface="Times New Roman" pitchFamily="18" charset="0"/>
                <a:cs typeface="Times New Roman" pitchFamily="18" charset="0"/>
              </a:rPr>
              <a:t>Example 3: Single-Factor ANOVA</a:t>
            </a:r>
            <a:endParaRPr lang="en-IN" sz="4000" dirty="0">
              <a:solidFill>
                <a:srgbClr val="960000"/>
              </a:solidFill>
              <a:latin typeface="Times New Roman" pitchFamily="18" charset="0"/>
              <a:cs typeface="Times New Roman" pitchFamily="18" charset="0"/>
            </a:endParaRPr>
          </a:p>
        </p:txBody>
      </p:sp>
      <p:sp>
        <p:nvSpPr>
          <p:cNvPr id="4" name="Content Placeholder 3"/>
          <p:cNvSpPr>
            <a:spLocks noGrp="1"/>
          </p:cNvSpPr>
          <p:nvPr>
            <p:ph idx="1"/>
          </p:nvPr>
        </p:nvSpPr>
        <p:spPr>
          <a:xfrm>
            <a:off x="467544" y="1772816"/>
            <a:ext cx="8229600" cy="4389120"/>
          </a:xfrm>
        </p:spPr>
        <p:txBody>
          <a:bodyPr/>
          <a:lstStyle/>
          <a:p>
            <a:r>
              <a:rPr lang="en-US" sz="2400" dirty="0" smtClean="0"/>
              <a:t>Draw a straight line of between 20cm and 25 cm on a sheet of plain white card (only you know its exact length)</a:t>
            </a:r>
          </a:p>
          <a:p>
            <a:pPr lvl="8"/>
            <a:endParaRPr lang="en-US" sz="1200" dirty="0" smtClean="0"/>
          </a:p>
          <a:p>
            <a:pPr lvl="1"/>
            <a:r>
              <a:rPr lang="en-US" sz="2000" dirty="0" smtClean="0"/>
              <a:t>Collect 6 to 10 volunteers from each of Class VII, Class X and Class XII. Ask each volunteer to estimate independently the length of the line.</a:t>
            </a:r>
          </a:p>
          <a:p>
            <a:pPr lvl="7"/>
            <a:endParaRPr lang="en-US" dirty="0"/>
          </a:p>
          <a:p>
            <a:r>
              <a:rPr lang="en-US" sz="2400" dirty="0" smtClean="0"/>
              <a:t>Do differences in year means appear to outweigh differences within years? </a:t>
            </a:r>
            <a:endParaRPr lang="en-IN" sz="2400" dirty="0"/>
          </a:p>
        </p:txBody>
      </p:sp>
      <p:sp>
        <p:nvSpPr>
          <p:cNvPr id="5" name="Date Placeholder 4"/>
          <p:cNvSpPr>
            <a:spLocks noGrp="1"/>
          </p:cNvSpPr>
          <p:nvPr>
            <p:ph type="dt" sz="half" idx="10"/>
          </p:nvPr>
        </p:nvSpPr>
        <p:spPr/>
        <p:txBody>
          <a:bodyPr/>
          <a:lstStyle/>
          <a:p>
            <a:r>
              <a:rPr lang="en-US" smtClean="0"/>
              <a:t>SMR</a:t>
            </a:r>
            <a:endParaRPr lang="en-IN" dirty="0"/>
          </a:p>
        </p:txBody>
      </p:sp>
      <p:sp>
        <p:nvSpPr>
          <p:cNvPr id="3" name="Rectangle 2"/>
          <p:cNvSpPr/>
          <p:nvPr/>
        </p:nvSpPr>
        <p:spPr>
          <a:xfrm>
            <a:off x="1547664" y="5229200"/>
            <a:ext cx="4416787" cy="369332"/>
          </a:xfrm>
          <a:prstGeom prst="rect">
            <a:avLst/>
          </a:prstGeom>
        </p:spPr>
        <p:txBody>
          <a:bodyPr wrap="none">
            <a:spAutoFit/>
          </a:bodyPr>
          <a:lstStyle/>
          <a:p>
            <a:r>
              <a:rPr lang="en-IN" dirty="0" smtClean="0">
                <a:solidFill>
                  <a:srgbClr val="C00000"/>
                </a:solidFill>
              </a:rPr>
              <a:t>What is/ are the Factor(s) and Levels here?</a:t>
            </a:r>
            <a:endParaRPr lang="en-IN" dirty="0">
              <a:solidFill>
                <a:srgbClr val="C00000"/>
              </a:solidFill>
            </a:endParaRPr>
          </a:p>
        </p:txBody>
      </p:sp>
    </p:spTree>
    <p:extLst>
      <p:ext uri="{BB962C8B-B14F-4D97-AF65-F5344CB8AC3E}">
        <p14:creationId xmlns:p14="http://schemas.microsoft.com/office/powerpoint/2010/main" val="34264308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82600" indent="-355600" algn="just"/>
            <a:r>
              <a:rPr lang="en-US" sz="2000" dirty="0">
                <a:latin typeface="Times New Roman" charset="0"/>
                <a:ea typeface="Times New Roman" charset="0"/>
                <a:cs typeface="Times New Roman" charset="0"/>
              </a:rPr>
              <a:t>Make a list of 10 food/household items purchased regularly by your family. </a:t>
            </a:r>
            <a:endParaRPr lang="en-US" sz="2000" dirty="0" smtClean="0">
              <a:latin typeface="Times New Roman" charset="0"/>
              <a:ea typeface="Times New Roman" charset="0"/>
              <a:cs typeface="Times New Roman" charset="0"/>
            </a:endParaRPr>
          </a:p>
          <a:p>
            <a:pPr marL="482600" indent="-355600" algn="just"/>
            <a:endParaRPr lang="en-US" sz="800" dirty="0">
              <a:latin typeface="Times New Roman" charset="0"/>
              <a:ea typeface="Times New Roman" charset="0"/>
              <a:cs typeface="Times New Roman" charset="0"/>
            </a:endParaRPr>
          </a:p>
          <a:p>
            <a:pPr marL="482600" indent="-355600" algn="just"/>
            <a:r>
              <a:rPr lang="en-US" sz="2000" dirty="0">
                <a:latin typeface="Times New Roman" charset="0"/>
                <a:ea typeface="Times New Roman" charset="0"/>
                <a:cs typeface="Times New Roman" charset="0"/>
              </a:rPr>
              <a:t>Obtain the current prices of the items in three different shops; preferably a small 'corner' shop, a small supermarket and a large supermarket or hyper market. </a:t>
            </a:r>
            <a:endParaRPr lang="en-US" sz="2000" dirty="0" smtClean="0">
              <a:latin typeface="Times New Roman" charset="0"/>
              <a:ea typeface="Times New Roman" charset="0"/>
              <a:cs typeface="Times New Roman" charset="0"/>
            </a:endParaRPr>
          </a:p>
          <a:p>
            <a:pPr marL="482600" indent="-355600" algn="just"/>
            <a:endParaRPr lang="en-US" sz="800" dirty="0">
              <a:latin typeface="Times New Roman" charset="0"/>
              <a:ea typeface="Times New Roman" charset="0"/>
              <a:cs typeface="Times New Roman" charset="0"/>
            </a:endParaRPr>
          </a:p>
          <a:p>
            <a:pPr marL="482600" indent="-355600" algn="just"/>
            <a:r>
              <a:rPr lang="en-US" sz="2000" dirty="0">
                <a:latin typeface="Times New Roman" charset="0"/>
                <a:ea typeface="Times New Roman" charset="0"/>
                <a:cs typeface="Times New Roman" charset="0"/>
              </a:rPr>
              <a:t>Compare total shop prices. </a:t>
            </a:r>
          </a:p>
          <a:p>
            <a:pPr algn="just"/>
            <a:endParaRPr lang="en-US" sz="2000" dirty="0">
              <a:latin typeface="Times New Roman" charset="0"/>
              <a:ea typeface="Times New Roman" charset="0"/>
              <a:cs typeface="Times New Roman" charset="0"/>
            </a:endParaRPr>
          </a:p>
        </p:txBody>
      </p:sp>
      <p:sp>
        <p:nvSpPr>
          <p:cNvPr id="4" name="Title 1"/>
          <p:cNvSpPr txBox="1">
            <a:spLocks/>
          </p:cNvSpPr>
          <p:nvPr/>
        </p:nvSpPr>
        <p:spPr>
          <a:xfrm>
            <a:off x="395543" y="2606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960000"/>
                </a:solidFill>
                <a:latin typeface="Times New Roman" pitchFamily="18" charset="0"/>
                <a:cs typeface="Times New Roman" pitchFamily="18" charset="0"/>
              </a:rPr>
              <a:t>Example </a:t>
            </a:r>
            <a:r>
              <a:rPr lang="en-US" sz="4000" dirty="0" smtClean="0">
                <a:solidFill>
                  <a:srgbClr val="960000"/>
                </a:solidFill>
                <a:latin typeface="Times New Roman" pitchFamily="18" charset="0"/>
                <a:cs typeface="Times New Roman" pitchFamily="18" charset="0"/>
              </a:rPr>
              <a:t>4 : Two-Factor ANOVA</a:t>
            </a:r>
            <a:endParaRPr lang="en-IN" sz="4000" dirty="0">
              <a:solidFill>
                <a:srgbClr val="6C0000"/>
              </a:solidFill>
              <a:latin typeface="Times New Roman" pitchFamily="18" charset="0"/>
              <a:cs typeface="Times New Roman" pitchFamily="18" charset="0"/>
            </a:endParaRPr>
          </a:p>
        </p:txBody>
      </p:sp>
      <p:sp>
        <p:nvSpPr>
          <p:cNvPr id="5" name="Rectangle 4"/>
          <p:cNvSpPr/>
          <p:nvPr/>
        </p:nvSpPr>
        <p:spPr>
          <a:xfrm>
            <a:off x="2301949" y="5027031"/>
            <a:ext cx="4416787" cy="369332"/>
          </a:xfrm>
          <a:prstGeom prst="rect">
            <a:avLst/>
          </a:prstGeom>
        </p:spPr>
        <p:txBody>
          <a:bodyPr wrap="none">
            <a:spAutoFit/>
          </a:bodyPr>
          <a:lstStyle/>
          <a:p>
            <a:r>
              <a:rPr lang="en-IN" dirty="0" smtClean="0">
                <a:solidFill>
                  <a:srgbClr val="C00000"/>
                </a:solidFill>
              </a:rPr>
              <a:t>What is/ are the Factor(s) and Levels here?</a:t>
            </a:r>
            <a:endParaRPr lang="en-IN" dirty="0">
              <a:solidFill>
                <a:srgbClr val="C00000"/>
              </a:solidFill>
            </a:endParaRPr>
          </a:p>
        </p:txBody>
      </p:sp>
    </p:spTree>
    <p:extLst>
      <p:ext uri="{BB962C8B-B14F-4D97-AF65-F5344CB8AC3E}">
        <p14:creationId xmlns:p14="http://schemas.microsoft.com/office/powerpoint/2010/main" val="26028992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16" y="704088"/>
            <a:ext cx="8229600" cy="636680"/>
          </a:xfrm>
        </p:spPr>
        <p:txBody>
          <a:bodyPr>
            <a:noAutofit/>
          </a:bodyPr>
          <a:lstStyle/>
          <a:p>
            <a:r>
              <a:rPr lang="en-US" sz="4000" dirty="0">
                <a:solidFill>
                  <a:srgbClr val="960000"/>
                </a:solidFill>
                <a:latin typeface="Times New Roman" pitchFamily="18" charset="0"/>
                <a:cs typeface="Times New Roman" pitchFamily="18" charset="0"/>
              </a:rPr>
              <a:t>Variants of ANOVA</a:t>
            </a:r>
            <a:endParaRPr lang="en-IN" sz="4000" dirty="0">
              <a:solidFill>
                <a:srgbClr val="960000"/>
              </a:solidFill>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r>
              <a:rPr lang="en-US" smtClean="0"/>
              <a:t>SMR</a:t>
            </a:r>
            <a:endParaRPr lang="en-IN" dirty="0"/>
          </a:p>
        </p:txBody>
      </p:sp>
      <mc:AlternateContent xmlns:mc="http://schemas.openxmlformats.org/markup-compatibility/2006" xmlns:a14="http://schemas.microsoft.com/office/drawing/2010/main">
        <mc:Choice Requires="a14">
          <p:sp>
            <p:nvSpPr>
              <p:cNvPr id="3" name="Rectangle 2"/>
              <p:cNvSpPr/>
              <p:nvPr/>
            </p:nvSpPr>
            <p:spPr>
              <a:xfrm>
                <a:off x="611563" y="1628805"/>
                <a:ext cx="8229600" cy="3605731"/>
              </a:xfrm>
              <a:prstGeom prst="rect">
                <a:avLst/>
              </a:prstGeom>
            </p:spPr>
            <p:txBody>
              <a:bodyPr wrap="square">
                <a:spAutoFit/>
              </a:bodyPr>
              <a:lstStyle/>
              <a:p>
                <a:pPr algn="just">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Based on the number of Independent Variables and Dependent Variable</a:t>
                </a:r>
                <a14:m>
                  <m:oMath xmlns:m="http://schemas.openxmlformats.org/officeDocument/2006/math">
                    <m:r>
                      <a:rPr lang="en-US" sz="2000" i="1" dirty="0" smtClean="0">
                        <a:latin typeface="Cambria Math" panose="02040503050406030204" pitchFamily="18" charset="0"/>
                        <a:ea typeface="Calibri" panose="020F0502020204030204" pitchFamily="34" charset="0"/>
                        <a:cs typeface="Times New Roman" panose="02020603050405020304" pitchFamily="18" charset="0"/>
                      </a:rPr>
                      <m:t>𝑠</m:t>
                    </m:r>
                  </m:oMath>
                </a14:m>
                <a:r>
                  <a:rPr lang="en-US" sz="2000" dirty="0">
                    <a:latin typeface="Times New Roman" panose="02020603050405020304" pitchFamily="18" charset="0"/>
                    <a:ea typeface="Calibri" panose="020F0502020204030204" pitchFamily="34" charset="0"/>
                    <a:cs typeface="Times New Roman" panose="02020603050405020304" pitchFamily="18" charset="0"/>
                  </a:rPr>
                  <a:t> considered for the study, there are different variants of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ANOVA</a:t>
                </a:r>
              </a:p>
              <a:p>
                <a:pPr>
                  <a:lnSpc>
                    <a:spcPct val="107000"/>
                  </a:lnSpc>
                  <a:spcAft>
                    <a:spcPts val="800"/>
                  </a:spcAft>
                </a:pPr>
                <a:endParaRPr lang="en-IN" sz="1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US" b="1" dirty="0" smtClean="0">
                    <a:latin typeface="Times New Roman" panose="02020603050405020304" pitchFamily="18" charset="0"/>
                    <a:ea typeface="Calibri" panose="020F0502020204030204" pitchFamily="34" charset="0"/>
                    <a:cs typeface="Times New Roman" panose="02020603050405020304" pitchFamily="18" charset="0"/>
                  </a:rPr>
                  <a:t>One-way ANOVA: </a:t>
                </a:r>
                <a:r>
                  <a:rPr lang="en-US" dirty="0" smtClean="0">
                    <a:latin typeface="Times New Roman" panose="02020603050405020304" pitchFamily="18" charset="0"/>
                    <a:ea typeface="Calibri" panose="020F0502020204030204" pitchFamily="34" charset="0"/>
                    <a:cs typeface="Times New Roman" panose="02020603050405020304" pitchFamily="18" charset="0"/>
                  </a:rPr>
                  <a:t>Only </a:t>
                </a:r>
                <a:r>
                  <a:rPr lang="en-US" dirty="0">
                    <a:latin typeface="Times New Roman" panose="02020603050405020304" pitchFamily="18" charset="0"/>
                    <a:ea typeface="Calibri" panose="020F0502020204030204" pitchFamily="34" charset="0"/>
                    <a:cs typeface="Times New Roman" panose="02020603050405020304" pitchFamily="18" charset="0"/>
                  </a:rPr>
                  <a:t>one independent variable (factor) with greater </a:t>
                </a:r>
                <a:r>
                  <a:rPr lang="en-US" dirty="0" smtClean="0">
                    <a:latin typeface="Times New Roman" panose="02020603050405020304" pitchFamily="18" charset="0"/>
                    <a:ea typeface="Calibri" panose="020F0502020204030204" pitchFamily="34" charset="0"/>
                    <a:cs typeface="Times New Roman" panose="02020603050405020304" pitchFamily="18" charset="0"/>
                  </a:rPr>
                  <a:t>than </a:t>
                </a:r>
                <a:r>
                  <a:rPr lang="en-US" dirty="0">
                    <a:latin typeface="Times New Roman" panose="02020603050405020304" pitchFamily="18" charset="0"/>
                    <a:ea typeface="Calibri" panose="020F0502020204030204" pitchFamily="34" charset="0"/>
                    <a:cs typeface="Times New Roman" panose="02020603050405020304" pitchFamily="18" charset="0"/>
                  </a:rPr>
                  <a:t>2 </a:t>
                </a:r>
                <a:r>
                  <a:rPr lang="en-US" dirty="0" smtClean="0">
                    <a:latin typeface="Times New Roman" panose="02020603050405020304" pitchFamily="18" charset="0"/>
                    <a:ea typeface="Calibri" panose="020F0502020204030204" pitchFamily="34" charset="0"/>
                    <a:cs typeface="Times New Roman" panose="02020603050405020304" pitchFamily="18" charset="0"/>
                  </a:rPr>
                  <a:t>levels.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US" b="1" dirty="0" smtClean="0">
                    <a:latin typeface="Times New Roman" panose="02020603050405020304" pitchFamily="18" charset="0"/>
                    <a:ea typeface="Calibri" panose="020F0502020204030204" pitchFamily="34" charset="0"/>
                    <a:cs typeface="Times New Roman" panose="02020603050405020304" pitchFamily="18" charset="0"/>
                  </a:rPr>
                  <a:t>Two-way ANOVA: </a:t>
                </a:r>
                <a:r>
                  <a:rPr lang="en-US" dirty="0">
                    <a:latin typeface="Times New Roman" panose="02020603050405020304" pitchFamily="18" charset="0"/>
                    <a:ea typeface="Calibri" panose="020F0502020204030204" pitchFamily="34" charset="0"/>
                    <a:cs typeface="Times New Roman" panose="02020603050405020304" pitchFamily="18" charset="0"/>
                  </a:rPr>
                  <a:t>T</a:t>
                </a:r>
                <a:r>
                  <a:rPr lang="en-US" dirty="0" smtClean="0">
                    <a:latin typeface="Times New Roman" panose="02020603050405020304" pitchFamily="18" charset="0"/>
                    <a:ea typeface="Calibri" panose="020F0502020204030204" pitchFamily="34" charset="0"/>
                    <a:cs typeface="Times New Roman" panose="02020603050405020304" pitchFamily="18" charset="0"/>
                  </a:rPr>
                  <a:t>wo </a:t>
                </a:r>
                <a:r>
                  <a:rPr lang="en-US" dirty="0">
                    <a:latin typeface="Times New Roman" panose="02020603050405020304" pitchFamily="18" charset="0"/>
                    <a:ea typeface="Calibri" panose="020F0502020204030204" pitchFamily="34" charset="0"/>
                    <a:cs typeface="Times New Roman" panose="02020603050405020304" pitchFamily="18" charset="0"/>
                  </a:rPr>
                  <a:t>independent </a:t>
                </a:r>
                <a:r>
                  <a:rPr lang="en-US" dirty="0" smtClean="0">
                    <a:latin typeface="Times New Roman" panose="02020603050405020304" pitchFamily="18" charset="0"/>
                    <a:ea typeface="Calibri" panose="020F0502020204030204" pitchFamily="34" charset="0"/>
                    <a:cs typeface="Times New Roman" panose="02020603050405020304" pitchFamily="18" charset="0"/>
                  </a:rPr>
                  <a:t>variables (i.e., factors).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US" b="1" dirty="0" smtClean="0">
                    <a:latin typeface="Times New Roman" panose="02020603050405020304" pitchFamily="18" charset="0"/>
                    <a:ea typeface="Calibri" panose="020F0502020204030204" pitchFamily="34" charset="0"/>
                    <a:cs typeface="Times New Roman" panose="02020603050405020304" pitchFamily="18" charset="0"/>
                  </a:rPr>
                  <a:t>Three-way ANOVA: </a:t>
                </a:r>
                <a:r>
                  <a:rPr lang="en-US" dirty="0" smtClean="0">
                    <a:latin typeface="Times New Roman" panose="02020603050405020304" pitchFamily="18" charset="0"/>
                    <a:ea typeface="Calibri" panose="020F0502020204030204" pitchFamily="34" charset="0"/>
                    <a:cs typeface="Times New Roman" panose="02020603050405020304" pitchFamily="18" charset="0"/>
                  </a:rPr>
                  <a:t>Three </a:t>
                </a:r>
                <a:r>
                  <a:rPr lang="en-US" dirty="0">
                    <a:latin typeface="Times New Roman" panose="02020603050405020304" pitchFamily="18" charset="0"/>
                    <a:ea typeface="Calibri" panose="020F0502020204030204" pitchFamily="34" charset="0"/>
                    <a:cs typeface="Times New Roman" panose="02020603050405020304" pitchFamily="18" charset="0"/>
                  </a:rPr>
                  <a:t>independent variables (i.e., factors).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Multivariate </a:t>
                </a:r>
                <a:r>
                  <a:rPr lang="en-US" b="1" dirty="0" err="1" smtClean="0">
                    <a:latin typeface="Times New Roman" panose="02020603050405020304" pitchFamily="18" charset="0"/>
                    <a:ea typeface="Calibri" panose="020F0502020204030204" pitchFamily="34" charset="0"/>
                    <a:cs typeface="Times New Roman" panose="02020603050405020304" pitchFamily="18" charset="0"/>
                  </a:rPr>
                  <a:t>Anova</a:t>
                </a:r>
                <a:r>
                  <a:rPr lang="en-US" b="1"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smtClean="0">
                    <a:latin typeface="Times New Roman" panose="02020603050405020304" pitchFamily="18" charset="0"/>
                    <a:ea typeface="Calibri" panose="020F0502020204030204" pitchFamily="34" charset="0"/>
                    <a:cs typeface="Times New Roman" panose="02020603050405020304" pitchFamily="18" charset="0"/>
                  </a:rPr>
                  <a:t>It</a:t>
                </a:r>
                <a:r>
                  <a:rPr lang="en-US" b="1"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smtClean="0">
                    <a:latin typeface="Times New Roman" panose="02020603050405020304" pitchFamily="18" charset="0"/>
                    <a:ea typeface="Calibri" panose="020F0502020204030204" pitchFamily="34" charset="0"/>
                    <a:cs typeface="Times New Roman" panose="02020603050405020304" pitchFamily="18" charset="0"/>
                  </a:rPr>
                  <a:t>is </a:t>
                </a:r>
                <a:r>
                  <a:rPr lang="en-US" dirty="0">
                    <a:latin typeface="Times New Roman" panose="02020603050405020304" pitchFamily="18" charset="0"/>
                    <a:ea typeface="Calibri" panose="020F0502020204030204" pitchFamily="34" charset="0"/>
                    <a:cs typeface="Times New Roman" panose="02020603050405020304" pitchFamily="18" charset="0"/>
                  </a:rPr>
                  <a:t>used to test the significance of the effect of </a:t>
                </a:r>
                <a:r>
                  <a:rPr lang="en-US" dirty="0" smtClean="0">
                    <a:latin typeface="Times New Roman" panose="02020603050405020304" pitchFamily="18" charset="0"/>
                    <a:ea typeface="Calibri" panose="020F0502020204030204" pitchFamily="34" charset="0"/>
                    <a:cs typeface="Times New Roman" panose="02020603050405020304" pitchFamily="18" charset="0"/>
                  </a:rPr>
                  <a:t>more independent variables.</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611563" y="1628805"/>
                <a:ext cx="8229600" cy="3605731"/>
              </a:xfrm>
              <a:prstGeom prst="rect">
                <a:avLst/>
              </a:prstGeom>
              <a:blipFill rotWithShape="1">
                <a:blip r:embed="rId2"/>
                <a:stretch>
                  <a:fillRect l="-741" t="-845" r="-667" b="-1182"/>
                </a:stretch>
              </a:blipFill>
            </p:spPr>
            <p:txBody>
              <a:bodyPr/>
              <a:lstStyle/>
              <a:p>
                <a:r>
                  <a:rPr lang="en-IN">
                    <a:noFill/>
                  </a:rPr>
                  <a:t> </a:t>
                </a:r>
              </a:p>
            </p:txBody>
          </p:sp>
        </mc:Fallback>
      </mc:AlternateContent>
    </p:spTree>
    <p:extLst>
      <p:ext uri="{BB962C8B-B14F-4D97-AF65-F5344CB8AC3E}">
        <p14:creationId xmlns:p14="http://schemas.microsoft.com/office/powerpoint/2010/main" val="29840056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708920"/>
            <a:ext cx="8496944" cy="773440"/>
          </a:xfrm>
        </p:spPr>
        <p:txBody>
          <a:bodyPr>
            <a:noAutofit/>
          </a:bodyPr>
          <a:lstStyle/>
          <a:p>
            <a:pPr marL="0" indent="0" algn="ctr">
              <a:buNone/>
            </a:pPr>
            <a:r>
              <a:rPr lang="en-US" sz="5400" dirty="0" smtClean="0">
                <a:solidFill>
                  <a:srgbClr val="0070C0"/>
                </a:solidFill>
                <a:latin typeface="Times New Roman" pitchFamily="18" charset="0"/>
                <a:cs typeface="Times New Roman" pitchFamily="18" charset="0"/>
              </a:rPr>
              <a:t>One-way ANOVA</a:t>
            </a:r>
            <a:endParaRPr lang="en-US" sz="5400" dirty="0">
              <a:solidFill>
                <a:srgbClr val="0070C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29</a:t>
            </a:fld>
            <a:endParaRPr lang="en-IN" dirty="0">
              <a:solidFill>
                <a:srgbClr val="04617B">
                  <a:shade val="90000"/>
                </a:srgbClr>
              </a:solidFill>
            </a:endParaRPr>
          </a:p>
        </p:txBody>
      </p:sp>
      <p:sp>
        <p:nvSpPr>
          <p:cNvPr id="5" name="Title 4"/>
          <p:cNvSpPr>
            <a:spLocks noGrp="1"/>
          </p:cNvSpPr>
          <p:nvPr>
            <p:ph type="title"/>
          </p:nvPr>
        </p:nvSpPr>
        <p:spPr/>
        <p:txBody>
          <a:bodyPr/>
          <a:lstStyle/>
          <a:p>
            <a:r>
              <a:rPr lang="en-US" dirty="0" smtClean="0"/>
              <a:t> </a:t>
            </a:r>
            <a:endParaRPr lang="en-IN" dirty="0"/>
          </a:p>
        </p:txBody>
      </p:sp>
    </p:spTree>
    <p:extLst>
      <p:ext uri="{BB962C8B-B14F-4D97-AF65-F5344CB8AC3E}">
        <p14:creationId xmlns:p14="http://schemas.microsoft.com/office/powerpoint/2010/main" val="2291445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3" y="260648"/>
            <a:ext cx="8229600" cy="1073300"/>
          </a:xfrm>
        </p:spPr>
        <p:txBody>
          <a:bodyPr>
            <a:normAutofit/>
          </a:bodyPr>
          <a:lstStyle/>
          <a:p>
            <a:r>
              <a:rPr lang="en-US" sz="4000" dirty="0" smtClean="0">
                <a:solidFill>
                  <a:srgbClr val="A50021"/>
                </a:solidFill>
                <a:latin typeface="Times New Roman" pitchFamily="18" charset="0"/>
                <a:cs typeface="Times New Roman" pitchFamily="18" charset="0"/>
              </a:rPr>
              <a:t>This presentation includes…</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17" y="1935480"/>
                <a:ext cx="8304237" cy="4389120"/>
              </a:xfrm>
            </p:spPr>
            <p:txBody>
              <a:bodyPr>
                <a:noAutofit/>
              </a:bodyPr>
              <a:lstStyle/>
              <a:p>
                <a:r>
                  <a:rPr lang="en-US" sz="2000" dirty="0" smtClean="0">
                    <a:latin typeface="Times New Roman" pitchFamily="18" charset="0"/>
                    <a:cs typeface="Times New Roman" pitchFamily="18" charset="0"/>
                  </a:rPr>
                  <a:t>What is “Analysis of variance”?</a:t>
                </a:r>
              </a:p>
              <a:p>
                <a:pPr lvl="3"/>
                <a:endParaRPr lang="en-US" sz="14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Why ANOVA?	</a:t>
                </a:r>
              </a:p>
              <a:p>
                <a:pPr lvl="4"/>
                <a:endParaRPr lang="en-US" sz="1400" dirty="0" smtClean="0">
                  <a:latin typeface="Times New Roman" pitchFamily="18" charset="0"/>
                  <a:cs typeface="Times New Roman" pitchFamily="18" charset="0"/>
                </a:endParaRPr>
              </a:p>
              <a:p>
                <a:r>
                  <a:rPr lang="en-US" sz="2000" dirty="0" smtClean="0">
                    <a:solidFill>
                      <a:srgbClr val="002060"/>
                    </a:solidFill>
                    <a:latin typeface="Times New Roman" pitchFamily="18" charset="0"/>
                    <a:cs typeface="Times New Roman" pitchFamily="18" charset="0"/>
                  </a:rPr>
                  <a:t>How ANOVA?</a:t>
                </a:r>
              </a:p>
              <a:p>
                <a:pPr lvl="8"/>
                <a:endParaRPr lang="en-US" sz="800" dirty="0" smtClean="0">
                  <a:solidFill>
                    <a:srgbClr val="002060"/>
                  </a:solidFill>
                  <a:latin typeface="Times New Roman" pitchFamily="18" charset="0"/>
                  <a:cs typeface="Times New Roman" pitchFamily="18" charset="0"/>
                </a:endParaRPr>
              </a:p>
              <a:p>
                <a:pPr lvl="1"/>
                <a14:m>
                  <m:oMath xmlns:m="http://schemas.openxmlformats.org/officeDocument/2006/math">
                    <m:r>
                      <a:rPr lang="en-US" sz="2000" b="0" i="1" dirty="0" smtClean="0">
                        <a:solidFill>
                          <a:schemeClr val="tx1"/>
                        </a:solidFill>
                        <a:latin typeface="Cambria Math"/>
                        <a:cs typeface="Times New Roman" pitchFamily="18" charset="0"/>
                      </a:rPr>
                      <m:t>𝑂𝑛𝑒</m:t>
                    </m:r>
                    <m:r>
                      <a:rPr lang="en-US" sz="2000" b="0" i="1" dirty="0" smtClean="0">
                        <a:solidFill>
                          <a:schemeClr val="tx1"/>
                        </a:solidFill>
                        <a:latin typeface="Cambria Math"/>
                        <a:cs typeface="Times New Roman" pitchFamily="18" charset="0"/>
                      </a:rPr>
                      <m:t>−</m:t>
                    </m:r>
                    <m:r>
                      <a:rPr lang="en-US" sz="2000" b="0" i="1" dirty="0" smtClean="0">
                        <a:solidFill>
                          <a:schemeClr val="tx1"/>
                        </a:solidFill>
                        <a:latin typeface="Cambria Math"/>
                        <a:cs typeface="Times New Roman" pitchFamily="18" charset="0"/>
                      </a:rPr>
                      <m:t>𝑤𝑎𝑦</m:t>
                    </m:r>
                    <m:r>
                      <a:rPr lang="en-US" sz="2000" b="0" i="1" dirty="0" smtClean="0">
                        <a:solidFill>
                          <a:schemeClr val="tx1"/>
                        </a:solidFill>
                        <a:latin typeface="Cambria Math"/>
                        <a:cs typeface="Times New Roman" pitchFamily="18" charset="0"/>
                      </a:rPr>
                      <m:t> </m:t>
                    </m:r>
                    <m:r>
                      <a:rPr lang="en-US" sz="2000" b="0" i="1" dirty="0" smtClean="0">
                        <a:solidFill>
                          <a:schemeClr val="tx1"/>
                        </a:solidFill>
                        <a:latin typeface="Cambria Math"/>
                        <a:cs typeface="Times New Roman" pitchFamily="18" charset="0"/>
                      </a:rPr>
                      <m:t>𝐴𝑁𝑂𝑉𝐴</m:t>
                    </m:r>
                  </m:oMath>
                </a14:m>
                <a:endParaRPr lang="en-US" sz="2000" b="0" dirty="0" smtClean="0">
                  <a:solidFill>
                    <a:schemeClr val="tx1"/>
                  </a:solidFill>
                  <a:latin typeface="Times New Roman" pitchFamily="18" charset="0"/>
                  <a:cs typeface="Times New Roman" pitchFamily="18" charset="0"/>
                </a:endParaRPr>
              </a:p>
              <a:p>
                <a:pPr lvl="7"/>
                <a:endParaRPr lang="en-US" sz="1200" b="0" dirty="0" smtClean="0">
                  <a:solidFill>
                    <a:schemeClr val="tx1"/>
                  </a:solidFill>
                  <a:latin typeface="Times New Roman" pitchFamily="18" charset="0"/>
                  <a:cs typeface="Times New Roman" pitchFamily="18" charset="0"/>
                </a:endParaRPr>
              </a:p>
              <a:p>
                <a:pPr lvl="1"/>
                <a:r>
                  <a:rPr lang="en-US" sz="2000" i="1" dirty="0">
                    <a:latin typeface="Cambria Math" pitchFamily="18" charset="0"/>
                    <a:ea typeface="Cambria Math" pitchFamily="18" charset="0"/>
                    <a:cs typeface="Times New Roman" pitchFamily="18" charset="0"/>
                  </a:rPr>
                  <a:t>T</a:t>
                </a:r>
                <a:r>
                  <a:rPr lang="en-US" sz="2000" i="1" dirty="0" smtClean="0">
                    <a:latin typeface="Cambria Math" pitchFamily="18" charset="0"/>
                    <a:ea typeface="Cambria Math" pitchFamily="18" charset="0"/>
                    <a:cs typeface="Times New Roman" pitchFamily="18" charset="0"/>
                  </a:rPr>
                  <a:t>wo</a:t>
                </a:r>
                <a14:m>
                  <m:oMath xmlns:m="http://schemas.openxmlformats.org/officeDocument/2006/math">
                    <m:r>
                      <a:rPr lang="en-US" sz="2000" i="1" dirty="0">
                        <a:latin typeface="Cambria Math"/>
                        <a:cs typeface="Times New Roman" pitchFamily="18" charset="0"/>
                      </a:rPr>
                      <m:t>−</m:t>
                    </m:r>
                    <m:r>
                      <a:rPr lang="en-US" sz="2000" i="1" dirty="0">
                        <a:latin typeface="Cambria Math"/>
                        <a:cs typeface="Times New Roman" pitchFamily="18" charset="0"/>
                      </a:rPr>
                      <m:t>𝑤𝑎𝑦</m:t>
                    </m:r>
                    <m:r>
                      <a:rPr lang="en-US" sz="2000" i="1" dirty="0">
                        <a:latin typeface="Cambria Math"/>
                        <a:cs typeface="Times New Roman" pitchFamily="18" charset="0"/>
                      </a:rPr>
                      <m:t> </m:t>
                    </m:r>
                    <m:r>
                      <a:rPr lang="en-US" sz="2000" i="1" dirty="0">
                        <a:latin typeface="Cambria Math"/>
                        <a:cs typeface="Times New Roman" pitchFamily="18" charset="0"/>
                      </a:rPr>
                      <m:t>𝐴𝑁𝑂𝑉𝐴</m:t>
                    </m:r>
                  </m:oMath>
                </a14:m>
                <a:endParaRPr lang="en-US"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17" y="1935480"/>
                <a:ext cx="8304237" cy="4389120"/>
              </a:xfrm>
              <a:blipFill rotWithShape="1">
                <a:blip r:embed="rId2"/>
                <a:stretch>
                  <a:fillRect l="-441" t="-694"/>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a:t>
            </a:fld>
            <a:endParaRPr lang="en-IN" dirty="0">
              <a:solidFill>
                <a:srgbClr val="04617B">
                  <a:shade val="90000"/>
                </a:srgbClr>
              </a:solidFill>
            </a:endParaRPr>
          </a:p>
        </p:txBody>
      </p:sp>
    </p:spTree>
    <p:extLst>
      <p:ext uri="{BB962C8B-B14F-4D97-AF65-F5344CB8AC3E}">
        <p14:creationId xmlns:p14="http://schemas.microsoft.com/office/powerpoint/2010/main" val="14457918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88245" y="1700808"/>
                <a:ext cx="8136898" cy="4389120"/>
              </a:xfrm>
            </p:spPr>
            <p:txBody>
              <a:bodyPr>
                <a:normAutofit/>
              </a:bodyPr>
              <a:lstStyle/>
              <a:p>
                <a:pPr lvl="0" algn="just"/>
                <a:r>
                  <a:rPr lang="en-US" sz="2000" dirty="0" smtClean="0">
                    <a:latin typeface="Times New Roman" panose="02020603050405020304" pitchFamily="18" charset="0"/>
                    <a:ea typeface="Calibri" panose="020F0502020204030204" pitchFamily="34" charset="0"/>
                    <a:cs typeface="Times New Roman" panose="02020603050405020304" pitchFamily="18" charset="0"/>
                  </a:rPr>
                  <a:t>The purpose of the procedure is to compare sample means of </a:t>
                </a:r>
                <a14:m>
                  <m:oMath xmlns:m="http://schemas.openxmlformats.org/officeDocument/2006/math">
                    <m:r>
                      <a:rPr lang="en-US" sz="2000" b="0" i="1" dirty="0" smtClean="0">
                        <a:latin typeface="Cambria Math"/>
                        <a:ea typeface="Cambria Math" panose="02040503050406030204" pitchFamily="18" charset="0"/>
                        <a:cs typeface="Times New Roman" panose="02020603050405020304" pitchFamily="18" charset="0"/>
                      </a:rPr>
                      <m:t>𝑘</m:t>
                    </m:r>
                  </m:oMath>
                </a14:m>
                <a:r>
                  <a:rPr lang="en-US" sz="2000" dirty="0">
                    <a:latin typeface="Times New Roman" panose="02020603050405020304" pitchFamily="18" charset="0"/>
                    <a:ea typeface="Calibri" panose="020F0502020204030204" pitchFamily="34" charset="0"/>
                    <a:cs typeface="Times New Roman" panose="02020603050405020304" pitchFamily="18" charset="0"/>
                  </a:rPr>
                  <a:t> populations</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sz="2000" dirty="0" smtClean="0">
                  <a:latin typeface="Times New Roman" charset="0"/>
                  <a:ea typeface="Times New Roman" charset="0"/>
                  <a:cs typeface="Times New Roman" charset="0"/>
                </a:endParaRPr>
              </a:p>
              <a:p>
                <a:pPr algn="just"/>
                <a:r>
                  <a:rPr lang="en-US" sz="2000" dirty="0" smtClean="0">
                    <a:latin typeface="Times New Roman" charset="0"/>
                    <a:ea typeface="Times New Roman" charset="0"/>
                    <a:cs typeface="Times New Roman" charset="0"/>
                  </a:rPr>
                  <a:t>In general, </a:t>
                </a:r>
                <a:r>
                  <a:rPr lang="en-US" sz="2000" dirty="0">
                    <a:latin typeface="Times New Roman" charset="0"/>
                    <a:ea typeface="Times New Roman" charset="0"/>
                    <a:cs typeface="Times New Roman" charset="0"/>
                  </a:rPr>
                  <a:t>O</a:t>
                </a:r>
                <a:r>
                  <a:rPr lang="en-US" sz="2000" dirty="0" smtClean="0">
                    <a:latin typeface="Times New Roman" charset="0"/>
                    <a:ea typeface="Times New Roman" charset="0"/>
                    <a:cs typeface="Times New Roman" charset="0"/>
                  </a:rPr>
                  <a:t>ne-way ANOVA technique </a:t>
                </a:r>
                <a:r>
                  <a:rPr lang="en-US" sz="2000" dirty="0">
                    <a:latin typeface="Times New Roman" charset="0"/>
                    <a:ea typeface="Times New Roman" charset="0"/>
                    <a:cs typeface="Times New Roman" charset="0"/>
                  </a:rPr>
                  <a:t>can be used to study the effect of </a:t>
                </a:r>
                <a14:m>
                  <m:oMath xmlns:m="http://schemas.openxmlformats.org/officeDocument/2006/math">
                    <m:r>
                      <a:rPr lang="en-US" sz="2000" b="0" i="1" dirty="0" smtClean="0">
                        <a:latin typeface="Cambria Math"/>
                        <a:ea typeface="Times New Roman" charset="0"/>
                        <a:cs typeface="Times New Roman" charset="0"/>
                      </a:rPr>
                      <m:t>𝑘</m:t>
                    </m:r>
                    <m:r>
                      <a:rPr lang="en-US" sz="2000" b="0" i="1" dirty="0" smtClean="0">
                        <a:latin typeface="Cambria Math"/>
                        <a:ea typeface="Times New Roman" charset="0"/>
                        <a:cs typeface="Times New Roman" charset="0"/>
                      </a:rPr>
                      <m:t> (&gt; 2) </m:t>
                    </m:r>
                  </m:oMath>
                </a14:m>
                <a:r>
                  <a:rPr lang="en-US" sz="2000" dirty="0">
                    <a:latin typeface="Times New Roman" charset="0"/>
                    <a:ea typeface="Times New Roman" charset="0"/>
                    <a:cs typeface="Times New Roman" charset="0"/>
                  </a:rPr>
                  <a:t>levels of a single factor. </a:t>
                </a:r>
                <a:endParaRPr lang="en-US" sz="2000" dirty="0" smtClean="0">
                  <a:latin typeface="Times New Roman" charset="0"/>
                  <a:ea typeface="Times New Roman" charset="0"/>
                  <a:cs typeface="Times New Roman" charset="0"/>
                </a:endParaRPr>
              </a:p>
              <a:p>
                <a:pPr algn="just"/>
                <a:endParaRPr lang="en-US" sz="800" dirty="0">
                  <a:latin typeface="Times New Roman" charset="0"/>
                  <a:ea typeface="Times New Roman" charset="0"/>
                  <a:cs typeface="Times New Roman" charset="0"/>
                </a:endParaRPr>
              </a:p>
              <a:p>
                <a:pPr algn="just"/>
                <a:r>
                  <a:rPr lang="en-US" sz="2000" dirty="0">
                    <a:latin typeface="Times New Roman" charset="0"/>
                    <a:ea typeface="Times New Roman" charset="0"/>
                    <a:cs typeface="Times New Roman" charset="0"/>
                  </a:rPr>
                  <a:t>To determine if different levels of the factor affect measured observations differently, the following hypotheses are tested. </a:t>
                </a:r>
                <a:endParaRPr lang="en-US" sz="2000" dirty="0" smtClean="0">
                  <a:latin typeface="Times New Roman" charset="0"/>
                  <a:ea typeface="Times New Roman" charset="0"/>
                  <a:cs typeface="Times New Roman" charset="0"/>
                </a:endParaRPr>
              </a:p>
              <a:p>
                <a:pPr algn="just"/>
                <a:endParaRPr lang="en-US" sz="800" dirty="0">
                  <a:latin typeface="Times New Roman" charset="0"/>
                  <a:ea typeface="Times New Roman" charset="0"/>
                  <a:cs typeface="Times New Roman" charset="0"/>
                </a:endParaRPr>
              </a:p>
              <a:p>
                <a:pPr marL="0" indent="0" algn="ctr">
                  <a:buNone/>
                </a:pPr>
                <a14:m>
                  <m:oMath xmlns:m="http://schemas.openxmlformats.org/officeDocument/2006/math">
                    <m:sSub>
                      <m:sSubPr>
                        <m:ctrlPr>
                          <a:rPr lang="en-US" sz="2000" i="1" smtClean="0">
                            <a:latin typeface="Cambria Math" panose="02040503050406030204" pitchFamily="18" charset="0"/>
                            <a:ea typeface="Times New Roman" charset="0"/>
                            <a:cs typeface="Times New Roman" charset="0"/>
                          </a:rPr>
                        </m:ctrlPr>
                      </m:sSubPr>
                      <m:e>
                        <m:r>
                          <a:rPr lang="en-US" sz="2000" b="0" i="1" smtClean="0">
                            <a:latin typeface="Cambria Math"/>
                            <a:ea typeface="Times New Roman" charset="0"/>
                            <a:cs typeface="Times New Roman" charset="0"/>
                          </a:rPr>
                          <m:t>𝐻</m:t>
                        </m:r>
                      </m:e>
                      <m:sub>
                        <m:r>
                          <a:rPr lang="en-US" sz="2000" b="0" i="1" smtClean="0">
                            <a:latin typeface="Cambria Math"/>
                            <a:ea typeface="Times New Roman" charset="0"/>
                            <a:cs typeface="Times New Roman" charset="0"/>
                          </a:rPr>
                          <m:t>0</m:t>
                        </m:r>
                      </m:sub>
                    </m:sSub>
                    <m:r>
                      <a:rPr lang="en-US" sz="2000" b="0" i="1" smtClean="0">
                        <a:latin typeface="Cambria Math"/>
                        <a:ea typeface="Times New Roman" charset="0"/>
                        <a:cs typeface="Times New Roman" charset="0"/>
                      </a:rPr>
                      <m:t>: </m:t>
                    </m:r>
                    <m:sSub>
                      <m:sSubPr>
                        <m:ctrlPr>
                          <a:rPr lang="en-US" sz="2000" b="0" i="1" smtClean="0">
                            <a:latin typeface="Cambria Math" panose="02040503050406030204" pitchFamily="18" charset="0"/>
                            <a:ea typeface="Times New Roman" charset="0"/>
                            <a:cs typeface="Times New Roman" charset="0"/>
                          </a:rPr>
                        </m:ctrlPr>
                      </m:sSubPr>
                      <m:e>
                        <m:r>
                          <a:rPr lang="en-US" sz="2000" b="0" i="1" smtClean="0">
                            <a:latin typeface="Cambria Math"/>
                            <a:ea typeface="Times New Roman" charset="0"/>
                            <a:cs typeface="Times New Roman" charset="0"/>
                          </a:rPr>
                          <m:t>𝜇</m:t>
                        </m:r>
                      </m:e>
                      <m:sub>
                        <m:r>
                          <a:rPr lang="en-US" sz="2000" b="0" i="1" smtClean="0">
                            <a:latin typeface="Cambria Math"/>
                            <a:ea typeface="Times New Roman" charset="0"/>
                            <a:cs typeface="Times New Roman" charset="0"/>
                          </a:rPr>
                          <m:t>𝑖</m:t>
                        </m:r>
                      </m:sub>
                    </m:sSub>
                    <m:r>
                      <a:rPr lang="en-US" sz="2000" b="0" i="1" smtClean="0">
                        <a:latin typeface="Cambria Math"/>
                        <a:ea typeface="Times New Roman" charset="0"/>
                        <a:cs typeface="Times New Roman" charset="0"/>
                      </a:rPr>
                      <m:t>=</m:t>
                    </m:r>
                    <m:r>
                      <a:rPr lang="en-US" sz="2000" b="0" i="1" smtClean="0">
                        <a:latin typeface="Cambria Math"/>
                        <a:ea typeface="Times New Roman" charset="0"/>
                        <a:cs typeface="Times New Roman" charset="0"/>
                      </a:rPr>
                      <m:t>𝜇</m:t>
                    </m:r>
                  </m:oMath>
                </a14:m>
                <a:r>
                  <a:rPr lang="en-US" sz="2000" dirty="0" smtClean="0">
                    <a:latin typeface="Times New Roman" charset="0"/>
                    <a:ea typeface="Times New Roman" charset="0"/>
                    <a:cs typeface="Times New Roman" charset="0"/>
                  </a:rPr>
                  <a:t>   all   </a:t>
                </a:r>
                <a14:m>
                  <m:oMath xmlns:m="http://schemas.openxmlformats.org/officeDocument/2006/math">
                    <m:r>
                      <a:rPr lang="en-US" sz="2000" i="1" dirty="0" smtClean="0">
                        <a:latin typeface="Cambria Math"/>
                        <a:ea typeface="Times New Roman" charset="0"/>
                        <a:cs typeface="Times New Roman" charset="0"/>
                      </a:rPr>
                      <m:t>𝑖</m:t>
                    </m:r>
                    <m:r>
                      <a:rPr lang="en-US" sz="2000" i="1" dirty="0" smtClean="0">
                        <a:latin typeface="Cambria Math"/>
                        <a:ea typeface="Times New Roman" charset="0"/>
                        <a:cs typeface="Times New Roman" charset="0"/>
                      </a:rPr>
                      <m:t>=1,2,…,</m:t>
                    </m:r>
                    <m:r>
                      <a:rPr lang="en-US" sz="2000" b="0" i="1" dirty="0" smtClean="0">
                        <a:latin typeface="Cambria Math"/>
                        <a:ea typeface="Times New Roman" charset="0"/>
                        <a:cs typeface="Times New Roman" charset="0"/>
                      </a:rPr>
                      <m:t>𝑘</m:t>
                    </m:r>
                    <m:r>
                      <a:rPr lang="en-US" sz="2000" i="1" dirty="0" smtClean="0">
                        <a:latin typeface="Cambria Math"/>
                        <a:ea typeface="Times New Roman" charset="0"/>
                        <a:cs typeface="Times New Roman" charset="0"/>
                      </a:rPr>
                      <m:t> </m:t>
                    </m:r>
                  </m:oMath>
                </a14:m>
                <a:endParaRPr lang="en-US" sz="2000" dirty="0">
                  <a:latin typeface="Times New Roman" charset="0"/>
                  <a:ea typeface="Times New Roman" charset="0"/>
                  <a:cs typeface="Times New Roman" charset="0"/>
                </a:endParaRPr>
              </a:p>
              <a:p>
                <a:pPr marL="0" indent="0" algn="ctr">
                  <a:buNone/>
                </a:pPr>
                <a14:m>
                  <m:oMath xmlns:m="http://schemas.openxmlformats.org/officeDocument/2006/math">
                    <m:sSub>
                      <m:sSubPr>
                        <m:ctrlPr>
                          <a:rPr lang="en-US" sz="2000" i="1">
                            <a:latin typeface="Cambria Math" panose="02040503050406030204" pitchFamily="18" charset="0"/>
                            <a:ea typeface="Times New Roman" charset="0"/>
                            <a:cs typeface="Times New Roman" charset="0"/>
                          </a:rPr>
                        </m:ctrlPr>
                      </m:sSubPr>
                      <m:e>
                        <m:r>
                          <a:rPr lang="en-US" sz="2000" i="1">
                            <a:latin typeface="Cambria Math"/>
                            <a:ea typeface="Times New Roman" charset="0"/>
                            <a:cs typeface="Times New Roman" charset="0"/>
                          </a:rPr>
                          <m:t>𝐻</m:t>
                        </m:r>
                      </m:e>
                      <m:sub>
                        <m:r>
                          <a:rPr lang="en-US" sz="2000" b="0" i="1" smtClean="0">
                            <a:latin typeface="Cambria Math"/>
                            <a:ea typeface="Times New Roman" charset="0"/>
                            <a:cs typeface="Times New Roman" charset="0"/>
                          </a:rPr>
                          <m:t>1</m:t>
                        </m:r>
                      </m:sub>
                    </m:sSub>
                    <m:r>
                      <a:rPr lang="en-US" sz="2000" i="1">
                        <a:latin typeface="Cambria Math"/>
                        <a:ea typeface="Times New Roman" charset="0"/>
                        <a:cs typeface="Times New Roman" charset="0"/>
                      </a:rPr>
                      <m:t>: </m:t>
                    </m:r>
                    <m:sSub>
                      <m:sSubPr>
                        <m:ctrlPr>
                          <a:rPr lang="en-US" sz="2000" i="1">
                            <a:latin typeface="Cambria Math" panose="02040503050406030204" pitchFamily="18" charset="0"/>
                            <a:ea typeface="Times New Roman" charset="0"/>
                            <a:cs typeface="Times New Roman" charset="0"/>
                          </a:rPr>
                        </m:ctrlPr>
                      </m:sSubPr>
                      <m:e>
                        <m:r>
                          <a:rPr lang="en-US" sz="2000" i="1">
                            <a:latin typeface="Cambria Math"/>
                            <a:ea typeface="Times New Roman" charset="0"/>
                            <a:cs typeface="Times New Roman" charset="0"/>
                          </a:rPr>
                          <m:t>𝜇</m:t>
                        </m:r>
                      </m:e>
                      <m:sub>
                        <m:r>
                          <a:rPr lang="en-US" sz="2000" i="1">
                            <a:latin typeface="Cambria Math"/>
                            <a:ea typeface="Times New Roman" charset="0"/>
                            <a:cs typeface="Times New Roman" charset="0"/>
                          </a:rPr>
                          <m:t>𝑖</m:t>
                        </m:r>
                      </m:sub>
                    </m:sSub>
                    <m:r>
                      <a:rPr lang="en-US" sz="2000" i="1" smtClean="0">
                        <a:latin typeface="Cambria Math"/>
                        <a:ea typeface="Times New Roman" charset="0"/>
                        <a:cs typeface="Times New Roman" charset="0"/>
                      </a:rPr>
                      <m:t>≠</m:t>
                    </m:r>
                    <m:r>
                      <a:rPr lang="en-US" sz="2000" i="1">
                        <a:latin typeface="Cambria Math"/>
                        <a:ea typeface="Times New Roman" charset="0"/>
                        <a:cs typeface="Times New Roman" charset="0"/>
                      </a:rPr>
                      <m:t>𝜇</m:t>
                    </m:r>
                  </m:oMath>
                </a14:m>
                <a:r>
                  <a:rPr lang="en-US" sz="2000" dirty="0">
                    <a:latin typeface="Times New Roman" charset="0"/>
                    <a:ea typeface="Times New Roman" charset="0"/>
                    <a:cs typeface="Times New Roman" charset="0"/>
                  </a:rPr>
                  <a:t> </a:t>
                </a:r>
                <a:r>
                  <a:rPr lang="en-US" sz="2000" dirty="0" smtClean="0">
                    <a:latin typeface="Times New Roman" charset="0"/>
                    <a:ea typeface="Times New Roman" charset="0"/>
                    <a:cs typeface="Times New Roman" charset="0"/>
                  </a:rPr>
                  <a:t>  some  </a:t>
                </a:r>
                <a14:m>
                  <m:oMath xmlns:m="http://schemas.openxmlformats.org/officeDocument/2006/math">
                    <m:r>
                      <a:rPr lang="en-US" sz="2000" i="1" dirty="0" smtClean="0">
                        <a:latin typeface="Cambria Math"/>
                        <a:ea typeface="Times New Roman" charset="0"/>
                        <a:cs typeface="Times New Roman" charset="0"/>
                      </a:rPr>
                      <m:t>𝑖</m:t>
                    </m:r>
                    <m:r>
                      <a:rPr lang="en-US" sz="2000" i="1" dirty="0" smtClean="0">
                        <a:latin typeface="Cambria Math"/>
                        <a:ea typeface="Times New Roman" charset="0"/>
                        <a:cs typeface="Times New Roman" charset="0"/>
                      </a:rPr>
                      <m:t>=1,2,…,</m:t>
                    </m:r>
                    <m:r>
                      <a:rPr lang="en-US" sz="2000" b="0" i="1" dirty="0" smtClean="0">
                        <a:latin typeface="Cambria Math"/>
                        <a:ea typeface="Times New Roman" charset="0"/>
                        <a:cs typeface="Times New Roman" charset="0"/>
                      </a:rPr>
                      <m:t>𝑘</m:t>
                    </m:r>
                  </m:oMath>
                </a14:m>
                <a:r>
                  <a:rPr lang="en-US" sz="2000" i="1" dirty="0">
                    <a:latin typeface="Times New Roman" charset="0"/>
                    <a:ea typeface="Times New Roman" charset="0"/>
                    <a:cs typeface="Times New Roman" charset="0"/>
                  </a:rPr>
                  <a:t> </a:t>
                </a:r>
                <a:endParaRPr lang="en-US" sz="2000" i="1" dirty="0" smtClean="0">
                  <a:latin typeface="Times New Roman" charset="0"/>
                  <a:ea typeface="Times New Roman" charset="0"/>
                  <a:cs typeface="Times New Roman" charset="0"/>
                </a:endParaRPr>
              </a:p>
              <a:p>
                <a:pPr marL="0" indent="0" algn="ctr">
                  <a:buNone/>
                </a:pPr>
                <a:r>
                  <a:rPr lang="en-US" sz="1600" dirty="0" smtClean="0"/>
                  <a:t>                         </a:t>
                </a:r>
                <a:r>
                  <a:rPr lang="en-US" sz="1600" dirty="0" smtClean="0">
                    <a:solidFill>
                      <a:srgbClr val="0070C0"/>
                    </a:solidFill>
                  </a:rPr>
                  <a:t>That is, at </a:t>
                </a:r>
                <a:r>
                  <a:rPr lang="en-US" sz="1600" dirty="0">
                    <a:solidFill>
                      <a:srgbClr val="0070C0"/>
                    </a:solidFill>
                  </a:rPr>
                  <a:t>least one equality is not satisfied</a:t>
                </a:r>
                <a:endParaRPr lang="en-US" sz="1600" i="1" dirty="0" smtClean="0">
                  <a:solidFill>
                    <a:srgbClr val="0070C0"/>
                  </a:solidFill>
                  <a:latin typeface="Times New Roman" charset="0"/>
                  <a:ea typeface="Times New Roman" charset="0"/>
                  <a:cs typeface="Times New Roman" charset="0"/>
                </a:endParaRPr>
              </a:p>
              <a:p>
                <a:pPr marL="0" indent="0" algn="just">
                  <a:buNone/>
                </a:pPr>
                <a:endParaRPr lang="en-US" sz="2000" dirty="0" smtClean="0">
                  <a:latin typeface="Times New Roman" charset="0"/>
                  <a:ea typeface="Times New Roman" charset="0"/>
                  <a:cs typeface="Times New Roman" charset="0"/>
                </a:endParaRPr>
              </a:p>
              <a:p>
                <a:pPr marL="0" indent="0" algn="just">
                  <a:buNone/>
                </a:pPr>
                <a:r>
                  <a:rPr lang="en-US" sz="2000" dirty="0">
                    <a:latin typeface="Times New Roman" charset="0"/>
                    <a:ea typeface="Times New Roman" charset="0"/>
                    <a:cs typeface="Times New Roman" charset="0"/>
                  </a:rPr>
                  <a:t> </a:t>
                </a:r>
                <a:r>
                  <a:rPr lang="en-US" sz="2000" dirty="0" smtClean="0">
                    <a:latin typeface="Times New Roman" charset="0"/>
                    <a:ea typeface="Times New Roman" charset="0"/>
                    <a:cs typeface="Times New Roman" charset="0"/>
                  </a:rPr>
                  <a:t>     where </a:t>
                </a:r>
                <a14:m>
                  <m:oMath xmlns:m="http://schemas.openxmlformats.org/officeDocument/2006/math">
                    <m:sSub>
                      <m:sSubPr>
                        <m:ctrlPr>
                          <a:rPr lang="en-US" sz="2000" i="1">
                            <a:latin typeface="Cambria Math" panose="02040503050406030204" pitchFamily="18" charset="0"/>
                            <a:ea typeface="Times New Roman" charset="0"/>
                            <a:cs typeface="Times New Roman" charset="0"/>
                          </a:rPr>
                        </m:ctrlPr>
                      </m:sSubPr>
                      <m:e>
                        <m:r>
                          <a:rPr lang="en-US" sz="2000" i="1">
                            <a:latin typeface="Cambria Math"/>
                            <a:ea typeface="Times New Roman" charset="0"/>
                            <a:cs typeface="Times New Roman" charset="0"/>
                          </a:rPr>
                          <m:t>𝜇</m:t>
                        </m:r>
                      </m:e>
                      <m:sub>
                        <m:r>
                          <a:rPr lang="en-US" sz="2000" i="1">
                            <a:latin typeface="Cambria Math"/>
                            <a:ea typeface="Times New Roman" charset="0"/>
                            <a:cs typeface="Times New Roman" charset="0"/>
                          </a:rPr>
                          <m:t>𝑖</m:t>
                        </m:r>
                      </m:sub>
                    </m:sSub>
                  </m:oMath>
                </a14:m>
                <a:r>
                  <a:rPr lang="en-US" sz="2000" i="1" dirty="0">
                    <a:latin typeface="Times New Roman" charset="0"/>
                    <a:ea typeface="Times New Roman" charset="0"/>
                    <a:cs typeface="Times New Roman" charset="0"/>
                  </a:rPr>
                  <a:t> </a:t>
                </a:r>
                <a:r>
                  <a:rPr lang="en-US" sz="2000" dirty="0">
                    <a:latin typeface="Times New Roman" charset="0"/>
                    <a:ea typeface="Times New Roman" charset="0"/>
                    <a:cs typeface="Times New Roman" charset="0"/>
                  </a:rPr>
                  <a:t>is the population mean for </a:t>
                </a:r>
                <a:r>
                  <a:rPr lang="en-US" sz="2000" dirty="0" smtClean="0">
                    <a:latin typeface="Times New Roman" charset="0"/>
                    <a:ea typeface="Times New Roman" charset="0"/>
                    <a:cs typeface="Times New Roman" charset="0"/>
                  </a:rPr>
                  <a:t>a level </a:t>
                </a:r>
                <a14:m>
                  <m:oMath xmlns:m="http://schemas.openxmlformats.org/officeDocument/2006/math">
                    <m:r>
                      <a:rPr lang="en-US" sz="2000" i="1" dirty="0" smtClean="0">
                        <a:latin typeface="Cambria Math"/>
                        <a:ea typeface="Times New Roman" charset="0"/>
                        <a:cs typeface="Times New Roman" charset="0"/>
                      </a:rPr>
                      <m:t>𝑖</m:t>
                    </m:r>
                  </m:oMath>
                </a14:m>
                <a:r>
                  <a:rPr lang="en-US" sz="2000" dirty="0">
                    <a:latin typeface="Times New Roman" charset="0"/>
                    <a:ea typeface="Times New Roman" charset="0"/>
                    <a:cs typeface="Times New Roman"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88245" y="1700808"/>
                <a:ext cx="8136898" cy="4389120"/>
              </a:xfrm>
              <a:blipFill rotWithShape="1">
                <a:blip r:embed="rId2"/>
                <a:stretch>
                  <a:fillRect l="-449" t="-694" r="-824"/>
                </a:stretch>
              </a:blipFill>
            </p:spPr>
            <p:txBody>
              <a:bodyPr/>
              <a:lstStyle/>
              <a:p>
                <a:r>
                  <a:rPr lang="en-IN">
                    <a:noFill/>
                  </a:rPr>
                  <a:t> </a:t>
                </a:r>
              </a:p>
            </p:txBody>
          </p:sp>
        </mc:Fallback>
      </mc:AlternateContent>
      <p:sp>
        <p:nvSpPr>
          <p:cNvPr id="4" name="Title 1"/>
          <p:cNvSpPr txBox="1">
            <a:spLocks/>
          </p:cNvSpPr>
          <p:nvPr/>
        </p:nvSpPr>
        <p:spPr>
          <a:xfrm>
            <a:off x="395543" y="2606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One-way ANOVA</a:t>
            </a:r>
            <a:endParaRPr lang="en-IN" sz="4000" dirty="0">
              <a:solidFill>
                <a:srgbClr val="6C0000"/>
              </a:solidFill>
              <a:latin typeface="Times New Roman" pitchFamily="18" charset="0"/>
              <a:cs typeface="Times New Roman" pitchFamily="18" charset="0"/>
            </a:endParaRPr>
          </a:p>
        </p:txBody>
      </p:sp>
    </p:spTree>
    <p:extLst>
      <p:ext uri="{BB962C8B-B14F-4D97-AF65-F5344CB8AC3E}">
        <p14:creationId xmlns:p14="http://schemas.microsoft.com/office/powerpoint/2010/main" val="33935193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5543" y="1628800"/>
                <a:ext cx="8229600" cy="4389120"/>
              </a:xfrm>
            </p:spPr>
            <p:txBody>
              <a:bodyPr>
                <a:normAutofit/>
              </a:bodyPr>
              <a:lstStyle/>
              <a:p>
                <a:pPr algn="just"/>
                <a:r>
                  <a:rPr lang="en-US" sz="2000" dirty="0" smtClean="0">
                    <a:latin typeface="Times New Roman" charset="0"/>
                    <a:ea typeface="Times New Roman" charset="0"/>
                    <a:cs typeface="Times New Roman" charset="0"/>
                  </a:rPr>
                  <a:t>When applying one-way analysis of variance, there are three key assumptions that should be satisfied </a:t>
                </a:r>
                <a:r>
                  <a:rPr lang="en-US" sz="2000" dirty="0">
                    <a:latin typeface="Times New Roman" charset="0"/>
                    <a:ea typeface="Times New Roman" charset="0"/>
                    <a:cs typeface="Times New Roman" charset="0"/>
                  </a:rPr>
                  <a:t>as follows. </a:t>
                </a:r>
                <a:endParaRPr lang="en-US" sz="2000" dirty="0" smtClean="0">
                  <a:latin typeface="Times New Roman" charset="0"/>
                  <a:ea typeface="Times New Roman" charset="0"/>
                  <a:cs typeface="Times New Roman" charset="0"/>
                </a:endParaRPr>
              </a:p>
              <a:p>
                <a:pPr algn="just"/>
                <a:endParaRPr lang="en-US" sz="800" dirty="0">
                  <a:latin typeface="Times New Roman" charset="0"/>
                  <a:ea typeface="Times New Roman" charset="0"/>
                  <a:cs typeface="Times New Roman" charset="0"/>
                </a:endParaRPr>
              </a:p>
              <a:p>
                <a:pPr marL="622928" lvl="1" indent="-257168" algn="just">
                  <a:buClr>
                    <a:schemeClr val="tx1">
                      <a:lumMod val="75000"/>
                      <a:lumOff val="25000"/>
                    </a:schemeClr>
                  </a:buClr>
                  <a:buFont typeface="+mj-lt"/>
                  <a:buAutoNum type="arabicPeriod"/>
                </a:pPr>
                <a:r>
                  <a:rPr lang="en-US" sz="2000" dirty="0">
                    <a:latin typeface="Times New Roman" charset="0"/>
                    <a:ea typeface="Times New Roman" charset="0"/>
                    <a:cs typeface="Times New Roman" charset="0"/>
                  </a:rPr>
                  <a:t>The observations are obtained independently and randomly from the populations defined by the factor levels. </a:t>
                </a:r>
              </a:p>
              <a:p>
                <a:pPr marL="622928" lvl="1" indent="-257168" algn="just">
                  <a:buClr>
                    <a:schemeClr val="tx1">
                      <a:lumMod val="75000"/>
                      <a:lumOff val="25000"/>
                    </a:schemeClr>
                  </a:buClr>
                  <a:buFont typeface="+mj-lt"/>
                  <a:buAutoNum type="arabicPeriod"/>
                </a:pPr>
                <a:r>
                  <a:rPr lang="en-US" sz="2000" dirty="0">
                    <a:latin typeface="Times New Roman" charset="0"/>
                    <a:ea typeface="Times New Roman" charset="0"/>
                    <a:cs typeface="Times New Roman" charset="0"/>
                  </a:rPr>
                  <a:t>The population at each factor level is (approximately) normally distributed. </a:t>
                </a:r>
              </a:p>
              <a:p>
                <a:pPr marL="622928" lvl="1" indent="-257168" algn="just">
                  <a:buClr>
                    <a:schemeClr val="tx1">
                      <a:lumMod val="75000"/>
                      <a:lumOff val="25000"/>
                    </a:schemeClr>
                  </a:buClr>
                  <a:buFont typeface="+mj-lt"/>
                  <a:buAutoNum type="arabicPeriod"/>
                </a:pPr>
                <a:r>
                  <a:rPr lang="en-US" sz="2000" dirty="0" smtClean="0">
                    <a:solidFill>
                      <a:srgbClr val="0070C0"/>
                    </a:solidFill>
                    <a:latin typeface="Times New Roman" charset="0"/>
                    <a:ea typeface="Times New Roman" charset="0"/>
                    <a:cs typeface="Times New Roman" charset="0"/>
                  </a:rPr>
                  <a:t>These normal populations </a:t>
                </a:r>
                <a:r>
                  <a:rPr lang="en-US" sz="2000" dirty="0" smtClean="0">
                    <a:solidFill>
                      <a:srgbClr val="C00000"/>
                    </a:solidFill>
                    <a:latin typeface="Times New Roman" charset="0"/>
                    <a:ea typeface="Times New Roman" charset="0"/>
                    <a:cs typeface="Times New Roman" charset="0"/>
                  </a:rPr>
                  <a:t>have a common variance, </a:t>
                </a:r>
                <a14:m>
                  <m:oMath xmlns:m="http://schemas.openxmlformats.org/officeDocument/2006/math">
                    <m:sSup>
                      <m:sSupPr>
                        <m:ctrlPr>
                          <a:rPr lang="en-US" sz="2000" i="1" smtClean="0">
                            <a:solidFill>
                              <a:srgbClr val="C00000"/>
                            </a:solidFill>
                            <a:latin typeface="Cambria Math" panose="02040503050406030204" pitchFamily="18" charset="0"/>
                            <a:ea typeface="Times New Roman" charset="0"/>
                            <a:cs typeface="Times New Roman" charset="0"/>
                          </a:rPr>
                        </m:ctrlPr>
                      </m:sSupPr>
                      <m:e>
                        <m:r>
                          <a:rPr lang="en-US" sz="2000" i="1" smtClean="0">
                            <a:solidFill>
                              <a:srgbClr val="C00000"/>
                            </a:solidFill>
                            <a:latin typeface="Cambria Math"/>
                            <a:ea typeface="Times New Roman" charset="0"/>
                            <a:cs typeface="Times New Roman" charset="0"/>
                          </a:rPr>
                          <m:t>𝜎</m:t>
                        </m:r>
                      </m:e>
                      <m:sup>
                        <m:r>
                          <a:rPr lang="en-US" sz="2000" b="0" i="1" smtClean="0">
                            <a:solidFill>
                              <a:srgbClr val="C00000"/>
                            </a:solidFill>
                            <a:latin typeface="Cambria Math"/>
                            <a:ea typeface="Times New Roman" charset="0"/>
                            <a:cs typeface="Times New Roman" charset="0"/>
                          </a:rPr>
                          <m:t>2</m:t>
                        </m:r>
                      </m:sup>
                    </m:sSup>
                  </m:oMath>
                </a14:m>
                <a:r>
                  <a:rPr lang="en-US" sz="2000" dirty="0" smtClean="0">
                    <a:latin typeface="Times New Roman" charset="0"/>
                    <a:ea typeface="Times New Roman" charset="0"/>
                    <a:cs typeface="Times New Roman" charset="0"/>
                  </a:rPr>
                  <a:t>. </a:t>
                </a:r>
              </a:p>
              <a:p>
                <a:pPr marL="622928" lvl="1" indent="-257168" algn="just">
                  <a:buClr>
                    <a:schemeClr val="tx1">
                      <a:lumMod val="75000"/>
                      <a:lumOff val="25000"/>
                    </a:schemeClr>
                  </a:buClr>
                  <a:buFont typeface="+mj-lt"/>
                  <a:buAutoNum type="arabicPeriod"/>
                </a:pPr>
                <a:endParaRPr lang="en-US" sz="1800" dirty="0">
                  <a:latin typeface="Times New Roman" charset="0"/>
                  <a:ea typeface="Times New Roman" charset="0"/>
                  <a:cs typeface="Times New Roman" charset="0"/>
                </a:endParaRPr>
              </a:p>
              <a:p>
                <a:pPr algn="just"/>
                <a:r>
                  <a:rPr lang="en-US" sz="2000" dirty="0" smtClean="0">
                    <a:latin typeface="Times New Roman" charset="0"/>
                    <a:ea typeface="Times New Roman" charset="0"/>
                    <a:cs typeface="Times New Roman" charset="0"/>
                  </a:rPr>
                  <a:t>Thus, </a:t>
                </a:r>
                <a:r>
                  <a:rPr lang="en-US" sz="2000" dirty="0">
                    <a:latin typeface="Times New Roman" charset="0"/>
                    <a:ea typeface="Times New Roman" charset="0"/>
                    <a:cs typeface="Times New Roman" charset="0"/>
                  </a:rPr>
                  <a:t>for factor level </a:t>
                </a:r>
                <a14:m>
                  <m:oMath xmlns:m="http://schemas.openxmlformats.org/officeDocument/2006/math">
                    <m:r>
                      <a:rPr lang="en-US" sz="2000" i="1" dirty="0" smtClean="0">
                        <a:latin typeface="Cambria Math"/>
                        <a:ea typeface="Times New Roman" charset="0"/>
                        <a:cs typeface="Times New Roman" charset="0"/>
                      </a:rPr>
                      <m:t>𝑖</m:t>
                    </m:r>
                  </m:oMath>
                </a14:m>
                <a:r>
                  <a:rPr lang="en-US" sz="2000" dirty="0">
                    <a:latin typeface="Times New Roman" charset="0"/>
                    <a:ea typeface="Times New Roman" charset="0"/>
                    <a:cs typeface="Times New Roman" charset="0"/>
                  </a:rPr>
                  <a:t>, the population is assumed to have a </a:t>
                </a:r>
                <a:r>
                  <a:rPr lang="en-US" sz="2000" dirty="0" smtClean="0">
                    <a:latin typeface="Times New Roman" charset="0"/>
                    <a:ea typeface="Times New Roman" charset="0"/>
                    <a:cs typeface="Times New Roman" charset="0"/>
                  </a:rPr>
                  <a:t>distribution which is </a:t>
                </a:r>
                <a14:m>
                  <m:oMath xmlns:m="http://schemas.openxmlformats.org/officeDocument/2006/math">
                    <m:r>
                      <a:rPr lang="en-US" sz="2000" b="0" i="1" smtClean="0">
                        <a:latin typeface="Cambria Math"/>
                        <a:ea typeface="Times New Roman" charset="0"/>
                        <a:cs typeface="Times New Roman" charset="0"/>
                      </a:rPr>
                      <m:t>𝑁</m:t>
                    </m:r>
                    <m:r>
                      <a:rPr lang="en-US" sz="2000" b="0" i="1" smtClean="0">
                        <a:latin typeface="Cambria Math"/>
                        <a:ea typeface="Times New Roman" charset="0"/>
                        <a:cs typeface="Times New Roman" charset="0"/>
                      </a:rPr>
                      <m:t>(</m:t>
                    </m:r>
                    <m:sSub>
                      <m:sSubPr>
                        <m:ctrlPr>
                          <a:rPr lang="en-US" sz="2000" b="0" i="1" smtClean="0">
                            <a:latin typeface="Cambria Math" panose="02040503050406030204" pitchFamily="18" charset="0"/>
                            <a:ea typeface="Times New Roman" charset="0"/>
                            <a:cs typeface="Times New Roman" charset="0"/>
                          </a:rPr>
                        </m:ctrlPr>
                      </m:sSubPr>
                      <m:e>
                        <m:r>
                          <a:rPr lang="en-US" sz="2000" b="0" i="1" smtClean="0">
                            <a:latin typeface="Cambria Math"/>
                            <a:ea typeface="Times New Roman" charset="0"/>
                            <a:cs typeface="Times New Roman" charset="0"/>
                          </a:rPr>
                          <m:t>𝜇</m:t>
                        </m:r>
                      </m:e>
                      <m:sub>
                        <m:r>
                          <a:rPr lang="en-US" sz="2000" b="0" i="1" smtClean="0">
                            <a:latin typeface="Cambria Math"/>
                            <a:ea typeface="Times New Roman" charset="0"/>
                            <a:cs typeface="Times New Roman" charset="0"/>
                          </a:rPr>
                          <m:t>𝑖</m:t>
                        </m:r>
                      </m:sub>
                    </m:sSub>
                    <m:r>
                      <a:rPr lang="en-US" sz="2000" b="0" i="1" smtClean="0">
                        <a:latin typeface="Cambria Math"/>
                        <a:ea typeface="Times New Roman" charset="0"/>
                        <a:cs typeface="Times New Roman" charset="0"/>
                      </a:rPr>
                      <m:t>,</m:t>
                    </m:r>
                    <m:sSup>
                      <m:sSupPr>
                        <m:ctrlPr>
                          <a:rPr lang="en-US" sz="2000" b="0" i="1" smtClean="0">
                            <a:latin typeface="Cambria Math" panose="02040503050406030204" pitchFamily="18" charset="0"/>
                            <a:ea typeface="Times New Roman" charset="0"/>
                            <a:cs typeface="Times New Roman" charset="0"/>
                          </a:rPr>
                        </m:ctrlPr>
                      </m:sSupPr>
                      <m:e>
                        <m:r>
                          <a:rPr lang="en-US" sz="2000" b="0" i="1" smtClean="0">
                            <a:latin typeface="Cambria Math"/>
                            <a:ea typeface="Times New Roman" charset="0"/>
                            <a:cs typeface="Times New Roman" charset="0"/>
                          </a:rPr>
                          <m:t>𝜎</m:t>
                        </m:r>
                      </m:e>
                      <m:sup>
                        <m:r>
                          <a:rPr lang="en-US" sz="2000" b="0" i="1" smtClean="0">
                            <a:latin typeface="Cambria Math"/>
                            <a:ea typeface="Times New Roman" charset="0"/>
                            <a:cs typeface="Times New Roman" charset="0"/>
                          </a:rPr>
                          <m:t>2</m:t>
                        </m:r>
                      </m:sup>
                    </m:sSup>
                    <m:r>
                      <a:rPr lang="en-US" sz="2000" b="0" i="1" smtClean="0">
                        <a:latin typeface="Cambria Math"/>
                        <a:ea typeface="Times New Roman" charset="0"/>
                        <a:cs typeface="Times New Roman" charset="0"/>
                      </a:rPr>
                      <m:t>)</m:t>
                    </m:r>
                  </m:oMath>
                </a14:m>
                <a:r>
                  <a:rPr lang="en-US" sz="2000" dirty="0" smtClean="0">
                    <a:latin typeface="Times New Roman" charset="0"/>
                    <a:ea typeface="Times New Roman" charset="0"/>
                    <a:cs typeface="Times New Roman" charset="0"/>
                  </a:rPr>
                  <a:t>.</a:t>
                </a:r>
                <a:endParaRPr lang="en-US" sz="2000"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5543" y="1628800"/>
                <a:ext cx="8229600" cy="4389120"/>
              </a:xfrm>
              <a:blipFill rotWithShape="1">
                <a:blip r:embed="rId2"/>
                <a:stretch>
                  <a:fillRect l="-519" t="-694" r="-741"/>
                </a:stretch>
              </a:blipFill>
            </p:spPr>
            <p:txBody>
              <a:bodyPr/>
              <a:lstStyle/>
              <a:p>
                <a:r>
                  <a:rPr lang="en-IN">
                    <a:noFill/>
                  </a:rPr>
                  <a:t> </a:t>
                </a:r>
              </a:p>
            </p:txBody>
          </p:sp>
        </mc:Fallback>
      </mc:AlternateContent>
      <p:sp>
        <p:nvSpPr>
          <p:cNvPr id="4" name="Title 1"/>
          <p:cNvSpPr txBox="1">
            <a:spLocks/>
          </p:cNvSpPr>
          <p:nvPr/>
        </p:nvSpPr>
        <p:spPr>
          <a:xfrm>
            <a:off x="395543" y="2606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Assumptions</a:t>
            </a:r>
            <a:endParaRPr lang="en-IN" sz="4000" dirty="0">
              <a:solidFill>
                <a:srgbClr val="6C0000"/>
              </a:solidFill>
              <a:latin typeface="Times New Roman" pitchFamily="18" charset="0"/>
              <a:cs typeface="Times New Roman" pitchFamily="18" charset="0"/>
            </a:endParaRPr>
          </a:p>
        </p:txBody>
      </p:sp>
    </p:spTree>
    <p:extLst>
      <p:ext uri="{BB962C8B-B14F-4D97-AF65-F5344CB8AC3E}">
        <p14:creationId xmlns:p14="http://schemas.microsoft.com/office/powerpoint/2010/main" val="18625451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894" y="548680"/>
            <a:ext cx="8229600" cy="636680"/>
          </a:xfrm>
        </p:spPr>
        <p:txBody>
          <a:bodyPr>
            <a:noAutofit/>
          </a:bodyPr>
          <a:lstStyle/>
          <a:p>
            <a:r>
              <a:rPr lang="en-US" sz="4000" dirty="0" smtClean="0">
                <a:solidFill>
                  <a:srgbClr val="960000"/>
                </a:solidFill>
                <a:latin typeface="Times New Roman" pitchFamily="18" charset="0"/>
                <a:cs typeface="Times New Roman" pitchFamily="18" charset="0"/>
              </a:rPr>
              <a:t>One-way </a:t>
            </a:r>
            <a:r>
              <a:rPr lang="en-US" sz="4000" dirty="0">
                <a:solidFill>
                  <a:srgbClr val="960000"/>
                </a:solidFill>
                <a:latin typeface="Times New Roman" pitchFamily="18" charset="0"/>
                <a:cs typeface="Times New Roman" pitchFamily="18" charset="0"/>
              </a:rPr>
              <a:t>ANOVA</a:t>
            </a:r>
            <a:endParaRPr lang="en-IN" sz="4000" dirty="0">
              <a:solidFill>
                <a:srgbClr val="960000"/>
              </a:solidFill>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r>
              <a:rPr lang="en-US" smtClean="0"/>
              <a:t>SMR</a:t>
            </a:r>
            <a:endParaRPr lang="en-IN"/>
          </a:p>
        </p:txBody>
      </p:sp>
      <mc:AlternateContent xmlns:mc="http://schemas.openxmlformats.org/markup-compatibility/2006" xmlns:a14="http://schemas.microsoft.com/office/drawing/2010/main">
        <mc:Choice Requires="a14">
          <p:sp>
            <p:nvSpPr>
              <p:cNvPr id="6" name="Rectangle 5"/>
              <p:cNvSpPr/>
              <p:nvPr/>
            </p:nvSpPr>
            <p:spPr>
              <a:xfrm>
                <a:off x="463894" y="4077072"/>
                <a:ext cx="8532440" cy="2217402"/>
              </a:xfrm>
              <a:prstGeom prst="rect">
                <a:avLst/>
              </a:prstGeom>
            </p:spPr>
            <p:txBody>
              <a:bodyPr wrap="square">
                <a:spAutoFit/>
              </a:bodyPr>
              <a:lstStyle/>
              <a:p>
                <a:pPr lvl="0" algn="just">
                  <a:lnSpc>
                    <a:spcPct val="107000"/>
                  </a:lnSpc>
                  <a:spcAft>
                    <a:spcPts val="0"/>
                  </a:spcAft>
                </a:pPr>
                <a:r>
                  <a:rPr lang="en-IN" dirty="0" smtClean="0">
                    <a:latin typeface="Times New Roman" panose="02020603050405020304" pitchFamily="18" charset="0"/>
                    <a:ea typeface="Calibri" panose="020F0502020204030204" pitchFamily="34" charset="0"/>
                    <a:cs typeface="Times New Roman" panose="02020603050405020304" pitchFamily="18" charset="0"/>
                  </a:rPr>
                  <a:t>An </a:t>
                </a:r>
                <a:r>
                  <a:rPr lang="en-IN" dirty="0">
                    <a:latin typeface="Times New Roman" panose="02020603050405020304" pitchFamily="18" charset="0"/>
                    <a:ea typeface="Calibri" panose="020F0502020204030204" pitchFamily="34" charset="0"/>
                    <a:cs typeface="Times New Roman" panose="02020603050405020304" pitchFamily="18" charset="0"/>
                  </a:rPr>
                  <a:t>entry in </a:t>
                </a:r>
                <a:r>
                  <a:rPr lang="en-IN" dirty="0" smtClean="0">
                    <a:latin typeface="Times New Roman" panose="02020603050405020304" pitchFamily="18" charset="0"/>
                    <a:ea typeface="Calibri" panose="020F0502020204030204" pitchFamily="34" charset="0"/>
                    <a:cs typeface="Times New Roman" panose="02020603050405020304" pitchFamily="18" charset="0"/>
                  </a:rPr>
                  <a:t>the table </a:t>
                </a:r>
                <a:r>
                  <a:rPr lang="en-IN" dirty="0">
                    <a:latin typeface="Times New Roman" panose="02020603050405020304" pitchFamily="18" charset="0"/>
                    <a:ea typeface="Calibri" panose="020F0502020204030204" pitchFamily="34" charset="0"/>
                    <a:cs typeface="Times New Roman" panose="02020603050405020304" pitchFamily="18" charset="0"/>
                  </a:rPr>
                  <a:t>(e.g., </a:t>
                </a:r>
                <a14:m>
                  <m:oMath xmlns:m="http://schemas.openxmlformats.org/officeDocument/2006/math">
                    <m:r>
                      <m:rPr>
                        <m:lit/>
                      </m:rPr>
                      <a:rPr lang="en-US" b="0" i="0" dirty="0" smtClean="0">
                        <a:latin typeface="Cambria Math" panose="02040503050406030204" pitchFamily="18" charset="0"/>
                        <a:ea typeface="Calibri" panose="020F0502020204030204" pitchFamily="34" charset="0"/>
                        <a:cs typeface="Times New Roman" panose="02020603050405020304" pitchFamily="18" charset="0"/>
                      </a:rPr>
                      <m:t> </m:t>
                    </m:r>
                    <m:sSub>
                      <m:sSubPr>
                        <m:ctrlPr>
                          <a:rPr lang="en-US" b="0" i="1" dirty="0" smtClean="0">
                            <a:latin typeface="Cambria Math" panose="02040503050406030204" pitchFamily="18" charset="0"/>
                            <a:ea typeface="Calibri" panose="020F0502020204030204" pitchFamily="34" charset="0"/>
                            <a:cs typeface="Times New Roman" panose="02020603050405020304" pitchFamily="18" charset="0"/>
                          </a:rPr>
                        </m:ctrlPr>
                      </m:sSubPr>
                      <m:e>
                        <m:r>
                          <a:rPr lang="en-IN" i="1" dirty="0" smtClean="0">
                            <a:latin typeface="Cambria Math" panose="02040503050406030204" pitchFamily="18" charset="0"/>
                            <a:ea typeface="Calibri" panose="020F0502020204030204" pitchFamily="34" charset="0"/>
                            <a:cs typeface="Times New Roman" panose="02020603050405020304" pitchFamily="18" charset="0"/>
                          </a:rPr>
                          <m:t>𝑦</m:t>
                        </m:r>
                      </m:e>
                      <m:sub>
                        <m:r>
                          <a:rPr lang="en-US" b="0" i="1" dirty="0" smtClean="0">
                            <a:latin typeface="Cambria Math" panose="02040503050406030204" pitchFamily="18" charset="0"/>
                            <a:ea typeface="Calibri" panose="020F0502020204030204" pitchFamily="34" charset="0"/>
                            <a:cs typeface="Times New Roman" panose="02020603050405020304" pitchFamily="18" charset="0"/>
                          </a:rPr>
                          <m:t>𝑖𝑗</m:t>
                        </m:r>
                      </m:sub>
                    </m:sSub>
                  </m:oMath>
                </a14:m>
                <a:r>
                  <a:rPr lang="en-IN" dirty="0" smtClean="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represents the </a:t>
                </a:r>
                <a14:m>
                  <m:oMath xmlns:m="http://schemas.openxmlformats.org/officeDocument/2006/math">
                    <m:sSup>
                      <m:sSupPr>
                        <m:ctrlPr>
                          <a:rPr lang="en-US" b="0" i="1" dirty="0" smtClean="0">
                            <a:latin typeface="Cambria Math" panose="02040503050406030204" pitchFamily="18" charset="0"/>
                            <a:ea typeface="Calibri" panose="020F0502020204030204" pitchFamily="34" charset="0"/>
                            <a:cs typeface="Times New Roman" panose="02020603050405020304" pitchFamily="18" charset="0"/>
                          </a:rPr>
                        </m:ctrlPr>
                      </m:sSupPr>
                      <m:e>
                        <m:r>
                          <a:rPr lang="en-IN" i="1" dirty="0" smtClean="0">
                            <a:latin typeface="Cambria Math" panose="02040503050406030204" pitchFamily="18" charset="0"/>
                            <a:ea typeface="Calibri" panose="020F0502020204030204" pitchFamily="34" charset="0"/>
                            <a:cs typeface="Times New Roman" panose="02020603050405020304" pitchFamily="18" charset="0"/>
                          </a:rPr>
                          <m:t>𝑗</m:t>
                        </m:r>
                      </m:e>
                      <m:sup>
                        <m:r>
                          <a:rPr lang="en-IN" i="1" dirty="0" smtClean="0">
                            <a:latin typeface="Cambria Math" panose="02040503050406030204" pitchFamily="18" charset="0"/>
                            <a:ea typeface="Calibri" panose="020F0502020204030204" pitchFamily="34" charset="0"/>
                            <a:cs typeface="Times New Roman" panose="02020603050405020304" pitchFamily="18" charset="0"/>
                          </a:rPr>
                          <m:t>𝑡h</m:t>
                        </m:r>
                      </m:sup>
                    </m:sSup>
                  </m:oMath>
                </a14:m>
                <a:r>
                  <a:rPr lang="en-IN" dirty="0">
                    <a:latin typeface="Times New Roman" panose="02020603050405020304" pitchFamily="18" charset="0"/>
                    <a:ea typeface="Calibri" panose="020F0502020204030204" pitchFamily="34" charset="0"/>
                    <a:cs typeface="Times New Roman" panose="02020603050405020304" pitchFamily="18" charset="0"/>
                  </a:rPr>
                  <a:t> observation taken under </a:t>
                </a:r>
                <a:r>
                  <a:rPr lang="en-IN" dirty="0" smtClean="0">
                    <a:latin typeface="Times New Roman" panose="02020603050405020304" pitchFamily="18" charset="0"/>
                    <a:ea typeface="Calibri" panose="020F0502020204030204" pitchFamily="34" charset="0"/>
                    <a:cs typeface="Times New Roman" panose="02020603050405020304" pitchFamily="18" charset="0"/>
                  </a:rPr>
                  <a:t>the factor at level </a:t>
                </a:r>
                <a14:m>
                  <m:oMath xmlns:m="http://schemas.openxmlformats.org/officeDocument/2006/math">
                    <m:r>
                      <a:rPr lang="en-IN" i="1" dirty="0" smtClean="0">
                        <a:latin typeface="Cambria Math" panose="02040503050406030204" pitchFamily="18" charset="0"/>
                        <a:ea typeface="Calibri" panose="020F0502020204030204" pitchFamily="34" charset="0"/>
                        <a:cs typeface="Times New Roman" panose="02020603050405020304" pitchFamily="18" charset="0"/>
                      </a:rPr>
                      <m:t>𝑖</m:t>
                    </m:r>
                  </m:oMath>
                </a14:m>
                <a:r>
                  <a:rPr lang="en-IN" dirty="0">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07000"/>
                  </a:lnSpc>
                  <a:spcAft>
                    <a:spcPts val="0"/>
                  </a:spcAft>
                  <a:buFont typeface="Symbol" panose="05050102010706020507" pitchFamily="18" charset="2"/>
                  <a:buChar char=""/>
                </a:pPr>
                <a:r>
                  <a:rPr lang="en-IN" dirty="0" smtClean="0">
                    <a:latin typeface="Times New Roman" panose="02020603050405020304" pitchFamily="18" charset="0"/>
                    <a:ea typeface="Calibri" panose="020F0502020204030204" pitchFamily="34" charset="0"/>
                    <a:cs typeface="Times New Roman" panose="02020603050405020304" pitchFamily="18" charset="0"/>
                  </a:rPr>
                  <a:t>There </a:t>
                </a:r>
                <a:r>
                  <a:rPr lang="en-IN" dirty="0">
                    <a:latin typeface="Times New Roman" panose="02020603050405020304" pitchFamily="18" charset="0"/>
                    <a:ea typeface="Calibri" panose="020F0502020204030204" pitchFamily="34" charset="0"/>
                    <a:cs typeface="Times New Roman" panose="02020603050405020304" pitchFamily="18" charset="0"/>
                  </a:rPr>
                  <a:t>will be, in general, </a:t>
                </a:r>
                <a14:m>
                  <m:oMath xmlns:m="http://schemas.openxmlformats.org/officeDocument/2006/math">
                    <m:r>
                      <a:rPr lang="en-IN" i="1" dirty="0" smtClean="0">
                        <a:latin typeface="Cambria Math" panose="02040503050406030204" pitchFamily="18" charset="0"/>
                        <a:ea typeface="Calibri" panose="020F0502020204030204" pitchFamily="34" charset="0"/>
                        <a:cs typeface="Times New Roman" panose="02020603050405020304" pitchFamily="18" charset="0"/>
                      </a:rPr>
                      <m:t>𝑛</m:t>
                    </m:r>
                    <m:r>
                      <a:rPr lang="en-IN" i="1" dirty="0" smtClean="0">
                        <a:latin typeface="Cambria Math" panose="02040503050406030204" pitchFamily="18" charset="0"/>
                        <a:ea typeface="Calibri" panose="020F0502020204030204" pitchFamily="34" charset="0"/>
                        <a:cs typeface="Times New Roman" panose="02020603050405020304" pitchFamily="18" charset="0"/>
                      </a:rPr>
                      <m:t> </m:t>
                    </m:r>
                  </m:oMath>
                </a14:m>
                <a:r>
                  <a:rPr lang="en-IN" dirty="0">
                    <a:latin typeface="Times New Roman" panose="02020603050405020304" pitchFamily="18" charset="0"/>
                    <a:ea typeface="Calibri" panose="020F0502020204030204" pitchFamily="34" charset="0"/>
                    <a:cs typeface="Times New Roman" panose="02020603050405020304" pitchFamily="18" charset="0"/>
                  </a:rPr>
                  <a:t>observations under the</a:t>
                </a:r>
                <a14:m>
                  <m:oMath xmlns:m="http://schemas.openxmlformats.org/officeDocument/2006/math">
                    <m:sSup>
                      <m:sSupPr>
                        <m:ctrlPr>
                          <a:rPr lang="en-US" i="1" dirty="0">
                            <a:latin typeface="Cambria Math" panose="02040503050406030204" pitchFamily="18" charset="0"/>
                            <a:ea typeface="Calibri" panose="020F0502020204030204" pitchFamily="34" charset="0"/>
                            <a:cs typeface="Times New Roman" panose="02020603050405020304" pitchFamily="18" charset="0"/>
                          </a:rPr>
                        </m:ctrlPr>
                      </m:sSupPr>
                      <m:e>
                        <m:r>
                          <a:rPr lang="en-US" b="0" i="1" dirty="0" smtClean="0">
                            <a:latin typeface="Cambria Math" panose="02040503050406030204" pitchFamily="18" charset="0"/>
                            <a:ea typeface="Calibri" panose="020F0502020204030204" pitchFamily="34" charset="0"/>
                            <a:cs typeface="Times New Roman" panose="02020603050405020304" pitchFamily="18" charset="0"/>
                          </a:rPr>
                          <m:t> </m:t>
                        </m:r>
                        <m:r>
                          <a:rPr lang="en-IN" i="1" dirty="0">
                            <a:latin typeface="Cambria Math" panose="02040503050406030204" pitchFamily="18" charset="0"/>
                            <a:ea typeface="Calibri" panose="020F0502020204030204" pitchFamily="34" charset="0"/>
                            <a:cs typeface="Times New Roman" panose="02020603050405020304" pitchFamily="18" charset="0"/>
                          </a:rPr>
                          <m:t>𝑖</m:t>
                        </m:r>
                      </m:e>
                      <m:sup>
                        <m:r>
                          <a:rPr lang="en-IN" i="1" dirty="0">
                            <a:latin typeface="Cambria Math" panose="02040503050406030204" pitchFamily="18" charset="0"/>
                            <a:ea typeface="Calibri" panose="020F0502020204030204" pitchFamily="34" charset="0"/>
                            <a:cs typeface="Times New Roman" panose="02020603050405020304" pitchFamily="18" charset="0"/>
                          </a:rPr>
                          <m:t>𝑡h</m:t>
                        </m:r>
                      </m:sup>
                    </m:sSup>
                    <m:r>
                      <a:rPr lang="en-US" b="0" i="0" dirty="0" smtClean="0">
                        <a:latin typeface="Cambria Math"/>
                        <a:ea typeface="Calibri" panose="020F0502020204030204" pitchFamily="34" charset="0"/>
                        <a:cs typeface="Times New Roman" panose="02020603050405020304" pitchFamily="18" charset="0"/>
                      </a:rPr>
                      <m:t> </m:t>
                    </m:r>
                    <m:r>
                      <m:rPr>
                        <m:sty m:val="p"/>
                      </m:rPr>
                      <a:rPr lang="en-US" b="0" i="0" dirty="0" smtClean="0">
                        <a:latin typeface="Cambria Math"/>
                        <a:ea typeface="Calibri" panose="020F0502020204030204" pitchFamily="34" charset="0"/>
                        <a:cs typeface="Times New Roman" panose="02020603050405020304" pitchFamily="18" charset="0"/>
                      </a:rPr>
                      <m:t>level</m:t>
                    </m:r>
                  </m:oMath>
                </a14:m>
                <a:r>
                  <a:rPr lang="en-IN" dirty="0" smtClean="0">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14:m>
                  <m:oMath xmlns:m="http://schemas.openxmlformats.org/officeDocument/2006/math">
                    <m:sSub>
                      <m:sSubPr>
                        <m:ctrlPr>
                          <a:rPr lang="en-IN" i="1" dirty="0" smtClean="0">
                            <a:latin typeface="Cambria Math" panose="02040503050406030204" pitchFamily="18" charset="0"/>
                            <a:ea typeface="Calibri" panose="020F0502020204030204" pitchFamily="34" charset="0"/>
                            <a:cs typeface="Times New Roman" panose="02020603050405020304" pitchFamily="18" charset="0"/>
                          </a:rPr>
                        </m:ctrlPr>
                      </m:sSubPr>
                      <m:e>
                        <m:r>
                          <a:rPr lang="en-IN" i="1" dirty="0" smtClean="0">
                            <a:latin typeface="Cambria Math" panose="02040503050406030204" pitchFamily="18" charset="0"/>
                            <a:ea typeface="Calibri" panose="020F0502020204030204" pitchFamily="34" charset="0"/>
                            <a:cs typeface="Times New Roman" panose="02020603050405020304" pitchFamily="18" charset="0"/>
                          </a:rPr>
                          <m:t>𝑦</m:t>
                        </m:r>
                      </m:e>
                      <m:sub>
                        <m:r>
                          <a:rPr lang="en-IN" i="1" dirty="0" smtClean="0">
                            <a:latin typeface="Cambria Math" panose="02040503050406030204" pitchFamily="18" charset="0"/>
                            <a:ea typeface="Calibri" panose="020F0502020204030204" pitchFamily="34" charset="0"/>
                            <a:cs typeface="Times New Roman" panose="02020603050405020304" pitchFamily="18" charset="0"/>
                          </a:rPr>
                          <m:t>𝑖</m:t>
                        </m:r>
                        <m:r>
                          <a:rPr lang="en-US" b="0" i="1" dirty="0" smtClean="0">
                            <a:latin typeface="Cambria Math" panose="02040503050406030204" pitchFamily="18" charset="0"/>
                            <a:ea typeface="Calibri" panose="020F0502020204030204" pitchFamily="34" charset="0"/>
                            <a:cs typeface="Times New Roman" panose="02020603050405020304" pitchFamily="18" charset="0"/>
                          </a:rPr>
                          <m:t>.</m:t>
                        </m:r>
                      </m:sub>
                    </m:sSub>
                  </m:oMath>
                </a14:m>
                <a:r>
                  <a:rPr lang="en-IN" dirty="0" smtClean="0">
                    <a:latin typeface="Times New Roman" panose="02020603050405020304" pitchFamily="18" charset="0"/>
                    <a:ea typeface="Calibri" panose="020F0502020204030204" pitchFamily="34" charset="0"/>
                    <a:cs typeface="Times New Roman" panose="02020603050405020304" pitchFamily="18" charset="0"/>
                  </a:rPr>
                  <a:t> represents </a:t>
                </a:r>
                <a:r>
                  <a:rPr lang="en-IN" dirty="0">
                    <a:latin typeface="Times New Roman" panose="02020603050405020304" pitchFamily="18" charset="0"/>
                    <a:ea typeface="Calibri" panose="020F0502020204030204" pitchFamily="34" charset="0"/>
                    <a:cs typeface="Times New Roman" panose="02020603050405020304" pitchFamily="18" charset="0"/>
                  </a:rPr>
                  <a:t>the total of the observations under the </a:t>
                </a:r>
                <a14:m>
                  <m:oMath xmlns:m="http://schemas.openxmlformats.org/officeDocument/2006/math">
                    <m:sSup>
                      <m:sSupPr>
                        <m:ctrlPr>
                          <a:rPr lang="en-US" b="0" i="1" dirty="0" smtClean="0">
                            <a:latin typeface="Cambria Math" panose="02040503050406030204" pitchFamily="18" charset="0"/>
                            <a:ea typeface="Calibri" panose="020F0502020204030204" pitchFamily="34" charset="0"/>
                            <a:cs typeface="Times New Roman" panose="02020603050405020304" pitchFamily="18" charset="0"/>
                          </a:rPr>
                        </m:ctrlPr>
                      </m:sSupPr>
                      <m:e>
                        <m:r>
                          <a:rPr lang="en-IN" i="1" dirty="0" smtClean="0">
                            <a:latin typeface="Cambria Math" panose="02040503050406030204" pitchFamily="18" charset="0"/>
                            <a:ea typeface="Calibri" panose="020F0502020204030204" pitchFamily="34" charset="0"/>
                            <a:cs typeface="Times New Roman" panose="02020603050405020304" pitchFamily="18" charset="0"/>
                          </a:rPr>
                          <m:t>𝑖</m:t>
                        </m:r>
                      </m:e>
                      <m:sup>
                        <m:r>
                          <a:rPr lang="en-IN" i="1" dirty="0" smtClean="0">
                            <a:latin typeface="Cambria Math" panose="02040503050406030204" pitchFamily="18" charset="0"/>
                            <a:ea typeface="Calibri" panose="020F0502020204030204" pitchFamily="34" charset="0"/>
                            <a:cs typeface="Times New Roman" panose="02020603050405020304" pitchFamily="18" charset="0"/>
                          </a:rPr>
                          <m:t>𝑡h</m:t>
                        </m:r>
                      </m:sup>
                    </m:sSup>
                  </m:oMath>
                </a14:m>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dirty="0" smtClean="0">
                    <a:latin typeface="Times New Roman" panose="02020603050405020304" pitchFamily="18" charset="0"/>
                    <a:ea typeface="Calibri" panose="020F0502020204030204" pitchFamily="34" charset="0"/>
                    <a:cs typeface="Times New Roman" panose="02020603050405020304" pitchFamily="18" charset="0"/>
                  </a:rPr>
                  <a:t>level. </a:t>
                </a:r>
              </a:p>
              <a:p>
                <a:pPr marL="342900" indent="-342900" algn="just">
                  <a:lnSpc>
                    <a:spcPct val="107000"/>
                  </a:lnSpc>
                  <a:buFont typeface="Symbol" panose="05050102010706020507" pitchFamily="18" charset="2"/>
                  <a:buChar char=""/>
                </a:pPr>
                <a14:m>
                  <m:oMath xmlns:m="http://schemas.openxmlformats.org/officeDocument/2006/math">
                    <m:acc>
                      <m:accPr>
                        <m:chr m:val="̅"/>
                        <m:ctrlPr>
                          <a:rPr lang="en-IN" i="1" smtClean="0">
                            <a:latin typeface="Cambria Math" panose="02040503050406030204" pitchFamily="18" charset="0"/>
                            <a:cs typeface="Times New Roman" panose="02020603050405020304" pitchFamily="18" charset="0"/>
                          </a:rPr>
                        </m:ctrlPr>
                      </m:accPr>
                      <m:e>
                        <m:sSub>
                          <m:sSubPr>
                            <m:ctrlPr>
                              <a:rPr lang="en-IN"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𝑦</m:t>
                            </m:r>
                          </m:e>
                          <m:sub>
                            <m:r>
                              <a:rPr lang="en-US" i="1">
                                <a:latin typeface="Cambria Math" panose="02040503050406030204" pitchFamily="18" charset="0"/>
                                <a:cs typeface="Times New Roman" panose="02020603050405020304" pitchFamily="18" charset="0"/>
                              </a:rPr>
                              <m:t>𝑖</m:t>
                            </m:r>
                            <m:r>
                              <a:rPr lang="en-US" i="1">
                                <a:latin typeface="Cambria Math" panose="02040503050406030204" pitchFamily="18" charset="0"/>
                                <a:cs typeface="Times New Roman" panose="02020603050405020304" pitchFamily="18" charset="0"/>
                              </a:rPr>
                              <m:t>.</m:t>
                            </m:r>
                          </m:sub>
                        </m:sSub>
                      </m:e>
                    </m:acc>
                  </m:oMath>
                </a14:m>
                <a:r>
                  <a:rPr lang="en-IN" dirty="0" smtClean="0">
                    <a:latin typeface="Times New Roman" panose="02020603050405020304" pitchFamily="18" charset="0"/>
                    <a:ea typeface="Calibri" panose="020F0502020204030204" pitchFamily="34" charset="0"/>
                    <a:cs typeface="Times New Roman" panose="02020603050405020304" pitchFamily="18" charset="0"/>
                  </a:rPr>
                  <a:t> represent the average of the observation under the </a:t>
                </a:r>
                <a14:m>
                  <m:oMath xmlns:m="http://schemas.openxmlformats.org/officeDocument/2006/math">
                    <m:sSup>
                      <m:sSupPr>
                        <m:ctrlPr>
                          <a:rPr lang="en-US" i="1" dirty="0">
                            <a:latin typeface="Cambria Math" panose="02040503050406030204" pitchFamily="18" charset="0"/>
                            <a:ea typeface="Calibri" panose="020F0502020204030204" pitchFamily="34" charset="0"/>
                            <a:cs typeface="Times New Roman" panose="02020603050405020304" pitchFamily="18" charset="0"/>
                          </a:rPr>
                        </m:ctrlPr>
                      </m:sSupPr>
                      <m:e>
                        <m:r>
                          <a:rPr lang="en-IN" i="1" dirty="0">
                            <a:latin typeface="Cambria Math" panose="02040503050406030204" pitchFamily="18" charset="0"/>
                            <a:ea typeface="Calibri" panose="020F0502020204030204" pitchFamily="34" charset="0"/>
                            <a:cs typeface="Times New Roman" panose="02020603050405020304" pitchFamily="18" charset="0"/>
                          </a:rPr>
                          <m:t>𝑖</m:t>
                        </m:r>
                      </m:e>
                      <m:sup>
                        <m:r>
                          <a:rPr lang="en-IN" i="1" dirty="0">
                            <a:latin typeface="Cambria Math" panose="02040503050406030204" pitchFamily="18" charset="0"/>
                            <a:ea typeface="Calibri" panose="020F0502020204030204" pitchFamily="34" charset="0"/>
                            <a:cs typeface="Times New Roman" panose="02020603050405020304" pitchFamily="18" charset="0"/>
                          </a:rPr>
                          <m:t>𝑡h</m:t>
                        </m:r>
                      </m:sup>
                    </m:sSup>
                  </m:oMath>
                </a14:m>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dirty="0" smtClean="0">
                    <a:latin typeface="Times New Roman" panose="02020603050405020304" pitchFamily="18" charset="0"/>
                    <a:ea typeface="Calibri" panose="020F0502020204030204" pitchFamily="34" charset="0"/>
                    <a:cs typeface="Times New Roman" panose="02020603050405020304" pitchFamily="18" charset="0"/>
                  </a:rPr>
                  <a:t>level.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14:m>
                  <m:oMath xmlns:m="http://schemas.openxmlformats.org/officeDocument/2006/math">
                    <m:sSub>
                      <m:sSubPr>
                        <m:ctrlPr>
                          <a:rPr lang="en-IN" i="1" dirty="0">
                            <a:latin typeface="Cambria Math" panose="02040503050406030204" pitchFamily="18" charset="0"/>
                            <a:ea typeface="Calibri" panose="020F0502020204030204" pitchFamily="34" charset="0"/>
                            <a:cs typeface="Times New Roman" panose="02020603050405020304" pitchFamily="18" charset="0"/>
                          </a:rPr>
                        </m:ctrlPr>
                      </m:sSubPr>
                      <m:e>
                        <m:r>
                          <a:rPr lang="en-IN" i="1" dirty="0">
                            <a:latin typeface="Cambria Math" panose="02040503050406030204" pitchFamily="18" charset="0"/>
                            <a:ea typeface="Calibri" panose="020F0502020204030204" pitchFamily="34" charset="0"/>
                            <a:cs typeface="Times New Roman" panose="02020603050405020304" pitchFamily="18" charset="0"/>
                          </a:rPr>
                          <m:t>𝑦</m:t>
                        </m:r>
                      </m:e>
                      <m:sub>
                        <m:r>
                          <a:rPr lang="en-US" i="1" dirty="0">
                            <a:latin typeface="Cambria Math" panose="02040503050406030204" pitchFamily="18" charset="0"/>
                            <a:ea typeface="Calibri" panose="020F0502020204030204" pitchFamily="34" charset="0"/>
                            <a:cs typeface="Times New Roman" panose="02020603050405020304" pitchFamily="18" charset="0"/>
                          </a:rPr>
                          <m:t>.</m:t>
                        </m:r>
                        <m:r>
                          <a:rPr lang="en-US" b="0" i="1" dirty="0" smtClean="0">
                            <a:latin typeface="Cambria Math" panose="02040503050406030204" pitchFamily="18" charset="0"/>
                            <a:ea typeface="Calibri" panose="020F0502020204030204" pitchFamily="34" charset="0"/>
                            <a:cs typeface="Times New Roman" panose="02020603050405020304" pitchFamily="18" charset="0"/>
                          </a:rPr>
                          <m:t>.</m:t>
                        </m:r>
                      </m:sub>
                    </m:sSub>
                  </m:oMath>
                </a14:m>
                <a:r>
                  <a:rPr lang="en-IN" dirty="0" smtClean="0">
                    <a:latin typeface="Times New Roman" panose="02020603050405020304" pitchFamily="18" charset="0"/>
                    <a:ea typeface="Calibri" panose="020F0502020204030204" pitchFamily="34" charset="0"/>
                    <a:cs typeface="Times New Roman" panose="02020603050405020304" pitchFamily="18" charset="0"/>
                  </a:rPr>
                  <a:t> represent the grand total of all the </a:t>
                </a:r>
                <a:r>
                  <a:rPr lang="en-IN" dirty="0">
                    <a:latin typeface="Times New Roman" panose="02020603050405020304" pitchFamily="18" charset="0"/>
                    <a:ea typeface="Calibri" panose="020F0502020204030204" pitchFamily="34" charset="0"/>
                    <a:cs typeface="Times New Roman" panose="02020603050405020304" pitchFamily="18" charset="0"/>
                  </a:rPr>
                  <a:t>observation under the </a:t>
                </a:r>
                <a14:m>
                  <m:oMath xmlns:m="http://schemas.openxmlformats.org/officeDocument/2006/math">
                    <m:r>
                      <a:rPr lang="en-US" b="0" i="1" dirty="0" smtClean="0">
                        <a:latin typeface="Cambria Math"/>
                        <a:ea typeface="Calibri" panose="020F0502020204030204" pitchFamily="34" charset="0"/>
                        <a:cs typeface="Times New Roman" panose="02020603050405020304" pitchFamily="18" charset="0"/>
                      </a:rPr>
                      <m:t>𝑓𝑎𝑐𝑡𝑜𝑟</m:t>
                    </m:r>
                  </m:oMath>
                </a14:m>
                <a:r>
                  <a:rPr lang="en-IN" dirty="0" smtClean="0">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gn="just">
                  <a:lnSpc>
                    <a:spcPct val="107000"/>
                  </a:lnSpc>
                  <a:buFont typeface="Symbol" panose="05050102010706020507" pitchFamily="18" charset="2"/>
                  <a:buChar char=""/>
                </a:pPr>
                <a14:m>
                  <m:oMath xmlns:m="http://schemas.openxmlformats.org/officeDocument/2006/math">
                    <m:acc>
                      <m:accPr>
                        <m:chr m:val="̅"/>
                        <m:ctrlPr>
                          <a:rPr lang="en-IN" i="1">
                            <a:latin typeface="Cambria Math" panose="02040503050406030204" pitchFamily="18" charset="0"/>
                            <a:cs typeface="Times New Roman" panose="02020603050405020304" pitchFamily="18" charset="0"/>
                          </a:rPr>
                        </m:ctrlPr>
                      </m:accPr>
                      <m:e>
                        <m:sSub>
                          <m:sSubPr>
                            <m:ctrlPr>
                              <a:rPr lang="en-IN"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𝑦</m:t>
                            </m:r>
                          </m:e>
                          <m:sub>
                            <m:r>
                              <a:rPr lang="en-US" i="1">
                                <a:latin typeface="Cambria Math" panose="02040503050406030204" pitchFamily="18" charset="0"/>
                                <a:cs typeface="Times New Roman" panose="02020603050405020304" pitchFamily="18" charset="0"/>
                              </a:rPr>
                              <m:t>..</m:t>
                            </m:r>
                          </m:sub>
                        </m:sSub>
                      </m:e>
                    </m:acc>
                  </m:oMath>
                </a14:m>
                <a:r>
                  <a:rPr lang="en-IN" dirty="0" smtClean="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represent </a:t>
                </a:r>
                <a:r>
                  <a:rPr lang="en-IN" dirty="0" smtClean="0">
                    <a:latin typeface="Times New Roman" panose="02020603050405020304" pitchFamily="18" charset="0"/>
                    <a:ea typeface="Calibri" panose="020F0502020204030204" pitchFamily="34" charset="0"/>
                    <a:cs typeface="Times New Roman" panose="02020603050405020304" pitchFamily="18" charset="0"/>
                  </a:rPr>
                  <a:t>the average </a:t>
                </a:r>
                <a:r>
                  <a:rPr lang="en-IN" dirty="0">
                    <a:latin typeface="Times New Roman" panose="02020603050405020304" pitchFamily="18" charset="0"/>
                    <a:ea typeface="Calibri" panose="020F0502020204030204" pitchFamily="34" charset="0"/>
                    <a:cs typeface="Times New Roman" panose="02020603050405020304" pitchFamily="18" charset="0"/>
                  </a:rPr>
                  <a:t>grand total of all the observation under the </a:t>
                </a:r>
                <a:r>
                  <a:rPr lang="en-IN" dirty="0" smtClean="0">
                    <a:latin typeface="Times New Roman" panose="02020603050405020304" pitchFamily="18" charset="0"/>
                    <a:ea typeface="Calibri" panose="020F0502020204030204" pitchFamily="34" charset="0"/>
                    <a:cs typeface="Times New Roman" panose="02020603050405020304" pitchFamily="18" charset="0"/>
                  </a:rPr>
                  <a:t>factor. </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463894" y="4077072"/>
                <a:ext cx="8532440" cy="2217402"/>
              </a:xfrm>
              <a:prstGeom prst="rect">
                <a:avLst/>
              </a:prstGeom>
              <a:blipFill rotWithShape="1">
                <a:blip r:embed="rId2"/>
                <a:stretch>
                  <a:fillRect l="-571" t="-549" r="-643" b="-192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56937574"/>
                  </p:ext>
                </p:extLst>
              </p:nvPr>
            </p:nvGraphicFramePr>
            <p:xfrm>
              <a:off x="1058922" y="1340768"/>
              <a:ext cx="7026187" cy="2428240"/>
            </p:xfrm>
            <a:graphic>
              <a:graphicData uri="http://schemas.openxmlformats.org/drawingml/2006/table">
                <a:tbl>
                  <a:tblPr firstRow="1" bandRow="1">
                    <a:tableStyleId>{5C22544A-7EE6-4342-B048-85BDC9FD1C3A}</a:tableStyleId>
                  </a:tblPr>
                  <a:tblGrid>
                    <a:gridCol w="848782">
                      <a:extLst>
                        <a:ext uri="{9D8B030D-6E8A-4147-A177-3AD203B41FA5}">
                          <a16:colId xmlns:a16="http://schemas.microsoft.com/office/drawing/2014/main" val="603818800"/>
                        </a:ext>
                      </a:extLst>
                    </a:gridCol>
                    <a:gridCol w="936104">
                      <a:extLst>
                        <a:ext uri="{9D8B030D-6E8A-4147-A177-3AD203B41FA5}">
                          <a16:colId xmlns:a16="http://schemas.microsoft.com/office/drawing/2014/main" val="146167052"/>
                        </a:ext>
                      </a:extLst>
                    </a:gridCol>
                    <a:gridCol w="951418">
                      <a:extLst>
                        <a:ext uri="{9D8B030D-6E8A-4147-A177-3AD203B41FA5}">
                          <a16:colId xmlns:a16="http://schemas.microsoft.com/office/drawing/2014/main" val="3217635545"/>
                        </a:ext>
                      </a:extLst>
                    </a:gridCol>
                    <a:gridCol w="1440160">
                      <a:extLst>
                        <a:ext uri="{9D8B030D-6E8A-4147-A177-3AD203B41FA5}">
                          <a16:colId xmlns:a16="http://schemas.microsoft.com/office/drawing/2014/main" val="2481133061"/>
                        </a:ext>
                      </a:extLst>
                    </a:gridCol>
                    <a:gridCol w="720080">
                      <a:extLst>
                        <a:ext uri="{9D8B030D-6E8A-4147-A177-3AD203B41FA5}">
                          <a16:colId xmlns:a16="http://schemas.microsoft.com/office/drawing/2014/main" val="3646698106"/>
                        </a:ext>
                      </a:extLst>
                    </a:gridCol>
                    <a:gridCol w="1008112">
                      <a:extLst>
                        <a:ext uri="{9D8B030D-6E8A-4147-A177-3AD203B41FA5}">
                          <a16:colId xmlns:a16="http://schemas.microsoft.com/office/drawing/2014/main" val="1978893899"/>
                        </a:ext>
                      </a:extLst>
                    </a:gridCol>
                    <a:gridCol w="1121531">
                      <a:extLst>
                        <a:ext uri="{9D8B030D-6E8A-4147-A177-3AD203B41FA5}">
                          <a16:colId xmlns:a16="http://schemas.microsoft.com/office/drawing/2014/main" val="2822332697"/>
                        </a:ext>
                      </a:extLst>
                    </a:gridCol>
                  </a:tblGrid>
                  <a:tr h="370840">
                    <a:tc>
                      <a:txBody>
                        <a:bodyPr/>
                        <a:lstStyle/>
                        <a:p>
                          <a:pPr algn="ctr"/>
                          <a:r>
                            <a:rPr lang="en-US" sz="1600" baseline="0" dirty="0" smtClean="0"/>
                            <a:t> Level</a:t>
                          </a:r>
                          <a:endParaRPr lang="en-IN" sz="1600" dirty="0"/>
                        </a:p>
                      </a:txBody>
                      <a:tcPr/>
                    </a:tc>
                    <a:tc gridSpan="4">
                      <a:txBody>
                        <a:bodyPr/>
                        <a:lstStyle/>
                        <a:p>
                          <a:pPr algn="ctr"/>
                          <a:r>
                            <a:rPr lang="en-US" sz="1600" dirty="0" smtClean="0"/>
                            <a:t>Observations</a:t>
                          </a:r>
                          <a:endParaRPr lang="en-IN" sz="1600"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a:txBody>
                        <a:bodyPr/>
                        <a:lstStyle/>
                        <a:p>
                          <a:pPr algn="ctr"/>
                          <a:r>
                            <a:rPr lang="en-US" sz="1600" dirty="0" smtClean="0"/>
                            <a:t>Total</a:t>
                          </a:r>
                          <a:endParaRPr lang="en-IN" sz="1600" dirty="0"/>
                        </a:p>
                      </a:txBody>
                      <a:tcPr/>
                    </a:tc>
                    <a:tc>
                      <a:txBody>
                        <a:bodyPr/>
                        <a:lstStyle/>
                        <a:p>
                          <a:pPr algn="ctr"/>
                          <a:r>
                            <a:rPr lang="en-US" sz="1600" dirty="0" smtClean="0"/>
                            <a:t>Average</a:t>
                          </a:r>
                          <a:endParaRPr lang="en-IN" sz="1600" dirty="0"/>
                        </a:p>
                      </a:txBody>
                      <a:tcPr/>
                    </a:tc>
                    <a:extLst>
                      <a:ext uri="{0D108BD9-81ED-4DB2-BD59-A6C34878D82A}">
                        <a16:rowId xmlns:a16="http://schemas.microsoft.com/office/drawing/2014/main" val="1494158944"/>
                      </a:ext>
                    </a:extLst>
                  </a:tr>
                  <a:tr h="370840">
                    <a:tc>
                      <a:txBody>
                        <a:bodyPr/>
                        <a:lstStyle/>
                        <a:p>
                          <a:pPr algn="ctr"/>
                          <a:r>
                            <a:rPr lang="en-US" sz="1400" b="1" dirty="0" smtClean="0"/>
                            <a:t>1</a:t>
                          </a:r>
                          <a:endParaRPr lang="en-IN" sz="1400"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sz="1400" b="1" i="1" smtClean="0">
                                        <a:latin typeface="Cambria Math" panose="02040503050406030204" pitchFamily="18" charset="0"/>
                                      </a:rPr>
                                    </m:ctrlPr>
                                  </m:sSubPr>
                                  <m:e>
                                    <m:r>
                                      <a:rPr lang="en-US" sz="1400" b="1" i="1" smtClean="0">
                                        <a:latin typeface="Cambria Math" panose="02040503050406030204" pitchFamily="18" charset="0"/>
                                      </a:rPr>
                                      <m:t>𝒚</m:t>
                                    </m:r>
                                  </m:e>
                                  <m:sub>
                                    <m:r>
                                      <a:rPr lang="en-US" sz="1400" b="1" i="1" smtClean="0">
                                        <a:latin typeface="Cambria Math" panose="02040503050406030204" pitchFamily="18" charset="0"/>
                                      </a:rPr>
                                      <m:t>𝟏𝟏</m:t>
                                    </m:r>
                                  </m:sub>
                                </m:sSub>
                              </m:oMath>
                            </m:oMathPara>
                          </a14:m>
                          <a:endParaRPr lang="en-IN" sz="1400"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sz="1400" b="1" i="1" smtClean="0">
                                        <a:latin typeface="Cambria Math" panose="02040503050406030204" pitchFamily="18" charset="0"/>
                                      </a:rPr>
                                    </m:ctrlPr>
                                  </m:sSubPr>
                                  <m:e>
                                    <m:r>
                                      <a:rPr lang="en-US" sz="1400" b="1" i="1" smtClean="0">
                                        <a:latin typeface="Cambria Math" panose="02040503050406030204" pitchFamily="18" charset="0"/>
                                      </a:rPr>
                                      <m:t>𝒚</m:t>
                                    </m:r>
                                  </m:e>
                                  <m:sub>
                                    <m:r>
                                      <a:rPr lang="en-US" sz="1400" b="1" i="1" smtClean="0">
                                        <a:latin typeface="Cambria Math" panose="02040503050406030204" pitchFamily="18" charset="0"/>
                                      </a:rPr>
                                      <m:t>𝟏𝟐</m:t>
                                    </m:r>
                                  </m:sub>
                                </m:sSub>
                              </m:oMath>
                            </m:oMathPara>
                          </a14:m>
                          <a:endParaRPr lang="en-IN" sz="1400" b="1" dirty="0"/>
                        </a:p>
                      </a:txBody>
                      <a:tcPr/>
                    </a:tc>
                    <a:tc>
                      <a:txBody>
                        <a:bodyPr/>
                        <a:lstStyle/>
                        <a:p>
                          <a:pPr algn="ctr"/>
                          <a:r>
                            <a:rPr lang="en-US" sz="1400" b="1" dirty="0" smtClean="0"/>
                            <a:t>………</a:t>
                          </a:r>
                          <a:endParaRPr lang="en-IN" sz="1400" b="1"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sz="1400" b="1" i="1" smtClean="0">
                                        <a:latin typeface="Cambria Math" panose="02040503050406030204" pitchFamily="18" charset="0"/>
                                      </a:rPr>
                                    </m:ctrlPr>
                                  </m:sSubPr>
                                  <m:e>
                                    <m:r>
                                      <a:rPr lang="en-US" sz="1400" b="1" i="1" smtClean="0">
                                        <a:latin typeface="Cambria Math" panose="02040503050406030204" pitchFamily="18" charset="0"/>
                                      </a:rPr>
                                      <m:t>𝒚</m:t>
                                    </m:r>
                                  </m:e>
                                  <m:sub>
                                    <m:r>
                                      <a:rPr lang="en-US" sz="1400" b="1" i="1" smtClean="0">
                                        <a:latin typeface="Cambria Math" panose="02040503050406030204" pitchFamily="18" charset="0"/>
                                      </a:rPr>
                                      <m:t>𝟏</m:t>
                                    </m:r>
                                    <m:r>
                                      <a:rPr lang="en-US" sz="1400" b="1" i="1" smtClean="0">
                                        <a:latin typeface="Cambria Math" panose="02040503050406030204" pitchFamily="18" charset="0"/>
                                      </a:rPr>
                                      <m:t>𝒏</m:t>
                                    </m:r>
                                  </m:sub>
                                </m:sSub>
                              </m:oMath>
                            </m:oMathPara>
                          </a14:m>
                          <a:endParaRPr lang="en-IN" sz="1400" b="1"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sz="1400" b="1" i="1" smtClean="0">
                                        <a:latin typeface="Cambria Math" panose="02040503050406030204" pitchFamily="18" charset="0"/>
                                      </a:rPr>
                                    </m:ctrlPr>
                                  </m:sSubPr>
                                  <m:e>
                                    <m:r>
                                      <a:rPr lang="en-US" sz="1400" b="1" i="1" smtClean="0">
                                        <a:latin typeface="Cambria Math" panose="02040503050406030204" pitchFamily="18" charset="0"/>
                                      </a:rPr>
                                      <m:t>𝒚</m:t>
                                    </m:r>
                                  </m:e>
                                  <m:sub>
                                    <m:r>
                                      <a:rPr lang="en-US" sz="1400" b="1" i="1" smtClean="0">
                                        <a:latin typeface="Cambria Math" panose="02040503050406030204" pitchFamily="18" charset="0"/>
                                      </a:rPr>
                                      <m:t>𝟏</m:t>
                                    </m:r>
                                    <m:r>
                                      <a:rPr lang="en-US" sz="1400" b="1" i="1" smtClean="0">
                                        <a:latin typeface="Cambria Math" panose="02040503050406030204" pitchFamily="18" charset="0"/>
                                      </a:rPr>
                                      <m:t>.</m:t>
                                    </m:r>
                                  </m:sub>
                                </m:sSub>
                              </m:oMath>
                            </m:oMathPara>
                          </a14:m>
                          <a:endParaRPr lang="en-IN" sz="1400" b="1"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n-IN" sz="1400" b="1" i="1" smtClean="0">
                                        <a:latin typeface="Cambria Math" panose="02040503050406030204" pitchFamily="18" charset="0"/>
                                        <a:cs typeface="Times New Roman" panose="02020603050405020304" pitchFamily="18" charset="0"/>
                                      </a:rPr>
                                    </m:ctrlPr>
                                  </m:accPr>
                                  <m:e>
                                    <m:sSub>
                                      <m:sSubPr>
                                        <m:ctrlPr>
                                          <a:rPr lang="en-IN" sz="1400" b="1" i="1">
                                            <a:latin typeface="Cambria Math" panose="02040503050406030204" pitchFamily="18" charset="0"/>
                                            <a:cs typeface="Times New Roman" panose="02020603050405020304" pitchFamily="18" charset="0"/>
                                          </a:rPr>
                                        </m:ctrlPr>
                                      </m:sSubPr>
                                      <m:e>
                                        <m:r>
                                          <a:rPr lang="en-US" sz="1400" b="1" i="1">
                                            <a:latin typeface="Cambria Math" panose="02040503050406030204" pitchFamily="18" charset="0"/>
                                            <a:cs typeface="Times New Roman" panose="02020603050405020304" pitchFamily="18" charset="0"/>
                                          </a:rPr>
                                          <m:t>𝒚</m:t>
                                        </m:r>
                                      </m:e>
                                      <m:sub>
                                        <m:r>
                                          <a:rPr lang="en-US" sz="1400" b="1" i="1" smtClean="0">
                                            <a:latin typeface="Cambria Math" panose="02040503050406030204" pitchFamily="18" charset="0"/>
                                            <a:cs typeface="Times New Roman" panose="02020603050405020304" pitchFamily="18" charset="0"/>
                                          </a:rPr>
                                          <m:t>𝟏</m:t>
                                        </m:r>
                                        <m:r>
                                          <a:rPr lang="en-US" sz="1400" b="1" i="1">
                                            <a:latin typeface="Cambria Math" panose="02040503050406030204" pitchFamily="18" charset="0"/>
                                            <a:cs typeface="Times New Roman" panose="02020603050405020304" pitchFamily="18" charset="0"/>
                                          </a:rPr>
                                          <m:t>.</m:t>
                                        </m:r>
                                      </m:sub>
                                    </m:sSub>
                                  </m:e>
                                </m:acc>
                              </m:oMath>
                            </m:oMathPara>
                          </a14:m>
                          <a:endParaRPr lang="en-IN" sz="1400" b="1" dirty="0"/>
                        </a:p>
                      </a:txBody>
                      <a:tcPr/>
                    </a:tc>
                    <a:extLst>
                      <a:ext uri="{0D108BD9-81ED-4DB2-BD59-A6C34878D82A}">
                        <a16:rowId xmlns:a16="http://schemas.microsoft.com/office/drawing/2014/main" val="4030430031"/>
                      </a:ext>
                    </a:extLst>
                  </a:tr>
                  <a:tr h="370840">
                    <a:tc>
                      <a:txBody>
                        <a:bodyPr/>
                        <a:lstStyle/>
                        <a:p>
                          <a:pPr algn="ctr"/>
                          <a:r>
                            <a:rPr lang="en-US" sz="1400" b="1" dirty="0" smtClean="0"/>
                            <a:t>2</a:t>
                          </a:r>
                        </a:p>
                        <a:p>
                          <a:pPr marL="0" algn="ctr"/>
                          <a:r>
                            <a:rPr lang="en-US" sz="1400" b="1" dirty="0" smtClean="0"/>
                            <a:t>.</a:t>
                          </a:r>
                        </a:p>
                        <a:p>
                          <a:pPr marL="0" algn="ctr"/>
                          <a:r>
                            <a:rPr lang="en-US" sz="1400" b="1" dirty="0" smtClean="0"/>
                            <a:t>.</a:t>
                          </a:r>
                        </a:p>
                        <a:p>
                          <a:pPr marL="0" algn="ctr"/>
                          <a:r>
                            <a:rPr lang="en-US" sz="1400" b="1" dirty="0" smtClean="0"/>
                            <a:t>.</a:t>
                          </a:r>
                          <a:endParaRPr lang="en-IN" sz="1400"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sz="1400" b="1" i="1" smtClean="0">
                                        <a:latin typeface="Cambria Math" panose="02040503050406030204" pitchFamily="18" charset="0"/>
                                      </a:rPr>
                                    </m:ctrlPr>
                                  </m:sSubPr>
                                  <m:e>
                                    <m:r>
                                      <a:rPr lang="en-US" sz="1400" b="1" i="1" smtClean="0">
                                        <a:latin typeface="Cambria Math" panose="02040503050406030204" pitchFamily="18" charset="0"/>
                                      </a:rPr>
                                      <m:t>𝒚</m:t>
                                    </m:r>
                                  </m:e>
                                  <m:sub>
                                    <m:r>
                                      <a:rPr lang="en-US" sz="1400" b="1" i="1" smtClean="0">
                                        <a:latin typeface="Cambria Math" panose="02040503050406030204" pitchFamily="18" charset="0"/>
                                      </a:rPr>
                                      <m:t>𝟐𝟏</m:t>
                                    </m:r>
                                  </m:sub>
                                </m:sSub>
                              </m:oMath>
                            </m:oMathPara>
                          </a14:m>
                          <a:endParaRPr lang="en-IN" sz="1400" b="1" dirty="0" smtClean="0"/>
                        </a:p>
                        <a:p>
                          <a:pPr algn="ctr"/>
                          <a:r>
                            <a:rPr lang="en-US" sz="1400" b="1" dirty="0" smtClean="0"/>
                            <a:t>.</a:t>
                          </a:r>
                        </a:p>
                        <a:p>
                          <a:pPr algn="ctr"/>
                          <a:r>
                            <a:rPr lang="en-US" sz="1400" b="1" dirty="0" smtClean="0"/>
                            <a:t>.</a:t>
                          </a:r>
                        </a:p>
                        <a:p>
                          <a:pPr algn="ctr"/>
                          <a:r>
                            <a:rPr lang="en-US" sz="1400" b="1" dirty="0" smtClean="0"/>
                            <a:t>.</a:t>
                          </a:r>
                          <a:endParaRPr lang="en-IN" sz="1400"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sz="1400" b="1" i="1" smtClean="0">
                                        <a:latin typeface="Cambria Math" panose="02040503050406030204" pitchFamily="18" charset="0"/>
                                      </a:rPr>
                                    </m:ctrlPr>
                                  </m:sSubPr>
                                  <m:e>
                                    <m:r>
                                      <a:rPr lang="en-US" sz="1400" b="1" i="1" smtClean="0">
                                        <a:latin typeface="Cambria Math" panose="02040503050406030204" pitchFamily="18" charset="0"/>
                                      </a:rPr>
                                      <m:t>𝒚</m:t>
                                    </m:r>
                                  </m:e>
                                  <m:sub>
                                    <m:r>
                                      <a:rPr lang="en-US" sz="1400" b="1" i="1" smtClean="0">
                                        <a:latin typeface="Cambria Math" panose="02040503050406030204" pitchFamily="18" charset="0"/>
                                      </a:rPr>
                                      <m:t>𝟐𝟐</m:t>
                                    </m:r>
                                  </m:sub>
                                </m:sSub>
                              </m:oMath>
                            </m:oMathPara>
                          </a14:m>
                          <a:endParaRPr lang="en-IN" sz="1400" b="1" dirty="0" smtClean="0"/>
                        </a:p>
                        <a:p>
                          <a:pPr algn="ctr"/>
                          <a:r>
                            <a:rPr lang="en-US" sz="1400" b="1" dirty="0" smtClean="0"/>
                            <a:t>.</a:t>
                          </a:r>
                        </a:p>
                        <a:p>
                          <a:pPr algn="ctr"/>
                          <a:r>
                            <a:rPr lang="en-US" sz="1400" b="1" dirty="0" smtClean="0"/>
                            <a:t>.</a:t>
                          </a:r>
                        </a:p>
                        <a:p>
                          <a:pPr algn="ctr"/>
                          <a:r>
                            <a:rPr lang="en-US" sz="1400" b="1" dirty="0" smtClean="0"/>
                            <a:t>.</a:t>
                          </a:r>
                          <a:endParaRPr lang="en-IN" sz="1400" b="1" dirty="0"/>
                        </a:p>
                      </a:txBody>
                      <a:tcPr/>
                    </a:tc>
                    <a:tc>
                      <a:txBody>
                        <a:bodyPr/>
                        <a:lstStyle/>
                        <a:p>
                          <a:pPr algn="ctr"/>
                          <a:r>
                            <a:rPr lang="en-IN" sz="1400" b="1" dirty="0" smtClean="0"/>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a:t>
                          </a:r>
                          <a:endParaRPr lang="en-IN" sz="1400" b="1"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a:t>
                          </a:r>
                          <a:endParaRPr lang="en-IN" sz="1400" b="1"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a:t>
                          </a:r>
                          <a:endParaRPr lang="en-IN" sz="1400"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sz="1400" b="1" i="1" smtClean="0">
                                        <a:latin typeface="Cambria Math" panose="02040503050406030204" pitchFamily="18" charset="0"/>
                                      </a:rPr>
                                    </m:ctrlPr>
                                  </m:sSubPr>
                                  <m:e>
                                    <m:r>
                                      <a:rPr lang="en-US" sz="1400" b="1" i="1" smtClean="0">
                                        <a:latin typeface="Cambria Math" panose="02040503050406030204" pitchFamily="18" charset="0"/>
                                      </a:rPr>
                                      <m:t>𝒚</m:t>
                                    </m:r>
                                  </m:e>
                                  <m:sub>
                                    <m:r>
                                      <a:rPr lang="en-US" sz="1400" b="1" i="1" smtClean="0">
                                        <a:latin typeface="Cambria Math" panose="02040503050406030204" pitchFamily="18" charset="0"/>
                                      </a:rPr>
                                      <m:t>𝟐</m:t>
                                    </m:r>
                                    <m:r>
                                      <a:rPr lang="en-US" sz="1400" b="1" i="1" smtClean="0">
                                        <a:latin typeface="Cambria Math" panose="02040503050406030204" pitchFamily="18" charset="0"/>
                                      </a:rPr>
                                      <m:t>𝒏</m:t>
                                    </m:r>
                                  </m:sub>
                                </m:sSub>
                              </m:oMath>
                            </m:oMathPara>
                          </a14:m>
                          <a:endParaRPr lang="en-IN" sz="1400" b="1" dirty="0" smtClean="0"/>
                        </a:p>
                        <a:p>
                          <a:pPr algn="ctr"/>
                          <a:r>
                            <a:rPr lang="en-US" sz="1400" b="1" dirty="0" smtClean="0"/>
                            <a:t>.</a:t>
                          </a:r>
                        </a:p>
                        <a:p>
                          <a:pPr algn="ctr"/>
                          <a:r>
                            <a:rPr lang="en-US" sz="1400" b="1" dirty="0" smtClean="0"/>
                            <a:t>.</a:t>
                          </a:r>
                        </a:p>
                        <a:p>
                          <a:pPr algn="ctr"/>
                          <a:r>
                            <a:rPr lang="en-US" sz="1400" b="1" dirty="0" smtClean="0"/>
                            <a:t>.</a:t>
                          </a:r>
                          <a:endParaRPr lang="en-IN" sz="1400"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sz="1400" b="1" i="1" smtClean="0">
                                        <a:latin typeface="Cambria Math" panose="02040503050406030204" pitchFamily="18" charset="0"/>
                                      </a:rPr>
                                    </m:ctrlPr>
                                  </m:sSubPr>
                                  <m:e>
                                    <m:r>
                                      <a:rPr lang="en-US" sz="1400" b="1" i="1" smtClean="0">
                                        <a:latin typeface="Cambria Math" panose="02040503050406030204" pitchFamily="18" charset="0"/>
                                      </a:rPr>
                                      <m:t>𝒚</m:t>
                                    </m:r>
                                  </m:e>
                                  <m:sub>
                                    <m:r>
                                      <a:rPr lang="en-US" sz="1400" b="1" i="1" smtClean="0">
                                        <a:latin typeface="Cambria Math" panose="02040503050406030204" pitchFamily="18" charset="0"/>
                                      </a:rPr>
                                      <m:t>𝟐</m:t>
                                    </m:r>
                                    <m:r>
                                      <a:rPr lang="en-US" sz="1400" b="1" i="1" smtClean="0">
                                        <a:latin typeface="Cambria Math" panose="02040503050406030204" pitchFamily="18" charset="0"/>
                                      </a:rPr>
                                      <m:t>.</m:t>
                                    </m:r>
                                  </m:sub>
                                </m:sSub>
                              </m:oMath>
                            </m:oMathPara>
                          </a14:m>
                          <a:endParaRPr lang="en-IN" sz="1400" b="1" dirty="0" smtClean="0"/>
                        </a:p>
                        <a:p>
                          <a:pPr algn="ctr"/>
                          <a:r>
                            <a:rPr lang="en-US" sz="1400" b="1" dirty="0" smtClean="0"/>
                            <a:t>.</a:t>
                          </a:r>
                        </a:p>
                        <a:p>
                          <a:pPr algn="ctr"/>
                          <a:r>
                            <a:rPr lang="en-US" sz="1400" b="1" dirty="0" smtClean="0"/>
                            <a:t>.</a:t>
                          </a:r>
                        </a:p>
                        <a:p>
                          <a:pPr algn="ctr"/>
                          <a:r>
                            <a:rPr lang="en-US" sz="1400" b="1" dirty="0" smtClean="0"/>
                            <a:t>.</a:t>
                          </a:r>
                          <a:endParaRPr lang="en-IN" sz="1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IN" sz="1400" b="1" i="1" smtClean="0">
                                        <a:latin typeface="Cambria Math" panose="02040503050406030204" pitchFamily="18" charset="0"/>
                                        <a:cs typeface="Times New Roman" panose="02020603050405020304" pitchFamily="18" charset="0"/>
                                      </a:rPr>
                                    </m:ctrlPr>
                                  </m:accPr>
                                  <m:e>
                                    <m:sSub>
                                      <m:sSubPr>
                                        <m:ctrlPr>
                                          <a:rPr lang="en-IN" sz="1400" b="1" i="1">
                                            <a:latin typeface="Cambria Math" panose="02040503050406030204" pitchFamily="18" charset="0"/>
                                            <a:cs typeface="Times New Roman" panose="02020603050405020304" pitchFamily="18" charset="0"/>
                                          </a:rPr>
                                        </m:ctrlPr>
                                      </m:sSubPr>
                                      <m:e>
                                        <m:r>
                                          <a:rPr lang="en-US" sz="1400" b="1" i="1">
                                            <a:latin typeface="Cambria Math" panose="02040503050406030204" pitchFamily="18" charset="0"/>
                                            <a:cs typeface="Times New Roman" panose="02020603050405020304" pitchFamily="18" charset="0"/>
                                          </a:rPr>
                                          <m:t>𝒚</m:t>
                                        </m:r>
                                      </m:e>
                                      <m:sub>
                                        <m:r>
                                          <a:rPr lang="en-US" sz="1400" b="1" i="1" smtClean="0">
                                            <a:latin typeface="Cambria Math" panose="02040503050406030204" pitchFamily="18" charset="0"/>
                                            <a:cs typeface="Times New Roman" panose="02020603050405020304" pitchFamily="18" charset="0"/>
                                          </a:rPr>
                                          <m:t>𝟏</m:t>
                                        </m:r>
                                        <m:r>
                                          <a:rPr lang="en-US" sz="1400" b="1" i="1">
                                            <a:latin typeface="Cambria Math" panose="02040503050406030204" pitchFamily="18" charset="0"/>
                                            <a:cs typeface="Times New Roman" panose="02020603050405020304" pitchFamily="18" charset="0"/>
                                          </a:rPr>
                                          <m:t>.</m:t>
                                        </m:r>
                                      </m:sub>
                                    </m:sSub>
                                  </m:e>
                                </m:acc>
                              </m:oMath>
                            </m:oMathPara>
                          </a14:m>
                          <a:endParaRPr lang="en-IN"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a:t>
                          </a:r>
                          <a:endParaRPr lang="en-IN" sz="1400" b="1"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a:t>
                          </a:r>
                          <a:endParaRPr lang="en-IN" sz="1400" b="1"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a:t>
                          </a:r>
                          <a:endParaRPr lang="en-IN" sz="1400" b="1" dirty="0"/>
                        </a:p>
                      </a:txBody>
                      <a:tcPr/>
                    </a:tc>
                    <a:extLst>
                      <a:ext uri="{0D108BD9-81ED-4DB2-BD59-A6C34878D82A}">
                        <a16:rowId xmlns:a16="http://schemas.microsoft.com/office/drawing/2014/main" val="3427578380"/>
                      </a:ext>
                    </a:extLst>
                  </a:tr>
                  <a:tr h="370840">
                    <a:tc>
                      <a:txBody>
                        <a:bodyPr/>
                        <a:lstStyle/>
                        <a:p>
                          <a:pPr algn="ctr"/>
                          <a:r>
                            <a:rPr lang="en-US" sz="1400" b="1" i="1" dirty="0" smtClean="0"/>
                            <a:t>k</a:t>
                          </a:r>
                          <a:endParaRPr lang="en-IN" sz="1400" b="1" i="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sz="1400" b="1" i="1" smtClean="0">
                                        <a:latin typeface="Cambria Math" panose="02040503050406030204" pitchFamily="18" charset="0"/>
                                      </a:rPr>
                                    </m:ctrlPr>
                                  </m:sSubPr>
                                  <m:e>
                                    <m:r>
                                      <a:rPr lang="en-US" sz="1400" b="1" i="1" smtClean="0">
                                        <a:latin typeface="Cambria Math" panose="02040503050406030204" pitchFamily="18" charset="0"/>
                                      </a:rPr>
                                      <m:t>𝒚</m:t>
                                    </m:r>
                                  </m:e>
                                  <m:sub>
                                    <m:r>
                                      <a:rPr lang="en-US" sz="1400" b="1" i="1" smtClean="0">
                                        <a:latin typeface="Cambria Math"/>
                                      </a:rPr>
                                      <m:t>𝒌</m:t>
                                    </m:r>
                                    <m:r>
                                      <a:rPr lang="en-US" sz="1400" b="1" i="1" smtClean="0">
                                        <a:latin typeface="Cambria Math" panose="02040503050406030204" pitchFamily="18" charset="0"/>
                                      </a:rPr>
                                      <m:t>𝟏</m:t>
                                    </m:r>
                                  </m:sub>
                                </m:sSub>
                              </m:oMath>
                            </m:oMathPara>
                          </a14:m>
                          <a:endParaRPr lang="en-IN" sz="1400" b="1"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sz="1400" b="1" i="1" smtClean="0">
                                        <a:latin typeface="Cambria Math" panose="02040503050406030204" pitchFamily="18" charset="0"/>
                                      </a:rPr>
                                    </m:ctrlPr>
                                  </m:sSubPr>
                                  <m:e>
                                    <m:r>
                                      <a:rPr lang="en-US" sz="1400" b="1" i="1" smtClean="0">
                                        <a:latin typeface="Cambria Math" panose="02040503050406030204" pitchFamily="18" charset="0"/>
                                      </a:rPr>
                                      <m:t>𝒚</m:t>
                                    </m:r>
                                  </m:e>
                                  <m:sub>
                                    <m:r>
                                      <a:rPr lang="en-US" sz="1400" b="1" i="1" smtClean="0">
                                        <a:latin typeface="Cambria Math"/>
                                      </a:rPr>
                                      <m:t>𝒌</m:t>
                                    </m:r>
                                    <m:r>
                                      <a:rPr lang="en-US" sz="1400" b="1" i="1" smtClean="0">
                                        <a:latin typeface="Cambria Math" panose="02040503050406030204" pitchFamily="18" charset="0"/>
                                      </a:rPr>
                                      <m:t>𝟐</m:t>
                                    </m:r>
                                  </m:sub>
                                </m:sSub>
                              </m:oMath>
                            </m:oMathPara>
                          </a14:m>
                          <a:endParaRPr lang="en-IN" sz="1400" b="1" dirty="0"/>
                        </a:p>
                      </a:txBody>
                      <a:tcPr/>
                    </a:tc>
                    <a:tc>
                      <a:txBody>
                        <a:bodyPr/>
                        <a:lstStyle/>
                        <a:p>
                          <a:endParaRPr lang="en-IN" sz="1400" b="1"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sz="1400" b="1" i="1" smtClean="0">
                                        <a:latin typeface="Cambria Math" panose="02040503050406030204" pitchFamily="18" charset="0"/>
                                      </a:rPr>
                                    </m:ctrlPr>
                                  </m:sSubPr>
                                  <m:e>
                                    <m:r>
                                      <a:rPr lang="en-US" sz="1400" b="1" i="1" smtClean="0">
                                        <a:latin typeface="Cambria Math" panose="02040503050406030204" pitchFamily="18" charset="0"/>
                                      </a:rPr>
                                      <m:t>𝒚</m:t>
                                    </m:r>
                                  </m:e>
                                  <m:sub>
                                    <m:r>
                                      <a:rPr lang="en-US" sz="1400" b="1" i="1" smtClean="0">
                                        <a:latin typeface="Cambria Math"/>
                                      </a:rPr>
                                      <m:t>𝒌</m:t>
                                    </m:r>
                                    <m:r>
                                      <a:rPr lang="en-US" sz="1400" b="1" i="1" smtClean="0">
                                        <a:latin typeface="Cambria Math" panose="02040503050406030204" pitchFamily="18" charset="0"/>
                                      </a:rPr>
                                      <m:t>𝒏</m:t>
                                    </m:r>
                                  </m:sub>
                                </m:sSub>
                              </m:oMath>
                            </m:oMathPara>
                          </a14:m>
                          <a:endParaRPr lang="en-IN" sz="1400" b="1"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sz="1400" b="1" i="1" smtClean="0">
                                        <a:latin typeface="Cambria Math" panose="02040503050406030204" pitchFamily="18" charset="0"/>
                                      </a:rPr>
                                    </m:ctrlPr>
                                  </m:sSubPr>
                                  <m:e>
                                    <m:r>
                                      <a:rPr lang="en-US" sz="1400" b="1" i="1" smtClean="0">
                                        <a:latin typeface="Cambria Math" panose="02040503050406030204" pitchFamily="18" charset="0"/>
                                      </a:rPr>
                                      <m:t>𝒚</m:t>
                                    </m:r>
                                  </m:e>
                                  <m:sub>
                                    <m:r>
                                      <a:rPr lang="en-US" sz="1400" b="1" i="1" smtClean="0">
                                        <a:latin typeface="Cambria Math"/>
                                      </a:rPr>
                                      <m:t>𝒌</m:t>
                                    </m:r>
                                    <m:r>
                                      <a:rPr lang="en-US" sz="1400" b="1" i="1" smtClean="0">
                                        <a:latin typeface="Cambria Math" panose="02040503050406030204" pitchFamily="18" charset="0"/>
                                      </a:rPr>
                                      <m:t>.</m:t>
                                    </m:r>
                                  </m:sub>
                                </m:sSub>
                              </m:oMath>
                            </m:oMathPara>
                          </a14:m>
                          <a:endParaRPr lang="en-IN" sz="1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IN" sz="1400" b="1" i="1" smtClean="0">
                                        <a:latin typeface="Cambria Math" panose="02040503050406030204" pitchFamily="18" charset="0"/>
                                        <a:cs typeface="Times New Roman" panose="02020603050405020304" pitchFamily="18" charset="0"/>
                                      </a:rPr>
                                    </m:ctrlPr>
                                  </m:accPr>
                                  <m:e>
                                    <m:sSub>
                                      <m:sSubPr>
                                        <m:ctrlPr>
                                          <a:rPr lang="en-IN" sz="1400" b="1" i="1">
                                            <a:latin typeface="Cambria Math" panose="02040503050406030204" pitchFamily="18" charset="0"/>
                                            <a:cs typeface="Times New Roman" panose="02020603050405020304" pitchFamily="18" charset="0"/>
                                          </a:rPr>
                                        </m:ctrlPr>
                                      </m:sSubPr>
                                      <m:e>
                                        <m:r>
                                          <a:rPr lang="en-US" sz="1400" b="1" i="1">
                                            <a:latin typeface="Cambria Math" panose="02040503050406030204" pitchFamily="18" charset="0"/>
                                            <a:cs typeface="Times New Roman" panose="02020603050405020304" pitchFamily="18" charset="0"/>
                                          </a:rPr>
                                          <m:t>𝒚</m:t>
                                        </m:r>
                                      </m:e>
                                      <m:sub>
                                        <m:r>
                                          <a:rPr lang="en-US" sz="1400" b="1" i="1" smtClean="0">
                                            <a:latin typeface="Cambria Math"/>
                                            <a:cs typeface="Times New Roman" panose="02020603050405020304" pitchFamily="18" charset="0"/>
                                          </a:rPr>
                                          <m:t>𝒌</m:t>
                                        </m:r>
                                        <m:r>
                                          <a:rPr lang="en-US" sz="1400" b="1" i="1">
                                            <a:latin typeface="Cambria Math" panose="02040503050406030204" pitchFamily="18" charset="0"/>
                                            <a:cs typeface="Times New Roman" panose="02020603050405020304" pitchFamily="18" charset="0"/>
                                          </a:rPr>
                                          <m:t>.</m:t>
                                        </m:r>
                                      </m:sub>
                                    </m:sSub>
                                  </m:e>
                                </m:acc>
                              </m:oMath>
                            </m:oMathPara>
                          </a14:m>
                          <a:endParaRPr lang="en-IN" sz="1400" b="1" dirty="0"/>
                        </a:p>
                      </a:txBody>
                      <a:tcPr/>
                    </a:tc>
                    <a:extLst>
                      <a:ext uri="{0D108BD9-81ED-4DB2-BD59-A6C34878D82A}">
                        <a16:rowId xmlns:a16="http://schemas.microsoft.com/office/drawing/2014/main" val="1676174143"/>
                      </a:ext>
                    </a:extLst>
                  </a:tr>
                  <a:tr h="370840">
                    <a:tc>
                      <a:txBody>
                        <a:bodyPr/>
                        <a:lstStyle/>
                        <a:p>
                          <a:endParaRPr lang="en-IN" sz="1400" dirty="0"/>
                        </a:p>
                      </a:txBody>
                      <a:tcPr/>
                    </a:tc>
                    <a:tc>
                      <a:txBody>
                        <a:bodyPr/>
                        <a:lstStyle/>
                        <a:p>
                          <a:endParaRPr lang="en-IN" sz="1400" dirty="0"/>
                        </a:p>
                      </a:txBody>
                      <a:tcPr/>
                    </a:tc>
                    <a:tc>
                      <a:txBody>
                        <a:bodyPr/>
                        <a:lstStyle/>
                        <a:p>
                          <a:endParaRPr lang="en-IN" sz="1400"/>
                        </a:p>
                      </a:txBody>
                      <a:tcPr/>
                    </a:tc>
                    <a:tc>
                      <a:txBody>
                        <a:bodyPr/>
                        <a:lstStyle/>
                        <a:p>
                          <a:endParaRPr lang="en-IN" sz="1400"/>
                        </a:p>
                      </a:txBody>
                      <a:tcPr/>
                    </a:tc>
                    <a:tc>
                      <a:txBody>
                        <a:bodyPr/>
                        <a:lstStyle/>
                        <a:p>
                          <a:endParaRPr lang="en-IN" sz="1400"/>
                        </a:p>
                      </a:txBody>
                      <a:tcPr/>
                    </a:tc>
                    <a:tc>
                      <a:txBody>
                        <a:bodyPr/>
                        <a:lstStyle/>
                        <a:p>
                          <a:pPr/>
                          <a14:m>
                            <m:oMathPara xmlns:m="http://schemas.openxmlformats.org/officeDocument/2006/math">
                              <m:oMathParaPr>
                                <m:jc m:val="centerGroup"/>
                              </m:oMathParaPr>
                              <m:oMath xmlns:m="http://schemas.openxmlformats.org/officeDocument/2006/math">
                                <m:sSub>
                                  <m:sSubPr>
                                    <m:ctrlPr>
                                      <a:rPr lang="en-IN" sz="140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m:t>
                                    </m:r>
                                  </m:sub>
                                </m:sSub>
                              </m:oMath>
                            </m:oMathPara>
                          </a14:m>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IN" sz="1400" i="1" smtClean="0">
                                        <a:latin typeface="Cambria Math" panose="02040503050406030204" pitchFamily="18" charset="0"/>
                                        <a:cs typeface="Times New Roman" panose="02020603050405020304" pitchFamily="18" charset="0"/>
                                      </a:rPr>
                                    </m:ctrlPr>
                                  </m:accPr>
                                  <m:e>
                                    <m:sSub>
                                      <m:sSubPr>
                                        <m:ctrlPr>
                                          <a:rPr lang="en-IN" sz="1400" i="1">
                                            <a:latin typeface="Cambria Math" panose="02040503050406030204" pitchFamily="18" charset="0"/>
                                            <a:cs typeface="Times New Roman" panose="02020603050405020304" pitchFamily="18" charset="0"/>
                                          </a:rPr>
                                        </m:ctrlPr>
                                      </m:sSubPr>
                                      <m:e>
                                        <m:r>
                                          <a:rPr lang="en-US" sz="1400" i="1">
                                            <a:latin typeface="Cambria Math" panose="02040503050406030204" pitchFamily="18" charset="0"/>
                                            <a:cs typeface="Times New Roman" panose="02020603050405020304" pitchFamily="18" charset="0"/>
                                          </a:rPr>
                                          <m:t>𝑦</m:t>
                                        </m:r>
                                      </m:e>
                                      <m:sub>
                                        <m:r>
                                          <a:rPr lang="en-US" sz="1400" b="0" i="1" smtClean="0">
                                            <a:latin typeface="Cambria Math" panose="02040503050406030204" pitchFamily="18" charset="0"/>
                                            <a:cs typeface="Times New Roman" panose="02020603050405020304" pitchFamily="18" charset="0"/>
                                          </a:rPr>
                                          <m:t>.</m:t>
                                        </m:r>
                                        <m:r>
                                          <a:rPr lang="en-US" sz="1400" i="1">
                                            <a:latin typeface="Cambria Math" panose="02040503050406030204" pitchFamily="18" charset="0"/>
                                            <a:cs typeface="Times New Roman" panose="02020603050405020304" pitchFamily="18" charset="0"/>
                                          </a:rPr>
                                          <m:t>.</m:t>
                                        </m:r>
                                      </m:sub>
                                    </m:sSub>
                                  </m:e>
                                </m:acc>
                              </m:oMath>
                            </m:oMathPara>
                          </a14:m>
                          <a:endParaRPr lang="en-IN" sz="1400" dirty="0"/>
                        </a:p>
                      </a:txBody>
                      <a:tcPr/>
                    </a:tc>
                    <a:extLst>
                      <a:ext uri="{0D108BD9-81ED-4DB2-BD59-A6C34878D82A}">
                        <a16:rowId xmlns:a16="http://schemas.microsoft.com/office/drawing/2014/main" val="1951795055"/>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56937574"/>
                  </p:ext>
                </p:extLst>
              </p:nvPr>
            </p:nvGraphicFramePr>
            <p:xfrm>
              <a:off x="1058922" y="1340768"/>
              <a:ext cx="7026187" cy="2428240"/>
            </p:xfrm>
            <a:graphic>
              <a:graphicData uri="http://schemas.openxmlformats.org/drawingml/2006/table">
                <a:tbl>
                  <a:tblPr firstRow="1" bandRow="1">
                    <a:tableStyleId>{5C22544A-7EE6-4342-B048-85BDC9FD1C3A}</a:tableStyleId>
                  </a:tblPr>
                  <a:tblGrid>
                    <a:gridCol w="848782">
                      <a:extLst>
                        <a:ext uri="{9D8B030D-6E8A-4147-A177-3AD203B41FA5}">
                          <a16:colId xmlns="" xmlns:a16="http://schemas.microsoft.com/office/drawing/2014/main" xmlns:a14="http://schemas.microsoft.com/office/drawing/2010/main" val="603818800"/>
                        </a:ext>
                      </a:extLst>
                    </a:gridCol>
                    <a:gridCol w="936104">
                      <a:extLst>
                        <a:ext uri="{9D8B030D-6E8A-4147-A177-3AD203B41FA5}">
                          <a16:colId xmlns="" xmlns:a16="http://schemas.microsoft.com/office/drawing/2014/main" xmlns:a14="http://schemas.microsoft.com/office/drawing/2010/main" val="146167052"/>
                        </a:ext>
                      </a:extLst>
                    </a:gridCol>
                    <a:gridCol w="951418">
                      <a:extLst>
                        <a:ext uri="{9D8B030D-6E8A-4147-A177-3AD203B41FA5}">
                          <a16:colId xmlns="" xmlns:a16="http://schemas.microsoft.com/office/drawing/2014/main" xmlns:a14="http://schemas.microsoft.com/office/drawing/2010/main" val="3217635545"/>
                        </a:ext>
                      </a:extLst>
                    </a:gridCol>
                    <a:gridCol w="1440160">
                      <a:extLst>
                        <a:ext uri="{9D8B030D-6E8A-4147-A177-3AD203B41FA5}">
                          <a16:colId xmlns="" xmlns:a16="http://schemas.microsoft.com/office/drawing/2014/main" xmlns:a14="http://schemas.microsoft.com/office/drawing/2010/main" val="2481133061"/>
                        </a:ext>
                      </a:extLst>
                    </a:gridCol>
                    <a:gridCol w="720080">
                      <a:extLst>
                        <a:ext uri="{9D8B030D-6E8A-4147-A177-3AD203B41FA5}">
                          <a16:colId xmlns="" xmlns:a16="http://schemas.microsoft.com/office/drawing/2014/main" xmlns:a14="http://schemas.microsoft.com/office/drawing/2010/main" val="3646698106"/>
                        </a:ext>
                      </a:extLst>
                    </a:gridCol>
                    <a:gridCol w="1008112">
                      <a:extLst>
                        <a:ext uri="{9D8B030D-6E8A-4147-A177-3AD203B41FA5}">
                          <a16:colId xmlns="" xmlns:a16="http://schemas.microsoft.com/office/drawing/2014/main" xmlns:a14="http://schemas.microsoft.com/office/drawing/2010/main" val="1978893899"/>
                        </a:ext>
                      </a:extLst>
                    </a:gridCol>
                    <a:gridCol w="1121531">
                      <a:extLst>
                        <a:ext uri="{9D8B030D-6E8A-4147-A177-3AD203B41FA5}">
                          <a16:colId xmlns="" xmlns:a16="http://schemas.microsoft.com/office/drawing/2014/main" xmlns:a14="http://schemas.microsoft.com/office/drawing/2010/main" val="2822332697"/>
                        </a:ext>
                      </a:extLst>
                    </a:gridCol>
                  </a:tblGrid>
                  <a:tr h="370840">
                    <a:tc>
                      <a:txBody>
                        <a:bodyPr/>
                        <a:lstStyle/>
                        <a:p>
                          <a:pPr algn="ctr"/>
                          <a:r>
                            <a:rPr lang="en-US" sz="1600" baseline="0" dirty="0" smtClean="0"/>
                            <a:t> Level</a:t>
                          </a:r>
                          <a:endParaRPr lang="en-IN" sz="1600" dirty="0"/>
                        </a:p>
                      </a:txBody>
                      <a:tcPr/>
                    </a:tc>
                    <a:tc gridSpan="4">
                      <a:txBody>
                        <a:bodyPr/>
                        <a:lstStyle/>
                        <a:p>
                          <a:pPr algn="ctr"/>
                          <a:r>
                            <a:rPr lang="en-US" sz="1600" dirty="0" smtClean="0"/>
                            <a:t>Observations</a:t>
                          </a:r>
                          <a:endParaRPr lang="en-IN" sz="1600"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a:txBody>
                        <a:bodyPr/>
                        <a:lstStyle/>
                        <a:p>
                          <a:pPr algn="ctr"/>
                          <a:r>
                            <a:rPr lang="en-US" sz="1600" dirty="0" smtClean="0"/>
                            <a:t>Total</a:t>
                          </a:r>
                          <a:endParaRPr lang="en-IN" sz="1600" dirty="0"/>
                        </a:p>
                      </a:txBody>
                      <a:tcPr/>
                    </a:tc>
                    <a:tc>
                      <a:txBody>
                        <a:bodyPr/>
                        <a:lstStyle/>
                        <a:p>
                          <a:pPr algn="ctr"/>
                          <a:r>
                            <a:rPr lang="en-US" sz="1600" dirty="0" smtClean="0"/>
                            <a:t>Average</a:t>
                          </a:r>
                          <a:endParaRPr lang="en-IN" sz="1600" dirty="0"/>
                        </a:p>
                      </a:txBody>
                      <a:tcPr/>
                    </a:tc>
                    <a:extLst>
                      <a:ext uri="{0D108BD9-81ED-4DB2-BD59-A6C34878D82A}">
                        <a16:rowId xmlns="" xmlns:a16="http://schemas.microsoft.com/office/drawing/2014/main" xmlns:a14="http://schemas.microsoft.com/office/drawing/2010/main" val="1494158944"/>
                      </a:ext>
                    </a:extLst>
                  </a:tr>
                  <a:tr h="370840">
                    <a:tc>
                      <a:txBody>
                        <a:bodyPr/>
                        <a:lstStyle/>
                        <a:p>
                          <a:pPr algn="ctr"/>
                          <a:r>
                            <a:rPr lang="en-US" sz="1400" b="1" dirty="0" smtClean="0"/>
                            <a:t>1</a:t>
                          </a:r>
                          <a:endParaRPr lang="en-IN" sz="1400" b="1" dirty="0"/>
                        </a:p>
                      </a:txBody>
                      <a:tcPr/>
                    </a:tc>
                    <a:tc>
                      <a:txBody>
                        <a:bodyPr/>
                        <a:lstStyle/>
                        <a:p>
                          <a:endParaRPr lang="en-US"/>
                        </a:p>
                      </a:txBody>
                      <a:tcPr>
                        <a:blipFill rotWithShape="1">
                          <a:blip r:embed="rId3"/>
                          <a:stretch>
                            <a:fillRect l="-90909" t="-104918" r="-558442" b="-454098"/>
                          </a:stretch>
                        </a:blipFill>
                      </a:tcPr>
                    </a:tc>
                    <a:tc>
                      <a:txBody>
                        <a:bodyPr/>
                        <a:lstStyle/>
                        <a:p>
                          <a:endParaRPr lang="en-US"/>
                        </a:p>
                      </a:txBody>
                      <a:tcPr>
                        <a:blipFill rotWithShape="1">
                          <a:blip r:embed="rId3"/>
                          <a:stretch>
                            <a:fillRect l="-188462" t="-104918" r="-451282" b="-454098"/>
                          </a:stretch>
                        </a:blipFill>
                      </a:tcPr>
                    </a:tc>
                    <a:tc>
                      <a:txBody>
                        <a:bodyPr/>
                        <a:lstStyle/>
                        <a:p>
                          <a:pPr algn="ctr"/>
                          <a:r>
                            <a:rPr lang="en-US" sz="1400" b="1" dirty="0" smtClean="0"/>
                            <a:t>………</a:t>
                          </a:r>
                          <a:endParaRPr lang="en-IN" sz="1400" b="1" dirty="0"/>
                        </a:p>
                      </a:txBody>
                      <a:tcPr/>
                    </a:tc>
                    <a:tc>
                      <a:txBody>
                        <a:bodyPr/>
                        <a:lstStyle/>
                        <a:p>
                          <a:endParaRPr lang="en-US"/>
                        </a:p>
                      </a:txBody>
                      <a:tcPr>
                        <a:blipFill rotWithShape="1">
                          <a:blip r:embed="rId3"/>
                          <a:stretch>
                            <a:fillRect l="-581356" t="-104918" r="-296610" b="-454098"/>
                          </a:stretch>
                        </a:blipFill>
                      </a:tcPr>
                    </a:tc>
                    <a:tc>
                      <a:txBody>
                        <a:bodyPr/>
                        <a:lstStyle/>
                        <a:p>
                          <a:endParaRPr lang="en-US"/>
                        </a:p>
                      </a:txBody>
                      <a:tcPr>
                        <a:blipFill rotWithShape="1">
                          <a:blip r:embed="rId3"/>
                          <a:stretch>
                            <a:fillRect l="-487273" t="-104918" r="-112121" b="-454098"/>
                          </a:stretch>
                        </a:blipFill>
                      </a:tcPr>
                    </a:tc>
                    <a:tc>
                      <a:txBody>
                        <a:bodyPr/>
                        <a:lstStyle/>
                        <a:p>
                          <a:endParaRPr lang="en-US"/>
                        </a:p>
                      </a:txBody>
                      <a:tcPr>
                        <a:blipFill rotWithShape="1">
                          <a:blip r:embed="rId3"/>
                          <a:stretch>
                            <a:fillRect l="-526630" t="-104918" r="-543" b="-454098"/>
                          </a:stretch>
                        </a:blipFill>
                      </a:tcPr>
                    </a:tc>
                    <a:extLst>
                      <a:ext uri="{0D108BD9-81ED-4DB2-BD59-A6C34878D82A}">
                        <a16:rowId xmlns="" xmlns:a16="http://schemas.microsoft.com/office/drawing/2014/main" xmlns:a14="http://schemas.microsoft.com/office/drawing/2010/main" val="4030430031"/>
                      </a:ext>
                    </a:extLst>
                  </a:tr>
                  <a:tr h="944880">
                    <a:tc>
                      <a:txBody>
                        <a:bodyPr/>
                        <a:lstStyle/>
                        <a:p>
                          <a:pPr algn="ctr"/>
                          <a:r>
                            <a:rPr lang="en-US" sz="1400" b="1" dirty="0" smtClean="0"/>
                            <a:t>2</a:t>
                          </a:r>
                        </a:p>
                        <a:p>
                          <a:pPr marL="0" algn="ctr"/>
                          <a:r>
                            <a:rPr lang="en-US" sz="1400" b="1" dirty="0" smtClean="0"/>
                            <a:t>.</a:t>
                          </a:r>
                        </a:p>
                        <a:p>
                          <a:pPr marL="0" algn="ctr"/>
                          <a:r>
                            <a:rPr lang="en-US" sz="1400" b="1" dirty="0" smtClean="0"/>
                            <a:t>.</a:t>
                          </a:r>
                        </a:p>
                        <a:p>
                          <a:pPr marL="0" algn="ctr"/>
                          <a:r>
                            <a:rPr lang="en-US" sz="1400" b="1" dirty="0" smtClean="0"/>
                            <a:t>.</a:t>
                          </a:r>
                          <a:endParaRPr lang="en-IN" sz="1400" b="1" dirty="0"/>
                        </a:p>
                      </a:txBody>
                      <a:tcPr/>
                    </a:tc>
                    <a:tc>
                      <a:txBody>
                        <a:bodyPr/>
                        <a:lstStyle/>
                        <a:p>
                          <a:endParaRPr lang="en-US"/>
                        </a:p>
                      </a:txBody>
                      <a:tcPr>
                        <a:blipFill rotWithShape="1">
                          <a:blip r:embed="rId3"/>
                          <a:stretch>
                            <a:fillRect l="-90909" t="-81169" r="-558442" b="-79870"/>
                          </a:stretch>
                        </a:blipFill>
                      </a:tcPr>
                    </a:tc>
                    <a:tc>
                      <a:txBody>
                        <a:bodyPr/>
                        <a:lstStyle/>
                        <a:p>
                          <a:endParaRPr lang="en-US"/>
                        </a:p>
                      </a:txBody>
                      <a:tcPr>
                        <a:blipFill rotWithShape="1">
                          <a:blip r:embed="rId3"/>
                          <a:stretch>
                            <a:fillRect l="-188462" t="-81169" r="-451282" b="-79870"/>
                          </a:stretch>
                        </a:blipFill>
                      </a:tcPr>
                    </a:tc>
                    <a:tc>
                      <a:txBody>
                        <a:bodyPr/>
                        <a:lstStyle/>
                        <a:p>
                          <a:pPr algn="ctr"/>
                          <a:r>
                            <a:rPr lang="en-IN" sz="1400" b="1" dirty="0" smtClean="0"/>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a:t>
                          </a:r>
                          <a:endParaRPr lang="en-IN" sz="1400" b="1"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a:t>
                          </a:r>
                          <a:endParaRPr lang="en-IN" sz="1400" b="1"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a:t>
                          </a:r>
                          <a:endParaRPr lang="en-IN" sz="1400" b="1" dirty="0"/>
                        </a:p>
                      </a:txBody>
                      <a:tcPr/>
                    </a:tc>
                    <a:tc>
                      <a:txBody>
                        <a:bodyPr/>
                        <a:lstStyle/>
                        <a:p>
                          <a:endParaRPr lang="en-US"/>
                        </a:p>
                      </a:txBody>
                      <a:tcPr>
                        <a:blipFill rotWithShape="1">
                          <a:blip r:embed="rId3"/>
                          <a:stretch>
                            <a:fillRect l="-581356" t="-81169" r="-296610" b="-79870"/>
                          </a:stretch>
                        </a:blipFill>
                      </a:tcPr>
                    </a:tc>
                    <a:tc>
                      <a:txBody>
                        <a:bodyPr/>
                        <a:lstStyle/>
                        <a:p>
                          <a:endParaRPr lang="en-US"/>
                        </a:p>
                      </a:txBody>
                      <a:tcPr>
                        <a:blipFill rotWithShape="1">
                          <a:blip r:embed="rId3"/>
                          <a:stretch>
                            <a:fillRect l="-487273" t="-81169" r="-112121" b="-79870"/>
                          </a:stretch>
                        </a:blipFill>
                      </a:tcPr>
                    </a:tc>
                    <a:tc>
                      <a:txBody>
                        <a:bodyPr/>
                        <a:lstStyle/>
                        <a:p>
                          <a:endParaRPr lang="en-US"/>
                        </a:p>
                      </a:txBody>
                      <a:tcPr>
                        <a:blipFill rotWithShape="1">
                          <a:blip r:embed="rId3"/>
                          <a:stretch>
                            <a:fillRect l="-526630" t="-81169" r="-543" b="-79870"/>
                          </a:stretch>
                        </a:blipFill>
                      </a:tcPr>
                    </a:tc>
                    <a:extLst>
                      <a:ext uri="{0D108BD9-81ED-4DB2-BD59-A6C34878D82A}">
                        <a16:rowId xmlns="" xmlns:a16="http://schemas.microsoft.com/office/drawing/2014/main" xmlns:a14="http://schemas.microsoft.com/office/drawing/2010/main" val="3427578380"/>
                      </a:ext>
                    </a:extLst>
                  </a:tr>
                  <a:tr h="370840">
                    <a:tc>
                      <a:txBody>
                        <a:bodyPr/>
                        <a:lstStyle/>
                        <a:p>
                          <a:pPr algn="ctr"/>
                          <a:r>
                            <a:rPr lang="en-US" sz="1400" b="1" i="1" dirty="0" smtClean="0"/>
                            <a:t>k</a:t>
                          </a:r>
                          <a:endParaRPr lang="en-IN" sz="1400" b="1" i="1" dirty="0"/>
                        </a:p>
                      </a:txBody>
                      <a:tcPr/>
                    </a:tc>
                    <a:tc>
                      <a:txBody>
                        <a:bodyPr/>
                        <a:lstStyle/>
                        <a:p>
                          <a:endParaRPr lang="en-US"/>
                        </a:p>
                      </a:txBody>
                      <a:tcPr>
                        <a:blipFill rotWithShape="1">
                          <a:blip r:embed="rId3"/>
                          <a:stretch>
                            <a:fillRect l="-90909" t="-457377" r="-558442" b="-101639"/>
                          </a:stretch>
                        </a:blipFill>
                      </a:tcPr>
                    </a:tc>
                    <a:tc>
                      <a:txBody>
                        <a:bodyPr/>
                        <a:lstStyle/>
                        <a:p>
                          <a:endParaRPr lang="en-US"/>
                        </a:p>
                      </a:txBody>
                      <a:tcPr>
                        <a:blipFill rotWithShape="1">
                          <a:blip r:embed="rId3"/>
                          <a:stretch>
                            <a:fillRect l="-188462" t="-457377" r="-451282" b="-101639"/>
                          </a:stretch>
                        </a:blipFill>
                      </a:tcPr>
                    </a:tc>
                    <a:tc>
                      <a:txBody>
                        <a:bodyPr/>
                        <a:lstStyle/>
                        <a:p>
                          <a:endParaRPr lang="en-IN" sz="1400" b="1" dirty="0"/>
                        </a:p>
                      </a:txBody>
                      <a:tcPr/>
                    </a:tc>
                    <a:tc>
                      <a:txBody>
                        <a:bodyPr/>
                        <a:lstStyle/>
                        <a:p>
                          <a:endParaRPr lang="en-US"/>
                        </a:p>
                      </a:txBody>
                      <a:tcPr>
                        <a:blipFill rotWithShape="1">
                          <a:blip r:embed="rId3"/>
                          <a:stretch>
                            <a:fillRect l="-581356" t="-457377" r="-296610" b="-101639"/>
                          </a:stretch>
                        </a:blipFill>
                      </a:tcPr>
                    </a:tc>
                    <a:tc>
                      <a:txBody>
                        <a:bodyPr/>
                        <a:lstStyle/>
                        <a:p>
                          <a:endParaRPr lang="en-US"/>
                        </a:p>
                      </a:txBody>
                      <a:tcPr>
                        <a:blipFill rotWithShape="1">
                          <a:blip r:embed="rId3"/>
                          <a:stretch>
                            <a:fillRect l="-487273" t="-457377" r="-112121" b="-101639"/>
                          </a:stretch>
                        </a:blipFill>
                      </a:tcPr>
                    </a:tc>
                    <a:tc>
                      <a:txBody>
                        <a:bodyPr/>
                        <a:lstStyle/>
                        <a:p>
                          <a:endParaRPr lang="en-US"/>
                        </a:p>
                      </a:txBody>
                      <a:tcPr>
                        <a:blipFill rotWithShape="1">
                          <a:blip r:embed="rId3"/>
                          <a:stretch>
                            <a:fillRect l="-526630" t="-457377" r="-543" b="-101639"/>
                          </a:stretch>
                        </a:blipFill>
                      </a:tcPr>
                    </a:tc>
                    <a:extLst>
                      <a:ext uri="{0D108BD9-81ED-4DB2-BD59-A6C34878D82A}">
                        <a16:rowId xmlns="" xmlns:a16="http://schemas.microsoft.com/office/drawing/2014/main" xmlns:a14="http://schemas.microsoft.com/office/drawing/2010/main" val="1676174143"/>
                      </a:ext>
                    </a:extLst>
                  </a:tr>
                  <a:tr h="370840">
                    <a:tc>
                      <a:txBody>
                        <a:bodyPr/>
                        <a:lstStyle/>
                        <a:p>
                          <a:endParaRPr lang="en-IN" sz="1400" dirty="0"/>
                        </a:p>
                      </a:txBody>
                      <a:tcPr/>
                    </a:tc>
                    <a:tc>
                      <a:txBody>
                        <a:bodyPr/>
                        <a:lstStyle/>
                        <a:p>
                          <a:endParaRPr lang="en-IN" sz="1400" dirty="0"/>
                        </a:p>
                      </a:txBody>
                      <a:tcPr/>
                    </a:tc>
                    <a:tc>
                      <a:txBody>
                        <a:bodyPr/>
                        <a:lstStyle/>
                        <a:p>
                          <a:endParaRPr lang="en-IN" sz="1400"/>
                        </a:p>
                      </a:txBody>
                      <a:tcPr/>
                    </a:tc>
                    <a:tc>
                      <a:txBody>
                        <a:bodyPr/>
                        <a:lstStyle/>
                        <a:p>
                          <a:endParaRPr lang="en-IN" sz="1400"/>
                        </a:p>
                      </a:txBody>
                      <a:tcPr/>
                    </a:tc>
                    <a:tc>
                      <a:txBody>
                        <a:bodyPr/>
                        <a:lstStyle/>
                        <a:p>
                          <a:endParaRPr lang="en-IN" sz="1400"/>
                        </a:p>
                      </a:txBody>
                      <a:tcPr/>
                    </a:tc>
                    <a:tc>
                      <a:txBody>
                        <a:bodyPr/>
                        <a:lstStyle/>
                        <a:p>
                          <a:endParaRPr lang="en-US"/>
                        </a:p>
                      </a:txBody>
                      <a:tcPr>
                        <a:blipFill rotWithShape="1">
                          <a:blip r:embed="rId3"/>
                          <a:stretch>
                            <a:fillRect l="-487273" t="-557377" r="-112121" b="-1639"/>
                          </a:stretch>
                        </a:blipFill>
                      </a:tcPr>
                    </a:tc>
                    <a:tc>
                      <a:txBody>
                        <a:bodyPr/>
                        <a:lstStyle/>
                        <a:p>
                          <a:endParaRPr lang="en-US"/>
                        </a:p>
                      </a:txBody>
                      <a:tcPr>
                        <a:blipFill rotWithShape="1">
                          <a:blip r:embed="rId3"/>
                          <a:stretch>
                            <a:fillRect l="-526630" t="-557377" r="-543" b="-1639"/>
                          </a:stretch>
                        </a:blipFill>
                      </a:tcPr>
                    </a:tc>
                    <a:extLst>
                      <a:ext uri="{0D108BD9-81ED-4DB2-BD59-A6C34878D82A}">
                        <a16:rowId xmlns="" xmlns:a16="http://schemas.microsoft.com/office/drawing/2014/main" xmlns:a14="http://schemas.microsoft.com/office/drawing/2010/main" val="1951795055"/>
                      </a:ext>
                    </a:extLst>
                  </a:tr>
                </a:tbl>
              </a:graphicData>
            </a:graphic>
          </p:graphicFrame>
        </mc:Fallback>
      </mc:AlternateContent>
    </p:spTree>
    <p:extLst>
      <p:ext uri="{BB962C8B-B14F-4D97-AF65-F5344CB8AC3E}">
        <p14:creationId xmlns:p14="http://schemas.microsoft.com/office/powerpoint/2010/main" val="23480904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636680"/>
          </a:xfrm>
        </p:spPr>
        <p:txBody>
          <a:bodyPr>
            <a:noAutofit/>
          </a:bodyPr>
          <a:lstStyle/>
          <a:p>
            <a:r>
              <a:rPr lang="en-US" sz="4000" dirty="0" smtClean="0">
                <a:solidFill>
                  <a:srgbClr val="960000"/>
                </a:solidFill>
                <a:latin typeface="Times New Roman" pitchFamily="18" charset="0"/>
                <a:cs typeface="Times New Roman" pitchFamily="18" charset="0"/>
              </a:rPr>
              <a:t>One-way </a:t>
            </a:r>
            <a:r>
              <a:rPr lang="en-US" sz="4000" dirty="0">
                <a:solidFill>
                  <a:srgbClr val="960000"/>
                </a:solidFill>
                <a:latin typeface="Times New Roman" pitchFamily="18" charset="0"/>
                <a:cs typeface="Times New Roman" pitchFamily="18" charset="0"/>
              </a:rPr>
              <a:t>ANOVA</a:t>
            </a:r>
            <a:endParaRPr lang="en-IN" sz="4000" dirty="0">
              <a:solidFill>
                <a:srgbClr val="960000"/>
              </a:solidFill>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r>
              <a:rPr lang="en-US" smtClean="0"/>
              <a:t>SMR</a:t>
            </a:r>
            <a:endParaRPr lang="en-IN"/>
          </a:p>
        </p:txBody>
      </p:sp>
      <mc:AlternateContent xmlns:mc="http://schemas.openxmlformats.org/markup-compatibility/2006" xmlns:a14="http://schemas.microsoft.com/office/drawing/2010/main">
        <mc:Choice Requires="a14">
          <p:sp>
            <p:nvSpPr>
              <p:cNvPr id="4" name="TextBox 3"/>
              <p:cNvSpPr txBox="1"/>
              <p:nvPr/>
            </p:nvSpPr>
            <p:spPr>
              <a:xfrm>
                <a:off x="611560" y="1556792"/>
                <a:ext cx="7920880" cy="3955185"/>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Expressed symbolically,</a:t>
                </a:r>
              </a:p>
              <a:p>
                <a:endParaRPr lang="en-US"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m:t>
                          </m:r>
                        </m:sub>
                      </m:sSub>
                      <m:r>
                        <a:rPr lang="en-US" sz="2000" b="0" i="1" smtClean="0">
                          <a:latin typeface="Cambria Math" panose="02040503050406030204" pitchFamily="18" charset="0"/>
                          <a:cs typeface="Times New Roman" panose="02020603050405020304" pitchFamily="18" charset="0"/>
                        </a:rPr>
                        <m:t>=</m:t>
                      </m:r>
                      <m:nary>
                        <m:naryPr>
                          <m:chr m:val="∑"/>
                          <m:ctrlPr>
                            <a:rPr lang="en-US" sz="2000" b="0" i="1" smtClean="0">
                              <a:latin typeface="Cambria Math" panose="02040503050406030204" pitchFamily="18" charset="0"/>
                              <a:cs typeface="Times New Roman" panose="02020603050405020304" pitchFamily="18" charset="0"/>
                            </a:rPr>
                          </m:ctrlPr>
                        </m:naryPr>
                        <m:sub>
                          <m:r>
                            <m:rPr>
                              <m:brk m:alnAt="23"/>
                            </m:rPr>
                            <a:rPr lang="en-US" sz="2000" b="0" i="1" smtClean="0">
                              <a:latin typeface="Cambria Math" panose="02040503050406030204" pitchFamily="18" charset="0"/>
                              <a:cs typeface="Times New Roman" panose="02020603050405020304" pitchFamily="18" charset="0"/>
                            </a:rPr>
                            <m:t>𝑗</m:t>
                          </m:r>
                          <m:r>
                            <a:rPr lang="en-US" sz="2000" b="0" i="1" smtClean="0">
                              <a:latin typeface="Cambria Math" panose="02040503050406030204" pitchFamily="18" charset="0"/>
                              <a:cs typeface="Times New Roman" panose="02020603050405020304" pitchFamily="18" charset="0"/>
                            </a:rPr>
                            <m:t>=1</m:t>
                          </m:r>
                        </m:sub>
                        <m:sup>
                          <m:r>
                            <a:rPr lang="en-US" sz="2000" b="0" i="1" smtClean="0">
                              <a:latin typeface="Cambria Math" panose="02040503050406030204" pitchFamily="18" charset="0"/>
                              <a:cs typeface="Times New Roman" panose="02020603050405020304" pitchFamily="18" charset="0"/>
                            </a:rPr>
                            <m:t>𝑛</m:t>
                          </m:r>
                          <m:r>
                            <a:rPr lang="en-US" sz="2000" b="0" i="1" baseline="-25000" smtClean="0">
                              <a:latin typeface="Cambria Math"/>
                              <a:cs typeface="Times New Roman" panose="02020603050405020304" pitchFamily="18" charset="0"/>
                            </a:rPr>
                            <m:t>𝑖</m:t>
                          </m:r>
                        </m:sup>
                        <m:e>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US" sz="2000" b="0" i="1" smtClean="0">
                                  <a:latin typeface="Cambria Math" panose="02040503050406030204" pitchFamily="18" charset="0"/>
                                  <a:cs typeface="Times New Roman" panose="02020603050405020304" pitchFamily="18" charset="0"/>
                                </a:rPr>
                                <m:t>𝑖𝑗</m:t>
                              </m:r>
                            </m:sub>
                          </m:sSub>
                        </m:e>
                      </m:nary>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=1,2,……,</m:t>
                      </m:r>
                      <m:r>
                        <a:rPr lang="en-US" sz="2000" b="0" i="1" smtClean="0">
                          <a:latin typeface="Cambria Math"/>
                          <a:cs typeface="Times New Roman" panose="02020603050405020304" pitchFamily="18" charset="0"/>
                        </a:rPr>
                        <m:t>𝑘</m:t>
                      </m:r>
                    </m:oMath>
                  </m:oMathPara>
                </a14:m>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IN" sz="2000" dirty="0" smtClean="0"/>
                  <a:t>                                </a:t>
                </a:r>
                <a14:m>
                  <m:oMath xmlns:m="http://schemas.openxmlformats.org/officeDocument/2006/math">
                    <m:sSub>
                      <m:sSubPr>
                        <m:ctrlPr>
                          <a:rPr lang="en-IN" sz="2400" i="1">
                            <a:latin typeface="Cambria Math" panose="02040503050406030204" pitchFamily="18" charset="0"/>
                          </a:rPr>
                        </m:ctrlPr>
                      </m:sSubPr>
                      <m:e>
                        <m:acc>
                          <m:accPr>
                            <m:chr m:val="̅"/>
                            <m:ctrlPr>
                              <a:rPr lang="en-IN" sz="2400" i="1">
                                <a:latin typeface="Cambria Math" panose="02040503050406030204" pitchFamily="18" charset="0"/>
                              </a:rPr>
                            </m:ctrlPr>
                          </m:accPr>
                          <m:e>
                            <m:r>
                              <a:rPr lang="en-IN" sz="2400" i="1">
                                <a:latin typeface="Cambria Math"/>
                              </a:rPr>
                              <m:t>𝑦</m:t>
                            </m:r>
                          </m:e>
                        </m:acc>
                      </m:e>
                      <m:sub>
                        <m:r>
                          <a:rPr lang="en-IN" sz="2400" i="1">
                            <a:latin typeface="Cambria Math"/>
                          </a:rPr>
                          <m:t>𝑖</m:t>
                        </m:r>
                        <m:r>
                          <a:rPr lang="en-IN" sz="2400" i="1">
                            <a:latin typeface="Cambria Math"/>
                          </a:rPr>
                          <m:t>..</m:t>
                        </m:r>
                      </m:sub>
                    </m:sSub>
                    <m:r>
                      <a:rPr lang="en-IN" sz="2400" i="1">
                        <a:latin typeface="Cambria Math"/>
                      </a:rPr>
                      <m:t>=</m:t>
                    </m:r>
                    <m:f>
                      <m:fPr>
                        <m:ctrlPr>
                          <a:rPr lang="en-IN" sz="2400" i="1">
                            <a:latin typeface="Cambria Math" panose="02040503050406030204" pitchFamily="18" charset="0"/>
                          </a:rPr>
                        </m:ctrlPr>
                      </m:fPr>
                      <m:num>
                        <m:sSub>
                          <m:sSubPr>
                            <m:ctrlPr>
                              <a:rPr lang="en-IN" sz="2400" i="1">
                                <a:latin typeface="Cambria Math" panose="02040503050406030204" pitchFamily="18" charset="0"/>
                              </a:rPr>
                            </m:ctrlPr>
                          </m:sSubPr>
                          <m:e>
                            <m:r>
                              <a:rPr lang="en-IN" sz="2400" i="1">
                                <a:latin typeface="Cambria Math"/>
                              </a:rPr>
                              <m:t>𝑦</m:t>
                            </m:r>
                          </m:e>
                          <m:sub>
                            <m:r>
                              <a:rPr lang="en-IN" sz="2400" i="1">
                                <a:latin typeface="Cambria Math"/>
                              </a:rPr>
                              <m:t>𝑖</m:t>
                            </m:r>
                            <m:r>
                              <a:rPr lang="en-IN" sz="2400" i="1">
                                <a:latin typeface="Cambria Math"/>
                              </a:rPr>
                              <m:t>.</m:t>
                            </m:r>
                          </m:sub>
                        </m:sSub>
                      </m:num>
                      <m:den>
                        <m:sSub>
                          <m:sSubPr>
                            <m:ctrlPr>
                              <a:rPr lang="en-IN" sz="2400" i="1">
                                <a:latin typeface="Cambria Math" panose="02040503050406030204" pitchFamily="18" charset="0"/>
                              </a:rPr>
                            </m:ctrlPr>
                          </m:sSubPr>
                          <m:e>
                            <m:r>
                              <a:rPr lang="en-IN" sz="2400" i="1">
                                <a:latin typeface="Cambria Math"/>
                              </a:rPr>
                              <m:t>𝑛</m:t>
                            </m:r>
                          </m:e>
                          <m:sub>
                            <m:r>
                              <a:rPr lang="en-IN" sz="2400" i="1">
                                <a:latin typeface="Cambria Math"/>
                              </a:rPr>
                              <m:t>𝑖</m:t>
                            </m:r>
                          </m:sub>
                        </m:sSub>
                      </m:den>
                    </m:f>
                  </m:oMath>
                </a14:m>
                <a:endParaRPr lang="en-IN" sz="2400" dirty="0"/>
              </a:p>
              <a:p>
                <a:endParaRPr lang="en-US" sz="2000"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US" sz="2000" b="0" i="1" smtClean="0">
                              <a:latin typeface="Cambria Math" panose="02040503050406030204" pitchFamily="18" charset="0"/>
                              <a:cs typeface="Times New Roman" panose="02020603050405020304" pitchFamily="18" charset="0"/>
                            </a:rPr>
                            <m:t>..</m:t>
                          </m:r>
                        </m:sub>
                      </m:sSub>
                      <m:r>
                        <a:rPr lang="en-US" sz="2000" b="0" i="1" smtClean="0">
                          <a:latin typeface="Cambria Math" panose="02040503050406030204" pitchFamily="18" charset="0"/>
                          <a:cs typeface="Times New Roman" panose="02020603050405020304" pitchFamily="18" charset="0"/>
                        </a:rPr>
                        <m:t>=</m:t>
                      </m:r>
                      <m:nary>
                        <m:naryPr>
                          <m:chr m:val="∑"/>
                          <m:ctrlPr>
                            <a:rPr lang="en-US" sz="2000" b="0" i="1" smtClean="0">
                              <a:latin typeface="Cambria Math" panose="02040503050406030204" pitchFamily="18" charset="0"/>
                              <a:cs typeface="Times New Roman" panose="02020603050405020304" pitchFamily="18" charset="0"/>
                            </a:rPr>
                          </m:ctrlPr>
                        </m:naryPr>
                        <m:sub>
                          <m:r>
                            <m:rPr>
                              <m:brk m:alnAt="23"/>
                            </m:rP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=1</m:t>
                          </m:r>
                        </m:sub>
                        <m:sup>
                          <m:r>
                            <a:rPr lang="en-US" sz="2000" b="0" i="1" smtClean="0">
                              <a:latin typeface="Cambria Math"/>
                              <a:cs typeface="Times New Roman" panose="02020603050405020304" pitchFamily="18" charset="0"/>
                            </a:rPr>
                            <m:t>𝑘</m:t>
                          </m:r>
                        </m:sup>
                        <m:e>
                          <m:nary>
                            <m:naryPr>
                              <m:chr m:val="∑"/>
                              <m:ctrlPr>
                                <a:rPr lang="en-US" sz="2000" b="0" i="1" smtClean="0">
                                  <a:latin typeface="Cambria Math" panose="02040503050406030204" pitchFamily="18" charset="0"/>
                                  <a:cs typeface="Times New Roman" panose="02020603050405020304" pitchFamily="18" charset="0"/>
                                </a:rPr>
                              </m:ctrlPr>
                            </m:naryPr>
                            <m:sub>
                              <m:r>
                                <m:rPr>
                                  <m:brk m:alnAt="23"/>
                                </m:rPr>
                                <a:rPr lang="en-US" sz="2000" b="0" i="1" smtClean="0">
                                  <a:latin typeface="Cambria Math" panose="02040503050406030204" pitchFamily="18" charset="0"/>
                                  <a:cs typeface="Times New Roman" panose="02020603050405020304" pitchFamily="18" charset="0"/>
                                </a:rPr>
                                <m:t>𝑗</m:t>
                              </m:r>
                              <m:r>
                                <a:rPr lang="en-US" sz="2000" b="0" i="1" smtClean="0">
                                  <a:latin typeface="Cambria Math" panose="02040503050406030204" pitchFamily="18" charset="0"/>
                                  <a:cs typeface="Times New Roman" panose="02020603050405020304" pitchFamily="18" charset="0"/>
                                </a:rPr>
                                <m:t>=1</m:t>
                              </m:r>
                            </m:sub>
                            <m:sup>
                              <m:r>
                                <a:rPr lang="en-US" sz="2000" b="0" i="1" smtClean="0">
                                  <a:latin typeface="Cambria Math" panose="02040503050406030204" pitchFamily="18" charset="0"/>
                                  <a:cs typeface="Times New Roman" panose="02020603050405020304" pitchFamily="18" charset="0"/>
                                </a:rPr>
                                <m:t>𝑛</m:t>
                              </m:r>
                              <m:r>
                                <a:rPr lang="en-US" sz="2000" b="0" i="1" baseline="-25000" smtClean="0">
                                  <a:latin typeface="Cambria Math"/>
                                  <a:cs typeface="Times New Roman" panose="02020603050405020304" pitchFamily="18" charset="0"/>
                                </a:rPr>
                                <m:t>𝑖</m:t>
                              </m:r>
                            </m:sup>
                            <m:e>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US" sz="2000" b="0" i="1" smtClean="0">
                                      <a:latin typeface="Cambria Math" panose="02040503050406030204" pitchFamily="18" charset="0"/>
                                      <a:cs typeface="Times New Roman" panose="02020603050405020304" pitchFamily="18" charset="0"/>
                                    </a:rPr>
                                    <m:t>𝑖𝑗</m:t>
                                  </m:r>
                                </m:sub>
                              </m:sSub>
                            </m:e>
                          </m:nary>
                        </m:e>
                      </m:nary>
                      <m:r>
                        <a:rPr lang="en-US" sz="2000" b="0" i="1" smtClean="0">
                          <a:latin typeface="Cambria Math" panose="02040503050406030204" pitchFamily="18" charset="0"/>
                          <a:cs typeface="Times New Roman" panose="02020603050405020304" pitchFamily="18" charset="0"/>
                        </a:rPr>
                        <m:t>                         </m:t>
                      </m:r>
                      <m:acc>
                        <m:accPr>
                          <m:chr m:val="̅"/>
                          <m:ctrlPr>
                            <a:rPr lang="en-US" sz="2000" b="0" i="1" smtClean="0">
                              <a:latin typeface="Cambria Math" panose="02040503050406030204" pitchFamily="18" charset="0"/>
                              <a:cs typeface="Times New Roman" panose="02020603050405020304" pitchFamily="18" charset="0"/>
                            </a:rPr>
                          </m:ctrlPr>
                        </m:accPr>
                        <m:e>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US" sz="2000" b="0" i="1" smtClean="0">
                                  <a:latin typeface="Cambria Math" panose="02040503050406030204" pitchFamily="18" charset="0"/>
                                  <a:cs typeface="Times New Roman" panose="02020603050405020304" pitchFamily="18" charset="0"/>
                                </a:rPr>
                                <m:t>..</m:t>
                              </m:r>
                            </m:sub>
                          </m:sSub>
                        </m:e>
                      </m:acc>
                      <m:r>
                        <a:rPr lang="en-US" sz="2000" b="0" i="1" smtClean="0">
                          <a:latin typeface="Cambria Math" panose="02040503050406030204" pitchFamily="18" charset="0"/>
                          <a:cs typeface="Times New Roman" panose="02020603050405020304" pitchFamily="18" charset="0"/>
                        </a:rPr>
                        <m:t>=</m:t>
                      </m:r>
                      <m:f>
                        <m:fPr>
                          <m:type m:val="skw"/>
                          <m:ctrlPr>
                            <a:rPr lang="en-US" sz="2000" b="0" i="1" smtClean="0">
                              <a:latin typeface="Cambria Math" panose="02040503050406030204" pitchFamily="18" charset="0"/>
                              <a:cs typeface="Times New Roman" panose="02020603050405020304" pitchFamily="18" charset="0"/>
                            </a:rPr>
                          </m:ctrlPr>
                        </m:fPr>
                        <m:num>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𝑦</m:t>
                              </m:r>
                            </m:e>
                            <m:sub>
                              <m:r>
                                <a:rPr lang="en-US" sz="2000" i="1">
                                  <a:latin typeface="Cambria Math" panose="02040503050406030204" pitchFamily="18" charset="0"/>
                                  <a:cs typeface="Times New Roman" panose="02020603050405020304" pitchFamily="18" charset="0"/>
                                </a:rPr>
                                <m:t>..</m:t>
                              </m:r>
                            </m:sub>
                          </m:sSub>
                        </m:num>
                        <m:den>
                          <m:r>
                            <a:rPr lang="en-US" sz="2000" b="0" i="1" smtClean="0">
                              <a:latin typeface="Cambria Math" panose="02040503050406030204" pitchFamily="18" charset="0"/>
                              <a:cs typeface="Times New Roman" panose="02020603050405020304" pitchFamily="18" charset="0"/>
                            </a:rPr>
                            <m:t>𝑁</m:t>
                          </m:r>
                        </m:den>
                      </m:f>
                    </m:oMath>
                  </m:oMathPara>
                </a14:m>
                <a:endParaRPr lang="en-US"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11560" y="1556792"/>
                <a:ext cx="7920880" cy="3955185"/>
              </a:xfrm>
              <a:prstGeom prst="rect">
                <a:avLst/>
              </a:prstGeom>
              <a:blipFill rotWithShape="1">
                <a:blip r:embed="rId2"/>
                <a:stretch>
                  <a:fillRect l="-769" t="-770"/>
                </a:stretch>
              </a:blipFill>
            </p:spPr>
            <p:txBody>
              <a:bodyPr/>
              <a:lstStyle/>
              <a:p>
                <a:r>
                  <a:rPr lang="en-IN">
                    <a:noFill/>
                  </a:rPr>
                  <a:t> </a:t>
                </a:r>
              </a:p>
            </p:txBody>
          </p:sp>
        </mc:Fallback>
      </mc:AlternateContent>
      <p:sp>
        <p:nvSpPr>
          <p:cNvPr id="3" name="Rectangle 2"/>
          <p:cNvSpPr/>
          <p:nvPr/>
        </p:nvSpPr>
        <p:spPr>
          <a:xfrm>
            <a:off x="899592" y="5447244"/>
            <a:ext cx="6984776" cy="369332"/>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Here, </a:t>
            </a:r>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 is the total observations, that is, </a:t>
            </a:r>
            <a:r>
              <a:rPr lang="en-US" i="1" dirty="0" smtClean="0">
                <a:latin typeface="Times New Roman" panose="02020603050405020304" pitchFamily="18" charset="0"/>
                <a:cs typeface="Times New Roman" panose="02020603050405020304" pitchFamily="18" charset="0"/>
              </a:rPr>
              <a:t>N = </a:t>
            </a:r>
            <a:r>
              <a:rPr lang="en-US" i="1" dirty="0" err="1" smtClean="0">
                <a:latin typeface="Times New Roman" panose="02020603050405020304" pitchFamily="18" charset="0"/>
                <a:cs typeface="Times New Roman" panose="02020603050405020304" pitchFamily="18" charset="0"/>
              </a:rPr>
              <a:t>n</a:t>
            </a:r>
            <a:r>
              <a:rPr lang="en-US" i="1" baseline="-25000" dirty="0" err="1" smtClean="0">
                <a:latin typeface="Times New Roman" panose="02020603050405020304" pitchFamily="18" charset="0"/>
                <a:cs typeface="Times New Roman" panose="02020603050405020304" pitchFamily="18" charset="0"/>
              </a:rPr>
              <a:t>i</a:t>
            </a:r>
            <a:r>
              <a:rPr lang="en-US" i="1" dirty="0" smtClean="0">
                <a:latin typeface="Times New Roman" panose="02020603050405020304" pitchFamily="18" charset="0"/>
                <a:cs typeface="Times New Roman" panose="02020603050405020304" pitchFamily="18" charset="0"/>
              </a:rPr>
              <a:t> + n</a:t>
            </a:r>
            <a:r>
              <a:rPr lang="en-US" i="1" baseline="-25000" dirty="0" smtClean="0">
                <a:latin typeface="Times New Roman" panose="02020603050405020304" pitchFamily="18" charset="0"/>
                <a:cs typeface="Times New Roman" panose="02020603050405020304" pitchFamily="18" charset="0"/>
              </a:rPr>
              <a:t>2</a:t>
            </a:r>
            <a:r>
              <a:rPr lang="en-US" i="1" dirty="0" smtClean="0">
                <a:latin typeface="Times New Roman" panose="02020603050405020304" pitchFamily="18" charset="0"/>
                <a:cs typeface="Times New Roman" panose="02020603050405020304" pitchFamily="18" charset="0"/>
              </a:rPr>
              <a:t> + …+</a:t>
            </a:r>
            <a:r>
              <a:rPr lang="en-US" i="1" dirty="0" err="1" smtClean="0">
                <a:latin typeface="Times New Roman" panose="02020603050405020304" pitchFamily="18" charset="0"/>
                <a:cs typeface="Times New Roman" panose="02020603050405020304" pitchFamily="18" charset="0"/>
              </a:rPr>
              <a:t>n</a:t>
            </a:r>
            <a:r>
              <a:rPr lang="en-US" i="1" baseline="-25000" dirty="0" err="1" smtClean="0">
                <a:latin typeface="Times New Roman" panose="02020603050405020304" pitchFamily="18" charset="0"/>
                <a:cs typeface="Times New Roman" panose="02020603050405020304" pitchFamily="18" charset="0"/>
              </a:rPr>
              <a:t>k</a:t>
            </a:r>
            <a:endParaRPr lang="en-US" i="1"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7865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16" y="704088"/>
            <a:ext cx="8229600" cy="636680"/>
          </a:xfrm>
        </p:spPr>
        <p:txBody>
          <a:bodyPr>
            <a:noAutofit/>
          </a:bodyPr>
          <a:lstStyle/>
          <a:p>
            <a:r>
              <a:rPr lang="en-US" sz="4000" dirty="0" smtClean="0">
                <a:solidFill>
                  <a:srgbClr val="960000"/>
                </a:solidFill>
                <a:latin typeface="Times New Roman" pitchFamily="18" charset="0"/>
                <a:cs typeface="Times New Roman" pitchFamily="18" charset="0"/>
              </a:rPr>
              <a:t>Overall Variability in Data</a:t>
            </a:r>
            <a:endParaRPr lang="en-IN" sz="4000" dirty="0">
              <a:solidFill>
                <a:srgbClr val="960000"/>
              </a:solidFill>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r>
              <a:rPr lang="en-US" smtClean="0"/>
              <a:t>SMR</a:t>
            </a:r>
            <a:endParaRPr lang="en-IN"/>
          </a:p>
        </p:txBody>
      </p:sp>
      <mc:AlternateContent xmlns:mc="http://schemas.openxmlformats.org/markup-compatibility/2006" xmlns:a14="http://schemas.microsoft.com/office/drawing/2010/main">
        <mc:Choice Requires="a14">
          <p:sp>
            <p:nvSpPr>
              <p:cNvPr id="4" name="TextBox 3"/>
              <p:cNvSpPr txBox="1"/>
              <p:nvPr/>
            </p:nvSpPr>
            <p:spPr>
              <a:xfrm>
                <a:off x="611560" y="2060848"/>
                <a:ext cx="7920880" cy="1769908"/>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The correlated sum of squares for each factor level</a:t>
                </a:r>
              </a:p>
              <a:p>
                <a:endParaRPr lang="en-US" sz="200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IN" sz="2000" i="1">
                            <a:latin typeface="Cambria Math" panose="02040503050406030204" pitchFamily="18" charset="0"/>
                          </a:rPr>
                        </m:ctrlPr>
                      </m:sSubPr>
                      <m:e>
                        <m:r>
                          <a:rPr lang="en-US" sz="2000" b="0" i="1" smtClean="0">
                            <a:latin typeface="Cambria Math"/>
                          </a:rPr>
                          <m:t>                               </m:t>
                        </m:r>
                        <m:r>
                          <a:rPr lang="en-IN" sz="2000" i="1">
                            <a:latin typeface="Cambria Math"/>
                          </a:rPr>
                          <m:t>𝑆𝑆</m:t>
                        </m:r>
                      </m:e>
                      <m:sub>
                        <m:r>
                          <a:rPr lang="en-IN" sz="2000" i="1">
                            <a:latin typeface="Cambria Math"/>
                          </a:rPr>
                          <m:t>𝑖</m:t>
                        </m:r>
                      </m:sub>
                    </m:sSub>
                    <m:r>
                      <a:rPr lang="en-IN" sz="2000" i="1">
                        <a:latin typeface="Cambria Math"/>
                      </a:rPr>
                      <m:t>=</m:t>
                    </m:r>
                    <m:nary>
                      <m:naryPr>
                        <m:chr m:val="∑"/>
                        <m:limLoc m:val="undOvr"/>
                        <m:ctrlPr>
                          <a:rPr lang="en-IN" sz="2000" i="1">
                            <a:latin typeface="Cambria Math" panose="02040503050406030204" pitchFamily="18" charset="0"/>
                          </a:rPr>
                        </m:ctrlPr>
                      </m:naryPr>
                      <m:sub>
                        <m:r>
                          <a:rPr lang="en-IN" sz="2000" i="1">
                            <a:latin typeface="Cambria Math"/>
                          </a:rPr>
                          <m:t>𝑗</m:t>
                        </m:r>
                        <m:r>
                          <a:rPr lang="en-IN" sz="2000" i="1">
                            <a:latin typeface="Cambria Math"/>
                          </a:rPr>
                          <m:t>=1</m:t>
                        </m:r>
                      </m:sub>
                      <m:sup>
                        <m:sSub>
                          <m:sSubPr>
                            <m:ctrlPr>
                              <a:rPr lang="en-IN" sz="2000" i="1">
                                <a:latin typeface="Cambria Math" panose="02040503050406030204" pitchFamily="18" charset="0"/>
                              </a:rPr>
                            </m:ctrlPr>
                          </m:sSubPr>
                          <m:e>
                            <m:r>
                              <a:rPr lang="en-IN" sz="2000" i="1">
                                <a:latin typeface="Cambria Math"/>
                              </a:rPr>
                              <m:t>𝑛</m:t>
                            </m:r>
                          </m:e>
                          <m:sub>
                            <m:r>
                              <a:rPr lang="en-IN" sz="2000" i="1">
                                <a:latin typeface="Cambria Math"/>
                              </a:rPr>
                              <m:t>𝑖</m:t>
                            </m:r>
                          </m:sub>
                        </m:sSub>
                      </m:sup>
                      <m:e>
                        <m:sSup>
                          <m:sSupPr>
                            <m:ctrlPr>
                              <a:rPr lang="en-IN" sz="2000" i="1">
                                <a:latin typeface="Cambria Math" panose="02040503050406030204" pitchFamily="18" charset="0"/>
                              </a:rPr>
                            </m:ctrlPr>
                          </m:sSupPr>
                          <m:e>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a:rPr>
                                      <m:t>𝑦</m:t>
                                    </m:r>
                                  </m:e>
                                  <m:sub>
                                    <m:r>
                                      <a:rPr lang="en-IN" sz="2000" i="1">
                                        <a:latin typeface="Cambria Math"/>
                                      </a:rPr>
                                      <m:t>𝑖𝑗</m:t>
                                    </m:r>
                                  </m:sub>
                                </m:sSub>
                                <m:r>
                                  <a:rPr lang="en-IN" sz="2000" i="1">
                                    <a:latin typeface="Cambria Math"/>
                                  </a:rPr>
                                  <m:t>−</m:t>
                                </m:r>
                                <m:sSub>
                                  <m:sSubPr>
                                    <m:ctrlPr>
                                      <a:rPr lang="en-IN" sz="2000" i="1">
                                        <a:latin typeface="Cambria Math" panose="02040503050406030204" pitchFamily="18" charset="0"/>
                                      </a:rPr>
                                    </m:ctrlPr>
                                  </m:sSubPr>
                                  <m:e>
                                    <m:acc>
                                      <m:accPr>
                                        <m:chr m:val="̅"/>
                                        <m:ctrlPr>
                                          <a:rPr lang="en-IN" sz="2000" i="1">
                                            <a:latin typeface="Cambria Math" panose="02040503050406030204" pitchFamily="18" charset="0"/>
                                          </a:rPr>
                                        </m:ctrlPr>
                                      </m:accPr>
                                      <m:e>
                                        <m:r>
                                          <a:rPr lang="en-IN" sz="2000" i="1">
                                            <a:latin typeface="Cambria Math"/>
                                          </a:rPr>
                                          <m:t>𝑦</m:t>
                                        </m:r>
                                      </m:e>
                                    </m:acc>
                                  </m:e>
                                  <m:sub>
                                    <m:r>
                                      <a:rPr lang="en-IN" sz="2000" i="1">
                                        <a:latin typeface="Cambria Math"/>
                                      </a:rPr>
                                      <m:t>𝑖</m:t>
                                    </m:r>
                                    <m:r>
                                      <a:rPr lang="en-IN" sz="2000" i="1">
                                        <a:latin typeface="Cambria Math"/>
                                      </a:rPr>
                                      <m:t>.</m:t>
                                    </m:r>
                                  </m:sub>
                                </m:sSub>
                              </m:e>
                            </m:d>
                          </m:e>
                          <m:sup>
                            <m:r>
                              <a:rPr lang="en-IN" sz="2000" i="1">
                                <a:latin typeface="Cambria Math"/>
                              </a:rPr>
                              <m:t>2</m:t>
                            </m:r>
                          </m:sup>
                        </m:sSup>
                      </m:e>
                    </m:nary>
                  </m:oMath>
                </a14:m>
                <a:r>
                  <a:rPr lang="en-US" sz="2000" dirty="0" smtClean="0">
                    <a:latin typeface="Times New Roman" panose="02020603050405020304" pitchFamily="18" charset="0"/>
                    <a:cs typeface="Times New Roman" panose="02020603050405020304" pitchFamily="18" charset="0"/>
                  </a:rPr>
                  <a:t>  for </a:t>
                </a:r>
                <a:r>
                  <a:rPr lang="en-US" sz="2000" i="1"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 1, 2, …, </a:t>
                </a:r>
                <a:r>
                  <a:rPr lang="en-US" sz="2000" i="1" dirty="0" smtClean="0">
                    <a:latin typeface="Times New Roman" panose="02020603050405020304" pitchFamily="18" charset="0"/>
                    <a:cs typeface="Times New Roman" panose="02020603050405020304" pitchFamily="18" charset="0"/>
                  </a:rPr>
                  <a:t>k</a:t>
                </a:r>
              </a:p>
              <a:p>
                <a:endParaRPr lang="en-US"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11560" y="2060848"/>
                <a:ext cx="7920880" cy="1769908"/>
              </a:xfrm>
              <a:prstGeom prst="rect">
                <a:avLst/>
              </a:prstGeom>
              <a:blipFill rotWithShape="1">
                <a:blip r:embed="rId2"/>
                <a:stretch>
                  <a:fillRect l="-769" t="-1724"/>
                </a:stretch>
              </a:blipFill>
            </p:spPr>
            <p:txBody>
              <a:bodyPr/>
              <a:lstStyle/>
              <a:p>
                <a:r>
                  <a:rPr lang="en-IN">
                    <a:noFill/>
                  </a:rPr>
                  <a:t> </a:t>
                </a:r>
              </a:p>
            </p:txBody>
          </p:sp>
        </mc:Fallback>
      </mc:AlternateContent>
    </p:spTree>
    <p:extLst>
      <p:ext uri="{BB962C8B-B14F-4D97-AF65-F5344CB8AC3E}">
        <p14:creationId xmlns:p14="http://schemas.microsoft.com/office/powerpoint/2010/main" val="34415393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16" y="704088"/>
            <a:ext cx="8229600" cy="636680"/>
          </a:xfrm>
        </p:spPr>
        <p:txBody>
          <a:bodyPr>
            <a:noAutofit/>
          </a:bodyPr>
          <a:lstStyle/>
          <a:p>
            <a:r>
              <a:rPr lang="en-US" sz="4000" dirty="0" smtClean="0">
                <a:solidFill>
                  <a:srgbClr val="960000"/>
                </a:solidFill>
                <a:latin typeface="Times New Roman" pitchFamily="18" charset="0"/>
                <a:cs typeface="Times New Roman" pitchFamily="18" charset="0"/>
              </a:rPr>
              <a:t>Overall Variability in Data</a:t>
            </a:r>
            <a:endParaRPr lang="en-IN" sz="4000" dirty="0">
              <a:solidFill>
                <a:srgbClr val="960000"/>
              </a:solidFill>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r>
              <a:rPr lang="en-US" smtClean="0"/>
              <a:t>SMR</a:t>
            </a:r>
            <a:endParaRPr lang="en-IN"/>
          </a:p>
        </p:txBody>
      </p:sp>
      <mc:AlternateContent xmlns:mc="http://schemas.openxmlformats.org/markup-compatibility/2006" xmlns:a14="http://schemas.microsoft.com/office/drawing/2010/main">
        <mc:Choice Requires="a14">
          <p:sp>
            <p:nvSpPr>
              <p:cNvPr id="4" name="TextBox 3"/>
              <p:cNvSpPr txBox="1"/>
              <p:nvPr/>
            </p:nvSpPr>
            <p:spPr>
              <a:xfrm>
                <a:off x="611560" y="2060848"/>
                <a:ext cx="7920880" cy="4265335"/>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The corrected sum of squares for each factor level</a:t>
                </a:r>
              </a:p>
              <a:p>
                <a:endParaRPr lang="en-US"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𝑆𝑆</m:t>
                          </m:r>
                        </m:e>
                        <m:sub>
                          <m:r>
                            <a:rPr lang="en-US" sz="2000" b="0" i="1" smtClean="0">
                              <a:latin typeface="Cambria Math"/>
                              <a:cs typeface="Times New Roman" panose="02020603050405020304" pitchFamily="18" charset="0"/>
                            </a:rPr>
                            <m:t>𝑖</m:t>
                          </m:r>
                        </m:sub>
                      </m:sSub>
                      <m:r>
                        <a:rPr lang="en-US" sz="2000" b="0" i="1" smtClean="0">
                          <a:latin typeface="Cambria Math"/>
                          <a:cs typeface="Times New Roman" panose="02020603050405020304" pitchFamily="18" charset="0"/>
                        </a:rPr>
                        <m:t>=</m:t>
                      </m:r>
                      <m:nary>
                        <m:naryPr>
                          <m:chr m:val="∑"/>
                          <m:ctrlPr>
                            <a:rPr lang="en-IN" sz="2000" i="1">
                              <a:latin typeface="Cambria Math" panose="02040503050406030204" pitchFamily="18" charset="0"/>
                            </a:rPr>
                          </m:ctrlPr>
                        </m:naryPr>
                        <m:sub>
                          <m:r>
                            <a:rPr lang="en-US" sz="2000" i="1">
                              <a:latin typeface="Cambria Math"/>
                            </a:rPr>
                            <m:t>𝑖</m:t>
                          </m:r>
                          <m:r>
                            <a:rPr lang="en-US" sz="2000" i="1">
                              <a:latin typeface="Cambria Math"/>
                            </a:rPr>
                            <m:t>=1</m:t>
                          </m:r>
                        </m:sub>
                        <m:sup>
                          <m:sSub>
                            <m:sSubPr>
                              <m:ctrlPr>
                                <a:rPr lang="en-IN" sz="2000" i="1">
                                  <a:latin typeface="Cambria Math" panose="02040503050406030204" pitchFamily="18" charset="0"/>
                                </a:rPr>
                              </m:ctrlPr>
                            </m:sSubPr>
                            <m:e>
                              <m:r>
                                <a:rPr lang="en-US" sz="2000" i="1">
                                  <a:latin typeface="Cambria Math"/>
                                </a:rPr>
                                <m:t>𝑛</m:t>
                              </m:r>
                            </m:e>
                            <m:sub>
                              <m:r>
                                <a:rPr lang="en-US" sz="2000" i="1">
                                  <a:latin typeface="Cambria Math"/>
                                </a:rPr>
                                <m:t>𝑖</m:t>
                              </m:r>
                            </m:sub>
                          </m:sSub>
                        </m:sup>
                        <m:e>
                          <m:sSup>
                            <m:sSupPr>
                              <m:ctrlPr>
                                <a:rPr lang="en-IN" sz="2000" i="1">
                                  <a:latin typeface="Cambria Math" panose="02040503050406030204" pitchFamily="18" charset="0"/>
                                </a:rPr>
                              </m:ctrlPr>
                            </m:sSupPr>
                            <m:e>
                              <m:r>
                                <a:rPr lang="en-US" sz="2000" i="1">
                                  <a:latin typeface="Cambria Math"/>
                                </a:rPr>
                                <m:t>(</m:t>
                              </m:r>
                              <m:sSub>
                                <m:sSubPr>
                                  <m:ctrlPr>
                                    <a:rPr lang="en-IN" sz="2000" i="1">
                                      <a:latin typeface="Cambria Math" panose="02040503050406030204" pitchFamily="18" charset="0"/>
                                    </a:rPr>
                                  </m:ctrlPr>
                                </m:sSubPr>
                                <m:e>
                                  <m:r>
                                    <a:rPr lang="en-US" sz="2000" i="1">
                                      <a:latin typeface="Cambria Math"/>
                                    </a:rPr>
                                    <m:t>𝑦</m:t>
                                  </m:r>
                                </m:e>
                                <m:sub>
                                  <m:r>
                                    <a:rPr lang="en-US" sz="2000" i="1">
                                      <a:latin typeface="Cambria Math"/>
                                    </a:rPr>
                                    <m:t>𝑖𝑗</m:t>
                                  </m:r>
                                </m:sub>
                              </m:sSub>
                              <m:r>
                                <a:rPr lang="en-US" sz="2000" i="1">
                                  <a:latin typeface="Cambria Math"/>
                                </a:rPr>
                                <m:t>−</m:t>
                              </m:r>
                              <m:acc>
                                <m:accPr>
                                  <m:chr m:val="̅"/>
                                  <m:ctrlPr>
                                    <a:rPr lang="en-IN" sz="2000" i="1">
                                      <a:latin typeface="Cambria Math" panose="02040503050406030204" pitchFamily="18" charset="0"/>
                                    </a:rPr>
                                  </m:ctrlPr>
                                </m:accPr>
                                <m:e>
                                  <m:r>
                                    <a:rPr lang="en-US" sz="2000" i="1">
                                      <a:latin typeface="Cambria Math"/>
                                    </a:rPr>
                                    <m:t>𝑦</m:t>
                                  </m:r>
                                  <m:r>
                                    <a:rPr lang="en-US" sz="2000" i="1">
                                      <a:latin typeface="Cambria Math"/>
                                    </a:rPr>
                                    <m:t>..</m:t>
                                  </m:r>
                                </m:e>
                              </m:acc>
                              <m:r>
                                <a:rPr lang="en-US" sz="2000" i="1">
                                  <a:latin typeface="Cambria Math"/>
                                </a:rPr>
                                <m:t>)</m:t>
                              </m:r>
                            </m:e>
                            <m:sup>
                              <m:r>
                                <a:rPr lang="en-US" sz="2000" i="1">
                                  <a:latin typeface="Cambria Math"/>
                                </a:rPr>
                                <m:t>2</m:t>
                              </m:r>
                            </m:sup>
                          </m:sSup>
                        </m:e>
                      </m:nary>
                    </m:oMath>
                  </m:oMathPara>
                </a14:m>
                <a:endParaRPr lang="en-IN" sz="2000" dirty="0"/>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Alternatively, it can be prove using the computational form that</a:t>
                </a:r>
              </a:p>
              <a:p>
                <a:endParaRPr lang="en-US"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rPr>
                          </m:ctrlPr>
                        </m:sSubPr>
                        <m:e>
                          <m:r>
                            <a:rPr lang="en-IN" sz="2000" i="1">
                              <a:latin typeface="Cambria Math"/>
                            </a:rPr>
                            <m:t>𝑆𝑆</m:t>
                          </m:r>
                        </m:e>
                        <m:sub>
                          <m:r>
                            <a:rPr lang="en-IN" sz="2000" i="1">
                              <a:latin typeface="Cambria Math"/>
                            </a:rPr>
                            <m:t>𝑖</m:t>
                          </m:r>
                        </m:sub>
                      </m:sSub>
                      <m:r>
                        <a:rPr lang="en-IN" sz="2000" i="1">
                          <a:latin typeface="Cambria Math"/>
                        </a:rPr>
                        <m:t>= </m:t>
                      </m:r>
                      <m:nary>
                        <m:naryPr>
                          <m:chr m:val="∑"/>
                          <m:limLoc m:val="undOvr"/>
                          <m:ctrlPr>
                            <a:rPr lang="en-IN" sz="2000" i="1">
                              <a:latin typeface="Cambria Math" panose="02040503050406030204" pitchFamily="18" charset="0"/>
                            </a:rPr>
                          </m:ctrlPr>
                        </m:naryPr>
                        <m:sub>
                          <m:r>
                            <a:rPr lang="en-IN" sz="2000" i="1">
                              <a:latin typeface="Cambria Math"/>
                            </a:rPr>
                            <m:t>𝑗</m:t>
                          </m:r>
                          <m:r>
                            <a:rPr lang="en-IN" sz="2000" i="1">
                              <a:latin typeface="Cambria Math"/>
                            </a:rPr>
                            <m:t>=1</m:t>
                          </m:r>
                        </m:sub>
                        <m:sup>
                          <m:sSub>
                            <m:sSubPr>
                              <m:ctrlPr>
                                <a:rPr lang="en-IN" sz="2000" i="1">
                                  <a:latin typeface="Cambria Math" panose="02040503050406030204" pitchFamily="18" charset="0"/>
                                </a:rPr>
                              </m:ctrlPr>
                            </m:sSubPr>
                            <m:e>
                              <m:r>
                                <a:rPr lang="en-IN" sz="2000" i="1">
                                  <a:latin typeface="Cambria Math"/>
                                </a:rPr>
                                <m:t>𝑛</m:t>
                              </m:r>
                            </m:e>
                            <m:sub>
                              <m:r>
                                <a:rPr lang="en-IN" sz="2000" i="1">
                                  <a:latin typeface="Cambria Math"/>
                                </a:rPr>
                                <m:t>𝑖</m:t>
                              </m:r>
                            </m:sub>
                          </m:sSub>
                        </m:sup>
                        <m:e>
                          <m:sSubSup>
                            <m:sSubSupPr>
                              <m:ctrlPr>
                                <a:rPr lang="en-IN" sz="2000" i="1">
                                  <a:latin typeface="Cambria Math" panose="02040503050406030204" pitchFamily="18" charset="0"/>
                                </a:rPr>
                              </m:ctrlPr>
                            </m:sSubSupPr>
                            <m:e>
                              <m:r>
                                <a:rPr lang="en-IN" sz="2000" i="1">
                                  <a:latin typeface="Cambria Math"/>
                                </a:rPr>
                                <m:t>𝑦</m:t>
                              </m:r>
                            </m:e>
                            <m:sub>
                              <m:r>
                                <a:rPr lang="en-IN" sz="2000" i="1">
                                  <a:latin typeface="Cambria Math"/>
                                </a:rPr>
                                <m:t>𝑖𝑗</m:t>
                              </m:r>
                            </m:sub>
                            <m:sup>
                              <m:r>
                                <a:rPr lang="en-IN" sz="2000" i="1">
                                  <a:latin typeface="Cambria Math"/>
                                </a:rPr>
                                <m:t>2</m:t>
                              </m:r>
                            </m:sup>
                          </m:sSubSup>
                          <m:r>
                            <a:rPr lang="en-IN" sz="2000" i="1">
                              <a:latin typeface="Cambria Math"/>
                            </a:rPr>
                            <m:t>−</m:t>
                          </m:r>
                          <m:f>
                            <m:fPr>
                              <m:ctrlPr>
                                <a:rPr lang="en-IN" sz="2000" i="1">
                                  <a:latin typeface="Cambria Math" panose="02040503050406030204" pitchFamily="18" charset="0"/>
                                </a:rPr>
                              </m:ctrlPr>
                            </m:fPr>
                            <m:num>
                              <m:sSup>
                                <m:sSupPr>
                                  <m:ctrlPr>
                                    <a:rPr lang="en-IN" sz="2000" i="1">
                                      <a:latin typeface="Cambria Math" panose="02040503050406030204" pitchFamily="18" charset="0"/>
                                    </a:rPr>
                                  </m:ctrlPr>
                                </m:sSupPr>
                                <m:e>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a:rPr>
                                            <m:t>𝑦</m:t>
                                          </m:r>
                                        </m:e>
                                        <m:sub>
                                          <m:r>
                                            <a:rPr lang="en-IN" sz="2000" i="1">
                                              <a:latin typeface="Cambria Math"/>
                                            </a:rPr>
                                            <m:t>𝑖</m:t>
                                          </m:r>
                                          <m:r>
                                            <a:rPr lang="en-IN" sz="2000" i="1">
                                              <a:latin typeface="Cambria Math"/>
                                            </a:rPr>
                                            <m:t>.</m:t>
                                          </m:r>
                                        </m:sub>
                                      </m:sSub>
                                    </m:e>
                                  </m:d>
                                </m:e>
                                <m:sup>
                                  <m:r>
                                    <a:rPr lang="en-IN" sz="2000" i="1">
                                      <a:latin typeface="Cambria Math"/>
                                    </a:rPr>
                                    <m:t>2</m:t>
                                  </m:r>
                                </m:sup>
                              </m:sSup>
                            </m:num>
                            <m:den>
                              <m:sSub>
                                <m:sSubPr>
                                  <m:ctrlPr>
                                    <a:rPr lang="en-IN" sz="2000" i="1">
                                      <a:latin typeface="Cambria Math" panose="02040503050406030204" pitchFamily="18" charset="0"/>
                                    </a:rPr>
                                  </m:ctrlPr>
                                </m:sSubPr>
                                <m:e>
                                  <m:r>
                                    <a:rPr lang="en-IN" sz="2000" i="1">
                                      <a:latin typeface="Cambria Math"/>
                                    </a:rPr>
                                    <m:t>𝑛</m:t>
                                  </m:r>
                                </m:e>
                                <m:sub>
                                  <m:r>
                                    <a:rPr lang="en-IN" sz="2000" i="1">
                                      <a:latin typeface="Cambria Math"/>
                                    </a:rPr>
                                    <m:t>𝑖</m:t>
                                  </m:r>
                                </m:sub>
                              </m:sSub>
                            </m:den>
                          </m:f>
                        </m:e>
                      </m:nary>
                    </m:oMath>
                  </m:oMathPara>
                </a14:m>
                <a:endParaRPr lang="en-IN" sz="2000" dirty="0"/>
              </a:p>
              <a:p>
                <a:endParaRPr lang="en-US"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11560" y="2060848"/>
                <a:ext cx="7920880" cy="4265335"/>
              </a:xfrm>
              <a:prstGeom prst="rect">
                <a:avLst/>
              </a:prstGeom>
              <a:blipFill rotWithShape="1">
                <a:blip r:embed="rId2"/>
                <a:stretch>
                  <a:fillRect l="-769" t="-714"/>
                </a:stretch>
              </a:blipFill>
            </p:spPr>
            <p:txBody>
              <a:bodyPr/>
              <a:lstStyle/>
              <a:p>
                <a:r>
                  <a:rPr lang="en-IN">
                    <a:noFill/>
                  </a:rPr>
                  <a:t> </a:t>
                </a:r>
              </a:p>
            </p:txBody>
          </p:sp>
        </mc:Fallback>
      </mc:AlternateContent>
    </p:spTree>
    <p:extLst>
      <p:ext uri="{BB962C8B-B14F-4D97-AF65-F5344CB8AC3E}">
        <p14:creationId xmlns:p14="http://schemas.microsoft.com/office/powerpoint/2010/main" val="16417296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636680"/>
          </a:xfrm>
        </p:spPr>
        <p:txBody>
          <a:bodyPr>
            <a:noAutofit/>
          </a:bodyPr>
          <a:lstStyle/>
          <a:p>
            <a:r>
              <a:rPr lang="en-US" sz="4000" dirty="0" smtClean="0">
                <a:solidFill>
                  <a:srgbClr val="960000"/>
                </a:solidFill>
                <a:latin typeface="Times New Roman" pitchFamily="18" charset="0"/>
                <a:cs typeface="Times New Roman" pitchFamily="18" charset="0"/>
              </a:rPr>
              <a:t>Overall Variability in Data</a:t>
            </a:r>
            <a:endParaRPr lang="en-IN" sz="4000" dirty="0">
              <a:solidFill>
                <a:srgbClr val="960000"/>
              </a:solidFill>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r>
              <a:rPr lang="en-US" smtClean="0"/>
              <a:t>SMR</a:t>
            </a:r>
            <a:endParaRPr lang="en-IN"/>
          </a:p>
        </p:txBody>
      </p:sp>
      <mc:AlternateContent xmlns:mc="http://schemas.openxmlformats.org/markup-compatibility/2006" xmlns:a14="http://schemas.microsoft.com/office/drawing/2010/main">
        <mc:Choice Requires="a14">
          <p:sp>
            <p:nvSpPr>
              <p:cNvPr id="4" name="TextBox 3"/>
              <p:cNvSpPr txBox="1"/>
              <p:nvPr/>
            </p:nvSpPr>
            <p:spPr>
              <a:xfrm>
                <a:off x="611560" y="1412776"/>
                <a:ext cx="7920880" cy="5515484"/>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We then calculate a pooled sum of squares </a:t>
                </a:r>
              </a:p>
              <a:p>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rPr>
                          </m:ctrlPr>
                        </m:sSubPr>
                        <m:e>
                          <m:r>
                            <a:rPr lang="en-IN" sz="2000" i="1">
                              <a:latin typeface="Cambria Math"/>
                            </a:rPr>
                            <m:t>𝑆𝑆</m:t>
                          </m:r>
                        </m:e>
                        <m:sub>
                          <m:r>
                            <a:rPr lang="en-IN" sz="2000" i="1">
                              <a:latin typeface="Cambria Math"/>
                            </a:rPr>
                            <m:t>𝑝</m:t>
                          </m:r>
                        </m:sub>
                      </m:sSub>
                      <m:r>
                        <a:rPr lang="en-IN" sz="2000" i="1">
                          <a:latin typeface="Cambria Math"/>
                        </a:rPr>
                        <m:t>= </m:t>
                      </m:r>
                      <m:nary>
                        <m:naryPr>
                          <m:chr m:val="∑"/>
                          <m:limLoc m:val="undOvr"/>
                          <m:ctrlPr>
                            <a:rPr lang="en-IN" sz="2000" i="1">
                              <a:latin typeface="Cambria Math" panose="02040503050406030204" pitchFamily="18" charset="0"/>
                            </a:rPr>
                          </m:ctrlPr>
                        </m:naryPr>
                        <m:sub>
                          <m:r>
                            <a:rPr lang="en-IN" sz="2000" i="1">
                              <a:latin typeface="Cambria Math"/>
                            </a:rPr>
                            <m:t>𝑖</m:t>
                          </m:r>
                          <m:r>
                            <a:rPr lang="en-IN" sz="2000" i="1">
                              <a:latin typeface="Cambria Math"/>
                            </a:rPr>
                            <m:t>=1</m:t>
                          </m:r>
                        </m:sub>
                        <m:sup>
                          <m:r>
                            <a:rPr lang="en-US" sz="2000" b="0" i="1" smtClean="0">
                              <a:latin typeface="Cambria Math"/>
                            </a:rPr>
                            <m:t>𝑘</m:t>
                          </m:r>
                        </m:sup>
                        <m:e>
                          <m:sSub>
                            <m:sSubPr>
                              <m:ctrlPr>
                                <a:rPr lang="en-IN" sz="2000" i="1">
                                  <a:latin typeface="Cambria Math" panose="02040503050406030204" pitchFamily="18" charset="0"/>
                                </a:rPr>
                              </m:ctrlPr>
                            </m:sSubPr>
                            <m:e>
                              <m:r>
                                <a:rPr lang="en-IN" sz="2000" i="1">
                                  <a:latin typeface="Cambria Math"/>
                                </a:rPr>
                                <m:t>𝑆𝑆</m:t>
                              </m:r>
                            </m:e>
                            <m:sub>
                              <m:r>
                                <a:rPr lang="en-IN" sz="2000" i="1">
                                  <a:latin typeface="Cambria Math"/>
                                </a:rPr>
                                <m:t>𝑖</m:t>
                              </m:r>
                            </m:sub>
                          </m:sSub>
                        </m:e>
                      </m:nary>
                    </m:oMath>
                  </m:oMathPara>
                </a14:m>
                <a:endParaRPr lang="en-IN" sz="2000" dirty="0"/>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Finally, the pooled sample of variance is</a:t>
                </a:r>
              </a:p>
              <a:p>
                <a:endParaRPr lang="en-US"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rPr>
                          </m:ctrlPr>
                        </m:sSubPr>
                        <m:e>
                          <m:r>
                            <a:rPr lang="en-IN" sz="2000" i="1">
                              <a:latin typeface="Cambria Math"/>
                            </a:rPr>
                            <m:t>𝑠</m:t>
                          </m:r>
                        </m:e>
                        <m:sub>
                          <m:r>
                            <a:rPr lang="en-IN" sz="2000" i="1">
                              <a:latin typeface="Cambria Math"/>
                            </a:rPr>
                            <m:t>𝑝</m:t>
                          </m:r>
                        </m:sub>
                      </m:sSub>
                      <m:r>
                        <a:rPr lang="en-IN" sz="2000" i="1">
                          <a:latin typeface="Cambria Math"/>
                        </a:rPr>
                        <m:t>=</m:t>
                      </m:r>
                      <m:f>
                        <m:fPr>
                          <m:ctrlPr>
                            <a:rPr lang="en-IN" sz="2000" i="1">
                              <a:latin typeface="Cambria Math" panose="02040503050406030204" pitchFamily="18" charset="0"/>
                            </a:rPr>
                          </m:ctrlPr>
                        </m:fPr>
                        <m:num>
                          <m:sSub>
                            <m:sSubPr>
                              <m:ctrlPr>
                                <a:rPr lang="en-IN" sz="2000" i="1">
                                  <a:latin typeface="Cambria Math" panose="02040503050406030204" pitchFamily="18" charset="0"/>
                                </a:rPr>
                              </m:ctrlPr>
                            </m:sSubPr>
                            <m:e>
                              <m:r>
                                <a:rPr lang="en-IN" sz="2000" i="1">
                                  <a:latin typeface="Cambria Math"/>
                                </a:rPr>
                                <m:t>𝑆𝑆</m:t>
                              </m:r>
                            </m:e>
                            <m:sub>
                              <m:r>
                                <a:rPr lang="en-IN" sz="2000" i="1">
                                  <a:latin typeface="Cambria Math"/>
                                </a:rPr>
                                <m:t>𝑝</m:t>
                              </m:r>
                            </m:sub>
                          </m:sSub>
                        </m:num>
                        <m:den>
                          <m:r>
                            <a:rPr lang="en-IN" sz="2000" i="1">
                              <a:latin typeface="Cambria Math"/>
                            </a:rPr>
                            <m:t>𝑝𝑜𝑜𝑙𝑒𝑑</m:t>
                          </m:r>
                          <m:r>
                            <a:rPr lang="en-IN" sz="2000" i="1">
                              <a:latin typeface="Cambria Math"/>
                            </a:rPr>
                            <m:t> </m:t>
                          </m:r>
                          <m:r>
                            <a:rPr lang="en-IN" sz="2000" i="1">
                              <a:latin typeface="Cambria Math"/>
                            </a:rPr>
                            <m:t>𝑑𝑒𝑔𝑟𝑒𝑒</m:t>
                          </m:r>
                          <m:r>
                            <a:rPr lang="en-IN" sz="2000" i="1">
                              <a:latin typeface="Cambria Math"/>
                            </a:rPr>
                            <m:t> </m:t>
                          </m:r>
                          <m:r>
                            <a:rPr lang="en-IN" sz="2000" i="1">
                              <a:latin typeface="Cambria Math"/>
                            </a:rPr>
                            <m:t>𝑜𝑓</m:t>
                          </m:r>
                          <m:r>
                            <a:rPr lang="en-IN" sz="2000" i="1">
                              <a:latin typeface="Cambria Math"/>
                            </a:rPr>
                            <m:t> </m:t>
                          </m:r>
                          <m:r>
                            <a:rPr lang="en-IN" sz="2000" i="1">
                              <a:latin typeface="Cambria Math"/>
                            </a:rPr>
                            <m:t>𝑓𝑟𝑒𝑑𝑜𝑚</m:t>
                          </m:r>
                        </m:den>
                      </m:f>
                      <m:r>
                        <a:rPr lang="en-IN" sz="2000" i="1">
                          <a:latin typeface="Cambria Math"/>
                        </a:rPr>
                        <m:t>= </m:t>
                      </m:r>
                      <m:f>
                        <m:fPr>
                          <m:ctrlPr>
                            <a:rPr lang="en-IN" sz="2000" i="1">
                              <a:latin typeface="Cambria Math" panose="02040503050406030204" pitchFamily="18" charset="0"/>
                            </a:rPr>
                          </m:ctrlPr>
                        </m:fPr>
                        <m:num>
                          <m:sSub>
                            <m:sSubPr>
                              <m:ctrlPr>
                                <a:rPr lang="en-IN" sz="2000" i="1">
                                  <a:latin typeface="Cambria Math" panose="02040503050406030204" pitchFamily="18" charset="0"/>
                                </a:rPr>
                              </m:ctrlPr>
                            </m:sSubPr>
                            <m:e>
                              <m:r>
                                <a:rPr lang="en-IN" sz="2000" i="1">
                                  <a:latin typeface="Cambria Math"/>
                                </a:rPr>
                                <m:t>𝑆𝑆</m:t>
                              </m:r>
                            </m:e>
                            <m:sub>
                              <m:r>
                                <a:rPr lang="en-IN" sz="2000" i="1">
                                  <a:latin typeface="Cambria Math"/>
                                </a:rPr>
                                <m:t>𝑝</m:t>
                              </m:r>
                            </m:sub>
                          </m:sSub>
                        </m:num>
                        <m:den>
                          <m:nary>
                            <m:naryPr>
                              <m:chr m:val="∑"/>
                              <m:limLoc m:val="undOvr"/>
                              <m:subHide m:val="on"/>
                              <m:supHide m:val="on"/>
                              <m:ctrlPr>
                                <a:rPr lang="en-IN" sz="2000" i="1">
                                  <a:latin typeface="Cambria Math" panose="02040503050406030204" pitchFamily="18" charset="0"/>
                                </a:rPr>
                              </m:ctrlPr>
                            </m:naryPr>
                            <m:sub/>
                            <m:sup/>
                            <m:e>
                              <m:sSub>
                                <m:sSubPr>
                                  <m:ctrlPr>
                                    <a:rPr lang="en-IN" sz="2000" i="1">
                                      <a:latin typeface="Cambria Math" panose="02040503050406030204" pitchFamily="18" charset="0"/>
                                    </a:rPr>
                                  </m:ctrlPr>
                                </m:sSubPr>
                                <m:e>
                                  <m:r>
                                    <a:rPr lang="en-IN" sz="2000" i="1">
                                      <a:latin typeface="Cambria Math"/>
                                    </a:rPr>
                                    <m:t>𝑛</m:t>
                                  </m:r>
                                </m:e>
                                <m:sub>
                                  <m:r>
                                    <a:rPr lang="en-IN" sz="2000" i="1">
                                      <a:latin typeface="Cambria Math"/>
                                    </a:rPr>
                                    <m:t>𝑖</m:t>
                                  </m:r>
                                </m:sub>
                              </m:sSub>
                              <m:r>
                                <a:rPr lang="en-IN" sz="2000" i="1">
                                  <a:latin typeface="Cambria Math"/>
                                </a:rPr>
                                <m:t>−</m:t>
                              </m:r>
                              <m:r>
                                <a:rPr lang="en-US" sz="2000" b="0" i="1" smtClean="0">
                                  <a:latin typeface="Cambria Math"/>
                                </a:rPr>
                                <m:t>𝑘</m:t>
                              </m:r>
                            </m:e>
                          </m:nary>
                        </m:den>
                      </m:f>
                    </m:oMath>
                  </m:oMathPara>
                </a14:m>
                <a:endParaRPr lang="en-IN" sz="2000" dirty="0"/>
              </a:p>
              <a:p>
                <a:endParaRPr lang="en-IN" sz="2000" dirty="0"/>
              </a:p>
              <a:p>
                <a:r>
                  <a:rPr lang="en-US" sz="2000" dirty="0" smtClean="0">
                    <a:latin typeface="Times New Roman" panose="02020603050405020304" pitchFamily="18" charset="0"/>
                    <a:cs typeface="Times New Roman" panose="02020603050405020304" pitchFamily="18" charset="0"/>
                  </a:rPr>
                  <a:t>Note that if the individual variances are available, the same can be computed as</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a:rPr>
                          <m:t>𝑠</m:t>
                        </m:r>
                      </m:e>
                      <m:sub>
                        <m:r>
                          <a:rPr lang="en-IN" sz="2000" i="1">
                            <a:latin typeface="Cambria Math"/>
                          </a:rPr>
                          <m:t>𝑝</m:t>
                        </m:r>
                      </m:sub>
                    </m:sSub>
                    <m:r>
                      <a:rPr lang="en-IN" sz="2000" i="1">
                        <a:latin typeface="Cambria Math"/>
                      </a:rPr>
                      <m:t>= </m:t>
                    </m:r>
                    <m:f>
                      <m:fPr>
                        <m:ctrlPr>
                          <a:rPr lang="en-IN" sz="2000" i="1">
                            <a:latin typeface="Cambria Math" panose="02040503050406030204" pitchFamily="18" charset="0"/>
                          </a:rPr>
                        </m:ctrlPr>
                      </m:fPr>
                      <m:num>
                        <m:nary>
                          <m:naryPr>
                            <m:chr m:val="∑"/>
                            <m:limLoc m:val="undOvr"/>
                            <m:ctrlPr>
                              <a:rPr lang="en-IN" sz="2000" i="1">
                                <a:latin typeface="Cambria Math" panose="02040503050406030204" pitchFamily="18" charset="0"/>
                              </a:rPr>
                            </m:ctrlPr>
                          </m:naryPr>
                          <m:sub>
                            <m:r>
                              <a:rPr lang="en-IN" sz="2000" i="1">
                                <a:latin typeface="Cambria Math"/>
                              </a:rPr>
                              <m:t>𝑖</m:t>
                            </m:r>
                            <m:r>
                              <a:rPr lang="en-IN" sz="2000" i="1">
                                <a:latin typeface="Cambria Math"/>
                              </a:rPr>
                              <m:t>=1</m:t>
                            </m:r>
                          </m:sub>
                          <m:sup>
                            <m:r>
                              <a:rPr lang="en-US" sz="2000" b="0" i="1" smtClean="0">
                                <a:latin typeface="Cambria Math"/>
                              </a:rPr>
                              <m:t>𝑘</m:t>
                            </m:r>
                          </m:sup>
                          <m:e>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a:rPr>
                                      <m:t>𝑛</m:t>
                                    </m:r>
                                  </m:e>
                                  <m:sub>
                                    <m:r>
                                      <a:rPr lang="en-IN" sz="2000" i="1">
                                        <a:latin typeface="Cambria Math"/>
                                      </a:rPr>
                                      <m:t>𝑖</m:t>
                                    </m:r>
                                  </m:sub>
                                </m:sSub>
                                <m:r>
                                  <a:rPr lang="en-IN" sz="2000" i="1">
                                    <a:latin typeface="Cambria Math"/>
                                  </a:rPr>
                                  <m:t>−1</m:t>
                                </m:r>
                              </m:e>
                            </m:d>
                            <m:sSubSup>
                              <m:sSubSupPr>
                                <m:ctrlPr>
                                  <a:rPr lang="en-IN" sz="2000" i="1">
                                    <a:latin typeface="Cambria Math" panose="02040503050406030204" pitchFamily="18" charset="0"/>
                                  </a:rPr>
                                </m:ctrlPr>
                              </m:sSubSupPr>
                              <m:e>
                                <m:r>
                                  <a:rPr lang="en-IN" sz="2000" i="1">
                                    <a:latin typeface="Cambria Math"/>
                                  </a:rPr>
                                  <m:t>𝑠</m:t>
                                </m:r>
                              </m:e>
                              <m:sub>
                                <m:r>
                                  <a:rPr lang="en-IN" sz="2000" i="1">
                                    <a:latin typeface="Cambria Math"/>
                                  </a:rPr>
                                  <m:t>𝑖</m:t>
                                </m:r>
                              </m:sub>
                              <m:sup>
                                <m:r>
                                  <a:rPr lang="en-IN" sz="2000" i="1">
                                    <a:latin typeface="Cambria Math"/>
                                  </a:rPr>
                                  <m:t>2</m:t>
                                </m:r>
                              </m:sup>
                            </m:sSubSup>
                          </m:e>
                        </m:nary>
                      </m:num>
                      <m:den>
                        <m:nary>
                          <m:naryPr>
                            <m:chr m:val="∑"/>
                            <m:limLoc m:val="undOvr"/>
                            <m:subHide m:val="on"/>
                            <m:supHide m:val="on"/>
                            <m:ctrlPr>
                              <a:rPr lang="en-IN" sz="2000" i="1">
                                <a:latin typeface="Cambria Math" panose="02040503050406030204" pitchFamily="18" charset="0"/>
                              </a:rPr>
                            </m:ctrlPr>
                          </m:naryPr>
                          <m:sub/>
                          <m:sup/>
                          <m:e>
                            <m:sSub>
                              <m:sSubPr>
                                <m:ctrlPr>
                                  <a:rPr lang="en-IN" sz="2000" i="1">
                                    <a:latin typeface="Cambria Math" panose="02040503050406030204" pitchFamily="18" charset="0"/>
                                  </a:rPr>
                                </m:ctrlPr>
                              </m:sSubPr>
                              <m:e>
                                <m:r>
                                  <a:rPr lang="en-IN" sz="2000" i="1">
                                    <a:latin typeface="Cambria Math"/>
                                  </a:rPr>
                                  <m:t>𝑛</m:t>
                                </m:r>
                              </m:e>
                              <m:sub>
                                <m:r>
                                  <a:rPr lang="en-IN" sz="2000" i="1">
                                    <a:latin typeface="Cambria Math"/>
                                  </a:rPr>
                                  <m:t>𝑖</m:t>
                                </m:r>
                              </m:sub>
                            </m:sSub>
                            <m:r>
                              <a:rPr lang="en-IN" sz="2000" i="1">
                                <a:latin typeface="Cambria Math"/>
                              </a:rPr>
                              <m:t>−</m:t>
                            </m:r>
                            <m:r>
                              <a:rPr lang="en-US" sz="2000" b="0" i="1" smtClean="0">
                                <a:latin typeface="Cambria Math"/>
                              </a:rPr>
                              <m:t>𝑘</m:t>
                            </m:r>
                          </m:e>
                        </m:nary>
                      </m:den>
                    </m:f>
                  </m:oMath>
                </a14:m>
                <a:endParaRPr lang="en-IN" sz="2000" dirty="0"/>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a:t>
                </a:r>
                <a:r>
                  <a:rPr lang="en-US" sz="2000" dirty="0" smtClean="0">
                    <a:latin typeface="Times New Roman" panose="02020603050405020304" pitchFamily="18" charset="0"/>
                    <a:cs typeface="Times New Roman" panose="02020603050405020304" pitchFamily="18" charset="0"/>
                  </a:rPr>
                  <a:t>here </a:t>
                </a:r>
                <a14:m>
                  <m:oMath xmlns:m="http://schemas.openxmlformats.org/officeDocument/2006/math">
                    <m:sSubSup>
                      <m:sSubSupPr>
                        <m:ctrlPr>
                          <a:rPr lang="en-IN" sz="2000" i="1">
                            <a:latin typeface="Cambria Math" panose="02040503050406030204" pitchFamily="18" charset="0"/>
                          </a:rPr>
                        </m:ctrlPr>
                      </m:sSubSupPr>
                      <m:e>
                        <m:r>
                          <a:rPr lang="en-IN" sz="2000" i="1">
                            <a:latin typeface="Cambria Math"/>
                          </a:rPr>
                          <m:t>𝑠</m:t>
                        </m:r>
                      </m:e>
                      <m:sub>
                        <m:r>
                          <a:rPr lang="en-IN" sz="2000" i="1">
                            <a:latin typeface="Cambria Math"/>
                          </a:rPr>
                          <m:t>𝑖</m:t>
                        </m:r>
                      </m:sub>
                      <m:sup>
                        <m:r>
                          <a:rPr lang="en-IN" sz="2000" i="1">
                            <a:latin typeface="Cambria Math"/>
                          </a:rPr>
                          <m:t>2</m:t>
                        </m:r>
                      </m:sup>
                    </m:sSubSup>
                  </m:oMath>
                </a14:m>
                <a:r>
                  <a:rPr lang="en-IN" sz="2000" dirty="0" smtClean="0"/>
                  <a:t> are the variances for each sample. This is also called </a:t>
                </a:r>
                <a:r>
                  <a:rPr lang="en-US" sz="2000" b="1" dirty="0" smtClean="0">
                    <a:solidFill>
                      <a:srgbClr val="0070C0"/>
                    </a:solidFill>
                    <a:latin typeface="Times New Roman" panose="02020603050405020304" pitchFamily="18" charset="0"/>
                    <a:cs typeface="Times New Roman" panose="02020603050405020304" pitchFamily="18" charset="0"/>
                  </a:rPr>
                  <a:t>variance within samples </a:t>
                </a:r>
                <a:r>
                  <a:rPr lang="en-US" sz="2000" dirty="0" smtClean="0">
                    <a:latin typeface="Times New Roman" panose="02020603050405020304" pitchFamily="18" charset="0"/>
                    <a:cs typeface="Times New Roman" panose="02020603050405020304" pitchFamily="18" charset="0"/>
                  </a:rPr>
                  <a:t>and</a:t>
                </a:r>
                <a:r>
                  <a:rPr lang="en-US" sz="2000" b="1" dirty="0" smtClean="0">
                    <a:solidFill>
                      <a:srgbClr val="0070C0"/>
                    </a:solidFill>
                    <a:latin typeface="Times New Roman" panose="02020603050405020304" pitchFamily="18" charset="0"/>
                    <a:cs typeface="Times New Roman" panose="02020603050405020304" pitchFamily="18" charset="0"/>
                  </a:rPr>
                  <a:t> </a:t>
                </a:r>
                <a:r>
                  <a:rPr lang="en-US" sz="2000" dirty="0" smtClean="0">
                    <a:solidFill>
                      <a:srgbClr val="C00000"/>
                    </a:solidFill>
                    <a:latin typeface="Times New Roman" panose="02020603050405020304" pitchFamily="18" charset="0"/>
                    <a:cs typeface="Times New Roman" panose="02020603050405020304" pitchFamily="18" charset="0"/>
                  </a:rPr>
                  <a:t>also popularly be denoted as</a:t>
                </a:r>
                <a:endParaRPr lang="en-IN" sz="2000" dirty="0">
                  <a:solidFill>
                    <a:srgbClr val="C00000"/>
                  </a:solidFill>
                </a:endParaRPr>
              </a:p>
              <a:p>
                <a:r>
                  <a:rPr lang="en-US"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11560" y="1412776"/>
                <a:ext cx="7920880" cy="5515484"/>
              </a:xfrm>
              <a:prstGeom prst="rect">
                <a:avLst/>
              </a:prstGeom>
              <a:blipFill rotWithShape="1">
                <a:blip r:embed="rId2"/>
                <a:stretch>
                  <a:fillRect l="-769" t="-55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5658284" y="6165304"/>
                <a:ext cx="539187" cy="3744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rgbClr val="C00000"/>
                              </a:solidFill>
                              <a:latin typeface="Cambria Math" panose="02040503050406030204" pitchFamily="18" charset="0"/>
                              <a:ea typeface="Times New Roman" charset="0"/>
                              <a:cs typeface="Times New Roman" charset="0"/>
                            </a:rPr>
                          </m:ctrlPr>
                        </m:sSubSupPr>
                        <m:e>
                          <m:acc>
                            <m:accPr>
                              <m:chr m:val="̂"/>
                              <m:ctrlPr>
                                <a:rPr lang="en-US" i="1">
                                  <a:solidFill>
                                    <a:srgbClr val="C00000"/>
                                  </a:solidFill>
                                  <a:latin typeface="Cambria Math" panose="02040503050406030204" pitchFamily="18" charset="0"/>
                                  <a:ea typeface="Times New Roman" charset="0"/>
                                  <a:cs typeface="Times New Roman" charset="0"/>
                                </a:rPr>
                              </m:ctrlPr>
                            </m:accPr>
                            <m:e>
                              <m:r>
                                <a:rPr lang="en-US" i="1">
                                  <a:solidFill>
                                    <a:srgbClr val="C00000"/>
                                  </a:solidFill>
                                  <a:latin typeface="Cambria Math"/>
                                  <a:ea typeface="Times New Roman" charset="0"/>
                                  <a:cs typeface="Times New Roman" charset="0"/>
                                </a:rPr>
                                <m:t>𝜎</m:t>
                              </m:r>
                            </m:e>
                          </m:acc>
                        </m:e>
                        <m:sub>
                          <m:r>
                            <a:rPr lang="en-US" b="0" i="1" smtClean="0">
                              <a:solidFill>
                                <a:srgbClr val="C00000"/>
                              </a:solidFill>
                              <a:latin typeface="Cambria Math"/>
                              <a:ea typeface="Times New Roman" charset="0"/>
                              <a:cs typeface="Times New Roman" charset="0"/>
                            </a:rPr>
                            <m:t>𝑊</m:t>
                          </m:r>
                        </m:sub>
                        <m:sup>
                          <m:r>
                            <a:rPr lang="en-US" i="1">
                              <a:solidFill>
                                <a:srgbClr val="C00000"/>
                              </a:solidFill>
                              <a:latin typeface="Cambria Math"/>
                              <a:ea typeface="Times New Roman" charset="0"/>
                              <a:cs typeface="Times New Roman" charset="0"/>
                            </a:rPr>
                            <m:t>2</m:t>
                          </m:r>
                        </m:sup>
                      </m:sSubSup>
                    </m:oMath>
                  </m:oMathPara>
                </a14:m>
                <a:endParaRPr lang="en-IN" dirty="0"/>
              </a:p>
            </p:txBody>
          </p:sp>
        </mc:Choice>
        <mc:Fallback xmlns="">
          <p:sp>
            <p:nvSpPr>
              <p:cNvPr id="3" name="Rectangle 2"/>
              <p:cNvSpPr>
                <a:spLocks noRot="1" noChangeAspect="1" noMove="1" noResize="1" noEditPoints="1" noAdjustHandles="1" noChangeArrowheads="1" noChangeShapeType="1" noTextEdit="1"/>
              </p:cNvSpPr>
              <p:nvPr/>
            </p:nvSpPr>
            <p:spPr>
              <a:xfrm>
                <a:off x="5658284" y="6165304"/>
                <a:ext cx="539187" cy="374461"/>
              </a:xfrm>
              <a:prstGeom prst="rect">
                <a:avLst/>
              </a:prstGeom>
              <a:blipFill rotWithShape="1">
                <a:blip r:embed="rId3"/>
                <a:stretch>
                  <a:fillRect t="-4839" r="-12360"/>
                </a:stretch>
              </a:blipFill>
            </p:spPr>
            <p:txBody>
              <a:bodyPr/>
              <a:lstStyle/>
              <a:p>
                <a:r>
                  <a:rPr lang="en-IN">
                    <a:noFill/>
                  </a:rPr>
                  <a:t> </a:t>
                </a:r>
              </a:p>
            </p:txBody>
          </p:sp>
        </mc:Fallback>
      </mc:AlternateContent>
    </p:spTree>
    <p:extLst>
      <p:ext uri="{BB962C8B-B14F-4D97-AF65-F5344CB8AC3E}">
        <p14:creationId xmlns:p14="http://schemas.microsoft.com/office/powerpoint/2010/main" val="39310239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9193" y="1628800"/>
                <a:ext cx="8229600" cy="4389120"/>
              </a:xfrm>
            </p:spPr>
            <p:txBody>
              <a:bodyPr>
                <a:normAutofit/>
              </a:bodyPr>
              <a:lstStyle/>
              <a:p>
                <a:pPr algn="just"/>
                <a:r>
                  <a:rPr lang="en-US" sz="2000" dirty="0">
                    <a:latin typeface="Times New Roman" charset="0"/>
                    <a:ea typeface="Times New Roman" charset="0"/>
                    <a:cs typeface="Times New Roman" charset="0"/>
                  </a:rPr>
                  <a:t>The table below shows the lifetimes under controlled conditions, in hours in excess of 1000 hours, of samples of </a:t>
                </a:r>
                <a14:m>
                  <m:oMath xmlns:m="http://schemas.openxmlformats.org/officeDocument/2006/math">
                    <m:r>
                      <a:rPr lang="en-US" sz="2000" i="1" dirty="0" smtClean="0">
                        <a:latin typeface="Cambria Math"/>
                        <a:ea typeface="Times New Roman" charset="0"/>
                        <a:cs typeface="Times New Roman" charset="0"/>
                      </a:rPr>
                      <m:t>60</m:t>
                    </m:r>
                    <m:r>
                      <a:rPr lang="en-US" sz="2000" i="1" dirty="0" smtClean="0">
                        <a:latin typeface="Cambria Math"/>
                        <a:ea typeface="Times New Roman" charset="0"/>
                        <a:cs typeface="Times New Roman" charset="0"/>
                      </a:rPr>
                      <m:t>𝑊</m:t>
                    </m:r>
                  </m:oMath>
                </a14:m>
                <a:r>
                  <a:rPr lang="en-US" sz="2000" dirty="0">
                    <a:latin typeface="Times New Roman" charset="0"/>
                    <a:ea typeface="Times New Roman" charset="0"/>
                    <a:cs typeface="Times New Roman" charset="0"/>
                  </a:rPr>
                  <a:t> electric light bulbs of three different brands. </a:t>
                </a:r>
              </a:p>
              <a:p>
                <a:pPr algn="just"/>
                <a:endParaRPr lang="en-US" sz="2000" dirty="0" smtClean="0">
                  <a:latin typeface="Times New Roman" charset="0"/>
                  <a:ea typeface="Times New Roman" charset="0"/>
                  <a:cs typeface="Times New Roman" charset="0"/>
                </a:endParaRPr>
              </a:p>
              <a:p>
                <a:pPr algn="just"/>
                <a:endParaRPr lang="en-US" sz="2000" dirty="0">
                  <a:latin typeface="Times New Roman" charset="0"/>
                  <a:ea typeface="Times New Roman" charset="0"/>
                  <a:cs typeface="Times New Roman" charset="0"/>
                </a:endParaRPr>
              </a:p>
              <a:p>
                <a:pPr algn="just"/>
                <a:endParaRPr lang="en-US" sz="2000" dirty="0" smtClean="0">
                  <a:latin typeface="Times New Roman" charset="0"/>
                  <a:ea typeface="Times New Roman" charset="0"/>
                  <a:cs typeface="Times New Roman" charset="0"/>
                </a:endParaRPr>
              </a:p>
              <a:p>
                <a:pPr algn="just"/>
                <a:endParaRPr lang="en-US" sz="2000" dirty="0">
                  <a:latin typeface="Times New Roman" charset="0"/>
                  <a:ea typeface="Times New Roman" charset="0"/>
                  <a:cs typeface="Times New Roman" charset="0"/>
                </a:endParaRPr>
              </a:p>
              <a:p>
                <a:pPr algn="just"/>
                <a:endParaRPr lang="en-US" sz="2000" dirty="0" smtClean="0">
                  <a:latin typeface="Times New Roman" charset="0"/>
                  <a:ea typeface="Times New Roman" charset="0"/>
                  <a:cs typeface="Times New Roman" charset="0"/>
                </a:endParaRPr>
              </a:p>
              <a:p>
                <a:pPr algn="just"/>
                <a:endParaRPr lang="en-US" sz="2000" dirty="0" smtClean="0">
                  <a:latin typeface="Times New Roman" charset="0"/>
                  <a:ea typeface="Times New Roman" charset="0"/>
                  <a:cs typeface="Times New Roman" charset="0"/>
                </a:endParaRPr>
              </a:p>
              <a:p>
                <a:pPr algn="just"/>
                <a:endParaRPr lang="en-US" sz="2000"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9193" y="1628800"/>
                <a:ext cx="8229600" cy="4389120"/>
              </a:xfrm>
              <a:blipFill rotWithShape="1">
                <a:blip r:embed="rId2"/>
                <a:stretch>
                  <a:fillRect l="-444" t="-694" r="-815"/>
                </a:stretch>
              </a:blipFill>
            </p:spPr>
            <p:txBody>
              <a:bodyPr/>
              <a:lstStyle/>
              <a:p>
                <a:r>
                  <a:rPr lang="en-IN">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3361794881"/>
              </p:ext>
            </p:extLst>
          </p:nvPr>
        </p:nvGraphicFramePr>
        <p:xfrm>
          <a:off x="3214199" y="2852936"/>
          <a:ext cx="2592288" cy="2100254"/>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tblGrid>
              <a:tr h="328598">
                <a:tc gridSpan="3">
                  <a:txBody>
                    <a:bodyPr/>
                    <a:lstStyle/>
                    <a:p>
                      <a:pPr algn="ctr"/>
                      <a:r>
                        <a:rPr lang="en-US" sz="1600" b="0" dirty="0" smtClean="0">
                          <a:solidFill>
                            <a:schemeClr val="bg1"/>
                          </a:solidFill>
                          <a:latin typeface="+mj-lt"/>
                        </a:rPr>
                        <a:t>Brand</a:t>
                      </a:r>
                      <a:endParaRPr lang="en-US" sz="1600" b="0" dirty="0">
                        <a:solidFill>
                          <a:schemeClr val="bg1"/>
                        </a:solidFill>
                        <a:latin typeface="+mj-lt"/>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ctr"/>
                      <a:endParaRPr lang="en-US" sz="1200" dirty="0"/>
                    </a:p>
                  </a:txBody>
                  <a:tcPr marL="68580" marR="68580" marT="34290" marB="34290"/>
                </a:tc>
                <a:tc hMerge="1">
                  <a:txBody>
                    <a:bodyPr/>
                    <a:lstStyle/>
                    <a:p>
                      <a:pPr algn="ctr"/>
                      <a:endParaRPr lang="en-US" sz="1200" dirty="0"/>
                    </a:p>
                  </a:txBody>
                  <a:tcPr marL="68580" marR="68580" marT="34290" marB="34290"/>
                </a:tc>
                <a:extLst>
                  <a:ext uri="{0D108BD9-81ED-4DB2-BD59-A6C34878D82A}">
                    <a16:rowId xmlns:a16="http://schemas.microsoft.com/office/drawing/2014/main" val="10000"/>
                  </a:ext>
                </a:extLst>
              </a:tr>
              <a:tr h="293272">
                <a:tc>
                  <a:txBody>
                    <a:bodyPr/>
                    <a:lstStyle/>
                    <a:p>
                      <a:pPr algn="ctr"/>
                      <a:r>
                        <a:rPr lang="en-US" sz="1600" b="0" dirty="0" smtClean="0">
                          <a:solidFill>
                            <a:schemeClr val="bg1"/>
                          </a:solidFill>
                          <a:latin typeface="+mj-lt"/>
                        </a:rPr>
                        <a:t>1</a:t>
                      </a:r>
                      <a:endParaRPr lang="en-US" sz="1600" b="0" dirty="0">
                        <a:solidFill>
                          <a:schemeClr val="bg1"/>
                        </a:solidFill>
                        <a:latin typeface="+mj-lt"/>
                      </a:endParaRPr>
                    </a:p>
                  </a:txBody>
                  <a:tcPr marL="51435" marR="51435" marT="25718" marB="25718">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sz="1600" b="0" dirty="0" smtClean="0">
                          <a:solidFill>
                            <a:schemeClr val="bg1"/>
                          </a:solidFill>
                          <a:latin typeface="+mj-lt"/>
                        </a:rPr>
                        <a:t>2</a:t>
                      </a:r>
                      <a:endParaRPr lang="en-US" sz="1600" b="0" dirty="0">
                        <a:solidFill>
                          <a:schemeClr val="bg1"/>
                        </a:solidFill>
                        <a:latin typeface="+mj-lt"/>
                      </a:endParaRPr>
                    </a:p>
                  </a:txBody>
                  <a:tcPr marL="51435" marR="51435" marT="25718" marB="25718">
                    <a:solidFill>
                      <a:schemeClr val="accent1"/>
                    </a:solidFill>
                  </a:tcPr>
                </a:tc>
                <a:tc>
                  <a:txBody>
                    <a:bodyPr/>
                    <a:lstStyle/>
                    <a:p>
                      <a:pPr algn="ctr"/>
                      <a:r>
                        <a:rPr lang="en-US" sz="1600" b="0" dirty="0" smtClean="0">
                          <a:solidFill>
                            <a:schemeClr val="bg1"/>
                          </a:solidFill>
                          <a:latin typeface="+mj-lt"/>
                        </a:rPr>
                        <a:t>3</a:t>
                      </a:r>
                      <a:endParaRPr lang="en-US" sz="1600" b="0" dirty="0">
                        <a:solidFill>
                          <a:schemeClr val="bg1"/>
                        </a:solidFill>
                        <a:latin typeface="+mj-lt"/>
                      </a:endParaRPr>
                    </a:p>
                  </a:txBody>
                  <a:tcPr marL="51435" marR="51435" marT="25718" marB="25718">
                    <a:lnR w="12700" cap="flat" cmpd="sng" algn="ctr">
                      <a:solidFill>
                        <a:schemeClr val="tx1"/>
                      </a:solidFill>
                      <a:prstDash val="solid"/>
                      <a:round/>
                      <a:headEnd type="none" w="med" len="med"/>
                      <a:tailEnd type="none" w="med" len="med"/>
                    </a:lnR>
                    <a:solidFill>
                      <a:schemeClr val="accent1"/>
                    </a:solidFill>
                  </a:tcPr>
                </a:tc>
                <a:extLst>
                  <a:ext uri="{0D108BD9-81ED-4DB2-BD59-A6C34878D82A}">
                    <a16:rowId xmlns:a16="http://schemas.microsoft.com/office/drawing/2014/main" val="10001"/>
                  </a:ext>
                </a:extLst>
              </a:tr>
              <a:tr h="293272">
                <a:tc>
                  <a:txBody>
                    <a:bodyPr/>
                    <a:lstStyle/>
                    <a:p>
                      <a:pPr algn="ctr"/>
                      <a:r>
                        <a:rPr lang="en-US" sz="1600" b="0" dirty="0" smtClean="0">
                          <a:latin typeface="+mj-lt"/>
                        </a:rPr>
                        <a:t>16</a:t>
                      </a:r>
                      <a:endParaRPr lang="en-US" sz="1600" b="0" dirty="0">
                        <a:latin typeface="+mj-lt"/>
                      </a:endParaRPr>
                    </a:p>
                  </a:txBody>
                  <a:tcPr marL="51435" marR="51435" marT="25718" marB="25718">
                    <a:lnL w="12700" cap="flat" cmpd="sng" algn="ctr">
                      <a:solidFill>
                        <a:schemeClr val="tx1"/>
                      </a:solidFill>
                      <a:prstDash val="solid"/>
                      <a:round/>
                      <a:headEnd type="none" w="med" len="med"/>
                      <a:tailEnd type="none" w="med" len="med"/>
                    </a:lnL>
                  </a:tcPr>
                </a:tc>
                <a:tc>
                  <a:txBody>
                    <a:bodyPr/>
                    <a:lstStyle/>
                    <a:p>
                      <a:pPr algn="ctr"/>
                      <a:r>
                        <a:rPr lang="en-US" sz="1600" b="0" dirty="0" smtClean="0">
                          <a:latin typeface="+mj-lt"/>
                        </a:rPr>
                        <a:t>18</a:t>
                      </a:r>
                      <a:endParaRPr lang="en-US" sz="1600" b="0" dirty="0">
                        <a:latin typeface="+mj-lt"/>
                      </a:endParaRPr>
                    </a:p>
                  </a:txBody>
                  <a:tcPr marL="51435" marR="51435" marT="25718" marB="25718"/>
                </a:tc>
                <a:tc>
                  <a:txBody>
                    <a:bodyPr/>
                    <a:lstStyle/>
                    <a:p>
                      <a:pPr algn="ctr"/>
                      <a:r>
                        <a:rPr lang="en-US" sz="1600" b="0" dirty="0" smtClean="0">
                          <a:latin typeface="+mj-lt"/>
                        </a:rPr>
                        <a:t>26</a:t>
                      </a:r>
                      <a:endParaRPr lang="en-US" sz="1600" b="0" dirty="0">
                        <a:latin typeface="+mj-lt"/>
                      </a:endParaRPr>
                    </a:p>
                  </a:txBody>
                  <a:tcPr marL="51435" marR="51435" marT="25718" marB="2571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93272">
                <a:tc>
                  <a:txBody>
                    <a:bodyPr/>
                    <a:lstStyle/>
                    <a:p>
                      <a:pPr algn="ctr"/>
                      <a:r>
                        <a:rPr lang="en-US" sz="1600" b="0" dirty="0" smtClean="0">
                          <a:latin typeface="+mj-lt"/>
                        </a:rPr>
                        <a:t>15</a:t>
                      </a:r>
                      <a:endParaRPr lang="en-US" sz="1600" b="0" dirty="0">
                        <a:latin typeface="+mj-lt"/>
                      </a:endParaRPr>
                    </a:p>
                  </a:txBody>
                  <a:tcPr marL="51435" marR="51435" marT="25718" marB="25718">
                    <a:lnL w="12700" cap="flat" cmpd="sng" algn="ctr">
                      <a:solidFill>
                        <a:schemeClr val="tx1"/>
                      </a:solidFill>
                      <a:prstDash val="solid"/>
                      <a:round/>
                      <a:headEnd type="none" w="med" len="med"/>
                      <a:tailEnd type="none" w="med" len="med"/>
                    </a:lnL>
                  </a:tcPr>
                </a:tc>
                <a:tc>
                  <a:txBody>
                    <a:bodyPr/>
                    <a:lstStyle/>
                    <a:p>
                      <a:pPr algn="ctr"/>
                      <a:r>
                        <a:rPr lang="en-US" sz="1600" b="0" dirty="0" smtClean="0">
                          <a:latin typeface="+mj-lt"/>
                        </a:rPr>
                        <a:t>22</a:t>
                      </a:r>
                      <a:endParaRPr lang="en-US" sz="1600" b="0" dirty="0">
                        <a:latin typeface="+mj-lt"/>
                      </a:endParaRPr>
                    </a:p>
                  </a:txBody>
                  <a:tcPr marL="51435" marR="51435" marT="25718" marB="25718"/>
                </a:tc>
                <a:tc>
                  <a:txBody>
                    <a:bodyPr/>
                    <a:lstStyle/>
                    <a:p>
                      <a:pPr algn="ctr"/>
                      <a:r>
                        <a:rPr lang="en-US" sz="1600" b="0" dirty="0" smtClean="0">
                          <a:latin typeface="+mj-lt"/>
                        </a:rPr>
                        <a:t>31</a:t>
                      </a:r>
                      <a:endParaRPr lang="en-US" sz="1600" b="0" dirty="0">
                        <a:latin typeface="+mj-lt"/>
                      </a:endParaRPr>
                    </a:p>
                  </a:txBody>
                  <a:tcPr marL="51435" marR="51435" marT="25718" marB="2571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93272">
                <a:tc>
                  <a:txBody>
                    <a:bodyPr/>
                    <a:lstStyle/>
                    <a:p>
                      <a:pPr algn="ctr"/>
                      <a:r>
                        <a:rPr lang="en-US" sz="1600" b="0" dirty="0" smtClean="0">
                          <a:latin typeface="+mj-lt"/>
                        </a:rPr>
                        <a:t>13</a:t>
                      </a:r>
                      <a:endParaRPr lang="en-US" sz="1600" b="0" dirty="0">
                        <a:latin typeface="+mj-lt"/>
                      </a:endParaRPr>
                    </a:p>
                  </a:txBody>
                  <a:tcPr marL="51435" marR="51435" marT="25718" marB="25718">
                    <a:lnL w="12700" cap="flat" cmpd="sng" algn="ctr">
                      <a:solidFill>
                        <a:schemeClr val="tx1"/>
                      </a:solidFill>
                      <a:prstDash val="solid"/>
                      <a:round/>
                      <a:headEnd type="none" w="med" len="med"/>
                      <a:tailEnd type="none" w="med" len="med"/>
                    </a:lnL>
                  </a:tcPr>
                </a:tc>
                <a:tc>
                  <a:txBody>
                    <a:bodyPr/>
                    <a:lstStyle/>
                    <a:p>
                      <a:pPr algn="ctr"/>
                      <a:r>
                        <a:rPr lang="en-US" sz="1600" b="0" dirty="0" smtClean="0">
                          <a:latin typeface="+mj-lt"/>
                        </a:rPr>
                        <a:t>20</a:t>
                      </a:r>
                      <a:endParaRPr lang="en-US" sz="1600" b="0" dirty="0">
                        <a:latin typeface="+mj-lt"/>
                      </a:endParaRPr>
                    </a:p>
                  </a:txBody>
                  <a:tcPr marL="51435" marR="51435" marT="25718" marB="25718"/>
                </a:tc>
                <a:tc>
                  <a:txBody>
                    <a:bodyPr/>
                    <a:lstStyle/>
                    <a:p>
                      <a:pPr algn="ctr"/>
                      <a:r>
                        <a:rPr lang="en-US" sz="1600" b="0" dirty="0" smtClean="0">
                          <a:latin typeface="+mj-lt"/>
                        </a:rPr>
                        <a:t>24</a:t>
                      </a:r>
                      <a:endParaRPr lang="en-US" sz="1600" b="0" dirty="0">
                        <a:latin typeface="+mj-lt"/>
                      </a:endParaRPr>
                    </a:p>
                  </a:txBody>
                  <a:tcPr marL="51435" marR="51435" marT="25718" marB="2571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93272">
                <a:tc>
                  <a:txBody>
                    <a:bodyPr/>
                    <a:lstStyle/>
                    <a:p>
                      <a:pPr algn="ctr"/>
                      <a:r>
                        <a:rPr lang="en-US" sz="1600" b="0" dirty="0" smtClean="0">
                          <a:latin typeface="+mj-lt"/>
                        </a:rPr>
                        <a:t>21</a:t>
                      </a:r>
                      <a:endParaRPr lang="en-US" sz="1600" b="0" dirty="0">
                        <a:latin typeface="+mj-lt"/>
                      </a:endParaRPr>
                    </a:p>
                  </a:txBody>
                  <a:tcPr marL="51435" marR="51435" marT="25718" marB="25718">
                    <a:lnL w="12700" cap="flat" cmpd="sng" algn="ctr">
                      <a:solidFill>
                        <a:schemeClr val="tx1"/>
                      </a:solidFill>
                      <a:prstDash val="solid"/>
                      <a:round/>
                      <a:headEnd type="none" w="med" len="med"/>
                      <a:tailEnd type="none" w="med" len="med"/>
                    </a:lnL>
                  </a:tcPr>
                </a:tc>
                <a:tc>
                  <a:txBody>
                    <a:bodyPr/>
                    <a:lstStyle/>
                    <a:p>
                      <a:pPr algn="ctr"/>
                      <a:r>
                        <a:rPr lang="en-US" sz="1600" b="0" dirty="0" smtClean="0">
                          <a:latin typeface="+mj-lt"/>
                        </a:rPr>
                        <a:t>16</a:t>
                      </a:r>
                      <a:endParaRPr lang="en-US" sz="1600" b="0" dirty="0">
                        <a:latin typeface="+mj-lt"/>
                      </a:endParaRPr>
                    </a:p>
                  </a:txBody>
                  <a:tcPr marL="51435" marR="51435" marT="25718" marB="25718"/>
                </a:tc>
                <a:tc>
                  <a:txBody>
                    <a:bodyPr/>
                    <a:lstStyle/>
                    <a:p>
                      <a:pPr algn="ctr"/>
                      <a:r>
                        <a:rPr lang="en-US" sz="1600" b="0" dirty="0" smtClean="0">
                          <a:latin typeface="+mj-lt"/>
                        </a:rPr>
                        <a:t>30</a:t>
                      </a:r>
                      <a:endParaRPr lang="en-US" sz="1600" b="0" dirty="0">
                        <a:latin typeface="+mj-lt"/>
                      </a:endParaRPr>
                    </a:p>
                  </a:txBody>
                  <a:tcPr marL="51435" marR="51435" marT="25718" marB="2571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93272">
                <a:tc>
                  <a:txBody>
                    <a:bodyPr/>
                    <a:lstStyle/>
                    <a:p>
                      <a:pPr algn="ctr"/>
                      <a:r>
                        <a:rPr lang="en-US" sz="1600" b="0" dirty="0" smtClean="0">
                          <a:latin typeface="+mj-lt"/>
                        </a:rPr>
                        <a:t>15</a:t>
                      </a:r>
                      <a:endParaRPr lang="en-US" sz="1600" b="0" dirty="0">
                        <a:latin typeface="+mj-lt"/>
                      </a:endParaRPr>
                    </a:p>
                  </a:txBody>
                  <a:tcPr marL="51435" marR="51435" marT="25718" marB="25718">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600" b="0" dirty="0" smtClean="0">
                          <a:latin typeface="+mj-lt"/>
                        </a:rPr>
                        <a:t>24</a:t>
                      </a:r>
                      <a:endParaRPr lang="en-US" sz="1600" b="0" dirty="0">
                        <a:latin typeface="+mj-lt"/>
                      </a:endParaRPr>
                    </a:p>
                  </a:txBody>
                  <a:tcPr marL="51435" marR="51435" marT="25718" marB="25718">
                    <a:lnB w="12700" cap="flat" cmpd="sng" algn="ctr">
                      <a:solidFill>
                        <a:schemeClr val="tx1"/>
                      </a:solidFill>
                      <a:prstDash val="solid"/>
                      <a:round/>
                      <a:headEnd type="none" w="med" len="med"/>
                      <a:tailEnd type="none" w="med" len="med"/>
                    </a:lnB>
                  </a:tcPr>
                </a:tc>
                <a:tc>
                  <a:txBody>
                    <a:bodyPr/>
                    <a:lstStyle/>
                    <a:p>
                      <a:pPr algn="ctr"/>
                      <a:r>
                        <a:rPr lang="en-US" sz="1600" b="0" dirty="0" smtClean="0">
                          <a:latin typeface="+mj-lt"/>
                        </a:rPr>
                        <a:t>24</a:t>
                      </a:r>
                      <a:endParaRPr lang="en-US" sz="1600" b="0" dirty="0">
                        <a:latin typeface="+mj-lt"/>
                      </a:endParaRPr>
                    </a:p>
                  </a:txBody>
                  <a:tcPr marL="51435" marR="51435" marT="25718" marB="25718">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6" name="Title 1"/>
          <p:cNvSpPr txBox="1">
            <a:spLocks/>
          </p:cNvSpPr>
          <p:nvPr/>
        </p:nvSpPr>
        <p:spPr>
          <a:xfrm>
            <a:off x="395543" y="2606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Example </a:t>
            </a:r>
            <a:r>
              <a:rPr lang="en-US" sz="4000" dirty="0">
                <a:solidFill>
                  <a:srgbClr val="A50021"/>
                </a:solidFill>
                <a:latin typeface="Times New Roman" pitchFamily="18" charset="0"/>
                <a:cs typeface="Times New Roman" pitchFamily="18" charset="0"/>
              </a:rPr>
              <a:t>5</a:t>
            </a:r>
            <a:r>
              <a:rPr lang="en-US" sz="4000" dirty="0" smtClean="0">
                <a:solidFill>
                  <a:srgbClr val="A50021"/>
                </a:solidFill>
                <a:latin typeface="Times New Roman" pitchFamily="18" charset="0"/>
                <a:cs typeface="Times New Roman" pitchFamily="18" charset="0"/>
              </a:rPr>
              <a:t>: Variance within Samples </a:t>
            </a:r>
            <a:endParaRPr lang="en-IN" sz="4000" dirty="0">
              <a:solidFill>
                <a:srgbClr val="6C0000"/>
              </a:solidFill>
              <a:latin typeface="Times New Roman" pitchFamily="18" charset="0"/>
              <a:cs typeface="Times New Roman" pitchFamily="18" charset="0"/>
            </a:endParaRPr>
          </a:p>
        </p:txBody>
      </p:sp>
    </p:spTree>
    <p:extLst>
      <p:ext uri="{BB962C8B-B14F-4D97-AF65-F5344CB8AC3E}">
        <p14:creationId xmlns:p14="http://schemas.microsoft.com/office/powerpoint/2010/main" val="15293617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11560" y="1412776"/>
                <a:ext cx="7543800" cy="3334004"/>
              </a:xfrm>
            </p:spPr>
            <p:txBody>
              <a:bodyPr>
                <a:normAutofit/>
              </a:bodyPr>
              <a:lstStyle/>
              <a:p>
                <a:pPr algn="just"/>
                <a:r>
                  <a:rPr lang="en-US" sz="2000" dirty="0" smtClean="0">
                    <a:latin typeface="Times New Roman" charset="0"/>
                    <a:ea typeface="Times New Roman" charset="0"/>
                    <a:cs typeface="Times New Roman" charset="0"/>
                  </a:rPr>
                  <a:t>Here, there is one factor (brand) at three levels (1, 2 and 3). Also </a:t>
                </a:r>
                <a:r>
                  <a:rPr lang="en-US" sz="2000" dirty="0">
                    <a:latin typeface="Times New Roman" charset="0"/>
                    <a:ea typeface="Times New Roman" charset="0"/>
                    <a:cs typeface="Times New Roman" charset="0"/>
                  </a:rPr>
                  <a:t>the sample sizes are all equal (to 5</a:t>
                </a:r>
                <a:r>
                  <a:rPr lang="en-US" sz="2000" dirty="0" smtClean="0">
                    <a:latin typeface="Times New Roman" charset="0"/>
                    <a:ea typeface="Times New Roman" charset="0"/>
                    <a:cs typeface="Times New Roman" charset="0"/>
                  </a:rPr>
                  <a:t>). </a:t>
                </a:r>
              </a:p>
              <a:p>
                <a:pPr lvl="8" algn="just"/>
                <a:endParaRPr lang="en-US" sz="800" dirty="0" smtClean="0">
                  <a:latin typeface="Times New Roman" charset="0"/>
                  <a:ea typeface="Times New Roman" charset="0"/>
                  <a:cs typeface="Times New Roman" charset="0"/>
                </a:endParaRPr>
              </a:p>
              <a:p>
                <a:pPr lvl="8"/>
                <a:endParaRPr lang="en-US" sz="800" dirty="0" smtClean="0">
                  <a:latin typeface="Times New Roman" charset="0"/>
                  <a:ea typeface="Times New Roman" charset="0"/>
                  <a:cs typeface="Times New Roman" charset="0"/>
                </a:endParaRPr>
              </a:p>
              <a:p>
                <a:r>
                  <a:rPr lang="en-US" sz="2000" dirty="0" smtClean="0">
                    <a:latin typeface="Times New Roman" charset="0"/>
                    <a:ea typeface="Times New Roman" charset="0"/>
                    <a:cs typeface="Times New Roman" charset="0"/>
                  </a:rPr>
                  <a:t>The </a:t>
                </a:r>
                <a:r>
                  <a:rPr lang="en-US" sz="2000" dirty="0">
                    <a:latin typeface="Times New Roman" charset="0"/>
                    <a:ea typeface="Times New Roman" charset="0"/>
                    <a:cs typeface="Times New Roman" charset="0"/>
                  </a:rPr>
                  <a:t>sample mean and variance (divisor </a:t>
                </a:r>
                <a14:m>
                  <m:oMath xmlns:m="http://schemas.openxmlformats.org/officeDocument/2006/math">
                    <m:r>
                      <a:rPr lang="en-US" sz="2000" i="1" dirty="0" smtClean="0">
                        <a:latin typeface="Cambria Math"/>
                        <a:ea typeface="Times New Roman" charset="0"/>
                        <a:cs typeface="Times New Roman" charset="0"/>
                      </a:rPr>
                      <m:t>(</m:t>
                    </m:r>
                    <m:r>
                      <a:rPr lang="en-US" sz="2000" i="1" dirty="0" smtClean="0">
                        <a:latin typeface="Cambria Math"/>
                        <a:ea typeface="Times New Roman" charset="0"/>
                        <a:cs typeface="Times New Roman" charset="0"/>
                      </a:rPr>
                      <m:t>𝑛</m:t>
                    </m:r>
                    <m:r>
                      <a:rPr lang="en-US" sz="2000" i="1" dirty="0" smtClean="0">
                        <a:latin typeface="Cambria Math"/>
                        <a:ea typeface="Times New Roman" charset="0"/>
                        <a:cs typeface="Times New Roman" charset="0"/>
                      </a:rPr>
                      <m:t> −1)</m:t>
                    </m:r>
                  </m:oMath>
                </a14:m>
                <a:r>
                  <a:rPr lang="en-US" sz="2000" dirty="0">
                    <a:latin typeface="Times New Roman" charset="0"/>
                    <a:ea typeface="Times New Roman" charset="0"/>
                    <a:cs typeface="Times New Roman" charset="0"/>
                  </a:rPr>
                  <a:t>) for each level </a:t>
                </a:r>
                <a:r>
                  <a:rPr lang="en-US" sz="2000" dirty="0" smtClean="0">
                    <a:latin typeface="Times New Roman" charset="0"/>
                    <a:ea typeface="Times New Roman" charset="0"/>
                    <a:cs typeface="Times New Roman" charset="0"/>
                  </a:rPr>
                  <a:t>are </a:t>
                </a:r>
                <a:r>
                  <a:rPr lang="en-US" sz="2000" dirty="0">
                    <a:latin typeface="Times New Roman" charset="0"/>
                    <a:ea typeface="Times New Roman" charset="0"/>
                    <a:cs typeface="Times New Roman" charset="0"/>
                  </a:rPr>
                  <a:t>as follows. </a:t>
                </a:r>
              </a:p>
              <a:p>
                <a:pPr algn="just"/>
                <a:endParaRPr lang="en-US" sz="2000"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11560" y="1412776"/>
                <a:ext cx="7543800" cy="3334004"/>
              </a:xfrm>
              <a:blipFill rotWithShape="1">
                <a:blip r:embed="rId2"/>
                <a:stretch>
                  <a:fillRect l="-485" t="-914" r="-808"/>
                </a:stretch>
              </a:blipFill>
            </p:spPr>
            <p:txBody>
              <a:bodyPr/>
              <a:lstStyle/>
              <a:p>
                <a:r>
                  <a:rPr lang="en-IN">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332519016"/>
              </p:ext>
            </p:extLst>
          </p:nvPr>
        </p:nvGraphicFramePr>
        <p:xfrm>
          <a:off x="2843808" y="3356992"/>
          <a:ext cx="3816424" cy="2304256"/>
        </p:xfrm>
        <a:graphic>
          <a:graphicData uri="http://schemas.openxmlformats.org/drawingml/2006/table">
            <a:tbl>
              <a:tblPr firstRow="1" bandRow="1">
                <a:tableStyleId>{5C22544A-7EE6-4342-B048-85BDC9FD1C3A}</a:tableStyleId>
              </a:tblPr>
              <a:tblGrid>
                <a:gridCol w="1621011">
                  <a:extLst>
                    <a:ext uri="{9D8B030D-6E8A-4147-A177-3AD203B41FA5}">
                      <a16:colId xmlns:a16="http://schemas.microsoft.com/office/drawing/2014/main" val="20000"/>
                    </a:ext>
                  </a:extLst>
                </a:gridCol>
                <a:gridCol w="747075">
                  <a:extLst>
                    <a:ext uri="{9D8B030D-6E8A-4147-A177-3AD203B41FA5}">
                      <a16:colId xmlns:a16="http://schemas.microsoft.com/office/drawing/2014/main" val="20001"/>
                    </a:ext>
                  </a:extLst>
                </a:gridCol>
                <a:gridCol w="751506">
                  <a:extLst>
                    <a:ext uri="{9D8B030D-6E8A-4147-A177-3AD203B41FA5}">
                      <a16:colId xmlns:a16="http://schemas.microsoft.com/office/drawing/2014/main" val="20002"/>
                    </a:ext>
                  </a:extLst>
                </a:gridCol>
                <a:gridCol w="696832">
                  <a:extLst>
                    <a:ext uri="{9D8B030D-6E8A-4147-A177-3AD203B41FA5}">
                      <a16:colId xmlns:a16="http://schemas.microsoft.com/office/drawing/2014/main" val="20003"/>
                    </a:ext>
                  </a:extLst>
                </a:gridCol>
              </a:tblGrid>
              <a:tr h="362590">
                <a:tc rowSpan="2">
                  <a:txBody>
                    <a:bodyPr/>
                    <a:lstStyle/>
                    <a:p>
                      <a:pPr algn="ctr"/>
                      <a:endParaRPr lang="en-US" sz="1400" b="1" dirty="0">
                        <a:solidFill>
                          <a:schemeClr val="tx1"/>
                        </a:solidFill>
                        <a:latin typeface="+mj-lt"/>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1400" b="1" dirty="0" smtClean="0">
                          <a:solidFill>
                            <a:schemeClr val="bg1"/>
                          </a:solidFill>
                          <a:latin typeface="+mj-lt"/>
                        </a:rPr>
                        <a:t>Brand</a:t>
                      </a:r>
                      <a:endParaRPr lang="en-US" sz="1400" b="1" dirty="0">
                        <a:solidFill>
                          <a:schemeClr val="bg1"/>
                        </a:solidFill>
                        <a:latin typeface="+mj-lt"/>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200" dirty="0"/>
                    </a:p>
                  </a:txBody>
                  <a:tcPr marL="68580" marR="68580" marT="34290" marB="34290"/>
                </a:tc>
                <a:tc hMerge="1">
                  <a:txBody>
                    <a:bodyPr/>
                    <a:lstStyle/>
                    <a:p>
                      <a:pPr algn="ctr"/>
                      <a:endParaRPr lang="en-US" sz="1200" dirty="0"/>
                    </a:p>
                  </a:txBody>
                  <a:tcPr marL="68580" marR="68580" marT="34290" marB="34290"/>
                </a:tc>
                <a:extLst>
                  <a:ext uri="{0D108BD9-81ED-4DB2-BD59-A6C34878D82A}">
                    <a16:rowId xmlns:a16="http://schemas.microsoft.com/office/drawing/2014/main" val="10000"/>
                  </a:ext>
                </a:extLst>
              </a:tr>
              <a:tr h="323611">
                <a:tc vMerge="1">
                  <a:txBody>
                    <a:bodyPr/>
                    <a:lstStyle/>
                    <a:p>
                      <a:pPr algn="ctr"/>
                      <a:endParaRPr lang="en-US" sz="1200" dirty="0"/>
                    </a:p>
                  </a:txBody>
                  <a:tcPr marL="68580" marR="68580" marT="34290" marB="34290">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sz="1400" b="1" dirty="0" smtClean="0">
                          <a:solidFill>
                            <a:schemeClr val="bg1"/>
                          </a:solidFill>
                          <a:latin typeface="+mj-lt"/>
                        </a:rPr>
                        <a:t>1</a:t>
                      </a:r>
                      <a:endParaRPr lang="en-US" sz="1400" b="1" dirty="0">
                        <a:solidFill>
                          <a:schemeClr val="bg1"/>
                        </a:solidFill>
                        <a:latin typeface="+mj-lt"/>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b="1" dirty="0" smtClean="0">
                          <a:solidFill>
                            <a:schemeClr val="bg1"/>
                          </a:solidFill>
                          <a:latin typeface="+mj-lt"/>
                        </a:rPr>
                        <a:t>2</a:t>
                      </a:r>
                      <a:endParaRPr lang="en-US" sz="1400" b="1" dirty="0">
                        <a:solidFill>
                          <a:schemeClr val="bg1"/>
                        </a:solidFill>
                        <a:latin typeface="+mj-lt"/>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b="1" dirty="0" smtClean="0">
                          <a:solidFill>
                            <a:schemeClr val="bg1"/>
                          </a:solidFill>
                          <a:latin typeface="+mj-lt"/>
                        </a:rPr>
                        <a:t>3</a:t>
                      </a:r>
                      <a:endParaRPr lang="en-US" sz="1400" b="1" dirty="0">
                        <a:solidFill>
                          <a:schemeClr val="bg1"/>
                        </a:solidFill>
                        <a:latin typeface="+mj-lt"/>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323611">
                <a:tc>
                  <a:txBody>
                    <a:bodyPr/>
                    <a:lstStyle/>
                    <a:p>
                      <a:pPr algn="ctr"/>
                      <a:r>
                        <a:rPr lang="en-US" sz="1400" b="1" dirty="0" smtClean="0">
                          <a:latin typeface="+mj-lt"/>
                        </a:rPr>
                        <a:t>Sample Size</a:t>
                      </a:r>
                      <a:endParaRPr lang="en-US" sz="1400" b="1" dirty="0">
                        <a:latin typeface="+mj-lt"/>
                      </a:endParaRPr>
                    </a:p>
                  </a:txBody>
                  <a:tcPr marL="51435" marR="51435" marT="25718" marB="25718">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400" b="1" dirty="0" smtClean="0">
                          <a:latin typeface="+mj-lt"/>
                        </a:rPr>
                        <a:t>5</a:t>
                      </a:r>
                      <a:endParaRPr lang="en-US" sz="1400" b="1" dirty="0">
                        <a:latin typeface="+mj-lt"/>
                      </a:endParaRPr>
                    </a:p>
                  </a:txBody>
                  <a:tcPr marL="51435" marR="51435" marT="25718" marB="25718">
                    <a:lnT w="12700" cap="flat" cmpd="sng" algn="ctr">
                      <a:solidFill>
                        <a:schemeClr val="tx1"/>
                      </a:solidFill>
                      <a:prstDash val="solid"/>
                      <a:round/>
                      <a:headEnd type="none" w="med" len="med"/>
                      <a:tailEnd type="none" w="med" len="med"/>
                    </a:lnT>
                  </a:tcPr>
                </a:tc>
                <a:tc>
                  <a:txBody>
                    <a:bodyPr/>
                    <a:lstStyle/>
                    <a:p>
                      <a:pPr algn="ctr"/>
                      <a:r>
                        <a:rPr lang="en-US" sz="1400" b="1" dirty="0" smtClean="0">
                          <a:latin typeface="+mj-lt"/>
                        </a:rPr>
                        <a:t>5</a:t>
                      </a:r>
                      <a:endParaRPr lang="en-US" sz="1400" b="1" dirty="0">
                        <a:latin typeface="+mj-lt"/>
                      </a:endParaRPr>
                    </a:p>
                  </a:txBody>
                  <a:tcPr marL="51435" marR="51435" marT="25718" marB="25718">
                    <a:lnT w="12700" cap="flat" cmpd="sng" algn="ctr">
                      <a:solidFill>
                        <a:schemeClr val="tx1"/>
                      </a:solidFill>
                      <a:prstDash val="solid"/>
                      <a:round/>
                      <a:headEnd type="none" w="med" len="med"/>
                      <a:tailEnd type="none" w="med" len="med"/>
                    </a:lnT>
                  </a:tcPr>
                </a:tc>
                <a:tc>
                  <a:txBody>
                    <a:bodyPr/>
                    <a:lstStyle/>
                    <a:p>
                      <a:pPr algn="ctr"/>
                      <a:r>
                        <a:rPr lang="en-US" sz="1400" b="1" dirty="0" smtClean="0">
                          <a:latin typeface="+mj-lt"/>
                        </a:rPr>
                        <a:t>5</a:t>
                      </a:r>
                      <a:endParaRPr lang="en-US" sz="1400" b="1" dirty="0">
                        <a:latin typeface="+mj-lt"/>
                      </a:endParaRPr>
                    </a:p>
                  </a:txBody>
                  <a:tcPr marL="51435" marR="51435" marT="25718" marB="25718">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323611">
                <a:tc>
                  <a:txBody>
                    <a:bodyPr/>
                    <a:lstStyle/>
                    <a:p>
                      <a:pPr algn="ctr"/>
                      <a:r>
                        <a:rPr lang="en-US" sz="1400" b="1" dirty="0" smtClean="0">
                          <a:latin typeface="+mj-lt"/>
                        </a:rPr>
                        <a:t>Sum</a:t>
                      </a:r>
                      <a:endParaRPr lang="en-US" sz="1400" b="1" dirty="0">
                        <a:latin typeface="+mj-lt"/>
                      </a:endParaRPr>
                    </a:p>
                  </a:txBody>
                  <a:tcPr marL="51435" marR="51435" marT="25718" marB="25718">
                    <a:lnL w="12700" cap="flat" cmpd="sng" algn="ctr">
                      <a:solidFill>
                        <a:schemeClr val="tx1"/>
                      </a:solidFill>
                      <a:prstDash val="solid"/>
                      <a:round/>
                      <a:headEnd type="none" w="med" len="med"/>
                      <a:tailEnd type="none" w="med" len="med"/>
                    </a:lnL>
                  </a:tcPr>
                </a:tc>
                <a:tc>
                  <a:txBody>
                    <a:bodyPr/>
                    <a:lstStyle/>
                    <a:p>
                      <a:pPr algn="ctr"/>
                      <a:r>
                        <a:rPr lang="en-US" sz="1400" b="1" dirty="0" smtClean="0">
                          <a:latin typeface="+mj-lt"/>
                        </a:rPr>
                        <a:t>80</a:t>
                      </a:r>
                      <a:endParaRPr lang="en-US" sz="1400" b="1" dirty="0">
                        <a:latin typeface="+mj-lt"/>
                      </a:endParaRPr>
                    </a:p>
                  </a:txBody>
                  <a:tcPr marL="51435" marR="51435" marT="25718" marB="25718"/>
                </a:tc>
                <a:tc>
                  <a:txBody>
                    <a:bodyPr/>
                    <a:lstStyle/>
                    <a:p>
                      <a:pPr algn="ctr"/>
                      <a:r>
                        <a:rPr lang="en-US" sz="1400" b="1" dirty="0" smtClean="0">
                          <a:latin typeface="+mj-lt"/>
                        </a:rPr>
                        <a:t>100</a:t>
                      </a:r>
                      <a:endParaRPr lang="en-US" sz="1400" b="1" dirty="0">
                        <a:latin typeface="+mj-lt"/>
                      </a:endParaRPr>
                    </a:p>
                  </a:txBody>
                  <a:tcPr marL="51435" marR="51435" marT="25718" marB="25718"/>
                </a:tc>
                <a:tc>
                  <a:txBody>
                    <a:bodyPr/>
                    <a:lstStyle/>
                    <a:p>
                      <a:pPr algn="ctr"/>
                      <a:r>
                        <a:rPr lang="en-US" sz="1400" b="1" dirty="0" smtClean="0">
                          <a:latin typeface="+mj-lt"/>
                        </a:rPr>
                        <a:t>135</a:t>
                      </a:r>
                      <a:endParaRPr lang="en-US" sz="1400" b="1" dirty="0">
                        <a:latin typeface="+mj-lt"/>
                      </a:endParaRPr>
                    </a:p>
                  </a:txBody>
                  <a:tcPr marL="51435" marR="51435" marT="25718" marB="2571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23611">
                <a:tc>
                  <a:txBody>
                    <a:bodyPr/>
                    <a:lstStyle/>
                    <a:p>
                      <a:pPr algn="ctr"/>
                      <a:r>
                        <a:rPr lang="en-US" sz="1400" b="1" dirty="0" smtClean="0">
                          <a:latin typeface="+mj-lt"/>
                        </a:rPr>
                        <a:t>Sum of squares</a:t>
                      </a:r>
                      <a:endParaRPr lang="en-US" sz="1400" b="1" dirty="0">
                        <a:latin typeface="+mj-lt"/>
                      </a:endParaRPr>
                    </a:p>
                  </a:txBody>
                  <a:tcPr marL="51435" marR="51435" marT="25718" marB="25718">
                    <a:lnL w="12700" cap="flat" cmpd="sng" algn="ctr">
                      <a:solidFill>
                        <a:schemeClr val="tx1"/>
                      </a:solidFill>
                      <a:prstDash val="solid"/>
                      <a:round/>
                      <a:headEnd type="none" w="med" len="med"/>
                      <a:tailEnd type="none" w="med" len="med"/>
                    </a:lnL>
                  </a:tcPr>
                </a:tc>
                <a:tc>
                  <a:txBody>
                    <a:bodyPr/>
                    <a:lstStyle/>
                    <a:p>
                      <a:pPr algn="ctr"/>
                      <a:r>
                        <a:rPr lang="en-US" sz="1400" b="1" dirty="0" smtClean="0">
                          <a:latin typeface="+mj-lt"/>
                        </a:rPr>
                        <a:t>1316</a:t>
                      </a:r>
                      <a:endParaRPr lang="en-US" sz="1400" b="1" dirty="0">
                        <a:latin typeface="+mj-lt"/>
                      </a:endParaRPr>
                    </a:p>
                  </a:txBody>
                  <a:tcPr marL="51435" marR="51435" marT="25718" marB="25718"/>
                </a:tc>
                <a:tc>
                  <a:txBody>
                    <a:bodyPr/>
                    <a:lstStyle/>
                    <a:p>
                      <a:pPr algn="ctr"/>
                      <a:r>
                        <a:rPr lang="en-US" sz="1400" b="1" dirty="0" smtClean="0">
                          <a:latin typeface="+mj-lt"/>
                        </a:rPr>
                        <a:t>2040</a:t>
                      </a:r>
                      <a:endParaRPr lang="en-US" sz="1400" b="1" dirty="0">
                        <a:latin typeface="+mj-lt"/>
                      </a:endParaRPr>
                    </a:p>
                  </a:txBody>
                  <a:tcPr marL="51435" marR="51435" marT="25718" marB="25718"/>
                </a:tc>
                <a:tc>
                  <a:txBody>
                    <a:bodyPr/>
                    <a:lstStyle/>
                    <a:p>
                      <a:pPr algn="ctr"/>
                      <a:r>
                        <a:rPr lang="en-US" sz="1400" b="1" dirty="0" smtClean="0">
                          <a:latin typeface="+mj-lt"/>
                        </a:rPr>
                        <a:t>3689</a:t>
                      </a:r>
                      <a:endParaRPr lang="en-US" sz="1400" b="1" dirty="0">
                        <a:latin typeface="+mj-lt"/>
                      </a:endParaRPr>
                    </a:p>
                  </a:txBody>
                  <a:tcPr marL="51435" marR="51435" marT="25718" marB="2571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323611">
                <a:tc>
                  <a:txBody>
                    <a:bodyPr/>
                    <a:lstStyle/>
                    <a:p>
                      <a:pPr algn="ctr"/>
                      <a:r>
                        <a:rPr lang="en-US" sz="1400" b="1" dirty="0" smtClean="0">
                          <a:latin typeface="+mj-lt"/>
                        </a:rPr>
                        <a:t>Mean</a:t>
                      </a:r>
                      <a:endParaRPr lang="en-US" sz="1400" b="1" dirty="0">
                        <a:latin typeface="+mj-lt"/>
                      </a:endParaRPr>
                    </a:p>
                  </a:txBody>
                  <a:tcPr marL="51435" marR="51435" marT="25718" marB="25718">
                    <a:lnL w="12700" cap="flat" cmpd="sng" algn="ctr">
                      <a:solidFill>
                        <a:schemeClr val="tx1"/>
                      </a:solidFill>
                      <a:prstDash val="solid"/>
                      <a:round/>
                      <a:headEnd type="none" w="med" len="med"/>
                      <a:tailEnd type="none" w="med" len="med"/>
                    </a:lnL>
                  </a:tcPr>
                </a:tc>
                <a:tc>
                  <a:txBody>
                    <a:bodyPr/>
                    <a:lstStyle/>
                    <a:p>
                      <a:pPr algn="ctr"/>
                      <a:r>
                        <a:rPr lang="en-US" sz="1400" b="1" dirty="0" smtClean="0">
                          <a:latin typeface="+mj-lt"/>
                        </a:rPr>
                        <a:t>16</a:t>
                      </a:r>
                      <a:endParaRPr lang="en-US" sz="1400" b="1" dirty="0">
                        <a:latin typeface="+mj-lt"/>
                      </a:endParaRPr>
                    </a:p>
                  </a:txBody>
                  <a:tcPr marL="51435" marR="51435" marT="25718" marB="25718"/>
                </a:tc>
                <a:tc>
                  <a:txBody>
                    <a:bodyPr/>
                    <a:lstStyle/>
                    <a:p>
                      <a:pPr algn="ctr"/>
                      <a:r>
                        <a:rPr lang="en-US" sz="1400" b="1" dirty="0" smtClean="0">
                          <a:latin typeface="+mj-lt"/>
                        </a:rPr>
                        <a:t>20</a:t>
                      </a:r>
                      <a:endParaRPr lang="en-US" sz="1400" b="1" dirty="0">
                        <a:latin typeface="+mj-lt"/>
                      </a:endParaRPr>
                    </a:p>
                  </a:txBody>
                  <a:tcPr marL="51435" marR="51435" marT="25718" marB="25718"/>
                </a:tc>
                <a:tc>
                  <a:txBody>
                    <a:bodyPr/>
                    <a:lstStyle/>
                    <a:p>
                      <a:pPr algn="ctr"/>
                      <a:r>
                        <a:rPr lang="en-US" sz="1400" b="1" dirty="0" smtClean="0">
                          <a:latin typeface="+mj-lt"/>
                        </a:rPr>
                        <a:t>27</a:t>
                      </a:r>
                      <a:endParaRPr lang="en-US" sz="1400" b="1" dirty="0">
                        <a:latin typeface="+mj-lt"/>
                      </a:endParaRPr>
                    </a:p>
                  </a:txBody>
                  <a:tcPr marL="51435" marR="51435" marT="25718" marB="2571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323611">
                <a:tc>
                  <a:txBody>
                    <a:bodyPr/>
                    <a:lstStyle/>
                    <a:p>
                      <a:pPr algn="ctr"/>
                      <a:r>
                        <a:rPr lang="en-US" sz="1400" b="1" dirty="0" smtClean="0">
                          <a:latin typeface="+mj-lt"/>
                        </a:rPr>
                        <a:t>Variance</a:t>
                      </a:r>
                      <a:endParaRPr lang="en-US" sz="1400" b="1" dirty="0">
                        <a:latin typeface="+mj-lt"/>
                      </a:endParaRPr>
                    </a:p>
                  </a:txBody>
                  <a:tcPr marL="51435" marR="51435" marT="25718" marB="25718">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1" dirty="0" smtClean="0">
                          <a:latin typeface="+mj-lt"/>
                        </a:rPr>
                        <a:t>9</a:t>
                      </a:r>
                      <a:endParaRPr lang="en-US" sz="1400" b="1" dirty="0">
                        <a:latin typeface="+mj-lt"/>
                      </a:endParaRPr>
                    </a:p>
                  </a:txBody>
                  <a:tcPr marL="51435" marR="51435" marT="25718" marB="25718">
                    <a:lnB w="12700" cap="flat" cmpd="sng" algn="ctr">
                      <a:solidFill>
                        <a:schemeClr val="tx1"/>
                      </a:solidFill>
                      <a:prstDash val="solid"/>
                      <a:round/>
                      <a:headEnd type="none" w="med" len="med"/>
                      <a:tailEnd type="none" w="med" len="med"/>
                    </a:lnB>
                  </a:tcPr>
                </a:tc>
                <a:tc>
                  <a:txBody>
                    <a:bodyPr/>
                    <a:lstStyle/>
                    <a:p>
                      <a:pPr algn="ctr"/>
                      <a:r>
                        <a:rPr lang="en-US" sz="1400" b="1" dirty="0" smtClean="0">
                          <a:latin typeface="+mj-lt"/>
                        </a:rPr>
                        <a:t>10</a:t>
                      </a:r>
                      <a:endParaRPr lang="en-US" sz="1400" b="1" dirty="0">
                        <a:latin typeface="+mj-lt"/>
                      </a:endParaRPr>
                    </a:p>
                  </a:txBody>
                  <a:tcPr marL="51435" marR="51435" marT="25718" marB="25718">
                    <a:lnB w="12700" cap="flat" cmpd="sng" algn="ctr">
                      <a:solidFill>
                        <a:schemeClr val="tx1"/>
                      </a:solidFill>
                      <a:prstDash val="solid"/>
                      <a:round/>
                      <a:headEnd type="none" w="med" len="med"/>
                      <a:tailEnd type="none" w="med" len="med"/>
                    </a:lnB>
                  </a:tcPr>
                </a:tc>
                <a:tc>
                  <a:txBody>
                    <a:bodyPr/>
                    <a:lstStyle/>
                    <a:p>
                      <a:pPr algn="ctr"/>
                      <a:r>
                        <a:rPr lang="en-US" sz="1400" b="1" dirty="0" smtClean="0">
                          <a:latin typeface="+mj-lt"/>
                        </a:rPr>
                        <a:t>11</a:t>
                      </a:r>
                      <a:endParaRPr lang="en-US" sz="1400" b="1" dirty="0">
                        <a:latin typeface="+mj-lt"/>
                      </a:endParaRPr>
                    </a:p>
                  </a:txBody>
                  <a:tcPr marL="51435" marR="51435" marT="25718" marB="25718">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Title 1"/>
          <p:cNvSpPr txBox="1">
            <a:spLocks/>
          </p:cNvSpPr>
          <p:nvPr/>
        </p:nvSpPr>
        <p:spPr>
          <a:xfrm>
            <a:off x="395543" y="149015"/>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Solution : </a:t>
            </a:r>
            <a:r>
              <a:rPr lang="en-US" sz="4000" dirty="0">
                <a:solidFill>
                  <a:srgbClr val="A50021"/>
                </a:solidFill>
                <a:latin typeface="Times New Roman" pitchFamily="18" charset="0"/>
                <a:cs typeface="Times New Roman" pitchFamily="18" charset="0"/>
              </a:rPr>
              <a:t>Variance within Samples </a:t>
            </a:r>
            <a:endParaRPr lang="en-IN" sz="4000" dirty="0">
              <a:solidFill>
                <a:srgbClr val="6C0000"/>
              </a:solidFill>
              <a:latin typeface="Times New Roman" pitchFamily="18" charset="0"/>
              <a:cs typeface="Times New Roman" pitchFamily="18" charset="0"/>
            </a:endParaRPr>
          </a:p>
        </p:txBody>
      </p:sp>
    </p:spTree>
    <p:extLst>
      <p:ext uri="{BB962C8B-B14F-4D97-AF65-F5344CB8AC3E}">
        <p14:creationId xmlns:p14="http://schemas.microsoft.com/office/powerpoint/2010/main" val="31113024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33287" y="1628800"/>
                <a:ext cx="7991856" cy="4248472"/>
              </a:xfrm>
            </p:spPr>
            <p:txBody>
              <a:bodyPr>
                <a:noAutofit/>
              </a:bodyPr>
              <a:lstStyle/>
              <a:p>
                <a:pPr algn="just"/>
                <a:r>
                  <a:rPr lang="en-US" sz="2000" dirty="0" smtClean="0">
                    <a:latin typeface="Times New Roman" charset="0"/>
                    <a:ea typeface="Times New Roman" charset="0"/>
                    <a:cs typeface="Times New Roman" charset="0"/>
                  </a:rPr>
                  <a:t>A pooled estimate of variance then can be calculated as </a:t>
                </a:r>
                <a:r>
                  <a:rPr lang="en-US" sz="2000" dirty="0">
                    <a:latin typeface="Times New Roman" charset="0"/>
                    <a:ea typeface="Times New Roman" charset="0"/>
                    <a:cs typeface="Times New Roman" charset="0"/>
                  </a:rPr>
                  <a:t>follows. </a:t>
                </a:r>
                <a:endParaRPr lang="en-US" sz="2000" dirty="0" smtClean="0">
                  <a:latin typeface="Times New Roman" charset="0"/>
                  <a:ea typeface="Times New Roman" charset="0"/>
                  <a:cs typeface="Times New Roman" charset="0"/>
                </a:endParaRPr>
              </a:p>
              <a:p>
                <a:pPr algn="just"/>
                <a:endParaRPr lang="en-US" sz="2000" dirty="0" smtClean="0">
                  <a:latin typeface="Times New Roman" charset="0"/>
                  <a:ea typeface="Times New Roman" charset="0"/>
                  <a:cs typeface="Times New Roman" charset="0"/>
                </a:endParaRPr>
              </a:p>
              <a:p>
                <a:pPr marL="0" indent="0" algn="just">
                  <a:buNone/>
                </a:pPr>
                <a14:m>
                  <m:oMathPara xmlns:m="http://schemas.openxmlformats.org/officeDocument/2006/math">
                    <m:oMathParaPr>
                      <m:jc m:val="center"/>
                    </m:oMathParaPr>
                    <m:oMath xmlns:m="http://schemas.openxmlformats.org/officeDocument/2006/math">
                      <m:sSubSup>
                        <m:sSubSupPr>
                          <m:ctrlPr>
                            <a:rPr lang="en-US" sz="2000" i="1" smtClean="0">
                              <a:latin typeface="Cambria Math" panose="02040503050406030204" pitchFamily="18" charset="0"/>
                              <a:ea typeface="Times New Roman" charset="0"/>
                              <a:cs typeface="Times New Roman" charset="0"/>
                            </a:rPr>
                          </m:ctrlPr>
                        </m:sSubSupPr>
                        <m:e>
                          <m:acc>
                            <m:accPr>
                              <m:chr m:val="̂"/>
                              <m:ctrlPr>
                                <a:rPr lang="en-US" sz="2000" i="1" smtClean="0">
                                  <a:latin typeface="Cambria Math" panose="02040503050406030204" pitchFamily="18" charset="0"/>
                                  <a:ea typeface="Times New Roman" charset="0"/>
                                  <a:cs typeface="Times New Roman" charset="0"/>
                                </a:rPr>
                              </m:ctrlPr>
                            </m:accPr>
                            <m:e>
                              <m:r>
                                <a:rPr lang="en-US" sz="2000" i="1" smtClean="0">
                                  <a:latin typeface="Cambria Math"/>
                                  <a:ea typeface="Times New Roman" charset="0"/>
                                  <a:cs typeface="Times New Roman" charset="0"/>
                                </a:rPr>
                                <m:t>𝜎</m:t>
                              </m:r>
                            </m:e>
                          </m:acc>
                        </m:e>
                        <m:sub>
                          <m:r>
                            <a:rPr lang="en-US" sz="2000" b="0" i="1" smtClean="0">
                              <a:latin typeface="Cambria Math"/>
                              <a:ea typeface="Times New Roman" charset="0"/>
                              <a:cs typeface="Times New Roman" charset="0"/>
                            </a:rPr>
                            <m:t>𝑊</m:t>
                          </m:r>
                        </m:sub>
                        <m:sup>
                          <m:r>
                            <a:rPr lang="en-US" sz="2000" b="0" i="1" smtClean="0">
                              <a:latin typeface="Cambria Math"/>
                              <a:ea typeface="Times New Roman" charset="0"/>
                              <a:cs typeface="Times New Roman" charset="0"/>
                            </a:rPr>
                            <m:t>2</m:t>
                          </m:r>
                        </m:sup>
                      </m:sSubSup>
                      <m:r>
                        <a:rPr lang="en-US" sz="2000" b="0" i="0" smtClean="0">
                          <a:latin typeface="Cambria Math"/>
                          <a:ea typeface="Times New Roman" charset="0"/>
                          <a:cs typeface="Times New Roman" charset="0"/>
                        </a:rPr>
                        <m:t>=</m:t>
                      </m:r>
                      <m:f>
                        <m:fPr>
                          <m:ctrlPr>
                            <a:rPr lang="mr-IN" sz="2000" b="0" i="1" smtClean="0">
                              <a:latin typeface="Cambria Math" panose="02040503050406030204" pitchFamily="18" charset="0"/>
                              <a:ea typeface="Times New Roman" charset="0"/>
                              <a:cs typeface="Times New Roman" charset="0"/>
                            </a:rPr>
                          </m:ctrlPr>
                        </m:fPr>
                        <m:num>
                          <m:d>
                            <m:dPr>
                              <m:ctrlPr>
                                <a:rPr lang="en-US" sz="2000" b="0" i="1" smtClean="0">
                                  <a:latin typeface="Cambria Math" panose="02040503050406030204" pitchFamily="18" charset="0"/>
                                  <a:ea typeface="Times New Roman" charset="0"/>
                                  <a:cs typeface="Times New Roman" charset="0"/>
                                </a:rPr>
                              </m:ctrlPr>
                            </m:dPr>
                            <m:e>
                              <m:r>
                                <a:rPr lang="en-US" sz="2000" b="0" i="1" smtClean="0">
                                  <a:latin typeface="Cambria Math"/>
                                  <a:ea typeface="Times New Roman" charset="0"/>
                                  <a:cs typeface="Times New Roman" charset="0"/>
                                </a:rPr>
                                <m:t>5−1</m:t>
                              </m:r>
                            </m:e>
                          </m:d>
                          <m:r>
                            <a:rPr lang="en-US" sz="2000" b="0" i="1" smtClean="0">
                              <a:latin typeface="Cambria Math"/>
                              <a:ea typeface="Times New Roman" charset="0"/>
                              <a:cs typeface="Times New Roman" charset="0"/>
                            </a:rPr>
                            <m:t>×9+</m:t>
                          </m:r>
                          <m:d>
                            <m:dPr>
                              <m:ctrlPr>
                                <a:rPr lang="en-US" sz="2000" b="0" i="1" smtClean="0">
                                  <a:latin typeface="Cambria Math" panose="02040503050406030204" pitchFamily="18" charset="0"/>
                                  <a:ea typeface="Times New Roman" charset="0"/>
                                  <a:cs typeface="Times New Roman" charset="0"/>
                                </a:rPr>
                              </m:ctrlPr>
                            </m:dPr>
                            <m:e>
                              <m:r>
                                <a:rPr lang="en-US" sz="2000" b="0" i="1" smtClean="0">
                                  <a:latin typeface="Cambria Math"/>
                                  <a:ea typeface="Times New Roman" charset="0"/>
                                  <a:cs typeface="Times New Roman" charset="0"/>
                                </a:rPr>
                                <m:t>5−1</m:t>
                              </m:r>
                            </m:e>
                          </m:d>
                          <m:r>
                            <a:rPr lang="en-US" sz="2000" b="0" i="1" smtClean="0">
                              <a:latin typeface="Cambria Math"/>
                              <a:ea typeface="Times New Roman" charset="0"/>
                              <a:cs typeface="Times New Roman" charset="0"/>
                            </a:rPr>
                            <m:t>×10+(5−1)×11</m:t>
                          </m:r>
                        </m:num>
                        <m:den>
                          <m:r>
                            <a:rPr lang="en-US" sz="2000" b="0" i="1" smtClean="0">
                              <a:latin typeface="Cambria Math"/>
                              <a:ea typeface="Times New Roman" charset="0"/>
                              <a:cs typeface="Times New Roman" charset="0"/>
                            </a:rPr>
                            <m:t>5+5+5−3</m:t>
                          </m:r>
                        </m:den>
                      </m:f>
                      <m:r>
                        <a:rPr lang="en-US" sz="2000" b="0" i="1" smtClean="0">
                          <a:latin typeface="Cambria Math"/>
                          <a:ea typeface="Times New Roman" charset="0"/>
                          <a:cs typeface="Times New Roman" charset="0"/>
                        </a:rPr>
                        <m:t>=10</m:t>
                      </m:r>
                    </m:oMath>
                  </m:oMathPara>
                </a14:m>
                <a:endParaRPr lang="en-US" sz="2000" dirty="0" smtClean="0">
                  <a:latin typeface="Times New Roman" charset="0"/>
                  <a:ea typeface="Times New Roman" charset="0"/>
                  <a:cs typeface="Times New Roman" charset="0"/>
                </a:endParaRPr>
              </a:p>
              <a:p>
                <a:pPr algn="just"/>
                <a:endParaRPr lang="en-US" sz="2000" dirty="0" smtClean="0">
                  <a:latin typeface="Times New Roman" charset="0"/>
                  <a:ea typeface="Times New Roman" charset="0"/>
                  <a:cs typeface="Times New Roman" charset="0"/>
                </a:endParaRPr>
              </a:p>
              <a:p>
                <a:pPr algn="just"/>
                <a:r>
                  <a:rPr lang="en-US" sz="2000" dirty="0">
                    <a:latin typeface="Times New Roman" charset="0"/>
                    <a:ea typeface="Times New Roman" charset="0"/>
                    <a:cs typeface="Times New Roman" charset="0"/>
                  </a:rPr>
                  <a:t>This quantity is called the </a:t>
                </a:r>
                <a:r>
                  <a:rPr lang="en-US" sz="2000" b="1" dirty="0">
                    <a:solidFill>
                      <a:srgbClr val="960000"/>
                    </a:solidFill>
                    <a:latin typeface="Times New Roman" charset="0"/>
                    <a:ea typeface="Times New Roman" charset="0"/>
                    <a:cs typeface="Times New Roman" charset="0"/>
                  </a:rPr>
                  <a:t>variance </a:t>
                </a:r>
                <a:r>
                  <a:rPr lang="en-US" sz="2000" b="1" dirty="0" smtClean="0">
                    <a:solidFill>
                      <a:srgbClr val="960000"/>
                    </a:solidFill>
                    <a:latin typeface="Times New Roman" charset="0"/>
                    <a:ea typeface="Times New Roman" charset="0"/>
                    <a:cs typeface="Times New Roman" charset="0"/>
                  </a:rPr>
                  <a:t>within </a:t>
                </a:r>
                <a:r>
                  <a:rPr lang="en-US" sz="2000" b="1" dirty="0">
                    <a:solidFill>
                      <a:srgbClr val="960000"/>
                    </a:solidFill>
                    <a:latin typeface="Times New Roman" charset="0"/>
                    <a:ea typeface="Times New Roman" charset="0"/>
                    <a:cs typeface="Times New Roman" charset="0"/>
                  </a:rPr>
                  <a:t>samples</a:t>
                </a:r>
                <a:r>
                  <a:rPr lang="en-US" sz="2000" dirty="0">
                    <a:latin typeface="Times New Roman" charset="0"/>
                    <a:ea typeface="Times New Roman" charset="0"/>
                    <a:cs typeface="Times New Roman" charset="0"/>
                  </a:rPr>
                  <a:t>. </a:t>
                </a:r>
                <a:endParaRPr lang="en-US" sz="2000" dirty="0" smtClean="0">
                  <a:latin typeface="Times New Roman" charset="0"/>
                  <a:ea typeface="Times New Roman" charset="0"/>
                  <a:cs typeface="Times New Roman" charset="0"/>
                </a:endParaRPr>
              </a:p>
              <a:p>
                <a:pPr lvl="8" algn="just"/>
                <a:endParaRPr lang="en-US" sz="800" dirty="0" smtClean="0">
                  <a:latin typeface="Times New Roman" charset="0"/>
                  <a:ea typeface="Times New Roman" charset="0"/>
                  <a:cs typeface="Times New Roman" charset="0"/>
                </a:endParaRPr>
              </a:p>
              <a:p>
                <a:pPr algn="just"/>
                <a:r>
                  <a:rPr lang="en-US" sz="2000" dirty="0" smtClean="0">
                    <a:latin typeface="Times New Roman" charset="0"/>
                    <a:ea typeface="Times New Roman" charset="0"/>
                    <a:cs typeface="Times New Roman" charset="0"/>
                  </a:rPr>
                  <a:t>It </a:t>
                </a:r>
                <a:r>
                  <a:rPr lang="en-US" sz="2000" dirty="0">
                    <a:latin typeface="Times New Roman" charset="0"/>
                    <a:ea typeface="Times New Roman" charset="0"/>
                    <a:cs typeface="Times New Roman" charset="0"/>
                  </a:rPr>
                  <a:t>is an </a:t>
                </a:r>
                <a:r>
                  <a:rPr lang="en-US" sz="2000" dirty="0" smtClean="0">
                    <a:latin typeface="Times New Roman" charset="0"/>
                    <a:ea typeface="Times New Roman" charset="0"/>
                    <a:cs typeface="Times New Roman" charset="0"/>
                  </a:rPr>
                  <a:t>estimate of </a:t>
                </a:r>
                <a14:m>
                  <m:oMath xmlns:m="http://schemas.openxmlformats.org/officeDocument/2006/math">
                    <m:sSup>
                      <m:sSupPr>
                        <m:ctrlPr>
                          <a:rPr lang="en-US" sz="2000" i="1">
                            <a:latin typeface="Cambria Math" panose="02040503050406030204" pitchFamily="18" charset="0"/>
                            <a:ea typeface="Times New Roman" charset="0"/>
                            <a:cs typeface="Times New Roman" charset="0"/>
                          </a:rPr>
                        </m:ctrlPr>
                      </m:sSupPr>
                      <m:e>
                        <m:r>
                          <a:rPr lang="en-US" sz="2000" i="1">
                            <a:latin typeface="Cambria Math"/>
                            <a:ea typeface="Times New Roman" charset="0"/>
                            <a:cs typeface="Times New Roman" charset="0"/>
                          </a:rPr>
                          <m:t>𝜎</m:t>
                        </m:r>
                      </m:e>
                      <m:sup>
                        <m:r>
                          <a:rPr lang="en-US" sz="2000" i="1">
                            <a:latin typeface="Cambria Math"/>
                            <a:ea typeface="Times New Roman" charset="0"/>
                            <a:cs typeface="Times New Roman" charset="0"/>
                          </a:rPr>
                          <m:t>2</m:t>
                        </m:r>
                      </m:sup>
                    </m:sSup>
                  </m:oMath>
                </a14:m>
                <a:r>
                  <a:rPr lang="en-US" sz="2000" dirty="0">
                    <a:latin typeface="Times New Roman" charset="0"/>
                    <a:ea typeface="Times New Roman" charset="0"/>
                    <a:cs typeface="Times New Roman" charset="0"/>
                  </a:rPr>
                  <a:t> </a:t>
                </a:r>
                <a:r>
                  <a:rPr lang="en-US" sz="2000" dirty="0" smtClean="0">
                    <a:latin typeface="Times New Roman" charset="0"/>
                    <a:ea typeface="Times New Roman" charset="0"/>
                    <a:cs typeface="Times New Roman" charset="0"/>
                  </a:rPr>
                  <a:t>based on </a:t>
                </a:r>
                <a14:m>
                  <m:oMath xmlns:m="http://schemas.openxmlformats.org/officeDocument/2006/math">
                    <m:r>
                      <a:rPr lang="en-US" sz="2000" i="1" dirty="0" smtClean="0">
                        <a:latin typeface="Cambria Math"/>
                        <a:ea typeface="Times New Roman" charset="0"/>
                        <a:cs typeface="Times New Roman" charset="0"/>
                      </a:rPr>
                      <m:t>𝑣</m:t>
                    </m:r>
                    <m:r>
                      <a:rPr lang="en-US" sz="2000" i="1" dirty="0" smtClean="0">
                        <a:latin typeface="Cambria Math"/>
                        <a:ea typeface="Times New Roman" charset="0"/>
                        <a:cs typeface="Times New Roman" charset="0"/>
                      </a:rPr>
                      <m:t>=5+5+5−3=12 </m:t>
                    </m:r>
                  </m:oMath>
                </a14:m>
                <a:r>
                  <a:rPr lang="en-US" sz="2000" dirty="0" smtClean="0">
                    <a:latin typeface="Times New Roman" charset="0"/>
                    <a:ea typeface="Times New Roman" charset="0"/>
                    <a:cs typeface="Times New Roman" charset="0"/>
                  </a:rPr>
                  <a:t>degrees of </a:t>
                </a:r>
                <a:r>
                  <a:rPr lang="en-US" sz="2000" dirty="0">
                    <a:latin typeface="Times New Roman" charset="0"/>
                    <a:ea typeface="Times New Roman" charset="0"/>
                    <a:cs typeface="Times New Roman" charset="0"/>
                  </a:rPr>
                  <a:t>freedom. </a:t>
                </a:r>
                <a:r>
                  <a:rPr lang="en-US" sz="2000" dirty="0" smtClean="0">
                    <a:latin typeface="Times New Roman" charset="0"/>
                    <a:ea typeface="Times New Roman" charset="0"/>
                    <a:cs typeface="Times New Roman" charset="0"/>
                  </a:rPr>
                  <a:t> </a:t>
                </a:r>
                <a:endParaRPr lang="en-US" sz="2000" dirty="0">
                  <a:latin typeface="Times New Roman" charset="0"/>
                  <a:ea typeface="Times New Roman" charset="0"/>
                  <a:cs typeface="Times New Roman" charset="0"/>
                </a:endParaRPr>
              </a:p>
              <a:p>
                <a:pPr algn="just"/>
                <a:endParaRPr lang="en-US" sz="2000"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33287" y="1628800"/>
                <a:ext cx="7991856" cy="4248472"/>
              </a:xfrm>
              <a:blipFill rotWithShape="1">
                <a:blip r:embed="rId2"/>
                <a:stretch>
                  <a:fillRect l="-534" t="-717" r="-763"/>
                </a:stretch>
              </a:blipFill>
            </p:spPr>
            <p:txBody>
              <a:bodyPr/>
              <a:lstStyle/>
              <a:p>
                <a:r>
                  <a:rPr lang="en-IN">
                    <a:noFill/>
                  </a:rPr>
                  <a:t> </a:t>
                </a:r>
              </a:p>
            </p:txBody>
          </p:sp>
        </mc:Fallback>
      </mc:AlternateContent>
      <p:sp>
        <p:nvSpPr>
          <p:cNvPr id="4" name="Title 1"/>
          <p:cNvSpPr txBox="1">
            <a:spLocks/>
          </p:cNvSpPr>
          <p:nvPr/>
        </p:nvSpPr>
        <p:spPr>
          <a:xfrm>
            <a:off x="395543" y="2606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Solution : </a:t>
            </a:r>
            <a:r>
              <a:rPr lang="en-US" sz="4000" dirty="0">
                <a:solidFill>
                  <a:srgbClr val="A50021"/>
                </a:solidFill>
                <a:latin typeface="Times New Roman" pitchFamily="18" charset="0"/>
                <a:cs typeface="Times New Roman" pitchFamily="18" charset="0"/>
              </a:rPr>
              <a:t>Variance </a:t>
            </a:r>
            <a:r>
              <a:rPr lang="en-US" sz="4000" dirty="0" smtClean="0">
                <a:solidFill>
                  <a:srgbClr val="A50021"/>
                </a:solidFill>
                <a:latin typeface="Times New Roman" pitchFamily="18" charset="0"/>
                <a:cs typeface="Times New Roman" pitchFamily="18" charset="0"/>
              </a:rPr>
              <a:t>within </a:t>
            </a:r>
            <a:r>
              <a:rPr lang="en-US" sz="4000" dirty="0">
                <a:solidFill>
                  <a:srgbClr val="A50021"/>
                </a:solidFill>
                <a:latin typeface="Times New Roman" pitchFamily="18" charset="0"/>
                <a:cs typeface="Times New Roman" pitchFamily="18" charset="0"/>
              </a:rPr>
              <a:t>Samples </a:t>
            </a:r>
            <a:endParaRPr lang="en-IN" sz="4000" dirty="0">
              <a:solidFill>
                <a:srgbClr val="6C0000"/>
              </a:solidFill>
              <a:latin typeface="Times New Roman" pitchFamily="18" charset="0"/>
              <a:cs typeface="Times New Roman" pitchFamily="18" charset="0"/>
            </a:endParaRPr>
          </a:p>
        </p:txBody>
      </p:sp>
    </p:spTree>
    <p:extLst>
      <p:ext uri="{BB962C8B-B14F-4D97-AF65-F5344CB8AC3E}">
        <p14:creationId xmlns:p14="http://schemas.microsoft.com/office/powerpoint/2010/main" val="5876537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708920"/>
            <a:ext cx="8496944" cy="773440"/>
          </a:xfrm>
        </p:spPr>
        <p:txBody>
          <a:bodyPr>
            <a:noAutofit/>
          </a:bodyPr>
          <a:lstStyle/>
          <a:p>
            <a:pPr marL="0" indent="0">
              <a:buNone/>
            </a:pPr>
            <a:r>
              <a:rPr lang="en-US" sz="5400" dirty="0" smtClean="0">
                <a:solidFill>
                  <a:srgbClr val="0070C0"/>
                </a:solidFill>
                <a:latin typeface="Times New Roman" pitchFamily="18" charset="0"/>
                <a:cs typeface="Times New Roman" pitchFamily="18" charset="0"/>
              </a:rPr>
              <a:t>What is Analysis of Variance?</a:t>
            </a:r>
            <a:endParaRPr lang="en-US" sz="5400" dirty="0">
              <a:solidFill>
                <a:srgbClr val="0070C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a:t>
            </a:fld>
            <a:endParaRPr lang="en-IN" dirty="0">
              <a:solidFill>
                <a:srgbClr val="04617B">
                  <a:shade val="90000"/>
                </a:srgbClr>
              </a:solidFill>
            </a:endParaRPr>
          </a:p>
        </p:txBody>
      </p:sp>
      <p:sp>
        <p:nvSpPr>
          <p:cNvPr id="5" name="Title 4"/>
          <p:cNvSpPr>
            <a:spLocks noGrp="1"/>
          </p:cNvSpPr>
          <p:nvPr>
            <p:ph type="title"/>
          </p:nvPr>
        </p:nvSpPr>
        <p:spPr/>
        <p:txBody>
          <a:bodyPr/>
          <a:lstStyle/>
          <a:p>
            <a:r>
              <a:rPr lang="en-US" dirty="0" smtClean="0"/>
              <a:t> </a:t>
            </a:r>
            <a:endParaRPr lang="en-IN" dirty="0"/>
          </a:p>
        </p:txBody>
      </p:sp>
    </p:spTree>
    <p:extLst>
      <p:ext uri="{BB962C8B-B14F-4D97-AF65-F5344CB8AC3E}">
        <p14:creationId xmlns:p14="http://schemas.microsoft.com/office/powerpoint/2010/main" val="5600108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33287" y="1484784"/>
                <a:ext cx="7991856" cy="4248472"/>
              </a:xfrm>
            </p:spPr>
            <p:txBody>
              <a:bodyPr>
                <a:noAutofit/>
              </a:bodyPr>
              <a:lstStyle/>
              <a:p>
                <a:pPr algn="just"/>
                <a:r>
                  <a:rPr lang="en-US" sz="2000" dirty="0" smtClean="0">
                    <a:latin typeface="Times New Roman" charset="0"/>
                    <a:ea typeface="Times New Roman" charset="0"/>
                    <a:cs typeface="Times New Roman" charset="0"/>
                  </a:rPr>
                  <a:t>From the sampling distribution of the mean, we know that a sample mean computed from a random sample of size </a:t>
                </a:r>
                <a:r>
                  <a:rPr lang="en-US" sz="2000" i="1" dirty="0" smtClean="0">
                    <a:latin typeface="Times New Roman" charset="0"/>
                    <a:ea typeface="Times New Roman" charset="0"/>
                    <a:cs typeface="Times New Roman" charset="0"/>
                  </a:rPr>
                  <a:t>n</a:t>
                </a:r>
                <a:r>
                  <a:rPr lang="en-US" sz="2000" dirty="0" smtClean="0">
                    <a:latin typeface="Times New Roman" charset="0"/>
                    <a:ea typeface="Times New Roman" charset="0"/>
                    <a:cs typeface="Times New Roman" charset="0"/>
                  </a:rPr>
                  <a:t> from a population with mean </a:t>
                </a:r>
                <a:r>
                  <a:rPr lang="en-US" sz="2000" i="1" dirty="0" smtClean="0">
                    <a:latin typeface="Times New Roman" charset="0"/>
                    <a:ea typeface="Times New Roman" charset="0"/>
                    <a:cs typeface="Times New Roman" charset="0"/>
                  </a:rPr>
                  <a:t>µ</a:t>
                </a:r>
                <a:r>
                  <a:rPr lang="en-US" sz="2000" dirty="0" smtClean="0">
                    <a:latin typeface="Times New Roman" charset="0"/>
                    <a:ea typeface="Times New Roman" charset="0"/>
                    <a:cs typeface="Times New Roman" charset="0"/>
                  </a:rPr>
                  <a:t> and variance </a:t>
                </a:r>
                <a14:m>
                  <m:oMath xmlns:m="http://schemas.openxmlformats.org/officeDocument/2006/math">
                    <m:sSup>
                      <m:sSupPr>
                        <m:ctrlPr>
                          <a:rPr lang="en-US" sz="2000" i="1">
                            <a:latin typeface="Cambria Math" panose="02040503050406030204" pitchFamily="18" charset="0"/>
                            <a:ea typeface="Times New Roman" charset="0"/>
                            <a:cs typeface="Times New Roman" charset="0"/>
                          </a:rPr>
                        </m:ctrlPr>
                      </m:sSupPr>
                      <m:e>
                        <m:r>
                          <a:rPr lang="en-US" sz="2000" i="1">
                            <a:latin typeface="Cambria Math"/>
                            <a:ea typeface="Times New Roman" charset="0"/>
                            <a:cs typeface="Times New Roman" charset="0"/>
                          </a:rPr>
                          <m:t>𝜎</m:t>
                        </m:r>
                      </m:e>
                      <m:sup>
                        <m:r>
                          <a:rPr lang="en-US" sz="2000" i="1">
                            <a:latin typeface="Cambria Math"/>
                            <a:ea typeface="Times New Roman" charset="0"/>
                            <a:cs typeface="Times New Roman" charset="0"/>
                          </a:rPr>
                          <m:t>2</m:t>
                        </m:r>
                      </m:sup>
                    </m:sSup>
                  </m:oMath>
                </a14:m>
                <a:r>
                  <a:rPr lang="en-US" sz="2000" dirty="0" smtClean="0">
                    <a:latin typeface="Times New Roman" charset="0"/>
                    <a:ea typeface="Times New Roman" charset="0"/>
                    <a:cs typeface="Times New Roman" charset="0"/>
                  </a:rPr>
                  <a:t> is a random variable with </a:t>
                </a:r>
                <a:r>
                  <a:rPr lang="en-US" sz="2000" dirty="0">
                    <a:latin typeface="Times New Roman" charset="0"/>
                    <a:ea typeface="Times New Roman" charset="0"/>
                    <a:cs typeface="Times New Roman" charset="0"/>
                  </a:rPr>
                  <a:t>mean </a:t>
                </a:r>
                <a:r>
                  <a:rPr lang="en-US" sz="2000" i="1" dirty="0">
                    <a:latin typeface="Times New Roman" charset="0"/>
                    <a:ea typeface="Times New Roman" charset="0"/>
                    <a:cs typeface="Times New Roman" charset="0"/>
                  </a:rPr>
                  <a:t>µ</a:t>
                </a:r>
                <a:r>
                  <a:rPr lang="en-US" sz="2000" dirty="0">
                    <a:latin typeface="Times New Roman" charset="0"/>
                    <a:ea typeface="Times New Roman" charset="0"/>
                    <a:cs typeface="Times New Roman" charset="0"/>
                  </a:rPr>
                  <a:t> and </a:t>
                </a:r>
                <a:r>
                  <a:rPr lang="en-US" sz="2000" dirty="0" smtClean="0">
                    <a:latin typeface="Times New Roman" charset="0"/>
                    <a:ea typeface="Times New Roman" charset="0"/>
                    <a:cs typeface="Times New Roman" charset="0"/>
                  </a:rPr>
                  <a:t>variance </a:t>
                </a:r>
                <a14:m>
                  <m:oMath xmlns:m="http://schemas.openxmlformats.org/officeDocument/2006/math">
                    <m:sSup>
                      <m:sSupPr>
                        <m:ctrlPr>
                          <a:rPr lang="en-US" sz="2000" i="1">
                            <a:latin typeface="Cambria Math" panose="02040503050406030204" pitchFamily="18" charset="0"/>
                            <a:ea typeface="Times New Roman" charset="0"/>
                            <a:cs typeface="Times New Roman" charset="0"/>
                          </a:rPr>
                        </m:ctrlPr>
                      </m:sSupPr>
                      <m:e>
                        <m:r>
                          <a:rPr lang="en-US" sz="2000" i="1">
                            <a:latin typeface="Cambria Math"/>
                            <a:ea typeface="Times New Roman" charset="0"/>
                            <a:cs typeface="Times New Roman" charset="0"/>
                          </a:rPr>
                          <m:t>𝜎</m:t>
                        </m:r>
                      </m:e>
                      <m:sup>
                        <m:r>
                          <a:rPr lang="en-US" sz="2000" i="1">
                            <a:latin typeface="Cambria Math"/>
                            <a:ea typeface="Times New Roman" charset="0"/>
                            <a:cs typeface="Times New Roman" charset="0"/>
                          </a:rPr>
                          <m:t>2</m:t>
                        </m:r>
                      </m:sup>
                    </m:sSup>
                  </m:oMath>
                </a14:m>
                <a:r>
                  <a:rPr lang="en-US" sz="2000" dirty="0" smtClean="0">
                    <a:latin typeface="Times New Roman" charset="0"/>
                    <a:ea typeface="Times New Roman" charset="0"/>
                    <a:cs typeface="Times New Roman" charset="0"/>
                  </a:rPr>
                  <a:t>/</a:t>
                </a:r>
                <a:r>
                  <a:rPr lang="en-US" sz="2000" i="1" dirty="0" smtClean="0">
                    <a:latin typeface="Times New Roman" charset="0"/>
                    <a:ea typeface="Times New Roman" charset="0"/>
                    <a:cs typeface="Times New Roman" charset="0"/>
                  </a:rPr>
                  <a:t>n</a:t>
                </a:r>
                <a:r>
                  <a:rPr lang="en-US" sz="2000" dirty="0" smtClean="0">
                    <a:latin typeface="Times New Roman" charset="0"/>
                    <a:ea typeface="Times New Roman" charset="0"/>
                    <a:cs typeface="Times New Roman" charset="0"/>
                  </a:rPr>
                  <a:t> [Central Limit Theorem].</a:t>
                </a:r>
              </a:p>
              <a:p>
                <a:pPr lvl="1" algn="just"/>
                <a:endParaRPr lang="en-US" sz="1800" dirty="0" smtClean="0">
                  <a:latin typeface="Times New Roman" charset="0"/>
                  <a:ea typeface="Times New Roman" charset="0"/>
                  <a:cs typeface="Times New Roman" charset="0"/>
                </a:endParaRPr>
              </a:p>
              <a:p>
                <a:pPr algn="just"/>
                <a:r>
                  <a:rPr lang="en-US" sz="2000" dirty="0" smtClean="0">
                    <a:latin typeface="Times New Roman" charset="0"/>
                    <a:ea typeface="Times New Roman" charset="0"/>
                    <a:cs typeface="Times New Roman" charset="0"/>
                  </a:rPr>
                  <a:t>Let us see, what we can conclude in case of </a:t>
                </a:r>
                <a:r>
                  <a:rPr lang="en-US" sz="2000" i="1" dirty="0" smtClean="0">
                    <a:latin typeface="Times New Roman" charset="0"/>
                    <a:ea typeface="Times New Roman" charset="0"/>
                    <a:cs typeface="Times New Roman" charset="0"/>
                  </a:rPr>
                  <a:t>k</a:t>
                </a:r>
                <a:r>
                  <a:rPr lang="en-US" sz="2000" dirty="0" smtClean="0">
                    <a:latin typeface="Times New Roman" charset="0"/>
                    <a:ea typeface="Times New Roman" charset="0"/>
                    <a:cs typeface="Times New Roman" charset="0"/>
                  </a:rPr>
                  <a:t> (</a:t>
                </a:r>
                <a:r>
                  <a:rPr lang="en-US" sz="2000" i="1" dirty="0" smtClean="0">
                    <a:latin typeface="Times New Roman" charset="0"/>
                    <a:ea typeface="Times New Roman" charset="0"/>
                    <a:cs typeface="Times New Roman" charset="0"/>
                  </a:rPr>
                  <a:t>k</a:t>
                </a:r>
                <a:r>
                  <a:rPr lang="en-US" sz="2000" dirty="0" smtClean="0">
                    <a:latin typeface="Times New Roman" charset="0"/>
                    <a:ea typeface="Times New Roman" charset="0"/>
                    <a:cs typeface="Times New Roman" charset="0"/>
                  </a:rPr>
                  <a:t> &gt; 1) populations, which may have </a:t>
                </a:r>
                <a:r>
                  <a:rPr lang="en-US" sz="2000" dirty="0">
                    <a:latin typeface="Times New Roman" charset="0"/>
                    <a:ea typeface="Times New Roman" charset="0"/>
                    <a:cs typeface="Times New Roman" charset="0"/>
                  </a:rPr>
                  <a:t>different </a:t>
                </a:r>
                <a:r>
                  <a:rPr lang="en-US" sz="2000" i="1" dirty="0" smtClean="0">
                    <a:latin typeface="Times New Roman" charset="0"/>
                    <a:ea typeface="Times New Roman" charset="0"/>
                    <a:cs typeface="Times New Roman" charset="0"/>
                  </a:rPr>
                  <a:t>µ</a:t>
                </a:r>
                <a:r>
                  <a:rPr lang="en-US" sz="2000" i="1" baseline="-25000" dirty="0" err="1" smtClean="0">
                    <a:latin typeface="Times New Roman" charset="0"/>
                    <a:ea typeface="Times New Roman" charset="0"/>
                    <a:cs typeface="Times New Roman" charset="0"/>
                  </a:rPr>
                  <a:t>i</a:t>
                </a:r>
                <a:r>
                  <a:rPr lang="en-US" sz="2000" dirty="0" smtClean="0">
                    <a:latin typeface="Times New Roman" charset="0"/>
                    <a:ea typeface="Times New Roman" charset="0"/>
                    <a:cs typeface="Times New Roman" charset="0"/>
                  </a:rPr>
                  <a:t>  but have the same variance </a:t>
                </a:r>
                <a14:m>
                  <m:oMath xmlns:m="http://schemas.openxmlformats.org/officeDocument/2006/math">
                    <m:sSup>
                      <m:sSupPr>
                        <m:ctrlPr>
                          <a:rPr lang="en-US" sz="2000" i="1">
                            <a:latin typeface="Cambria Math" panose="02040503050406030204" pitchFamily="18" charset="0"/>
                            <a:ea typeface="Times New Roman" charset="0"/>
                            <a:cs typeface="Times New Roman" charset="0"/>
                          </a:rPr>
                        </m:ctrlPr>
                      </m:sSupPr>
                      <m:e>
                        <m:r>
                          <a:rPr lang="en-US" sz="2000" i="1">
                            <a:latin typeface="Cambria Math"/>
                            <a:ea typeface="Times New Roman" charset="0"/>
                            <a:cs typeface="Times New Roman" charset="0"/>
                          </a:rPr>
                          <m:t>𝜎</m:t>
                        </m:r>
                      </m:e>
                      <m:sup>
                        <m:r>
                          <a:rPr lang="en-US" sz="2000" i="1">
                            <a:latin typeface="Cambria Math"/>
                            <a:ea typeface="Times New Roman" charset="0"/>
                            <a:cs typeface="Times New Roman" charset="0"/>
                          </a:rPr>
                          <m:t>2</m:t>
                        </m:r>
                      </m:sup>
                    </m:sSup>
                  </m:oMath>
                </a14:m>
                <a:r>
                  <a:rPr lang="en-US" sz="2000" dirty="0" smtClean="0">
                    <a:latin typeface="Times New Roman" charset="0"/>
                    <a:ea typeface="Times New Roman" charset="0"/>
                    <a:cs typeface="Times New Roman" charset="0"/>
                  </a:rPr>
                  <a:t>. </a:t>
                </a:r>
              </a:p>
              <a:p>
                <a:pPr lvl="2" algn="just"/>
                <a:endParaRPr lang="en-US" sz="1500" dirty="0" smtClean="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33287" y="1484784"/>
                <a:ext cx="7991856" cy="4248472"/>
              </a:xfrm>
              <a:blipFill rotWithShape="1">
                <a:blip r:embed="rId2"/>
                <a:stretch>
                  <a:fillRect l="-534" t="-718" r="-763"/>
                </a:stretch>
              </a:blipFill>
            </p:spPr>
            <p:txBody>
              <a:bodyPr/>
              <a:lstStyle/>
              <a:p>
                <a:r>
                  <a:rPr lang="en-IN">
                    <a:noFill/>
                  </a:rPr>
                  <a:t> </a:t>
                </a:r>
              </a:p>
            </p:txBody>
          </p:sp>
        </mc:Fallback>
      </mc:AlternateContent>
      <p:sp>
        <p:nvSpPr>
          <p:cNvPr id="4" name="Title 1"/>
          <p:cNvSpPr txBox="1">
            <a:spLocks/>
          </p:cNvSpPr>
          <p:nvPr/>
        </p:nvSpPr>
        <p:spPr>
          <a:xfrm>
            <a:off x="395543" y="260648"/>
            <a:ext cx="8229600" cy="86409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Heuristic Justification of ANOVA</a:t>
            </a:r>
            <a:endParaRPr lang="en-IN" sz="4000" dirty="0">
              <a:solidFill>
                <a:srgbClr val="6C0000"/>
              </a:solidFill>
              <a:latin typeface="Times New Roman" pitchFamily="18" charset="0"/>
              <a:cs typeface="Times New Roman" pitchFamily="18" charset="0"/>
            </a:endParaRPr>
          </a:p>
        </p:txBody>
      </p:sp>
    </p:spTree>
    <p:extLst>
      <p:ext uri="{BB962C8B-B14F-4D97-AF65-F5344CB8AC3E}">
        <p14:creationId xmlns:p14="http://schemas.microsoft.com/office/powerpoint/2010/main" val="22234799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33287" y="1268760"/>
                <a:ext cx="7991856" cy="4248472"/>
              </a:xfrm>
            </p:spPr>
            <p:txBody>
              <a:bodyPr>
                <a:noAutofit/>
              </a:bodyPr>
              <a:lstStyle/>
              <a:p>
                <a:pPr algn="just"/>
                <a:r>
                  <a:rPr lang="en-US" sz="2000" dirty="0" smtClean="0">
                    <a:latin typeface="Times New Roman" charset="0"/>
                    <a:ea typeface="Times New Roman" charset="0"/>
                    <a:cs typeface="Times New Roman" charset="0"/>
                  </a:rPr>
                  <a:t>If the null hypothesis is true, that is, each of the </a:t>
                </a:r>
                <a:r>
                  <a:rPr lang="en-US" sz="2000" i="1" dirty="0">
                    <a:latin typeface="Times New Roman" charset="0"/>
                    <a:ea typeface="Times New Roman" charset="0"/>
                    <a:cs typeface="Times New Roman" charset="0"/>
                  </a:rPr>
                  <a:t>µ</a:t>
                </a:r>
                <a:r>
                  <a:rPr lang="en-US" sz="2000" i="1" baseline="-25000" dirty="0" err="1">
                    <a:latin typeface="Times New Roman" charset="0"/>
                    <a:ea typeface="Times New Roman" charset="0"/>
                    <a:cs typeface="Times New Roman" charset="0"/>
                  </a:rPr>
                  <a:t>i</a:t>
                </a:r>
                <a:r>
                  <a:rPr lang="en-US" sz="2000" dirty="0" smtClean="0">
                    <a:latin typeface="Times New Roman" charset="0"/>
                    <a:ea typeface="Times New Roman" charset="0"/>
                    <a:cs typeface="Times New Roman" charset="0"/>
                  </a:rPr>
                  <a:t> has the same value, say, </a:t>
                </a:r>
                <a:r>
                  <a:rPr lang="en-US" sz="2000" i="1" dirty="0" smtClean="0">
                    <a:latin typeface="Times New Roman" charset="0"/>
                    <a:ea typeface="Times New Roman" charset="0"/>
                    <a:cs typeface="Times New Roman" charset="0"/>
                  </a:rPr>
                  <a:t>µ, </a:t>
                </a:r>
                <a:r>
                  <a:rPr lang="en-US" sz="2000" dirty="0" smtClean="0">
                    <a:latin typeface="Times New Roman" charset="0"/>
                    <a:ea typeface="Times New Roman" charset="0"/>
                    <a:cs typeface="Times New Roman" charset="0"/>
                  </a:rPr>
                  <a:t>then the distribution of each of the </a:t>
                </a:r>
                <a:r>
                  <a:rPr lang="en-US" sz="2000" i="1" dirty="0" smtClean="0">
                    <a:latin typeface="Times New Roman" charset="0"/>
                    <a:ea typeface="Times New Roman" charset="0"/>
                    <a:cs typeface="Times New Roman" charset="0"/>
                  </a:rPr>
                  <a:t>k</a:t>
                </a:r>
                <a:r>
                  <a:rPr lang="en-US" sz="2000" dirty="0" smtClean="0">
                    <a:latin typeface="Times New Roman" charset="0"/>
                    <a:ea typeface="Times New Roman" charset="0"/>
                    <a:cs typeface="Times New Roman" charset="0"/>
                  </a:rPr>
                  <a:t> sample means, </a:t>
                </a:r>
                <a14:m>
                  <m:oMath xmlns:m="http://schemas.openxmlformats.org/officeDocument/2006/math">
                    <m:acc>
                      <m:accPr>
                        <m:chr m:val="̅"/>
                        <m:ctrlPr>
                          <a:rPr lang="en-IN" sz="2000" i="1">
                            <a:latin typeface="Cambria Math" panose="02040503050406030204" pitchFamily="18" charset="0"/>
                            <a:cs typeface="Times New Roman" panose="02020603050405020304" pitchFamily="18" charset="0"/>
                          </a:rPr>
                        </m:ctrlPr>
                      </m:accPr>
                      <m:e>
                        <m:sSub>
                          <m:sSubPr>
                            <m:ctrlPr>
                              <a:rPr lang="en-IN"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𝑦</m:t>
                            </m:r>
                          </m:e>
                          <m:sub>
                            <m:r>
                              <a:rPr lang="en-US" sz="2000" i="1">
                                <a:latin typeface="Cambria Math" panose="02040503050406030204" pitchFamily="18" charset="0"/>
                                <a:cs typeface="Times New Roman" panose="02020603050405020304" pitchFamily="18" charset="0"/>
                              </a:rPr>
                              <m:t>𝑖</m:t>
                            </m:r>
                            <m:r>
                              <a:rPr lang="en-US" sz="2000" i="1">
                                <a:latin typeface="Cambria Math" panose="02040503050406030204" pitchFamily="18" charset="0"/>
                                <a:cs typeface="Times New Roman" panose="02020603050405020304" pitchFamily="18" charset="0"/>
                              </a:rPr>
                              <m:t>.</m:t>
                            </m:r>
                          </m:sub>
                        </m:sSub>
                      </m:e>
                    </m:acc>
                  </m:oMath>
                </a14:m>
                <a:r>
                  <a:rPr lang="en-US" sz="2000" dirty="0" smtClean="0">
                    <a:latin typeface="Times New Roman" charset="0"/>
                    <a:ea typeface="Times New Roman" charset="0"/>
                    <a:cs typeface="Times New Roman" charset="0"/>
                  </a:rPr>
                  <a:t> will have mean </a:t>
                </a:r>
                <a:r>
                  <a:rPr lang="en-US" sz="2000" i="1" dirty="0">
                    <a:latin typeface="Times New Roman" charset="0"/>
                    <a:ea typeface="Times New Roman" charset="0"/>
                    <a:cs typeface="Times New Roman" charset="0"/>
                  </a:rPr>
                  <a:t>µ </a:t>
                </a:r>
                <a:r>
                  <a:rPr lang="en-US" sz="2000" dirty="0" smtClean="0">
                    <a:latin typeface="Times New Roman" charset="0"/>
                    <a:ea typeface="Times New Roman" charset="0"/>
                    <a:cs typeface="Times New Roman" charset="0"/>
                  </a:rPr>
                  <a:t>and variance </a:t>
                </a:r>
                <a14:m>
                  <m:oMath xmlns:m="http://schemas.openxmlformats.org/officeDocument/2006/math">
                    <m:sSup>
                      <m:sSupPr>
                        <m:ctrlPr>
                          <a:rPr lang="en-US" sz="2000" i="1">
                            <a:latin typeface="Cambria Math" panose="02040503050406030204" pitchFamily="18" charset="0"/>
                            <a:ea typeface="Times New Roman" charset="0"/>
                            <a:cs typeface="Times New Roman" charset="0"/>
                          </a:rPr>
                        </m:ctrlPr>
                      </m:sSupPr>
                      <m:e>
                        <m:r>
                          <a:rPr lang="en-US" sz="2000" i="1">
                            <a:latin typeface="Cambria Math"/>
                            <a:ea typeface="Times New Roman" charset="0"/>
                            <a:cs typeface="Times New Roman" charset="0"/>
                          </a:rPr>
                          <m:t>𝜎</m:t>
                        </m:r>
                      </m:e>
                      <m:sup>
                        <m:r>
                          <a:rPr lang="en-US" sz="2000" i="1">
                            <a:latin typeface="Cambria Math"/>
                            <a:ea typeface="Times New Roman" charset="0"/>
                            <a:cs typeface="Times New Roman" charset="0"/>
                          </a:rPr>
                          <m:t>2</m:t>
                        </m:r>
                      </m:sup>
                    </m:sSup>
                  </m:oMath>
                </a14:m>
                <a:r>
                  <a:rPr lang="en-US" sz="2000" dirty="0">
                    <a:latin typeface="Times New Roman" charset="0"/>
                    <a:ea typeface="Times New Roman" charset="0"/>
                    <a:cs typeface="Times New Roman" charset="0"/>
                  </a:rPr>
                  <a:t>/</a:t>
                </a:r>
                <a:r>
                  <a:rPr lang="en-US" sz="2000" i="1" dirty="0">
                    <a:latin typeface="Times New Roman" charset="0"/>
                    <a:ea typeface="Times New Roman" charset="0"/>
                    <a:cs typeface="Times New Roman" charset="0"/>
                  </a:rPr>
                  <a:t>n</a:t>
                </a:r>
                <a:r>
                  <a:rPr lang="en-US" sz="2000" dirty="0">
                    <a:latin typeface="Times New Roman" charset="0"/>
                    <a:ea typeface="Times New Roman" charset="0"/>
                    <a:cs typeface="Times New Roman" charset="0"/>
                  </a:rPr>
                  <a:t> </a:t>
                </a:r>
                <a:r>
                  <a:rPr lang="en-US" sz="2000" dirty="0" smtClean="0">
                    <a:latin typeface="Times New Roman" charset="0"/>
                    <a:ea typeface="Times New Roman" charset="0"/>
                    <a:cs typeface="Times New Roman" charset="0"/>
                  </a:rPr>
                  <a:t>. </a:t>
                </a:r>
              </a:p>
              <a:p>
                <a:pPr lvl="2" algn="just"/>
                <a:endParaRPr lang="en-US" sz="1500" dirty="0" smtClean="0">
                  <a:latin typeface="Times New Roman" charset="0"/>
                  <a:ea typeface="Times New Roman" charset="0"/>
                  <a:cs typeface="Times New Roman" charset="0"/>
                </a:endParaRPr>
              </a:p>
              <a:p>
                <a:pPr algn="just"/>
                <a:r>
                  <a:rPr lang="en-US" sz="2000" dirty="0" smtClean="0">
                    <a:latin typeface="Times New Roman" charset="0"/>
                    <a:ea typeface="Times New Roman" charset="0"/>
                    <a:cs typeface="Times New Roman" charset="0"/>
                  </a:rPr>
                  <a:t>It then follows that, if we calculate a variance using the sample means as observations,</a:t>
                </a:r>
              </a:p>
              <a:p>
                <a:pPr marL="0" indent="0" algn="just">
                  <a:buNone/>
                </a:pPr>
                <a:r>
                  <a:rPr lang="en-US" sz="2000" dirty="0">
                    <a:latin typeface="Times New Roman" charset="0"/>
                    <a:ea typeface="Times New Roman" charset="0"/>
                    <a:cs typeface="Times New Roman" charset="0"/>
                  </a:rPr>
                  <a:t>	</a:t>
                </a:r>
                <a:r>
                  <a:rPr lang="en-US" sz="2000" dirty="0" smtClean="0">
                    <a:latin typeface="Times New Roman" charset="0"/>
                    <a:ea typeface="Times New Roman" charset="0"/>
                    <a:cs typeface="Times New Roman" charset="0"/>
                  </a:rPr>
                  <a:t>		 </a:t>
                </a:r>
                <a14:m>
                  <m:oMath xmlns:m="http://schemas.openxmlformats.org/officeDocument/2006/math">
                    <m:sSubSup>
                      <m:sSubSupPr>
                        <m:ctrlPr>
                          <a:rPr lang="en-IN" sz="2000" i="1">
                            <a:latin typeface="Cambria Math" panose="02040503050406030204" pitchFamily="18" charset="0"/>
                          </a:rPr>
                        </m:ctrlPr>
                      </m:sSubSupPr>
                      <m:e>
                        <m:acc>
                          <m:accPr>
                            <m:chr m:val="̂"/>
                            <m:ctrlPr>
                              <a:rPr lang="en-IN" sz="2000" i="1">
                                <a:latin typeface="Cambria Math" panose="02040503050406030204" pitchFamily="18" charset="0"/>
                              </a:rPr>
                            </m:ctrlPr>
                          </m:accPr>
                          <m:e>
                            <m:r>
                              <a:rPr lang="en-US" sz="2000" i="1">
                                <a:latin typeface="Cambria Math"/>
                              </a:rPr>
                              <m:t>𝜎</m:t>
                            </m:r>
                          </m:e>
                        </m:acc>
                      </m:e>
                      <m:sub>
                        <m:r>
                          <a:rPr lang="en-US" sz="2000" b="0" i="1" smtClean="0">
                            <a:latin typeface="Cambria Math"/>
                          </a:rPr>
                          <m:t>𝐵</m:t>
                        </m:r>
                      </m:sub>
                      <m:sup>
                        <m:r>
                          <a:rPr lang="en-US" sz="2000" i="1">
                            <a:latin typeface="Cambria Math"/>
                          </a:rPr>
                          <m:t>2</m:t>
                        </m:r>
                      </m:sup>
                    </m:sSubSup>
                    <m:r>
                      <a:rPr lang="en-US" sz="2000" i="1">
                        <a:latin typeface="Cambria Math"/>
                      </a:rPr>
                      <m:t>= </m:t>
                    </m:r>
                    <m:nary>
                      <m:naryPr>
                        <m:chr m:val="∑"/>
                        <m:limLoc m:val="undOvr"/>
                        <m:subHide m:val="on"/>
                        <m:supHide m:val="on"/>
                        <m:ctrlPr>
                          <a:rPr lang="en-IN" sz="2000" i="1">
                            <a:latin typeface="Cambria Math" panose="02040503050406030204" pitchFamily="18" charset="0"/>
                          </a:rPr>
                        </m:ctrlPr>
                      </m:naryPr>
                      <m:sub/>
                      <m:sup/>
                      <m:e>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acc>
                                  <m:accPr>
                                    <m:chr m:val="̅"/>
                                    <m:ctrlPr>
                                      <a:rPr lang="en-IN" sz="2000" i="1">
                                        <a:latin typeface="Cambria Math" panose="02040503050406030204" pitchFamily="18" charset="0"/>
                                      </a:rPr>
                                    </m:ctrlPr>
                                  </m:accPr>
                                  <m:e>
                                    <m:r>
                                      <a:rPr lang="en-US" sz="2000" i="1">
                                        <a:latin typeface="Cambria Math"/>
                                      </a:rPr>
                                      <m:t>𝑦</m:t>
                                    </m:r>
                                  </m:e>
                                </m:acc>
                              </m:e>
                              <m:sub>
                                <m:r>
                                  <a:rPr lang="en-US" sz="2000" i="1">
                                    <a:latin typeface="Cambria Math"/>
                                  </a:rPr>
                                  <m:t>𝑖</m:t>
                                </m:r>
                                <m:r>
                                  <a:rPr lang="en-US" sz="2000" i="1">
                                    <a:latin typeface="Cambria Math"/>
                                  </a:rPr>
                                  <m:t>.</m:t>
                                </m:r>
                              </m:sub>
                            </m:sSub>
                            <m:r>
                              <a:rPr lang="en-US" sz="2000" i="1">
                                <a:latin typeface="Cambria Math"/>
                              </a:rPr>
                              <m:t>−</m:t>
                            </m:r>
                            <m:sSub>
                              <m:sSubPr>
                                <m:ctrlPr>
                                  <a:rPr lang="en-IN" sz="2000" i="1">
                                    <a:latin typeface="Cambria Math" panose="02040503050406030204" pitchFamily="18" charset="0"/>
                                  </a:rPr>
                                </m:ctrlPr>
                              </m:sSubPr>
                              <m:e>
                                <m:acc>
                                  <m:accPr>
                                    <m:chr m:val="̅"/>
                                    <m:ctrlPr>
                                      <a:rPr lang="en-IN" sz="2000" i="1">
                                        <a:latin typeface="Cambria Math" panose="02040503050406030204" pitchFamily="18" charset="0"/>
                                      </a:rPr>
                                    </m:ctrlPr>
                                  </m:accPr>
                                  <m:e>
                                    <m:r>
                                      <a:rPr lang="en-US" sz="2000" i="1">
                                        <a:latin typeface="Cambria Math"/>
                                      </a:rPr>
                                      <m:t>𝑦</m:t>
                                    </m:r>
                                  </m:e>
                                </m:acc>
                              </m:e>
                              <m:sub>
                                <m:r>
                                  <a:rPr lang="en-US" sz="2000" i="1">
                                    <a:latin typeface="Cambria Math"/>
                                  </a:rPr>
                                  <m:t>..</m:t>
                                </m:r>
                              </m:sub>
                            </m:sSub>
                          </m:e>
                        </m:d>
                        <m:r>
                          <a:rPr lang="en-US" sz="2000" b="0" i="1" baseline="30000" smtClean="0">
                            <a:latin typeface="Cambria Math"/>
                          </a:rPr>
                          <m:t>2</m:t>
                        </m:r>
                        <m:r>
                          <a:rPr lang="en-US" sz="2000" i="1">
                            <a:latin typeface="Cambria Math"/>
                          </a:rPr>
                          <m:t>/(</m:t>
                        </m:r>
                        <m:r>
                          <a:rPr lang="en-US" sz="2000" i="1">
                            <a:latin typeface="Cambria Math"/>
                          </a:rPr>
                          <m:t>𝑘</m:t>
                        </m:r>
                        <m:r>
                          <a:rPr lang="en-US" sz="2000" i="1">
                            <a:latin typeface="Cambria Math"/>
                          </a:rPr>
                          <m:t>−1)</m:t>
                        </m:r>
                      </m:e>
                    </m:nary>
                  </m:oMath>
                </a14:m>
                <a:endParaRPr lang="en-US" sz="2000" dirty="0" smtClean="0">
                  <a:latin typeface="Times New Roman" charset="0"/>
                  <a:ea typeface="Times New Roman" charset="0"/>
                  <a:cs typeface="Times New Roman" charset="0"/>
                </a:endParaRPr>
              </a:p>
              <a:p>
                <a:pPr marL="0" indent="0" algn="just">
                  <a:buNone/>
                </a:pPr>
                <a:endParaRPr lang="en-US" sz="2000" dirty="0">
                  <a:latin typeface="Times New Roman" charset="0"/>
                  <a:ea typeface="Times New Roman" charset="0"/>
                  <a:cs typeface="Times New Roman" charset="0"/>
                </a:endParaRPr>
              </a:p>
              <a:p>
                <a:pPr algn="just"/>
                <a:r>
                  <a:rPr lang="en-US" sz="2000" dirty="0" smtClean="0">
                    <a:latin typeface="Times New Roman" charset="0"/>
                    <a:ea typeface="Times New Roman" charset="0"/>
                    <a:cs typeface="Times New Roman" charset="0"/>
                  </a:rPr>
                  <a:t>Then the quantity is an estimate of </a:t>
                </a:r>
                <a14:m>
                  <m:oMath xmlns:m="http://schemas.openxmlformats.org/officeDocument/2006/math">
                    <m:sSup>
                      <m:sSupPr>
                        <m:ctrlPr>
                          <a:rPr lang="en-US" sz="2000" i="1">
                            <a:latin typeface="Cambria Math" panose="02040503050406030204" pitchFamily="18" charset="0"/>
                            <a:ea typeface="Times New Roman" charset="0"/>
                            <a:cs typeface="Times New Roman" charset="0"/>
                          </a:rPr>
                        </m:ctrlPr>
                      </m:sSupPr>
                      <m:e>
                        <m:r>
                          <a:rPr lang="en-US" sz="2000" i="1">
                            <a:latin typeface="Cambria Math"/>
                            <a:ea typeface="Times New Roman" charset="0"/>
                            <a:cs typeface="Times New Roman" charset="0"/>
                          </a:rPr>
                          <m:t>𝜎</m:t>
                        </m:r>
                      </m:e>
                      <m:sup>
                        <m:r>
                          <a:rPr lang="en-US" sz="2000" i="1">
                            <a:latin typeface="Cambria Math"/>
                            <a:ea typeface="Times New Roman" charset="0"/>
                            <a:cs typeface="Times New Roman" charset="0"/>
                          </a:rPr>
                          <m:t>2</m:t>
                        </m:r>
                      </m:sup>
                    </m:sSup>
                  </m:oMath>
                </a14:m>
                <a:r>
                  <a:rPr lang="en-US" sz="2000" dirty="0">
                    <a:latin typeface="Times New Roman" charset="0"/>
                    <a:ea typeface="Times New Roman" charset="0"/>
                    <a:cs typeface="Times New Roman" charset="0"/>
                  </a:rPr>
                  <a:t>/</a:t>
                </a:r>
                <a:r>
                  <a:rPr lang="en-US" sz="2000" i="1" dirty="0">
                    <a:latin typeface="Times New Roman" charset="0"/>
                    <a:ea typeface="Times New Roman" charset="0"/>
                    <a:cs typeface="Times New Roman" charset="0"/>
                  </a:rPr>
                  <a:t>n</a:t>
                </a:r>
                <a:r>
                  <a:rPr lang="en-US" sz="2000" dirty="0">
                    <a:latin typeface="Times New Roman" charset="0"/>
                    <a:ea typeface="Times New Roman" charset="0"/>
                    <a:cs typeface="Times New Roman" charset="0"/>
                  </a:rPr>
                  <a:t> </a:t>
                </a:r>
                <a:r>
                  <a:rPr lang="en-US" sz="2000" dirty="0" smtClean="0">
                    <a:latin typeface="Times New Roman" charset="0"/>
                    <a:ea typeface="Times New Roman" charset="0"/>
                    <a:cs typeface="Times New Roman" charset="0"/>
                  </a:rPr>
                  <a:t>. </a:t>
                </a:r>
              </a:p>
              <a:p>
                <a:pPr lvl="7" algn="just"/>
                <a:endParaRPr lang="en-US" sz="1000" dirty="0" smtClean="0">
                  <a:latin typeface="Times New Roman" charset="0"/>
                  <a:ea typeface="Times New Roman" charset="0"/>
                  <a:cs typeface="Times New Roman" charset="0"/>
                </a:endParaRPr>
              </a:p>
              <a:p>
                <a:pPr algn="just"/>
                <a:r>
                  <a:rPr lang="en-US" sz="2000" dirty="0" smtClean="0">
                    <a:latin typeface="Times New Roman" charset="0"/>
                    <a:ea typeface="Times New Roman" charset="0"/>
                    <a:cs typeface="Times New Roman" charset="0"/>
                  </a:rPr>
                  <a:t>Hence, </a:t>
                </a:r>
                <a:r>
                  <a:rPr lang="en-US" sz="2000" i="1" dirty="0" smtClean="0">
                    <a:latin typeface="Times New Roman" charset="0"/>
                    <a:ea typeface="Times New Roman" charset="0"/>
                    <a:cs typeface="Times New Roman" charset="0"/>
                  </a:rPr>
                  <a:t>n</a:t>
                </a:r>
                <a14:m>
                  <m:oMath xmlns:m="http://schemas.openxmlformats.org/officeDocument/2006/math">
                    <m:sSubSup>
                      <m:sSubSupPr>
                        <m:ctrlPr>
                          <a:rPr lang="en-US" sz="2000" i="1">
                            <a:latin typeface="Cambria Math" panose="02040503050406030204" pitchFamily="18" charset="0"/>
                            <a:ea typeface="Times New Roman" charset="0"/>
                            <a:cs typeface="Times New Roman" charset="0"/>
                          </a:rPr>
                        </m:ctrlPr>
                      </m:sSubSupPr>
                      <m:e>
                        <m:acc>
                          <m:accPr>
                            <m:chr m:val="̂"/>
                            <m:ctrlPr>
                              <a:rPr lang="en-US" sz="2000" i="1">
                                <a:latin typeface="Cambria Math" panose="02040503050406030204" pitchFamily="18" charset="0"/>
                                <a:ea typeface="Times New Roman" charset="0"/>
                                <a:cs typeface="Times New Roman" charset="0"/>
                              </a:rPr>
                            </m:ctrlPr>
                          </m:accPr>
                          <m:e>
                            <m:r>
                              <a:rPr lang="en-US" sz="2000" i="1">
                                <a:latin typeface="Cambria Math"/>
                                <a:ea typeface="Times New Roman" charset="0"/>
                                <a:cs typeface="Times New Roman" charset="0"/>
                              </a:rPr>
                              <m:t>𝜎</m:t>
                            </m:r>
                          </m:e>
                        </m:acc>
                      </m:e>
                      <m:sub>
                        <m:r>
                          <a:rPr lang="en-US" sz="2000" b="0" i="1" smtClean="0">
                            <a:latin typeface="Cambria Math"/>
                            <a:ea typeface="Times New Roman" charset="0"/>
                            <a:cs typeface="Times New Roman" charset="0"/>
                          </a:rPr>
                          <m:t>𝐵</m:t>
                        </m:r>
                      </m:sub>
                      <m:sup>
                        <m:r>
                          <a:rPr lang="en-US" sz="2000" i="1">
                            <a:latin typeface="Cambria Math"/>
                            <a:ea typeface="Times New Roman" charset="0"/>
                            <a:cs typeface="Times New Roman" charset="0"/>
                          </a:rPr>
                          <m:t>2</m:t>
                        </m:r>
                      </m:sup>
                    </m:sSubSup>
                  </m:oMath>
                </a14:m>
                <a:r>
                  <a:rPr lang="en-US" sz="2000" dirty="0" smtClean="0">
                    <a:latin typeface="Times New Roman" charset="0"/>
                    <a:ea typeface="Times New Roman" charset="0"/>
                    <a:cs typeface="Times New Roman" charset="0"/>
                  </a:rPr>
                  <a:t> is an estimate of </a:t>
                </a:r>
                <a14:m>
                  <m:oMath xmlns:m="http://schemas.openxmlformats.org/officeDocument/2006/math">
                    <m:sSup>
                      <m:sSupPr>
                        <m:ctrlPr>
                          <a:rPr lang="en-US" sz="2000" i="1">
                            <a:latin typeface="Cambria Math" panose="02040503050406030204" pitchFamily="18" charset="0"/>
                            <a:ea typeface="Times New Roman" charset="0"/>
                            <a:cs typeface="Times New Roman" charset="0"/>
                          </a:rPr>
                        </m:ctrlPr>
                      </m:sSupPr>
                      <m:e>
                        <m:r>
                          <a:rPr lang="en-US" sz="2000" i="1">
                            <a:latin typeface="Cambria Math"/>
                            <a:ea typeface="Times New Roman" charset="0"/>
                            <a:cs typeface="Times New Roman" charset="0"/>
                          </a:rPr>
                          <m:t>𝜎</m:t>
                        </m:r>
                      </m:e>
                      <m:sup>
                        <m:r>
                          <a:rPr lang="en-US" sz="2000" i="1">
                            <a:latin typeface="Cambria Math"/>
                            <a:ea typeface="Times New Roman" charset="0"/>
                            <a:cs typeface="Times New Roman" charset="0"/>
                          </a:rPr>
                          <m:t>2</m:t>
                        </m:r>
                      </m:sup>
                    </m:sSup>
                  </m:oMath>
                </a14:m>
                <a:r>
                  <a:rPr lang="en-US" sz="2000" dirty="0" smtClean="0">
                    <a:latin typeface="Times New Roman" charset="0"/>
                    <a:ea typeface="Times New Roman" charset="0"/>
                    <a:cs typeface="Times New Roman" charset="0"/>
                  </a:rPr>
                  <a:t>. </a:t>
                </a:r>
              </a:p>
              <a:p>
                <a:pPr lvl="1" algn="just"/>
                <a:r>
                  <a:rPr lang="en-US" sz="1800" dirty="0" smtClean="0">
                    <a:latin typeface="Times New Roman" charset="0"/>
                    <a:ea typeface="Times New Roman" charset="0"/>
                    <a:cs typeface="Times New Roman" charset="0"/>
                  </a:rPr>
                  <a:t>This estimate has </a:t>
                </a:r>
                <a:r>
                  <a:rPr lang="en-US" sz="1800" i="1" dirty="0" smtClean="0">
                    <a:latin typeface="Times New Roman" charset="0"/>
                    <a:ea typeface="Times New Roman" charset="0"/>
                    <a:cs typeface="Times New Roman" charset="0"/>
                  </a:rPr>
                  <a:t>k</a:t>
                </a:r>
                <a:r>
                  <a:rPr lang="en-US" sz="1800" dirty="0" smtClean="0">
                    <a:latin typeface="Times New Roman" charset="0"/>
                    <a:ea typeface="Times New Roman" charset="0"/>
                    <a:cs typeface="Times New Roman" charset="0"/>
                  </a:rPr>
                  <a:t>-1 degree of freedom and  is independent of the pooled estimate of </a:t>
                </a:r>
                <a14:m>
                  <m:oMath xmlns:m="http://schemas.openxmlformats.org/officeDocument/2006/math">
                    <m:sSup>
                      <m:sSupPr>
                        <m:ctrlPr>
                          <a:rPr lang="en-US" sz="1800" i="1">
                            <a:latin typeface="Cambria Math" panose="02040503050406030204" pitchFamily="18" charset="0"/>
                            <a:ea typeface="Times New Roman" charset="0"/>
                            <a:cs typeface="Times New Roman" charset="0"/>
                          </a:rPr>
                        </m:ctrlPr>
                      </m:sSupPr>
                      <m:e>
                        <m:r>
                          <a:rPr lang="en-US" sz="1800" i="1">
                            <a:latin typeface="Cambria Math"/>
                            <a:ea typeface="Times New Roman" charset="0"/>
                            <a:cs typeface="Times New Roman" charset="0"/>
                          </a:rPr>
                          <m:t>𝜎</m:t>
                        </m:r>
                      </m:e>
                      <m:sup>
                        <m:r>
                          <a:rPr lang="en-US" sz="1800" i="1">
                            <a:latin typeface="Cambria Math"/>
                            <a:ea typeface="Times New Roman" charset="0"/>
                            <a:cs typeface="Times New Roman" charset="0"/>
                          </a:rPr>
                          <m:t>2</m:t>
                        </m:r>
                      </m:sup>
                    </m:sSup>
                  </m:oMath>
                </a14:m>
                <a:r>
                  <a:rPr lang="en-US" sz="1800" dirty="0" smtClean="0">
                    <a:latin typeface="Times New Roman" charset="0"/>
                    <a:ea typeface="Times New Roman" charset="0"/>
                    <a:cs typeface="Times New Roman" charset="0"/>
                  </a:rPr>
                  <a:t>.</a:t>
                </a:r>
                <a:endParaRPr lang="en-US" sz="1800"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33287" y="1268760"/>
                <a:ext cx="7991856" cy="4248472"/>
              </a:xfrm>
              <a:blipFill rotWithShape="1">
                <a:blip r:embed="rId2"/>
                <a:stretch>
                  <a:fillRect l="-534" t="-717" r="-763" b="-3443"/>
                </a:stretch>
              </a:blipFill>
            </p:spPr>
            <p:txBody>
              <a:bodyPr/>
              <a:lstStyle/>
              <a:p>
                <a:r>
                  <a:rPr lang="en-IN">
                    <a:noFill/>
                  </a:rPr>
                  <a:t> </a:t>
                </a:r>
              </a:p>
            </p:txBody>
          </p:sp>
        </mc:Fallback>
      </mc:AlternateContent>
      <p:sp>
        <p:nvSpPr>
          <p:cNvPr id="4" name="Title 1"/>
          <p:cNvSpPr txBox="1">
            <a:spLocks/>
          </p:cNvSpPr>
          <p:nvPr/>
        </p:nvSpPr>
        <p:spPr>
          <a:xfrm>
            <a:off x="395543" y="260648"/>
            <a:ext cx="8229600" cy="86409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Heuristic Justification of ANOVA</a:t>
            </a:r>
            <a:endParaRPr lang="en-IN" sz="4000" dirty="0">
              <a:solidFill>
                <a:srgbClr val="6C0000"/>
              </a:solidFill>
              <a:latin typeface="Times New Roman" pitchFamily="18" charset="0"/>
              <a:cs typeface="Times New Roman" pitchFamily="18" charset="0"/>
            </a:endParaRPr>
          </a:p>
        </p:txBody>
      </p:sp>
    </p:spTree>
    <p:extLst>
      <p:ext uri="{BB962C8B-B14F-4D97-AF65-F5344CB8AC3E}">
        <p14:creationId xmlns:p14="http://schemas.microsoft.com/office/powerpoint/2010/main" val="4640153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33287" y="1268760"/>
                <a:ext cx="7991856" cy="4248472"/>
              </a:xfrm>
            </p:spPr>
            <p:txBody>
              <a:bodyPr>
                <a:noAutofit/>
              </a:bodyPr>
              <a:lstStyle/>
              <a:p>
                <a:pPr algn="just"/>
                <a:r>
                  <a:rPr lang="en-US" sz="2000" dirty="0" smtClean="0">
                    <a:latin typeface="Times New Roman" charset="0"/>
                    <a:ea typeface="Times New Roman" charset="0"/>
                    <a:cs typeface="Times New Roman" charset="0"/>
                  </a:rPr>
                  <a:t>Out of several sampling distributions, the F-distribution describes the ratio of two independent estimates of a common variance. </a:t>
                </a:r>
              </a:p>
              <a:p>
                <a:pPr lvl="3" algn="just"/>
                <a:endParaRPr lang="en-US" sz="1400" dirty="0" smtClean="0">
                  <a:latin typeface="Times New Roman" charset="0"/>
                  <a:ea typeface="Times New Roman" charset="0"/>
                  <a:cs typeface="Times New Roman" charset="0"/>
                </a:endParaRPr>
              </a:p>
              <a:p>
                <a:pPr algn="just"/>
                <a:r>
                  <a:rPr lang="en-US" sz="2000" dirty="0" smtClean="0">
                    <a:latin typeface="Times New Roman" charset="0"/>
                    <a:ea typeface="Times New Roman" charset="0"/>
                    <a:cs typeface="Times New Roman" charset="0"/>
                  </a:rPr>
                  <a:t>The parameters of the distribution are the degrees of freedom of the numerator and denominator variances, respectively.</a:t>
                </a:r>
              </a:p>
              <a:p>
                <a:pPr lvl="3" algn="just"/>
                <a:endParaRPr lang="en-US" sz="1400" dirty="0" smtClean="0">
                  <a:latin typeface="Times New Roman" charset="0"/>
                  <a:ea typeface="Times New Roman" charset="0"/>
                  <a:cs typeface="Times New Roman" charset="0"/>
                </a:endParaRPr>
              </a:p>
              <a:p>
                <a:pPr algn="just"/>
                <a:r>
                  <a:rPr lang="en-US" sz="2000" dirty="0" smtClean="0">
                    <a:latin typeface="Times New Roman" charset="0"/>
                    <a:ea typeface="Times New Roman" charset="0"/>
                    <a:cs typeface="Times New Roman" charset="0"/>
                  </a:rPr>
                  <a:t>If the null hypothesis of equal mean is true, then we can compute the two estimates of </a:t>
                </a:r>
                <a14:m>
                  <m:oMath xmlns:m="http://schemas.openxmlformats.org/officeDocument/2006/math">
                    <m:sSup>
                      <m:sSupPr>
                        <m:ctrlPr>
                          <a:rPr lang="en-US" sz="2000" i="1">
                            <a:latin typeface="Cambria Math" panose="02040503050406030204" pitchFamily="18" charset="0"/>
                            <a:ea typeface="Times New Roman" charset="0"/>
                            <a:cs typeface="Times New Roman" charset="0"/>
                          </a:rPr>
                        </m:ctrlPr>
                      </m:sSupPr>
                      <m:e>
                        <m:r>
                          <a:rPr lang="en-US" sz="2000" i="1">
                            <a:latin typeface="Cambria Math"/>
                            <a:ea typeface="Times New Roman" charset="0"/>
                            <a:cs typeface="Times New Roman" charset="0"/>
                          </a:rPr>
                          <m:t>𝜎</m:t>
                        </m:r>
                      </m:e>
                      <m:sup>
                        <m:r>
                          <a:rPr lang="en-US" sz="2000" i="1">
                            <a:latin typeface="Cambria Math"/>
                            <a:ea typeface="Times New Roman" charset="0"/>
                            <a:cs typeface="Times New Roman" charset="0"/>
                          </a:rPr>
                          <m:t>2</m:t>
                        </m:r>
                      </m:sup>
                    </m:sSup>
                  </m:oMath>
                </a14:m>
                <a:r>
                  <a:rPr lang="en-US" sz="2000" dirty="0" smtClean="0">
                    <a:latin typeface="Times New Roman" charset="0"/>
                    <a:ea typeface="Times New Roman" charset="0"/>
                    <a:cs typeface="Times New Roman" charset="0"/>
                  </a:rPr>
                  <a:t> namely</a:t>
                </a:r>
              </a:p>
              <a:p>
                <a:pPr marL="0" indent="0" algn="just">
                  <a:buNone/>
                </a:pPr>
                <a:r>
                  <a:rPr lang="en-IN" sz="2000" dirty="0" smtClean="0"/>
                  <a:t>	</a:t>
                </a:r>
                <a14:m>
                  <m:oMath xmlns:m="http://schemas.openxmlformats.org/officeDocument/2006/math">
                    <m:sSubSup>
                      <m:sSubSupPr>
                        <m:ctrlPr>
                          <a:rPr lang="en-IN" sz="2000" i="1">
                            <a:latin typeface="Cambria Math" panose="02040503050406030204" pitchFamily="18" charset="0"/>
                          </a:rPr>
                        </m:ctrlPr>
                      </m:sSubSupPr>
                      <m:e>
                        <m:acc>
                          <m:accPr>
                            <m:chr m:val="̂"/>
                            <m:ctrlPr>
                              <a:rPr lang="en-IN" sz="2000" i="1">
                                <a:latin typeface="Cambria Math" panose="02040503050406030204" pitchFamily="18" charset="0"/>
                              </a:rPr>
                            </m:ctrlPr>
                          </m:accPr>
                          <m:e>
                            <m:r>
                              <a:rPr lang="en-US" sz="2000" i="1">
                                <a:latin typeface="Cambria Math"/>
                              </a:rPr>
                              <m:t>𝜎</m:t>
                            </m:r>
                          </m:e>
                        </m:acc>
                      </m:e>
                      <m:sub>
                        <m:r>
                          <a:rPr lang="en-US" sz="2000" b="0" i="1" smtClean="0">
                            <a:latin typeface="Cambria Math"/>
                          </a:rPr>
                          <m:t>𝐵</m:t>
                        </m:r>
                      </m:sub>
                      <m:sup>
                        <m:r>
                          <a:rPr lang="en-US" sz="2000" i="1">
                            <a:latin typeface="Cambria Math"/>
                          </a:rPr>
                          <m:t>2</m:t>
                        </m:r>
                      </m:sup>
                    </m:sSubSup>
                    <m:r>
                      <a:rPr lang="en-US" sz="2000" i="1">
                        <a:latin typeface="Cambria Math"/>
                      </a:rPr>
                      <m:t>= </m:t>
                    </m:r>
                    <m:nary>
                      <m:naryPr>
                        <m:chr m:val="∑"/>
                        <m:limLoc m:val="undOvr"/>
                        <m:subHide m:val="on"/>
                        <m:supHide m:val="on"/>
                        <m:ctrlPr>
                          <a:rPr lang="en-IN" sz="2000" i="1">
                            <a:latin typeface="Cambria Math" panose="02040503050406030204" pitchFamily="18" charset="0"/>
                          </a:rPr>
                        </m:ctrlPr>
                      </m:naryPr>
                      <m:sub/>
                      <m:sup/>
                      <m:e>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acc>
                                  <m:accPr>
                                    <m:chr m:val="̅"/>
                                    <m:ctrlPr>
                                      <a:rPr lang="en-IN" sz="2000" i="1">
                                        <a:latin typeface="Cambria Math" panose="02040503050406030204" pitchFamily="18" charset="0"/>
                                      </a:rPr>
                                    </m:ctrlPr>
                                  </m:accPr>
                                  <m:e>
                                    <m:r>
                                      <a:rPr lang="en-US" sz="2000" i="1">
                                        <a:latin typeface="Cambria Math"/>
                                      </a:rPr>
                                      <m:t>𝑦</m:t>
                                    </m:r>
                                  </m:e>
                                </m:acc>
                              </m:e>
                              <m:sub>
                                <m:r>
                                  <a:rPr lang="en-US" sz="2000" i="1">
                                    <a:latin typeface="Cambria Math"/>
                                  </a:rPr>
                                  <m:t>𝑖</m:t>
                                </m:r>
                                <m:r>
                                  <a:rPr lang="en-US" sz="2000" i="1">
                                    <a:latin typeface="Cambria Math"/>
                                  </a:rPr>
                                  <m:t>.</m:t>
                                </m:r>
                              </m:sub>
                            </m:sSub>
                            <m:r>
                              <a:rPr lang="en-US" sz="2000" i="1">
                                <a:latin typeface="Cambria Math"/>
                              </a:rPr>
                              <m:t>−</m:t>
                            </m:r>
                            <m:sSub>
                              <m:sSubPr>
                                <m:ctrlPr>
                                  <a:rPr lang="en-IN" sz="2000" i="1">
                                    <a:latin typeface="Cambria Math" panose="02040503050406030204" pitchFamily="18" charset="0"/>
                                  </a:rPr>
                                </m:ctrlPr>
                              </m:sSubPr>
                              <m:e>
                                <m:acc>
                                  <m:accPr>
                                    <m:chr m:val="̅"/>
                                    <m:ctrlPr>
                                      <a:rPr lang="en-IN" sz="2000" i="1">
                                        <a:latin typeface="Cambria Math" panose="02040503050406030204" pitchFamily="18" charset="0"/>
                                      </a:rPr>
                                    </m:ctrlPr>
                                  </m:accPr>
                                  <m:e>
                                    <m:r>
                                      <a:rPr lang="en-US" sz="2000" i="1">
                                        <a:latin typeface="Cambria Math"/>
                                      </a:rPr>
                                      <m:t>𝑦</m:t>
                                    </m:r>
                                  </m:e>
                                </m:acc>
                              </m:e>
                              <m:sub>
                                <m:r>
                                  <a:rPr lang="en-US" sz="2000" i="1">
                                    <a:latin typeface="Cambria Math"/>
                                  </a:rPr>
                                  <m:t>..</m:t>
                                </m:r>
                              </m:sub>
                            </m:sSub>
                          </m:e>
                        </m:d>
                        <m:r>
                          <a:rPr lang="en-US" sz="2000" b="0" i="1" baseline="30000" smtClean="0">
                            <a:latin typeface="Cambria Math"/>
                          </a:rPr>
                          <m:t>2</m:t>
                        </m:r>
                        <m:r>
                          <a:rPr lang="en-US" sz="2000" i="1">
                            <a:latin typeface="Cambria Math"/>
                          </a:rPr>
                          <m:t>/(</m:t>
                        </m:r>
                        <m:r>
                          <a:rPr lang="en-US" sz="2000" i="1">
                            <a:latin typeface="Cambria Math"/>
                          </a:rPr>
                          <m:t>𝑘</m:t>
                        </m:r>
                        <m:r>
                          <a:rPr lang="en-US" sz="2000" i="1">
                            <a:latin typeface="Cambria Math"/>
                          </a:rPr>
                          <m:t>−1)</m:t>
                        </m:r>
                      </m:e>
                    </m:nary>
                  </m:oMath>
                </a14:m>
                <a:r>
                  <a:rPr lang="en-US" sz="2000" dirty="0" smtClean="0">
                    <a:latin typeface="Times New Roman" charset="0"/>
                    <a:ea typeface="Times New Roman" charset="0"/>
                    <a:cs typeface="Times New Roman" charset="0"/>
                  </a:rPr>
                  <a:t>       and </a:t>
                </a:r>
                <a14:m>
                  <m:oMath xmlns:m="http://schemas.openxmlformats.org/officeDocument/2006/math">
                    <m:sSubSup>
                      <m:sSubSupPr>
                        <m:ctrlPr>
                          <a:rPr lang="en-IN" sz="2000" i="1">
                            <a:latin typeface="Cambria Math" panose="02040503050406030204" pitchFamily="18" charset="0"/>
                          </a:rPr>
                        </m:ctrlPr>
                      </m:sSubSupPr>
                      <m:e>
                        <m:r>
                          <a:rPr lang="en-IN" sz="2000" i="1">
                            <a:latin typeface="Cambria Math"/>
                          </a:rPr>
                          <m:t>𝑠</m:t>
                        </m:r>
                      </m:e>
                      <m:sub>
                        <m:r>
                          <a:rPr lang="en-IN" sz="2000" i="1">
                            <a:latin typeface="Cambria Math"/>
                          </a:rPr>
                          <m:t>𝑝</m:t>
                        </m:r>
                      </m:sub>
                      <m:sup>
                        <m:r>
                          <a:rPr lang="en-IN" sz="2000" i="1">
                            <a:latin typeface="Cambria Math"/>
                          </a:rPr>
                          <m:t>2</m:t>
                        </m:r>
                      </m:sup>
                    </m:sSubSup>
                  </m:oMath>
                </a14:m>
                <a:r>
                  <a:rPr lang="en-US" sz="2000" dirty="0" smtClean="0">
                    <a:latin typeface="Times New Roman" charset="0"/>
                    <a:ea typeface="Times New Roman" charset="0"/>
                    <a:cs typeface="Times New Roman" charset="0"/>
                  </a:rPr>
                  <a:t>, the pooled variance</a:t>
                </a:r>
              </a:p>
              <a:p>
                <a:pPr algn="just"/>
                <a:r>
                  <a:rPr lang="en-US" sz="2000" dirty="0" smtClean="0">
                    <a:latin typeface="Times New Roman" charset="0"/>
                    <a:ea typeface="Times New Roman" charset="0"/>
                    <a:cs typeface="Times New Roman" charset="0"/>
                  </a:rPr>
                  <a:t>Therefore, the ratio </a:t>
                </a:r>
                <a14:m>
                  <m:oMath xmlns:m="http://schemas.openxmlformats.org/officeDocument/2006/math">
                    <m:f>
                      <m:fPr>
                        <m:ctrlPr>
                          <a:rPr lang="en-IN" sz="2000" i="1">
                            <a:latin typeface="Cambria Math" panose="02040503050406030204" pitchFamily="18" charset="0"/>
                          </a:rPr>
                        </m:ctrlPr>
                      </m:fPr>
                      <m:num>
                        <m:sSubSup>
                          <m:sSubSupPr>
                            <m:ctrlPr>
                              <a:rPr lang="en-IN" sz="2000" i="1">
                                <a:latin typeface="Cambria Math" panose="02040503050406030204" pitchFamily="18" charset="0"/>
                              </a:rPr>
                            </m:ctrlPr>
                          </m:sSubSupPr>
                          <m:e>
                            <m:acc>
                              <m:accPr>
                                <m:chr m:val="̂"/>
                                <m:ctrlPr>
                                  <a:rPr lang="en-IN" sz="2000" i="1">
                                    <a:latin typeface="Cambria Math" panose="02040503050406030204" pitchFamily="18" charset="0"/>
                                  </a:rPr>
                                </m:ctrlPr>
                              </m:accPr>
                              <m:e>
                                <m:r>
                                  <a:rPr lang="en-US" sz="2000" i="1">
                                    <a:latin typeface="Cambria Math"/>
                                  </a:rPr>
                                  <m:t>𝑛</m:t>
                                </m:r>
                                <m:r>
                                  <a:rPr lang="en-US" sz="2000" i="1">
                                    <a:latin typeface="Cambria Math"/>
                                  </a:rPr>
                                  <m:t> </m:t>
                                </m:r>
                                <m:r>
                                  <a:rPr lang="en-US" sz="2000" i="1">
                                    <a:latin typeface="Cambria Math"/>
                                  </a:rPr>
                                  <m:t>𝜎</m:t>
                                </m:r>
                              </m:e>
                            </m:acc>
                          </m:e>
                          <m:sub>
                            <m:r>
                              <a:rPr lang="en-US" sz="2000" b="0" i="1" smtClean="0">
                                <a:latin typeface="Cambria Math"/>
                              </a:rPr>
                              <m:t>𝐵</m:t>
                            </m:r>
                          </m:sub>
                          <m:sup>
                            <m:r>
                              <a:rPr lang="en-US" sz="2000" i="1">
                                <a:latin typeface="Cambria Math"/>
                              </a:rPr>
                              <m:t>2</m:t>
                            </m:r>
                          </m:sup>
                        </m:sSubSup>
                      </m:num>
                      <m:den>
                        <m:sSubSup>
                          <m:sSubSupPr>
                            <m:ctrlPr>
                              <a:rPr lang="en-IN" sz="2000" i="1">
                                <a:latin typeface="Cambria Math" panose="02040503050406030204" pitchFamily="18" charset="0"/>
                              </a:rPr>
                            </m:ctrlPr>
                          </m:sSubSupPr>
                          <m:e>
                            <m:r>
                              <a:rPr lang="en-IN" sz="2000" i="1">
                                <a:latin typeface="Cambria Math"/>
                              </a:rPr>
                              <m:t>𝑠</m:t>
                            </m:r>
                          </m:e>
                          <m:sub>
                            <m:r>
                              <a:rPr lang="en-IN" sz="2000" i="1">
                                <a:latin typeface="Cambria Math"/>
                              </a:rPr>
                              <m:t>𝑝</m:t>
                            </m:r>
                          </m:sub>
                          <m:sup>
                            <m:r>
                              <a:rPr lang="en-IN" sz="2000" i="1">
                                <a:latin typeface="Cambria Math"/>
                              </a:rPr>
                              <m:t>2</m:t>
                            </m:r>
                          </m:sup>
                        </m:sSubSup>
                      </m:den>
                    </m:f>
                    <m:r>
                      <a:rPr lang="en-US" sz="2000" b="0" i="0" smtClean="0">
                        <a:latin typeface="Cambria Math"/>
                      </a:rPr>
                      <m:t> </m:t>
                    </m:r>
                  </m:oMath>
                </a14:m>
                <a:r>
                  <a:rPr lang="en-US" sz="2000" dirty="0" smtClean="0">
                    <a:latin typeface="Times New Roman" charset="0"/>
                    <a:ea typeface="Times New Roman" charset="0"/>
                    <a:cs typeface="Times New Roman" charset="0"/>
                  </a:rPr>
                  <a:t>has the F-distribution with degrees of freedom (</a:t>
                </a:r>
                <a:r>
                  <a:rPr lang="en-US" sz="2000" i="1" dirty="0" smtClean="0">
                    <a:latin typeface="Times New Roman" charset="0"/>
                    <a:ea typeface="Times New Roman" charset="0"/>
                    <a:cs typeface="Times New Roman" charset="0"/>
                  </a:rPr>
                  <a:t>k</a:t>
                </a:r>
                <a:r>
                  <a:rPr lang="en-US" sz="2000" dirty="0" smtClean="0">
                    <a:latin typeface="Times New Roman" charset="0"/>
                    <a:ea typeface="Times New Roman" charset="0"/>
                    <a:cs typeface="Times New Roman" charset="0"/>
                  </a:rPr>
                  <a:t>-1) and </a:t>
                </a:r>
                <a14:m>
                  <m:oMath xmlns:m="http://schemas.openxmlformats.org/officeDocument/2006/math">
                    <m:r>
                      <a:rPr lang="en-US" sz="2000" i="1" smtClean="0">
                        <a:latin typeface="Cambria Math"/>
                        <a:cs typeface="Times New Roman" charset="0"/>
                      </a:rPr>
                      <m:t>𝑛</m:t>
                    </m:r>
                    <m:r>
                      <a:rPr lang="en-US" sz="2000" b="0" i="1" smtClean="0">
                        <a:latin typeface="Cambria Math"/>
                        <a:cs typeface="Times New Roman" charset="0"/>
                      </a:rPr>
                      <m:t>−</m:t>
                    </m:r>
                    <m:r>
                      <a:rPr lang="en-US" sz="2000" b="0" i="1" smtClean="0">
                        <a:latin typeface="Cambria Math"/>
                        <a:cs typeface="Times New Roman" charset="0"/>
                      </a:rPr>
                      <m:t>𝑘</m:t>
                    </m:r>
                  </m:oMath>
                </a14:m>
                <a:endParaRPr lang="en-US" sz="2000" dirty="0" smtClean="0">
                  <a:latin typeface="Times New Roman" charset="0"/>
                  <a:ea typeface="Times New Roman" charset="0"/>
                  <a:cs typeface="Times New Roman" charset="0"/>
                </a:endParaRPr>
              </a:p>
              <a:p>
                <a:pPr algn="just"/>
                <a:endParaRPr lang="en-US" sz="2000" dirty="0" smtClean="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33287" y="1268760"/>
                <a:ext cx="7991856" cy="4248472"/>
              </a:xfrm>
              <a:blipFill rotWithShape="1">
                <a:blip r:embed="rId2"/>
                <a:stretch>
                  <a:fillRect l="-534" t="-717" r="-763"/>
                </a:stretch>
              </a:blipFill>
            </p:spPr>
            <p:txBody>
              <a:bodyPr/>
              <a:lstStyle/>
              <a:p>
                <a:r>
                  <a:rPr lang="en-IN">
                    <a:noFill/>
                  </a:rPr>
                  <a:t> </a:t>
                </a:r>
              </a:p>
            </p:txBody>
          </p:sp>
        </mc:Fallback>
      </mc:AlternateContent>
      <p:sp>
        <p:nvSpPr>
          <p:cNvPr id="4" name="Title 1"/>
          <p:cNvSpPr txBox="1">
            <a:spLocks/>
          </p:cNvSpPr>
          <p:nvPr/>
        </p:nvSpPr>
        <p:spPr>
          <a:xfrm>
            <a:off x="395543" y="260648"/>
            <a:ext cx="8229600" cy="86409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Heuristic Justification of ANOVA</a:t>
            </a:r>
            <a:endParaRPr lang="en-IN" sz="4000" dirty="0">
              <a:solidFill>
                <a:srgbClr val="6C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148257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33287" y="1412776"/>
                <a:ext cx="7991856" cy="4104456"/>
              </a:xfrm>
            </p:spPr>
            <p:txBody>
              <a:bodyPr>
                <a:noAutofit/>
              </a:bodyPr>
              <a:lstStyle/>
              <a:p>
                <a:pPr algn="just"/>
                <a:r>
                  <a:rPr lang="en-US" sz="2000" dirty="0" smtClean="0">
                    <a:latin typeface="Times New Roman" charset="0"/>
                    <a:ea typeface="Times New Roman" charset="0"/>
                    <a:cs typeface="Times New Roman" charset="0"/>
                  </a:rPr>
                  <a:t>Thus, the procedure for testing the hypothesis. </a:t>
                </a:r>
              </a:p>
              <a:p>
                <a:pPr lvl="5" algn="just"/>
                <a:endParaRPr lang="en-US" sz="1200" dirty="0" smtClean="0">
                  <a:latin typeface="Times New Roman" charset="0"/>
                  <a:ea typeface="Times New Roman" charset="0"/>
                  <a:cs typeface="Times New Roman" charset="0"/>
                </a:endParaRPr>
              </a:p>
              <a:p>
                <a:pPr marL="0" indent="0">
                  <a:buNone/>
                </a:pPr>
                <a14:m>
                  <m:oMath xmlns:m="http://schemas.openxmlformats.org/officeDocument/2006/math">
                    <m:sSub>
                      <m:sSubPr>
                        <m:ctrlPr>
                          <a:rPr lang="en-US" sz="2000" i="1">
                            <a:latin typeface="Cambria Math" panose="02040503050406030204" pitchFamily="18" charset="0"/>
                            <a:ea typeface="Times New Roman" charset="0"/>
                            <a:cs typeface="Times New Roman" charset="0"/>
                          </a:rPr>
                        </m:ctrlPr>
                      </m:sSubPr>
                      <m:e>
                        <m:r>
                          <a:rPr lang="en-US" sz="2000" b="0" i="1" smtClean="0">
                            <a:latin typeface="Cambria Math"/>
                            <a:ea typeface="Times New Roman" charset="0"/>
                            <a:cs typeface="Times New Roman" charset="0"/>
                          </a:rPr>
                          <m:t>                                 </m:t>
                        </m:r>
                        <m:r>
                          <a:rPr lang="en-US" sz="2000" i="1">
                            <a:latin typeface="Cambria Math"/>
                            <a:ea typeface="Times New Roman" charset="0"/>
                            <a:cs typeface="Times New Roman" charset="0"/>
                          </a:rPr>
                          <m:t>𝐻</m:t>
                        </m:r>
                      </m:e>
                      <m:sub>
                        <m:r>
                          <a:rPr lang="en-US" sz="2000" i="1">
                            <a:latin typeface="Cambria Math"/>
                            <a:ea typeface="Times New Roman" charset="0"/>
                            <a:cs typeface="Times New Roman" charset="0"/>
                          </a:rPr>
                          <m:t>0</m:t>
                        </m:r>
                      </m:sub>
                    </m:sSub>
                    <m:r>
                      <a:rPr lang="en-US" sz="2000" i="1">
                        <a:latin typeface="Cambria Math"/>
                        <a:ea typeface="Times New Roman" charset="0"/>
                        <a:cs typeface="Times New Roman" charset="0"/>
                      </a:rPr>
                      <m:t>: </m:t>
                    </m:r>
                    <m:sSub>
                      <m:sSubPr>
                        <m:ctrlPr>
                          <a:rPr lang="en-US" sz="2000" i="1">
                            <a:latin typeface="Cambria Math" panose="02040503050406030204" pitchFamily="18" charset="0"/>
                            <a:ea typeface="Times New Roman" charset="0"/>
                            <a:cs typeface="Times New Roman" charset="0"/>
                          </a:rPr>
                        </m:ctrlPr>
                      </m:sSubPr>
                      <m:e>
                        <m:r>
                          <a:rPr lang="en-US" sz="2000" i="1">
                            <a:latin typeface="Cambria Math"/>
                            <a:ea typeface="Times New Roman" charset="0"/>
                            <a:cs typeface="Times New Roman" charset="0"/>
                          </a:rPr>
                          <m:t>𝜇</m:t>
                        </m:r>
                      </m:e>
                      <m:sub>
                        <m:r>
                          <a:rPr lang="en-US" sz="2000" i="1">
                            <a:latin typeface="Cambria Math"/>
                            <a:ea typeface="Times New Roman" charset="0"/>
                            <a:cs typeface="Times New Roman" charset="0"/>
                          </a:rPr>
                          <m:t>𝑖</m:t>
                        </m:r>
                      </m:sub>
                    </m:sSub>
                    <m:r>
                      <a:rPr lang="en-US" sz="2000" i="1">
                        <a:latin typeface="Cambria Math"/>
                        <a:ea typeface="Times New Roman" charset="0"/>
                        <a:cs typeface="Times New Roman" charset="0"/>
                      </a:rPr>
                      <m:t>=</m:t>
                    </m:r>
                    <m:r>
                      <a:rPr lang="en-US" sz="2000" i="1">
                        <a:latin typeface="Cambria Math"/>
                        <a:ea typeface="Times New Roman" charset="0"/>
                        <a:cs typeface="Times New Roman" charset="0"/>
                      </a:rPr>
                      <m:t>𝜇</m:t>
                    </m:r>
                  </m:oMath>
                </a14:m>
                <a:r>
                  <a:rPr lang="en-US" sz="2000" dirty="0">
                    <a:latin typeface="Times New Roman" charset="0"/>
                    <a:ea typeface="Times New Roman" charset="0"/>
                    <a:cs typeface="Times New Roman" charset="0"/>
                  </a:rPr>
                  <a:t>   all   </a:t>
                </a:r>
                <a14:m>
                  <m:oMath xmlns:m="http://schemas.openxmlformats.org/officeDocument/2006/math">
                    <m:r>
                      <a:rPr lang="en-US" sz="2000" i="1" dirty="0">
                        <a:latin typeface="Cambria Math"/>
                        <a:ea typeface="Times New Roman" charset="0"/>
                        <a:cs typeface="Times New Roman" charset="0"/>
                      </a:rPr>
                      <m:t>𝑖</m:t>
                    </m:r>
                    <m:r>
                      <a:rPr lang="en-US" sz="2000" i="1" dirty="0">
                        <a:latin typeface="Cambria Math"/>
                        <a:ea typeface="Times New Roman" charset="0"/>
                        <a:cs typeface="Times New Roman" charset="0"/>
                      </a:rPr>
                      <m:t>=1, 2, …, </m:t>
                    </m:r>
                    <m:r>
                      <a:rPr lang="en-US" sz="2000" b="0" i="1" dirty="0" smtClean="0">
                        <a:latin typeface="Cambria Math"/>
                        <a:ea typeface="Times New Roman" charset="0"/>
                        <a:cs typeface="Times New Roman" charset="0"/>
                      </a:rPr>
                      <m:t>𝑘</m:t>
                    </m:r>
                    <m:r>
                      <a:rPr lang="en-US" sz="2000" i="1" dirty="0">
                        <a:latin typeface="Cambria Math"/>
                        <a:ea typeface="Times New Roman" charset="0"/>
                        <a:cs typeface="Times New Roman" charset="0"/>
                      </a:rPr>
                      <m:t> </m:t>
                    </m:r>
                  </m:oMath>
                </a14:m>
                <a:endParaRPr lang="en-US" sz="2000" dirty="0">
                  <a:latin typeface="Times New Roman" charset="0"/>
                  <a:ea typeface="Times New Roman" charset="0"/>
                  <a:cs typeface="Times New Roman"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ea typeface="Times New Roman" charset="0"/>
                              <a:cs typeface="Times New Roman" charset="0"/>
                            </a:rPr>
                          </m:ctrlPr>
                        </m:sSubPr>
                        <m:e>
                          <m:r>
                            <a:rPr lang="en-US" sz="2000" i="1">
                              <a:latin typeface="Cambria Math"/>
                              <a:ea typeface="Times New Roman" charset="0"/>
                              <a:cs typeface="Times New Roman" charset="0"/>
                            </a:rPr>
                            <m:t>𝐻</m:t>
                          </m:r>
                        </m:e>
                        <m:sub>
                          <m:r>
                            <a:rPr lang="en-US" sz="2000" i="1">
                              <a:latin typeface="Cambria Math"/>
                              <a:ea typeface="Times New Roman" charset="0"/>
                              <a:cs typeface="Times New Roman" charset="0"/>
                            </a:rPr>
                            <m:t>1</m:t>
                          </m:r>
                        </m:sub>
                      </m:sSub>
                      <m:r>
                        <a:rPr lang="en-US" sz="2000" i="1">
                          <a:latin typeface="Cambria Math"/>
                          <a:ea typeface="Times New Roman" charset="0"/>
                          <a:cs typeface="Times New Roman" charset="0"/>
                        </a:rPr>
                        <m:t>:</m:t>
                      </m:r>
                      <m:r>
                        <m:rPr>
                          <m:sty m:val="p"/>
                        </m:rPr>
                        <a:rPr lang="en-US" sz="2000" b="0" i="0" smtClean="0">
                          <a:latin typeface="Cambria Math"/>
                          <a:ea typeface="Times New Roman" charset="0"/>
                          <a:cs typeface="Times New Roman" charset="0"/>
                        </a:rPr>
                        <m:t>at</m:t>
                      </m:r>
                      <m:r>
                        <a:rPr lang="en-US" sz="2000" b="0" i="0" smtClean="0">
                          <a:latin typeface="Cambria Math"/>
                          <a:ea typeface="Times New Roman" charset="0"/>
                          <a:cs typeface="Times New Roman" charset="0"/>
                        </a:rPr>
                        <m:t> </m:t>
                      </m:r>
                      <m:r>
                        <m:rPr>
                          <m:sty m:val="p"/>
                        </m:rPr>
                        <a:rPr lang="en-US" sz="2000" b="0" i="0" smtClean="0">
                          <a:latin typeface="Cambria Math"/>
                          <a:ea typeface="Times New Roman" charset="0"/>
                          <a:cs typeface="Times New Roman" charset="0"/>
                        </a:rPr>
                        <m:t>least</m:t>
                      </m:r>
                      <m:r>
                        <a:rPr lang="en-US" sz="2000" b="0" i="0" smtClean="0">
                          <a:latin typeface="Cambria Math"/>
                          <a:ea typeface="Times New Roman" charset="0"/>
                          <a:cs typeface="Times New Roman" charset="0"/>
                        </a:rPr>
                        <m:t> </m:t>
                      </m:r>
                      <m:r>
                        <m:rPr>
                          <m:sty m:val="p"/>
                        </m:rPr>
                        <a:rPr lang="en-US" sz="2000" b="0" i="0" smtClean="0">
                          <a:latin typeface="Cambria Math"/>
                          <a:ea typeface="Times New Roman" charset="0"/>
                          <a:cs typeface="Times New Roman" charset="0"/>
                        </a:rPr>
                        <m:t>one</m:t>
                      </m:r>
                      <m:r>
                        <a:rPr lang="en-US" sz="2000" b="0" i="0" smtClean="0">
                          <a:latin typeface="Cambria Math"/>
                          <a:ea typeface="Times New Roman" charset="0"/>
                          <a:cs typeface="Times New Roman" charset="0"/>
                        </a:rPr>
                        <m:t> </m:t>
                      </m:r>
                      <m:r>
                        <m:rPr>
                          <m:sty m:val="p"/>
                        </m:rPr>
                        <a:rPr lang="en-US" sz="2000" b="0" i="0" smtClean="0">
                          <a:latin typeface="Cambria Math"/>
                          <a:ea typeface="Times New Roman" charset="0"/>
                          <a:cs typeface="Times New Roman" charset="0"/>
                        </a:rPr>
                        <m:t>equality</m:t>
                      </m:r>
                      <m:r>
                        <a:rPr lang="en-US" sz="2000" b="0" i="0" smtClean="0">
                          <a:latin typeface="Cambria Math"/>
                          <a:ea typeface="Times New Roman" charset="0"/>
                          <a:cs typeface="Times New Roman" charset="0"/>
                        </a:rPr>
                        <m:t> </m:t>
                      </m:r>
                      <m:r>
                        <m:rPr>
                          <m:sty m:val="p"/>
                        </m:rPr>
                        <a:rPr lang="en-US" sz="2000" b="0" i="0" smtClean="0">
                          <a:latin typeface="Cambria Math"/>
                          <a:ea typeface="Times New Roman" charset="0"/>
                          <a:cs typeface="Times New Roman" charset="0"/>
                        </a:rPr>
                        <m:t>is</m:t>
                      </m:r>
                      <m:r>
                        <a:rPr lang="en-US" sz="2000" b="0" i="0" smtClean="0">
                          <a:latin typeface="Cambria Math"/>
                          <a:ea typeface="Times New Roman" charset="0"/>
                          <a:cs typeface="Times New Roman" charset="0"/>
                        </a:rPr>
                        <m:t> </m:t>
                      </m:r>
                      <m:r>
                        <m:rPr>
                          <m:sty m:val="p"/>
                        </m:rPr>
                        <a:rPr lang="en-US" sz="2000" b="0" i="0" smtClean="0">
                          <a:latin typeface="Cambria Math"/>
                          <a:ea typeface="Times New Roman" charset="0"/>
                          <a:cs typeface="Times New Roman" charset="0"/>
                        </a:rPr>
                        <m:t>not</m:t>
                      </m:r>
                      <m:r>
                        <a:rPr lang="en-US" sz="2000" b="0" i="0" smtClean="0">
                          <a:latin typeface="Cambria Math"/>
                          <a:ea typeface="Times New Roman" charset="0"/>
                          <a:cs typeface="Times New Roman" charset="0"/>
                        </a:rPr>
                        <m:t> </m:t>
                      </m:r>
                      <m:r>
                        <m:rPr>
                          <m:sty m:val="p"/>
                        </m:rPr>
                        <a:rPr lang="en-US" sz="2000" b="0" i="0" smtClean="0">
                          <a:latin typeface="Cambria Math"/>
                          <a:ea typeface="Times New Roman" charset="0"/>
                          <a:cs typeface="Times New Roman" charset="0"/>
                        </a:rPr>
                        <m:t>satisfied</m:t>
                      </m:r>
                    </m:oMath>
                  </m:oMathPara>
                </a14:m>
                <a:endParaRPr lang="en-US" sz="2000" dirty="0" smtClean="0">
                  <a:latin typeface="Times New Roman" charset="0"/>
                  <a:ea typeface="Times New Roman" charset="0"/>
                  <a:cs typeface="Times New Roman" charset="0"/>
                </a:endParaRPr>
              </a:p>
              <a:p>
                <a:pPr lvl="3" algn="just"/>
                <a:endParaRPr lang="en-US" sz="1400" dirty="0" smtClean="0">
                  <a:latin typeface="Times New Roman" charset="0"/>
                  <a:ea typeface="Times New Roman" charset="0"/>
                  <a:cs typeface="Times New Roman" charset="0"/>
                </a:endParaRPr>
              </a:p>
              <a:p>
                <a:pPr algn="just"/>
                <a:r>
                  <a:rPr lang="en-US" sz="2000" dirty="0" smtClean="0">
                    <a:latin typeface="Times New Roman" charset="0"/>
                    <a:ea typeface="Times New Roman" charset="0"/>
                    <a:cs typeface="Times New Roman" charset="0"/>
                  </a:rPr>
                  <a:t>We are to reject H</a:t>
                </a:r>
                <a:r>
                  <a:rPr lang="en-US" sz="2000" baseline="-25000" dirty="0" smtClean="0">
                    <a:latin typeface="Times New Roman" charset="0"/>
                    <a:ea typeface="Times New Roman" charset="0"/>
                    <a:cs typeface="Times New Roman" charset="0"/>
                  </a:rPr>
                  <a:t>0</a:t>
                </a:r>
                <a:r>
                  <a:rPr lang="en-US" sz="2000" dirty="0" smtClean="0">
                    <a:latin typeface="Times New Roman" charset="0"/>
                    <a:ea typeface="Times New Roman" charset="0"/>
                    <a:cs typeface="Times New Roman" charset="0"/>
                  </a:rPr>
                  <a:t>, if the calculated value of F = </a:t>
                </a:r>
                <a14:m>
                  <m:oMath xmlns:m="http://schemas.openxmlformats.org/officeDocument/2006/math">
                    <m:f>
                      <m:fPr>
                        <m:ctrlPr>
                          <a:rPr lang="en-IN" sz="2000" i="1">
                            <a:latin typeface="Cambria Math" panose="02040503050406030204" pitchFamily="18" charset="0"/>
                          </a:rPr>
                        </m:ctrlPr>
                      </m:fPr>
                      <m:num>
                        <m:sSubSup>
                          <m:sSubSupPr>
                            <m:ctrlPr>
                              <a:rPr lang="en-IN" sz="2000" i="1">
                                <a:latin typeface="Cambria Math" panose="02040503050406030204" pitchFamily="18" charset="0"/>
                              </a:rPr>
                            </m:ctrlPr>
                          </m:sSubSupPr>
                          <m:e>
                            <m:acc>
                              <m:accPr>
                                <m:chr m:val="̂"/>
                                <m:ctrlPr>
                                  <a:rPr lang="en-IN" sz="2000" i="1">
                                    <a:latin typeface="Cambria Math" panose="02040503050406030204" pitchFamily="18" charset="0"/>
                                  </a:rPr>
                                </m:ctrlPr>
                              </m:accPr>
                              <m:e>
                                <m:r>
                                  <a:rPr lang="en-US" sz="2000" i="1">
                                    <a:latin typeface="Cambria Math"/>
                                  </a:rPr>
                                  <m:t>𝑛</m:t>
                                </m:r>
                                <m:r>
                                  <a:rPr lang="en-US" sz="2000" i="1">
                                    <a:latin typeface="Cambria Math"/>
                                  </a:rPr>
                                  <m:t> </m:t>
                                </m:r>
                                <m:r>
                                  <a:rPr lang="en-US" sz="2000" i="1">
                                    <a:latin typeface="Cambria Math"/>
                                  </a:rPr>
                                  <m:t>𝜎</m:t>
                                </m:r>
                              </m:e>
                            </m:acc>
                          </m:e>
                          <m:sub>
                            <m:r>
                              <a:rPr lang="en-US" sz="2000" b="0" i="1" smtClean="0">
                                <a:latin typeface="Cambria Math"/>
                              </a:rPr>
                              <m:t>𝐵</m:t>
                            </m:r>
                          </m:sub>
                          <m:sup>
                            <m:r>
                              <a:rPr lang="en-US" sz="2000" i="1">
                                <a:latin typeface="Cambria Math"/>
                              </a:rPr>
                              <m:t>2</m:t>
                            </m:r>
                          </m:sup>
                        </m:sSubSup>
                      </m:num>
                      <m:den>
                        <m:sSubSup>
                          <m:sSubSupPr>
                            <m:ctrlPr>
                              <a:rPr lang="en-IN" sz="2000" i="1">
                                <a:latin typeface="Cambria Math" panose="02040503050406030204" pitchFamily="18" charset="0"/>
                              </a:rPr>
                            </m:ctrlPr>
                          </m:sSubSupPr>
                          <m:e>
                            <m:r>
                              <a:rPr lang="en-IN" sz="2000" i="1">
                                <a:latin typeface="Cambria Math"/>
                              </a:rPr>
                              <m:t>𝑠</m:t>
                            </m:r>
                          </m:e>
                          <m:sub>
                            <m:r>
                              <a:rPr lang="en-IN" sz="2000" i="1">
                                <a:latin typeface="Cambria Math"/>
                              </a:rPr>
                              <m:t>𝑝</m:t>
                            </m:r>
                          </m:sub>
                          <m:sup>
                            <m:r>
                              <a:rPr lang="en-IN" sz="2000" i="1">
                                <a:latin typeface="Cambria Math"/>
                              </a:rPr>
                              <m:t>2</m:t>
                            </m:r>
                          </m:sup>
                        </m:sSubSup>
                      </m:den>
                    </m:f>
                    <m:r>
                      <a:rPr lang="en-US" sz="2000" b="0" i="0" smtClean="0">
                        <a:latin typeface="Cambria Math"/>
                      </a:rPr>
                      <m:t> </m:t>
                    </m:r>
                  </m:oMath>
                </a14:m>
                <a:r>
                  <a:rPr lang="en-US" sz="2000" dirty="0" smtClean="0">
                    <a:latin typeface="Times New Roman" charset="0"/>
                    <a:ea typeface="Times New Roman" charset="0"/>
                    <a:cs typeface="Times New Roman" charset="0"/>
                  </a:rPr>
                  <a:t>exceeds </a:t>
                </a:r>
                <a:r>
                  <a:rPr lang="el-GR" sz="2000" dirty="0" smtClean="0">
                    <a:latin typeface="Times New Roman" charset="0"/>
                    <a:ea typeface="Times New Roman" charset="0"/>
                    <a:cs typeface="Times New Roman" charset="0"/>
                  </a:rPr>
                  <a:t>α</a:t>
                </a:r>
                <a:r>
                  <a:rPr lang="en-US" sz="2000" dirty="0" smtClean="0">
                    <a:latin typeface="Times New Roman" charset="0"/>
                    <a:ea typeface="Times New Roman" charset="0"/>
                    <a:cs typeface="Times New Roman" charset="0"/>
                  </a:rPr>
                  <a:t> (confidence level) of the F-distributions with (</a:t>
                </a:r>
                <a:r>
                  <a:rPr lang="en-US" sz="2000" i="1" dirty="0">
                    <a:latin typeface="Times New Roman" charset="0"/>
                    <a:ea typeface="Times New Roman" charset="0"/>
                    <a:cs typeface="Times New Roman" charset="0"/>
                  </a:rPr>
                  <a:t>k</a:t>
                </a:r>
                <a:r>
                  <a:rPr lang="en-US" sz="2000" dirty="0">
                    <a:latin typeface="Times New Roman" charset="0"/>
                    <a:ea typeface="Times New Roman" charset="0"/>
                    <a:cs typeface="Times New Roman" charset="0"/>
                  </a:rPr>
                  <a:t>-1) and </a:t>
                </a:r>
                <a14:m>
                  <m:oMath xmlns:m="http://schemas.openxmlformats.org/officeDocument/2006/math">
                    <m:r>
                      <a:rPr lang="en-US" sz="2000" i="1">
                        <a:latin typeface="Cambria Math"/>
                        <a:cs typeface="Times New Roman" charset="0"/>
                      </a:rPr>
                      <m:t>𝑛</m:t>
                    </m:r>
                    <m:r>
                      <a:rPr lang="en-US" sz="2000" i="1">
                        <a:latin typeface="Cambria Math"/>
                        <a:cs typeface="Times New Roman" charset="0"/>
                      </a:rPr>
                      <m:t>−</m:t>
                    </m:r>
                    <m:r>
                      <a:rPr lang="en-US" sz="2000" i="1">
                        <a:latin typeface="Cambria Math"/>
                        <a:cs typeface="Times New Roman" charset="0"/>
                      </a:rPr>
                      <m:t>𝑘</m:t>
                    </m:r>
                  </m:oMath>
                </a14:m>
                <a:r>
                  <a:rPr lang="en-US" sz="2000" dirty="0" smtClean="0">
                    <a:latin typeface="Times New Roman" charset="0"/>
                    <a:ea typeface="Times New Roman" charset="0"/>
                    <a:cs typeface="Times New Roman" charset="0"/>
                  </a:rPr>
                  <a:t> </a:t>
                </a:r>
                <a:r>
                  <a:rPr lang="en-US" sz="2000" dirty="0">
                    <a:latin typeface="Times New Roman" charset="0"/>
                    <a:ea typeface="Times New Roman" charset="0"/>
                    <a:cs typeface="Times New Roman" charset="0"/>
                  </a:rPr>
                  <a:t>degrees of </a:t>
                </a:r>
                <a:r>
                  <a:rPr lang="en-US" sz="2000" dirty="0" smtClean="0">
                    <a:latin typeface="Times New Roman" charset="0"/>
                    <a:ea typeface="Times New Roman" charset="0"/>
                    <a:cs typeface="Times New Roman" charset="0"/>
                  </a:rPr>
                  <a:t>freedom.</a:t>
                </a:r>
                <a:endParaRPr lang="en-US" sz="2000" dirty="0">
                  <a:latin typeface="Times New Roman" charset="0"/>
                  <a:ea typeface="Times New Roman" charset="0"/>
                  <a:cs typeface="Times New Roman" charset="0"/>
                </a:endParaRPr>
              </a:p>
              <a:p>
                <a:pPr algn="just"/>
                <a:endParaRPr lang="en-US" sz="2000" dirty="0" smtClean="0">
                  <a:latin typeface="Times New Roman" charset="0"/>
                  <a:ea typeface="Times New Roman" charset="0"/>
                  <a:cs typeface="Times New Roman" charset="0"/>
                </a:endParaRPr>
              </a:p>
              <a:p>
                <a:pPr lvl="3" algn="just"/>
                <a:endParaRPr lang="en-US" sz="1400" dirty="0" smtClean="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33287" y="1412776"/>
                <a:ext cx="7991856" cy="4104456"/>
              </a:xfrm>
              <a:blipFill rotWithShape="1">
                <a:blip r:embed="rId2"/>
                <a:stretch>
                  <a:fillRect l="-534" t="-743" r="-763"/>
                </a:stretch>
              </a:blipFill>
            </p:spPr>
            <p:txBody>
              <a:bodyPr/>
              <a:lstStyle/>
              <a:p>
                <a:r>
                  <a:rPr lang="en-IN">
                    <a:noFill/>
                  </a:rPr>
                  <a:t> </a:t>
                </a:r>
              </a:p>
            </p:txBody>
          </p:sp>
        </mc:Fallback>
      </mc:AlternateContent>
      <p:sp>
        <p:nvSpPr>
          <p:cNvPr id="4" name="Title 1"/>
          <p:cNvSpPr txBox="1">
            <a:spLocks/>
          </p:cNvSpPr>
          <p:nvPr/>
        </p:nvSpPr>
        <p:spPr>
          <a:xfrm>
            <a:off x="395543" y="260648"/>
            <a:ext cx="8229600" cy="86409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Heuristic Justification of ANOVA</a:t>
            </a:r>
            <a:endParaRPr lang="en-IN" sz="4000" dirty="0">
              <a:solidFill>
                <a:srgbClr val="6C0000"/>
              </a:solidFill>
              <a:latin typeface="Times New Roman" pitchFamily="18" charset="0"/>
              <a:cs typeface="Times New Roman" pitchFamily="18" charset="0"/>
            </a:endParaRPr>
          </a:p>
        </p:txBody>
      </p:sp>
    </p:spTree>
    <p:extLst>
      <p:ext uri="{BB962C8B-B14F-4D97-AF65-F5344CB8AC3E}">
        <p14:creationId xmlns:p14="http://schemas.microsoft.com/office/powerpoint/2010/main" val="17183925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33287" y="4005064"/>
                <a:ext cx="7991856" cy="1512168"/>
              </a:xfrm>
            </p:spPr>
            <p:txBody>
              <a:bodyPr>
                <a:noAutofit/>
              </a:bodyPr>
              <a:lstStyle/>
              <a:p>
                <a:pPr algn="just"/>
                <a:r>
                  <a:rPr lang="en-US" sz="2000" dirty="0" smtClean="0">
                    <a:latin typeface="Times New Roman" charset="0"/>
                    <a:ea typeface="Times New Roman" charset="0"/>
                    <a:cs typeface="Times New Roman" charset="0"/>
                  </a:rPr>
                  <a:t>For both sets, the value of </a:t>
                </a:r>
                <a:r>
                  <a:rPr lang="en-US" sz="2000" i="1" dirty="0">
                    <a:latin typeface="Times New Roman" charset="0"/>
                    <a:ea typeface="Times New Roman" charset="0"/>
                    <a:cs typeface="Times New Roman" charset="0"/>
                  </a:rPr>
                  <a:t>n</a:t>
                </a:r>
                <a14:m>
                  <m:oMath xmlns:m="http://schemas.openxmlformats.org/officeDocument/2006/math">
                    <m:sSubSup>
                      <m:sSubSupPr>
                        <m:ctrlPr>
                          <a:rPr lang="en-US" sz="2000" i="1">
                            <a:latin typeface="Cambria Math" panose="02040503050406030204" pitchFamily="18" charset="0"/>
                            <a:ea typeface="Times New Roman" charset="0"/>
                            <a:cs typeface="Times New Roman" charset="0"/>
                          </a:rPr>
                        </m:ctrlPr>
                      </m:sSubSupPr>
                      <m:e>
                        <m:acc>
                          <m:accPr>
                            <m:chr m:val="̂"/>
                            <m:ctrlPr>
                              <a:rPr lang="en-US" sz="2000" i="1">
                                <a:latin typeface="Cambria Math" panose="02040503050406030204" pitchFamily="18" charset="0"/>
                                <a:ea typeface="Times New Roman" charset="0"/>
                                <a:cs typeface="Times New Roman" charset="0"/>
                              </a:rPr>
                            </m:ctrlPr>
                          </m:accPr>
                          <m:e>
                            <m:r>
                              <a:rPr lang="en-US" sz="2000" i="1">
                                <a:latin typeface="Cambria Math"/>
                                <a:ea typeface="Times New Roman" charset="0"/>
                                <a:cs typeface="Times New Roman" charset="0"/>
                              </a:rPr>
                              <m:t>𝜎</m:t>
                            </m:r>
                          </m:e>
                        </m:acc>
                      </m:e>
                      <m:sub>
                        <m:r>
                          <a:rPr lang="en-US" sz="2000" b="0" i="1" smtClean="0">
                            <a:latin typeface="Cambria Math"/>
                            <a:ea typeface="Times New Roman" charset="0"/>
                            <a:cs typeface="Times New Roman" charset="0"/>
                          </a:rPr>
                          <m:t>𝐵</m:t>
                        </m:r>
                      </m:sub>
                      <m:sup>
                        <m:r>
                          <a:rPr lang="en-US" sz="2000" i="1">
                            <a:latin typeface="Cambria Math"/>
                            <a:ea typeface="Times New Roman" charset="0"/>
                            <a:cs typeface="Times New Roman" charset="0"/>
                          </a:rPr>
                          <m:t>2</m:t>
                        </m:r>
                      </m:sup>
                    </m:sSubSup>
                    <m:r>
                      <a:rPr lang="en-US" sz="2000" i="1">
                        <a:latin typeface="Cambria Math"/>
                        <a:ea typeface="Times New Roman" charset="0"/>
                        <a:cs typeface="Times New Roman" charset="0"/>
                      </a:rPr>
                      <m:t> </m:t>
                    </m:r>
                  </m:oMath>
                </a14:m>
                <a:r>
                  <a:rPr lang="en-US" sz="2000" dirty="0" smtClean="0">
                    <a:latin typeface="Times New Roman" charset="0"/>
                    <a:ea typeface="Times New Roman" charset="0"/>
                    <a:cs typeface="Times New Roman" charset="0"/>
                  </a:rPr>
                  <a:t> is 101.67. However, for Set 1, </a:t>
                </a:r>
                <a14:m>
                  <m:oMath xmlns:m="http://schemas.openxmlformats.org/officeDocument/2006/math">
                    <m:sSubSup>
                      <m:sSubSupPr>
                        <m:ctrlPr>
                          <a:rPr lang="en-IN" sz="2000" i="1">
                            <a:latin typeface="Cambria Math" panose="02040503050406030204" pitchFamily="18" charset="0"/>
                          </a:rPr>
                        </m:ctrlPr>
                      </m:sSubSupPr>
                      <m:e>
                        <m:r>
                          <a:rPr lang="en-IN" sz="2000" i="1">
                            <a:latin typeface="Cambria Math"/>
                          </a:rPr>
                          <m:t>𝑠</m:t>
                        </m:r>
                      </m:e>
                      <m:sub>
                        <m:r>
                          <a:rPr lang="en-IN" sz="2000" i="1">
                            <a:latin typeface="Cambria Math"/>
                          </a:rPr>
                          <m:t>𝑝</m:t>
                        </m:r>
                      </m:sub>
                      <m:sup>
                        <m:r>
                          <a:rPr lang="en-IN" sz="2000" i="1">
                            <a:latin typeface="Cambria Math"/>
                          </a:rPr>
                          <m:t>2</m:t>
                        </m:r>
                      </m:sup>
                    </m:sSubSup>
                    <m:r>
                      <a:rPr lang="en-IN" sz="2000" i="1">
                        <a:latin typeface="Cambria Math"/>
                      </a:rPr>
                      <m:t> </m:t>
                    </m:r>
                  </m:oMath>
                </a14:m>
                <a:r>
                  <a:rPr lang="en-US" sz="2000" dirty="0" smtClean="0">
                    <a:latin typeface="Times New Roman" charset="0"/>
                    <a:ea typeface="Times New Roman" charset="0"/>
                    <a:cs typeface="Times New Roman" charset="0"/>
                  </a:rPr>
                  <a:t>= 0.250 while for Set 2, </a:t>
                </a:r>
                <a14:m>
                  <m:oMath xmlns:m="http://schemas.openxmlformats.org/officeDocument/2006/math">
                    <m:sSubSup>
                      <m:sSubSupPr>
                        <m:ctrlPr>
                          <a:rPr lang="en-IN" sz="2000" i="1">
                            <a:latin typeface="Cambria Math" panose="02040503050406030204" pitchFamily="18" charset="0"/>
                          </a:rPr>
                        </m:ctrlPr>
                      </m:sSubSupPr>
                      <m:e>
                        <m:r>
                          <a:rPr lang="en-IN" sz="2000" i="1">
                            <a:latin typeface="Cambria Math"/>
                          </a:rPr>
                          <m:t>𝑠</m:t>
                        </m:r>
                      </m:e>
                      <m:sub>
                        <m:r>
                          <a:rPr lang="en-IN" sz="2000" i="1">
                            <a:latin typeface="Cambria Math"/>
                          </a:rPr>
                          <m:t>𝑝</m:t>
                        </m:r>
                      </m:sub>
                      <m:sup>
                        <m:r>
                          <a:rPr lang="en-IN" sz="2000" i="1">
                            <a:latin typeface="Cambria Math"/>
                          </a:rPr>
                          <m:t>2</m:t>
                        </m:r>
                      </m:sup>
                    </m:sSubSup>
                    <m:r>
                      <a:rPr lang="en-IN" sz="2000" i="1">
                        <a:latin typeface="Cambria Math"/>
                      </a:rPr>
                      <m:t> </m:t>
                    </m:r>
                  </m:oMath>
                </a14:m>
                <a:r>
                  <a:rPr lang="en-US" sz="2000" dirty="0" smtClean="0">
                    <a:latin typeface="Times New Roman" charset="0"/>
                    <a:ea typeface="Times New Roman" charset="0"/>
                    <a:cs typeface="Times New Roman" charset="0"/>
                  </a:rPr>
                  <a:t> = 10.67. Thus for Set 1, F = 406.67 and for Set 2, F = 9.53.</a:t>
                </a:r>
              </a:p>
              <a:p>
                <a:pPr lvl="8" algn="just"/>
                <a:endParaRPr lang="en-US" sz="800" dirty="0" smtClean="0">
                  <a:latin typeface="Times New Roman" charset="0"/>
                  <a:ea typeface="Times New Roman" charset="0"/>
                  <a:cs typeface="Times New Roman" charset="0"/>
                </a:endParaRPr>
              </a:p>
              <a:p>
                <a:pPr algn="just"/>
                <a:r>
                  <a:rPr lang="en-US" sz="2000" dirty="0" smtClean="0">
                    <a:solidFill>
                      <a:srgbClr val="C00000"/>
                    </a:solidFill>
                    <a:latin typeface="Times New Roman" charset="0"/>
                    <a:ea typeface="Times New Roman" charset="0"/>
                    <a:cs typeface="Times New Roman" charset="0"/>
                  </a:rPr>
                  <a:t>This confirms that the relative magnitude of the two variances is the important factor for detecting difference among means.</a:t>
                </a:r>
                <a:endParaRPr lang="en-US" sz="2000" dirty="0">
                  <a:solidFill>
                    <a:srgbClr val="C00000"/>
                  </a:solidFill>
                  <a:latin typeface="Times New Roman" charset="0"/>
                  <a:ea typeface="Times New Roman" charset="0"/>
                  <a:cs typeface="Times New Roman" charset="0"/>
                </a:endParaRPr>
              </a:p>
              <a:p>
                <a:pPr algn="just"/>
                <a:endParaRPr lang="en-US" sz="2000" dirty="0" smtClean="0">
                  <a:latin typeface="Times New Roman" charset="0"/>
                  <a:ea typeface="Times New Roman" charset="0"/>
                  <a:cs typeface="Times New Roman" charset="0"/>
                </a:endParaRPr>
              </a:p>
              <a:p>
                <a:pPr lvl="3" algn="just"/>
                <a:endParaRPr lang="en-US" sz="1400" dirty="0" smtClean="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33287" y="4005064"/>
                <a:ext cx="7991856" cy="1512168"/>
              </a:xfrm>
              <a:blipFill rotWithShape="1">
                <a:blip r:embed="rId2"/>
                <a:stretch>
                  <a:fillRect l="-534" t="-1613" r="-763" b="-31855"/>
                </a:stretch>
              </a:blipFill>
            </p:spPr>
            <p:txBody>
              <a:bodyPr/>
              <a:lstStyle/>
              <a:p>
                <a:r>
                  <a:rPr lang="en-IN">
                    <a:noFill/>
                  </a:rPr>
                  <a:t> </a:t>
                </a:r>
              </a:p>
            </p:txBody>
          </p:sp>
        </mc:Fallback>
      </mc:AlternateContent>
      <p:sp>
        <p:nvSpPr>
          <p:cNvPr id="4" name="Title 1"/>
          <p:cNvSpPr txBox="1">
            <a:spLocks/>
          </p:cNvSpPr>
          <p:nvPr/>
        </p:nvSpPr>
        <p:spPr>
          <a:xfrm>
            <a:off x="395543" y="260648"/>
            <a:ext cx="8229600" cy="86409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Example 6: F-Test</a:t>
            </a:r>
            <a:endParaRPr lang="en-IN" sz="4000" dirty="0">
              <a:solidFill>
                <a:srgbClr val="6C0000"/>
              </a:solidFill>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715289095"/>
              </p:ext>
            </p:extLst>
          </p:nvPr>
        </p:nvGraphicFramePr>
        <p:xfrm>
          <a:off x="1331640" y="1151617"/>
          <a:ext cx="6620767" cy="2647850"/>
        </p:xfrm>
        <a:graphic>
          <a:graphicData uri="http://schemas.openxmlformats.org/drawingml/2006/table">
            <a:tbl>
              <a:tblPr>
                <a:tableStyleId>{5C22544A-7EE6-4342-B048-85BDC9FD1C3A}</a:tableStyleId>
              </a:tblPr>
              <a:tblGrid>
                <a:gridCol w="1032669">
                  <a:extLst>
                    <a:ext uri="{9D8B030D-6E8A-4147-A177-3AD203B41FA5}">
                      <a16:colId xmlns:a16="http://schemas.microsoft.com/office/drawing/2014/main" val="20000"/>
                    </a:ext>
                  </a:extLst>
                </a:gridCol>
                <a:gridCol w="1142204">
                  <a:extLst>
                    <a:ext uri="{9D8B030D-6E8A-4147-A177-3AD203B41FA5}">
                      <a16:colId xmlns:a16="http://schemas.microsoft.com/office/drawing/2014/main" val="20001"/>
                    </a:ext>
                  </a:extLst>
                </a:gridCol>
                <a:gridCol w="1141596">
                  <a:extLst>
                    <a:ext uri="{9D8B030D-6E8A-4147-A177-3AD203B41FA5}">
                      <a16:colId xmlns:a16="http://schemas.microsoft.com/office/drawing/2014/main" val="20002"/>
                    </a:ext>
                  </a:extLst>
                </a:gridCol>
                <a:gridCol w="1202448">
                  <a:extLst>
                    <a:ext uri="{9D8B030D-6E8A-4147-A177-3AD203B41FA5}">
                      <a16:colId xmlns:a16="http://schemas.microsoft.com/office/drawing/2014/main" val="20003"/>
                    </a:ext>
                  </a:extLst>
                </a:gridCol>
                <a:gridCol w="1069181">
                  <a:extLst>
                    <a:ext uri="{9D8B030D-6E8A-4147-A177-3AD203B41FA5}">
                      <a16:colId xmlns:a16="http://schemas.microsoft.com/office/drawing/2014/main" val="20004"/>
                    </a:ext>
                  </a:extLst>
                </a:gridCol>
                <a:gridCol w="1032669">
                  <a:extLst>
                    <a:ext uri="{9D8B030D-6E8A-4147-A177-3AD203B41FA5}">
                      <a16:colId xmlns:a16="http://schemas.microsoft.com/office/drawing/2014/main" val="20005"/>
                    </a:ext>
                  </a:extLst>
                </a:gridCol>
              </a:tblGrid>
              <a:tr h="340353">
                <a:tc gridSpan="3">
                  <a:txBody>
                    <a:bodyPr/>
                    <a:lstStyle/>
                    <a:p>
                      <a:pPr marL="36830" algn="ctr">
                        <a:lnSpc>
                          <a:spcPct val="106000"/>
                        </a:lnSpc>
                        <a:spcAft>
                          <a:spcPts val="0"/>
                        </a:spcAft>
                      </a:pPr>
                      <a:r>
                        <a:rPr lang="en-IN" sz="1800" dirty="0" smtClean="0">
                          <a:effectLst/>
                        </a:rPr>
                        <a:t>Set </a:t>
                      </a:r>
                      <a:r>
                        <a:rPr lang="en-IN" sz="1800" dirty="0">
                          <a:effectLst/>
                        </a:rPr>
                        <a:t>1</a:t>
                      </a:r>
                      <a:endParaRPr lang="en-IN" sz="1100" dirty="0">
                        <a:effectLst/>
                        <a:latin typeface="Calibri"/>
                        <a:ea typeface="Calibri"/>
                        <a:cs typeface="Times New Roman"/>
                      </a:endParaRPr>
                    </a:p>
                  </a:txBody>
                  <a:tcPr marL="9525" marR="9525" marT="9525" marB="0" anchor="ctr">
                    <a:solidFill>
                      <a:schemeClr val="bg2">
                        <a:lumMod val="90000"/>
                      </a:schemeClr>
                    </a:solidFill>
                  </a:tcPr>
                </a:tc>
                <a:tc hMerge="1">
                  <a:txBody>
                    <a:bodyPr/>
                    <a:lstStyle/>
                    <a:p>
                      <a:endParaRPr lang="en-IN"/>
                    </a:p>
                  </a:txBody>
                  <a:tcPr/>
                </a:tc>
                <a:tc hMerge="1">
                  <a:txBody>
                    <a:bodyPr/>
                    <a:lstStyle/>
                    <a:p>
                      <a:endParaRPr lang="en-IN"/>
                    </a:p>
                  </a:txBody>
                  <a:tcPr/>
                </a:tc>
                <a:tc gridSpan="3">
                  <a:txBody>
                    <a:bodyPr/>
                    <a:lstStyle/>
                    <a:p>
                      <a:pPr marL="73025" algn="ctr">
                        <a:lnSpc>
                          <a:spcPct val="106000"/>
                        </a:lnSpc>
                        <a:spcAft>
                          <a:spcPts val="0"/>
                        </a:spcAft>
                      </a:pPr>
                      <a:r>
                        <a:rPr lang="en-IN" sz="1800" dirty="0" smtClean="0">
                          <a:effectLst/>
                        </a:rPr>
                        <a:t>Set </a:t>
                      </a:r>
                      <a:r>
                        <a:rPr lang="en-IN" sz="1800" dirty="0">
                          <a:effectLst/>
                        </a:rPr>
                        <a:t>2</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451735">
                <a:tc>
                  <a:txBody>
                    <a:bodyPr/>
                    <a:lstStyle/>
                    <a:p>
                      <a:pPr marL="45720" algn="ctr">
                        <a:lnSpc>
                          <a:spcPct val="115000"/>
                        </a:lnSpc>
                        <a:spcAft>
                          <a:spcPts val="0"/>
                        </a:spcAft>
                      </a:pPr>
                      <a:r>
                        <a:rPr lang="en-US" sz="1400" kern="1200" dirty="0" smtClean="0">
                          <a:effectLst/>
                        </a:rPr>
                        <a:t>Sample</a:t>
                      </a:r>
                      <a:r>
                        <a:rPr lang="en-US" sz="1400" kern="1200" spc="35" dirty="0" smtClean="0">
                          <a:effectLst/>
                        </a:rPr>
                        <a:t> </a:t>
                      </a:r>
                      <a:r>
                        <a:rPr lang="en-US" sz="1400" kern="1200" dirty="0">
                          <a:effectLst/>
                        </a:rPr>
                        <a:t>1</a:t>
                      </a:r>
                      <a:endParaRPr lang="en-IN" sz="14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73025" algn="ctr">
                        <a:lnSpc>
                          <a:spcPct val="115000"/>
                        </a:lnSpc>
                        <a:spcAft>
                          <a:spcPts val="0"/>
                        </a:spcAft>
                      </a:pPr>
                      <a:r>
                        <a:rPr lang="en-US" sz="1500" kern="1200" dirty="0" smtClean="0">
                          <a:effectLst/>
                        </a:rPr>
                        <a:t>Sample 2</a:t>
                      </a:r>
                    </a:p>
                  </a:txBody>
                  <a:tcPr marL="9525" marR="9525" marT="9525" marB="0" anchor="ctr">
                    <a:solidFill>
                      <a:schemeClr val="bg2">
                        <a:lumMod val="90000"/>
                      </a:schemeClr>
                    </a:solidFill>
                  </a:tcPr>
                </a:tc>
                <a:tc>
                  <a:txBody>
                    <a:bodyPr/>
                    <a:lstStyle/>
                    <a:p>
                      <a:pPr marL="36830" algn="ctr">
                        <a:lnSpc>
                          <a:spcPct val="115000"/>
                        </a:lnSpc>
                        <a:spcAft>
                          <a:spcPts val="0"/>
                        </a:spcAft>
                      </a:pPr>
                      <a:r>
                        <a:rPr lang="en-US" sz="1500" kern="1200" dirty="0" smtClean="0">
                          <a:effectLst/>
                        </a:rPr>
                        <a:t>Sample 3</a:t>
                      </a:r>
                    </a:p>
                  </a:txBody>
                  <a:tcPr marL="9525" marR="9525" marT="9525" marB="0" anchor="ctr">
                    <a:solidFill>
                      <a:schemeClr val="bg2">
                        <a:lumMod val="90000"/>
                      </a:schemeClr>
                    </a:solidFill>
                  </a:tcPr>
                </a:tc>
                <a:tc>
                  <a:txBody>
                    <a:bodyPr/>
                    <a:lstStyle/>
                    <a:p>
                      <a:pPr marL="45720" algn="ctr">
                        <a:lnSpc>
                          <a:spcPct val="115000"/>
                        </a:lnSpc>
                        <a:spcAft>
                          <a:spcPts val="0"/>
                        </a:spcAft>
                      </a:pPr>
                      <a:r>
                        <a:rPr lang="en-US" sz="1400" kern="1200" dirty="0" smtClean="0">
                          <a:effectLst/>
                        </a:rPr>
                        <a:t>Sample</a:t>
                      </a:r>
                      <a:r>
                        <a:rPr lang="en-US" sz="1400" kern="1200" spc="35" dirty="0" smtClean="0">
                          <a:effectLst/>
                        </a:rPr>
                        <a:t> </a:t>
                      </a:r>
                      <a:r>
                        <a:rPr lang="en-US" sz="1400" kern="1200" dirty="0">
                          <a:effectLst/>
                        </a:rPr>
                        <a:t>1</a:t>
                      </a:r>
                      <a:endParaRPr lang="en-IN" sz="1400" dirty="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73025" algn="ctr">
                        <a:lnSpc>
                          <a:spcPct val="115000"/>
                        </a:lnSpc>
                        <a:spcAft>
                          <a:spcPts val="0"/>
                        </a:spcAft>
                      </a:pPr>
                      <a:r>
                        <a:rPr lang="en-US" sz="1400" kern="1200" dirty="0" smtClean="0">
                          <a:effectLst/>
                        </a:rPr>
                        <a:t>Sample 2</a:t>
                      </a:r>
                    </a:p>
                  </a:txBody>
                  <a:tcPr marL="9525" marR="9525" marT="9525" marB="0" anchor="ctr">
                    <a:solidFill>
                      <a:schemeClr val="accent6">
                        <a:lumMod val="20000"/>
                        <a:lumOff val="80000"/>
                      </a:schemeClr>
                    </a:solidFill>
                  </a:tcPr>
                </a:tc>
                <a:tc>
                  <a:txBody>
                    <a:bodyPr/>
                    <a:lstStyle/>
                    <a:p>
                      <a:pPr marL="36830" algn="ctr">
                        <a:lnSpc>
                          <a:spcPct val="115000"/>
                        </a:lnSpc>
                        <a:spcAft>
                          <a:spcPts val="0"/>
                        </a:spcAft>
                      </a:pPr>
                      <a:r>
                        <a:rPr lang="en-US" sz="1400" kern="1200" dirty="0" smtClean="0">
                          <a:effectLst/>
                        </a:rPr>
                        <a:t>Sample 3</a:t>
                      </a:r>
                    </a:p>
                  </a:txBody>
                  <a:tcPr marL="9525" marR="9525" marT="9525" marB="0" anchor="ctr">
                    <a:solidFill>
                      <a:schemeClr val="accent6">
                        <a:lumMod val="20000"/>
                        <a:lumOff val="80000"/>
                      </a:schemeClr>
                    </a:solidFill>
                  </a:tcPr>
                </a:tc>
                <a:extLst>
                  <a:ext uri="{0D108BD9-81ED-4DB2-BD59-A6C34878D82A}">
                    <a16:rowId xmlns:a16="http://schemas.microsoft.com/office/drawing/2014/main" val="10001"/>
                  </a:ext>
                </a:extLst>
              </a:tr>
              <a:tr h="324773">
                <a:tc>
                  <a:txBody>
                    <a:bodyPr/>
                    <a:lstStyle/>
                    <a:p>
                      <a:pPr marL="191770" marR="201295" algn="ctr">
                        <a:lnSpc>
                          <a:spcPct val="115000"/>
                        </a:lnSpc>
                        <a:spcBef>
                          <a:spcPts val="490"/>
                        </a:spcBef>
                        <a:spcAft>
                          <a:spcPts val="0"/>
                        </a:spcAft>
                      </a:pPr>
                      <a:r>
                        <a:rPr lang="en-US" sz="1500" kern="1200" dirty="0">
                          <a:effectLst/>
                        </a:rPr>
                        <a:t>5.7</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37490" marR="210185" algn="ctr">
                        <a:lnSpc>
                          <a:spcPct val="115000"/>
                        </a:lnSpc>
                        <a:spcBef>
                          <a:spcPts val="490"/>
                        </a:spcBef>
                        <a:spcAft>
                          <a:spcPts val="0"/>
                        </a:spcAft>
                      </a:pPr>
                      <a:r>
                        <a:rPr lang="en-US" sz="1500" kern="1200">
                          <a:effectLst/>
                        </a:rPr>
                        <a:t>9.4</a:t>
                      </a:r>
                      <a:endParaRPr lang="en-IN" sz="1100">
                        <a:effectLst/>
                        <a:latin typeface="Calibri"/>
                        <a:ea typeface="Calibri"/>
                        <a:cs typeface="Times New Roman"/>
                      </a:endParaRPr>
                    </a:p>
                  </a:txBody>
                  <a:tcPr marL="9525" marR="9525" marT="9525" marB="0" anchor="ctr">
                    <a:solidFill>
                      <a:schemeClr val="bg2">
                        <a:lumMod val="90000"/>
                      </a:schemeClr>
                    </a:solidFill>
                  </a:tcPr>
                </a:tc>
                <a:tc>
                  <a:txBody>
                    <a:bodyPr/>
                    <a:lstStyle/>
                    <a:p>
                      <a:pPr marL="173990" algn="ctr">
                        <a:lnSpc>
                          <a:spcPct val="115000"/>
                        </a:lnSpc>
                        <a:spcBef>
                          <a:spcPts val="490"/>
                        </a:spcBef>
                        <a:spcAft>
                          <a:spcPts val="0"/>
                        </a:spcAft>
                      </a:pPr>
                      <a:r>
                        <a:rPr lang="en-US" sz="1500" kern="1200" dirty="0">
                          <a:effectLst/>
                        </a:rPr>
                        <a:t>14.2</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92735" marR="201295" algn="ctr">
                        <a:lnSpc>
                          <a:spcPct val="115000"/>
                        </a:lnSpc>
                        <a:spcBef>
                          <a:spcPts val="490"/>
                        </a:spcBef>
                        <a:spcAft>
                          <a:spcPts val="0"/>
                        </a:spcAft>
                      </a:pPr>
                      <a:r>
                        <a:rPr lang="en-US" sz="1500" kern="1200">
                          <a:effectLst/>
                        </a:rPr>
                        <a:t>3.0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237490" marR="173990" algn="ctr">
                        <a:lnSpc>
                          <a:spcPct val="115000"/>
                        </a:lnSpc>
                        <a:spcBef>
                          <a:spcPts val="490"/>
                        </a:spcBef>
                        <a:spcAft>
                          <a:spcPts val="0"/>
                        </a:spcAft>
                      </a:pPr>
                      <a:r>
                        <a:rPr lang="en-US" sz="1500" kern="1200" dirty="0">
                          <a:effectLst/>
                        </a:rPr>
                        <a:t>5.0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210185">
                        <a:lnSpc>
                          <a:spcPct val="115000"/>
                        </a:lnSpc>
                        <a:spcBef>
                          <a:spcPts val="490"/>
                        </a:spcBef>
                        <a:spcAft>
                          <a:spcPts val="0"/>
                        </a:spcAft>
                      </a:pPr>
                      <a:r>
                        <a:rPr lang="en-US" sz="1500" kern="1200">
                          <a:effectLst/>
                        </a:rPr>
                        <a:t>11.0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0002"/>
                  </a:ext>
                </a:extLst>
              </a:tr>
              <a:tr h="278035">
                <a:tc>
                  <a:txBody>
                    <a:bodyPr/>
                    <a:lstStyle/>
                    <a:p>
                      <a:pPr marL="191770" marR="201295" algn="ctr">
                        <a:lnSpc>
                          <a:spcPct val="115000"/>
                        </a:lnSpc>
                        <a:spcAft>
                          <a:spcPts val="0"/>
                        </a:spcAft>
                      </a:pPr>
                      <a:r>
                        <a:rPr lang="en-US" sz="1500" kern="1200" dirty="0">
                          <a:effectLst/>
                        </a:rPr>
                        <a:t>5.9</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37490" marR="210185" algn="ctr">
                        <a:lnSpc>
                          <a:spcPct val="115000"/>
                        </a:lnSpc>
                        <a:spcAft>
                          <a:spcPts val="0"/>
                        </a:spcAft>
                      </a:pPr>
                      <a:r>
                        <a:rPr lang="en-US" sz="1500" kern="1200">
                          <a:effectLst/>
                        </a:rPr>
                        <a:t>9.8</a:t>
                      </a:r>
                      <a:endParaRPr lang="en-IN" sz="1100">
                        <a:effectLst/>
                        <a:latin typeface="Calibri"/>
                        <a:ea typeface="Calibri"/>
                        <a:cs typeface="Times New Roman"/>
                      </a:endParaRPr>
                    </a:p>
                  </a:txBody>
                  <a:tcPr marL="9525" marR="9525" marT="9525" marB="0" anchor="ctr">
                    <a:solidFill>
                      <a:schemeClr val="bg2">
                        <a:lumMod val="90000"/>
                      </a:schemeClr>
                    </a:solidFill>
                  </a:tcPr>
                </a:tc>
                <a:tc>
                  <a:txBody>
                    <a:bodyPr/>
                    <a:lstStyle/>
                    <a:p>
                      <a:pPr marL="173990" algn="ctr">
                        <a:lnSpc>
                          <a:spcPct val="115000"/>
                        </a:lnSpc>
                        <a:spcAft>
                          <a:spcPts val="0"/>
                        </a:spcAft>
                      </a:pPr>
                      <a:r>
                        <a:rPr lang="en-US" sz="1500" kern="1200" dirty="0">
                          <a:effectLst/>
                        </a:rPr>
                        <a:t>14.4</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92735" marR="201295" algn="ctr">
                        <a:lnSpc>
                          <a:spcPct val="115000"/>
                        </a:lnSpc>
                        <a:spcAft>
                          <a:spcPts val="0"/>
                        </a:spcAft>
                      </a:pPr>
                      <a:r>
                        <a:rPr lang="en-US" sz="1500" kern="1200">
                          <a:effectLst/>
                        </a:rPr>
                        <a:t>4.0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237490" marR="173990" algn="ctr">
                        <a:lnSpc>
                          <a:spcPct val="115000"/>
                        </a:lnSpc>
                        <a:spcAft>
                          <a:spcPts val="0"/>
                        </a:spcAft>
                      </a:pPr>
                      <a:r>
                        <a:rPr lang="en-US" sz="1500" kern="1200" dirty="0">
                          <a:effectLst/>
                        </a:rPr>
                        <a:t>7.0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210185">
                        <a:lnSpc>
                          <a:spcPct val="115000"/>
                        </a:lnSpc>
                        <a:spcAft>
                          <a:spcPts val="0"/>
                        </a:spcAft>
                      </a:pPr>
                      <a:r>
                        <a:rPr lang="en-US" sz="1500" kern="1200" dirty="0">
                          <a:effectLst/>
                        </a:rPr>
                        <a:t>13.0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0003"/>
                  </a:ext>
                </a:extLst>
              </a:tr>
              <a:tr h="278035">
                <a:tc>
                  <a:txBody>
                    <a:bodyPr/>
                    <a:lstStyle/>
                    <a:p>
                      <a:pPr marL="191770" marR="201295" algn="ctr">
                        <a:lnSpc>
                          <a:spcPct val="115000"/>
                        </a:lnSpc>
                        <a:spcAft>
                          <a:spcPts val="0"/>
                        </a:spcAft>
                      </a:pPr>
                      <a:r>
                        <a:rPr lang="en-US" sz="1500" kern="1200" dirty="0">
                          <a:effectLst/>
                        </a:rPr>
                        <a:t>6.0</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10185" algn="ctr">
                        <a:lnSpc>
                          <a:spcPct val="115000"/>
                        </a:lnSpc>
                        <a:spcAft>
                          <a:spcPts val="0"/>
                        </a:spcAft>
                      </a:pPr>
                      <a:r>
                        <a:rPr lang="en-US" sz="1500" kern="1200">
                          <a:effectLst/>
                        </a:rPr>
                        <a:t>10.0</a:t>
                      </a:r>
                      <a:endParaRPr lang="en-IN" sz="1100">
                        <a:effectLst/>
                        <a:latin typeface="Calibri"/>
                        <a:ea typeface="Calibri"/>
                        <a:cs typeface="Times New Roman"/>
                      </a:endParaRPr>
                    </a:p>
                  </a:txBody>
                  <a:tcPr marL="9525" marR="9525" marT="9525" marB="0" anchor="ctr">
                    <a:solidFill>
                      <a:schemeClr val="bg2">
                        <a:lumMod val="90000"/>
                      </a:schemeClr>
                    </a:solidFill>
                  </a:tcPr>
                </a:tc>
                <a:tc>
                  <a:txBody>
                    <a:bodyPr/>
                    <a:lstStyle/>
                    <a:p>
                      <a:pPr marL="173990" algn="ctr">
                        <a:lnSpc>
                          <a:spcPct val="115000"/>
                        </a:lnSpc>
                        <a:spcAft>
                          <a:spcPts val="0"/>
                        </a:spcAft>
                      </a:pPr>
                      <a:r>
                        <a:rPr lang="en-US" sz="1500" kern="1200" dirty="0">
                          <a:effectLst/>
                        </a:rPr>
                        <a:t>15.0</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92735" marR="201295" algn="ctr">
                        <a:lnSpc>
                          <a:spcPct val="115000"/>
                        </a:lnSpc>
                        <a:spcAft>
                          <a:spcPts val="0"/>
                        </a:spcAft>
                      </a:pPr>
                      <a:r>
                        <a:rPr lang="en-US" sz="1500" kern="1200">
                          <a:effectLst/>
                        </a:rPr>
                        <a:t>6.0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191770" marR="173990" algn="ctr">
                        <a:lnSpc>
                          <a:spcPct val="115000"/>
                        </a:lnSpc>
                        <a:spcAft>
                          <a:spcPts val="0"/>
                        </a:spcAft>
                      </a:pPr>
                      <a:r>
                        <a:rPr lang="en-US" sz="1500" kern="1200">
                          <a:effectLst/>
                        </a:rPr>
                        <a:t>10.0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210185">
                        <a:lnSpc>
                          <a:spcPct val="115000"/>
                        </a:lnSpc>
                        <a:spcAft>
                          <a:spcPts val="0"/>
                        </a:spcAft>
                      </a:pPr>
                      <a:r>
                        <a:rPr lang="en-US" sz="1500" kern="1200" dirty="0">
                          <a:effectLst/>
                        </a:rPr>
                        <a:t>16.0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0004"/>
                  </a:ext>
                </a:extLst>
              </a:tr>
              <a:tr h="278035">
                <a:tc>
                  <a:txBody>
                    <a:bodyPr/>
                    <a:lstStyle/>
                    <a:p>
                      <a:pPr marL="191770" marR="201295" algn="ctr">
                        <a:lnSpc>
                          <a:spcPct val="115000"/>
                        </a:lnSpc>
                        <a:spcAft>
                          <a:spcPts val="0"/>
                        </a:spcAft>
                      </a:pPr>
                      <a:r>
                        <a:rPr lang="en-US" sz="1500" kern="1200" dirty="0">
                          <a:effectLst/>
                        </a:rPr>
                        <a:t>6.1</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10185" algn="ctr">
                        <a:lnSpc>
                          <a:spcPct val="115000"/>
                        </a:lnSpc>
                        <a:spcAft>
                          <a:spcPts val="0"/>
                        </a:spcAft>
                      </a:pPr>
                      <a:r>
                        <a:rPr lang="en-US" sz="1500" kern="1200">
                          <a:effectLst/>
                        </a:rPr>
                        <a:t>10.2</a:t>
                      </a:r>
                      <a:endParaRPr lang="en-IN" sz="1100">
                        <a:effectLst/>
                        <a:latin typeface="Calibri"/>
                        <a:ea typeface="Calibri"/>
                        <a:cs typeface="Times New Roman"/>
                      </a:endParaRPr>
                    </a:p>
                  </a:txBody>
                  <a:tcPr marL="9525" marR="9525" marT="9525" marB="0" anchor="ctr">
                    <a:solidFill>
                      <a:schemeClr val="bg2">
                        <a:lumMod val="90000"/>
                      </a:schemeClr>
                    </a:solidFill>
                  </a:tcPr>
                </a:tc>
                <a:tc>
                  <a:txBody>
                    <a:bodyPr/>
                    <a:lstStyle/>
                    <a:p>
                      <a:pPr marL="173990" algn="ctr">
                        <a:lnSpc>
                          <a:spcPct val="115000"/>
                        </a:lnSpc>
                        <a:spcAft>
                          <a:spcPts val="0"/>
                        </a:spcAft>
                      </a:pPr>
                      <a:r>
                        <a:rPr lang="en-US" sz="1500" kern="1200" dirty="0">
                          <a:effectLst/>
                        </a:rPr>
                        <a:t>15.6</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92735" marR="201295" algn="ctr">
                        <a:lnSpc>
                          <a:spcPct val="115000"/>
                        </a:lnSpc>
                        <a:spcAft>
                          <a:spcPts val="0"/>
                        </a:spcAft>
                      </a:pPr>
                      <a:r>
                        <a:rPr lang="en-US" sz="1500" kern="1200">
                          <a:effectLst/>
                        </a:rPr>
                        <a:t>8.0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191770" marR="173990" algn="ctr">
                        <a:lnSpc>
                          <a:spcPct val="115000"/>
                        </a:lnSpc>
                        <a:spcAft>
                          <a:spcPts val="0"/>
                        </a:spcAft>
                      </a:pPr>
                      <a:r>
                        <a:rPr lang="en-US" sz="1500" kern="1200">
                          <a:effectLst/>
                        </a:rPr>
                        <a:t>13.0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210185">
                        <a:lnSpc>
                          <a:spcPct val="115000"/>
                        </a:lnSpc>
                        <a:spcAft>
                          <a:spcPts val="0"/>
                        </a:spcAft>
                      </a:pPr>
                      <a:r>
                        <a:rPr lang="en-US" sz="1500" kern="1200" dirty="0">
                          <a:effectLst/>
                        </a:rPr>
                        <a:t>17.0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0005"/>
                  </a:ext>
                </a:extLst>
              </a:tr>
              <a:tr h="278035">
                <a:tc>
                  <a:txBody>
                    <a:bodyPr/>
                    <a:lstStyle/>
                    <a:p>
                      <a:pPr marL="191770" marR="201295" algn="ctr">
                        <a:lnSpc>
                          <a:spcPct val="115000"/>
                        </a:lnSpc>
                        <a:spcAft>
                          <a:spcPts val="0"/>
                        </a:spcAft>
                      </a:pPr>
                      <a:r>
                        <a:rPr lang="en-US" sz="1500" kern="1200" dirty="0">
                          <a:effectLst/>
                        </a:rPr>
                        <a:t>6.3</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10185" algn="ctr">
                        <a:lnSpc>
                          <a:spcPct val="115000"/>
                        </a:lnSpc>
                        <a:spcAft>
                          <a:spcPts val="0"/>
                        </a:spcAft>
                      </a:pPr>
                      <a:r>
                        <a:rPr lang="en-US" sz="1500" kern="1200" dirty="0">
                          <a:effectLst/>
                        </a:rPr>
                        <a:t>10.6</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173990" algn="ctr">
                        <a:lnSpc>
                          <a:spcPct val="115000"/>
                        </a:lnSpc>
                        <a:spcAft>
                          <a:spcPts val="0"/>
                        </a:spcAft>
                      </a:pPr>
                      <a:r>
                        <a:rPr lang="en-US" sz="1500" kern="1200" dirty="0">
                          <a:effectLst/>
                        </a:rPr>
                        <a:t>15.8</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92735" marR="201295" algn="ctr">
                        <a:lnSpc>
                          <a:spcPct val="115000"/>
                        </a:lnSpc>
                        <a:spcAft>
                          <a:spcPts val="0"/>
                        </a:spcAft>
                      </a:pPr>
                      <a:r>
                        <a:rPr lang="en-US" sz="1500" kern="1200">
                          <a:effectLst/>
                        </a:rPr>
                        <a:t>9.0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191770" marR="173990" algn="ctr">
                        <a:lnSpc>
                          <a:spcPct val="115000"/>
                        </a:lnSpc>
                        <a:spcAft>
                          <a:spcPts val="0"/>
                        </a:spcAft>
                      </a:pPr>
                      <a:r>
                        <a:rPr lang="en-US" sz="1500" kern="1200">
                          <a:effectLst/>
                        </a:rPr>
                        <a:t>15.0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210185">
                        <a:lnSpc>
                          <a:spcPct val="115000"/>
                        </a:lnSpc>
                        <a:spcAft>
                          <a:spcPts val="0"/>
                        </a:spcAft>
                      </a:pPr>
                      <a:r>
                        <a:rPr lang="en-US" sz="1500" kern="1200" dirty="0">
                          <a:effectLst/>
                        </a:rPr>
                        <a:t>18.0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0006"/>
                  </a:ext>
                </a:extLst>
              </a:tr>
              <a:tr h="418849">
                <a:tc>
                  <a:txBody>
                    <a:bodyPr/>
                    <a:lstStyle/>
                    <a:p>
                      <a:pPr marL="118745" algn="ctr">
                        <a:lnSpc>
                          <a:spcPct val="115000"/>
                        </a:lnSpc>
                        <a:spcAft>
                          <a:spcPts val="0"/>
                        </a:spcAft>
                      </a:pPr>
                      <a:r>
                        <a:rPr lang="en-US" sz="1500" kern="1200" spc="-295">
                          <a:effectLst/>
                        </a:rPr>
                        <a:t>y</a:t>
                      </a:r>
                      <a:r>
                        <a:rPr lang="en-US" sz="1500" kern="1200">
                          <a:effectLst/>
                        </a:rPr>
                        <a:t>¯</a:t>
                      </a:r>
                      <a:r>
                        <a:rPr lang="en-US" sz="1500" kern="1200" spc="25">
                          <a:effectLst/>
                        </a:rPr>
                        <a:t> </a:t>
                      </a:r>
                      <a:r>
                        <a:rPr lang="en-US" sz="1500" kern="1200">
                          <a:effectLst/>
                        </a:rPr>
                        <a:t>=</a:t>
                      </a:r>
                      <a:r>
                        <a:rPr lang="en-US" sz="1500" kern="1200" spc="-75">
                          <a:effectLst/>
                        </a:rPr>
                        <a:t> </a:t>
                      </a:r>
                      <a:r>
                        <a:rPr lang="en-US" sz="1500" kern="1200">
                          <a:effectLst/>
                        </a:rPr>
                        <a:t>6.0</a:t>
                      </a:r>
                      <a:endParaRPr lang="en-IN" sz="1100">
                        <a:effectLst/>
                        <a:latin typeface="Calibri"/>
                        <a:ea typeface="Calibri"/>
                        <a:cs typeface="Times New Roman"/>
                      </a:endParaRPr>
                    </a:p>
                  </a:txBody>
                  <a:tcPr marL="9525" marR="9525" marT="9525" marB="0" anchor="ctr">
                    <a:solidFill>
                      <a:schemeClr val="bg2">
                        <a:lumMod val="90000"/>
                      </a:schemeClr>
                    </a:solidFill>
                  </a:tcPr>
                </a:tc>
                <a:tc>
                  <a:txBody>
                    <a:bodyPr/>
                    <a:lstStyle/>
                    <a:p>
                      <a:pPr marL="118745" algn="ctr">
                        <a:lnSpc>
                          <a:spcPct val="115000"/>
                        </a:lnSpc>
                        <a:spcAft>
                          <a:spcPts val="0"/>
                        </a:spcAft>
                      </a:pPr>
                      <a:r>
                        <a:rPr lang="en-US" sz="1500" kern="1200" spc="-295" dirty="0">
                          <a:effectLst/>
                        </a:rPr>
                        <a:t>y</a:t>
                      </a:r>
                      <a:r>
                        <a:rPr lang="en-US" sz="1500" kern="1200" dirty="0">
                          <a:effectLst/>
                        </a:rPr>
                        <a:t>¯</a:t>
                      </a:r>
                      <a:r>
                        <a:rPr lang="en-US" sz="1500" kern="1200" spc="25" dirty="0">
                          <a:effectLst/>
                        </a:rPr>
                        <a:t> </a:t>
                      </a:r>
                      <a:r>
                        <a:rPr lang="en-US" sz="1500" kern="1200" dirty="0">
                          <a:effectLst/>
                        </a:rPr>
                        <a:t>=</a:t>
                      </a:r>
                      <a:r>
                        <a:rPr lang="en-US" sz="1500" kern="1200" spc="-75" dirty="0">
                          <a:effectLst/>
                        </a:rPr>
                        <a:t> </a:t>
                      </a:r>
                      <a:r>
                        <a:rPr lang="en-US" sz="1500" kern="1200" dirty="0">
                          <a:effectLst/>
                        </a:rPr>
                        <a:t>10.0</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82550" algn="ctr">
                        <a:lnSpc>
                          <a:spcPct val="115000"/>
                        </a:lnSpc>
                        <a:spcAft>
                          <a:spcPts val="0"/>
                        </a:spcAft>
                      </a:pPr>
                      <a:r>
                        <a:rPr lang="en-US" sz="1500" kern="1200" spc="-295" dirty="0">
                          <a:effectLst/>
                        </a:rPr>
                        <a:t>y</a:t>
                      </a:r>
                      <a:r>
                        <a:rPr lang="en-US" sz="1500" kern="1200" dirty="0">
                          <a:effectLst/>
                        </a:rPr>
                        <a:t>¯</a:t>
                      </a:r>
                      <a:r>
                        <a:rPr lang="en-US" sz="1500" kern="1200" spc="25" dirty="0">
                          <a:effectLst/>
                        </a:rPr>
                        <a:t> </a:t>
                      </a:r>
                      <a:r>
                        <a:rPr lang="en-US" sz="1500" kern="1200" dirty="0">
                          <a:effectLst/>
                        </a:rPr>
                        <a:t>=</a:t>
                      </a:r>
                      <a:r>
                        <a:rPr lang="en-US" sz="1500" kern="1200" spc="-75" dirty="0">
                          <a:effectLst/>
                        </a:rPr>
                        <a:t> </a:t>
                      </a:r>
                      <a:r>
                        <a:rPr lang="en-US" sz="1500" kern="1200" dirty="0">
                          <a:effectLst/>
                        </a:rPr>
                        <a:t>15.0</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19710" algn="ctr">
                        <a:lnSpc>
                          <a:spcPct val="115000"/>
                        </a:lnSpc>
                        <a:spcAft>
                          <a:spcPts val="0"/>
                        </a:spcAft>
                      </a:pPr>
                      <a:r>
                        <a:rPr lang="en-US" sz="1500" kern="1200" spc="-295" dirty="0">
                          <a:effectLst/>
                        </a:rPr>
                        <a:t>y</a:t>
                      </a:r>
                      <a:r>
                        <a:rPr lang="en-US" sz="1500" kern="1200" dirty="0">
                          <a:effectLst/>
                        </a:rPr>
                        <a:t>¯</a:t>
                      </a:r>
                      <a:r>
                        <a:rPr lang="en-US" sz="1500" kern="1200" spc="25" dirty="0">
                          <a:effectLst/>
                        </a:rPr>
                        <a:t> </a:t>
                      </a:r>
                      <a:r>
                        <a:rPr lang="en-US" sz="1500" kern="1200" dirty="0">
                          <a:effectLst/>
                        </a:rPr>
                        <a:t>=</a:t>
                      </a:r>
                      <a:r>
                        <a:rPr lang="en-US" sz="1500" kern="1200" spc="-75" dirty="0">
                          <a:effectLst/>
                        </a:rPr>
                        <a:t> </a:t>
                      </a:r>
                      <a:r>
                        <a:rPr lang="en-US" sz="1500" kern="1200" dirty="0">
                          <a:effectLst/>
                        </a:rPr>
                        <a:t>6.0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118745" algn="ctr">
                        <a:lnSpc>
                          <a:spcPct val="115000"/>
                        </a:lnSpc>
                        <a:spcAft>
                          <a:spcPts val="0"/>
                        </a:spcAft>
                      </a:pPr>
                      <a:r>
                        <a:rPr lang="en-US" sz="1500" kern="1200" spc="-295" dirty="0">
                          <a:effectLst/>
                        </a:rPr>
                        <a:t>y</a:t>
                      </a:r>
                      <a:r>
                        <a:rPr lang="en-US" sz="1500" kern="1200" dirty="0">
                          <a:effectLst/>
                        </a:rPr>
                        <a:t>¯</a:t>
                      </a:r>
                      <a:r>
                        <a:rPr lang="en-US" sz="1500" kern="1200" spc="25" dirty="0">
                          <a:effectLst/>
                        </a:rPr>
                        <a:t> </a:t>
                      </a:r>
                      <a:r>
                        <a:rPr lang="en-US" sz="1500" kern="1200" dirty="0">
                          <a:effectLst/>
                        </a:rPr>
                        <a:t>=</a:t>
                      </a:r>
                      <a:r>
                        <a:rPr lang="en-US" sz="1500" kern="1200" spc="-75" dirty="0">
                          <a:effectLst/>
                        </a:rPr>
                        <a:t> </a:t>
                      </a:r>
                      <a:r>
                        <a:rPr lang="en-US" sz="1500" kern="1200" dirty="0">
                          <a:effectLst/>
                        </a:rPr>
                        <a:t>10.0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118745" algn="ctr">
                        <a:lnSpc>
                          <a:spcPct val="115000"/>
                        </a:lnSpc>
                        <a:spcAft>
                          <a:spcPts val="0"/>
                        </a:spcAft>
                      </a:pPr>
                      <a:r>
                        <a:rPr lang="en-US" sz="1500" kern="1200" spc="-295" dirty="0">
                          <a:effectLst/>
                        </a:rPr>
                        <a:t>y</a:t>
                      </a:r>
                      <a:r>
                        <a:rPr lang="en-US" sz="1500" kern="1200" dirty="0">
                          <a:effectLst/>
                        </a:rPr>
                        <a:t>¯</a:t>
                      </a:r>
                      <a:r>
                        <a:rPr lang="en-US" sz="1500" kern="1200" spc="25" dirty="0">
                          <a:effectLst/>
                        </a:rPr>
                        <a:t> </a:t>
                      </a:r>
                      <a:r>
                        <a:rPr lang="en-US" sz="1500" kern="1200" dirty="0">
                          <a:effectLst/>
                        </a:rPr>
                        <a:t>=</a:t>
                      </a:r>
                      <a:r>
                        <a:rPr lang="en-US" sz="1500" kern="1200" spc="-75" dirty="0">
                          <a:effectLst/>
                        </a:rPr>
                        <a:t> </a:t>
                      </a:r>
                      <a:r>
                        <a:rPr lang="en-US" sz="1500" kern="1200" dirty="0">
                          <a:effectLst/>
                        </a:rPr>
                        <a:t>15.0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407211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9193" y="1628800"/>
                <a:ext cx="8229600" cy="4389120"/>
              </a:xfrm>
            </p:spPr>
            <p:txBody>
              <a:bodyPr>
                <a:normAutofit/>
              </a:bodyPr>
              <a:lstStyle/>
              <a:p>
                <a:pPr algn="just"/>
                <a:r>
                  <a:rPr lang="en-US" sz="2000" dirty="0">
                    <a:latin typeface="Times New Roman" charset="0"/>
                    <a:ea typeface="Times New Roman" charset="0"/>
                    <a:cs typeface="Times New Roman" charset="0"/>
                  </a:rPr>
                  <a:t>The table below shows the lifetimes under controlled conditions, in hours in excess of 1000 hours, of samples of </a:t>
                </a:r>
                <a14:m>
                  <m:oMath xmlns:m="http://schemas.openxmlformats.org/officeDocument/2006/math">
                    <m:r>
                      <a:rPr lang="en-US" sz="2000" i="1" dirty="0" smtClean="0">
                        <a:latin typeface="Cambria Math"/>
                        <a:ea typeface="Times New Roman" charset="0"/>
                        <a:cs typeface="Times New Roman" charset="0"/>
                      </a:rPr>
                      <m:t>60</m:t>
                    </m:r>
                    <m:r>
                      <a:rPr lang="en-US" sz="2000" i="1" dirty="0" smtClean="0">
                        <a:latin typeface="Cambria Math"/>
                        <a:ea typeface="Times New Roman" charset="0"/>
                        <a:cs typeface="Times New Roman" charset="0"/>
                      </a:rPr>
                      <m:t>𝑊</m:t>
                    </m:r>
                  </m:oMath>
                </a14:m>
                <a:r>
                  <a:rPr lang="en-US" sz="2000" dirty="0">
                    <a:latin typeface="Times New Roman" charset="0"/>
                    <a:ea typeface="Times New Roman" charset="0"/>
                    <a:cs typeface="Times New Roman" charset="0"/>
                  </a:rPr>
                  <a:t> electric light bulbs of three different brands. </a:t>
                </a:r>
              </a:p>
              <a:p>
                <a:pPr algn="just"/>
                <a:endParaRPr lang="en-US" sz="2000" dirty="0" smtClean="0">
                  <a:latin typeface="Times New Roman" charset="0"/>
                  <a:ea typeface="Times New Roman" charset="0"/>
                  <a:cs typeface="Times New Roman" charset="0"/>
                </a:endParaRPr>
              </a:p>
              <a:p>
                <a:pPr algn="just"/>
                <a:endParaRPr lang="en-US" sz="2000" dirty="0">
                  <a:latin typeface="Times New Roman" charset="0"/>
                  <a:ea typeface="Times New Roman" charset="0"/>
                  <a:cs typeface="Times New Roman" charset="0"/>
                </a:endParaRPr>
              </a:p>
              <a:p>
                <a:pPr algn="just"/>
                <a:endParaRPr lang="en-US" sz="2000" dirty="0" smtClean="0">
                  <a:latin typeface="Times New Roman" charset="0"/>
                  <a:ea typeface="Times New Roman" charset="0"/>
                  <a:cs typeface="Times New Roman" charset="0"/>
                </a:endParaRPr>
              </a:p>
              <a:p>
                <a:pPr algn="just"/>
                <a:endParaRPr lang="en-US" sz="2000" dirty="0">
                  <a:latin typeface="Times New Roman" charset="0"/>
                  <a:ea typeface="Times New Roman" charset="0"/>
                  <a:cs typeface="Times New Roman" charset="0"/>
                </a:endParaRPr>
              </a:p>
              <a:p>
                <a:pPr algn="just"/>
                <a:endParaRPr lang="en-US" sz="2000" dirty="0" smtClean="0">
                  <a:latin typeface="Times New Roman" charset="0"/>
                  <a:ea typeface="Times New Roman" charset="0"/>
                  <a:cs typeface="Times New Roman" charset="0"/>
                </a:endParaRPr>
              </a:p>
              <a:p>
                <a:pPr algn="just"/>
                <a:endParaRPr lang="en-US" sz="2000" dirty="0" smtClean="0">
                  <a:latin typeface="Times New Roman" charset="0"/>
                  <a:ea typeface="Times New Roman" charset="0"/>
                  <a:cs typeface="Times New Roman" charset="0"/>
                </a:endParaRPr>
              </a:p>
              <a:p>
                <a:pPr algn="just"/>
                <a:r>
                  <a:rPr lang="en-US" sz="2000" dirty="0" smtClean="0">
                    <a:latin typeface="Times New Roman" charset="0"/>
                    <a:ea typeface="Times New Roman" charset="0"/>
                    <a:cs typeface="Times New Roman" charset="0"/>
                  </a:rPr>
                  <a:t>Assuming </a:t>
                </a:r>
                <a:r>
                  <a:rPr lang="en-US" sz="2000" dirty="0">
                    <a:latin typeface="Times New Roman" charset="0"/>
                    <a:ea typeface="Times New Roman" charset="0"/>
                    <a:cs typeface="Times New Roman" charset="0"/>
                  </a:rPr>
                  <a:t>all lifetimes to be normally distributed with common variance, test, at the </a:t>
                </a:r>
                <a14:m>
                  <m:oMath xmlns:m="http://schemas.openxmlformats.org/officeDocument/2006/math">
                    <m:r>
                      <a:rPr lang="en-US" sz="2000" i="1" dirty="0" smtClean="0">
                        <a:latin typeface="Cambria Math"/>
                        <a:ea typeface="Times New Roman" charset="0"/>
                        <a:cs typeface="Times New Roman" charset="0"/>
                      </a:rPr>
                      <m:t>1%</m:t>
                    </m:r>
                  </m:oMath>
                </a14:m>
                <a:r>
                  <a:rPr lang="en-US" sz="2000" dirty="0">
                    <a:latin typeface="Times New Roman" charset="0"/>
                    <a:ea typeface="Times New Roman" charset="0"/>
                    <a:cs typeface="Times New Roman" charset="0"/>
                  </a:rPr>
                  <a:t> significance level, the hypothesis that there is no difference between the three brands with respect to mean lifetime.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9193" y="1628800"/>
                <a:ext cx="8229600" cy="4389120"/>
              </a:xfrm>
              <a:blipFill rotWithShape="0">
                <a:blip r:embed="rId2"/>
                <a:stretch>
                  <a:fillRect l="-444" t="-694" r="-815"/>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1431021761"/>
              </p:ext>
            </p:extLst>
          </p:nvPr>
        </p:nvGraphicFramePr>
        <p:xfrm>
          <a:off x="3227849" y="2564904"/>
          <a:ext cx="2592288" cy="2100254"/>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tblGrid>
              <a:tr h="328598">
                <a:tc gridSpan="3">
                  <a:txBody>
                    <a:bodyPr/>
                    <a:lstStyle/>
                    <a:p>
                      <a:pPr algn="ctr"/>
                      <a:r>
                        <a:rPr lang="en-US" sz="1600" b="0" dirty="0" smtClean="0">
                          <a:solidFill>
                            <a:schemeClr val="bg1"/>
                          </a:solidFill>
                          <a:latin typeface="+mj-lt"/>
                        </a:rPr>
                        <a:t>Brand</a:t>
                      </a:r>
                      <a:endParaRPr lang="en-US" sz="1600" b="0" dirty="0">
                        <a:solidFill>
                          <a:schemeClr val="bg1"/>
                        </a:solidFill>
                        <a:latin typeface="+mj-lt"/>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ctr"/>
                      <a:endParaRPr lang="en-US" sz="1200" dirty="0"/>
                    </a:p>
                  </a:txBody>
                  <a:tcPr marL="68580" marR="68580" marT="34290" marB="34290"/>
                </a:tc>
                <a:tc hMerge="1">
                  <a:txBody>
                    <a:bodyPr/>
                    <a:lstStyle/>
                    <a:p>
                      <a:pPr algn="ctr"/>
                      <a:endParaRPr lang="en-US" sz="1200" dirty="0"/>
                    </a:p>
                  </a:txBody>
                  <a:tcPr marL="68580" marR="68580" marT="34290" marB="34290"/>
                </a:tc>
                <a:extLst>
                  <a:ext uri="{0D108BD9-81ED-4DB2-BD59-A6C34878D82A}">
                    <a16:rowId xmlns:a16="http://schemas.microsoft.com/office/drawing/2014/main" val="10000"/>
                  </a:ext>
                </a:extLst>
              </a:tr>
              <a:tr h="293272">
                <a:tc>
                  <a:txBody>
                    <a:bodyPr/>
                    <a:lstStyle/>
                    <a:p>
                      <a:pPr algn="ctr"/>
                      <a:r>
                        <a:rPr lang="en-US" sz="1600" b="0" dirty="0" smtClean="0">
                          <a:solidFill>
                            <a:schemeClr val="bg1"/>
                          </a:solidFill>
                          <a:latin typeface="+mj-lt"/>
                        </a:rPr>
                        <a:t>1</a:t>
                      </a:r>
                      <a:endParaRPr lang="en-US" sz="1600" b="0" dirty="0">
                        <a:solidFill>
                          <a:schemeClr val="bg1"/>
                        </a:solidFill>
                        <a:latin typeface="+mj-lt"/>
                      </a:endParaRPr>
                    </a:p>
                  </a:txBody>
                  <a:tcPr marL="51435" marR="51435" marT="25718" marB="25718">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sz="1600" b="0" dirty="0" smtClean="0">
                          <a:solidFill>
                            <a:schemeClr val="bg1"/>
                          </a:solidFill>
                          <a:latin typeface="+mj-lt"/>
                        </a:rPr>
                        <a:t>2</a:t>
                      </a:r>
                      <a:endParaRPr lang="en-US" sz="1600" b="0" dirty="0">
                        <a:solidFill>
                          <a:schemeClr val="bg1"/>
                        </a:solidFill>
                        <a:latin typeface="+mj-lt"/>
                      </a:endParaRPr>
                    </a:p>
                  </a:txBody>
                  <a:tcPr marL="51435" marR="51435" marT="25718" marB="25718">
                    <a:solidFill>
                      <a:schemeClr val="accent1"/>
                    </a:solidFill>
                  </a:tcPr>
                </a:tc>
                <a:tc>
                  <a:txBody>
                    <a:bodyPr/>
                    <a:lstStyle/>
                    <a:p>
                      <a:pPr algn="ctr"/>
                      <a:r>
                        <a:rPr lang="en-US" sz="1600" b="0" dirty="0" smtClean="0">
                          <a:solidFill>
                            <a:schemeClr val="bg1"/>
                          </a:solidFill>
                          <a:latin typeface="+mj-lt"/>
                        </a:rPr>
                        <a:t>3</a:t>
                      </a:r>
                      <a:endParaRPr lang="en-US" sz="1600" b="0" dirty="0">
                        <a:solidFill>
                          <a:schemeClr val="bg1"/>
                        </a:solidFill>
                        <a:latin typeface="+mj-lt"/>
                      </a:endParaRPr>
                    </a:p>
                  </a:txBody>
                  <a:tcPr marL="51435" marR="51435" marT="25718" marB="25718">
                    <a:lnR w="12700" cap="flat" cmpd="sng" algn="ctr">
                      <a:solidFill>
                        <a:schemeClr val="tx1"/>
                      </a:solidFill>
                      <a:prstDash val="solid"/>
                      <a:round/>
                      <a:headEnd type="none" w="med" len="med"/>
                      <a:tailEnd type="none" w="med" len="med"/>
                    </a:lnR>
                    <a:solidFill>
                      <a:schemeClr val="accent1"/>
                    </a:solidFill>
                  </a:tcPr>
                </a:tc>
                <a:extLst>
                  <a:ext uri="{0D108BD9-81ED-4DB2-BD59-A6C34878D82A}">
                    <a16:rowId xmlns:a16="http://schemas.microsoft.com/office/drawing/2014/main" val="10001"/>
                  </a:ext>
                </a:extLst>
              </a:tr>
              <a:tr h="293272">
                <a:tc>
                  <a:txBody>
                    <a:bodyPr/>
                    <a:lstStyle/>
                    <a:p>
                      <a:pPr algn="ctr"/>
                      <a:r>
                        <a:rPr lang="en-US" sz="1600" b="0" dirty="0" smtClean="0">
                          <a:latin typeface="+mj-lt"/>
                        </a:rPr>
                        <a:t>16</a:t>
                      </a:r>
                      <a:endParaRPr lang="en-US" sz="1600" b="0" dirty="0">
                        <a:latin typeface="+mj-lt"/>
                      </a:endParaRPr>
                    </a:p>
                  </a:txBody>
                  <a:tcPr marL="51435" marR="51435" marT="25718" marB="25718">
                    <a:lnL w="12700" cap="flat" cmpd="sng" algn="ctr">
                      <a:solidFill>
                        <a:schemeClr val="tx1"/>
                      </a:solidFill>
                      <a:prstDash val="solid"/>
                      <a:round/>
                      <a:headEnd type="none" w="med" len="med"/>
                      <a:tailEnd type="none" w="med" len="med"/>
                    </a:lnL>
                  </a:tcPr>
                </a:tc>
                <a:tc>
                  <a:txBody>
                    <a:bodyPr/>
                    <a:lstStyle/>
                    <a:p>
                      <a:pPr algn="ctr"/>
                      <a:r>
                        <a:rPr lang="en-US" sz="1600" b="0" dirty="0" smtClean="0">
                          <a:latin typeface="+mj-lt"/>
                        </a:rPr>
                        <a:t>18</a:t>
                      </a:r>
                      <a:endParaRPr lang="en-US" sz="1600" b="0" dirty="0">
                        <a:latin typeface="+mj-lt"/>
                      </a:endParaRPr>
                    </a:p>
                  </a:txBody>
                  <a:tcPr marL="51435" marR="51435" marT="25718" marB="25718"/>
                </a:tc>
                <a:tc>
                  <a:txBody>
                    <a:bodyPr/>
                    <a:lstStyle/>
                    <a:p>
                      <a:pPr algn="ctr"/>
                      <a:r>
                        <a:rPr lang="en-US" sz="1600" b="0" dirty="0" smtClean="0">
                          <a:latin typeface="+mj-lt"/>
                        </a:rPr>
                        <a:t>26</a:t>
                      </a:r>
                      <a:endParaRPr lang="en-US" sz="1600" b="0" dirty="0">
                        <a:latin typeface="+mj-lt"/>
                      </a:endParaRPr>
                    </a:p>
                  </a:txBody>
                  <a:tcPr marL="51435" marR="51435" marT="25718" marB="2571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93272">
                <a:tc>
                  <a:txBody>
                    <a:bodyPr/>
                    <a:lstStyle/>
                    <a:p>
                      <a:pPr algn="ctr"/>
                      <a:r>
                        <a:rPr lang="en-US" sz="1600" b="0" dirty="0" smtClean="0">
                          <a:latin typeface="+mj-lt"/>
                        </a:rPr>
                        <a:t>15</a:t>
                      </a:r>
                      <a:endParaRPr lang="en-US" sz="1600" b="0" dirty="0">
                        <a:latin typeface="+mj-lt"/>
                      </a:endParaRPr>
                    </a:p>
                  </a:txBody>
                  <a:tcPr marL="51435" marR="51435" marT="25718" marB="25718">
                    <a:lnL w="12700" cap="flat" cmpd="sng" algn="ctr">
                      <a:solidFill>
                        <a:schemeClr val="tx1"/>
                      </a:solidFill>
                      <a:prstDash val="solid"/>
                      <a:round/>
                      <a:headEnd type="none" w="med" len="med"/>
                      <a:tailEnd type="none" w="med" len="med"/>
                    </a:lnL>
                  </a:tcPr>
                </a:tc>
                <a:tc>
                  <a:txBody>
                    <a:bodyPr/>
                    <a:lstStyle/>
                    <a:p>
                      <a:pPr algn="ctr"/>
                      <a:r>
                        <a:rPr lang="en-US" sz="1600" b="0" dirty="0" smtClean="0">
                          <a:latin typeface="+mj-lt"/>
                        </a:rPr>
                        <a:t>22</a:t>
                      </a:r>
                      <a:endParaRPr lang="en-US" sz="1600" b="0" dirty="0">
                        <a:latin typeface="+mj-lt"/>
                      </a:endParaRPr>
                    </a:p>
                  </a:txBody>
                  <a:tcPr marL="51435" marR="51435" marT="25718" marB="25718"/>
                </a:tc>
                <a:tc>
                  <a:txBody>
                    <a:bodyPr/>
                    <a:lstStyle/>
                    <a:p>
                      <a:pPr algn="ctr"/>
                      <a:r>
                        <a:rPr lang="en-US" sz="1600" b="0" dirty="0" smtClean="0">
                          <a:latin typeface="+mj-lt"/>
                        </a:rPr>
                        <a:t>31</a:t>
                      </a:r>
                      <a:endParaRPr lang="en-US" sz="1600" b="0" dirty="0">
                        <a:latin typeface="+mj-lt"/>
                      </a:endParaRPr>
                    </a:p>
                  </a:txBody>
                  <a:tcPr marL="51435" marR="51435" marT="25718" marB="2571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93272">
                <a:tc>
                  <a:txBody>
                    <a:bodyPr/>
                    <a:lstStyle/>
                    <a:p>
                      <a:pPr algn="ctr"/>
                      <a:r>
                        <a:rPr lang="en-US" sz="1600" b="0" dirty="0" smtClean="0">
                          <a:latin typeface="+mj-lt"/>
                        </a:rPr>
                        <a:t>13</a:t>
                      </a:r>
                      <a:endParaRPr lang="en-US" sz="1600" b="0" dirty="0">
                        <a:latin typeface="+mj-lt"/>
                      </a:endParaRPr>
                    </a:p>
                  </a:txBody>
                  <a:tcPr marL="51435" marR="51435" marT="25718" marB="25718">
                    <a:lnL w="12700" cap="flat" cmpd="sng" algn="ctr">
                      <a:solidFill>
                        <a:schemeClr val="tx1"/>
                      </a:solidFill>
                      <a:prstDash val="solid"/>
                      <a:round/>
                      <a:headEnd type="none" w="med" len="med"/>
                      <a:tailEnd type="none" w="med" len="med"/>
                    </a:lnL>
                  </a:tcPr>
                </a:tc>
                <a:tc>
                  <a:txBody>
                    <a:bodyPr/>
                    <a:lstStyle/>
                    <a:p>
                      <a:pPr algn="ctr"/>
                      <a:r>
                        <a:rPr lang="en-US" sz="1600" b="0" dirty="0" smtClean="0">
                          <a:latin typeface="+mj-lt"/>
                        </a:rPr>
                        <a:t>20</a:t>
                      </a:r>
                      <a:endParaRPr lang="en-US" sz="1600" b="0" dirty="0">
                        <a:latin typeface="+mj-lt"/>
                      </a:endParaRPr>
                    </a:p>
                  </a:txBody>
                  <a:tcPr marL="51435" marR="51435" marT="25718" marB="25718"/>
                </a:tc>
                <a:tc>
                  <a:txBody>
                    <a:bodyPr/>
                    <a:lstStyle/>
                    <a:p>
                      <a:pPr algn="ctr"/>
                      <a:r>
                        <a:rPr lang="en-US" sz="1600" b="0" dirty="0" smtClean="0">
                          <a:latin typeface="+mj-lt"/>
                        </a:rPr>
                        <a:t>24</a:t>
                      </a:r>
                      <a:endParaRPr lang="en-US" sz="1600" b="0" dirty="0">
                        <a:latin typeface="+mj-lt"/>
                      </a:endParaRPr>
                    </a:p>
                  </a:txBody>
                  <a:tcPr marL="51435" marR="51435" marT="25718" marB="2571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93272">
                <a:tc>
                  <a:txBody>
                    <a:bodyPr/>
                    <a:lstStyle/>
                    <a:p>
                      <a:pPr algn="ctr"/>
                      <a:r>
                        <a:rPr lang="en-US" sz="1600" b="0" dirty="0" smtClean="0">
                          <a:latin typeface="+mj-lt"/>
                        </a:rPr>
                        <a:t>21</a:t>
                      </a:r>
                      <a:endParaRPr lang="en-US" sz="1600" b="0" dirty="0">
                        <a:latin typeface="+mj-lt"/>
                      </a:endParaRPr>
                    </a:p>
                  </a:txBody>
                  <a:tcPr marL="51435" marR="51435" marT="25718" marB="25718">
                    <a:lnL w="12700" cap="flat" cmpd="sng" algn="ctr">
                      <a:solidFill>
                        <a:schemeClr val="tx1"/>
                      </a:solidFill>
                      <a:prstDash val="solid"/>
                      <a:round/>
                      <a:headEnd type="none" w="med" len="med"/>
                      <a:tailEnd type="none" w="med" len="med"/>
                    </a:lnL>
                  </a:tcPr>
                </a:tc>
                <a:tc>
                  <a:txBody>
                    <a:bodyPr/>
                    <a:lstStyle/>
                    <a:p>
                      <a:pPr algn="ctr"/>
                      <a:r>
                        <a:rPr lang="en-US" sz="1600" b="0" dirty="0" smtClean="0">
                          <a:latin typeface="+mj-lt"/>
                        </a:rPr>
                        <a:t>16</a:t>
                      </a:r>
                      <a:endParaRPr lang="en-US" sz="1600" b="0" dirty="0">
                        <a:latin typeface="+mj-lt"/>
                      </a:endParaRPr>
                    </a:p>
                  </a:txBody>
                  <a:tcPr marL="51435" marR="51435" marT="25718" marB="25718"/>
                </a:tc>
                <a:tc>
                  <a:txBody>
                    <a:bodyPr/>
                    <a:lstStyle/>
                    <a:p>
                      <a:pPr algn="ctr"/>
                      <a:r>
                        <a:rPr lang="en-US" sz="1600" b="0" dirty="0" smtClean="0">
                          <a:latin typeface="+mj-lt"/>
                        </a:rPr>
                        <a:t>30</a:t>
                      </a:r>
                      <a:endParaRPr lang="en-US" sz="1600" b="0" dirty="0">
                        <a:latin typeface="+mj-lt"/>
                      </a:endParaRPr>
                    </a:p>
                  </a:txBody>
                  <a:tcPr marL="51435" marR="51435" marT="25718" marB="2571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93272">
                <a:tc>
                  <a:txBody>
                    <a:bodyPr/>
                    <a:lstStyle/>
                    <a:p>
                      <a:pPr algn="ctr"/>
                      <a:r>
                        <a:rPr lang="en-US" sz="1600" b="0" dirty="0" smtClean="0">
                          <a:latin typeface="+mj-lt"/>
                        </a:rPr>
                        <a:t>15</a:t>
                      </a:r>
                      <a:endParaRPr lang="en-US" sz="1600" b="0" dirty="0">
                        <a:latin typeface="+mj-lt"/>
                      </a:endParaRPr>
                    </a:p>
                  </a:txBody>
                  <a:tcPr marL="51435" marR="51435" marT="25718" marB="25718">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600" b="0" dirty="0" smtClean="0">
                          <a:latin typeface="+mj-lt"/>
                        </a:rPr>
                        <a:t>24</a:t>
                      </a:r>
                      <a:endParaRPr lang="en-US" sz="1600" b="0" dirty="0">
                        <a:latin typeface="+mj-lt"/>
                      </a:endParaRPr>
                    </a:p>
                  </a:txBody>
                  <a:tcPr marL="51435" marR="51435" marT="25718" marB="25718">
                    <a:lnB w="12700" cap="flat" cmpd="sng" algn="ctr">
                      <a:solidFill>
                        <a:schemeClr val="tx1"/>
                      </a:solidFill>
                      <a:prstDash val="solid"/>
                      <a:round/>
                      <a:headEnd type="none" w="med" len="med"/>
                      <a:tailEnd type="none" w="med" len="med"/>
                    </a:lnB>
                  </a:tcPr>
                </a:tc>
                <a:tc>
                  <a:txBody>
                    <a:bodyPr/>
                    <a:lstStyle/>
                    <a:p>
                      <a:pPr algn="ctr"/>
                      <a:r>
                        <a:rPr lang="en-US" sz="1600" b="0" dirty="0" smtClean="0">
                          <a:latin typeface="+mj-lt"/>
                        </a:rPr>
                        <a:t>24</a:t>
                      </a:r>
                      <a:endParaRPr lang="en-US" sz="1600" b="0" dirty="0">
                        <a:latin typeface="+mj-lt"/>
                      </a:endParaRPr>
                    </a:p>
                  </a:txBody>
                  <a:tcPr marL="51435" marR="51435" marT="25718" marB="25718">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6" name="Title 1"/>
          <p:cNvSpPr txBox="1">
            <a:spLocks/>
          </p:cNvSpPr>
          <p:nvPr/>
        </p:nvSpPr>
        <p:spPr>
          <a:xfrm>
            <a:off x="395543" y="2606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Example 7: </a:t>
            </a:r>
            <a:r>
              <a:rPr lang="en-US" sz="4000" dirty="0">
                <a:solidFill>
                  <a:srgbClr val="A50021"/>
                </a:solidFill>
                <a:latin typeface="Times New Roman" pitchFamily="18" charset="0"/>
                <a:cs typeface="Times New Roman" pitchFamily="18" charset="0"/>
              </a:rPr>
              <a:t>Variance </a:t>
            </a:r>
            <a:r>
              <a:rPr lang="en-US" sz="4000" dirty="0" smtClean="0">
                <a:solidFill>
                  <a:srgbClr val="A50021"/>
                </a:solidFill>
                <a:latin typeface="Times New Roman" pitchFamily="18" charset="0"/>
                <a:cs typeface="Times New Roman" pitchFamily="18" charset="0"/>
              </a:rPr>
              <a:t>between </a:t>
            </a:r>
            <a:r>
              <a:rPr lang="en-US" sz="4000" dirty="0">
                <a:solidFill>
                  <a:srgbClr val="A50021"/>
                </a:solidFill>
                <a:latin typeface="Times New Roman" pitchFamily="18" charset="0"/>
                <a:cs typeface="Times New Roman" pitchFamily="18" charset="0"/>
              </a:rPr>
              <a:t>Samples </a:t>
            </a:r>
            <a:endParaRPr lang="en-IN" sz="4000" dirty="0">
              <a:solidFill>
                <a:srgbClr val="6C0000"/>
              </a:solidFill>
              <a:latin typeface="Times New Roman" pitchFamily="18" charset="0"/>
              <a:cs typeface="Times New Roman" pitchFamily="18" charset="0"/>
            </a:endParaRPr>
          </a:p>
        </p:txBody>
      </p:sp>
    </p:spTree>
    <p:extLst>
      <p:ext uri="{BB962C8B-B14F-4D97-AF65-F5344CB8AC3E}">
        <p14:creationId xmlns:p14="http://schemas.microsoft.com/office/powerpoint/2010/main" val="7798554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5536" y="1283754"/>
                <a:ext cx="8450073" cy="4936194"/>
              </a:xfrm>
            </p:spPr>
            <p:txBody>
              <a:bodyPr>
                <a:noAutofit/>
              </a:bodyPr>
              <a:lstStyle/>
              <a:p>
                <a:pPr algn="just"/>
                <a:r>
                  <a:rPr lang="en-US" sz="1900" dirty="0" smtClean="0">
                    <a:latin typeface="Times New Roman" charset="0"/>
                    <a:ea typeface="Times New Roman" charset="0"/>
                    <a:cs typeface="Times New Roman" charset="0"/>
                  </a:rPr>
                  <a:t>The variability between samples may be estimated from the three sample means as follows. </a:t>
                </a:r>
              </a:p>
              <a:p>
                <a:pPr algn="just"/>
                <a:endParaRPr lang="en-US" sz="1900" dirty="0">
                  <a:latin typeface="Times New Roman" charset="0"/>
                  <a:ea typeface="Times New Roman" charset="0"/>
                  <a:cs typeface="Times New Roman" charset="0"/>
                </a:endParaRPr>
              </a:p>
              <a:p>
                <a:pPr algn="just"/>
                <a:endParaRPr lang="en-US" sz="1900" dirty="0">
                  <a:latin typeface="Times New Roman" charset="0"/>
                  <a:ea typeface="Times New Roman" charset="0"/>
                  <a:cs typeface="Times New Roman" charset="0"/>
                </a:endParaRPr>
              </a:p>
              <a:p>
                <a:pPr algn="just"/>
                <a:endParaRPr lang="en-US" sz="1900" dirty="0">
                  <a:latin typeface="Times New Roman" charset="0"/>
                  <a:ea typeface="Times New Roman" charset="0"/>
                  <a:cs typeface="Times New Roman" charset="0"/>
                </a:endParaRPr>
              </a:p>
              <a:p>
                <a:pPr algn="just"/>
                <a:endParaRPr lang="en-US" sz="1900" dirty="0">
                  <a:latin typeface="Times New Roman" charset="0"/>
                  <a:ea typeface="Times New Roman" charset="0"/>
                  <a:cs typeface="Times New Roman" charset="0"/>
                </a:endParaRPr>
              </a:p>
              <a:p>
                <a:pPr algn="just"/>
                <a:endParaRPr lang="en-US" sz="1900" dirty="0">
                  <a:latin typeface="Times New Roman" charset="0"/>
                  <a:ea typeface="Times New Roman" charset="0"/>
                  <a:cs typeface="Times New Roman" charset="0"/>
                </a:endParaRPr>
              </a:p>
              <a:p>
                <a:pPr algn="just"/>
                <a:r>
                  <a:rPr lang="en-US" sz="1900" dirty="0">
                    <a:latin typeface="Times New Roman" charset="0"/>
                    <a:ea typeface="Times New Roman" charset="0"/>
                    <a:cs typeface="Times New Roman" charset="0"/>
                  </a:rPr>
                  <a:t>This variance (divisor </a:t>
                </a:r>
                <a14:m>
                  <m:oMath xmlns:m="http://schemas.openxmlformats.org/officeDocument/2006/math">
                    <m:r>
                      <a:rPr lang="en-US" sz="1900" i="1" dirty="0">
                        <a:latin typeface="Cambria Math"/>
                        <a:ea typeface="Times New Roman" charset="0"/>
                        <a:cs typeface="Times New Roman" charset="0"/>
                      </a:rPr>
                      <m:t>(</m:t>
                    </m:r>
                    <m:r>
                      <a:rPr lang="en-US" sz="1900" i="1" dirty="0">
                        <a:latin typeface="Cambria Math"/>
                        <a:ea typeface="Times New Roman" charset="0"/>
                        <a:cs typeface="Times New Roman" charset="0"/>
                      </a:rPr>
                      <m:t>𝑛</m:t>
                    </m:r>
                    <m:r>
                      <a:rPr lang="en-US" sz="1900" i="1" dirty="0">
                        <a:latin typeface="Cambria Math"/>
                        <a:ea typeface="Times New Roman" charset="0"/>
                        <a:cs typeface="Times New Roman" charset="0"/>
                      </a:rPr>
                      <m:t>−1)</m:t>
                    </m:r>
                  </m:oMath>
                </a14:m>
                <a:r>
                  <a:rPr lang="en-US" sz="1900" dirty="0">
                    <a:latin typeface="Times New Roman" charset="0"/>
                    <a:ea typeface="Times New Roman" charset="0"/>
                    <a:cs typeface="Times New Roman" charset="0"/>
                  </a:rPr>
                  <a:t>), denoted by </a:t>
                </a:r>
                <a14:m>
                  <m:oMath xmlns:m="http://schemas.openxmlformats.org/officeDocument/2006/math">
                    <m:sSubSup>
                      <m:sSubSupPr>
                        <m:ctrlPr>
                          <a:rPr lang="en-US" sz="1900" i="1">
                            <a:latin typeface="Cambria Math" panose="02040503050406030204" pitchFamily="18" charset="0"/>
                            <a:ea typeface="Times New Roman" charset="0"/>
                            <a:cs typeface="Times New Roman" charset="0"/>
                          </a:rPr>
                        </m:ctrlPr>
                      </m:sSubSupPr>
                      <m:e>
                        <m:acc>
                          <m:accPr>
                            <m:chr m:val="̂"/>
                            <m:ctrlPr>
                              <a:rPr lang="en-US" sz="1900" i="1">
                                <a:latin typeface="Cambria Math" panose="02040503050406030204" pitchFamily="18" charset="0"/>
                                <a:ea typeface="Times New Roman" charset="0"/>
                                <a:cs typeface="Times New Roman" charset="0"/>
                              </a:rPr>
                            </m:ctrlPr>
                          </m:accPr>
                          <m:e>
                            <m:r>
                              <a:rPr lang="en-US" sz="1900" i="1">
                                <a:latin typeface="Cambria Math"/>
                                <a:ea typeface="Times New Roman" charset="0"/>
                                <a:cs typeface="Times New Roman" charset="0"/>
                              </a:rPr>
                              <m:t>𝜎</m:t>
                            </m:r>
                          </m:e>
                        </m:acc>
                      </m:e>
                      <m:sub>
                        <m:acc>
                          <m:accPr>
                            <m:chr m:val="̅"/>
                            <m:ctrlPr>
                              <a:rPr lang="en-US" sz="1900" i="1">
                                <a:latin typeface="Cambria Math" panose="02040503050406030204" pitchFamily="18" charset="0"/>
                                <a:ea typeface="Times New Roman" charset="0"/>
                                <a:cs typeface="Times New Roman" charset="0"/>
                              </a:rPr>
                            </m:ctrlPr>
                          </m:accPr>
                          <m:e>
                            <m:r>
                              <a:rPr lang="en-US" sz="1900" b="0" i="1" smtClean="0">
                                <a:latin typeface="Cambria Math"/>
                                <a:ea typeface="Times New Roman" charset="0"/>
                                <a:cs typeface="Times New Roman" charset="0"/>
                              </a:rPr>
                              <m:t>𝐵</m:t>
                            </m:r>
                          </m:e>
                        </m:acc>
                      </m:sub>
                      <m:sup>
                        <m:r>
                          <a:rPr lang="en-US" sz="1900" i="1">
                            <a:latin typeface="Cambria Math"/>
                            <a:ea typeface="Times New Roman" charset="0"/>
                            <a:cs typeface="Times New Roman" charset="0"/>
                          </a:rPr>
                          <m:t>2</m:t>
                        </m:r>
                      </m:sup>
                    </m:sSubSup>
                  </m:oMath>
                </a14:m>
                <a:r>
                  <a:rPr lang="en-US" sz="1900" dirty="0">
                    <a:latin typeface="Times New Roman" charset="0"/>
                    <a:ea typeface="Times New Roman" charset="0"/>
                    <a:cs typeface="Times New Roman" charset="0"/>
                  </a:rPr>
                  <a:t> is called the </a:t>
                </a:r>
                <a:r>
                  <a:rPr lang="en-US" sz="1900" b="1" dirty="0">
                    <a:solidFill>
                      <a:srgbClr val="960000"/>
                    </a:solidFill>
                    <a:latin typeface="Times New Roman" charset="0"/>
                    <a:ea typeface="Times New Roman" charset="0"/>
                    <a:cs typeface="Times New Roman" charset="0"/>
                  </a:rPr>
                  <a:t>variance</a:t>
                </a:r>
                <a:r>
                  <a:rPr lang="en-US" sz="1900" i="1" dirty="0">
                    <a:solidFill>
                      <a:srgbClr val="960000"/>
                    </a:solidFill>
                    <a:latin typeface="Times New Roman" charset="0"/>
                    <a:ea typeface="Times New Roman" charset="0"/>
                    <a:cs typeface="Times New Roman" charset="0"/>
                  </a:rPr>
                  <a:t> </a:t>
                </a:r>
                <a:r>
                  <a:rPr lang="en-US" sz="1900" b="1" dirty="0" smtClean="0">
                    <a:solidFill>
                      <a:srgbClr val="960000"/>
                    </a:solidFill>
                    <a:latin typeface="Times New Roman" charset="0"/>
                    <a:ea typeface="Times New Roman" charset="0"/>
                    <a:cs typeface="Times New Roman" charset="0"/>
                  </a:rPr>
                  <a:t>between </a:t>
                </a:r>
                <a:r>
                  <a:rPr lang="en-US" sz="1900" b="1" dirty="0">
                    <a:solidFill>
                      <a:srgbClr val="960000"/>
                    </a:solidFill>
                    <a:latin typeface="Times New Roman" charset="0"/>
                    <a:ea typeface="Times New Roman" charset="0"/>
                    <a:cs typeface="Times New Roman" charset="0"/>
                  </a:rPr>
                  <a:t>sample means</a:t>
                </a:r>
                <a:r>
                  <a:rPr lang="en-US" sz="1900" dirty="0">
                    <a:latin typeface="Times New Roman" charset="0"/>
                    <a:ea typeface="Times New Roman" charset="0"/>
                    <a:cs typeface="Times New Roman" charset="0"/>
                  </a:rPr>
                  <a:t>. Since it calculated using sample means, it is an estimate of </a:t>
                </a:r>
              </a:p>
              <a:p>
                <a:pPr marL="0" indent="0" algn="ctr">
                  <a:buNone/>
                </a:pPr>
                <a14:m>
                  <m:oMath xmlns:m="http://schemas.openxmlformats.org/officeDocument/2006/math">
                    <m:f>
                      <m:fPr>
                        <m:ctrlPr>
                          <a:rPr lang="mr-IN" sz="1900" i="1">
                            <a:latin typeface="Cambria Math" panose="02040503050406030204" pitchFamily="18" charset="0"/>
                            <a:ea typeface="Times New Roman" charset="0"/>
                            <a:cs typeface="Times New Roman" charset="0"/>
                          </a:rPr>
                        </m:ctrlPr>
                      </m:fPr>
                      <m:num>
                        <m:sSup>
                          <m:sSupPr>
                            <m:ctrlPr>
                              <a:rPr lang="mr-IN" sz="1900" i="1">
                                <a:latin typeface="Cambria Math" panose="02040503050406030204" pitchFamily="18" charset="0"/>
                                <a:ea typeface="Times New Roman" charset="0"/>
                                <a:cs typeface="Times New Roman" charset="0"/>
                              </a:rPr>
                            </m:ctrlPr>
                          </m:sSupPr>
                          <m:e>
                            <m:r>
                              <a:rPr lang="mr-IN" sz="1900" i="1">
                                <a:latin typeface="Cambria Math"/>
                                <a:ea typeface="Times New Roman" charset="0"/>
                                <a:cs typeface="Times New Roman" charset="0"/>
                              </a:rPr>
                              <m:t>𝜎</m:t>
                            </m:r>
                          </m:e>
                          <m:sup>
                            <m:r>
                              <a:rPr lang="en-US" sz="1900" i="1">
                                <a:latin typeface="Cambria Math"/>
                                <a:ea typeface="Times New Roman" charset="0"/>
                                <a:cs typeface="Times New Roman" charset="0"/>
                              </a:rPr>
                              <m:t>2</m:t>
                            </m:r>
                          </m:sup>
                        </m:sSup>
                      </m:num>
                      <m:den>
                        <m:r>
                          <a:rPr lang="en-US" sz="1900" i="1">
                            <a:latin typeface="Cambria Math"/>
                            <a:ea typeface="Times New Roman" charset="0"/>
                            <a:cs typeface="Times New Roman" charset="0"/>
                          </a:rPr>
                          <m:t>5</m:t>
                        </m:r>
                      </m:den>
                    </m:f>
                  </m:oMath>
                </a14:m>
                <a:r>
                  <a:rPr lang="en-US" sz="1900" dirty="0">
                    <a:latin typeface="Times New Roman" charset="0"/>
                    <a:ea typeface="Times New Roman" charset="0"/>
                    <a:cs typeface="Times New Roman" charset="0"/>
                  </a:rPr>
                  <a:t> (that is </a:t>
                </a:r>
                <a14:m>
                  <m:oMath xmlns:m="http://schemas.openxmlformats.org/officeDocument/2006/math">
                    <m:f>
                      <m:fPr>
                        <m:ctrlPr>
                          <a:rPr lang="mr-IN" sz="1900" i="1">
                            <a:latin typeface="Cambria Math" panose="02040503050406030204" pitchFamily="18" charset="0"/>
                            <a:ea typeface="Times New Roman" charset="0"/>
                            <a:cs typeface="Times New Roman" charset="0"/>
                          </a:rPr>
                        </m:ctrlPr>
                      </m:fPr>
                      <m:num>
                        <m:sSup>
                          <m:sSupPr>
                            <m:ctrlPr>
                              <a:rPr lang="mr-IN" sz="1900" i="1">
                                <a:latin typeface="Cambria Math" panose="02040503050406030204" pitchFamily="18" charset="0"/>
                                <a:ea typeface="Times New Roman" charset="0"/>
                                <a:cs typeface="Times New Roman" charset="0"/>
                              </a:rPr>
                            </m:ctrlPr>
                          </m:sSupPr>
                          <m:e>
                            <m:r>
                              <a:rPr lang="mr-IN" sz="1900" i="1">
                                <a:latin typeface="Cambria Math"/>
                                <a:ea typeface="Times New Roman" charset="0"/>
                                <a:cs typeface="Times New Roman" charset="0"/>
                              </a:rPr>
                              <m:t>𝜎</m:t>
                            </m:r>
                          </m:e>
                          <m:sup>
                            <m:r>
                              <a:rPr lang="en-US" sz="1900" i="1">
                                <a:latin typeface="Cambria Math"/>
                                <a:ea typeface="Times New Roman" charset="0"/>
                                <a:cs typeface="Times New Roman" charset="0"/>
                              </a:rPr>
                              <m:t>2</m:t>
                            </m:r>
                          </m:sup>
                        </m:sSup>
                      </m:num>
                      <m:den>
                        <m:r>
                          <a:rPr lang="en-US" sz="1900" i="1">
                            <a:latin typeface="Cambria Math"/>
                            <a:ea typeface="Times New Roman" charset="0"/>
                            <a:cs typeface="Times New Roman" charset="0"/>
                          </a:rPr>
                          <m:t>𝑛</m:t>
                        </m:r>
                      </m:den>
                    </m:f>
                  </m:oMath>
                </a14:m>
                <a:r>
                  <a:rPr lang="en-US" sz="1900" dirty="0">
                    <a:latin typeface="Times New Roman" charset="0"/>
                    <a:ea typeface="Times New Roman" charset="0"/>
                    <a:cs typeface="Times New Roman" charset="0"/>
                  </a:rPr>
                  <a:t> in general</a:t>
                </a:r>
                <a:r>
                  <a:rPr lang="en-US" sz="1900" dirty="0" smtClean="0">
                    <a:latin typeface="Times New Roman" charset="0"/>
                    <a:ea typeface="Times New Roman" charset="0"/>
                    <a:cs typeface="Times New Roman" charset="0"/>
                  </a:rPr>
                  <a:t>)</a:t>
                </a:r>
              </a:p>
              <a:p>
                <a:pPr marL="0" indent="0" algn="ctr">
                  <a:buNone/>
                </a:pPr>
                <a:endParaRPr lang="en-US" sz="800" dirty="0">
                  <a:latin typeface="Times New Roman" charset="0"/>
                  <a:ea typeface="Times New Roman" charset="0"/>
                  <a:cs typeface="Times New Roman" charset="0"/>
                </a:endParaRPr>
              </a:p>
              <a:p>
                <a:pPr marL="0" indent="0" algn="just">
                  <a:buNone/>
                </a:pPr>
                <a:r>
                  <a:rPr lang="en-US" sz="1900" dirty="0">
                    <a:latin typeface="Times New Roman" charset="0"/>
                    <a:ea typeface="Times New Roman" charset="0"/>
                    <a:cs typeface="Times New Roman" charset="0"/>
                  </a:rPr>
                  <a:t>based upon </a:t>
                </a:r>
                <a14:m>
                  <m:oMath xmlns:m="http://schemas.openxmlformats.org/officeDocument/2006/math">
                    <m:r>
                      <a:rPr lang="en-US" sz="1900" i="1" dirty="0">
                        <a:latin typeface="Cambria Math"/>
                        <a:ea typeface="Times New Roman" charset="0"/>
                        <a:cs typeface="Times New Roman" charset="0"/>
                      </a:rPr>
                      <m:t>(3 − 1) = 2 </m:t>
                    </m:r>
                  </m:oMath>
                </a14:m>
                <a:r>
                  <a:rPr lang="en-US" sz="1900" dirty="0">
                    <a:latin typeface="Times New Roman" charset="0"/>
                    <a:ea typeface="Times New Roman" charset="0"/>
                    <a:cs typeface="Times New Roman" charset="0"/>
                  </a:rPr>
                  <a:t>degrees of freedom, but only if the null hypothesis is true. If </a:t>
                </a:r>
                <a14:m>
                  <m:oMath xmlns:m="http://schemas.openxmlformats.org/officeDocument/2006/math">
                    <m:sSub>
                      <m:sSubPr>
                        <m:ctrlPr>
                          <a:rPr lang="en-US" sz="1900" i="1">
                            <a:latin typeface="Cambria Math" panose="02040503050406030204" pitchFamily="18" charset="0"/>
                            <a:ea typeface="Times New Roman" charset="0"/>
                            <a:cs typeface="Times New Roman" charset="0"/>
                          </a:rPr>
                        </m:ctrlPr>
                      </m:sSubPr>
                      <m:e>
                        <m:r>
                          <a:rPr lang="en-US" sz="1900" i="1">
                            <a:latin typeface="Cambria Math"/>
                            <a:ea typeface="Times New Roman" charset="0"/>
                            <a:cs typeface="Times New Roman" charset="0"/>
                          </a:rPr>
                          <m:t>𝐻</m:t>
                        </m:r>
                      </m:e>
                      <m:sub>
                        <m:r>
                          <a:rPr lang="en-US" sz="1900" i="1">
                            <a:latin typeface="Cambria Math"/>
                            <a:ea typeface="Times New Roman" charset="0"/>
                            <a:cs typeface="Times New Roman" charset="0"/>
                          </a:rPr>
                          <m:t>0</m:t>
                        </m:r>
                      </m:sub>
                    </m:sSub>
                  </m:oMath>
                </a14:m>
                <a:r>
                  <a:rPr lang="en-US" sz="1900" dirty="0">
                    <a:latin typeface="Times New Roman" charset="0"/>
                    <a:ea typeface="Times New Roman" charset="0"/>
                    <a:cs typeface="Times New Roman" charset="0"/>
                  </a:rPr>
                  <a:t> is false, then the subsequent 'large' differences between the sample means </a:t>
                </a:r>
                <a:r>
                  <a:rPr lang="en-US" sz="1900" dirty="0" smtClean="0">
                    <a:solidFill>
                      <a:srgbClr val="0070C0"/>
                    </a:solidFill>
                    <a:latin typeface="Times New Roman" charset="0"/>
                    <a:ea typeface="Times New Roman" charset="0"/>
                    <a:cs typeface="Times New Roman" charset="0"/>
                  </a:rPr>
                  <a:t>will result in </a:t>
                </a:r>
                <a14:m>
                  <m:oMath xmlns:m="http://schemas.openxmlformats.org/officeDocument/2006/math">
                    <m:r>
                      <a:rPr lang="en-US" sz="1900">
                        <a:solidFill>
                          <a:srgbClr val="0070C0"/>
                        </a:solidFill>
                        <a:latin typeface="Cambria Math"/>
                        <a:ea typeface="Times New Roman" charset="0"/>
                        <a:cs typeface="Times New Roman" charset="0"/>
                      </a:rPr>
                      <m:t>5</m:t>
                    </m:r>
                    <m:sSubSup>
                      <m:sSubSupPr>
                        <m:ctrlPr>
                          <a:rPr lang="en-US" sz="1900" i="1">
                            <a:solidFill>
                              <a:srgbClr val="0070C0"/>
                            </a:solidFill>
                            <a:latin typeface="Cambria Math" panose="02040503050406030204" pitchFamily="18" charset="0"/>
                            <a:ea typeface="Times New Roman" charset="0"/>
                            <a:cs typeface="Times New Roman" charset="0"/>
                          </a:rPr>
                        </m:ctrlPr>
                      </m:sSubSupPr>
                      <m:e>
                        <m:acc>
                          <m:accPr>
                            <m:chr m:val="̂"/>
                            <m:ctrlPr>
                              <a:rPr lang="en-US" sz="1900" i="1">
                                <a:solidFill>
                                  <a:srgbClr val="0070C0"/>
                                </a:solidFill>
                                <a:latin typeface="Cambria Math" panose="02040503050406030204" pitchFamily="18" charset="0"/>
                                <a:ea typeface="Times New Roman" charset="0"/>
                                <a:cs typeface="Times New Roman" charset="0"/>
                              </a:rPr>
                            </m:ctrlPr>
                          </m:accPr>
                          <m:e>
                            <m:r>
                              <a:rPr lang="en-US" sz="1900" i="1">
                                <a:solidFill>
                                  <a:srgbClr val="0070C0"/>
                                </a:solidFill>
                                <a:latin typeface="Cambria Math"/>
                                <a:ea typeface="Times New Roman" charset="0"/>
                                <a:cs typeface="Times New Roman" charset="0"/>
                              </a:rPr>
                              <m:t>𝜎</m:t>
                            </m:r>
                          </m:e>
                        </m:acc>
                      </m:e>
                      <m:sub>
                        <m:acc>
                          <m:accPr>
                            <m:chr m:val="̅"/>
                            <m:ctrlPr>
                              <a:rPr lang="en-US" sz="1900" i="1">
                                <a:solidFill>
                                  <a:srgbClr val="0070C0"/>
                                </a:solidFill>
                                <a:latin typeface="Cambria Math" panose="02040503050406030204" pitchFamily="18" charset="0"/>
                                <a:ea typeface="Times New Roman" charset="0"/>
                                <a:cs typeface="Times New Roman" charset="0"/>
                              </a:rPr>
                            </m:ctrlPr>
                          </m:accPr>
                          <m:e>
                            <m:r>
                              <a:rPr lang="en-US" sz="1900" b="0" i="1" smtClean="0">
                                <a:solidFill>
                                  <a:srgbClr val="0070C0"/>
                                </a:solidFill>
                                <a:latin typeface="Cambria Math"/>
                                <a:ea typeface="Times New Roman" charset="0"/>
                                <a:cs typeface="Times New Roman" charset="0"/>
                              </a:rPr>
                              <m:t>𝐵</m:t>
                            </m:r>
                          </m:e>
                        </m:acc>
                      </m:sub>
                      <m:sup>
                        <m:r>
                          <a:rPr lang="en-US" sz="1900" i="1">
                            <a:solidFill>
                              <a:srgbClr val="0070C0"/>
                            </a:solidFill>
                            <a:latin typeface="Cambria Math"/>
                            <a:ea typeface="Times New Roman" charset="0"/>
                            <a:cs typeface="Times New Roman" charset="0"/>
                          </a:rPr>
                          <m:t>2</m:t>
                        </m:r>
                      </m:sup>
                    </m:sSubSup>
                  </m:oMath>
                </a14:m>
                <a:r>
                  <a:rPr lang="en-US" sz="1900" dirty="0">
                    <a:solidFill>
                      <a:srgbClr val="0070C0"/>
                    </a:solidFill>
                    <a:latin typeface="Times New Roman" charset="0"/>
                    <a:ea typeface="Times New Roman" charset="0"/>
                    <a:cs typeface="Times New Roman" charset="0"/>
                  </a:rPr>
                  <a:t> being an inflated estimate of </a:t>
                </a:r>
                <a14:m>
                  <m:oMath xmlns:m="http://schemas.openxmlformats.org/officeDocument/2006/math">
                    <m:sSup>
                      <m:sSupPr>
                        <m:ctrlPr>
                          <a:rPr lang="en-US" sz="1900" i="1">
                            <a:solidFill>
                              <a:srgbClr val="0070C0"/>
                            </a:solidFill>
                            <a:latin typeface="Cambria Math" panose="02040503050406030204" pitchFamily="18" charset="0"/>
                            <a:ea typeface="Times New Roman" charset="0"/>
                            <a:cs typeface="Times New Roman" charset="0"/>
                          </a:rPr>
                        </m:ctrlPr>
                      </m:sSupPr>
                      <m:e>
                        <m:r>
                          <a:rPr lang="en-US" sz="1900" i="1">
                            <a:solidFill>
                              <a:srgbClr val="0070C0"/>
                            </a:solidFill>
                            <a:latin typeface="Cambria Math"/>
                            <a:ea typeface="Times New Roman" charset="0"/>
                            <a:cs typeface="Times New Roman" charset="0"/>
                          </a:rPr>
                          <m:t>𝜎</m:t>
                        </m:r>
                      </m:e>
                      <m:sup>
                        <m:r>
                          <a:rPr lang="en-US" sz="1900" i="1">
                            <a:solidFill>
                              <a:srgbClr val="0070C0"/>
                            </a:solidFill>
                            <a:latin typeface="Cambria Math"/>
                            <a:ea typeface="Times New Roman" charset="0"/>
                            <a:cs typeface="Times New Roman" charset="0"/>
                          </a:rPr>
                          <m:t>2</m:t>
                        </m:r>
                      </m:sup>
                    </m:sSup>
                  </m:oMath>
                </a14:m>
                <a:r>
                  <a:rPr lang="en-US" sz="1900" dirty="0">
                    <a:latin typeface="Times New Roman" charset="0"/>
                    <a:ea typeface="Times New Roman" charset="0"/>
                    <a:cs typeface="Times New Roman" charset="0"/>
                  </a:rPr>
                  <a:t>.</a:t>
                </a:r>
              </a:p>
              <a:p>
                <a:pPr algn="just"/>
                <a:endParaRPr lang="en-US" sz="1900"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5536" y="1283754"/>
                <a:ext cx="8450073" cy="4936194"/>
              </a:xfrm>
              <a:blipFill rotWithShape="1">
                <a:blip r:embed="rId2"/>
                <a:stretch>
                  <a:fillRect l="-722" t="-618" r="-649"/>
                </a:stretch>
              </a:blipFill>
            </p:spPr>
            <p:txBody>
              <a:bodyPr/>
              <a:lstStyle/>
              <a:p>
                <a:r>
                  <a:rPr lang="en-IN">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262368382"/>
              </p:ext>
            </p:extLst>
          </p:nvPr>
        </p:nvGraphicFramePr>
        <p:xfrm>
          <a:off x="2890156" y="1844824"/>
          <a:ext cx="3240360" cy="1648613"/>
        </p:xfrm>
        <a:graphic>
          <a:graphicData uri="http://schemas.openxmlformats.org/drawingml/2006/table">
            <a:tbl>
              <a:tblPr firstRow="1" bandRow="1">
                <a:tableStyleId>{5C22544A-7EE6-4342-B048-85BDC9FD1C3A}</a:tableStyleId>
              </a:tblPr>
              <a:tblGrid>
                <a:gridCol w="1376331">
                  <a:extLst>
                    <a:ext uri="{9D8B030D-6E8A-4147-A177-3AD203B41FA5}">
                      <a16:colId xmlns:a16="http://schemas.microsoft.com/office/drawing/2014/main" val="20000"/>
                    </a:ext>
                  </a:extLst>
                </a:gridCol>
                <a:gridCol w="634308">
                  <a:extLst>
                    <a:ext uri="{9D8B030D-6E8A-4147-A177-3AD203B41FA5}">
                      <a16:colId xmlns:a16="http://schemas.microsoft.com/office/drawing/2014/main" val="20001"/>
                    </a:ext>
                  </a:extLst>
                </a:gridCol>
                <a:gridCol w="638072">
                  <a:extLst>
                    <a:ext uri="{9D8B030D-6E8A-4147-A177-3AD203B41FA5}">
                      <a16:colId xmlns:a16="http://schemas.microsoft.com/office/drawing/2014/main" val="20002"/>
                    </a:ext>
                  </a:extLst>
                </a:gridCol>
                <a:gridCol w="591649">
                  <a:extLst>
                    <a:ext uri="{9D8B030D-6E8A-4147-A177-3AD203B41FA5}">
                      <a16:colId xmlns:a16="http://schemas.microsoft.com/office/drawing/2014/main" val="20003"/>
                    </a:ext>
                  </a:extLst>
                </a:gridCol>
              </a:tblGrid>
              <a:tr h="242717">
                <a:tc rowSpan="2">
                  <a:txBody>
                    <a:bodyPr/>
                    <a:lstStyle/>
                    <a:p>
                      <a:pPr algn="ctr"/>
                      <a:endParaRPr lang="en-US" sz="1200" b="1" dirty="0">
                        <a:solidFill>
                          <a:schemeClr val="tx1"/>
                        </a:solidFill>
                        <a:latin typeface="+mj-lt"/>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1200" b="1" dirty="0" smtClean="0">
                          <a:solidFill>
                            <a:schemeClr val="bg1"/>
                          </a:solidFill>
                          <a:latin typeface="+mj-lt"/>
                        </a:rPr>
                        <a:t>Brand</a:t>
                      </a:r>
                      <a:endParaRPr lang="en-US" sz="1200" b="1" dirty="0">
                        <a:solidFill>
                          <a:schemeClr val="bg1"/>
                        </a:solidFill>
                        <a:latin typeface="+mj-lt"/>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200" dirty="0"/>
                    </a:p>
                  </a:txBody>
                  <a:tcPr marL="68580" marR="68580" marT="34290" marB="34290"/>
                </a:tc>
                <a:tc hMerge="1">
                  <a:txBody>
                    <a:bodyPr/>
                    <a:lstStyle/>
                    <a:p>
                      <a:pPr algn="ctr"/>
                      <a:endParaRPr lang="en-US" sz="1200" dirty="0"/>
                    </a:p>
                  </a:txBody>
                  <a:tcPr marL="68580" marR="68580" marT="34290" marB="34290"/>
                </a:tc>
                <a:extLst>
                  <a:ext uri="{0D108BD9-81ED-4DB2-BD59-A6C34878D82A}">
                    <a16:rowId xmlns:a16="http://schemas.microsoft.com/office/drawing/2014/main" val="10000"/>
                  </a:ext>
                </a:extLst>
              </a:tr>
              <a:tr h="205377">
                <a:tc vMerge="1">
                  <a:txBody>
                    <a:bodyPr/>
                    <a:lstStyle/>
                    <a:p>
                      <a:pPr algn="ctr"/>
                      <a:endParaRPr lang="en-US" sz="1200" dirty="0"/>
                    </a:p>
                  </a:txBody>
                  <a:tcPr marL="68580" marR="68580" marT="34290" marB="34290">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sz="1200" b="1" dirty="0" smtClean="0">
                          <a:solidFill>
                            <a:schemeClr val="bg1"/>
                          </a:solidFill>
                          <a:latin typeface="+mj-lt"/>
                        </a:rPr>
                        <a:t>1</a:t>
                      </a:r>
                      <a:endParaRPr lang="en-US" sz="1200" b="1" dirty="0">
                        <a:solidFill>
                          <a:schemeClr val="bg1"/>
                        </a:solidFill>
                        <a:latin typeface="+mj-lt"/>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200" b="1" dirty="0" smtClean="0">
                          <a:solidFill>
                            <a:schemeClr val="bg1"/>
                          </a:solidFill>
                          <a:latin typeface="+mj-lt"/>
                        </a:rPr>
                        <a:t>2</a:t>
                      </a:r>
                      <a:endParaRPr lang="en-US" sz="1200" b="1" dirty="0">
                        <a:solidFill>
                          <a:schemeClr val="bg1"/>
                        </a:solidFill>
                        <a:latin typeface="+mj-lt"/>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200" b="1" dirty="0" smtClean="0">
                          <a:solidFill>
                            <a:schemeClr val="bg1"/>
                          </a:solidFill>
                          <a:latin typeface="+mj-lt"/>
                        </a:rPr>
                        <a:t>3</a:t>
                      </a:r>
                      <a:endParaRPr lang="en-US" sz="1200" b="1" dirty="0">
                        <a:solidFill>
                          <a:schemeClr val="bg1"/>
                        </a:solidFill>
                        <a:latin typeface="+mj-lt"/>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205377">
                <a:tc>
                  <a:txBody>
                    <a:bodyPr/>
                    <a:lstStyle/>
                    <a:p>
                      <a:pPr algn="ctr"/>
                      <a:r>
                        <a:rPr lang="en-US" sz="1200" b="1" dirty="0" smtClean="0">
                          <a:latin typeface="+mj-lt"/>
                        </a:rPr>
                        <a:t>Sample Mean</a:t>
                      </a:r>
                      <a:endParaRPr lang="en-US" sz="1200" b="1" dirty="0">
                        <a:latin typeface="+mj-lt"/>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latin typeface="+mj-lt"/>
                        </a:rPr>
                        <a:t>16</a:t>
                      </a:r>
                      <a:endParaRPr lang="en-US" sz="1200" b="1" dirty="0">
                        <a:latin typeface="+mj-lt"/>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latin typeface="+mj-lt"/>
                        </a:rPr>
                        <a:t>20</a:t>
                      </a:r>
                      <a:endParaRPr lang="en-US" sz="1200" b="1" dirty="0">
                        <a:latin typeface="+mj-lt"/>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latin typeface="+mj-lt"/>
                        </a:rPr>
                        <a:t>27</a:t>
                      </a:r>
                      <a:endParaRPr lang="en-US" sz="1200" b="1" dirty="0">
                        <a:latin typeface="+mj-lt"/>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05377">
                <a:tc>
                  <a:txBody>
                    <a:bodyPr/>
                    <a:lstStyle/>
                    <a:p>
                      <a:pPr algn="ctr"/>
                      <a:r>
                        <a:rPr lang="en-US" sz="1200" b="1" dirty="0" smtClean="0">
                          <a:latin typeface="+mj-lt"/>
                        </a:rPr>
                        <a:t>Sum</a:t>
                      </a:r>
                      <a:endParaRPr lang="en-US" sz="1200" b="1" dirty="0">
                        <a:latin typeface="+mj-lt"/>
                      </a:endParaRPr>
                    </a:p>
                  </a:txBody>
                  <a:tcPr marL="51435" marR="51435" marT="25718" marB="25718">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1200" b="1" dirty="0">
                        <a:latin typeface="+mj-lt"/>
                      </a:endParaRPr>
                    </a:p>
                  </a:txBody>
                  <a:tcPr marL="51435" marR="51435" marT="25718" marB="25718">
                    <a:lnT w="12700" cap="flat" cmpd="sng" algn="ctr">
                      <a:solidFill>
                        <a:schemeClr val="tx1"/>
                      </a:solidFill>
                      <a:prstDash val="solid"/>
                      <a:round/>
                      <a:headEnd type="none" w="med" len="med"/>
                      <a:tailEnd type="none" w="med" len="med"/>
                    </a:lnT>
                  </a:tcPr>
                </a:tc>
                <a:tc>
                  <a:txBody>
                    <a:bodyPr/>
                    <a:lstStyle/>
                    <a:p>
                      <a:pPr algn="ctr"/>
                      <a:r>
                        <a:rPr lang="en-US" sz="1200" b="1" dirty="0" smtClean="0">
                          <a:latin typeface="+mj-lt"/>
                        </a:rPr>
                        <a:t>63</a:t>
                      </a:r>
                      <a:endParaRPr lang="en-US" sz="1200" b="1" dirty="0">
                        <a:latin typeface="+mj-lt"/>
                      </a:endParaRPr>
                    </a:p>
                  </a:txBody>
                  <a:tcPr marL="51435" marR="51435" marT="25718" marB="25718">
                    <a:lnT w="12700" cap="flat" cmpd="sng" algn="ctr">
                      <a:solidFill>
                        <a:schemeClr val="tx1"/>
                      </a:solidFill>
                      <a:prstDash val="solid"/>
                      <a:round/>
                      <a:headEnd type="none" w="med" len="med"/>
                      <a:tailEnd type="none" w="med" len="med"/>
                    </a:lnT>
                  </a:tcPr>
                </a:tc>
                <a:tc>
                  <a:txBody>
                    <a:bodyPr/>
                    <a:lstStyle/>
                    <a:p>
                      <a:pPr algn="ctr"/>
                      <a:endParaRPr lang="en-US" sz="1200" b="1" dirty="0">
                        <a:latin typeface="+mj-lt"/>
                      </a:endParaRPr>
                    </a:p>
                  </a:txBody>
                  <a:tcPr marL="51435" marR="51435" marT="25718" marB="25718">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r h="205377">
                <a:tc>
                  <a:txBody>
                    <a:bodyPr/>
                    <a:lstStyle/>
                    <a:p>
                      <a:pPr algn="ctr"/>
                      <a:r>
                        <a:rPr lang="en-US" sz="1200" b="1" dirty="0" smtClean="0">
                          <a:latin typeface="+mj-lt"/>
                        </a:rPr>
                        <a:t>Sum of squares</a:t>
                      </a:r>
                      <a:endParaRPr lang="en-US" sz="1200" b="1" dirty="0">
                        <a:latin typeface="+mj-lt"/>
                      </a:endParaRPr>
                    </a:p>
                  </a:txBody>
                  <a:tcPr marL="51435" marR="51435" marT="25718" marB="25718">
                    <a:lnL w="12700" cap="flat" cmpd="sng" algn="ctr">
                      <a:solidFill>
                        <a:schemeClr val="tx1"/>
                      </a:solidFill>
                      <a:prstDash val="solid"/>
                      <a:round/>
                      <a:headEnd type="none" w="med" len="med"/>
                      <a:tailEnd type="none" w="med" len="med"/>
                    </a:lnL>
                  </a:tcPr>
                </a:tc>
                <a:tc>
                  <a:txBody>
                    <a:bodyPr/>
                    <a:lstStyle/>
                    <a:p>
                      <a:pPr algn="ctr"/>
                      <a:endParaRPr lang="en-US" sz="1200" b="1" dirty="0">
                        <a:latin typeface="+mj-lt"/>
                      </a:endParaRPr>
                    </a:p>
                  </a:txBody>
                  <a:tcPr marL="51435" marR="51435" marT="25718" marB="25718"/>
                </a:tc>
                <a:tc>
                  <a:txBody>
                    <a:bodyPr/>
                    <a:lstStyle/>
                    <a:p>
                      <a:pPr algn="ctr"/>
                      <a:r>
                        <a:rPr lang="en-US" sz="1200" b="1" dirty="0" smtClean="0">
                          <a:latin typeface="+mj-lt"/>
                        </a:rPr>
                        <a:t>1385</a:t>
                      </a:r>
                      <a:endParaRPr lang="en-US" sz="1200" b="1" dirty="0">
                        <a:latin typeface="+mj-lt"/>
                      </a:endParaRPr>
                    </a:p>
                  </a:txBody>
                  <a:tcPr marL="51435" marR="51435" marT="25718" marB="25718"/>
                </a:tc>
                <a:tc>
                  <a:txBody>
                    <a:bodyPr/>
                    <a:lstStyle/>
                    <a:p>
                      <a:pPr algn="ctr"/>
                      <a:endParaRPr lang="en-US" sz="1200" b="1" dirty="0">
                        <a:latin typeface="+mj-lt"/>
                      </a:endParaRPr>
                    </a:p>
                  </a:txBody>
                  <a:tcPr marL="51435" marR="51435" marT="25718" marB="2571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05377">
                <a:tc>
                  <a:txBody>
                    <a:bodyPr/>
                    <a:lstStyle/>
                    <a:p>
                      <a:pPr algn="ctr"/>
                      <a:r>
                        <a:rPr lang="en-US" sz="1200" b="1" dirty="0" smtClean="0">
                          <a:latin typeface="+mj-lt"/>
                        </a:rPr>
                        <a:t>Mean</a:t>
                      </a:r>
                      <a:endParaRPr lang="en-US" sz="1200" b="1" dirty="0">
                        <a:latin typeface="+mj-lt"/>
                      </a:endParaRPr>
                    </a:p>
                  </a:txBody>
                  <a:tcPr marL="51435" marR="51435" marT="25718" marB="25718">
                    <a:lnL w="12700" cap="flat" cmpd="sng" algn="ctr">
                      <a:solidFill>
                        <a:schemeClr val="tx1"/>
                      </a:solidFill>
                      <a:prstDash val="solid"/>
                      <a:round/>
                      <a:headEnd type="none" w="med" len="med"/>
                      <a:tailEnd type="none" w="med" len="med"/>
                    </a:lnL>
                  </a:tcPr>
                </a:tc>
                <a:tc>
                  <a:txBody>
                    <a:bodyPr/>
                    <a:lstStyle/>
                    <a:p>
                      <a:pPr algn="ctr"/>
                      <a:endParaRPr lang="en-US" sz="1200" b="1" dirty="0">
                        <a:latin typeface="+mj-lt"/>
                      </a:endParaRPr>
                    </a:p>
                  </a:txBody>
                  <a:tcPr marL="51435" marR="51435" marT="25718" marB="25718"/>
                </a:tc>
                <a:tc>
                  <a:txBody>
                    <a:bodyPr/>
                    <a:lstStyle/>
                    <a:p>
                      <a:pPr algn="ctr"/>
                      <a:r>
                        <a:rPr lang="en-US" sz="1200" b="1" dirty="0" smtClean="0">
                          <a:latin typeface="+mj-lt"/>
                        </a:rPr>
                        <a:t>21</a:t>
                      </a:r>
                      <a:endParaRPr lang="en-US" sz="1200" b="1" dirty="0">
                        <a:latin typeface="+mj-lt"/>
                      </a:endParaRPr>
                    </a:p>
                  </a:txBody>
                  <a:tcPr marL="51435" marR="51435" marT="25718" marB="25718"/>
                </a:tc>
                <a:tc>
                  <a:txBody>
                    <a:bodyPr/>
                    <a:lstStyle/>
                    <a:p>
                      <a:pPr algn="ctr"/>
                      <a:endParaRPr lang="en-US" sz="1200" b="1" dirty="0">
                        <a:latin typeface="+mj-lt"/>
                      </a:endParaRPr>
                    </a:p>
                  </a:txBody>
                  <a:tcPr marL="51435" marR="51435" marT="25718" marB="2571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05377">
                <a:tc>
                  <a:txBody>
                    <a:bodyPr/>
                    <a:lstStyle/>
                    <a:p>
                      <a:pPr algn="ctr"/>
                      <a:r>
                        <a:rPr lang="en-US" sz="1200" b="1" dirty="0" smtClean="0">
                          <a:latin typeface="+mj-lt"/>
                        </a:rPr>
                        <a:t>Variance</a:t>
                      </a:r>
                      <a:endParaRPr lang="en-US" sz="1200" b="1" dirty="0">
                        <a:latin typeface="+mj-lt"/>
                      </a:endParaRPr>
                    </a:p>
                  </a:txBody>
                  <a:tcPr marL="51435" marR="51435" marT="25718" marB="25718">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1200" b="1" dirty="0">
                        <a:latin typeface="+mj-lt"/>
                      </a:endParaRPr>
                    </a:p>
                  </a:txBody>
                  <a:tcPr marL="51435" marR="51435" marT="25718" marB="25718">
                    <a:lnB w="12700" cap="flat" cmpd="sng" algn="ctr">
                      <a:solidFill>
                        <a:schemeClr val="tx1"/>
                      </a:solidFill>
                      <a:prstDash val="solid"/>
                      <a:round/>
                      <a:headEnd type="none" w="med" len="med"/>
                      <a:tailEnd type="none" w="med" len="med"/>
                    </a:lnB>
                  </a:tcPr>
                </a:tc>
                <a:tc>
                  <a:txBody>
                    <a:bodyPr/>
                    <a:lstStyle/>
                    <a:p>
                      <a:pPr algn="ctr"/>
                      <a:r>
                        <a:rPr lang="en-US" sz="1200" b="1" dirty="0" smtClean="0">
                          <a:latin typeface="+mj-lt"/>
                        </a:rPr>
                        <a:t>31</a:t>
                      </a:r>
                      <a:endParaRPr lang="en-US" sz="1200" b="1" dirty="0">
                        <a:latin typeface="+mj-lt"/>
                      </a:endParaRPr>
                    </a:p>
                  </a:txBody>
                  <a:tcPr marL="51435" marR="51435" marT="25718" marB="25718">
                    <a:lnB w="12700" cap="flat" cmpd="sng" algn="ctr">
                      <a:solidFill>
                        <a:schemeClr val="tx1"/>
                      </a:solidFill>
                      <a:prstDash val="solid"/>
                      <a:round/>
                      <a:headEnd type="none" w="med" len="med"/>
                      <a:tailEnd type="none" w="med" len="med"/>
                    </a:lnB>
                  </a:tcPr>
                </a:tc>
                <a:tc>
                  <a:txBody>
                    <a:bodyPr/>
                    <a:lstStyle/>
                    <a:p>
                      <a:pPr algn="ctr"/>
                      <a:endParaRPr lang="en-US" sz="1200" b="1" dirty="0">
                        <a:latin typeface="+mj-lt"/>
                      </a:endParaRPr>
                    </a:p>
                  </a:txBody>
                  <a:tcPr marL="51435" marR="51435" marT="25718" marB="25718">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Title 1"/>
          <p:cNvSpPr txBox="1">
            <a:spLocks/>
          </p:cNvSpPr>
          <p:nvPr/>
        </p:nvSpPr>
        <p:spPr>
          <a:xfrm>
            <a:off x="395536" y="0"/>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Solution : </a:t>
            </a:r>
            <a:r>
              <a:rPr lang="en-US" sz="4000" dirty="0">
                <a:solidFill>
                  <a:srgbClr val="A50021"/>
                </a:solidFill>
                <a:latin typeface="Times New Roman" pitchFamily="18" charset="0"/>
                <a:cs typeface="Times New Roman" pitchFamily="18" charset="0"/>
              </a:rPr>
              <a:t>Variance </a:t>
            </a:r>
            <a:r>
              <a:rPr lang="en-US" sz="4000" dirty="0" smtClean="0">
                <a:solidFill>
                  <a:srgbClr val="A50021"/>
                </a:solidFill>
                <a:latin typeface="Times New Roman" pitchFamily="18" charset="0"/>
                <a:cs typeface="Times New Roman" pitchFamily="18" charset="0"/>
              </a:rPr>
              <a:t>between </a:t>
            </a:r>
            <a:r>
              <a:rPr lang="en-US" sz="4000" dirty="0">
                <a:solidFill>
                  <a:srgbClr val="A50021"/>
                </a:solidFill>
                <a:latin typeface="Times New Roman" pitchFamily="18" charset="0"/>
                <a:cs typeface="Times New Roman" pitchFamily="18" charset="0"/>
              </a:rPr>
              <a:t>Samples </a:t>
            </a:r>
            <a:endParaRPr lang="en-IN" sz="4000" dirty="0">
              <a:solidFill>
                <a:srgbClr val="6C0000"/>
              </a:solidFill>
              <a:latin typeface="Times New Roman" pitchFamily="18" charset="0"/>
              <a:cs typeface="Times New Roman" pitchFamily="18" charset="0"/>
            </a:endParaRPr>
          </a:p>
        </p:txBody>
      </p:sp>
    </p:spTree>
    <p:extLst>
      <p:ext uri="{BB962C8B-B14F-4D97-AF65-F5344CB8AC3E}">
        <p14:creationId xmlns:p14="http://schemas.microsoft.com/office/powerpoint/2010/main" val="9434804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5536" y="1167160"/>
                <a:ext cx="8279306" cy="5328592"/>
              </a:xfrm>
            </p:spPr>
            <p:txBody>
              <a:bodyPr>
                <a:noAutofit/>
              </a:bodyPr>
              <a:lstStyle/>
              <a:p>
                <a:pPr algn="just"/>
                <a:r>
                  <a:rPr lang="en-US" sz="1900" dirty="0" smtClean="0">
                    <a:latin typeface="Times New Roman" charset="0"/>
                    <a:ea typeface="Times New Roman" charset="0"/>
                    <a:cs typeface="Times New Roman" charset="0"/>
                  </a:rPr>
                  <a:t>The </a:t>
                </a:r>
                <a:r>
                  <a:rPr lang="en-US" sz="1900" dirty="0">
                    <a:latin typeface="Times New Roman" charset="0"/>
                    <a:ea typeface="Times New Roman" charset="0"/>
                    <a:cs typeface="Times New Roman" charset="0"/>
                  </a:rPr>
                  <a:t>two estimates of </a:t>
                </a:r>
                <a14:m>
                  <m:oMath xmlns:m="http://schemas.openxmlformats.org/officeDocument/2006/math">
                    <m:sSup>
                      <m:sSupPr>
                        <m:ctrlPr>
                          <a:rPr lang="en-US" sz="1900" i="1">
                            <a:latin typeface="Cambria Math" panose="02040503050406030204" pitchFamily="18" charset="0"/>
                            <a:ea typeface="Times New Roman" charset="0"/>
                            <a:cs typeface="Times New Roman" charset="0"/>
                          </a:rPr>
                        </m:ctrlPr>
                      </m:sSupPr>
                      <m:e>
                        <m:r>
                          <a:rPr lang="en-US" sz="1900" i="1">
                            <a:latin typeface="Cambria Math"/>
                            <a:ea typeface="Times New Roman" charset="0"/>
                            <a:cs typeface="Times New Roman" charset="0"/>
                          </a:rPr>
                          <m:t>𝜎</m:t>
                        </m:r>
                      </m:e>
                      <m:sup>
                        <m:r>
                          <a:rPr lang="en-US" sz="1900" i="1">
                            <a:latin typeface="Cambria Math"/>
                            <a:ea typeface="Times New Roman" charset="0"/>
                            <a:cs typeface="Times New Roman" charset="0"/>
                          </a:rPr>
                          <m:t>2</m:t>
                        </m:r>
                      </m:sup>
                    </m:sSup>
                  </m:oMath>
                </a14:m>
                <a:r>
                  <a:rPr lang="en-US" sz="1900" dirty="0">
                    <a:latin typeface="Times New Roman" charset="0"/>
                    <a:ea typeface="Times New Roman" charset="0"/>
                    <a:cs typeface="Times New Roman" charset="0"/>
                  </a:rPr>
                  <a:t>, </a:t>
                </a:r>
                <a14:m>
                  <m:oMath xmlns:m="http://schemas.openxmlformats.org/officeDocument/2006/math">
                    <m:sSubSup>
                      <m:sSubSupPr>
                        <m:ctrlPr>
                          <a:rPr lang="en-US" sz="1900" i="1">
                            <a:latin typeface="Cambria Math" panose="02040503050406030204" pitchFamily="18" charset="0"/>
                            <a:ea typeface="Times New Roman" charset="0"/>
                            <a:cs typeface="Times New Roman" charset="0"/>
                          </a:rPr>
                        </m:ctrlPr>
                      </m:sSubSupPr>
                      <m:e>
                        <m:acc>
                          <m:accPr>
                            <m:chr m:val="̂"/>
                            <m:ctrlPr>
                              <a:rPr lang="en-US" sz="1900" i="1">
                                <a:latin typeface="Cambria Math" panose="02040503050406030204" pitchFamily="18" charset="0"/>
                                <a:ea typeface="Times New Roman" charset="0"/>
                                <a:cs typeface="Times New Roman" charset="0"/>
                              </a:rPr>
                            </m:ctrlPr>
                          </m:accPr>
                          <m:e>
                            <m:r>
                              <a:rPr lang="en-US" sz="1900" b="0" i="1" smtClean="0">
                                <a:latin typeface="Cambria Math"/>
                                <a:ea typeface="Times New Roman" charset="0"/>
                                <a:cs typeface="Times New Roman" charset="0"/>
                              </a:rPr>
                              <m:t>𝑛</m:t>
                            </m:r>
                            <m:r>
                              <a:rPr lang="en-US" sz="1900" i="1">
                                <a:latin typeface="Cambria Math"/>
                                <a:ea typeface="Times New Roman" charset="0"/>
                                <a:cs typeface="Times New Roman" charset="0"/>
                              </a:rPr>
                              <m:t>𝜎</m:t>
                            </m:r>
                          </m:e>
                        </m:acc>
                      </m:e>
                      <m:sub>
                        <m:r>
                          <a:rPr lang="en-US" sz="1900" b="0" i="1" smtClean="0">
                            <a:latin typeface="Cambria Math"/>
                            <a:ea typeface="Times New Roman" charset="0"/>
                            <a:cs typeface="Times New Roman" charset="0"/>
                          </a:rPr>
                          <m:t>𝐵</m:t>
                        </m:r>
                      </m:sub>
                      <m:sup>
                        <m:r>
                          <a:rPr lang="en-US" sz="1900" i="1">
                            <a:latin typeface="Cambria Math"/>
                            <a:ea typeface="Times New Roman" charset="0"/>
                            <a:cs typeface="Times New Roman" charset="0"/>
                          </a:rPr>
                          <m:t>2</m:t>
                        </m:r>
                      </m:sup>
                    </m:sSubSup>
                  </m:oMath>
                </a14:m>
                <a:r>
                  <a:rPr lang="en-US" sz="1900" dirty="0" smtClean="0">
                    <a:latin typeface="Times New Roman" charset="0"/>
                    <a:ea typeface="Times New Roman" charset="0"/>
                    <a:cs typeface="Times New Roman" charset="0"/>
                  </a:rPr>
                  <a:t> and </a:t>
                </a:r>
                <a14:m>
                  <m:oMath xmlns:m="http://schemas.openxmlformats.org/officeDocument/2006/math">
                    <m:sSubSup>
                      <m:sSubSupPr>
                        <m:ctrlPr>
                          <a:rPr lang="en-US" sz="1900" i="1">
                            <a:latin typeface="Cambria Math" panose="02040503050406030204" pitchFamily="18" charset="0"/>
                            <a:ea typeface="Times New Roman" charset="0"/>
                            <a:cs typeface="Times New Roman" charset="0"/>
                          </a:rPr>
                        </m:ctrlPr>
                      </m:sSubSupPr>
                      <m:e>
                        <m:acc>
                          <m:accPr>
                            <m:chr m:val="̂"/>
                            <m:ctrlPr>
                              <a:rPr lang="en-US" sz="1900" i="1">
                                <a:latin typeface="Cambria Math" panose="02040503050406030204" pitchFamily="18" charset="0"/>
                                <a:ea typeface="Times New Roman" charset="0"/>
                                <a:cs typeface="Times New Roman" charset="0"/>
                              </a:rPr>
                            </m:ctrlPr>
                          </m:accPr>
                          <m:e>
                            <m:r>
                              <a:rPr lang="en-US" sz="1900" i="1">
                                <a:latin typeface="Cambria Math"/>
                                <a:ea typeface="Times New Roman" charset="0"/>
                                <a:cs typeface="Times New Roman" charset="0"/>
                              </a:rPr>
                              <m:t>𝜎</m:t>
                            </m:r>
                          </m:e>
                        </m:acc>
                      </m:e>
                      <m:sub>
                        <m:acc>
                          <m:accPr>
                            <m:chr m:val="̅"/>
                            <m:ctrlPr>
                              <a:rPr lang="en-US" sz="1900" i="1">
                                <a:latin typeface="Cambria Math" panose="02040503050406030204" pitchFamily="18" charset="0"/>
                                <a:ea typeface="Times New Roman" charset="0"/>
                                <a:cs typeface="Times New Roman" charset="0"/>
                              </a:rPr>
                            </m:ctrlPr>
                          </m:accPr>
                          <m:e>
                            <m:r>
                              <a:rPr lang="en-US" sz="1900" b="0" i="1" smtClean="0">
                                <a:latin typeface="Cambria Math"/>
                                <a:ea typeface="Times New Roman" charset="0"/>
                                <a:cs typeface="Times New Roman" charset="0"/>
                              </a:rPr>
                              <m:t>𝑊</m:t>
                            </m:r>
                          </m:e>
                        </m:acc>
                      </m:sub>
                      <m:sup>
                        <m:r>
                          <a:rPr lang="en-US" sz="1900" i="1">
                            <a:latin typeface="Cambria Math"/>
                            <a:ea typeface="Times New Roman" charset="0"/>
                            <a:cs typeface="Times New Roman" charset="0"/>
                          </a:rPr>
                          <m:t>2</m:t>
                        </m:r>
                      </m:sup>
                    </m:sSubSup>
                  </m:oMath>
                </a14:m>
                <a:r>
                  <a:rPr lang="en-US" sz="1900" dirty="0">
                    <a:latin typeface="Times New Roman" charset="0"/>
                    <a:ea typeface="Times New Roman" charset="0"/>
                    <a:cs typeface="Times New Roman" charset="0"/>
                  </a:rPr>
                  <a:t>, may be tested for </a:t>
                </a:r>
                <a:r>
                  <a:rPr lang="en-US" sz="1900" dirty="0" smtClean="0">
                    <a:latin typeface="Times New Roman" charset="0"/>
                    <a:ea typeface="Times New Roman" charset="0"/>
                    <a:cs typeface="Times New Roman" charset="0"/>
                  </a:rPr>
                  <a:t>equality </a:t>
                </a:r>
                <a:r>
                  <a:rPr lang="en-US" sz="1900" dirty="0">
                    <a:latin typeface="Times New Roman" charset="0"/>
                    <a:ea typeface="Times New Roman" charset="0"/>
                    <a:cs typeface="Times New Roman" charset="0"/>
                  </a:rPr>
                  <a:t>using the </a:t>
                </a:r>
                <a:r>
                  <a:rPr lang="en-US" sz="1900" i="1" dirty="0">
                    <a:latin typeface="Times New Roman" charset="0"/>
                    <a:ea typeface="Times New Roman" charset="0"/>
                    <a:cs typeface="Times New Roman" charset="0"/>
                  </a:rPr>
                  <a:t>F</a:t>
                </a:r>
                <a:r>
                  <a:rPr lang="en-US" sz="1900" dirty="0">
                    <a:latin typeface="Times New Roman" charset="0"/>
                    <a:ea typeface="Times New Roman" charset="0"/>
                    <a:cs typeface="Times New Roman" charset="0"/>
                  </a:rPr>
                  <a:t>-test </a:t>
                </a:r>
                <a:r>
                  <a:rPr lang="en-US" sz="1900" dirty="0" smtClean="0">
                    <a:latin typeface="Times New Roman" charset="0"/>
                    <a:ea typeface="Times New Roman" charset="0"/>
                    <a:cs typeface="Times New Roman" charset="0"/>
                  </a:rPr>
                  <a:t>with </a:t>
                </a:r>
                <a:endParaRPr lang="en-US" sz="1900" dirty="0">
                  <a:latin typeface="Times New Roman" charset="0"/>
                  <a:ea typeface="Times New Roman" charset="0"/>
                  <a:cs typeface="Times New Roman" charset="0"/>
                </a:endParaRPr>
              </a:p>
              <a:p>
                <a:pPr marL="0" indent="0" algn="ctr">
                  <a:buNone/>
                </a:pPr>
                <a:r>
                  <a:rPr lang="en-US" sz="1900" dirty="0" smtClean="0">
                    <a:latin typeface="Times New Roman" charset="0"/>
                    <a:ea typeface="Times New Roman" charset="0"/>
                    <a:cs typeface="Times New Roman" charset="0"/>
                  </a:rPr>
                  <a:t> </a:t>
                </a:r>
                <a14:m>
                  <m:oMath xmlns:m="http://schemas.openxmlformats.org/officeDocument/2006/math">
                    <m:r>
                      <a:rPr lang="en-US" sz="1900" b="0" i="1" smtClean="0">
                        <a:latin typeface="Cambria Math"/>
                        <a:ea typeface="Times New Roman" charset="0"/>
                        <a:cs typeface="Times New Roman" charset="0"/>
                      </a:rPr>
                      <m:t>𝐹</m:t>
                    </m:r>
                    <m:r>
                      <a:rPr lang="en-US" sz="1900" b="0" i="1" smtClean="0">
                        <a:latin typeface="Cambria Math"/>
                        <a:ea typeface="Times New Roman" charset="0"/>
                        <a:cs typeface="Times New Roman" charset="0"/>
                      </a:rPr>
                      <m:t>=</m:t>
                    </m:r>
                    <m:f>
                      <m:fPr>
                        <m:ctrlPr>
                          <a:rPr lang="mr-IN" sz="1900" b="0" i="1" smtClean="0">
                            <a:latin typeface="Cambria Math" panose="02040503050406030204" pitchFamily="18" charset="0"/>
                            <a:ea typeface="Times New Roman" charset="0"/>
                            <a:cs typeface="Times New Roman" charset="0"/>
                          </a:rPr>
                        </m:ctrlPr>
                      </m:fPr>
                      <m:num>
                        <m:r>
                          <a:rPr lang="en-US" sz="1900" b="0" i="1" smtClean="0">
                            <a:latin typeface="Cambria Math"/>
                            <a:ea typeface="Times New Roman" charset="0"/>
                            <a:cs typeface="Times New Roman" charset="0"/>
                          </a:rPr>
                          <m:t>5</m:t>
                        </m:r>
                        <m:sSubSup>
                          <m:sSubSupPr>
                            <m:ctrlPr>
                              <a:rPr lang="en-US" sz="1900" i="1">
                                <a:latin typeface="Cambria Math" panose="02040503050406030204" pitchFamily="18" charset="0"/>
                                <a:ea typeface="Times New Roman" charset="0"/>
                                <a:cs typeface="Times New Roman" charset="0"/>
                              </a:rPr>
                            </m:ctrlPr>
                          </m:sSubSupPr>
                          <m:e>
                            <m:acc>
                              <m:accPr>
                                <m:chr m:val="̂"/>
                                <m:ctrlPr>
                                  <a:rPr lang="en-US" sz="1900" i="1">
                                    <a:latin typeface="Cambria Math" panose="02040503050406030204" pitchFamily="18" charset="0"/>
                                    <a:ea typeface="Times New Roman" charset="0"/>
                                    <a:cs typeface="Times New Roman" charset="0"/>
                                  </a:rPr>
                                </m:ctrlPr>
                              </m:accPr>
                              <m:e>
                                <m:r>
                                  <a:rPr lang="en-US" sz="1900" i="1">
                                    <a:latin typeface="Cambria Math"/>
                                    <a:ea typeface="Times New Roman" charset="0"/>
                                    <a:cs typeface="Times New Roman" charset="0"/>
                                  </a:rPr>
                                  <m:t>𝜎</m:t>
                                </m:r>
                              </m:e>
                            </m:acc>
                          </m:e>
                          <m:sub>
                            <m:acc>
                              <m:accPr>
                                <m:chr m:val="̅"/>
                                <m:ctrlPr>
                                  <a:rPr lang="en-US" sz="1900" i="1">
                                    <a:latin typeface="Cambria Math" panose="02040503050406030204" pitchFamily="18" charset="0"/>
                                    <a:ea typeface="Times New Roman" charset="0"/>
                                    <a:cs typeface="Times New Roman" charset="0"/>
                                  </a:rPr>
                                </m:ctrlPr>
                              </m:accPr>
                              <m:e>
                                <m:r>
                                  <a:rPr lang="en-US" sz="1900" i="1">
                                    <a:latin typeface="Cambria Math"/>
                                    <a:ea typeface="Times New Roman" charset="0"/>
                                    <a:cs typeface="Times New Roman" charset="0"/>
                                  </a:rPr>
                                  <m:t>𝐵</m:t>
                                </m:r>
                              </m:e>
                            </m:acc>
                          </m:sub>
                          <m:sup>
                            <m:r>
                              <a:rPr lang="en-US" sz="1900" i="1">
                                <a:latin typeface="Cambria Math"/>
                                <a:ea typeface="Times New Roman" charset="0"/>
                                <a:cs typeface="Times New Roman" charset="0"/>
                              </a:rPr>
                              <m:t>2</m:t>
                            </m:r>
                          </m:sup>
                        </m:sSubSup>
                      </m:num>
                      <m:den>
                        <m:sSubSup>
                          <m:sSubSupPr>
                            <m:ctrlPr>
                              <a:rPr lang="en-US" sz="1900" i="1">
                                <a:latin typeface="Cambria Math" panose="02040503050406030204" pitchFamily="18" charset="0"/>
                                <a:ea typeface="Times New Roman" charset="0"/>
                                <a:cs typeface="Times New Roman" charset="0"/>
                              </a:rPr>
                            </m:ctrlPr>
                          </m:sSubSupPr>
                          <m:e>
                            <m:acc>
                              <m:accPr>
                                <m:chr m:val="̂"/>
                                <m:ctrlPr>
                                  <a:rPr lang="en-US" sz="1900" i="1">
                                    <a:latin typeface="Cambria Math" panose="02040503050406030204" pitchFamily="18" charset="0"/>
                                    <a:ea typeface="Times New Roman" charset="0"/>
                                    <a:cs typeface="Times New Roman" charset="0"/>
                                  </a:rPr>
                                </m:ctrlPr>
                              </m:accPr>
                              <m:e>
                                <m:r>
                                  <a:rPr lang="en-US" sz="1900" i="1">
                                    <a:latin typeface="Cambria Math"/>
                                    <a:ea typeface="Times New Roman" charset="0"/>
                                    <a:cs typeface="Times New Roman" charset="0"/>
                                  </a:rPr>
                                  <m:t>𝜎</m:t>
                                </m:r>
                              </m:e>
                            </m:acc>
                          </m:e>
                          <m:sub>
                            <m:r>
                              <a:rPr lang="en-US" sz="1900" i="1">
                                <a:latin typeface="Cambria Math"/>
                                <a:ea typeface="Times New Roman" charset="0"/>
                                <a:cs typeface="Times New Roman" charset="0"/>
                              </a:rPr>
                              <m:t>𝑊</m:t>
                            </m:r>
                          </m:sub>
                          <m:sup>
                            <m:r>
                              <a:rPr lang="en-US" sz="1900" i="1">
                                <a:latin typeface="Cambria Math"/>
                                <a:ea typeface="Times New Roman" charset="0"/>
                                <a:cs typeface="Times New Roman" charset="0"/>
                              </a:rPr>
                              <m:t>2</m:t>
                            </m:r>
                          </m:sup>
                        </m:sSubSup>
                      </m:den>
                    </m:f>
                  </m:oMath>
                </a14:m>
                <a:endParaRPr lang="en-US" sz="1900" dirty="0">
                  <a:latin typeface="Times New Roman" charset="0"/>
                  <a:ea typeface="Times New Roman" charset="0"/>
                  <a:cs typeface="Times New Roman" charset="0"/>
                </a:endParaRPr>
              </a:p>
              <a:p>
                <a:pPr marL="0" indent="0" algn="just">
                  <a:buNone/>
                </a:pPr>
                <a:r>
                  <a:rPr lang="en-US" sz="1900" dirty="0" smtClean="0">
                    <a:latin typeface="Times New Roman" charset="0"/>
                    <a:ea typeface="Times New Roman" charset="0"/>
                    <a:cs typeface="Times New Roman" charset="0"/>
                  </a:rPr>
                  <a:t>     as </a:t>
                </a:r>
                <a:r>
                  <a:rPr lang="en-US" sz="1900" dirty="0">
                    <a:latin typeface="Times New Roman" charset="0"/>
                    <a:ea typeface="Times New Roman" charset="0"/>
                    <a:cs typeface="Times New Roman" charset="0"/>
                  </a:rPr>
                  <a:t>lifetimes may be assumed to be normally distributed. </a:t>
                </a:r>
                <a:endParaRPr lang="en-US" sz="1900" dirty="0" smtClean="0">
                  <a:latin typeface="Times New Roman" charset="0"/>
                  <a:ea typeface="Times New Roman" charset="0"/>
                  <a:cs typeface="Times New Roman" charset="0"/>
                </a:endParaRPr>
              </a:p>
              <a:p>
                <a:pPr marL="0" indent="0" algn="just">
                  <a:buNone/>
                </a:pPr>
                <a:endParaRPr lang="en-US" sz="800" dirty="0">
                  <a:latin typeface="Times New Roman" charset="0"/>
                  <a:ea typeface="Times New Roman" charset="0"/>
                  <a:cs typeface="Times New Roman" charset="0"/>
                </a:endParaRPr>
              </a:p>
              <a:p>
                <a:pPr algn="just"/>
                <a:r>
                  <a:rPr lang="en-US" sz="1900" dirty="0">
                    <a:latin typeface="Times New Roman" charset="0"/>
                    <a:ea typeface="Times New Roman" charset="0"/>
                    <a:cs typeface="Times New Roman" charset="0"/>
                  </a:rPr>
                  <a:t>Recall that the </a:t>
                </a:r>
                <a:r>
                  <a:rPr lang="en-US" sz="1900" i="1" dirty="0">
                    <a:latin typeface="Times New Roman" charset="0"/>
                    <a:ea typeface="Times New Roman" charset="0"/>
                    <a:cs typeface="Times New Roman" charset="0"/>
                  </a:rPr>
                  <a:t>F</a:t>
                </a:r>
                <a:r>
                  <a:rPr lang="en-US" sz="1900" dirty="0">
                    <a:latin typeface="Times New Roman" charset="0"/>
                    <a:ea typeface="Times New Roman" charset="0"/>
                    <a:cs typeface="Times New Roman" charset="0"/>
                  </a:rPr>
                  <a:t>-test requires the two variances to be independently distributed (</a:t>
                </a:r>
                <a:r>
                  <a:rPr lang="en-US" sz="1900" dirty="0" smtClean="0">
                    <a:latin typeface="Times New Roman" charset="0"/>
                    <a:ea typeface="Times New Roman" charset="0"/>
                    <a:cs typeface="Times New Roman" charset="0"/>
                  </a:rPr>
                  <a:t>from independent </a:t>
                </a:r>
                <a:r>
                  <a:rPr lang="en-US" sz="1900" dirty="0">
                    <a:latin typeface="Times New Roman" charset="0"/>
                    <a:ea typeface="Times New Roman" charset="0"/>
                    <a:cs typeface="Times New Roman" charset="0"/>
                  </a:rPr>
                  <a:t>samples). Although this is by no means </a:t>
                </a:r>
                <a:r>
                  <a:rPr lang="en-US" sz="1900" dirty="0" smtClean="0">
                    <a:latin typeface="Times New Roman" charset="0"/>
                    <a:ea typeface="Times New Roman" charset="0"/>
                    <a:cs typeface="Times New Roman" charset="0"/>
                  </a:rPr>
                  <a:t>obvious </a:t>
                </a:r>
                <a:r>
                  <a:rPr lang="en-US" sz="1900" dirty="0">
                    <a:latin typeface="Times New Roman" charset="0"/>
                    <a:ea typeface="Times New Roman" charset="0"/>
                    <a:cs typeface="Times New Roman" charset="0"/>
                  </a:rPr>
                  <a:t>here (both were calculated from the same data), </a:t>
                </a:r>
                <a14:m>
                  <m:oMath xmlns:m="http://schemas.openxmlformats.org/officeDocument/2006/math">
                    <m:sSubSup>
                      <m:sSubSupPr>
                        <m:ctrlPr>
                          <a:rPr lang="en-US" sz="1900" i="1">
                            <a:latin typeface="Cambria Math" panose="02040503050406030204" pitchFamily="18" charset="0"/>
                            <a:ea typeface="Times New Roman" charset="0"/>
                            <a:cs typeface="Times New Roman" charset="0"/>
                          </a:rPr>
                        </m:ctrlPr>
                      </m:sSubSupPr>
                      <m:e>
                        <m:acc>
                          <m:accPr>
                            <m:chr m:val="̂"/>
                            <m:ctrlPr>
                              <a:rPr lang="en-US" sz="1900" i="1">
                                <a:latin typeface="Cambria Math" panose="02040503050406030204" pitchFamily="18" charset="0"/>
                                <a:ea typeface="Times New Roman" charset="0"/>
                                <a:cs typeface="Times New Roman" charset="0"/>
                              </a:rPr>
                            </m:ctrlPr>
                          </m:accPr>
                          <m:e>
                            <m:r>
                              <a:rPr lang="en-US" sz="1900" i="1">
                                <a:latin typeface="Cambria Math"/>
                                <a:ea typeface="Times New Roman" charset="0"/>
                                <a:cs typeface="Times New Roman" charset="0"/>
                              </a:rPr>
                              <m:t>𝜎</m:t>
                            </m:r>
                          </m:e>
                        </m:acc>
                      </m:e>
                      <m:sub>
                        <m:r>
                          <a:rPr lang="en-US" sz="1900" i="1">
                            <a:latin typeface="Cambria Math"/>
                            <a:ea typeface="Times New Roman" charset="0"/>
                            <a:cs typeface="Times New Roman" charset="0"/>
                          </a:rPr>
                          <m:t>𝑊</m:t>
                        </m:r>
                      </m:sub>
                      <m:sup>
                        <m:r>
                          <a:rPr lang="en-US" sz="1900" i="1">
                            <a:latin typeface="Cambria Math"/>
                            <a:ea typeface="Times New Roman" charset="0"/>
                            <a:cs typeface="Times New Roman" charset="0"/>
                          </a:rPr>
                          <m:t>2</m:t>
                        </m:r>
                      </m:sup>
                    </m:sSubSup>
                  </m:oMath>
                </a14:m>
                <a:r>
                  <a:rPr lang="en-US" sz="1900" dirty="0" smtClean="0">
                    <a:latin typeface="Times New Roman" charset="0"/>
                    <a:ea typeface="Times New Roman" charset="0"/>
                    <a:cs typeface="Times New Roman" charset="0"/>
                  </a:rPr>
                  <a:t> and </a:t>
                </a:r>
                <a14:m>
                  <m:oMath xmlns:m="http://schemas.openxmlformats.org/officeDocument/2006/math">
                    <m:sSubSup>
                      <m:sSubSupPr>
                        <m:ctrlPr>
                          <a:rPr lang="en-US" sz="1900" i="1">
                            <a:latin typeface="Cambria Math" panose="02040503050406030204" pitchFamily="18" charset="0"/>
                            <a:ea typeface="Times New Roman" charset="0"/>
                            <a:cs typeface="Times New Roman" charset="0"/>
                          </a:rPr>
                        </m:ctrlPr>
                      </m:sSubSupPr>
                      <m:e>
                        <m:acc>
                          <m:accPr>
                            <m:chr m:val="̂"/>
                            <m:ctrlPr>
                              <a:rPr lang="en-US" sz="1900" i="1">
                                <a:latin typeface="Cambria Math" panose="02040503050406030204" pitchFamily="18" charset="0"/>
                                <a:ea typeface="Times New Roman" charset="0"/>
                                <a:cs typeface="Times New Roman" charset="0"/>
                              </a:rPr>
                            </m:ctrlPr>
                          </m:accPr>
                          <m:e>
                            <m:r>
                              <a:rPr lang="en-US" sz="1900" i="1">
                                <a:latin typeface="Cambria Math"/>
                                <a:ea typeface="Times New Roman" charset="0"/>
                                <a:cs typeface="Times New Roman" charset="0"/>
                              </a:rPr>
                              <m:t>𝜎</m:t>
                            </m:r>
                          </m:e>
                        </m:acc>
                      </m:e>
                      <m:sub>
                        <m:acc>
                          <m:accPr>
                            <m:chr m:val="̅"/>
                            <m:ctrlPr>
                              <a:rPr lang="en-US" sz="1900" i="1">
                                <a:latin typeface="Cambria Math" panose="02040503050406030204" pitchFamily="18" charset="0"/>
                                <a:ea typeface="Times New Roman" charset="0"/>
                                <a:cs typeface="Times New Roman" charset="0"/>
                              </a:rPr>
                            </m:ctrlPr>
                          </m:accPr>
                          <m:e>
                            <m:r>
                              <a:rPr lang="en-US" sz="1900" i="1">
                                <a:latin typeface="Cambria Math"/>
                                <a:ea typeface="Times New Roman" charset="0"/>
                                <a:cs typeface="Times New Roman" charset="0"/>
                              </a:rPr>
                              <m:t>𝐵</m:t>
                            </m:r>
                          </m:e>
                        </m:acc>
                      </m:sub>
                      <m:sup>
                        <m:r>
                          <a:rPr lang="en-US" sz="1900" i="1">
                            <a:latin typeface="Cambria Math"/>
                            <a:ea typeface="Times New Roman" charset="0"/>
                            <a:cs typeface="Times New Roman" charset="0"/>
                          </a:rPr>
                          <m:t>2</m:t>
                        </m:r>
                      </m:sup>
                    </m:sSubSup>
                  </m:oMath>
                </a14:m>
                <a:r>
                  <a:rPr lang="en-US" sz="1900" dirty="0" smtClean="0">
                    <a:latin typeface="Times New Roman" charset="0"/>
                    <a:ea typeface="Times New Roman" charset="0"/>
                    <a:cs typeface="Times New Roman" charset="0"/>
                  </a:rPr>
                  <a:t> are in fact independently distributed.</a:t>
                </a:r>
              </a:p>
              <a:p>
                <a:pPr algn="just"/>
                <a:endParaRPr lang="en-US" sz="800" dirty="0" smtClean="0">
                  <a:latin typeface="Times New Roman" charset="0"/>
                  <a:ea typeface="Times New Roman" charset="0"/>
                  <a:cs typeface="Times New Roman" charset="0"/>
                </a:endParaRPr>
              </a:p>
              <a:p>
                <a:r>
                  <a:rPr lang="en-US" sz="1900" dirty="0">
                    <a:latin typeface="Times New Roman" charset="0"/>
                    <a:ea typeface="Times New Roman" charset="0"/>
                    <a:cs typeface="Times New Roman" charset="0"/>
                  </a:rPr>
                  <a:t>The test is always one-sided, upper-tail, since if </a:t>
                </a:r>
                <a14:m>
                  <m:oMath xmlns:m="http://schemas.openxmlformats.org/officeDocument/2006/math">
                    <m:sSub>
                      <m:sSubPr>
                        <m:ctrlPr>
                          <a:rPr lang="en-US" sz="1900" i="1">
                            <a:latin typeface="Cambria Math" panose="02040503050406030204" pitchFamily="18" charset="0"/>
                            <a:ea typeface="Times New Roman" charset="0"/>
                            <a:cs typeface="Times New Roman" charset="0"/>
                          </a:rPr>
                        </m:ctrlPr>
                      </m:sSubPr>
                      <m:e>
                        <m:r>
                          <a:rPr lang="en-US" sz="1900" i="1">
                            <a:latin typeface="Cambria Math"/>
                            <a:ea typeface="Times New Roman" charset="0"/>
                            <a:cs typeface="Times New Roman" charset="0"/>
                          </a:rPr>
                          <m:t>𝐻</m:t>
                        </m:r>
                      </m:e>
                      <m:sub>
                        <m:r>
                          <a:rPr lang="en-US" sz="1900" i="1">
                            <a:latin typeface="Cambria Math"/>
                            <a:ea typeface="Times New Roman" charset="0"/>
                            <a:cs typeface="Times New Roman" charset="0"/>
                          </a:rPr>
                          <m:t>0</m:t>
                        </m:r>
                      </m:sub>
                    </m:sSub>
                  </m:oMath>
                </a14:m>
                <a:r>
                  <a:rPr lang="en-US" sz="1900" dirty="0">
                    <a:latin typeface="Times New Roman" charset="0"/>
                    <a:ea typeface="Times New Roman" charset="0"/>
                    <a:cs typeface="Times New Roman" charset="0"/>
                  </a:rPr>
                  <a:t> is false, </a:t>
                </a:r>
                <a14:m>
                  <m:oMath xmlns:m="http://schemas.openxmlformats.org/officeDocument/2006/math">
                    <m:sSubSup>
                      <m:sSubSupPr>
                        <m:ctrlPr>
                          <a:rPr lang="en-US" sz="1900" i="1">
                            <a:latin typeface="Cambria Math" panose="02040503050406030204" pitchFamily="18" charset="0"/>
                            <a:ea typeface="Times New Roman" charset="0"/>
                            <a:cs typeface="Times New Roman" charset="0"/>
                          </a:rPr>
                        </m:ctrlPr>
                      </m:sSubSupPr>
                      <m:e>
                        <m:acc>
                          <m:accPr>
                            <m:chr m:val="̂"/>
                            <m:ctrlPr>
                              <a:rPr lang="en-US" sz="1900" i="1">
                                <a:latin typeface="Cambria Math" panose="02040503050406030204" pitchFamily="18" charset="0"/>
                                <a:ea typeface="Times New Roman" charset="0"/>
                                <a:cs typeface="Times New Roman" charset="0"/>
                              </a:rPr>
                            </m:ctrlPr>
                          </m:accPr>
                          <m:e>
                            <m:r>
                              <a:rPr lang="en-US" sz="1900" i="1">
                                <a:latin typeface="Cambria Math"/>
                                <a:ea typeface="Times New Roman" charset="0"/>
                                <a:cs typeface="Times New Roman" charset="0"/>
                              </a:rPr>
                              <m:t>𝜎</m:t>
                            </m:r>
                          </m:e>
                        </m:acc>
                      </m:e>
                      <m:sub>
                        <m:acc>
                          <m:accPr>
                            <m:chr m:val="̅"/>
                            <m:ctrlPr>
                              <a:rPr lang="en-US" sz="1900" i="1">
                                <a:latin typeface="Cambria Math" panose="02040503050406030204" pitchFamily="18" charset="0"/>
                                <a:ea typeface="Times New Roman" charset="0"/>
                                <a:cs typeface="Times New Roman" charset="0"/>
                              </a:rPr>
                            </m:ctrlPr>
                          </m:accPr>
                          <m:e>
                            <m:r>
                              <a:rPr lang="en-US" sz="1900" b="0" i="1" smtClean="0">
                                <a:latin typeface="Cambria Math"/>
                                <a:ea typeface="Times New Roman" charset="0"/>
                                <a:cs typeface="Times New Roman" charset="0"/>
                              </a:rPr>
                              <m:t>𝑊</m:t>
                            </m:r>
                          </m:e>
                        </m:acc>
                      </m:sub>
                      <m:sup>
                        <m:r>
                          <a:rPr lang="en-US" sz="1900" i="1">
                            <a:latin typeface="Cambria Math"/>
                            <a:ea typeface="Times New Roman" charset="0"/>
                            <a:cs typeface="Times New Roman" charset="0"/>
                          </a:rPr>
                          <m:t>2</m:t>
                        </m:r>
                      </m:sup>
                    </m:sSubSup>
                  </m:oMath>
                </a14:m>
                <a:r>
                  <a:rPr lang="en-US" sz="1900" dirty="0" smtClean="0">
                    <a:latin typeface="Times New Roman" charset="0"/>
                    <a:ea typeface="Times New Roman" charset="0"/>
                    <a:cs typeface="Times New Roman" charset="0"/>
                  </a:rPr>
                  <a:t> is inflated </a:t>
                </a:r>
                <a:r>
                  <a:rPr lang="en-US" sz="1900" dirty="0">
                    <a:latin typeface="Times New Roman" charset="0"/>
                    <a:ea typeface="Times New Roman" charset="0"/>
                    <a:cs typeface="Times New Roman" charset="0"/>
                  </a:rPr>
                  <a:t>whereas </a:t>
                </a:r>
                <a:r>
                  <a:rPr lang="en-US" sz="1900" dirty="0" smtClean="0">
                    <a:latin typeface="Times New Roman" charset="0"/>
                    <a:ea typeface="Times New Roman" charset="0"/>
                    <a:cs typeface="Times New Roman" charset="0"/>
                  </a:rPr>
                  <a:t>5</a:t>
                </a:r>
                <a14:m>
                  <m:oMath xmlns:m="http://schemas.openxmlformats.org/officeDocument/2006/math">
                    <m:sSubSup>
                      <m:sSubSupPr>
                        <m:ctrlPr>
                          <a:rPr lang="en-US" sz="1900" i="1">
                            <a:latin typeface="Cambria Math" panose="02040503050406030204" pitchFamily="18" charset="0"/>
                            <a:ea typeface="Times New Roman" charset="0"/>
                            <a:cs typeface="Times New Roman" charset="0"/>
                          </a:rPr>
                        </m:ctrlPr>
                      </m:sSubSupPr>
                      <m:e>
                        <m:acc>
                          <m:accPr>
                            <m:chr m:val="̂"/>
                            <m:ctrlPr>
                              <a:rPr lang="en-US" sz="1900" i="1">
                                <a:latin typeface="Cambria Math" panose="02040503050406030204" pitchFamily="18" charset="0"/>
                                <a:ea typeface="Times New Roman" charset="0"/>
                                <a:cs typeface="Times New Roman" charset="0"/>
                              </a:rPr>
                            </m:ctrlPr>
                          </m:accPr>
                          <m:e>
                            <m:r>
                              <a:rPr lang="en-US" sz="1900" i="1">
                                <a:latin typeface="Cambria Math"/>
                                <a:ea typeface="Times New Roman" charset="0"/>
                                <a:cs typeface="Times New Roman" charset="0"/>
                              </a:rPr>
                              <m:t>𝜎</m:t>
                            </m:r>
                          </m:e>
                        </m:acc>
                      </m:e>
                      <m:sub>
                        <m:r>
                          <a:rPr lang="en-US" sz="1900" b="0" i="1" smtClean="0">
                            <a:latin typeface="Cambria Math"/>
                            <a:ea typeface="Times New Roman" charset="0"/>
                            <a:cs typeface="Times New Roman" charset="0"/>
                          </a:rPr>
                          <m:t>𝐵</m:t>
                        </m:r>
                      </m:sub>
                      <m:sup>
                        <m:r>
                          <a:rPr lang="en-US" sz="1900" i="1">
                            <a:latin typeface="Cambria Math"/>
                            <a:ea typeface="Times New Roman" charset="0"/>
                            <a:cs typeface="Times New Roman" charset="0"/>
                          </a:rPr>
                          <m:t>2</m:t>
                        </m:r>
                      </m:sup>
                    </m:sSubSup>
                  </m:oMath>
                </a14:m>
                <a:r>
                  <a:rPr lang="en-US" sz="1900" dirty="0" smtClean="0">
                    <a:latin typeface="Times New Roman" charset="0"/>
                    <a:ea typeface="Times New Roman" charset="0"/>
                    <a:cs typeface="Times New Roman" charset="0"/>
                  </a:rPr>
                  <a:t> is </a:t>
                </a:r>
                <a:r>
                  <a:rPr lang="en-US" sz="1900" dirty="0">
                    <a:latin typeface="Times New Roman" charset="0"/>
                    <a:ea typeface="Times New Roman" charset="0"/>
                    <a:cs typeface="Times New Roman" charset="0"/>
                  </a:rPr>
                  <a:t>unaffected</a:t>
                </a:r>
                <a:r>
                  <a:rPr lang="en-US" sz="1900" dirty="0" smtClean="0">
                    <a:latin typeface="Times New Roman" charset="0"/>
                    <a:ea typeface="Times New Roman" charset="0"/>
                    <a:cs typeface="Times New Roman" charset="0"/>
                  </a:rPr>
                  <a:t>.</a:t>
                </a:r>
              </a:p>
              <a:p>
                <a:endParaRPr lang="en-US" sz="800" dirty="0" smtClean="0">
                  <a:latin typeface="Times New Roman" charset="0"/>
                  <a:ea typeface="Times New Roman" charset="0"/>
                  <a:cs typeface="Times New Roman" charset="0"/>
                </a:endParaRPr>
              </a:p>
              <a:p>
                <a:r>
                  <a:rPr lang="en-US" sz="1900" b="1" dirty="0">
                    <a:solidFill>
                      <a:srgbClr val="960000"/>
                    </a:solidFill>
                    <a:latin typeface="Times New Roman" charset="0"/>
                    <a:ea typeface="Times New Roman" charset="0"/>
                    <a:cs typeface="Times New Roman" charset="0"/>
                  </a:rPr>
                  <a:t>Thus in analysis of variance, the convention of placing the larger </a:t>
                </a:r>
                <a:r>
                  <a:rPr lang="en-US" sz="1900" b="1" dirty="0" smtClean="0">
                    <a:solidFill>
                      <a:srgbClr val="960000"/>
                    </a:solidFill>
                    <a:latin typeface="Times New Roman" charset="0"/>
                    <a:ea typeface="Times New Roman" charset="0"/>
                    <a:cs typeface="Times New Roman" charset="0"/>
                  </a:rPr>
                  <a:t>sample </a:t>
                </a:r>
                <a:r>
                  <a:rPr lang="en-US" sz="1900" b="1" dirty="0">
                    <a:solidFill>
                      <a:srgbClr val="960000"/>
                    </a:solidFill>
                    <a:latin typeface="Times New Roman" charset="0"/>
                    <a:ea typeface="Times New Roman" charset="0"/>
                    <a:cs typeface="Times New Roman" charset="0"/>
                  </a:rPr>
                  <a:t>variance in the numerator of the </a:t>
                </a:r>
                <a:r>
                  <a:rPr lang="en-US" sz="1900" b="1" dirty="0" smtClean="0">
                    <a:solidFill>
                      <a:srgbClr val="960000"/>
                    </a:solidFill>
                    <a:latin typeface="Times New Roman" charset="0"/>
                    <a:ea typeface="Times New Roman" charset="0"/>
                    <a:cs typeface="Times New Roman" charset="0"/>
                  </a:rPr>
                  <a:t>F-statistic </a:t>
                </a:r>
                <a:r>
                  <a:rPr lang="en-US" sz="1900" b="1" dirty="0">
                    <a:solidFill>
                      <a:srgbClr val="960000"/>
                    </a:solidFill>
                    <a:latin typeface="Times New Roman" charset="0"/>
                    <a:ea typeface="Times New Roman" charset="0"/>
                    <a:cs typeface="Times New Roman" charset="0"/>
                  </a:rPr>
                  <a:t>is NOT applied. </a:t>
                </a:r>
                <a:r>
                  <a:rPr lang="en-US" sz="1900" dirty="0">
                    <a:latin typeface="Times New Roman" charset="0"/>
                    <a:ea typeface="Times New Roman" charset="0"/>
                    <a:cs typeface="Times New Roman" charset="0"/>
                  </a:rPr>
                  <a:t/>
                </a:r>
                <a:br>
                  <a:rPr lang="en-US" sz="1900" dirty="0">
                    <a:latin typeface="Times New Roman" charset="0"/>
                    <a:ea typeface="Times New Roman" charset="0"/>
                    <a:cs typeface="Times New Roman" charset="0"/>
                  </a:rPr>
                </a:br>
                <a:endParaRPr lang="en-US" sz="1900" dirty="0" smtClean="0">
                  <a:latin typeface="Times New Roman" charset="0"/>
                  <a:ea typeface="Times New Roman" charset="0"/>
                  <a:cs typeface="Times New Roman" charset="0"/>
                </a:endParaRPr>
              </a:p>
              <a:p>
                <a:endParaRPr lang="en-US" sz="1900" dirty="0">
                  <a:latin typeface="Times New Roman" charset="0"/>
                  <a:ea typeface="Times New Roman" charset="0"/>
                  <a:cs typeface="Times New Roman" charset="0"/>
                </a:endParaRPr>
              </a:p>
              <a:p>
                <a:pPr algn="just"/>
                <a:endParaRPr lang="en-US" sz="1900"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5536" y="1167160"/>
                <a:ext cx="8279306" cy="5328592"/>
              </a:xfrm>
              <a:blipFill rotWithShape="1">
                <a:blip r:embed="rId2"/>
                <a:stretch>
                  <a:fillRect l="-442" t="-114" r="-663"/>
                </a:stretch>
              </a:blipFill>
            </p:spPr>
            <p:txBody>
              <a:bodyPr/>
              <a:lstStyle/>
              <a:p>
                <a:r>
                  <a:rPr lang="en-IN">
                    <a:noFill/>
                  </a:rPr>
                  <a:t> </a:t>
                </a:r>
              </a:p>
            </p:txBody>
          </p:sp>
        </mc:Fallback>
      </mc:AlternateContent>
      <p:sp>
        <p:nvSpPr>
          <p:cNvPr id="7" name="Title 1"/>
          <p:cNvSpPr txBox="1">
            <a:spLocks/>
          </p:cNvSpPr>
          <p:nvPr/>
        </p:nvSpPr>
        <p:spPr>
          <a:xfrm>
            <a:off x="395536" y="0"/>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Solution : F-Test</a:t>
            </a:r>
            <a:endParaRPr lang="en-IN" sz="4000" dirty="0">
              <a:solidFill>
                <a:srgbClr val="6C0000"/>
              </a:solidFill>
              <a:latin typeface="Times New Roman" pitchFamily="18" charset="0"/>
              <a:cs typeface="Times New Roman" pitchFamily="18" charset="0"/>
            </a:endParaRPr>
          </a:p>
        </p:txBody>
      </p:sp>
    </p:spTree>
    <p:extLst>
      <p:ext uri="{BB962C8B-B14F-4D97-AF65-F5344CB8AC3E}">
        <p14:creationId xmlns:p14="http://schemas.microsoft.com/office/powerpoint/2010/main" val="27755637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9084" y="1268760"/>
                <a:ext cx="8353395" cy="4824536"/>
              </a:xfrm>
            </p:spPr>
            <p:txBody>
              <a:bodyPr>
                <a:noAutofit/>
              </a:bodyPr>
              <a:lstStyle/>
              <a:p>
                <a:pPr algn="just"/>
                <a:r>
                  <a:rPr lang="en-US" sz="1900" dirty="0" smtClean="0">
                    <a:latin typeface="Times New Roman" charset="0"/>
                    <a:ea typeface="Times New Roman" charset="0"/>
                    <a:cs typeface="Times New Roman" charset="0"/>
                  </a:rPr>
                  <a:t>The solution is thus summarized and completed as follows</a:t>
                </a:r>
                <a:r>
                  <a:rPr lang="en-US" sz="1900" dirty="0">
                    <a:latin typeface="Times New Roman" charset="0"/>
                    <a:ea typeface="Times New Roman" charset="0"/>
                    <a:cs typeface="Times New Roman" charset="0"/>
                  </a:rPr>
                  <a:t>. </a:t>
                </a:r>
                <a:endParaRPr lang="en-US" sz="1900" dirty="0" smtClean="0">
                  <a:latin typeface="Times New Roman" charset="0"/>
                  <a:ea typeface="Times New Roman" charset="0"/>
                  <a:cs typeface="Times New Roman" charset="0"/>
                </a:endParaRPr>
              </a:p>
              <a:p>
                <a:pPr algn="just"/>
                <a:endParaRPr lang="en-US" sz="900" dirty="0" smtClean="0">
                  <a:latin typeface="Times New Roman" charset="0"/>
                  <a:ea typeface="Times New Roman" charset="0"/>
                  <a:cs typeface="Times New Roman" charset="0"/>
                </a:endParaRPr>
              </a:p>
              <a:p>
                <a:pPr marL="541735" indent="-336947" algn="just">
                  <a:lnSpc>
                    <a:spcPct val="150000"/>
                  </a:lnSpc>
                  <a:buClr>
                    <a:schemeClr val="tx1"/>
                  </a:buClr>
                  <a:buFont typeface="Courier New" charset="0"/>
                  <a:buChar char="o"/>
                </a:pPr>
                <a14:m>
                  <m:oMath xmlns:m="http://schemas.openxmlformats.org/officeDocument/2006/math">
                    <m:sSub>
                      <m:sSubPr>
                        <m:ctrlPr>
                          <a:rPr lang="en-US" sz="1900" i="1">
                            <a:latin typeface="Cambria Math" panose="02040503050406030204" pitchFamily="18" charset="0"/>
                            <a:ea typeface="Times New Roman" charset="0"/>
                            <a:cs typeface="Times New Roman" charset="0"/>
                          </a:rPr>
                        </m:ctrlPr>
                      </m:sSubPr>
                      <m:e>
                        <m:r>
                          <a:rPr lang="en-US" sz="1900" i="1">
                            <a:latin typeface="Cambria Math"/>
                            <a:ea typeface="Times New Roman" charset="0"/>
                            <a:cs typeface="Times New Roman" charset="0"/>
                          </a:rPr>
                          <m:t>𝐻</m:t>
                        </m:r>
                      </m:e>
                      <m:sub>
                        <m:r>
                          <a:rPr lang="en-US" sz="1900" i="1">
                            <a:latin typeface="Cambria Math"/>
                            <a:ea typeface="Times New Roman" charset="0"/>
                            <a:cs typeface="Times New Roman" charset="0"/>
                          </a:rPr>
                          <m:t>0</m:t>
                        </m:r>
                      </m:sub>
                    </m:sSub>
                    <m:r>
                      <a:rPr lang="en-US" sz="1900" i="1">
                        <a:latin typeface="Cambria Math"/>
                        <a:ea typeface="Times New Roman" charset="0"/>
                        <a:cs typeface="Times New Roman" charset="0"/>
                      </a:rPr>
                      <m:t>: </m:t>
                    </m:r>
                    <m:sSub>
                      <m:sSubPr>
                        <m:ctrlPr>
                          <a:rPr lang="en-US" sz="1900" i="1">
                            <a:latin typeface="Cambria Math" panose="02040503050406030204" pitchFamily="18" charset="0"/>
                            <a:ea typeface="Times New Roman" charset="0"/>
                            <a:cs typeface="Times New Roman" charset="0"/>
                          </a:rPr>
                        </m:ctrlPr>
                      </m:sSubPr>
                      <m:e>
                        <m:r>
                          <a:rPr lang="en-US" sz="1900" i="1">
                            <a:latin typeface="Cambria Math"/>
                            <a:ea typeface="Times New Roman" charset="0"/>
                            <a:cs typeface="Times New Roman" charset="0"/>
                          </a:rPr>
                          <m:t>𝜇</m:t>
                        </m:r>
                      </m:e>
                      <m:sub>
                        <m:r>
                          <a:rPr lang="en-US" sz="1900" i="1">
                            <a:latin typeface="Cambria Math"/>
                            <a:ea typeface="Times New Roman" charset="0"/>
                            <a:cs typeface="Times New Roman" charset="0"/>
                          </a:rPr>
                          <m:t>𝑖</m:t>
                        </m:r>
                      </m:sub>
                    </m:sSub>
                    <m:r>
                      <a:rPr lang="en-US" sz="1900" i="1">
                        <a:latin typeface="Cambria Math"/>
                        <a:ea typeface="Times New Roman" charset="0"/>
                        <a:cs typeface="Times New Roman" charset="0"/>
                      </a:rPr>
                      <m:t>=</m:t>
                    </m:r>
                    <m:r>
                      <a:rPr lang="en-US" sz="1900" i="1">
                        <a:latin typeface="Cambria Math"/>
                        <a:ea typeface="Times New Roman" charset="0"/>
                        <a:cs typeface="Times New Roman" charset="0"/>
                      </a:rPr>
                      <m:t>𝜇</m:t>
                    </m:r>
                  </m:oMath>
                </a14:m>
                <a:r>
                  <a:rPr lang="en-US" sz="1900" dirty="0">
                    <a:latin typeface="Times New Roman" charset="0"/>
                    <a:ea typeface="Times New Roman" charset="0"/>
                    <a:cs typeface="Times New Roman" charset="0"/>
                  </a:rPr>
                  <a:t>   all   </a:t>
                </a:r>
                <a14:m>
                  <m:oMath xmlns:m="http://schemas.openxmlformats.org/officeDocument/2006/math">
                    <m:r>
                      <a:rPr lang="en-US" sz="1900" i="1" dirty="0">
                        <a:latin typeface="Cambria Math"/>
                        <a:ea typeface="Times New Roman" charset="0"/>
                        <a:cs typeface="Times New Roman" charset="0"/>
                      </a:rPr>
                      <m:t>𝑖</m:t>
                    </m:r>
                    <m:r>
                      <a:rPr lang="en-US" sz="1900" i="1" dirty="0">
                        <a:latin typeface="Cambria Math"/>
                        <a:ea typeface="Times New Roman" charset="0"/>
                        <a:cs typeface="Times New Roman" charset="0"/>
                      </a:rPr>
                      <m:t>=1, 2, 3 </m:t>
                    </m:r>
                  </m:oMath>
                </a14:m>
                <a:endParaRPr lang="en-US" sz="1900" dirty="0">
                  <a:latin typeface="Times New Roman" charset="0"/>
                  <a:ea typeface="Times New Roman" charset="0"/>
                  <a:cs typeface="Times New Roman" charset="0"/>
                </a:endParaRPr>
              </a:p>
              <a:p>
                <a:pPr marL="541735" indent="-336947" algn="just">
                  <a:lnSpc>
                    <a:spcPct val="150000"/>
                  </a:lnSpc>
                  <a:buClr>
                    <a:schemeClr val="tx1"/>
                  </a:buClr>
                  <a:buFont typeface="Courier New" charset="0"/>
                  <a:buChar char="o"/>
                </a:pPr>
                <a14:m>
                  <m:oMath xmlns:m="http://schemas.openxmlformats.org/officeDocument/2006/math">
                    <m:sSub>
                      <m:sSubPr>
                        <m:ctrlPr>
                          <a:rPr lang="en-US" sz="1900" i="1">
                            <a:latin typeface="Cambria Math" panose="02040503050406030204" pitchFamily="18" charset="0"/>
                            <a:ea typeface="Times New Roman" charset="0"/>
                            <a:cs typeface="Times New Roman" charset="0"/>
                          </a:rPr>
                        </m:ctrlPr>
                      </m:sSubPr>
                      <m:e>
                        <m:r>
                          <a:rPr lang="en-US" sz="1900" i="1">
                            <a:latin typeface="Cambria Math"/>
                            <a:ea typeface="Times New Roman" charset="0"/>
                            <a:cs typeface="Times New Roman" charset="0"/>
                          </a:rPr>
                          <m:t>𝐻</m:t>
                        </m:r>
                      </m:e>
                      <m:sub>
                        <m:r>
                          <a:rPr lang="en-US" sz="1900" i="1">
                            <a:latin typeface="Cambria Math"/>
                            <a:ea typeface="Times New Roman" charset="0"/>
                            <a:cs typeface="Times New Roman" charset="0"/>
                          </a:rPr>
                          <m:t>1</m:t>
                        </m:r>
                      </m:sub>
                    </m:sSub>
                    <m:r>
                      <a:rPr lang="en-US" sz="1900" i="1">
                        <a:latin typeface="Cambria Math"/>
                        <a:ea typeface="Times New Roman" charset="0"/>
                        <a:cs typeface="Times New Roman" charset="0"/>
                      </a:rPr>
                      <m:t>: </m:t>
                    </m:r>
                    <m:sSub>
                      <m:sSubPr>
                        <m:ctrlPr>
                          <a:rPr lang="en-US" sz="1900" i="1">
                            <a:latin typeface="Cambria Math" panose="02040503050406030204" pitchFamily="18" charset="0"/>
                            <a:ea typeface="Times New Roman" charset="0"/>
                            <a:cs typeface="Times New Roman" charset="0"/>
                          </a:rPr>
                        </m:ctrlPr>
                      </m:sSubPr>
                      <m:e>
                        <m:r>
                          <a:rPr lang="en-US" sz="1900" i="1">
                            <a:latin typeface="Cambria Math"/>
                            <a:ea typeface="Times New Roman" charset="0"/>
                            <a:cs typeface="Times New Roman" charset="0"/>
                          </a:rPr>
                          <m:t>𝜇</m:t>
                        </m:r>
                      </m:e>
                      <m:sub>
                        <m:r>
                          <a:rPr lang="en-US" sz="1900" i="1">
                            <a:latin typeface="Cambria Math"/>
                            <a:ea typeface="Times New Roman" charset="0"/>
                            <a:cs typeface="Times New Roman" charset="0"/>
                          </a:rPr>
                          <m:t>𝑖</m:t>
                        </m:r>
                      </m:sub>
                    </m:sSub>
                    <m:r>
                      <a:rPr lang="en-US" sz="1900" i="1">
                        <a:latin typeface="Cambria Math"/>
                        <a:ea typeface="Times New Roman" charset="0"/>
                        <a:cs typeface="Times New Roman" charset="0"/>
                      </a:rPr>
                      <m:t>≠</m:t>
                    </m:r>
                    <m:r>
                      <a:rPr lang="en-US" sz="1900" i="1">
                        <a:latin typeface="Cambria Math"/>
                        <a:ea typeface="Times New Roman" charset="0"/>
                        <a:cs typeface="Times New Roman" charset="0"/>
                      </a:rPr>
                      <m:t>𝜇</m:t>
                    </m:r>
                  </m:oMath>
                </a14:m>
                <a:r>
                  <a:rPr lang="en-US" sz="1900" dirty="0">
                    <a:latin typeface="Times New Roman" charset="0"/>
                    <a:ea typeface="Times New Roman" charset="0"/>
                    <a:cs typeface="Times New Roman" charset="0"/>
                  </a:rPr>
                  <a:t>   some  </a:t>
                </a:r>
                <a14:m>
                  <m:oMath xmlns:m="http://schemas.openxmlformats.org/officeDocument/2006/math">
                    <m:r>
                      <a:rPr lang="en-US" sz="1900" i="1" dirty="0">
                        <a:latin typeface="Cambria Math"/>
                        <a:ea typeface="Times New Roman" charset="0"/>
                        <a:cs typeface="Times New Roman" charset="0"/>
                      </a:rPr>
                      <m:t>𝑖</m:t>
                    </m:r>
                    <m:r>
                      <a:rPr lang="en-US" sz="1900" i="1" dirty="0">
                        <a:latin typeface="Cambria Math"/>
                        <a:ea typeface="Times New Roman" charset="0"/>
                        <a:cs typeface="Times New Roman" charset="0"/>
                      </a:rPr>
                      <m:t>=1, 2, 3</m:t>
                    </m:r>
                  </m:oMath>
                </a14:m>
                <a:endParaRPr lang="en-US" sz="1900" i="1" dirty="0">
                  <a:latin typeface="Times New Roman" charset="0"/>
                  <a:ea typeface="Times New Roman" charset="0"/>
                  <a:cs typeface="Times New Roman" charset="0"/>
                </a:endParaRPr>
              </a:p>
              <a:p>
                <a:pPr marL="541735" indent="-336947" algn="just">
                  <a:lnSpc>
                    <a:spcPct val="150000"/>
                  </a:lnSpc>
                  <a:buClr>
                    <a:schemeClr val="tx1"/>
                  </a:buClr>
                  <a:buFont typeface="Courier New" charset="0"/>
                  <a:buChar char="o"/>
                </a:pPr>
                <a:r>
                  <a:rPr lang="en-US" sz="1900" dirty="0" smtClean="0">
                    <a:latin typeface="Times New Roman" charset="0"/>
                    <a:ea typeface="Times New Roman" charset="0"/>
                    <a:cs typeface="Times New Roman" charset="0"/>
                  </a:rPr>
                  <a:t>Significance </a:t>
                </a:r>
                <a:r>
                  <a:rPr lang="en-US" sz="1900" dirty="0">
                    <a:latin typeface="Times New Roman" charset="0"/>
                    <a:ea typeface="Times New Roman" charset="0"/>
                    <a:cs typeface="Times New Roman" charset="0"/>
                  </a:rPr>
                  <a:t>level, </a:t>
                </a:r>
                <a14:m>
                  <m:oMath xmlns:m="http://schemas.openxmlformats.org/officeDocument/2006/math">
                    <m:r>
                      <a:rPr lang="en-US" sz="1900" i="1" smtClean="0">
                        <a:latin typeface="Cambria Math"/>
                        <a:ea typeface="Times New Roman" charset="0"/>
                        <a:cs typeface="Times New Roman" charset="0"/>
                      </a:rPr>
                      <m:t>𝛼</m:t>
                    </m:r>
                    <m:r>
                      <a:rPr lang="en-US" sz="1900" i="1" smtClean="0">
                        <a:latin typeface="Cambria Math"/>
                        <a:ea typeface="Times New Roman" charset="0"/>
                        <a:cs typeface="Times New Roman" charset="0"/>
                      </a:rPr>
                      <m:t> = 0.01</m:t>
                    </m:r>
                  </m:oMath>
                </a14:m>
                <a:endParaRPr lang="en-US" sz="1900" dirty="0" smtClean="0">
                  <a:latin typeface="Times New Roman" charset="0"/>
                  <a:ea typeface="Times New Roman" charset="0"/>
                  <a:cs typeface="Times New Roman" charset="0"/>
                </a:endParaRPr>
              </a:p>
              <a:p>
                <a:pPr marL="541735" indent="-336947" algn="just">
                  <a:lnSpc>
                    <a:spcPct val="150000"/>
                  </a:lnSpc>
                  <a:buClr>
                    <a:schemeClr val="tx1"/>
                  </a:buClr>
                  <a:buFont typeface="Courier New" charset="0"/>
                  <a:buChar char="o"/>
                </a:pPr>
                <a:r>
                  <a:rPr lang="en-US" sz="1900" dirty="0">
                    <a:latin typeface="Times New Roman" charset="0"/>
                    <a:ea typeface="Times New Roman" charset="0"/>
                    <a:cs typeface="Times New Roman" charset="0"/>
                  </a:rPr>
                  <a:t>Degrees of freedom, </a:t>
                </a:r>
                <a14:m>
                  <m:oMath xmlns:m="http://schemas.openxmlformats.org/officeDocument/2006/math">
                    <m:sSub>
                      <m:sSubPr>
                        <m:ctrlPr>
                          <a:rPr lang="en-US" sz="1900" i="1" smtClean="0">
                            <a:latin typeface="Cambria Math" panose="02040503050406030204" pitchFamily="18" charset="0"/>
                            <a:ea typeface="Times New Roman" charset="0"/>
                            <a:cs typeface="Times New Roman" charset="0"/>
                          </a:rPr>
                        </m:ctrlPr>
                      </m:sSubPr>
                      <m:e>
                        <m:r>
                          <a:rPr lang="en-US" sz="1900" b="0" i="1" smtClean="0">
                            <a:latin typeface="Cambria Math"/>
                            <a:ea typeface="Times New Roman" charset="0"/>
                            <a:cs typeface="Times New Roman" charset="0"/>
                          </a:rPr>
                          <m:t>𝑣</m:t>
                        </m:r>
                      </m:e>
                      <m:sub>
                        <m:r>
                          <a:rPr lang="en-US" sz="1900" b="0" i="1" smtClean="0">
                            <a:latin typeface="Cambria Math"/>
                            <a:ea typeface="Times New Roman" charset="0"/>
                            <a:cs typeface="Times New Roman" charset="0"/>
                          </a:rPr>
                          <m:t>1</m:t>
                        </m:r>
                      </m:sub>
                    </m:sSub>
                    <m:r>
                      <a:rPr lang="en-US" sz="1900" b="0" i="1" smtClean="0">
                        <a:latin typeface="Cambria Math"/>
                        <a:ea typeface="Times New Roman" charset="0"/>
                        <a:cs typeface="Times New Roman" charset="0"/>
                      </a:rPr>
                      <m:t>=2,   </m:t>
                    </m:r>
                    <m:sSub>
                      <m:sSubPr>
                        <m:ctrlPr>
                          <a:rPr lang="en-US" sz="1900" b="0" i="1" smtClean="0">
                            <a:latin typeface="Cambria Math" panose="02040503050406030204" pitchFamily="18" charset="0"/>
                            <a:ea typeface="Times New Roman" charset="0"/>
                            <a:cs typeface="Times New Roman" charset="0"/>
                          </a:rPr>
                        </m:ctrlPr>
                      </m:sSubPr>
                      <m:e>
                        <m:r>
                          <a:rPr lang="en-US" sz="1900" b="0" i="1" smtClean="0">
                            <a:latin typeface="Cambria Math"/>
                            <a:ea typeface="Times New Roman" charset="0"/>
                            <a:cs typeface="Times New Roman" charset="0"/>
                          </a:rPr>
                          <m:t>𝑣</m:t>
                        </m:r>
                      </m:e>
                      <m:sub>
                        <m:r>
                          <a:rPr lang="en-US" sz="1900" b="0" i="1" smtClean="0">
                            <a:latin typeface="Cambria Math"/>
                            <a:ea typeface="Times New Roman" charset="0"/>
                            <a:cs typeface="Times New Roman" charset="0"/>
                          </a:rPr>
                          <m:t>2</m:t>
                        </m:r>
                      </m:sub>
                    </m:sSub>
                    <m:r>
                      <a:rPr lang="en-US" sz="1900" b="0" i="1" smtClean="0">
                        <a:latin typeface="Cambria Math"/>
                        <a:ea typeface="Times New Roman" charset="0"/>
                        <a:cs typeface="Times New Roman" charset="0"/>
                      </a:rPr>
                      <m:t>=12</m:t>
                    </m:r>
                  </m:oMath>
                </a14:m>
                <a:endParaRPr lang="en-US" sz="1900" dirty="0" smtClean="0">
                  <a:latin typeface="Times New Roman" charset="0"/>
                  <a:ea typeface="Times New Roman" charset="0"/>
                  <a:cs typeface="Times New Roman" charset="0"/>
                </a:endParaRPr>
              </a:p>
              <a:p>
                <a:pPr marL="541735" indent="-336947" algn="just">
                  <a:lnSpc>
                    <a:spcPct val="150000"/>
                  </a:lnSpc>
                  <a:buClr>
                    <a:schemeClr val="tx1"/>
                  </a:buClr>
                  <a:buFont typeface="Courier New" charset="0"/>
                  <a:buChar char="o"/>
                </a:pPr>
                <a:r>
                  <a:rPr lang="en-US" sz="1900" dirty="0" smtClean="0">
                    <a:latin typeface="Times New Roman" charset="0"/>
                    <a:ea typeface="Times New Roman" charset="0"/>
                    <a:cs typeface="Times New Roman" charset="0"/>
                  </a:rPr>
                  <a:t>Critical region is </a:t>
                </a:r>
                <a14:m>
                  <m:oMath xmlns:m="http://schemas.openxmlformats.org/officeDocument/2006/math">
                    <m:r>
                      <a:rPr lang="en-US" sz="1900" b="0" i="1" smtClean="0">
                        <a:latin typeface="Cambria Math"/>
                        <a:ea typeface="Times New Roman" charset="0"/>
                        <a:cs typeface="Times New Roman" charset="0"/>
                      </a:rPr>
                      <m:t>𝐹</m:t>
                    </m:r>
                    <m:r>
                      <a:rPr lang="en-US" sz="1900" b="0" i="1" smtClean="0">
                        <a:latin typeface="Cambria Math"/>
                        <a:ea typeface="Times New Roman" charset="0"/>
                        <a:cs typeface="Times New Roman" charset="0"/>
                      </a:rPr>
                      <m:t>&gt;6.927</m:t>
                    </m:r>
                  </m:oMath>
                </a14:m>
                <a:endParaRPr lang="en-US" sz="1900" b="0" dirty="0" smtClean="0">
                  <a:latin typeface="Times New Roman" charset="0"/>
                  <a:ea typeface="Times New Roman" charset="0"/>
                  <a:cs typeface="Times New Roman" charset="0"/>
                </a:endParaRPr>
              </a:p>
              <a:p>
                <a:pPr marL="541735" indent="-336947" algn="just">
                  <a:lnSpc>
                    <a:spcPct val="150000"/>
                  </a:lnSpc>
                  <a:buClr>
                    <a:schemeClr val="tx1"/>
                  </a:buClr>
                  <a:buFont typeface="Courier New" charset="0"/>
                  <a:buChar char="o"/>
                </a:pPr>
                <a:r>
                  <a:rPr lang="en-US" sz="1900" dirty="0" smtClean="0">
                    <a:latin typeface="Times New Roman" charset="0"/>
                    <a:ea typeface="Times New Roman" charset="0"/>
                    <a:cs typeface="Times New Roman" charset="0"/>
                  </a:rPr>
                  <a:t>Test statistic is </a:t>
                </a:r>
                <a14:m>
                  <m:oMath xmlns:m="http://schemas.openxmlformats.org/officeDocument/2006/math">
                    <m:r>
                      <a:rPr lang="en-US" sz="1900" b="0" i="1" smtClean="0">
                        <a:latin typeface="Cambria Math"/>
                        <a:ea typeface="Times New Roman" charset="0"/>
                        <a:cs typeface="Times New Roman" charset="0"/>
                      </a:rPr>
                      <m:t>𝐹</m:t>
                    </m:r>
                    <m:r>
                      <a:rPr lang="en-US" sz="1900" b="0" i="1" smtClean="0">
                        <a:latin typeface="Cambria Math"/>
                        <a:ea typeface="Times New Roman" charset="0"/>
                        <a:cs typeface="Times New Roman" charset="0"/>
                      </a:rPr>
                      <m:t>=</m:t>
                    </m:r>
                    <m:f>
                      <m:fPr>
                        <m:ctrlPr>
                          <a:rPr lang="mr-IN" sz="1900" i="1">
                            <a:latin typeface="Cambria Math" panose="02040503050406030204" pitchFamily="18" charset="0"/>
                            <a:ea typeface="Times New Roman" charset="0"/>
                            <a:cs typeface="Times New Roman" charset="0"/>
                          </a:rPr>
                        </m:ctrlPr>
                      </m:fPr>
                      <m:num>
                        <m:r>
                          <a:rPr lang="en-US" sz="1900" b="0" i="1" smtClean="0">
                            <a:latin typeface="Cambria Math"/>
                            <a:ea typeface="Times New Roman" charset="0"/>
                            <a:cs typeface="Times New Roman" charset="0"/>
                          </a:rPr>
                          <m:t>5</m:t>
                        </m:r>
                        <m:sSubSup>
                          <m:sSubSupPr>
                            <m:ctrlPr>
                              <a:rPr lang="en-US" sz="1900" i="1">
                                <a:latin typeface="Cambria Math" panose="02040503050406030204" pitchFamily="18" charset="0"/>
                                <a:ea typeface="Times New Roman" charset="0"/>
                                <a:cs typeface="Times New Roman" charset="0"/>
                              </a:rPr>
                            </m:ctrlPr>
                          </m:sSubSupPr>
                          <m:e>
                            <m:acc>
                              <m:accPr>
                                <m:chr m:val="̂"/>
                                <m:ctrlPr>
                                  <a:rPr lang="en-US" sz="1900" i="1">
                                    <a:latin typeface="Cambria Math" panose="02040503050406030204" pitchFamily="18" charset="0"/>
                                    <a:ea typeface="Times New Roman" charset="0"/>
                                    <a:cs typeface="Times New Roman" charset="0"/>
                                  </a:rPr>
                                </m:ctrlPr>
                              </m:accPr>
                              <m:e>
                                <m:r>
                                  <a:rPr lang="en-US" sz="1900" i="1">
                                    <a:latin typeface="Cambria Math"/>
                                    <a:ea typeface="Times New Roman" charset="0"/>
                                    <a:cs typeface="Times New Roman" charset="0"/>
                                  </a:rPr>
                                  <m:t>𝜎</m:t>
                                </m:r>
                              </m:e>
                            </m:acc>
                          </m:e>
                          <m:sub>
                            <m:acc>
                              <m:accPr>
                                <m:chr m:val="̅"/>
                                <m:ctrlPr>
                                  <a:rPr lang="en-US" sz="1900" i="1">
                                    <a:latin typeface="Cambria Math" panose="02040503050406030204" pitchFamily="18" charset="0"/>
                                    <a:ea typeface="Times New Roman" charset="0"/>
                                    <a:cs typeface="Times New Roman" charset="0"/>
                                  </a:rPr>
                                </m:ctrlPr>
                              </m:accPr>
                              <m:e>
                                <m:r>
                                  <a:rPr lang="en-US" sz="1900" b="0" i="1" smtClean="0">
                                    <a:latin typeface="Cambria Math"/>
                                    <a:ea typeface="Times New Roman" charset="0"/>
                                    <a:cs typeface="Times New Roman" charset="0"/>
                                  </a:rPr>
                                  <m:t>𝐵</m:t>
                                </m:r>
                              </m:e>
                            </m:acc>
                          </m:sub>
                          <m:sup>
                            <m:r>
                              <a:rPr lang="en-US" sz="1900" i="1">
                                <a:latin typeface="Cambria Math"/>
                                <a:ea typeface="Times New Roman" charset="0"/>
                                <a:cs typeface="Times New Roman" charset="0"/>
                              </a:rPr>
                              <m:t>2</m:t>
                            </m:r>
                          </m:sup>
                        </m:sSubSup>
                      </m:num>
                      <m:den>
                        <m:sSubSup>
                          <m:sSubSupPr>
                            <m:ctrlPr>
                              <a:rPr lang="en-US" sz="1900" i="1">
                                <a:latin typeface="Cambria Math" panose="02040503050406030204" pitchFamily="18" charset="0"/>
                                <a:ea typeface="Times New Roman" charset="0"/>
                                <a:cs typeface="Times New Roman" charset="0"/>
                              </a:rPr>
                            </m:ctrlPr>
                          </m:sSubSupPr>
                          <m:e>
                            <m:acc>
                              <m:accPr>
                                <m:chr m:val="̂"/>
                                <m:ctrlPr>
                                  <a:rPr lang="en-US" sz="1900" i="1" smtClean="0">
                                    <a:latin typeface="Cambria Math" panose="02040503050406030204" pitchFamily="18" charset="0"/>
                                    <a:ea typeface="Times New Roman" charset="0"/>
                                    <a:cs typeface="Times New Roman" charset="0"/>
                                  </a:rPr>
                                </m:ctrlPr>
                              </m:accPr>
                              <m:e>
                                <m:r>
                                  <a:rPr lang="en-US" sz="1900" i="1">
                                    <a:latin typeface="Cambria Math"/>
                                    <a:ea typeface="Times New Roman" charset="0"/>
                                    <a:cs typeface="Times New Roman" charset="0"/>
                                  </a:rPr>
                                  <m:t>𝜎</m:t>
                                </m:r>
                              </m:e>
                            </m:acc>
                          </m:e>
                          <m:sub>
                            <m:r>
                              <a:rPr lang="en-US" sz="1900" b="0" i="1" smtClean="0">
                                <a:latin typeface="Cambria Math"/>
                                <a:ea typeface="Times New Roman" charset="0"/>
                                <a:cs typeface="Times New Roman" charset="0"/>
                              </a:rPr>
                              <m:t>𝑊</m:t>
                            </m:r>
                          </m:sub>
                          <m:sup>
                            <m:r>
                              <a:rPr lang="en-US" sz="1900" i="1">
                                <a:latin typeface="Cambria Math"/>
                                <a:ea typeface="Times New Roman" charset="0"/>
                                <a:cs typeface="Times New Roman" charset="0"/>
                              </a:rPr>
                              <m:t>2</m:t>
                            </m:r>
                          </m:sup>
                        </m:sSubSup>
                      </m:den>
                    </m:f>
                    <m:r>
                      <a:rPr lang="en-US" sz="1900" b="0" i="1" smtClean="0">
                        <a:latin typeface="Cambria Math"/>
                        <a:ea typeface="Times New Roman" charset="0"/>
                        <a:cs typeface="Times New Roman" charset="0"/>
                      </a:rPr>
                      <m:t>=</m:t>
                    </m:r>
                    <m:f>
                      <m:fPr>
                        <m:ctrlPr>
                          <a:rPr lang="mr-IN" sz="1900" b="0" i="1" smtClean="0">
                            <a:latin typeface="Cambria Math" panose="02040503050406030204" pitchFamily="18" charset="0"/>
                            <a:ea typeface="Times New Roman" charset="0"/>
                            <a:cs typeface="Times New Roman" charset="0"/>
                          </a:rPr>
                        </m:ctrlPr>
                      </m:fPr>
                      <m:num>
                        <m:r>
                          <a:rPr lang="en-US" sz="1900" b="0" i="1" smtClean="0">
                            <a:latin typeface="Cambria Math"/>
                            <a:ea typeface="Times New Roman" charset="0"/>
                            <a:cs typeface="Times New Roman" charset="0"/>
                          </a:rPr>
                          <m:t>155</m:t>
                        </m:r>
                      </m:num>
                      <m:den>
                        <m:r>
                          <a:rPr lang="en-US" sz="1900" b="0" i="1" smtClean="0">
                            <a:latin typeface="Cambria Math"/>
                            <a:ea typeface="Times New Roman" charset="0"/>
                            <a:cs typeface="Times New Roman" charset="0"/>
                          </a:rPr>
                          <m:t>10</m:t>
                        </m:r>
                      </m:den>
                    </m:f>
                    <m:r>
                      <a:rPr lang="en-US" sz="1900" b="0" i="1" smtClean="0">
                        <a:latin typeface="Cambria Math"/>
                        <a:ea typeface="Times New Roman" charset="0"/>
                        <a:cs typeface="Times New Roman" charset="0"/>
                      </a:rPr>
                      <m:t>=15.5</m:t>
                    </m:r>
                  </m:oMath>
                </a14:m>
                <a:endParaRPr lang="en-US" sz="1900" dirty="0" smtClean="0">
                  <a:latin typeface="Times New Roman" charset="0"/>
                  <a:ea typeface="Times New Roman" charset="0"/>
                  <a:cs typeface="Times New Roman" charset="0"/>
                </a:endParaRPr>
              </a:p>
              <a:p>
                <a:pPr marL="541735" indent="-336947" algn="just">
                  <a:lnSpc>
                    <a:spcPct val="150000"/>
                  </a:lnSpc>
                  <a:buClr>
                    <a:schemeClr val="tx1"/>
                  </a:buClr>
                  <a:buFont typeface="Courier New" charset="0"/>
                  <a:buChar char="o"/>
                </a:pPr>
                <a:endParaRPr lang="en-US" sz="800" dirty="0" smtClean="0">
                  <a:latin typeface="Times New Roman" charset="0"/>
                  <a:ea typeface="Times New Roman" charset="0"/>
                  <a:cs typeface="Times New Roman" charset="0"/>
                </a:endParaRPr>
              </a:p>
              <a:p>
                <a:r>
                  <a:rPr lang="en-US" sz="1900" dirty="0" smtClean="0">
                    <a:latin typeface="Times New Roman" charset="0"/>
                    <a:ea typeface="Times New Roman" charset="0"/>
                    <a:cs typeface="Times New Roman" charset="0"/>
                  </a:rPr>
                  <a:t>This value does lie in the critical region. There is evidence, at the 1% significance level, that </a:t>
                </a:r>
                <a:r>
                  <a:rPr lang="en-US" sz="1900" dirty="0" smtClean="0">
                    <a:solidFill>
                      <a:srgbClr val="0070C0"/>
                    </a:solidFill>
                    <a:latin typeface="Times New Roman" charset="0"/>
                    <a:ea typeface="Times New Roman" charset="0"/>
                    <a:cs typeface="Times New Roman" charset="0"/>
                  </a:rPr>
                  <a:t>the true mean lifetimes of the three brands of bulb do differ</a:t>
                </a:r>
                <a:r>
                  <a:rPr lang="en-US" sz="1900" dirty="0" smtClean="0">
                    <a:latin typeface="Times New Roman" charset="0"/>
                    <a:ea typeface="Times New Roman" charset="0"/>
                    <a:cs typeface="Times New Roman" charset="0"/>
                  </a:rPr>
                  <a:t>. </a:t>
                </a:r>
                <a:r>
                  <a:rPr lang="en-US" sz="1900" dirty="0">
                    <a:latin typeface="Times New Roman" charset="0"/>
                    <a:ea typeface="Times New Roman" charset="0"/>
                    <a:cs typeface="Times New Roman" charset="0"/>
                  </a:rPr>
                  <a:t/>
                </a:r>
                <a:br>
                  <a:rPr lang="en-US" sz="1900" dirty="0">
                    <a:latin typeface="Times New Roman" charset="0"/>
                    <a:ea typeface="Times New Roman" charset="0"/>
                    <a:cs typeface="Times New Roman" charset="0"/>
                  </a:rPr>
                </a:br>
                <a:endParaRPr lang="en-US" sz="1900" dirty="0" smtClean="0">
                  <a:latin typeface="Times New Roman" charset="0"/>
                  <a:ea typeface="Times New Roman" charset="0"/>
                  <a:cs typeface="Times New Roman" charset="0"/>
                </a:endParaRPr>
              </a:p>
              <a:p>
                <a:pPr algn="just"/>
                <a:endParaRPr lang="en-US" sz="1900" dirty="0">
                  <a:latin typeface="Times New Roman" charset="0"/>
                  <a:ea typeface="Times New Roman" charset="0"/>
                  <a:cs typeface="Times New Roman" charset="0"/>
                </a:endParaRPr>
              </a:p>
              <a:p>
                <a:pPr algn="just"/>
                <a:endParaRPr lang="en-US" sz="1900"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9084" y="1268760"/>
                <a:ext cx="8353395" cy="4824536"/>
              </a:xfrm>
              <a:blipFill rotWithShape="1">
                <a:blip r:embed="rId2"/>
                <a:stretch>
                  <a:fillRect l="-365" t="-631" r="-1240" b="-884"/>
                </a:stretch>
              </a:blipFill>
            </p:spPr>
            <p:txBody>
              <a:bodyPr/>
              <a:lstStyle/>
              <a:p>
                <a:r>
                  <a:rPr lang="en-IN">
                    <a:noFill/>
                  </a:rPr>
                  <a:t> </a:t>
                </a:r>
              </a:p>
            </p:txBody>
          </p:sp>
        </mc:Fallback>
      </mc:AlternateContent>
      <p:sp>
        <p:nvSpPr>
          <p:cNvPr id="7" name="Title 1"/>
          <p:cNvSpPr txBox="1">
            <a:spLocks/>
          </p:cNvSpPr>
          <p:nvPr/>
        </p:nvSpPr>
        <p:spPr>
          <a:xfrm>
            <a:off x="395536" y="0"/>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Solution</a:t>
            </a:r>
            <a:endParaRPr lang="en-IN" sz="4000" dirty="0">
              <a:solidFill>
                <a:srgbClr val="6C0000"/>
              </a:solidFill>
              <a:latin typeface="Times New Roman" pitchFamily="18" charset="0"/>
              <a:cs typeface="Times New Roman" pitchFamily="18" charset="0"/>
            </a:endParaRPr>
          </a:p>
        </p:txBody>
      </p:sp>
      <p:pic>
        <p:nvPicPr>
          <p:cNvPr id="38" name="Picture 37"/>
          <p:cNvPicPr>
            <a:picLocks noChangeAspect="1"/>
          </p:cNvPicPr>
          <p:nvPr/>
        </p:nvPicPr>
        <p:blipFill>
          <a:blip r:embed="rId3"/>
          <a:stretch>
            <a:fillRect/>
          </a:stretch>
        </p:blipFill>
        <p:spPr>
          <a:xfrm>
            <a:off x="5327354" y="2060848"/>
            <a:ext cx="3565125" cy="2304256"/>
          </a:xfrm>
          <a:prstGeom prst="rect">
            <a:avLst/>
          </a:prstGeom>
        </p:spPr>
      </p:pic>
    </p:spTree>
    <p:extLst>
      <p:ext uri="{BB962C8B-B14F-4D97-AF65-F5344CB8AC3E}">
        <p14:creationId xmlns:p14="http://schemas.microsoft.com/office/powerpoint/2010/main" val="32626477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84904" y="1537986"/>
                <a:ext cx="8335568" cy="4771334"/>
              </a:xfrm>
            </p:spPr>
            <p:txBody>
              <a:bodyPr>
                <a:normAutofit/>
              </a:bodyPr>
              <a:lstStyle/>
              <a:p>
                <a:pPr algn="just"/>
                <a:r>
                  <a:rPr lang="en-US" sz="1800" dirty="0" smtClean="0">
                    <a:latin typeface="Times New Roman" charset="0"/>
                    <a:ea typeface="Times New Roman" charset="0"/>
                    <a:cs typeface="Times New Roman" charset="0"/>
                  </a:rPr>
                  <a:t>In essence, given a population a single factor of k levels, we have to calculate two estimations for </a:t>
                </a:r>
                <a14:m>
                  <m:oMath xmlns:m="http://schemas.openxmlformats.org/officeDocument/2006/math">
                    <m:sSup>
                      <m:sSupPr>
                        <m:ctrlPr>
                          <a:rPr lang="en-US" sz="1800" i="1">
                            <a:latin typeface="Cambria Math" panose="02040503050406030204" pitchFamily="18" charset="0"/>
                            <a:ea typeface="Times New Roman" charset="0"/>
                            <a:cs typeface="Times New Roman" charset="0"/>
                          </a:rPr>
                        </m:ctrlPr>
                      </m:sSupPr>
                      <m:e>
                        <m:r>
                          <a:rPr lang="en-US" sz="1800" i="1">
                            <a:latin typeface="Cambria Math"/>
                            <a:ea typeface="Times New Roman" charset="0"/>
                            <a:cs typeface="Times New Roman" charset="0"/>
                          </a:rPr>
                          <m:t>𝜎</m:t>
                        </m:r>
                      </m:e>
                      <m:sup>
                        <m:r>
                          <a:rPr lang="en-US" sz="1800" i="1">
                            <a:latin typeface="Cambria Math"/>
                            <a:ea typeface="Times New Roman" charset="0"/>
                            <a:cs typeface="Times New Roman" charset="0"/>
                          </a:rPr>
                          <m:t>2</m:t>
                        </m:r>
                      </m:sup>
                    </m:sSup>
                  </m:oMath>
                </a14:m>
                <a:r>
                  <a:rPr lang="en-US" sz="1800" dirty="0" smtClean="0">
                    <a:latin typeface="Times New Roman" charset="0"/>
                    <a:ea typeface="Times New Roman" charset="0"/>
                    <a:cs typeface="Times New Roman" charset="0"/>
                  </a:rPr>
                  <a:t>. </a:t>
                </a:r>
              </a:p>
              <a:p>
                <a:pPr algn="just"/>
                <a:endParaRPr lang="en-US" sz="800" dirty="0">
                  <a:latin typeface="Times New Roman" charset="0"/>
                  <a:ea typeface="Times New Roman" charset="0"/>
                  <a:cs typeface="Times New Roman" charset="0"/>
                </a:endParaRPr>
              </a:p>
              <a:p>
                <a:pPr algn="just"/>
                <a:r>
                  <a:rPr lang="en-US" sz="1800" dirty="0" smtClean="0">
                    <a:latin typeface="Times New Roman" charset="0"/>
                    <a:ea typeface="Times New Roman" charset="0"/>
                    <a:cs typeface="Times New Roman" charset="0"/>
                  </a:rPr>
                  <a:t>Sampling variance between  groups </a:t>
                </a:r>
                <a:r>
                  <a:rPr lang="en-US" sz="1800" dirty="0">
                    <a:latin typeface="Times New Roman" charset="0"/>
                    <a:ea typeface="Times New Roman" charset="0"/>
                    <a:cs typeface="Times New Roman" charset="0"/>
                  </a:rPr>
                  <a:t> </a:t>
                </a:r>
                <a:r>
                  <a:rPr lang="en-US" sz="1800" dirty="0" smtClean="0">
                    <a:latin typeface="Times New Roman" charset="0"/>
                    <a:ea typeface="Times New Roman" charset="0"/>
                    <a:cs typeface="Times New Roman" charset="0"/>
                  </a:rPr>
                  <a:t>with (</a:t>
                </a:r>
                <a:r>
                  <a:rPr lang="en-US" sz="1800" i="1" dirty="0" smtClean="0">
                    <a:latin typeface="Times New Roman" charset="0"/>
                    <a:ea typeface="Times New Roman" charset="0"/>
                    <a:cs typeface="Times New Roman" charset="0"/>
                  </a:rPr>
                  <a:t>k</a:t>
                </a:r>
                <a:r>
                  <a:rPr lang="en-US" sz="1800" dirty="0" smtClean="0">
                    <a:latin typeface="Times New Roman" charset="0"/>
                    <a:ea typeface="Times New Roman" charset="0"/>
                    <a:cs typeface="Times New Roman" charset="0"/>
                  </a:rPr>
                  <a:t>-1) degree of freedom</a:t>
                </a:r>
              </a:p>
              <a:p>
                <a:pPr marL="0" indent="0" algn="just">
                  <a:buNone/>
                </a:pPr>
                <a:r>
                  <a:rPr lang="en-US" sz="1800" i="1" dirty="0">
                    <a:latin typeface="Times New Roman" charset="0"/>
                    <a:ea typeface="Times New Roman" charset="0"/>
                    <a:cs typeface="Times New Roman" charset="0"/>
                  </a:rPr>
                  <a:t>	</a:t>
                </a:r>
                <a:r>
                  <a:rPr lang="en-US" sz="1800" i="1" dirty="0" smtClean="0">
                    <a:latin typeface="Times New Roman" charset="0"/>
                    <a:ea typeface="Times New Roman" charset="0"/>
                    <a:cs typeface="Times New Roman" charset="0"/>
                  </a:rPr>
                  <a:t>	n</a:t>
                </a:r>
                <a14:m>
                  <m:oMath xmlns:m="http://schemas.openxmlformats.org/officeDocument/2006/math">
                    <m:sSubSup>
                      <m:sSubSupPr>
                        <m:ctrlPr>
                          <a:rPr lang="en-IN" sz="1800" i="1">
                            <a:latin typeface="Cambria Math" panose="02040503050406030204" pitchFamily="18" charset="0"/>
                          </a:rPr>
                        </m:ctrlPr>
                      </m:sSubSupPr>
                      <m:e>
                        <m:acc>
                          <m:accPr>
                            <m:chr m:val="̂"/>
                            <m:ctrlPr>
                              <a:rPr lang="en-IN" sz="1800" i="1">
                                <a:latin typeface="Cambria Math" panose="02040503050406030204" pitchFamily="18" charset="0"/>
                              </a:rPr>
                            </m:ctrlPr>
                          </m:accPr>
                          <m:e>
                            <m:r>
                              <a:rPr lang="en-US" sz="1800" i="1">
                                <a:latin typeface="Cambria Math"/>
                              </a:rPr>
                              <m:t>𝜎</m:t>
                            </m:r>
                          </m:e>
                        </m:acc>
                      </m:e>
                      <m:sub>
                        <m:r>
                          <a:rPr lang="en-US" sz="1800" b="0" i="1" smtClean="0">
                            <a:latin typeface="Cambria Math"/>
                          </a:rPr>
                          <m:t>𝐵</m:t>
                        </m:r>
                      </m:sub>
                      <m:sup>
                        <m:r>
                          <a:rPr lang="en-US" sz="1800" i="1">
                            <a:latin typeface="Cambria Math"/>
                          </a:rPr>
                          <m:t>2</m:t>
                        </m:r>
                      </m:sup>
                    </m:sSubSup>
                    <m:r>
                      <a:rPr lang="en-US" sz="1800" i="1">
                        <a:latin typeface="Cambria Math"/>
                      </a:rPr>
                      <m:t>=</m:t>
                    </m:r>
                    <m:r>
                      <a:rPr lang="en-US" sz="1800" b="0" i="1" smtClean="0">
                        <a:latin typeface="Cambria Math"/>
                      </a:rPr>
                      <m:t>𝑛</m:t>
                    </m:r>
                    <m:nary>
                      <m:naryPr>
                        <m:chr m:val="∑"/>
                        <m:limLoc m:val="undOvr"/>
                        <m:subHide m:val="on"/>
                        <m:supHide m:val="on"/>
                        <m:ctrlPr>
                          <a:rPr lang="en-IN" sz="1800" i="1">
                            <a:latin typeface="Cambria Math" panose="02040503050406030204" pitchFamily="18" charset="0"/>
                          </a:rPr>
                        </m:ctrlPr>
                      </m:naryPr>
                      <m:sub/>
                      <m:sup/>
                      <m:e>
                        <m:d>
                          <m:dPr>
                            <m:ctrlPr>
                              <a:rPr lang="en-IN" sz="1800" i="1">
                                <a:latin typeface="Cambria Math" panose="02040503050406030204" pitchFamily="18" charset="0"/>
                              </a:rPr>
                            </m:ctrlPr>
                          </m:dPr>
                          <m:e>
                            <m:sSub>
                              <m:sSubPr>
                                <m:ctrlPr>
                                  <a:rPr lang="en-IN" sz="1800" i="1">
                                    <a:latin typeface="Cambria Math" panose="02040503050406030204" pitchFamily="18" charset="0"/>
                                  </a:rPr>
                                </m:ctrlPr>
                              </m:sSubPr>
                              <m:e>
                                <m:acc>
                                  <m:accPr>
                                    <m:chr m:val="̅"/>
                                    <m:ctrlPr>
                                      <a:rPr lang="en-IN" sz="1800" i="1">
                                        <a:latin typeface="Cambria Math" panose="02040503050406030204" pitchFamily="18" charset="0"/>
                                      </a:rPr>
                                    </m:ctrlPr>
                                  </m:accPr>
                                  <m:e>
                                    <m:r>
                                      <a:rPr lang="en-US" sz="1800" i="1">
                                        <a:latin typeface="Cambria Math"/>
                                      </a:rPr>
                                      <m:t>𝑦</m:t>
                                    </m:r>
                                  </m:e>
                                </m:acc>
                              </m:e>
                              <m:sub>
                                <m:r>
                                  <a:rPr lang="en-US" sz="1800" i="1">
                                    <a:latin typeface="Cambria Math"/>
                                  </a:rPr>
                                  <m:t>𝑖</m:t>
                                </m:r>
                                <m:r>
                                  <a:rPr lang="en-US" sz="1800" i="1">
                                    <a:latin typeface="Cambria Math"/>
                                  </a:rPr>
                                  <m:t>.</m:t>
                                </m:r>
                              </m:sub>
                            </m:sSub>
                            <m:r>
                              <a:rPr lang="en-US" sz="1800" i="1">
                                <a:latin typeface="Cambria Math"/>
                              </a:rPr>
                              <m:t>−</m:t>
                            </m:r>
                            <m:sSub>
                              <m:sSubPr>
                                <m:ctrlPr>
                                  <a:rPr lang="en-IN" sz="1800" i="1">
                                    <a:latin typeface="Cambria Math" panose="02040503050406030204" pitchFamily="18" charset="0"/>
                                  </a:rPr>
                                </m:ctrlPr>
                              </m:sSubPr>
                              <m:e>
                                <m:acc>
                                  <m:accPr>
                                    <m:chr m:val="̅"/>
                                    <m:ctrlPr>
                                      <a:rPr lang="en-IN" sz="1800" i="1">
                                        <a:latin typeface="Cambria Math" panose="02040503050406030204" pitchFamily="18" charset="0"/>
                                      </a:rPr>
                                    </m:ctrlPr>
                                  </m:accPr>
                                  <m:e>
                                    <m:r>
                                      <a:rPr lang="en-US" sz="1800" i="1">
                                        <a:latin typeface="Cambria Math"/>
                                      </a:rPr>
                                      <m:t>𝑦</m:t>
                                    </m:r>
                                  </m:e>
                                </m:acc>
                              </m:e>
                              <m:sub>
                                <m:r>
                                  <a:rPr lang="en-US" sz="1800" i="1">
                                    <a:latin typeface="Cambria Math"/>
                                  </a:rPr>
                                  <m:t>..</m:t>
                                </m:r>
                              </m:sub>
                            </m:sSub>
                          </m:e>
                        </m:d>
                        <m:r>
                          <a:rPr lang="en-US" sz="1800" b="0" i="1" baseline="30000" smtClean="0">
                            <a:latin typeface="Cambria Math"/>
                          </a:rPr>
                          <m:t>2</m:t>
                        </m:r>
                        <m:r>
                          <a:rPr lang="en-US" sz="1800" i="1">
                            <a:latin typeface="Cambria Math"/>
                          </a:rPr>
                          <m:t>/(</m:t>
                        </m:r>
                        <m:r>
                          <a:rPr lang="en-US" sz="1800" i="1">
                            <a:latin typeface="Cambria Math"/>
                          </a:rPr>
                          <m:t>𝑘</m:t>
                        </m:r>
                        <m:r>
                          <a:rPr lang="en-US" sz="1800" i="1">
                            <a:latin typeface="Cambria Math"/>
                          </a:rPr>
                          <m:t>−1)</m:t>
                        </m:r>
                      </m:e>
                    </m:nary>
                  </m:oMath>
                </a14:m>
                <a:r>
                  <a:rPr lang="en-US" sz="1800" dirty="0" smtClean="0">
                    <a:latin typeface="Times New Roman" charset="0"/>
                    <a:ea typeface="Times New Roman" charset="0"/>
                    <a:cs typeface="Times New Roman" charset="0"/>
                  </a:rPr>
                  <a:t>. </a:t>
                </a:r>
              </a:p>
              <a:p>
                <a:pPr marL="0" indent="0" algn="just">
                  <a:buNone/>
                </a:pPr>
                <a:endParaRPr lang="en-US" sz="1800" dirty="0">
                  <a:latin typeface="Times New Roman" charset="0"/>
                  <a:ea typeface="Times New Roman" charset="0"/>
                  <a:cs typeface="Times New Roman" charset="0"/>
                </a:endParaRPr>
              </a:p>
              <a:p>
                <a:pPr algn="just"/>
                <a:r>
                  <a:rPr lang="en-US" sz="1800" dirty="0" smtClean="0">
                    <a:latin typeface="Times New Roman" charset="0"/>
                    <a:ea typeface="Times New Roman" charset="0"/>
                    <a:cs typeface="Times New Roman" charset="0"/>
                  </a:rPr>
                  <a:t>Sampling variance within groups with (</a:t>
                </a:r>
                <a:r>
                  <a:rPr lang="en-US" sz="1800" i="1" dirty="0" smtClean="0">
                    <a:latin typeface="Times New Roman" charset="0"/>
                    <a:ea typeface="Times New Roman" charset="0"/>
                    <a:cs typeface="Times New Roman" charset="0"/>
                  </a:rPr>
                  <a:t>n</a:t>
                </a:r>
                <a:r>
                  <a:rPr lang="en-US" sz="1800" dirty="0" smtClean="0">
                    <a:latin typeface="Times New Roman" charset="0"/>
                    <a:ea typeface="Times New Roman" charset="0"/>
                    <a:cs typeface="Times New Roman" charset="0"/>
                  </a:rPr>
                  <a:t>-</a:t>
                </a:r>
                <a:r>
                  <a:rPr lang="en-US" sz="1800" i="1" dirty="0" smtClean="0">
                    <a:latin typeface="Times New Roman" charset="0"/>
                    <a:ea typeface="Times New Roman" charset="0"/>
                    <a:cs typeface="Times New Roman" charset="0"/>
                  </a:rPr>
                  <a:t>k</a:t>
                </a:r>
                <a:r>
                  <a:rPr lang="en-US" sz="1800" dirty="0" smtClean="0">
                    <a:latin typeface="Times New Roman" charset="0"/>
                    <a:ea typeface="Times New Roman" charset="0"/>
                    <a:cs typeface="Times New Roman" charset="0"/>
                  </a:rPr>
                  <a:t>) degree of freedom</a:t>
                </a:r>
              </a:p>
              <a:p>
                <a:pPr marL="0" indent="0" algn="just">
                  <a:buNone/>
                </a:pPr>
                <a:r>
                  <a:rPr lang="en-IN" sz="1800" dirty="0" smtClean="0"/>
                  <a:t>		</a:t>
                </a:r>
                <a14:m>
                  <m:oMath xmlns:m="http://schemas.openxmlformats.org/officeDocument/2006/math">
                    <m:sSubSup>
                      <m:sSubSupPr>
                        <m:ctrlPr>
                          <a:rPr lang="en-IN" sz="1600" i="1">
                            <a:latin typeface="Cambria Math" panose="02040503050406030204" pitchFamily="18" charset="0"/>
                          </a:rPr>
                        </m:ctrlPr>
                      </m:sSubSupPr>
                      <m:e>
                        <m:acc>
                          <m:accPr>
                            <m:chr m:val="̂"/>
                            <m:ctrlPr>
                              <a:rPr lang="en-IN" sz="1600" i="1">
                                <a:latin typeface="Cambria Math" panose="02040503050406030204" pitchFamily="18" charset="0"/>
                              </a:rPr>
                            </m:ctrlPr>
                          </m:accPr>
                          <m:e>
                            <m:r>
                              <a:rPr lang="en-US" sz="1600" i="1">
                                <a:latin typeface="Cambria Math"/>
                              </a:rPr>
                              <m:t>𝜎</m:t>
                            </m:r>
                          </m:e>
                        </m:acc>
                      </m:e>
                      <m:sub>
                        <m:r>
                          <a:rPr lang="en-US" sz="1600" b="0" i="1" smtClean="0">
                            <a:latin typeface="Cambria Math"/>
                          </a:rPr>
                          <m:t>𝑊</m:t>
                        </m:r>
                      </m:sub>
                      <m:sup>
                        <m:r>
                          <a:rPr lang="en-US" sz="1600" i="1">
                            <a:latin typeface="Cambria Math"/>
                          </a:rPr>
                          <m:t>2</m:t>
                        </m:r>
                      </m:sup>
                    </m:sSubSup>
                    <m:r>
                      <a:rPr lang="en-IN" sz="1600" i="1">
                        <a:latin typeface="Cambria Math"/>
                      </a:rPr>
                      <m:t>= </m:t>
                    </m:r>
                    <m:f>
                      <m:fPr>
                        <m:ctrlPr>
                          <a:rPr lang="en-IN" sz="1600" i="1">
                            <a:latin typeface="Cambria Math" panose="02040503050406030204" pitchFamily="18" charset="0"/>
                          </a:rPr>
                        </m:ctrlPr>
                      </m:fPr>
                      <m:num>
                        <m:nary>
                          <m:naryPr>
                            <m:chr m:val="∑"/>
                            <m:limLoc m:val="undOvr"/>
                            <m:ctrlPr>
                              <a:rPr lang="en-IN" sz="1800" i="1">
                                <a:latin typeface="Cambria Math" panose="02040503050406030204" pitchFamily="18" charset="0"/>
                              </a:rPr>
                            </m:ctrlPr>
                          </m:naryPr>
                          <m:sub>
                            <m:r>
                              <a:rPr lang="en-IN" sz="1800" i="1">
                                <a:latin typeface="Cambria Math"/>
                              </a:rPr>
                              <m:t>𝑖</m:t>
                            </m:r>
                            <m:r>
                              <a:rPr lang="en-IN" sz="1800" i="1">
                                <a:latin typeface="Cambria Math"/>
                              </a:rPr>
                              <m:t>=1</m:t>
                            </m:r>
                          </m:sub>
                          <m:sup>
                            <m:r>
                              <a:rPr lang="en-US" sz="1800" b="0" i="1" smtClean="0">
                                <a:latin typeface="Cambria Math"/>
                              </a:rPr>
                              <m:t>𝑘</m:t>
                            </m:r>
                          </m:sup>
                          <m:e>
                            <m:sSub>
                              <m:sSubPr>
                                <m:ctrlPr>
                                  <a:rPr lang="en-IN" sz="1800" i="1">
                                    <a:latin typeface="Cambria Math" panose="02040503050406030204" pitchFamily="18" charset="0"/>
                                  </a:rPr>
                                </m:ctrlPr>
                              </m:sSubPr>
                              <m:e>
                                <m:r>
                                  <a:rPr lang="en-IN" sz="1800" i="1">
                                    <a:latin typeface="Cambria Math"/>
                                  </a:rPr>
                                  <m:t>𝑆𝑆</m:t>
                                </m:r>
                              </m:e>
                              <m:sub>
                                <m:r>
                                  <a:rPr lang="en-IN" sz="1800" i="1">
                                    <a:latin typeface="Cambria Math"/>
                                  </a:rPr>
                                  <m:t>𝑖</m:t>
                                </m:r>
                              </m:sub>
                            </m:sSub>
                          </m:e>
                        </m:nary>
                      </m:num>
                      <m:den>
                        <m:nary>
                          <m:naryPr>
                            <m:chr m:val="∑"/>
                            <m:limLoc m:val="undOvr"/>
                            <m:subHide m:val="on"/>
                            <m:supHide m:val="on"/>
                            <m:ctrlPr>
                              <a:rPr lang="en-IN" sz="1600" i="1">
                                <a:latin typeface="Cambria Math" panose="02040503050406030204" pitchFamily="18" charset="0"/>
                              </a:rPr>
                            </m:ctrlPr>
                          </m:naryPr>
                          <m:sub/>
                          <m:sup/>
                          <m:e>
                            <m:sSub>
                              <m:sSubPr>
                                <m:ctrlPr>
                                  <a:rPr lang="en-IN" sz="1600" i="1">
                                    <a:latin typeface="Cambria Math" panose="02040503050406030204" pitchFamily="18" charset="0"/>
                                  </a:rPr>
                                </m:ctrlPr>
                              </m:sSubPr>
                              <m:e>
                                <m:r>
                                  <a:rPr lang="en-IN" sz="1600" i="1">
                                    <a:latin typeface="Cambria Math"/>
                                  </a:rPr>
                                  <m:t>𝑛</m:t>
                                </m:r>
                              </m:e>
                              <m:sub>
                                <m:r>
                                  <a:rPr lang="en-IN" sz="1600" i="1">
                                    <a:latin typeface="Cambria Math"/>
                                  </a:rPr>
                                  <m:t>𝑖</m:t>
                                </m:r>
                              </m:sub>
                            </m:sSub>
                            <m:r>
                              <a:rPr lang="en-IN" sz="1600" i="1">
                                <a:latin typeface="Cambria Math"/>
                              </a:rPr>
                              <m:t>−</m:t>
                            </m:r>
                            <m:r>
                              <a:rPr lang="en-US" sz="1600" b="0" i="1" smtClean="0">
                                <a:latin typeface="Cambria Math"/>
                              </a:rPr>
                              <m:t>𝑘</m:t>
                            </m:r>
                          </m:e>
                        </m:nary>
                      </m:den>
                    </m:f>
                  </m:oMath>
                </a14:m>
                <a:endParaRPr lang="en-US" sz="1800" dirty="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84904" y="1537986"/>
                <a:ext cx="8335568" cy="4771334"/>
              </a:xfrm>
              <a:blipFill rotWithShape="1">
                <a:blip r:embed="rId2"/>
                <a:stretch>
                  <a:fillRect l="-366" t="-639" r="-585"/>
                </a:stretch>
              </a:blipFill>
            </p:spPr>
            <p:txBody>
              <a:bodyPr/>
              <a:lstStyle/>
              <a:p>
                <a:r>
                  <a:rPr lang="en-IN">
                    <a:noFill/>
                  </a:rPr>
                  <a:t> </a:t>
                </a:r>
              </a:p>
            </p:txBody>
          </p:sp>
        </mc:Fallback>
      </mc:AlternateContent>
      <p:sp>
        <p:nvSpPr>
          <p:cNvPr id="5" name="Title 1"/>
          <p:cNvSpPr txBox="1">
            <a:spLocks/>
          </p:cNvSpPr>
          <p:nvPr/>
        </p:nvSpPr>
        <p:spPr>
          <a:xfrm>
            <a:off x="323528" y="116632"/>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Notation and computational formulae</a:t>
            </a:r>
            <a:endParaRPr lang="en-IN" sz="4000" dirty="0">
              <a:solidFill>
                <a:srgbClr val="6C0000"/>
              </a:solidFill>
              <a:latin typeface="Times New Roman" pitchFamily="18" charset="0"/>
              <a:cs typeface="Times New Roman" pitchFamily="18" charset="0"/>
            </a:endParaRPr>
          </a:p>
        </p:txBody>
      </p:sp>
    </p:spTree>
    <p:extLst>
      <p:ext uri="{BB962C8B-B14F-4D97-AF65-F5344CB8AC3E}">
        <p14:creationId xmlns:p14="http://schemas.microsoft.com/office/powerpoint/2010/main" val="3434851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3" y="260648"/>
            <a:ext cx="8229600" cy="1143000"/>
          </a:xfrm>
        </p:spPr>
        <p:txBody>
          <a:bodyPr>
            <a:normAutofit/>
          </a:bodyPr>
          <a:lstStyle/>
          <a:p>
            <a:r>
              <a:rPr lang="en-US" sz="4000" dirty="0">
                <a:solidFill>
                  <a:srgbClr val="A50021"/>
                </a:solidFill>
                <a:latin typeface="Times New Roman" pitchFamily="18" charset="0"/>
                <a:cs typeface="Times New Roman" pitchFamily="18" charset="0"/>
              </a:rPr>
              <a:t>What </a:t>
            </a:r>
            <a:r>
              <a:rPr lang="en-US" sz="4000" dirty="0" smtClean="0">
                <a:solidFill>
                  <a:srgbClr val="A50021"/>
                </a:solidFill>
                <a:latin typeface="Times New Roman" pitchFamily="18" charset="0"/>
                <a:cs typeface="Times New Roman" pitchFamily="18" charset="0"/>
              </a:rPr>
              <a:t>is analysis </a:t>
            </a:r>
            <a:r>
              <a:rPr lang="en-US" sz="4000" dirty="0">
                <a:solidFill>
                  <a:srgbClr val="A50021"/>
                </a:solidFill>
                <a:latin typeface="Times New Roman" pitchFamily="18" charset="0"/>
                <a:cs typeface="Times New Roman" pitchFamily="18" charset="0"/>
              </a:rPr>
              <a:t>of variation?</a:t>
            </a:r>
            <a:endParaRPr lang="en-IN" sz="4000" dirty="0">
              <a:solidFill>
                <a:srgbClr val="6C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2286000" lvl="8" indent="0">
              <a:buNone/>
            </a:pPr>
            <a:endParaRPr lang="en-US" dirty="0" smtClean="0">
              <a:solidFill>
                <a:srgbClr val="002060"/>
              </a:solidFill>
              <a:latin typeface="Times New Roman" pitchFamily="18" charset="0"/>
              <a:cs typeface="Times New Roman" pitchFamily="18" charset="0"/>
            </a:endParaRPr>
          </a:p>
          <a:p>
            <a:endParaRPr lang="en-US" dirty="0" smtClean="0">
              <a:solidFill>
                <a:srgbClr val="002060"/>
              </a:solidFill>
              <a:latin typeface="Times New Roman" pitchFamily="18" charset="0"/>
              <a:cs typeface="Times New Roman" pitchFamily="18" charset="0"/>
            </a:endParaRPr>
          </a:p>
          <a:p>
            <a:pPr lvl="8"/>
            <a:endParaRPr lang="en-US" sz="1000" dirty="0" smtClean="0">
              <a:solidFill>
                <a:srgbClr val="002060"/>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1916832"/>
            <a:ext cx="2628900" cy="139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44" y="4365104"/>
            <a:ext cx="8047037" cy="139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Object 8"/>
          <p:cNvGraphicFramePr>
            <a:graphicFrameLocks noChangeAspect="1"/>
          </p:cNvGraphicFramePr>
          <p:nvPr>
            <p:extLst>
              <p:ext uri="{D42A27DB-BD31-4B8C-83A1-F6EECF244321}">
                <p14:modId xmlns:p14="http://schemas.microsoft.com/office/powerpoint/2010/main" val="2002186867"/>
              </p:ext>
            </p:extLst>
          </p:nvPr>
        </p:nvGraphicFramePr>
        <p:xfrm>
          <a:off x="3741442" y="3356992"/>
          <a:ext cx="1409695" cy="288032"/>
        </p:xfrm>
        <a:graphic>
          <a:graphicData uri="http://schemas.openxmlformats.org/presentationml/2006/ole">
            <mc:AlternateContent xmlns:mc="http://schemas.openxmlformats.org/markup-compatibility/2006">
              <mc:Choice xmlns:v="urn:schemas-microsoft-com:vml" Requires="v">
                <p:oleObj spid="_x0000_s3224" name="Visio" r:id="rId5" imgW="808238" imgH="165780" progId="Visio.Drawing.11">
                  <p:link updateAutomatic="1"/>
                </p:oleObj>
              </mc:Choice>
              <mc:Fallback>
                <p:oleObj name="Visio" r:id="rId5" imgW="808238" imgH="165780" progId="Visio.Drawing.11">
                  <p:link updateAutomatic="1"/>
                  <p:pic>
                    <p:nvPicPr>
                      <p:cNvPr id="0" name=""/>
                      <p:cNvPicPr/>
                      <p:nvPr/>
                    </p:nvPicPr>
                    <p:blipFill>
                      <a:blip r:embed="rId6"/>
                      <a:stretch>
                        <a:fillRect/>
                      </a:stretch>
                    </p:blipFill>
                    <p:spPr>
                      <a:xfrm>
                        <a:off x="3741442" y="3356992"/>
                        <a:ext cx="1409695" cy="288032"/>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001214495"/>
              </p:ext>
            </p:extLst>
          </p:nvPr>
        </p:nvGraphicFramePr>
        <p:xfrm>
          <a:off x="3571962" y="5949280"/>
          <a:ext cx="1528785" cy="288032"/>
        </p:xfrm>
        <a:graphic>
          <a:graphicData uri="http://schemas.openxmlformats.org/presentationml/2006/ole">
            <mc:AlternateContent xmlns:mc="http://schemas.openxmlformats.org/markup-compatibility/2006">
              <mc:Choice xmlns:v="urn:schemas-microsoft-com:vml" Requires="v">
                <p:oleObj spid="_x0000_s3225" name="Visio" r:id="rId7" imgW="875771" imgH="165780" progId="Visio.Drawing.11">
                  <p:link updateAutomatic="1"/>
                </p:oleObj>
              </mc:Choice>
              <mc:Fallback>
                <p:oleObj name="Visio" r:id="rId7" imgW="875771" imgH="165780" progId="Visio.Drawing.11">
                  <p:link updateAutomatic="1"/>
                  <p:pic>
                    <p:nvPicPr>
                      <p:cNvPr id="0" name=""/>
                      <p:cNvPicPr/>
                      <p:nvPr/>
                    </p:nvPicPr>
                    <p:blipFill>
                      <a:blip r:embed="rId8"/>
                      <a:stretch>
                        <a:fillRect/>
                      </a:stretch>
                    </p:blipFill>
                    <p:spPr>
                      <a:xfrm>
                        <a:off x="3571962" y="5949280"/>
                        <a:ext cx="1528785" cy="288032"/>
                      </a:xfrm>
                      <a:prstGeom prst="rect">
                        <a:avLst/>
                      </a:prstGeom>
                    </p:spPr>
                  </p:pic>
                </p:oleObj>
              </mc:Fallback>
            </mc:AlternateContent>
          </a:graphicData>
        </a:graphic>
      </p:graphicFrame>
    </p:spTree>
    <p:extLst>
      <p:ext uri="{BB962C8B-B14F-4D97-AF65-F5344CB8AC3E}">
        <p14:creationId xmlns:p14="http://schemas.microsoft.com/office/powerpoint/2010/main" val="21422768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904" y="1537986"/>
            <a:ext cx="8335568" cy="4771334"/>
          </a:xfrm>
        </p:spPr>
        <p:txBody>
          <a:bodyPr>
            <a:normAutofit/>
          </a:bodyPr>
          <a:lstStyle/>
          <a:p>
            <a:pPr algn="just"/>
            <a:r>
              <a:rPr lang="en-US" sz="1800" dirty="0">
                <a:latin typeface="Times New Roman" charset="0"/>
                <a:ea typeface="Times New Roman" charset="0"/>
                <a:cs typeface="Times New Roman" charset="0"/>
              </a:rPr>
              <a:t>The calculations undertaken in the previous example are somewhat cumbersome, and are prone to inaccuracy with non-integer sample means. They also require considerable changes when the sample sizes are unequal. Equivalent computational formulae are available which cater for both equal and unequal sample sizes. </a:t>
            </a:r>
            <a:endParaRPr lang="en-US" sz="1800" dirty="0" smtClean="0">
              <a:latin typeface="Times New Roman" charset="0"/>
              <a:ea typeface="Times New Roman" charset="0"/>
              <a:cs typeface="Times New Roman" charset="0"/>
            </a:endParaRPr>
          </a:p>
          <a:p>
            <a:pPr algn="just"/>
            <a:endParaRPr lang="en-US" sz="800" dirty="0">
              <a:latin typeface="Times New Roman" charset="0"/>
              <a:ea typeface="Times New Roman" charset="0"/>
              <a:cs typeface="Times New Roman" charset="0"/>
            </a:endParaRPr>
          </a:p>
          <a:p>
            <a:pPr algn="just"/>
            <a:r>
              <a:rPr lang="en-US" sz="1800" dirty="0">
                <a:latin typeface="Times New Roman" charset="0"/>
                <a:ea typeface="Times New Roman" charset="0"/>
                <a:cs typeface="Times New Roman" charset="0"/>
              </a:rPr>
              <a:t>First, some notation. </a:t>
            </a:r>
          </a:p>
          <a:p>
            <a:pPr algn="just"/>
            <a:endParaRPr lang="en-US" sz="1800" dirty="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028931439"/>
                  </p:ext>
                </p:extLst>
              </p:nvPr>
            </p:nvGraphicFramePr>
            <p:xfrm>
              <a:off x="1208644" y="3356992"/>
              <a:ext cx="6888088" cy="2744597"/>
            </p:xfrm>
            <a:graphic>
              <a:graphicData uri="http://schemas.openxmlformats.org/drawingml/2006/table">
                <a:tbl>
                  <a:tblPr firstRow="1" bandRow="1">
                    <a:tableStyleId>{2D5ABB26-0587-4C30-8999-92F81FD0307C}</a:tableStyleId>
                  </a:tblPr>
                  <a:tblGrid>
                    <a:gridCol w="3636111">
                      <a:extLst>
                        <a:ext uri="{9D8B030D-6E8A-4147-A177-3AD203B41FA5}">
                          <a16:colId xmlns:a16="http://schemas.microsoft.com/office/drawing/2014/main" val="20000"/>
                        </a:ext>
                      </a:extLst>
                    </a:gridCol>
                    <a:gridCol w="3251977">
                      <a:extLst>
                        <a:ext uri="{9D8B030D-6E8A-4147-A177-3AD203B41FA5}">
                          <a16:colId xmlns:a16="http://schemas.microsoft.com/office/drawing/2014/main" val="20001"/>
                        </a:ext>
                      </a:extLst>
                    </a:gridCol>
                  </a:tblGrid>
                  <a:tr h="27813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600" kern="1200" dirty="0" smtClean="0">
                              <a:effectLst/>
                              <a:latin typeface="Times New Roman" charset="0"/>
                              <a:ea typeface="Times New Roman" charset="0"/>
                              <a:cs typeface="Times New Roman" charset="0"/>
                            </a:rPr>
                            <a:t>Number of samples (or levels) </a:t>
                          </a:r>
                          <a:endParaRPr lang="en-US" sz="1600" dirty="0" smtClean="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a14:m>
                            <m:oMathPara xmlns:m="http://schemas.openxmlformats.org/officeDocument/2006/math">
                              <m:oMathParaPr>
                                <m:jc m:val="left"/>
                              </m:oMathParaPr>
                              <m:oMath xmlns:m="http://schemas.openxmlformats.org/officeDocument/2006/math">
                                <m:r>
                                  <a:rPr lang="en-US" sz="1400" b="0" i="1" smtClean="0">
                                    <a:latin typeface="Cambria Math" charset="0"/>
                                  </a:rPr>
                                  <m:t>=</m:t>
                                </m:r>
                                <m:r>
                                  <a:rPr lang="en-US" sz="1400" b="0" i="1" smtClean="0">
                                    <a:latin typeface="Cambria Math" charset="0"/>
                                  </a:rPr>
                                  <m:t>𝑘</m:t>
                                </m:r>
                              </m:oMath>
                            </m:oMathPara>
                          </a14:m>
                          <a:endParaRPr lang="en-US" sz="1400" dirty="0"/>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7813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600" kern="1200" dirty="0" smtClean="0">
                              <a:effectLst/>
                              <a:latin typeface="Times New Roman" charset="0"/>
                              <a:ea typeface="Times New Roman" charset="0"/>
                              <a:cs typeface="Times New Roman" charset="0"/>
                            </a:rPr>
                            <a:t>Number of observations in </a:t>
                          </a:r>
                          <a14:m>
                            <m:oMath xmlns:m="http://schemas.openxmlformats.org/officeDocument/2006/math">
                              <m:r>
                                <a:rPr lang="en-US" sz="1600" kern="1200" dirty="0" smtClean="0">
                                  <a:effectLst/>
                                  <a:latin typeface="Cambria Math"/>
                                  <a:ea typeface="Times New Roman" charset="0"/>
                                  <a:cs typeface="Times New Roman" charset="0"/>
                                </a:rPr>
                                <m:t>𝑖</m:t>
                              </m:r>
                            </m:oMath>
                          </a14:m>
                          <a:r>
                            <a:rPr lang="en-US" sz="1600" kern="1200" dirty="0" err="1" smtClean="0">
                              <a:effectLst/>
                              <a:latin typeface="Times New Roman" charset="0"/>
                              <a:ea typeface="Times New Roman" charset="0"/>
                              <a:cs typeface="Times New Roman" charset="0"/>
                            </a:rPr>
                            <a:t>th</a:t>
                          </a:r>
                          <a:r>
                            <a:rPr lang="en-US" sz="1600" kern="1200" dirty="0" smtClean="0">
                              <a:effectLst/>
                              <a:latin typeface="Times New Roman" charset="0"/>
                              <a:ea typeface="Times New Roman" charset="0"/>
                              <a:cs typeface="Times New Roman" charset="0"/>
                            </a:rPr>
                            <a:t> sample </a:t>
                          </a:r>
                          <a:endParaRPr lang="en-US" sz="1600" dirty="0" smtClean="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tcPr>
                    </a:tc>
                    <a:tc>
                      <a:txBody>
                        <a:bodyPr/>
                        <a:lstStyle/>
                        <a:p>
                          <a:pPr algn="l"/>
                          <a14:m>
                            <m:oMathPara xmlns:m="http://schemas.openxmlformats.org/officeDocument/2006/math">
                              <m:oMathParaPr>
                                <m:jc m:val="left"/>
                              </m:oMathParaPr>
                              <m:oMath xmlns:m="http://schemas.openxmlformats.org/officeDocument/2006/math">
                                <m:r>
                                  <a:rPr lang="en-US" sz="1400" b="0" i="1" smtClean="0">
                                    <a:latin typeface="Cambria Math" charset="0"/>
                                  </a:rPr>
                                  <m:t>=</m:t>
                                </m:r>
                                <m:sSub>
                                  <m:sSubPr>
                                    <m:ctrlPr>
                                      <a:rPr lang="en-US" sz="1400" b="0" i="1" smtClean="0">
                                        <a:latin typeface="Cambria Math" panose="02040503050406030204" pitchFamily="18" charset="0"/>
                                      </a:rPr>
                                    </m:ctrlPr>
                                  </m:sSubPr>
                                  <m:e>
                                    <m:r>
                                      <a:rPr lang="en-US" sz="1400" b="0" i="1" smtClean="0">
                                        <a:latin typeface="Cambria Math" charset="0"/>
                                      </a:rPr>
                                      <m:t>𝑛</m:t>
                                    </m:r>
                                  </m:e>
                                  <m:sub>
                                    <m:r>
                                      <a:rPr lang="en-US" sz="1400" b="0" i="1" smtClean="0">
                                        <a:latin typeface="Cambria Math" charset="0"/>
                                      </a:rPr>
                                      <m:t>𝑖</m:t>
                                    </m:r>
                                  </m:sub>
                                </m:sSub>
                                <m:r>
                                  <a:rPr lang="en-US" sz="1400" b="0" i="1" smtClean="0">
                                    <a:latin typeface="Cambria Math" charset="0"/>
                                  </a:rPr>
                                  <m:t> ,  </m:t>
                                </m:r>
                                <m:r>
                                  <a:rPr lang="en-US" sz="1400" b="0" i="1" smtClean="0">
                                    <a:latin typeface="Cambria Math" charset="0"/>
                                  </a:rPr>
                                  <m:t>𝑖</m:t>
                                </m:r>
                                <m:r>
                                  <a:rPr lang="en-US" sz="1400" b="0" i="1" smtClean="0">
                                    <a:latin typeface="Cambria Math" charset="0"/>
                                  </a:rPr>
                                  <m:t>=1, 2, …, </m:t>
                                </m:r>
                                <m:r>
                                  <a:rPr lang="en-US" sz="1400" b="0" i="1" smtClean="0">
                                    <a:latin typeface="Cambria Math" charset="0"/>
                                  </a:rPr>
                                  <m:t>𝑘</m:t>
                                </m:r>
                              </m:oMath>
                            </m:oMathPara>
                          </a14:m>
                          <a:endParaRPr lang="en-US" sz="1400" dirty="0"/>
                        </a:p>
                      </a:txBody>
                      <a:tcPr marL="68580" marR="68580"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1235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600" kern="1200" dirty="0" smtClean="0">
                              <a:effectLst/>
                              <a:latin typeface="Times New Roman" charset="0"/>
                              <a:ea typeface="Times New Roman" charset="0"/>
                              <a:cs typeface="Times New Roman" charset="0"/>
                            </a:rPr>
                            <a:t>Total number of observations </a:t>
                          </a:r>
                          <a:endParaRPr lang="en-US" sz="1600" dirty="0" smtClean="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tcPr>
                    </a:tc>
                    <a:tc>
                      <a:txBody>
                        <a:bodyPr/>
                        <a:lstStyle/>
                        <a:p>
                          <a:pPr algn="l"/>
                          <a14:m>
                            <m:oMathPara xmlns:m="http://schemas.openxmlformats.org/officeDocument/2006/math">
                              <m:oMathParaPr>
                                <m:jc m:val="left"/>
                              </m:oMathParaPr>
                              <m:oMath xmlns:m="http://schemas.openxmlformats.org/officeDocument/2006/math">
                                <m:r>
                                  <a:rPr lang="en-US" sz="1400" b="0" i="1" smtClean="0">
                                    <a:latin typeface="Cambria Math" charset="0"/>
                                  </a:rPr>
                                  <m:t>=</m:t>
                                </m:r>
                                <m:r>
                                  <a:rPr lang="en-US" sz="1400" b="0" i="1" smtClean="0">
                                    <a:latin typeface="Cambria Math" charset="0"/>
                                  </a:rPr>
                                  <m:t>𝑛</m:t>
                                </m:r>
                                <m:r>
                                  <a:rPr lang="en-US" sz="1400" b="0" i="1" smtClean="0">
                                    <a:latin typeface="Cambria Math" charset="0"/>
                                  </a:rPr>
                                  <m:t>=</m:t>
                                </m:r>
                                <m:nary>
                                  <m:naryPr>
                                    <m:chr m:val="∑"/>
                                    <m:supHide m:val="on"/>
                                    <m:ctrlPr>
                                      <a:rPr lang="en-US" sz="1400" b="0" i="1" smtClean="0">
                                        <a:latin typeface="Cambria Math" panose="02040503050406030204" pitchFamily="18" charset="0"/>
                                      </a:rPr>
                                    </m:ctrlPr>
                                  </m:naryPr>
                                  <m:sub>
                                    <m:r>
                                      <m:rPr>
                                        <m:brk m:alnAt="7"/>
                                      </m:rPr>
                                      <a:rPr lang="en-US" sz="1400" b="0" i="1" smtClean="0">
                                        <a:latin typeface="Cambria Math" charset="0"/>
                                      </a:rPr>
                                      <m:t>𝑖</m:t>
                                    </m:r>
                                  </m:sub>
                                  <m:sup/>
                                  <m:e>
                                    <m:sSub>
                                      <m:sSubPr>
                                        <m:ctrlPr>
                                          <a:rPr lang="en-US" sz="1400" b="0" i="1" smtClean="0">
                                            <a:latin typeface="Cambria Math" panose="02040503050406030204" pitchFamily="18" charset="0"/>
                                          </a:rPr>
                                        </m:ctrlPr>
                                      </m:sSubPr>
                                      <m:e>
                                        <m:r>
                                          <a:rPr lang="en-US" sz="1400" b="0" i="1" smtClean="0">
                                            <a:latin typeface="Cambria Math" charset="0"/>
                                          </a:rPr>
                                          <m:t>𝑛</m:t>
                                        </m:r>
                                      </m:e>
                                      <m:sub>
                                        <m:r>
                                          <a:rPr lang="en-US" sz="1400" b="0" i="1" smtClean="0">
                                            <a:latin typeface="Cambria Math" charset="0"/>
                                          </a:rPr>
                                          <m:t>𝑖</m:t>
                                        </m:r>
                                      </m:sub>
                                    </m:sSub>
                                  </m:e>
                                </m:nary>
                              </m:oMath>
                            </m:oMathPara>
                          </a14:m>
                          <a:endParaRPr lang="en-US" sz="1400" dirty="0"/>
                        </a:p>
                      </a:txBody>
                      <a:tcPr marL="68580" marR="68580"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7813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600" kern="1200" dirty="0" smtClean="0">
                                  <a:effectLst/>
                                  <a:latin typeface="Cambria Math"/>
                                  <a:ea typeface="Times New Roman" charset="0"/>
                                  <a:cs typeface="Times New Roman" charset="0"/>
                                </a:rPr>
                                <m:t>𝑗</m:t>
                              </m:r>
                              <m:r>
                                <a:rPr lang="en-US" sz="1600" b="0" i="0" kern="1200" dirty="0" smtClean="0">
                                  <a:effectLst/>
                                  <a:latin typeface="Cambria Math"/>
                                  <a:ea typeface="Times New Roman" charset="0"/>
                                  <a:cs typeface="Times New Roman" charset="0"/>
                                </a:rPr>
                                <m:t>−</m:t>
                              </m:r>
                              <m:r>
                                <m:rPr>
                                  <m:sty m:val="p"/>
                                </m:rPr>
                                <a:rPr lang="en-US" sz="1600" b="0" i="0" kern="1200" dirty="0" smtClean="0">
                                  <a:effectLst/>
                                  <a:latin typeface="Cambria Math"/>
                                  <a:ea typeface="Times New Roman" charset="0"/>
                                  <a:cs typeface="Times New Roman" charset="0"/>
                                </a:rPr>
                                <m:t>th</m:t>
                              </m:r>
                              <m:r>
                                <m:rPr>
                                  <m:nor/>
                                </m:rPr>
                                <a:rPr lang="en-US" sz="1600" b="0" i="0" kern="1200" dirty="0" smtClean="0">
                                  <a:effectLst/>
                                  <a:latin typeface="Cambria Math"/>
                                  <a:ea typeface="Times New Roman" charset="0"/>
                                  <a:cs typeface="Times New Roman" charset="0"/>
                                </a:rPr>
                                <m:t> </m:t>
                              </m:r>
                              <m:r>
                                <m:rPr>
                                  <m:nor/>
                                </m:rPr>
                                <a:rPr lang="en-US" sz="1600" b="0" i="0" kern="1200" dirty="0" smtClean="0">
                                  <a:effectLst/>
                                  <a:latin typeface="Cambria Math"/>
                                  <a:ea typeface="Times New Roman" charset="0"/>
                                  <a:cs typeface="Times New Roman" charset="0"/>
                                </a:rPr>
                                <m:t>o</m:t>
                              </m:r>
                              <m:r>
                                <m:rPr>
                                  <m:nor/>
                                </m:rPr>
                                <a:rPr lang="en-US" sz="1600" kern="1200" dirty="0" smtClean="0">
                                  <a:effectLst/>
                                  <a:latin typeface="Times New Roman" charset="0"/>
                                  <a:ea typeface="Times New Roman" charset="0"/>
                                  <a:cs typeface="Times New Roman" charset="0"/>
                                </a:rPr>
                                <m:t>bservation</m:t>
                              </m:r>
                            </m:oMath>
                          </a14:m>
                          <a:r>
                            <a:rPr lang="en-US" sz="1600" kern="1200" dirty="0" smtClean="0">
                              <a:effectLst/>
                              <a:latin typeface="Times New Roman" charset="0"/>
                              <a:ea typeface="Times New Roman" charset="0"/>
                              <a:cs typeface="Times New Roman" charset="0"/>
                            </a:rPr>
                            <a:t> in </a:t>
                          </a:r>
                          <a14:m>
                            <m:oMath xmlns:m="http://schemas.openxmlformats.org/officeDocument/2006/math">
                              <m:r>
                                <a:rPr lang="en-US" sz="1600" kern="1200" dirty="0" smtClean="0">
                                  <a:effectLst/>
                                  <a:latin typeface="Cambria Math"/>
                                  <a:ea typeface="Times New Roman" charset="0"/>
                                  <a:cs typeface="Times New Roman" charset="0"/>
                                </a:rPr>
                                <m:t>𝑖</m:t>
                              </m:r>
                            </m:oMath>
                          </a14:m>
                          <a:r>
                            <a:rPr lang="en-US" sz="1600" kern="1200" dirty="0" smtClean="0">
                              <a:effectLst/>
                              <a:latin typeface="Times New Roman" charset="0"/>
                              <a:ea typeface="Times New Roman" charset="0"/>
                              <a:cs typeface="Times New Roman" charset="0"/>
                            </a:rPr>
                            <a:t>-</a:t>
                          </a:r>
                          <a:r>
                            <a:rPr lang="en-US" sz="1600" kern="1200" dirty="0" err="1" smtClean="0">
                              <a:effectLst/>
                              <a:latin typeface="Times New Roman" charset="0"/>
                              <a:ea typeface="Times New Roman" charset="0"/>
                              <a:cs typeface="Times New Roman" charset="0"/>
                            </a:rPr>
                            <a:t>th</a:t>
                          </a:r>
                          <a:r>
                            <a:rPr lang="en-US" sz="1600" kern="1200" dirty="0" smtClean="0">
                              <a:effectLst/>
                              <a:latin typeface="Times New Roman" charset="0"/>
                              <a:ea typeface="Times New Roman" charset="0"/>
                              <a:cs typeface="Times New Roman" charset="0"/>
                            </a:rPr>
                            <a:t> sample </a:t>
                          </a:r>
                          <a:endParaRPr lang="en-US" sz="1600" dirty="0" smtClean="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400" b="0" i="1" smtClean="0">
                                    <a:latin typeface="Cambria Math" charset="0"/>
                                  </a:rPr>
                                  <m:t>=</m:t>
                                </m:r>
                                <m:sSub>
                                  <m:sSubPr>
                                    <m:ctrlPr>
                                      <a:rPr lang="en-US" sz="1400" b="0" i="1" smtClean="0">
                                        <a:latin typeface="Cambria Math" panose="02040503050406030204" pitchFamily="18" charset="0"/>
                                      </a:rPr>
                                    </m:ctrlPr>
                                  </m:sSubPr>
                                  <m:e>
                                    <m:r>
                                      <a:rPr lang="en-US" sz="1400" b="0" i="1" smtClean="0">
                                        <a:latin typeface="Cambria Math"/>
                                      </a:rPr>
                                      <m:t>𝑦</m:t>
                                    </m:r>
                                  </m:e>
                                  <m:sub>
                                    <m:r>
                                      <a:rPr lang="en-US" sz="1400" b="0" i="1" smtClean="0">
                                        <a:latin typeface="Cambria Math" charset="0"/>
                                      </a:rPr>
                                      <m:t>𝑖𝑗</m:t>
                                    </m:r>
                                  </m:sub>
                                </m:sSub>
                                <m:r>
                                  <a:rPr lang="en-US" sz="1400" b="0" i="1" smtClean="0">
                                    <a:latin typeface="Cambria Math" charset="0"/>
                                  </a:rPr>
                                  <m:t> ,  </m:t>
                                </m:r>
                                <m:r>
                                  <a:rPr lang="en-US" sz="1400" b="0" i="1" smtClean="0">
                                    <a:latin typeface="Cambria Math" charset="0"/>
                                  </a:rPr>
                                  <m:t>𝑗</m:t>
                                </m:r>
                                <m:r>
                                  <a:rPr lang="en-US" sz="1400" b="0" i="1" smtClean="0">
                                    <a:latin typeface="Cambria Math" charset="0"/>
                                  </a:rPr>
                                  <m:t>=1, 2, …,</m:t>
                                </m:r>
                                <m:sSub>
                                  <m:sSubPr>
                                    <m:ctrlPr>
                                      <a:rPr lang="en-US" sz="1400" b="0" i="1" smtClean="0">
                                        <a:latin typeface="Cambria Math" panose="02040503050406030204" pitchFamily="18" charset="0"/>
                                      </a:rPr>
                                    </m:ctrlPr>
                                  </m:sSubPr>
                                  <m:e>
                                    <m:r>
                                      <a:rPr lang="en-US" sz="1400" b="0" i="1" smtClean="0">
                                        <a:latin typeface="Cambria Math" charset="0"/>
                                      </a:rPr>
                                      <m:t>𝑛</m:t>
                                    </m:r>
                                  </m:e>
                                  <m:sub>
                                    <m:r>
                                      <a:rPr lang="en-US" sz="1400" b="0" i="1" smtClean="0">
                                        <a:latin typeface="Cambria Math" charset="0"/>
                                      </a:rPr>
                                      <m:t>𝑖</m:t>
                                    </m:r>
                                  </m:sub>
                                </m:sSub>
                              </m:oMath>
                            </m:oMathPara>
                          </a14:m>
                          <a:endParaRPr lang="en-US" sz="1400" dirty="0"/>
                        </a:p>
                      </a:txBody>
                      <a:tcPr marL="68580" marR="68580"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533067">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600" kern="1200" dirty="0" smtClean="0">
                              <a:effectLst/>
                              <a:latin typeface="Times New Roman" charset="0"/>
                              <a:ea typeface="Times New Roman" charset="0"/>
                              <a:cs typeface="Times New Roman" charset="0"/>
                            </a:rPr>
                            <a:t>Sum of </a:t>
                          </a:r>
                          <a14:m>
                            <m:oMath xmlns:m="http://schemas.openxmlformats.org/officeDocument/2006/math">
                              <m:sSub>
                                <m:sSubPr>
                                  <m:ctrlPr>
                                    <a:rPr lang="en-US" sz="1600" i="1" kern="1200" smtClean="0">
                                      <a:effectLst/>
                                      <a:latin typeface="Cambria Math" panose="02040503050406030204" pitchFamily="18" charset="0"/>
                                      <a:ea typeface="Times New Roman" charset="0"/>
                                      <a:cs typeface="Times New Roman" charset="0"/>
                                    </a:rPr>
                                  </m:ctrlPr>
                                </m:sSubPr>
                                <m:e>
                                  <m:r>
                                    <a:rPr lang="en-US" sz="1600" kern="1200" smtClean="0">
                                      <a:effectLst/>
                                      <a:latin typeface="Cambria Math"/>
                                      <a:ea typeface="Times New Roman" charset="0"/>
                                      <a:cs typeface="Times New Roman" charset="0"/>
                                    </a:rPr>
                                    <m:t>𝑛</m:t>
                                  </m:r>
                                </m:e>
                                <m:sub>
                                  <m:r>
                                    <a:rPr lang="en-US" sz="1600" kern="1200" smtClean="0">
                                      <a:effectLst/>
                                      <a:latin typeface="Cambria Math"/>
                                      <a:ea typeface="Times New Roman" charset="0"/>
                                      <a:cs typeface="Times New Roman" charset="0"/>
                                    </a:rPr>
                                    <m:t>𝑖</m:t>
                                  </m:r>
                                </m:sub>
                              </m:sSub>
                              <m:r>
                                <a:rPr lang="en-US" sz="1600" kern="1200" smtClean="0">
                                  <a:effectLst/>
                                  <a:latin typeface="Cambria Math"/>
                                  <a:ea typeface="Times New Roman" charset="0"/>
                                  <a:cs typeface="Times New Roman" charset="0"/>
                                </a:rPr>
                                <m:t> </m:t>
                              </m:r>
                            </m:oMath>
                          </a14:m>
                          <a:r>
                            <a:rPr lang="en-US" sz="1600" kern="1200" dirty="0" smtClean="0">
                              <a:effectLst/>
                              <a:latin typeface="Times New Roman" charset="0"/>
                              <a:ea typeface="Times New Roman" charset="0"/>
                              <a:cs typeface="Times New Roman" charset="0"/>
                            </a:rPr>
                            <a:t>observations in </a:t>
                          </a:r>
                          <a14:m>
                            <m:oMath xmlns:m="http://schemas.openxmlformats.org/officeDocument/2006/math">
                              <m:r>
                                <a:rPr lang="en-US" sz="1600" kern="1200" dirty="0" smtClean="0">
                                  <a:effectLst/>
                                  <a:latin typeface="Cambria Math"/>
                                  <a:ea typeface="Times New Roman" charset="0"/>
                                  <a:cs typeface="Times New Roman" charset="0"/>
                                </a:rPr>
                                <m:t>𝑖</m:t>
                              </m:r>
                              <m:r>
                                <a:rPr lang="en-US" sz="1600" b="0" i="0" kern="1200" dirty="0" smtClean="0">
                                  <a:effectLst/>
                                  <a:latin typeface="Cambria Math"/>
                                  <a:ea typeface="Times New Roman" charset="0"/>
                                  <a:cs typeface="Times New Roman" charset="0"/>
                                </a:rPr>
                                <m:t>−</m:t>
                              </m:r>
                            </m:oMath>
                          </a14:m>
                          <a:r>
                            <a:rPr lang="en-US" sz="1600" kern="1200" dirty="0" err="1" smtClean="0">
                              <a:effectLst/>
                              <a:latin typeface="Times New Roman" charset="0"/>
                              <a:ea typeface="Times New Roman" charset="0"/>
                              <a:cs typeface="Times New Roman" charset="0"/>
                            </a:rPr>
                            <a:t>th</a:t>
                          </a:r>
                          <a:r>
                            <a:rPr lang="en-US" sz="1600" kern="1200" dirty="0" smtClean="0">
                              <a:effectLst/>
                              <a:latin typeface="Times New Roman" charset="0"/>
                              <a:ea typeface="Times New Roman" charset="0"/>
                              <a:cs typeface="Times New Roman" charset="0"/>
                            </a:rPr>
                            <a:t> sample </a:t>
                          </a:r>
                          <a:endParaRPr lang="en-US" sz="1600" dirty="0" smtClean="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tcPr>
                    </a:tc>
                    <a:tc>
                      <a:txBody>
                        <a:bodyPr/>
                        <a:lstStyle/>
                        <a:p>
                          <a:pPr algn="l"/>
                          <a14:m>
                            <m:oMathPara xmlns:m="http://schemas.openxmlformats.org/officeDocument/2006/math">
                              <m:oMathParaPr>
                                <m:jc m:val="left"/>
                              </m:oMathParaPr>
                              <m:oMath xmlns:m="http://schemas.openxmlformats.org/officeDocument/2006/math">
                                <m:r>
                                  <a:rPr lang="en-US" sz="1400" b="0" i="1" smtClean="0">
                                    <a:latin typeface="Cambria Math" charset="0"/>
                                  </a:rPr>
                                  <m:t>=</m:t>
                                </m:r>
                                <m:sSub>
                                  <m:sSubPr>
                                    <m:ctrlPr>
                                      <a:rPr lang="en-US" sz="1400" b="0" i="1" smtClean="0">
                                        <a:latin typeface="Cambria Math" panose="02040503050406030204" pitchFamily="18" charset="0"/>
                                      </a:rPr>
                                    </m:ctrlPr>
                                  </m:sSubPr>
                                  <m:e>
                                    <m:r>
                                      <a:rPr lang="en-US" sz="1400" b="0" i="1" smtClean="0">
                                        <a:latin typeface="Cambria Math" charset="0"/>
                                      </a:rPr>
                                      <m:t>𝑇</m:t>
                                    </m:r>
                                  </m:e>
                                  <m:sub>
                                    <m:r>
                                      <a:rPr lang="en-US" sz="1400" b="0" i="1" smtClean="0">
                                        <a:latin typeface="Cambria Math" charset="0"/>
                                      </a:rPr>
                                      <m:t>𝑖</m:t>
                                    </m:r>
                                  </m:sub>
                                </m:sSub>
                                <m:r>
                                  <a:rPr lang="en-US" sz="1400" b="0" i="1" smtClean="0">
                                    <a:latin typeface="Cambria Math" charset="0"/>
                                  </a:rPr>
                                  <m:t>=</m:t>
                                </m:r>
                                <m:nary>
                                  <m:naryPr>
                                    <m:chr m:val="∑"/>
                                    <m:supHide m:val="on"/>
                                    <m:ctrlPr>
                                      <a:rPr lang="en-US" sz="1400" b="0" i="1" smtClean="0">
                                        <a:latin typeface="Cambria Math" panose="02040503050406030204" pitchFamily="18" charset="0"/>
                                      </a:rPr>
                                    </m:ctrlPr>
                                  </m:naryPr>
                                  <m:sub>
                                    <m:r>
                                      <m:rPr>
                                        <m:brk m:alnAt="7"/>
                                      </m:rPr>
                                      <a:rPr lang="en-US" sz="1400" b="0" i="1" smtClean="0">
                                        <a:latin typeface="Cambria Math" charset="0"/>
                                      </a:rPr>
                                      <m:t>𝑗</m:t>
                                    </m:r>
                                  </m:sub>
                                  <m:sup/>
                                  <m:e>
                                    <m:sSub>
                                      <m:sSubPr>
                                        <m:ctrlPr>
                                          <a:rPr lang="en-US" sz="1400" b="0" i="1" smtClean="0">
                                            <a:latin typeface="Cambria Math" panose="02040503050406030204" pitchFamily="18" charset="0"/>
                                          </a:rPr>
                                        </m:ctrlPr>
                                      </m:sSubPr>
                                      <m:e>
                                        <m:r>
                                          <a:rPr lang="en-US" sz="1400" b="0" i="1" smtClean="0">
                                            <a:latin typeface="Cambria Math"/>
                                          </a:rPr>
                                          <m:t>𝑦</m:t>
                                        </m:r>
                                      </m:e>
                                      <m:sub>
                                        <m:r>
                                          <a:rPr lang="en-US" sz="1400" b="0" i="1" smtClean="0">
                                            <a:latin typeface="Cambria Math" charset="0"/>
                                          </a:rPr>
                                          <m:t>𝑖𝑗</m:t>
                                        </m:r>
                                      </m:sub>
                                    </m:sSub>
                                  </m:e>
                                </m:nary>
                              </m:oMath>
                            </m:oMathPara>
                          </a14:m>
                          <a:endParaRPr lang="en-US" sz="1400" dirty="0"/>
                        </a:p>
                      </a:txBody>
                      <a:tcPr marL="68580" marR="68580"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533067">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600" kern="1200" dirty="0" smtClean="0">
                              <a:effectLst/>
                              <a:latin typeface="Times New Roman" charset="0"/>
                              <a:ea typeface="Times New Roman" charset="0"/>
                              <a:cs typeface="Times New Roman" charset="0"/>
                            </a:rPr>
                            <a:t>Sum of all </a:t>
                          </a:r>
                          <a14:m>
                            <m:oMath xmlns:m="http://schemas.openxmlformats.org/officeDocument/2006/math">
                              <m:r>
                                <a:rPr lang="en-US" sz="1600" kern="1200" dirty="0" smtClean="0">
                                  <a:effectLst/>
                                  <a:latin typeface="Cambria Math"/>
                                  <a:ea typeface="Times New Roman" charset="0"/>
                                  <a:cs typeface="Times New Roman" charset="0"/>
                                </a:rPr>
                                <m:t>𝑛</m:t>
                              </m:r>
                            </m:oMath>
                          </a14:m>
                          <a:r>
                            <a:rPr lang="en-US" sz="1600" kern="1200" dirty="0" smtClean="0">
                              <a:effectLst/>
                              <a:latin typeface="Times New Roman" charset="0"/>
                              <a:ea typeface="Times New Roman" charset="0"/>
                              <a:cs typeface="Times New Roman" charset="0"/>
                            </a:rPr>
                            <a:t> observations </a:t>
                          </a:r>
                          <a:endParaRPr lang="en-US" sz="1600" dirty="0" smtClean="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400" b="0" i="1" smtClean="0">
                                    <a:latin typeface="Cambria Math" charset="0"/>
                                  </a:rPr>
                                  <m:t>=</m:t>
                                </m:r>
                                <m:r>
                                  <a:rPr lang="en-US" sz="1400" b="0" i="1" smtClean="0">
                                    <a:latin typeface="Cambria Math" charset="0"/>
                                  </a:rPr>
                                  <m:t>𝑇</m:t>
                                </m:r>
                                <m:r>
                                  <a:rPr lang="en-US" sz="1400" b="0" i="1" smtClean="0">
                                    <a:latin typeface="Cambria Math" charset="0"/>
                                  </a:rPr>
                                  <m:t>=</m:t>
                                </m:r>
                                <m:nary>
                                  <m:naryPr>
                                    <m:chr m:val="∑"/>
                                    <m:supHide m:val="on"/>
                                    <m:ctrlPr>
                                      <a:rPr lang="en-US" sz="1400" b="0" i="1" smtClean="0">
                                        <a:latin typeface="Cambria Math" panose="02040503050406030204" pitchFamily="18" charset="0"/>
                                      </a:rPr>
                                    </m:ctrlPr>
                                  </m:naryPr>
                                  <m:sub>
                                    <m:r>
                                      <m:rPr>
                                        <m:brk m:alnAt="7"/>
                                      </m:rPr>
                                      <a:rPr lang="en-US" sz="1400" b="0" i="1" smtClean="0">
                                        <a:latin typeface="Cambria Math" charset="0"/>
                                      </a:rPr>
                                      <m:t>𝑖</m:t>
                                    </m:r>
                                  </m:sub>
                                  <m:sup/>
                                  <m:e>
                                    <m:sSub>
                                      <m:sSubPr>
                                        <m:ctrlPr>
                                          <a:rPr lang="en-US" sz="1400" b="0" i="1" smtClean="0">
                                            <a:latin typeface="Cambria Math" panose="02040503050406030204" pitchFamily="18" charset="0"/>
                                          </a:rPr>
                                        </m:ctrlPr>
                                      </m:sSubPr>
                                      <m:e>
                                        <m:r>
                                          <a:rPr lang="en-US" sz="1400" b="0" i="1" smtClean="0">
                                            <a:latin typeface="Cambria Math" charset="0"/>
                                          </a:rPr>
                                          <m:t>𝑇</m:t>
                                        </m:r>
                                      </m:e>
                                      <m:sub>
                                        <m:r>
                                          <a:rPr lang="en-US" sz="1400" b="0" i="1" smtClean="0">
                                            <a:latin typeface="Cambria Math" charset="0"/>
                                          </a:rPr>
                                          <m:t>𝑖</m:t>
                                        </m:r>
                                      </m:sub>
                                    </m:sSub>
                                  </m:e>
                                </m:nary>
                                <m:r>
                                  <a:rPr lang="en-US" sz="1400" b="0" i="1" smtClean="0">
                                    <a:latin typeface="Cambria Math" charset="0"/>
                                  </a:rPr>
                                  <m:t>=</m:t>
                                </m:r>
                                <m:nary>
                                  <m:naryPr>
                                    <m:chr m:val="∑"/>
                                    <m:supHide m:val="on"/>
                                    <m:ctrlPr>
                                      <a:rPr lang="en-US" sz="1400" b="0" i="1" smtClean="0">
                                        <a:latin typeface="Cambria Math" panose="02040503050406030204" pitchFamily="18" charset="0"/>
                                      </a:rPr>
                                    </m:ctrlPr>
                                  </m:naryPr>
                                  <m:sub>
                                    <m:r>
                                      <m:rPr>
                                        <m:brk m:alnAt="7"/>
                                      </m:rPr>
                                      <a:rPr lang="en-US" sz="1400" b="0" i="1" smtClean="0">
                                        <a:latin typeface="Cambria Math" charset="0"/>
                                      </a:rPr>
                                      <m:t>𝑖</m:t>
                                    </m:r>
                                  </m:sub>
                                  <m:sup/>
                                  <m:e>
                                    <m:nary>
                                      <m:naryPr>
                                        <m:chr m:val="∑"/>
                                        <m:supHide m:val="on"/>
                                        <m:ctrlPr>
                                          <a:rPr lang="en-US" sz="1400" b="0" i="1" smtClean="0">
                                            <a:latin typeface="Cambria Math" panose="02040503050406030204" pitchFamily="18" charset="0"/>
                                          </a:rPr>
                                        </m:ctrlPr>
                                      </m:naryPr>
                                      <m:sub>
                                        <m:r>
                                          <m:rPr>
                                            <m:brk m:alnAt="7"/>
                                          </m:rPr>
                                          <a:rPr lang="en-US" sz="1400" b="0" i="1" smtClean="0">
                                            <a:latin typeface="Cambria Math" charset="0"/>
                                          </a:rPr>
                                          <m:t>𝑗</m:t>
                                        </m:r>
                                      </m:sub>
                                      <m:sup/>
                                      <m:e>
                                        <m:sSub>
                                          <m:sSubPr>
                                            <m:ctrlPr>
                                              <a:rPr lang="en-US" sz="1400" b="0" i="1" smtClean="0">
                                                <a:latin typeface="Cambria Math" panose="02040503050406030204" pitchFamily="18" charset="0"/>
                                              </a:rPr>
                                            </m:ctrlPr>
                                          </m:sSubPr>
                                          <m:e>
                                            <m:r>
                                              <a:rPr lang="en-US" sz="1400" b="0" i="1" smtClean="0">
                                                <a:latin typeface="Cambria Math"/>
                                              </a:rPr>
                                              <m:t>𝑦</m:t>
                                            </m:r>
                                          </m:e>
                                          <m:sub>
                                            <m:r>
                                              <a:rPr lang="en-US" sz="1400" b="0" i="1" smtClean="0">
                                                <a:latin typeface="Cambria Math" charset="0"/>
                                              </a:rPr>
                                              <m:t>𝑖𝑗</m:t>
                                            </m:r>
                                          </m:sub>
                                        </m:sSub>
                                      </m:e>
                                    </m:nary>
                                  </m:e>
                                </m:nary>
                              </m:oMath>
                            </m:oMathPara>
                          </a14:m>
                          <a:endParaRPr lang="en-US" sz="1400" dirty="0"/>
                        </a:p>
                      </a:txBody>
                      <a:tcPr marL="68580" marR="68580"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028931439"/>
                  </p:ext>
                </p:extLst>
              </p:nvPr>
            </p:nvGraphicFramePr>
            <p:xfrm>
              <a:off x="1208644" y="3356992"/>
              <a:ext cx="6888088" cy="2744597"/>
            </p:xfrm>
            <a:graphic>
              <a:graphicData uri="http://schemas.openxmlformats.org/drawingml/2006/table">
                <a:tbl>
                  <a:tblPr firstRow="1" bandRow="1">
                    <a:tableStyleId>{2D5ABB26-0587-4C30-8999-92F81FD0307C}</a:tableStyleId>
                  </a:tblPr>
                  <a:tblGrid>
                    <a:gridCol w="3636111"/>
                    <a:gridCol w="3251977"/>
                  </a:tblGrid>
                  <a:tr h="31242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600" kern="1200" dirty="0" smtClean="0">
                              <a:effectLst/>
                              <a:latin typeface="Times New Roman" charset="0"/>
                              <a:ea typeface="Times New Roman" charset="0"/>
                              <a:cs typeface="Times New Roman" charset="0"/>
                            </a:rPr>
                            <a:t>Number of samples (or levels) </a:t>
                          </a:r>
                          <a:endParaRPr lang="en-US" sz="1600" dirty="0" smtClean="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en-US"/>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rotWithShape="1">
                          <a:blip r:embed="rId2"/>
                          <a:stretch>
                            <a:fillRect l="-112008" t="-33333" r="-188" b="-1109804"/>
                          </a:stretch>
                        </a:blipFill>
                      </a:tcPr>
                    </a:tc>
                  </a:tr>
                  <a:tr h="312420">
                    <a:tc>
                      <a:txBody>
                        <a:bodyPr/>
                        <a:lstStyle/>
                        <a:p>
                          <a:endParaRPr lang="en-US"/>
                        </a:p>
                      </a:txBody>
                      <a:tcPr marL="68580" marR="68580" marT="34290" marB="34290">
                        <a:lnL w="12700" cap="flat" cmpd="sng" algn="ctr">
                          <a:solidFill>
                            <a:schemeClr val="tx1"/>
                          </a:solidFill>
                          <a:prstDash val="solid"/>
                          <a:round/>
                          <a:headEnd type="none" w="med" len="med"/>
                          <a:tailEnd type="none" w="med" len="med"/>
                        </a:lnL>
                        <a:blipFill rotWithShape="1">
                          <a:blip r:embed="rId2"/>
                          <a:stretch>
                            <a:fillRect t="-133333" r="-89447" b="-1009804"/>
                          </a:stretch>
                        </a:blipFill>
                      </a:tcPr>
                    </a:tc>
                    <a:tc>
                      <a:txBody>
                        <a:bodyPr/>
                        <a:lstStyle/>
                        <a:p>
                          <a:endParaRPr lang="en-US"/>
                        </a:p>
                      </a:txBody>
                      <a:tcPr marL="68580" marR="68580" marT="34290" marB="34290">
                        <a:lnR w="12700" cap="flat" cmpd="sng" algn="ctr">
                          <a:solidFill>
                            <a:schemeClr val="tx1"/>
                          </a:solidFill>
                          <a:prstDash val="solid"/>
                          <a:round/>
                          <a:headEnd type="none" w="med" len="med"/>
                          <a:tailEnd type="none" w="med" len="med"/>
                        </a:lnR>
                        <a:blipFill rotWithShape="1">
                          <a:blip r:embed="rId2"/>
                          <a:stretch>
                            <a:fillRect l="-112008" t="-133333" r="-188" b="-1009804"/>
                          </a:stretch>
                        </a:blipFill>
                      </a:tcPr>
                    </a:tc>
                  </a:tr>
                  <a:tr h="586359">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600" kern="1200" dirty="0" smtClean="0">
                              <a:effectLst/>
                              <a:latin typeface="Times New Roman" charset="0"/>
                              <a:ea typeface="Times New Roman" charset="0"/>
                              <a:cs typeface="Times New Roman" charset="0"/>
                            </a:rPr>
                            <a:t>Total number of observations </a:t>
                          </a:r>
                          <a:endParaRPr lang="en-US" sz="1600" dirty="0" smtClean="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tcPr>
                    </a:tc>
                    <a:tc>
                      <a:txBody>
                        <a:bodyPr/>
                        <a:lstStyle/>
                        <a:p>
                          <a:endParaRPr lang="en-US"/>
                        </a:p>
                      </a:txBody>
                      <a:tcPr marL="68580" marR="68580" marT="34290" marB="34290">
                        <a:lnR w="12700" cap="flat" cmpd="sng" algn="ctr">
                          <a:solidFill>
                            <a:schemeClr val="tx1"/>
                          </a:solidFill>
                          <a:prstDash val="solid"/>
                          <a:round/>
                          <a:headEnd type="none" w="med" len="med"/>
                          <a:tailEnd type="none" w="med" len="med"/>
                        </a:lnR>
                        <a:blipFill rotWithShape="1">
                          <a:blip r:embed="rId2"/>
                          <a:stretch>
                            <a:fillRect l="-112008" t="-122680" r="-188" b="-430928"/>
                          </a:stretch>
                        </a:blipFill>
                      </a:tcPr>
                    </a:tc>
                  </a:tr>
                  <a:tr h="312420">
                    <a:tc>
                      <a:txBody>
                        <a:bodyPr/>
                        <a:lstStyle/>
                        <a:p>
                          <a:endParaRPr lang="en-US"/>
                        </a:p>
                      </a:txBody>
                      <a:tcPr marL="68580" marR="68580" marT="34290" marB="34290">
                        <a:lnL w="12700" cap="flat" cmpd="sng" algn="ctr">
                          <a:solidFill>
                            <a:schemeClr val="tx1"/>
                          </a:solidFill>
                          <a:prstDash val="solid"/>
                          <a:round/>
                          <a:headEnd type="none" w="med" len="med"/>
                          <a:tailEnd type="none" w="med" len="med"/>
                        </a:lnL>
                        <a:blipFill rotWithShape="1">
                          <a:blip r:embed="rId2"/>
                          <a:stretch>
                            <a:fillRect t="-423529" r="-89447" b="-719608"/>
                          </a:stretch>
                        </a:blipFill>
                      </a:tcPr>
                    </a:tc>
                    <a:tc>
                      <a:txBody>
                        <a:bodyPr/>
                        <a:lstStyle/>
                        <a:p>
                          <a:endParaRPr lang="en-US"/>
                        </a:p>
                      </a:txBody>
                      <a:tcPr marL="68580" marR="68580" marT="34290" marB="34290">
                        <a:lnR w="12700" cap="flat" cmpd="sng" algn="ctr">
                          <a:solidFill>
                            <a:schemeClr val="tx1"/>
                          </a:solidFill>
                          <a:prstDash val="solid"/>
                          <a:round/>
                          <a:headEnd type="none" w="med" len="med"/>
                          <a:tailEnd type="none" w="med" len="med"/>
                        </a:lnR>
                        <a:blipFill rotWithShape="1">
                          <a:blip r:embed="rId2"/>
                          <a:stretch>
                            <a:fillRect l="-112008" t="-423529" r="-188" b="-719608"/>
                          </a:stretch>
                        </a:blipFill>
                      </a:tcPr>
                    </a:tc>
                  </a:tr>
                  <a:tr h="610489">
                    <a:tc>
                      <a:txBody>
                        <a:bodyPr/>
                        <a:lstStyle/>
                        <a:p>
                          <a:endParaRPr lang="en-US"/>
                        </a:p>
                      </a:txBody>
                      <a:tcPr marL="68580" marR="68580" marT="34290" marB="34290">
                        <a:lnL w="12700" cap="flat" cmpd="sng" algn="ctr">
                          <a:solidFill>
                            <a:schemeClr val="tx1"/>
                          </a:solidFill>
                          <a:prstDash val="solid"/>
                          <a:round/>
                          <a:headEnd type="none" w="med" len="med"/>
                          <a:tailEnd type="none" w="med" len="med"/>
                        </a:lnL>
                        <a:blipFill rotWithShape="1">
                          <a:blip r:embed="rId2"/>
                          <a:stretch>
                            <a:fillRect t="-267000" r="-89447" b="-267000"/>
                          </a:stretch>
                        </a:blipFill>
                      </a:tcPr>
                    </a:tc>
                    <a:tc>
                      <a:txBody>
                        <a:bodyPr/>
                        <a:lstStyle/>
                        <a:p>
                          <a:endParaRPr lang="en-US"/>
                        </a:p>
                      </a:txBody>
                      <a:tcPr marL="68580" marR="68580" marT="34290" marB="34290">
                        <a:lnR w="12700" cap="flat" cmpd="sng" algn="ctr">
                          <a:solidFill>
                            <a:schemeClr val="tx1"/>
                          </a:solidFill>
                          <a:prstDash val="solid"/>
                          <a:round/>
                          <a:headEnd type="none" w="med" len="med"/>
                          <a:tailEnd type="none" w="med" len="med"/>
                        </a:lnR>
                        <a:blipFill rotWithShape="1">
                          <a:blip r:embed="rId2"/>
                          <a:stretch>
                            <a:fillRect l="-112008" t="-267000" r="-188" b="-267000"/>
                          </a:stretch>
                        </a:blipFill>
                      </a:tcPr>
                    </a:tc>
                  </a:tr>
                  <a:tr h="610489">
                    <a:tc>
                      <a:txBody>
                        <a:bodyPr/>
                        <a:lstStyle/>
                        <a:p>
                          <a:endParaRPr lang="en-US"/>
                        </a:p>
                      </a:txBody>
                      <a:tcPr marL="68580" marR="68580"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rotWithShape="1">
                          <a:blip r:embed="rId2"/>
                          <a:stretch>
                            <a:fillRect t="-367000" r="-89447" b="-167000"/>
                          </a:stretch>
                        </a:blipFill>
                      </a:tcPr>
                    </a:tc>
                    <a:tc>
                      <a:txBody>
                        <a:bodyPr/>
                        <a:lstStyle/>
                        <a:p>
                          <a:endParaRPr lang="en-US"/>
                        </a:p>
                      </a:txBody>
                      <a:tcPr marL="68580" marR="68580"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rotWithShape="1">
                          <a:blip r:embed="rId2"/>
                          <a:stretch>
                            <a:fillRect l="-112008" t="-367000" r="-188" b="-167000"/>
                          </a:stretch>
                        </a:blipFill>
                      </a:tcPr>
                    </a:tc>
                  </a:tr>
                </a:tbl>
              </a:graphicData>
            </a:graphic>
          </p:graphicFrame>
        </mc:Fallback>
      </mc:AlternateContent>
      <p:sp>
        <p:nvSpPr>
          <p:cNvPr id="5" name="Title 1"/>
          <p:cNvSpPr txBox="1">
            <a:spLocks/>
          </p:cNvSpPr>
          <p:nvPr/>
        </p:nvSpPr>
        <p:spPr>
          <a:xfrm>
            <a:off x="323528" y="116632"/>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Notation and computational formulae</a:t>
            </a:r>
            <a:endParaRPr lang="en-IN" sz="4000" dirty="0">
              <a:solidFill>
                <a:srgbClr val="6C0000"/>
              </a:solidFill>
              <a:latin typeface="Times New Roman" pitchFamily="18" charset="0"/>
              <a:cs typeface="Times New Roman" pitchFamily="18" charset="0"/>
            </a:endParaRPr>
          </a:p>
        </p:txBody>
      </p:sp>
    </p:spTree>
    <p:extLst>
      <p:ext uri="{BB962C8B-B14F-4D97-AF65-F5344CB8AC3E}">
        <p14:creationId xmlns:p14="http://schemas.microsoft.com/office/powerpoint/2010/main" val="32499073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6444" y="1412776"/>
                <a:ext cx="8050877" cy="5112568"/>
              </a:xfrm>
            </p:spPr>
            <p:txBody>
              <a:bodyPr>
                <a:normAutofit/>
              </a:bodyPr>
              <a:lstStyle/>
              <a:p>
                <a:pPr algn="just"/>
                <a:r>
                  <a:rPr lang="en-US" sz="1800" dirty="0">
                    <a:latin typeface="Times New Roman" charset="0"/>
                    <a:ea typeface="Times New Roman" charset="0"/>
                    <a:cs typeface="Times New Roman" charset="0"/>
                  </a:rPr>
                  <a:t>The computational formulae now follow</a:t>
                </a:r>
                <a:r>
                  <a:rPr lang="en-US" sz="1800" dirty="0" smtClean="0">
                    <a:latin typeface="Times New Roman" charset="0"/>
                    <a:ea typeface="Times New Roman" charset="0"/>
                    <a:cs typeface="Times New Roman" charset="0"/>
                  </a:rPr>
                  <a:t>.</a:t>
                </a:r>
              </a:p>
              <a:p>
                <a:pPr algn="just"/>
                <a:endParaRPr lang="en-US" sz="1800" dirty="0">
                  <a:latin typeface="Times New Roman" charset="0"/>
                  <a:ea typeface="Times New Roman" charset="0"/>
                  <a:cs typeface="Times New Roman" charset="0"/>
                </a:endParaRPr>
              </a:p>
              <a:p>
                <a:pPr algn="just"/>
                <a:endParaRPr lang="en-US" sz="1800" dirty="0" smtClean="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a:p>
                <a:pPr algn="just"/>
                <a:endParaRPr lang="en-US" sz="1800" dirty="0" smtClean="0">
                  <a:latin typeface="Times New Roman" charset="0"/>
                  <a:ea typeface="Times New Roman" charset="0"/>
                  <a:cs typeface="Times New Roman" charset="0"/>
                </a:endParaRPr>
              </a:p>
              <a:p>
                <a:pPr algn="just"/>
                <a:endParaRPr lang="en-US" sz="1800" dirty="0" smtClean="0">
                  <a:latin typeface="Times New Roman" charset="0"/>
                  <a:ea typeface="Times New Roman" charset="0"/>
                  <a:cs typeface="Times New Roman" charset="0"/>
                </a:endParaRPr>
              </a:p>
              <a:p>
                <a:r>
                  <a:rPr lang="en-US" sz="1600" dirty="0">
                    <a:latin typeface="Times New Roman" charset="0"/>
                    <a:ea typeface="Times New Roman" charset="0"/>
                    <a:cs typeface="Times New Roman" charset="0"/>
                  </a:rPr>
                  <a:t>A mean square (or unbiased variance estimate) is given by </a:t>
                </a:r>
              </a:p>
              <a:p>
                <a:pPr marL="0" indent="0" algn="ctr">
                  <a:buNone/>
                </a:pPr>
                <a:r>
                  <a:rPr lang="en-US" sz="1600" dirty="0">
                    <a:latin typeface="Times New Roman" charset="0"/>
                    <a:ea typeface="Times New Roman" charset="0"/>
                    <a:cs typeface="Times New Roman" charset="0"/>
                  </a:rPr>
                  <a:t>(sum of squares) ÷ (degrees of freedom) </a:t>
                </a:r>
              </a:p>
              <a:p>
                <a:pPr marL="0" indent="0" algn="ctr">
                  <a:buNone/>
                  <a:tabLst>
                    <a:tab pos="3399235" algn="l"/>
                  </a:tabLst>
                </a:pPr>
                <a:r>
                  <a:rPr lang="nb-NO" sz="1600" dirty="0"/>
                  <a:t>e.g.          </a:t>
                </a:r>
                <a14:m>
                  <m:oMath xmlns:m="http://schemas.openxmlformats.org/officeDocument/2006/math">
                    <m:sSup>
                      <m:sSupPr>
                        <m:ctrlPr>
                          <a:rPr lang="nb-NO" sz="1600" i="1">
                            <a:latin typeface="Cambria Math" panose="02040503050406030204" pitchFamily="18" charset="0"/>
                          </a:rPr>
                        </m:ctrlPr>
                      </m:sSupPr>
                      <m:e>
                        <m:acc>
                          <m:accPr>
                            <m:chr m:val="̂"/>
                            <m:ctrlPr>
                              <a:rPr lang="nb-NO" sz="1600" i="1">
                                <a:latin typeface="Cambria Math" panose="02040503050406030204" pitchFamily="18" charset="0"/>
                              </a:rPr>
                            </m:ctrlPr>
                          </m:accPr>
                          <m:e>
                            <m:r>
                              <a:rPr lang="nb-NO" sz="1600" i="1">
                                <a:latin typeface="Cambria Math" charset="0"/>
                                <a:ea typeface="Cambria Math" charset="0"/>
                                <a:cs typeface="Cambria Math" charset="0"/>
                              </a:rPr>
                              <m:t>𝜎</m:t>
                            </m:r>
                          </m:e>
                        </m:acc>
                      </m:e>
                      <m:sup>
                        <m:r>
                          <a:rPr lang="en-US" sz="1600" i="1">
                            <a:latin typeface="Cambria Math" charset="0"/>
                          </a:rPr>
                          <m:t>2</m:t>
                        </m:r>
                      </m:sup>
                    </m:sSup>
                    <m:r>
                      <a:rPr lang="en-US" sz="1600" i="1">
                        <a:latin typeface="Cambria Math" charset="0"/>
                      </a:rPr>
                      <m:t>=</m:t>
                    </m:r>
                    <m:f>
                      <m:fPr>
                        <m:ctrlPr>
                          <a:rPr lang="mr-IN" sz="1600" i="1">
                            <a:latin typeface="Cambria Math" panose="02040503050406030204" pitchFamily="18" charset="0"/>
                          </a:rPr>
                        </m:ctrlPr>
                      </m:fPr>
                      <m:num>
                        <m:sSup>
                          <m:sSupPr>
                            <m:ctrlPr>
                              <a:rPr lang="mr-IN" sz="1600" i="1">
                                <a:latin typeface="Cambria Math" panose="02040503050406030204" pitchFamily="18" charset="0"/>
                              </a:rPr>
                            </m:ctrlPr>
                          </m:sSupPr>
                          <m:e>
                            <m:d>
                              <m:dPr>
                                <m:ctrlPr>
                                  <a:rPr lang="mr-IN" sz="1600" i="1">
                                    <a:latin typeface="Cambria Math" panose="02040503050406030204" pitchFamily="18" charset="0"/>
                                  </a:rPr>
                                </m:ctrlPr>
                              </m:dPr>
                              <m:e>
                                <m:r>
                                  <a:rPr lang="en-US" sz="1600" i="1">
                                    <a:latin typeface="Cambria Math" charset="0"/>
                                  </a:rPr>
                                  <m:t>𝑥</m:t>
                                </m:r>
                                <m:r>
                                  <a:rPr lang="en-US" sz="1600" i="1">
                                    <a:latin typeface="Cambria Math" charset="0"/>
                                  </a:rPr>
                                  <m:t>−</m:t>
                                </m:r>
                                <m:acc>
                                  <m:accPr>
                                    <m:chr m:val="̅"/>
                                    <m:ctrlPr>
                                      <a:rPr lang="en-US" sz="1600" i="1">
                                        <a:latin typeface="Cambria Math" panose="02040503050406030204" pitchFamily="18" charset="0"/>
                                      </a:rPr>
                                    </m:ctrlPr>
                                  </m:accPr>
                                  <m:e>
                                    <m:r>
                                      <a:rPr lang="en-US" sz="1600" i="1">
                                        <a:latin typeface="Cambria Math" charset="0"/>
                                      </a:rPr>
                                      <m:t>𝑥</m:t>
                                    </m:r>
                                  </m:e>
                                </m:acc>
                              </m:e>
                            </m:d>
                          </m:e>
                          <m:sup>
                            <m:r>
                              <a:rPr lang="en-US" sz="1600" i="1">
                                <a:latin typeface="Cambria Math" charset="0"/>
                              </a:rPr>
                              <m:t>2</m:t>
                            </m:r>
                          </m:sup>
                        </m:sSup>
                      </m:num>
                      <m:den>
                        <m:r>
                          <a:rPr lang="en-US" sz="1600" i="1">
                            <a:latin typeface="Cambria Math" charset="0"/>
                          </a:rPr>
                          <m:t>𝑛</m:t>
                        </m:r>
                        <m:r>
                          <a:rPr lang="en-US" sz="1600" i="1">
                            <a:latin typeface="Cambria Math" charset="0"/>
                          </a:rPr>
                          <m:t>−1</m:t>
                        </m:r>
                      </m:den>
                    </m:f>
                  </m:oMath>
                </a14:m>
                <a:r>
                  <a:rPr lang="en-US" sz="1600" dirty="0" smtClean="0">
                    <a:latin typeface="Times New Roman" charset="0"/>
                    <a:ea typeface="Times New Roman" charset="0"/>
                    <a:cs typeface="Times New Roman" charset="0"/>
                  </a:rPr>
                  <a:t> </a:t>
                </a:r>
              </a:p>
              <a:p>
                <a:pPr marL="0" indent="0">
                  <a:buNone/>
                  <a:tabLst>
                    <a:tab pos="3399235" algn="l"/>
                  </a:tabLst>
                </a:pPr>
                <a:r>
                  <a:rPr lang="en-US" sz="1600" dirty="0" smtClean="0">
                    <a:latin typeface="Times New Roman" charset="0"/>
                    <a:ea typeface="Times New Roman" charset="0"/>
                    <a:cs typeface="Times New Roman" charset="0"/>
                  </a:rPr>
                  <a:t>      Hence</a:t>
                </a:r>
                <a:endParaRPr lang="en-US" sz="1600" dirty="0">
                  <a:latin typeface="Times New Roman" charset="0"/>
                  <a:ea typeface="Times New Roman" charset="0"/>
                  <a:cs typeface="Times New Roman" charset="0"/>
                </a:endParaRPr>
              </a:p>
              <a:p>
                <a:pPr algn="just"/>
                <a:endParaRPr lang="en-US" sz="1800" dirty="0" smtClean="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a:p>
                <a:pPr algn="just"/>
                <a:endParaRPr lang="en-US" sz="1800" dirty="0" smtClean="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a:p>
                <a:pPr algn="just"/>
                <a:r>
                  <a:rPr lang="en-US" sz="1600" b="1" dirty="0">
                    <a:solidFill>
                      <a:srgbClr val="0070C0"/>
                    </a:solidFill>
                    <a:latin typeface="Times New Roman" charset="0"/>
                    <a:ea typeface="Times New Roman" charset="0"/>
                    <a:cs typeface="Times New Roman" charset="0"/>
                  </a:rPr>
                  <a:t>Note that for the degrees of freedom: (𝑘 − 1) + (𝑛 − 𝑘 ) = (𝑛 − 1) </a:t>
                </a:r>
              </a:p>
              <a:p>
                <a:pPr algn="just"/>
                <a:endParaRPr lang="en-US" sz="1800" dirty="0" smtClean="0">
                  <a:latin typeface="Times New Roman" charset="0"/>
                  <a:ea typeface="Times New Roman" charset="0"/>
                  <a:cs typeface="Times New Roman" charset="0"/>
                </a:endParaRPr>
              </a:p>
              <a:p>
                <a:pPr algn="just"/>
                <a:endParaRPr lang="en-US" sz="1800" dirty="0" smtClean="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6444" y="1412776"/>
                <a:ext cx="8050877" cy="5112568"/>
              </a:xfrm>
              <a:blipFill rotWithShape="1">
                <a:blip r:embed="rId2"/>
                <a:stretch>
                  <a:fillRect l="-303" t="-59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992317496"/>
                  </p:ext>
                </p:extLst>
              </p:nvPr>
            </p:nvGraphicFramePr>
            <p:xfrm>
              <a:off x="1547664" y="1844825"/>
              <a:ext cx="6120680" cy="1440159"/>
            </p:xfrm>
            <a:graphic>
              <a:graphicData uri="http://schemas.openxmlformats.org/drawingml/2006/table">
                <a:tbl>
                  <a:tblPr firstRow="1" bandRow="1">
                    <a:tableStyleId>{2D5ABB26-0587-4C30-8999-92F81FD0307C}</a:tableStyleId>
                  </a:tblPr>
                  <a:tblGrid>
                    <a:gridCol w="3614976">
                      <a:extLst>
                        <a:ext uri="{9D8B030D-6E8A-4147-A177-3AD203B41FA5}">
                          <a16:colId xmlns:a16="http://schemas.microsoft.com/office/drawing/2014/main" val="20000"/>
                        </a:ext>
                      </a:extLst>
                    </a:gridCol>
                    <a:gridCol w="2505704">
                      <a:extLst>
                        <a:ext uri="{9D8B030D-6E8A-4147-A177-3AD203B41FA5}">
                          <a16:colId xmlns:a16="http://schemas.microsoft.com/office/drawing/2014/main" val="20001"/>
                        </a:ext>
                      </a:extLst>
                    </a:gridCol>
                  </a:tblGrid>
                  <a:tr h="525916">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charset="0"/>
                              <a:ea typeface="Times New Roman" charset="0"/>
                              <a:cs typeface="Times New Roman" charset="0"/>
                            </a:rPr>
                            <a:t>Total sum of squares, </a:t>
                          </a:r>
                          <a:endParaRPr lang="en-US" sz="1400" dirty="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charset="0"/>
                                      </a:rPr>
                                      <m:t>𝑆𝑆</m:t>
                                    </m:r>
                                  </m:e>
                                  <m:sub>
                                    <m:r>
                                      <a:rPr lang="en-US" sz="1200" b="0" i="1" smtClean="0">
                                        <a:latin typeface="Cambria Math" charset="0"/>
                                      </a:rPr>
                                      <m:t>𝑇</m:t>
                                    </m:r>
                                  </m:sub>
                                </m:sSub>
                                <m:r>
                                  <a:rPr lang="en-US" sz="1200" b="0" i="1" smtClean="0">
                                    <a:latin typeface="Cambria Math" charset="0"/>
                                  </a:rPr>
                                  <m:t>=</m:t>
                                </m:r>
                                <m:nary>
                                  <m:naryPr>
                                    <m:chr m:val="∑"/>
                                    <m:supHide m:val="on"/>
                                    <m:ctrlPr>
                                      <a:rPr lang="en-US" sz="1200" b="0" i="1" smtClean="0">
                                        <a:latin typeface="Cambria Math" panose="02040503050406030204" pitchFamily="18" charset="0"/>
                                      </a:rPr>
                                    </m:ctrlPr>
                                  </m:naryPr>
                                  <m:sub>
                                    <m:r>
                                      <m:rPr>
                                        <m:brk m:alnAt="7"/>
                                      </m:rPr>
                                      <a:rPr lang="en-US" sz="1200" b="0" i="1" smtClean="0">
                                        <a:latin typeface="Cambria Math" charset="0"/>
                                      </a:rPr>
                                      <m:t>𝑖</m:t>
                                    </m:r>
                                  </m:sub>
                                  <m:sup/>
                                  <m:e>
                                    <m:nary>
                                      <m:naryPr>
                                        <m:chr m:val="∑"/>
                                        <m:supHide m:val="on"/>
                                        <m:ctrlPr>
                                          <a:rPr lang="en-US" sz="1200" b="0" i="1" smtClean="0">
                                            <a:latin typeface="Cambria Math" panose="02040503050406030204" pitchFamily="18" charset="0"/>
                                          </a:rPr>
                                        </m:ctrlPr>
                                      </m:naryPr>
                                      <m:sub>
                                        <m:r>
                                          <m:rPr>
                                            <m:brk m:alnAt="7"/>
                                          </m:rPr>
                                          <a:rPr lang="en-US" sz="1200" b="0" i="1" smtClean="0">
                                            <a:latin typeface="Cambria Math" charset="0"/>
                                          </a:rPr>
                                          <m:t>𝑗</m:t>
                                        </m:r>
                                      </m:sub>
                                      <m:sup/>
                                      <m:e>
                                        <m:sSup>
                                          <m:sSupPr>
                                            <m:ctrlPr>
                                              <a:rPr lang="en-US" sz="1200" b="0" i="1" smtClean="0">
                                                <a:latin typeface="Cambria Math" panose="02040503050406030204" pitchFamily="18" charset="0"/>
                                              </a:rPr>
                                            </m:ctrlPr>
                                          </m:sSupPr>
                                          <m:e>
                                            <m:sSub>
                                              <m:sSubPr>
                                                <m:ctrlPr>
                                                  <a:rPr lang="en-US" sz="1200" b="0" i="1" smtClean="0">
                                                    <a:latin typeface="Cambria Math" panose="02040503050406030204" pitchFamily="18" charset="0"/>
                                                  </a:rPr>
                                                </m:ctrlPr>
                                              </m:sSubPr>
                                              <m:e>
                                                <m:r>
                                                  <a:rPr lang="en-US" sz="1200" b="0" i="1" smtClean="0">
                                                    <a:latin typeface="Cambria Math" charset="0"/>
                                                  </a:rPr>
                                                  <m:t>𝑥</m:t>
                                                </m:r>
                                              </m:e>
                                              <m:sub>
                                                <m:r>
                                                  <a:rPr lang="en-US" sz="1200" b="0" i="1" smtClean="0">
                                                    <a:latin typeface="Cambria Math" charset="0"/>
                                                  </a:rPr>
                                                  <m:t>𝑖𝑗</m:t>
                                                </m:r>
                                              </m:sub>
                                            </m:sSub>
                                          </m:e>
                                          <m:sup>
                                            <m:r>
                                              <a:rPr lang="en-US" sz="1200" b="0" i="1" smtClean="0">
                                                <a:latin typeface="Cambria Math" charset="0"/>
                                              </a:rPr>
                                              <m:t>2</m:t>
                                            </m:r>
                                          </m:sup>
                                        </m:sSup>
                                      </m:e>
                                    </m:nary>
                                  </m:e>
                                </m:nary>
                                <m:r>
                                  <a:rPr lang="en-US" sz="1200" b="0" i="1" smtClean="0">
                                    <a:latin typeface="Cambria Math" charset="0"/>
                                  </a:rPr>
                                  <m:t>−</m:t>
                                </m:r>
                                <m:f>
                                  <m:fPr>
                                    <m:ctrlPr>
                                      <a:rPr lang="mr-IN" sz="1200" b="0" i="1" smtClean="0">
                                        <a:latin typeface="Cambria Math" panose="02040503050406030204" pitchFamily="18" charset="0"/>
                                      </a:rPr>
                                    </m:ctrlPr>
                                  </m:fPr>
                                  <m:num>
                                    <m:sSup>
                                      <m:sSupPr>
                                        <m:ctrlPr>
                                          <a:rPr lang="mr-IN" sz="1200" b="0" i="1" smtClean="0">
                                            <a:latin typeface="Cambria Math" panose="02040503050406030204" pitchFamily="18" charset="0"/>
                                          </a:rPr>
                                        </m:ctrlPr>
                                      </m:sSupPr>
                                      <m:e>
                                        <m:r>
                                          <a:rPr lang="en-US" sz="1200" b="0" i="1" smtClean="0">
                                            <a:latin typeface="Cambria Math" charset="0"/>
                                          </a:rPr>
                                          <m:t>𝑇</m:t>
                                        </m:r>
                                      </m:e>
                                      <m:sup>
                                        <m:r>
                                          <a:rPr lang="en-US" sz="1200" b="0" i="1" smtClean="0">
                                            <a:latin typeface="Cambria Math" charset="0"/>
                                          </a:rPr>
                                          <m:t>2</m:t>
                                        </m:r>
                                      </m:sup>
                                    </m:sSup>
                                  </m:num>
                                  <m:den>
                                    <m:r>
                                      <a:rPr lang="en-US" sz="1200" b="0" i="1" smtClean="0">
                                        <a:latin typeface="Cambria Math" charset="0"/>
                                      </a:rPr>
                                      <m:t>𝑛</m:t>
                                    </m:r>
                                  </m:den>
                                </m:f>
                              </m:oMath>
                            </m:oMathPara>
                          </a14:m>
                          <a:endParaRPr lang="en-US" sz="1200" dirty="0"/>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517144">
                    <a:tc>
                      <a:txBody>
                        <a:bodyPr/>
                        <a:lstStyle/>
                        <a:p>
                          <a:r>
                            <a:rPr lang="en-US" sz="1400" kern="1200" dirty="0" smtClean="0">
                              <a:solidFill>
                                <a:schemeClr val="tx1"/>
                              </a:solidFill>
                              <a:effectLst/>
                              <a:latin typeface="Times New Roman" charset="0"/>
                              <a:ea typeface="Times New Roman" charset="0"/>
                              <a:cs typeface="Times New Roman" charset="0"/>
                            </a:rPr>
                            <a:t>Between samples sum of squares, </a:t>
                          </a:r>
                          <a:endParaRPr lang="en-US" sz="1400" dirty="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tcPr>
                    </a:tc>
                    <a:tc>
                      <a:txBody>
                        <a:bodyPr/>
                        <a:lstStyle/>
                        <a:p>
                          <a:pPr algn="l"/>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charset="0"/>
                                      </a:rPr>
                                      <m:t>𝑆𝑆</m:t>
                                    </m:r>
                                  </m:e>
                                  <m:sub>
                                    <m:r>
                                      <a:rPr lang="en-US" sz="1200" b="0" i="1" smtClean="0">
                                        <a:latin typeface="Cambria Math" charset="0"/>
                                      </a:rPr>
                                      <m:t>𝐵</m:t>
                                    </m:r>
                                  </m:sub>
                                </m:sSub>
                                <m:r>
                                  <a:rPr lang="en-US" sz="1200" b="0" i="1" smtClean="0">
                                    <a:latin typeface="Cambria Math" charset="0"/>
                                  </a:rPr>
                                  <m:t>=</m:t>
                                </m:r>
                                <m:nary>
                                  <m:naryPr>
                                    <m:chr m:val="∑"/>
                                    <m:supHide m:val="on"/>
                                    <m:ctrlPr>
                                      <a:rPr lang="en-US" sz="1200" b="0" i="1" smtClean="0">
                                        <a:latin typeface="Cambria Math" panose="02040503050406030204" pitchFamily="18" charset="0"/>
                                      </a:rPr>
                                    </m:ctrlPr>
                                  </m:naryPr>
                                  <m:sub>
                                    <m:r>
                                      <m:rPr>
                                        <m:brk m:alnAt="7"/>
                                      </m:rPr>
                                      <a:rPr lang="en-US" sz="1200" b="0" i="1" smtClean="0">
                                        <a:latin typeface="Cambria Math" charset="0"/>
                                      </a:rPr>
                                      <m:t>𝑖</m:t>
                                    </m:r>
                                  </m:sub>
                                  <m:sup/>
                                  <m:e>
                                    <m:f>
                                      <m:fPr>
                                        <m:ctrlPr>
                                          <a:rPr lang="mr-IN" sz="1200" b="0" i="1" smtClean="0">
                                            <a:latin typeface="Cambria Math" panose="02040503050406030204" pitchFamily="18" charset="0"/>
                                          </a:rPr>
                                        </m:ctrlPr>
                                      </m:fPr>
                                      <m:num>
                                        <m:sSup>
                                          <m:sSupPr>
                                            <m:ctrlPr>
                                              <a:rPr lang="mr-IN" sz="1200" b="0" i="1" smtClean="0">
                                                <a:latin typeface="Cambria Math" panose="02040503050406030204" pitchFamily="18" charset="0"/>
                                              </a:rPr>
                                            </m:ctrlPr>
                                          </m:sSupPr>
                                          <m:e>
                                            <m:sSub>
                                              <m:sSubPr>
                                                <m:ctrlPr>
                                                  <a:rPr lang="en-US" sz="1200" b="0" i="1" smtClean="0">
                                                    <a:latin typeface="Cambria Math" panose="02040503050406030204" pitchFamily="18" charset="0"/>
                                                  </a:rPr>
                                                </m:ctrlPr>
                                              </m:sSubPr>
                                              <m:e>
                                                <m:r>
                                                  <a:rPr lang="en-US" sz="1200" b="0" i="1" smtClean="0">
                                                    <a:latin typeface="Cambria Math" charset="0"/>
                                                  </a:rPr>
                                                  <m:t>𝑇</m:t>
                                                </m:r>
                                              </m:e>
                                              <m:sub>
                                                <m:r>
                                                  <a:rPr lang="en-US" sz="1200" b="0" i="1" smtClean="0">
                                                    <a:latin typeface="Cambria Math" charset="0"/>
                                                  </a:rPr>
                                                  <m:t>𝑖</m:t>
                                                </m:r>
                                              </m:sub>
                                            </m:sSub>
                                          </m:e>
                                          <m:sup>
                                            <m:r>
                                              <a:rPr lang="en-US" sz="1200" b="0" i="1" smtClean="0">
                                                <a:latin typeface="Cambria Math" charset="0"/>
                                              </a:rPr>
                                              <m:t>2</m:t>
                                            </m:r>
                                          </m:sup>
                                        </m:sSup>
                                      </m:num>
                                      <m:den>
                                        <m:sSub>
                                          <m:sSubPr>
                                            <m:ctrlPr>
                                              <a:rPr lang="en-US" sz="1200" b="0" i="1" smtClean="0">
                                                <a:latin typeface="Cambria Math" panose="02040503050406030204" pitchFamily="18" charset="0"/>
                                              </a:rPr>
                                            </m:ctrlPr>
                                          </m:sSubPr>
                                          <m:e>
                                            <m:r>
                                              <a:rPr lang="en-US" sz="1200" b="0" i="1" smtClean="0">
                                                <a:latin typeface="Cambria Math" charset="0"/>
                                              </a:rPr>
                                              <m:t>𝑛</m:t>
                                            </m:r>
                                          </m:e>
                                          <m:sub>
                                            <m:r>
                                              <a:rPr lang="en-US" sz="1200" b="0" i="1" smtClean="0">
                                                <a:latin typeface="Cambria Math" charset="0"/>
                                              </a:rPr>
                                              <m:t>𝑖</m:t>
                                            </m:r>
                                          </m:sub>
                                        </m:sSub>
                                      </m:den>
                                    </m:f>
                                  </m:e>
                                </m:nary>
                                <m:r>
                                  <a:rPr lang="en-US" sz="1200" b="0" i="1" smtClean="0">
                                    <a:latin typeface="Cambria Math" charset="0"/>
                                  </a:rPr>
                                  <m:t>−</m:t>
                                </m:r>
                                <m:f>
                                  <m:fPr>
                                    <m:ctrlPr>
                                      <a:rPr lang="mr-IN" sz="1200" b="0" i="1" smtClean="0">
                                        <a:latin typeface="Cambria Math" panose="02040503050406030204" pitchFamily="18" charset="0"/>
                                      </a:rPr>
                                    </m:ctrlPr>
                                  </m:fPr>
                                  <m:num>
                                    <m:sSup>
                                      <m:sSupPr>
                                        <m:ctrlPr>
                                          <a:rPr lang="mr-IN" sz="1200" b="0" i="1" smtClean="0">
                                            <a:latin typeface="Cambria Math" panose="02040503050406030204" pitchFamily="18" charset="0"/>
                                          </a:rPr>
                                        </m:ctrlPr>
                                      </m:sSupPr>
                                      <m:e>
                                        <m:r>
                                          <a:rPr lang="en-US" sz="1200" b="0" i="1" smtClean="0">
                                            <a:latin typeface="Cambria Math" charset="0"/>
                                          </a:rPr>
                                          <m:t>𝑇</m:t>
                                        </m:r>
                                      </m:e>
                                      <m:sup>
                                        <m:r>
                                          <a:rPr lang="en-US" sz="1200" b="0" i="1" smtClean="0">
                                            <a:latin typeface="Cambria Math" charset="0"/>
                                          </a:rPr>
                                          <m:t>2</m:t>
                                        </m:r>
                                      </m:sup>
                                    </m:sSup>
                                  </m:num>
                                  <m:den>
                                    <m:r>
                                      <a:rPr lang="en-US" sz="1200" b="0" i="1" smtClean="0">
                                        <a:latin typeface="Cambria Math" charset="0"/>
                                      </a:rPr>
                                      <m:t>𝑛</m:t>
                                    </m:r>
                                  </m:den>
                                </m:f>
                              </m:oMath>
                            </m:oMathPara>
                          </a14:m>
                          <a:endParaRPr lang="en-US" sz="1200" dirty="0"/>
                        </a:p>
                      </a:txBody>
                      <a:tcPr marL="68580" marR="68580"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52785">
                    <a:tc>
                      <a:txBody>
                        <a:bodyPr/>
                        <a:lstStyle/>
                        <a:p>
                          <a:r>
                            <a:rPr lang="en-US" sz="1400" kern="1200" dirty="0" smtClean="0">
                              <a:solidFill>
                                <a:schemeClr val="tx1"/>
                              </a:solidFill>
                              <a:effectLst/>
                              <a:latin typeface="Times New Roman" charset="0"/>
                              <a:ea typeface="Times New Roman" charset="0"/>
                              <a:cs typeface="Times New Roman" charset="0"/>
                            </a:rPr>
                            <a:t>Within samples sum of squares, </a:t>
                          </a:r>
                          <a:endParaRPr lang="en-US" sz="1400" dirty="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charset="0"/>
                                      </a:rPr>
                                      <m:t>𝑆𝑆</m:t>
                                    </m:r>
                                  </m:e>
                                  <m:sub>
                                    <m:r>
                                      <a:rPr lang="en-US" sz="1200" b="0" i="1" smtClean="0">
                                        <a:latin typeface="Cambria Math" charset="0"/>
                                      </a:rPr>
                                      <m:t>𝑊</m:t>
                                    </m:r>
                                  </m:sub>
                                </m:sSub>
                                <m:r>
                                  <a:rPr lang="en-US" sz="1200" b="0" i="1" smtClean="0">
                                    <a:latin typeface="Cambria Math" charset="0"/>
                                  </a:rPr>
                                  <m:t>=</m:t>
                                </m:r>
                                <m:sSub>
                                  <m:sSubPr>
                                    <m:ctrlPr>
                                      <a:rPr lang="en-US" sz="1200" b="0" i="1" smtClean="0">
                                        <a:latin typeface="Cambria Math" panose="02040503050406030204" pitchFamily="18" charset="0"/>
                                      </a:rPr>
                                    </m:ctrlPr>
                                  </m:sSubPr>
                                  <m:e>
                                    <m:r>
                                      <a:rPr lang="en-US" sz="1200" b="0" i="1" smtClean="0">
                                        <a:latin typeface="Cambria Math" charset="0"/>
                                      </a:rPr>
                                      <m:t>𝑆𝑆</m:t>
                                    </m:r>
                                  </m:e>
                                  <m:sub>
                                    <m:r>
                                      <a:rPr lang="en-US" sz="1200" b="0" i="1" smtClean="0">
                                        <a:latin typeface="Cambria Math" charset="0"/>
                                      </a:rPr>
                                      <m:t>𝑇</m:t>
                                    </m:r>
                                  </m:sub>
                                </m:sSub>
                                <m:r>
                                  <a:rPr lang="en-US" sz="1200" b="0" i="1" smtClean="0">
                                    <a:latin typeface="Cambria Math" charset="0"/>
                                  </a:rPr>
                                  <m:t>−</m:t>
                                </m:r>
                                <m:sSub>
                                  <m:sSubPr>
                                    <m:ctrlPr>
                                      <a:rPr lang="en-US" sz="1200" b="0" i="1" smtClean="0">
                                        <a:latin typeface="Cambria Math" panose="02040503050406030204" pitchFamily="18" charset="0"/>
                                      </a:rPr>
                                    </m:ctrlPr>
                                  </m:sSubPr>
                                  <m:e>
                                    <m:r>
                                      <a:rPr lang="en-US" sz="1200" b="0" i="1" smtClean="0">
                                        <a:latin typeface="Cambria Math" charset="0"/>
                                      </a:rPr>
                                      <m:t>𝑆𝑆</m:t>
                                    </m:r>
                                  </m:e>
                                  <m:sub>
                                    <m:r>
                                      <a:rPr lang="en-US" sz="1200" b="0" i="1" smtClean="0">
                                        <a:latin typeface="Cambria Math" charset="0"/>
                                      </a:rPr>
                                      <m:t>𝐵</m:t>
                                    </m:r>
                                  </m:sub>
                                </m:sSub>
                              </m:oMath>
                            </m:oMathPara>
                          </a14:m>
                          <a:endParaRPr lang="en-US" sz="1200" b="0" dirty="0" smtClean="0"/>
                        </a:p>
                      </a:txBody>
                      <a:tcPr marL="68580" marR="68580"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191653860"/>
                  </p:ext>
                </p:extLst>
              </p:nvPr>
            </p:nvGraphicFramePr>
            <p:xfrm>
              <a:off x="1547664" y="1844825"/>
              <a:ext cx="6120680" cy="1440159"/>
            </p:xfrm>
            <a:graphic>
              <a:graphicData uri="http://schemas.openxmlformats.org/drawingml/2006/table">
                <a:tbl>
                  <a:tblPr firstRow="1" bandRow="1">
                    <a:tableStyleId>{2D5ABB26-0587-4C30-8999-92F81FD0307C}</a:tableStyleId>
                  </a:tblPr>
                  <a:tblGrid>
                    <a:gridCol w="3614976"/>
                    <a:gridCol w="2505704"/>
                  </a:tblGrid>
                  <a:tr h="548259">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charset="0"/>
                              <a:ea typeface="Times New Roman" charset="0"/>
                              <a:cs typeface="Times New Roman" charset="0"/>
                            </a:rPr>
                            <a:t>Total sum of squares, </a:t>
                          </a:r>
                          <a:endParaRPr lang="en-US" sz="1400" dirty="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en-US"/>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rotWithShape="0">
                          <a:blip r:embed="rId3"/>
                          <a:stretch>
                            <a:fillRect l="-144769" t="-113333" r="-730" b="-263333"/>
                          </a:stretch>
                        </a:blipFill>
                      </a:tcPr>
                    </a:tc>
                  </a:tr>
                  <a:tr h="539115">
                    <a:tc>
                      <a:txBody>
                        <a:bodyPr/>
                        <a:lstStyle/>
                        <a:p>
                          <a:r>
                            <a:rPr lang="en-US" sz="1400" kern="1200" dirty="0" smtClean="0">
                              <a:solidFill>
                                <a:schemeClr val="tx1"/>
                              </a:solidFill>
                              <a:effectLst/>
                              <a:latin typeface="Times New Roman" charset="0"/>
                              <a:ea typeface="Times New Roman" charset="0"/>
                              <a:cs typeface="Times New Roman" charset="0"/>
                            </a:rPr>
                            <a:t>Between samples sum of squares, </a:t>
                          </a:r>
                          <a:endParaRPr lang="en-US" sz="1400" dirty="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tcPr>
                    </a:tc>
                    <a:tc>
                      <a:txBody>
                        <a:bodyPr/>
                        <a:lstStyle/>
                        <a:p>
                          <a:endParaRPr lang="en-US"/>
                        </a:p>
                      </a:txBody>
                      <a:tcPr marL="68580" marR="68580" marT="34290" marB="34290">
                        <a:lnR w="12700" cap="flat" cmpd="sng" algn="ctr">
                          <a:solidFill>
                            <a:schemeClr val="tx1"/>
                          </a:solidFill>
                          <a:prstDash val="solid"/>
                          <a:round/>
                          <a:headEnd type="none" w="med" len="med"/>
                          <a:tailEnd type="none" w="med" len="med"/>
                        </a:lnR>
                        <a:blipFill rotWithShape="0">
                          <a:blip r:embed="rId3"/>
                          <a:stretch>
                            <a:fillRect l="-144769" t="-215730" r="-730" b="-166292"/>
                          </a:stretch>
                        </a:blipFill>
                      </a:tcPr>
                    </a:tc>
                  </a:tr>
                  <a:tr h="352785">
                    <a:tc>
                      <a:txBody>
                        <a:bodyPr/>
                        <a:lstStyle/>
                        <a:p>
                          <a:r>
                            <a:rPr lang="en-US" sz="1400" kern="1200" dirty="0" smtClean="0">
                              <a:solidFill>
                                <a:schemeClr val="tx1"/>
                              </a:solidFill>
                              <a:effectLst/>
                              <a:latin typeface="Times New Roman" charset="0"/>
                              <a:ea typeface="Times New Roman" charset="0"/>
                              <a:cs typeface="Times New Roman" charset="0"/>
                            </a:rPr>
                            <a:t>Within samples sum of squares, </a:t>
                          </a:r>
                          <a:endParaRPr lang="en-US" sz="1400" dirty="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US"/>
                        </a:p>
                      </a:txBody>
                      <a:tcPr marL="68580" marR="68580"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rotWithShape="0">
                          <a:blip r:embed="rId3"/>
                          <a:stretch>
                            <a:fillRect l="-144769" t="-484483" r="-730" b="-155172"/>
                          </a:stretch>
                        </a:blipFill>
                      </a:tcPr>
                    </a:tc>
                  </a:tr>
                </a:tbl>
              </a:graphicData>
            </a:graphic>
          </p:graphicFrame>
        </mc:Fallback>
      </mc:AlternateContent>
      <p:sp>
        <p:nvSpPr>
          <p:cNvPr id="6" name="Title 1"/>
          <p:cNvSpPr txBox="1">
            <a:spLocks/>
          </p:cNvSpPr>
          <p:nvPr/>
        </p:nvSpPr>
        <p:spPr>
          <a:xfrm>
            <a:off x="323528" y="116632"/>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Notation and computational formulae</a:t>
            </a:r>
            <a:endParaRPr lang="en-IN" sz="4000" dirty="0">
              <a:solidFill>
                <a:srgbClr val="6C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1947228149"/>
                  </p:ext>
                </p:extLst>
              </p:nvPr>
            </p:nvGraphicFramePr>
            <p:xfrm>
              <a:off x="1805021" y="4640767"/>
              <a:ext cx="6096000" cy="1236505"/>
            </p:xfrm>
            <a:graphic>
              <a:graphicData uri="http://schemas.openxmlformats.org/drawingml/2006/table">
                <a:tbl>
                  <a:tblPr firstRow="1" bandRow="1">
                    <a:tableStyleId>{2D5ABB26-0587-4C30-8999-92F81FD0307C}</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12195">
                    <a:tc>
                      <a:txBody>
                        <a:bodyPr/>
                        <a:lstStyle/>
                        <a:p>
                          <a:r>
                            <a:rPr lang="en-US" sz="1400" kern="1200" dirty="0" smtClean="0">
                              <a:solidFill>
                                <a:schemeClr val="tx1"/>
                              </a:solidFill>
                              <a:effectLst/>
                              <a:latin typeface="Times New Roman" charset="0"/>
                              <a:ea typeface="Times New Roman" charset="0"/>
                              <a:cs typeface="Times New Roman" charset="0"/>
                            </a:rPr>
                            <a:t>Total mean square, </a:t>
                          </a:r>
                          <a:endParaRPr lang="en-US" sz="1400" dirty="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charset="0"/>
                                      </a:rPr>
                                      <m:t>𝑀𝑆</m:t>
                                    </m:r>
                                  </m:e>
                                  <m:sub>
                                    <m:r>
                                      <a:rPr lang="en-US" sz="1200" b="0" i="1" smtClean="0">
                                        <a:latin typeface="Cambria Math" charset="0"/>
                                      </a:rPr>
                                      <m:t>𝑇</m:t>
                                    </m:r>
                                  </m:sub>
                                </m:sSub>
                                <m:r>
                                  <a:rPr lang="en-US" sz="1200" b="0" i="1" smtClean="0">
                                    <a:latin typeface="Cambria Math" charset="0"/>
                                  </a:rPr>
                                  <m:t>=</m:t>
                                </m:r>
                                <m:f>
                                  <m:fPr>
                                    <m:ctrlPr>
                                      <a:rPr lang="mr-IN" sz="1200" b="0" i="1" smtClean="0">
                                        <a:latin typeface="Cambria Math" panose="02040503050406030204" pitchFamily="18" charset="0"/>
                                      </a:rPr>
                                    </m:ctrlPr>
                                  </m:fPr>
                                  <m:num>
                                    <m:sSub>
                                      <m:sSubPr>
                                        <m:ctrlPr>
                                          <a:rPr lang="en-US" sz="1200" b="0" i="1" smtClean="0">
                                            <a:latin typeface="Cambria Math" panose="02040503050406030204" pitchFamily="18" charset="0"/>
                                          </a:rPr>
                                        </m:ctrlPr>
                                      </m:sSubPr>
                                      <m:e>
                                        <m:r>
                                          <a:rPr lang="en-US" sz="1200" b="0" i="1" smtClean="0">
                                            <a:latin typeface="Cambria Math" charset="0"/>
                                          </a:rPr>
                                          <m:t>𝑆𝑆</m:t>
                                        </m:r>
                                      </m:e>
                                      <m:sub>
                                        <m:r>
                                          <a:rPr lang="en-US" sz="1200" b="0" i="1" smtClean="0">
                                            <a:latin typeface="Cambria Math" charset="0"/>
                                          </a:rPr>
                                          <m:t>𝑇</m:t>
                                        </m:r>
                                      </m:sub>
                                    </m:sSub>
                                  </m:num>
                                  <m:den>
                                    <m:r>
                                      <a:rPr lang="en-US" sz="1200" b="0" i="1" smtClean="0">
                                        <a:latin typeface="Cambria Math" charset="0"/>
                                      </a:rPr>
                                      <m:t>𝑛</m:t>
                                    </m:r>
                                    <m:r>
                                      <a:rPr lang="en-US" sz="1200" b="0" i="1" smtClean="0">
                                        <a:latin typeface="Cambria Math" charset="0"/>
                                      </a:rPr>
                                      <m:t>−1</m:t>
                                    </m:r>
                                  </m:den>
                                </m:f>
                              </m:oMath>
                            </m:oMathPara>
                          </a14:m>
                          <a:endParaRPr lang="en-US" sz="1200" dirty="0"/>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412195">
                    <a:tc>
                      <a:txBody>
                        <a:bodyPr/>
                        <a:lstStyle/>
                        <a:p>
                          <a:r>
                            <a:rPr lang="en-US" sz="1400" kern="1200" dirty="0" smtClean="0">
                              <a:solidFill>
                                <a:schemeClr val="tx1"/>
                              </a:solidFill>
                              <a:effectLst/>
                              <a:latin typeface="Times New Roman" charset="0"/>
                              <a:ea typeface="Times New Roman" charset="0"/>
                              <a:cs typeface="Times New Roman" charset="0"/>
                            </a:rPr>
                            <a:t>Between samples mean square, </a:t>
                          </a:r>
                          <a:endParaRPr lang="en-US" sz="1400" dirty="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tcPr>
                    </a:tc>
                    <a:tc>
                      <a:txBody>
                        <a:bodyPr/>
                        <a:lstStyle/>
                        <a:p>
                          <a:pPr algn="l"/>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charset="0"/>
                                      </a:rPr>
                                      <m:t>𝑀𝑆</m:t>
                                    </m:r>
                                  </m:e>
                                  <m:sub>
                                    <m:r>
                                      <a:rPr lang="en-US" sz="1200" b="0" i="1" smtClean="0">
                                        <a:latin typeface="Cambria Math" charset="0"/>
                                      </a:rPr>
                                      <m:t>𝐵</m:t>
                                    </m:r>
                                  </m:sub>
                                </m:sSub>
                                <m:r>
                                  <a:rPr lang="en-US" sz="1200" b="0" i="1" smtClean="0">
                                    <a:latin typeface="Cambria Math" charset="0"/>
                                  </a:rPr>
                                  <m:t>=</m:t>
                                </m:r>
                                <m:f>
                                  <m:fPr>
                                    <m:ctrlPr>
                                      <a:rPr lang="mr-IN" sz="1200" b="0" i="1" smtClean="0">
                                        <a:latin typeface="Cambria Math" panose="02040503050406030204" pitchFamily="18" charset="0"/>
                                      </a:rPr>
                                    </m:ctrlPr>
                                  </m:fPr>
                                  <m:num>
                                    <m:sSub>
                                      <m:sSubPr>
                                        <m:ctrlPr>
                                          <a:rPr lang="en-US" sz="1200" b="0" i="1" smtClean="0">
                                            <a:latin typeface="Cambria Math" panose="02040503050406030204" pitchFamily="18" charset="0"/>
                                          </a:rPr>
                                        </m:ctrlPr>
                                      </m:sSubPr>
                                      <m:e>
                                        <m:r>
                                          <a:rPr lang="en-US" sz="1200" b="0" i="1" smtClean="0">
                                            <a:latin typeface="Cambria Math" charset="0"/>
                                          </a:rPr>
                                          <m:t>𝑆𝑆</m:t>
                                        </m:r>
                                      </m:e>
                                      <m:sub>
                                        <m:r>
                                          <a:rPr lang="en-US" sz="1200" b="0" i="1" smtClean="0">
                                            <a:latin typeface="Cambria Math" charset="0"/>
                                          </a:rPr>
                                          <m:t>𝐵</m:t>
                                        </m:r>
                                      </m:sub>
                                    </m:sSub>
                                  </m:num>
                                  <m:den>
                                    <m:r>
                                      <a:rPr lang="en-US" sz="1200" b="0" i="1" smtClean="0">
                                        <a:latin typeface="Cambria Math" charset="0"/>
                                      </a:rPr>
                                      <m:t>𝑘</m:t>
                                    </m:r>
                                    <m:r>
                                      <a:rPr lang="en-US" sz="1200" b="0" i="1" smtClean="0">
                                        <a:latin typeface="Cambria Math" charset="0"/>
                                      </a:rPr>
                                      <m:t>−1</m:t>
                                    </m:r>
                                  </m:den>
                                </m:f>
                              </m:oMath>
                            </m:oMathPara>
                          </a14:m>
                          <a:endParaRPr lang="en-US" sz="1200" dirty="0"/>
                        </a:p>
                      </a:txBody>
                      <a:tcPr marL="68580" marR="68580"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9051">
                    <a:tc>
                      <a:txBody>
                        <a:bodyPr/>
                        <a:lstStyle/>
                        <a:p>
                          <a:r>
                            <a:rPr lang="en-US" sz="1400" kern="1200" dirty="0" smtClean="0">
                              <a:solidFill>
                                <a:schemeClr val="tx1"/>
                              </a:solidFill>
                              <a:effectLst/>
                              <a:latin typeface="Times New Roman" charset="0"/>
                              <a:ea typeface="Times New Roman" charset="0"/>
                              <a:cs typeface="Times New Roman" charset="0"/>
                            </a:rPr>
                            <a:t>Within samples mean square, </a:t>
                          </a:r>
                          <a:endParaRPr lang="en-US" sz="1400" dirty="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charset="0"/>
                                      </a:rPr>
                                      <m:t>𝑀𝑆</m:t>
                                    </m:r>
                                  </m:e>
                                  <m:sub>
                                    <m:r>
                                      <a:rPr lang="en-US" sz="1200" b="0" i="1" smtClean="0">
                                        <a:latin typeface="Cambria Math" charset="0"/>
                                      </a:rPr>
                                      <m:t>𝑊</m:t>
                                    </m:r>
                                  </m:sub>
                                </m:sSub>
                                <m:r>
                                  <a:rPr lang="en-US" sz="1200" b="0" i="1" smtClean="0">
                                    <a:latin typeface="Cambria Math" charset="0"/>
                                  </a:rPr>
                                  <m:t>=</m:t>
                                </m:r>
                                <m:f>
                                  <m:fPr>
                                    <m:ctrlPr>
                                      <a:rPr lang="mr-IN" sz="1200" b="0" i="1" smtClean="0">
                                        <a:latin typeface="Cambria Math" panose="02040503050406030204" pitchFamily="18" charset="0"/>
                                      </a:rPr>
                                    </m:ctrlPr>
                                  </m:fPr>
                                  <m:num>
                                    <m:sSub>
                                      <m:sSubPr>
                                        <m:ctrlPr>
                                          <a:rPr lang="en-US" sz="1200" b="0" i="1" smtClean="0">
                                            <a:latin typeface="Cambria Math" panose="02040503050406030204" pitchFamily="18" charset="0"/>
                                          </a:rPr>
                                        </m:ctrlPr>
                                      </m:sSubPr>
                                      <m:e>
                                        <m:r>
                                          <a:rPr lang="en-US" sz="1200" b="0" i="1" smtClean="0">
                                            <a:latin typeface="Cambria Math" charset="0"/>
                                          </a:rPr>
                                          <m:t>𝑆𝑆</m:t>
                                        </m:r>
                                      </m:e>
                                      <m:sub>
                                        <m:r>
                                          <a:rPr lang="en-US" sz="1200" b="0" i="1" smtClean="0">
                                            <a:latin typeface="Cambria Math" charset="0"/>
                                          </a:rPr>
                                          <m:t>𝑊</m:t>
                                        </m:r>
                                      </m:sub>
                                    </m:sSub>
                                  </m:num>
                                  <m:den>
                                    <m:r>
                                      <a:rPr lang="en-US" sz="1200" b="0" i="1" smtClean="0">
                                        <a:latin typeface="Cambria Math" charset="0"/>
                                      </a:rPr>
                                      <m:t>𝑛</m:t>
                                    </m:r>
                                    <m:r>
                                      <a:rPr lang="en-US" sz="1200" b="0" i="1" smtClean="0">
                                        <a:latin typeface="Cambria Math" charset="0"/>
                                      </a:rPr>
                                      <m:t>−</m:t>
                                    </m:r>
                                    <m:r>
                                      <a:rPr lang="en-US" sz="1200" b="0" i="1" smtClean="0">
                                        <a:latin typeface="Cambria Math" charset="0"/>
                                      </a:rPr>
                                      <m:t>𝑘</m:t>
                                    </m:r>
                                  </m:den>
                                </m:f>
                              </m:oMath>
                            </m:oMathPara>
                          </a14:m>
                          <a:endParaRPr lang="en-US" sz="1200" b="0" dirty="0" smtClean="0"/>
                        </a:p>
                      </a:txBody>
                      <a:tcPr marL="68580" marR="68580"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2097374876"/>
                  </p:ext>
                </p:extLst>
              </p:nvPr>
            </p:nvGraphicFramePr>
            <p:xfrm>
              <a:off x="1805021" y="4640767"/>
              <a:ext cx="6096000" cy="1236505"/>
            </p:xfrm>
            <a:graphic>
              <a:graphicData uri="http://schemas.openxmlformats.org/drawingml/2006/table">
                <a:tbl>
                  <a:tblPr firstRow="1" bandRow="1">
                    <a:tableStyleId>{2D5ABB26-0587-4C30-8999-92F81FD0307C}</a:tableStyleId>
                  </a:tblPr>
                  <a:tblGrid>
                    <a:gridCol w="3048000"/>
                    <a:gridCol w="3048000"/>
                  </a:tblGrid>
                  <a:tr h="412195">
                    <a:tc>
                      <a:txBody>
                        <a:bodyPr/>
                        <a:lstStyle/>
                        <a:p>
                          <a:r>
                            <a:rPr lang="en-US" sz="1400" kern="1200" dirty="0" smtClean="0">
                              <a:solidFill>
                                <a:schemeClr val="tx1"/>
                              </a:solidFill>
                              <a:effectLst/>
                              <a:latin typeface="Times New Roman" charset="0"/>
                              <a:ea typeface="Times New Roman" charset="0"/>
                              <a:cs typeface="Times New Roman" charset="0"/>
                            </a:rPr>
                            <a:t>Total mean square, </a:t>
                          </a:r>
                          <a:endParaRPr lang="en-US" sz="1400" dirty="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en-US"/>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rotWithShape="0">
                          <a:blip r:embed="rId4"/>
                          <a:stretch>
                            <a:fillRect l="-100400" t="-4412" r="-400" b="-205882"/>
                          </a:stretch>
                        </a:blipFill>
                      </a:tcPr>
                    </a:tc>
                  </a:tr>
                  <a:tr h="412195">
                    <a:tc>
                      <a:txBody>
                        <a:bodyPr/>
                        <a:lstStyle/>
                        <a:p>
                          <a:r>
                            <a:rPr lang="en-US" sz="1400" kern="1200" dirty="0" smtClean="0">
                              <a:solidFill>
                                <a:schemeClr val="tx1"/>
                              </a:solidFill>
                              <a:effectLst/>
                              <a:latin typeface="Times New Roman" charset="0"/>
                              <a:ea typeface="Times New Roman" charset="0"/>
                              <a:cs typeface="Times New Roman" charset="0"/>
                            </a:rPr>
                            <a:t>Between samples mean square, </a:t>
                          </a:r>
                          <a:endParaRPr lang="en-US" sz="1400" dirty="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tcPr>
                    </a:tc>
                    <a:tc>
                      <a:txBody>
                        <a:bodyPr/>
                        <a:lstStyle/>
                        <a:p>
                          <a:endParaRPr lang="en-US"/>
                        </a:p>
                      </a:txBody>
                      <a:tcPr marL="68580" marR="68580" marT="34290" marB="34290">
                        <a:lnR w="12700" cap="flat" cmpd="sng" algn="ctr">
                          <a:solidFill>
                            <a:schemeClr val="tx1"/>
                          </a:solidFill>
                          <a:prstDash val="solid"/>
                          <a:round/>
                          <a:headEnd type="none" w="med" len="med"/>
                          <a:tailEnd type="none" w="med" len="med"/>
                        </a:lnR>
                        <a:blipFill rotWithShape="0">
                          <a:blip r:embed="rId4"/>
                          <a:stretch>
                            <a:fillRect l="-100400" t="-104412" r="-400" b="-105882"/>
                          </a:stretch>
                        </a:blipFill>
                      </a:tcPr>
                    </a:tc>
                  </a:tr>
                  <a:tr h="412115">
                    <a:tc>
                      <a:txBody>
                        <a:bodyPr/>
                        <a:lstStyle/>
                        <a:p>
                          <a:r>
                            <a:rPr lang="en-US" sz="1400" kern="1200" dirty="0" smtClean="0">
                              <a:solidFill>
                                <a:schemeClr val="tx1"/>
                              </a:solidFill>
                              <a:effectLst/>
                              <a:latin typeface="Times New Roman" charset="0"/>
                              <a:ea typeface="Times New Roman" charset="0"/>
                              <a:cs typeface="Times New Roman" charset="0"/>
                            </a:rPr>
                            <a:t>Within samples mean square, </a:t>
                          </a:r>
                          <a:endParaRPr lang="en-US" sz="1400" dirty="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US"/>
                        </a:p>
                      </a:txBody>
                      <a:tcPr marL="68580" marR="68580"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rotWithShape="0">
                          <a:blip r:embed="rId4"/>
                          <a:stretch>
                            <a:fillRect l="-100400" t="-204412" r="-400" b="-5882"/>
                          </a:stretch>
                        </a:blipFill>
                      </a:tcPr>
                    </a:tc>
                  </a:tr>
                </a:tbl>
              </a:graphicData>
            </a:graphic>
          </p:graphicFrame>
        </mc:Fallback>
      </mc:AlternateContent>
    </p:spTree>
    <p:extLst>
      <p:ext uri="{BB962C8B-B14F-4D97-AF65-F5344CB8AC3E}">
        <p14:creationId xmlns:p14="http://schemas.microsoft.com/office/powerpoint/2010/main" val="8339558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66571" y="1772816"/>
                <a:ext cx="8229600" cy="4389120"/>
              </a:xfrm>
            </p:spPr>
            <p:txBody>
              <a:bodyPr>
                <a:normAutofit/>
              </a:bodyPr>
              <a:lstStyle/>
              <a:p>
                <a:pPr marL="482600" indent="-355600" algn="just"/>
                <a:r>
                  <a:rPr lang="en-US" sz="2000" dirty="0" smtClean="0">
                    <a:latin typeface="Times New Roman" charset="0"/>
                    <a:ea typeface="Times New Roman" charset="0"/>
                    <a:cs typeface="Times New Roman" charset="0"/>
                  </a:rPr>
                  <a:t>For the previous example on 60W electric light bulbs, use these computational formulae to show the following. </a:t>
                </a:r>
              </a:p>
              <a:p>
                <a:pPr marL="482600" indent="-355600" algn="just"/>
                <a:endParaRPr lang="en-US" sz="2000" dirty="0">
                  <a:latin typeface="Times New Roman" charset="0"/>
                  <a:ea typeface="Times New Roman" charset="0"/>
                  <a:cs typeface="Times New Roman" charset="0"/>
                </a:endParaRPr>
              </a:p>
              <a:p>
                <a:pPr marL="127000" indent="0" algn="just">
                  <a:buNone/>
                </a:pPr>
                <a:r>
                  <a:rPr lang="en-US" sz="2000" dirty="0" smtClean="0">
                    <a:latin typeface="Times New Roman" charset="0"/>
                    <a:ea typeface="Times New Roman" charset="0"/>
                    <a:cs typeface="Times New Roman" charset="0"/>
                  </a:rPr>
                  <a:t>	(a)   </a:t>
                </a:r>
                <a14:m>
                  <m:oMath xmlns:m="http://schemas.openxmlformats.org/officeDocument/2006/math">
                    <m:sSub>
                      <m:sSubPr>
                        <m:ctrlPr>
                          <a:rPr lang="en-US" sz="2000" i="1">
                            <a:latin typeface="Cambria Math" panose="02040503050406030204" pitchFamily="18" charset="0"/>
                          </a:rPr>
                        </m:ctrlPr>
                      </m:sSubPr>
                      <m:e>
                        <m:r>
                          <a:rPr lang="en-US" sz="2000" i="1">
                            <a:latin typeface="Cambria Math" charset="0"/>
                          </a:rPr>
                          <m:t>𝑆𝑆</m:t>
                        </m:r>
                      </m:e>
                      <m:sub>
                        <m:r>
                          <a:rPr lang="en-US" sz="2000" i="1">
                            <a:latin typeface="Cambria Math" charset="0"/>
                          </a:rPr>
                          <m:t>𝑇</m:t>
                        </m:r>
                      </m:sub>
                    </m:sSub>
                    <m:r>
                      <a:rPr lang="en-US" sz="2000" i="1">
                        <a:latin typeface="Cambria Math" charset="0"/>
                      </a:rPr>
                      <m:t>=</m:t>
                    </m:r>
                    <m:r>
                      <a:rPr lang="en-US" sz="2000" b="0" i="1" smtClean="0">
                        <a:latin typeface="Cambria Math" charset="0"/>
                      </a:rPr>
                      <m:t>430</m:t>
                    </m:r>
                  </m:oMath>
                </a14:m>
                <a:r>
                  <a:rPr lang="en-US" sz="2000" dirty="0" smtClean="0">
                    <a:latin typeface="Times New Roman" charset="0"/>
                    <a:ea typeface="Times New Roman" charset="0"/>
                    <a:cs typeface="Times New Roman" charset="0"/>
                  </a:rPr>
                  <a:t>			(b)   </a:t>
                </a:r>
                <a14:m>
                  <m:oMath xmlns:m="http://schemas.openxmlformats.org/officeDocument/2006/math">
                    <m:sSub>
                      <m:sSubPr>
                        <m:ctrlPr>
                          <a:rPr lang="en-US" sz="2000" i="1">
                            <a:latin typeface="Cambria Math" panose="02040503050406030204" pitchFamily="18" charset="0"/>
                          </a:rPr>
                        </m:ctrlPr>
                      </m:sSubPr>
                      <m:e>
                        <m:r>
                          <a:rPr lang="en-US" sz="2000" i="1">
                            <a:latin typeface="Cambria Math" charset="0"/>
                          </a:rPr>
                          <m:t>𝑆𝑆</m:t>
                        </m:r>
                      </m:e>
                      <m:sub>
                        <m:r>
                          <a:rPr lang="en-US" sz="2000" b="0" i="1" smtClean="0">
                            <a:latin typeface="Cambria Math" charset="0"/>
                          </a:rPr>
                          <m:t>𝐵</m:t>
                        </m:r>
                      </m:sub>
                    </m:sSub>
                    <m:r>
                      <a:rPr lang="en-US" sz="2000" i="1">
                        <a:latin typeface="Cambria Math" charset="0"/>
                      </a:rPr>
                      <m:t>=3</m:t>
                    </m:r>
                    <m:r>
                      <a:rPr lang="en-US" sz="2000" b="0" i="1" smtClean="0">
                        <a:latin typeface="Cambria Math" charset="0"/>
                      </a:rPr>
                      <m:t>1</m:t>
                    </m:r>
                    <m:r>
                      <a:rPr lang="en-US" sz="2000" i="1">
                        <a:latin typeface="Cambria Math" charset="0"/>
                      </a:rPr>
                      <m:t>0</m:t>
                    </m:r>
                  </m:oMath>
                </a14:m>
                <a:endParaRPr lang="en-US" sz="2000" dirty="0" smtClean="0">
                  <a:latin typeface="Times New Roman" charset="0"/>
                  <a:ea typeface="Times New Roman" charset="0"/>
                  <a:cs typeface="Times New Roman" charset="0"/>
                </a:endParaRPr>
              </a:p>
              <a:p>
                <a:pPr marL="127000" indent="0" algn="just">
                  <a:buNone/>
                </a:pPr>
                <a:r>
                  <a:rPr lang="en-US" sz="2000" dirty="0" smtClean="0">
                    <a:latin typeface="Times New Roman" charset="0"/>
                    <a:ea typeface="Times New Roman" charset="0"/>
                    <a:cs typeface="Times New Roman" charset="0"/>
                  </a:rPr>
                  <a:t>	(</a:t>
                </a:r>
                <a:r>
                  <a:rPr lang="en-US" sz="2000" dirty="0">
                    <a:latin typeface="Times New Roman" charset="0"/>
                    <a:ea typeface="Times New Roman" charset="0"/>
                    <a:cs typeface="Times New Roman" charset="0"/>
                  </a:rPr>
                  <a:t>c</a:t>
                </a:r>
                <a:r>
                  <a:rPr lang="en-US" sz="2000" dirty="0" smtClean="0">
                    <a:latin typeface="Times New Roman" charset="0"/>
                    <a:ea typeface="Times New Roman" charset="0"/>
                    <a:cs typeface="Times New Roman" charset="0"/>
                  </a:rPr>
                  <a:t>)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charset="0"/>
                          </a:rPr>
                          <m:t>𝑀</m:t>
                        </m:r>
                        <m:r>
                          <a:rPr lang="en-US" sz="2000" i="1">
                            <a:latin typeface="Cambria Math" charset="0"/>
                          </a:rPr>
                          <m:t>𝑆</m:t>
                        </m:r>
                      </m:e>
                      <m:sub>
                        <m:r>
                          <a:rPr lang="en-US" sz="2000" b="0" i="1" smtClean="0">
                            <a:latin typeface="Cambria Math" charset="0"/>
                          </a:rPr>
                          <m:t>𝐵</m:t>
                        </m:r>
                      </m:sub>
                    </m:sSub>
                    <m:r>
                      <a:rPr lang="en-US" sz="2000" i="1">
                        <a:latin typeface="Cambria Math" charset="0"/>
                      </a:rPr>
                      <m:t>=</m:t>
                    </m:r>
                    <m:r>
                      <a:rPr lang="en-US" sz="2000" b="0" i="1" smtClean="0">
                        <a:latin typeface="Cambria Math" charset="0"/>
                      </a:rPr>
                      <m:t>155 (</m:t>
                    </m:r>
                    <m:r>
                      <a:rPr lang="en-US" sz="2000" smtClean="0">
                        <a:latin typeface="Cambria Math" charset="0"/>
                        <a:ea typeface="Times New Roman" charset="0"/>
                        <a:cs typeface="Times New Roman" charset="0"/>
                      </a:rPr>
                      <m:t>5</m:t>
                    </m:r>
                    <m:sSubSup>
                      <m:sSubSupPr>
                        <m:ctrlPr>
                          <a:rPr lang="en-US" sz="2000" i="1">
                            <a:latin typeface="Cambria Math" panose="02040503050406030204" pitchFamily="18" charset="0"/>
                            <a:ea typeface="Times New Roman" charset="0"/>
                            <a:cs typeface="Times New Roman" charset="0"/>
                          </a:rPr>
                        </m:ctrlPr>
                      </m:sSubSupPr>
                      <m:e>
                        <m:acc>
                          <m:accPr>
                            <m:chr m:val="̂"/>
                            <m:ctrlPr>
                              <a:rPr lang="en-US" sz="2000" i="1">
                                <a:latin typeface="Cambria Math" panose="02040503050406030204" pitchFamily="18" charset="0"/>
                                <a:ea typeface="Times New Roman" charset="0"/>
                                <a:cs typeface="Times New Roman" charset="0"/>
                              </a:rPr>
                            </m:ctrlPr>
                          </m:accPr>
                          <m:e>
                            <m:r>
                              <a:rPr lang="en-US" sz="2000" i="1">
                                <a:latin typeface="Cambria Math" charset="0"/>
                                <a:ea typeface="Times New Roman" charset="0"/>
                                <a:cs typeface="Times New Roman" charset="0"/>
                              </a:rPr>
                              <m:t>𝜎</m:t>
                            </m:r>
                          </m:e>
                        </m:acc>
                      </m:e>
                      <m:sub>
                        <m:acc>
                          <m:accPr>
                            <m:chr m:val="̅"/>
                            <m:ctrlPr>
                              <a:rPr lang="en-US" sz="2000" i="1">
                                <a:latin typeface="Cambria Math" panose="02040503050406030204" pitchFamily="18" charset="0"/>
                                <a:ea typeface="Times New Roman" charset="0"/>
                                <a:cs typeface="Times New Roman" charset="0"/>
                              </a:rPr>
                            </m:ctrlPr>
                          </m:accPr>
                          <m:e>
                            <m:r>
                              <a:rPr lang="en-US" sz="2000" i="1">
                                <a:latin typeface="Cambria Math" charset="0"/>
                                <a:ea typeface="Times New Roman" charset="0"/>
                                <a:cs typeface="Times New Roman" charset="0"/>
                              </a:rPr>
                              <m:t>𝐵</m:t>
                            </m:r>
                          </m:e>
                        </m:acc>
                      </m:sub>
                      <m:sup>
                        <m:r>
                          <a:rPr lang="en-US" sz="2000" i="1">
                            <a:latin typeface="Cambria Math" charset="0"/>
                            <a:ea typeface="Times New Roman" charset="0"/>
                            <a:cs typeface="Times New Roman" charset="0"/>
                          </a:rPr>
                          <m:t>2</m:t>
                        </m:r>
                      </m:sup>
                    </m:sSubSup>
                    <m:r>
                      <a:rPr lang="en-US" sz="2000" b="0" i="1" smtClean="0">
                        <a:latin typeface="Cambria Math" charset="0"/>
                      </a:rPr>
                      <m:t>)</m:t>
                    </m:r>
                  </m:oMath>
                </a14:m>
                <a:r>
                  <a:rPr lang="en-US" sz="2000" dirty="0" smtClean="0">
                    <a:latin typeface="Times New Roman" charset="0"/>
                    <a:ea typeface="Times New Roman" charset="0"/>
                    <a:cs typeface="Times New Roman" charset="0"/>
                  </a:rPr>
                  <a:t>		(d)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charset="0"/>
                          </a:rPr>
                          <m:t>𝑀𝑆</m:t>
                        </m:r>
                      </m:e>
                      <m:sub>
                        <m:r>
                          <a:rPr lang="en-US" sz="1800" b="0" i="1" smtClean="0">
                            <a:latin typeface="Cambria Math" charset="0"/>
                          </a:rPr>
                          <m:t>𝑊</m:t>
                        </m:r>
                      </m:sub>
                    </m:sSub>
                    <m:r>
                      <a:rPr lang="en-US" sz="1800" i="1">
                        <a:latin typeface="Cambria Math" charset="0"/>
                      </a:rPr>
                      <m:t>=</m:t>
                    </m:r>
                    <m:r>
                      <a:rPr lang="en-US" sz="1800" b="0" i="1" smtClean="0">
                        <a:latin typeface="Cambria Math" charset="0"/>
                      </a:rPr>
                      <m:t>10 </m:t>
                    </m:r>
                    <m:r>
                      <a:rPr lang="en-US" sz="1800" i="1">
                        <a:latin typeface="Cambria Math" charset="0"/>
                      </a:rPr>
                      <m:t>(</m:t>
                    </m:r>
                    <m:sSubSup>
                      <m:sSubSupPr>
                        <m:ctrlPr>
                          <a:rPr lang="en-US" sz="1800" i="1">
                            <a:latin typeface="Cambria Math" panose="02040503050406030204" pitchFamily="18" charset="0"/>
                            <a:ea typeface="Times New Roman" charset="0"/>
                            <a:cs typeface="Times New Roman" charset="0"/>
                          </a:rPr>
                        </m:ctrlPr>
                      </m:sSubSupPr>
                      <m:e>
                        <m:acc>
                          <m:accPr>
                            <m:chr m:val="̂"/>
                            <m:ctrlPr>
                              <a:rPr lang="en-US" sz="1800" i="1">
                                <a:latin typeface="Cambria Math" panose="02040503050406030204" pitchFamily="18" charset="0"/>
                                <a:ea typeface="Times New Roman" charset="0"/>
                                <a:cs typeface="Times New Roman" charset="0"/>
                              </a:rPr>
                            </m:ctrlPr>
                          </m:accPr>
                          <m:e>
                            <m:r>
                              <a:rPr lang="en-US" sz="1800" i="1">
                                <a:latin typeface="Cambria Math" charset="0"/>
                                <a:ea typeface="Times New Roman" charset="0"/>
                                <a:cs typeface="Times New Roman" charset="0"/>
                              </a:rPr>
                              <m:t>𝜎</m:t>
                            </m:r>
                          </m:e>
                        </m:acc>
                      </m:e>
                      <m:sub>
                        <m:r>
                          <a:rPr lang="en-US" sz="1800" i="1">
                            <a:latin typeface="Cambria Math" charset="0"/>
                            <a:ea typeface="Times New Roman" charset="0"/>
                            <a:cs typeface="Times New Roman" charset="0"/>
                          </a:rPr>
                          <m:t>𝑊</m:t>
                        </m:r>
                      </m:sub>
                      <m:sup>
                        <m:r>
                          <a:rPr lang="en-US" sz="1800" i="1">
                            <a:latin typeface="Cambria Math" charset="0"/>
                            <a:ea typeface="Times New Roman" charset="0"/>
                            <a:cs typeface="Times New Roman" charset="0"/>
                          </a:rPr>
                          <m:t>2</m:t>
                        </m:r>
                      </m:sup>
                    </m:sSubSup>
                    <m:r>
                      <a:rPr lang="en-US" sz="1800" i="1">
                        <a:latin typeface="Cambria Math" charset="0"/>
                      </a:rPr>
                      <m:t>)</m:t>
                    </m:r>
                  </m:oMath>
                </a14:m>
                <a:r>
                  <a:rPr lang="en-US" sz="1800" dirty="0">
                    <a:latin typeface="Times New Roman" charset="0"/>
                    <a:ea typeface="Times New Roman" charset="0"/>
                    <a:cs typeface="Times New Roman" charset="0"/>
                  </a:rPr>
                  <a:t>	</a:t>
                </a:r>
                <a:endParaRPr lang="en-US" sz="2000" dirty="0">
                  <a:latin typeface="Times New Roman" charset="0"/>
                  <a:ea typeface="Times New Roman" charset="0"/>
                  <a:cs typeface="Times New Roman" charset="0"/>
                </a:endParaRPr>
              </a:p>
              <a:p>
                <a:pPr marL="127000" indent="0" algn="just">
                  <a:buNone/>
                </a:pPr>
                <a:endParaRPr lang="en-US" sz="2000" dirty="0">
                  <a:latin typeface="Times New Roman" charset="0"/>
                  <a:ea typeface="Times New Roman" charset="0"/>
                  <a:cs typeface="Times New Roman" charset="0"/>
                </a:endParaRPr>
              </a:p>
              <a:p>
                <a:pPr marL="127000" indent="0" algn="just">
                  <a:buNone/>
                </a:pPr>
                <a:r>
                  <a:rPr lang="en-US" sz="2000" dirty="0">
                    <a:latin typeface="Times New Roman" charset="0"/>
                    <a:ea typeface="Times New Roman" charset="0"/>
                    <a:cs typeface="Times New Roman" charset="0"/>
                  </a:rPr>
                  <a:t>Note that </a:t>
                </a:r>
                <a14:m>
                  <m:oMath xmlns:m="http://schemas.openxmlformats.org/officeDocument/2006/math">
                    <m:r>
                      <a:rPr lang="en-US" sz="2400" b="0" i="1" smtClean="0">
                        <a:latin typeface="Cambria Math" charset="0"/>
                        <a:ea typeface="Times New Roman" charset="0"/>
                        <a:cs typeface="Times New Roman" charset="0"/>
                      </a:rPr>
                      <m:t>𝐹</m:t>
                    </m:r>
                    <m:r>
                      <a:rPr lang="en-US" sz="2400" b="0" i="1" smtClean="0">
                        <a:latin typeface="Cambria Math" charset="0"/>
                        <a:ea typeface="Times New Roman" charset="0"/>
                        <a:cs typeface="Times New Roman" charset="0"/>
                      </a:rPr>
                      <m:t>=</m:t>
                    </m:r>
                    <m:f>
                      <m:fPr>
                        <m:ctrlPr>
                          <a:rPr lang="mr-IN" sz="2400" b="0" i="1" smtClean="0">
                            <a:latin typeface="Cambria Math" panose="02040503050406030204" pitchFamily="18" charset="0"/>
                            <a:ea typeface="Times New Roman" charset="0"/>
                            <a:cs typeface="Times New Roman" charset="0"/>
                          </a:rPr>
                        </m:ctrlPr>
                      </m:fPr>
                      <m:num>
                        <m:sSub>
                          <m:sSubPr>
                            <m:ctrlPr>
                              <a:rPr lang="en-US" sz="2400" i="1">
                                <a:latin typeface="Cambria Math" panose="02040503050406030204" pitchFamily="18" charset="0"/>
                              </a:rPr>
                            </m:ctrlPr>
                          </m:sSubPr>
                          <m:e>
                            <m:r>
                              <a:rPr lang="en-US" sz="2400" i="1">
                                <a:latin typeface="Cambria Math" charset="0"/>
                              </a:rPr>
                              <m:t>𝑀𝑆</m:t>
                            </m:r>
                          </m:e>
                          <m:sub>
                            <m:r>
                              <a:rPr lang="en-US" sz="2400" i="1">
                                <a:latin typeface="Cambria Math" charset="0"/>
                              </a:rPr>
                              <m:t>𝐵</m:t>
                            </m:r>
                          </m:sub>
                        </m:sSub>
                      </m:num>
                      <m:den>
                        <m:sSub>
                          <m:sSubPr>
                            <m:ctrlPr>
                              <a:rPr lang="en-US" sz="2000" i="1">
                                <a:latin typeface="Cambria Math" panose="02040503050406030204" pitchFamily="18" charset="0"/>
                              </a:rPr>
                            </m:ctrlPr>
                          </m:sSubPr>
                          <m:e>
                            <m:r>
                              <a:rPr lang="en-US" sz="2000" i="1">
                                <a:latin typeface="Cambria Math" charset="0"/>
                              </a:rPr>
                              <m:t>𝑀𝑆</m:t>
                            </m:r>
                          </m:e>
                          <m:sub>
                            <m:r>
                              <a:rPr lang="en-US" sz="2000" i="1">
                                <a:latin typeface="Cambria Math" charset="0"/>
                              </a:rPr>
                              <m:t>𝑊</m:t>
                            </m:r>
                          </m:sub>
                        </m:sSub>
                      </m:den>
                    </m:f>
                    <m:r>
                      <a:rPr lang="en-US" sz="2400" b="0" i="1" smtClean="0">
                        <a:latin typeface="Cambria Math" charset="0"/>
                        <a:ea typeface="Times New Roman" charset="0"/>
                        <a:cs typeface="Times New Roman" charset="0"/>
                      </a:rPr>
                      <m:t>=</m:t>
                    </m:r>
                    <m:f>
                      <m:fPr>
                        <m:ctrlPr>
                          <a:rPr lang="mr-IN" sz="2400" b="0" i="1" smtClean="0">
                            <a:latin typeface="Cambria Math" panose="02040503050406030204" pitchFamily="18" charset="0"/>
                            <a:ea typeface="Times New Roman" charset="0"/>
                            <a:cs typeface="Times New Roman" charset="0"/>
                          </a:rPr>
                        </m:ctrlPr>
                      </m:fPr>
                      <m:num>
                        <m:r>
                          <a:rPr lang="en-US" sz="2400" b="0" i="1" smtClean="0">
                            <a:latin typeface="Cambria Math" charset="0"/>
                            <a:ea typeface="Times New Roman" charset="0"/>
                            <a:cs typeface="Times New Roman" charset="0"/>
                          </a:rPr>
                          <m:t>155</m:t>
                        </m:r>
                      </m:num>
                      <m:den>
                        <m:r>
                          <a:rPr lang="en-US" sz="2400" b="0" i="1" smtClean="0">
                            <a:latin typeface="Cambria Math" charset="0"/>
                            <a:ea typeface="Times New Roman" charset="0"/>
                            <a:cs typeface="Times New Roman" charset="0"/>
                          </a:rPr>
                          <m:t>10</m:t>
                        </m:r>
                      </m:den>
                    </m:f>
                    <m:r>
                      <a:rPr lang="en-US" sz="2400" b="0" i="1" smtClean="0">
                        <a:latin typeface="Cambria Math" charset="0"/>
                        <a:ea typeface="Times New Roman" charset="0"/>
                        <a:cs typeface="Times New Roman" charset="0"/>
                      </a:rPr>
                      <m:t>=15.5 </m:t>
                    </m:r>
                  </m:oMath>
                </a14:m>
                <a:r>
                  <a:rPr lang="en-US" sz="2000" dirty="0" smtClean="0">
                    <a:latin typeface="Times New Roman" charset="0"/>
                    <a:ea typeface="Times New Roman" charset="0"/>
                    <a:cs typeface="Times New Roman" charset="0"/>
                  </a:rPr>
                  <a:t>as </a:t>
                </a:r>
                <a:r>
                  <a:rPr lang="en-US" sz="2000" dirty="0">
                    <a:latin typeface="Times New Roman" charset="0"/>
                    <a:ea typeface="Times New Roman" charset="0"/>
                    <a:cs typeface="Times New Roman" charset="0"/>
                  </a:rPr>
                  <a:t>previously. </a:t>
                </a:r>
              </a:p>
              <a:p>
                <a:pPr marL="127000" indent="0" algn="just">
                  <a:buNone/>
                </a:pPr>
                <a:endParaRPr lang="en-US" sz="2000" dirty="0" smtClean="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66571" y="1772816"/>
                <a:ext cx="8229600" cy="4389120"/>
              </a:xfrm>
              <a:blipFill rotWithShape="0">
                <a:blip r:embed="rId2"/>
                <a:stretch>
                  <a:fillRect t="-833" r="-815"/>
                </a:stretch>
              </a:blipFill>
            </p:spPr>
            <p:txBody>
              <a:bodyPr/>
              <a:lstStyle/>
              <a:p>
                <a:r>
                  <a:rPr lang="en-US">
                    <a:noFill/>
                  </a:rPr>
                  <a:t> </a:t>
                </a:r>
              </a:p>
            </p:txBody>
          </p:sp>
        </mc:Fallback>
      </mc:AlternateContent>
      <p:sp>
        <p:nvSpPr>
          <p:cNvPr id="4" name="Title 1"/>
          <p:cNvSpPr txBox="1">
            <a:spLocks/>
          </p:cNvSpPr>
          <p:nvPr/>
        </p:nvSpPr>
        <p:spPr>
          <a:xfrm>
            <a:off x="395543" y="2606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Example 8: F-Test using Formula</a:t>
            </a:r>
            <a:endParaRPr lang="en-IN" sz="4000" dirty="0">
              <a:solidFill>
                <a:srgbClr val="6C0000"/>
              </a:solidFill>
              <a:latin typeface="Times New Roman" pitchFamily="18" charset="0"/>
              <a:cs typeface="Times New Roman" pitchFamily="18" charset="0"/>
            </a:endParaRPr>
          </a:p>
        </p:txBody>
      </p:sp>
    </p:spTree>
    <p:extLst>
      <p:ext uri="{BB962C8B-B14F-4D97-AF65-F5344CB8AC3E}">
        <p14:creationId xmlns:p14="http://schemas.microsoft.com/office/powerpoint/2010/main" val="35084199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6571" y="1772816"/>
            <a:ext cx="8229600" cy="4389120"/>
          </a:xfrm>
        </p:spPr>
        <p:txBody>
          <a:bodyPr>
            <a:normAutofit/>
          </a:bodyPr>
          <a:lstStyle/>
          <a:p>
            <a:pPr marL="482600" indent="-355600" algn="just"/>
            <a:r>
              <a:rPr lang="en-US" sz="2000" dirty="0">
                <a:latin typeface="Times New Roman" charset="0"/>
                <a:ea typeface="Times New Roman" charset="0"/>
                <a:cs typeface="Times New Roman" charset="0"/>
              </a:rPr>
              <a:t>It is convenient to </a:t>
            </a:r>
            <a:r>
              <a:rPr lang="en-US" sz="2000" dirty="0" smtClean="0">
                <a:latin typeface="Times New Roman" charset="0"/>
                <a:ea typeface="Times New Roman" charset="0"/>
                <a:cs typeface="Times New Roman" charset="0"/>
              </a:rPr>
              <a:t>summarize </a:t>
            </a:r>
            <a:r>
              <a:rPr lang="en-US" sz="2000" dirty="0">
                <a:latin typeface="Times New Roman" charset="0"/>
                <a:ea typeface="Times New Roman" charset="0"/>
                <a:cs typeface="Times New Roman" charset="0"/>
              </a:rPr>
              <a:t>the results of an analysis of variance in a table. For a one factor analysis this takes the following form. </a:t>
            </a:r>
          </a:p>
          <a:p>
            <a:pPr marL="482600" indent="-355600" algn="just"/>
            <a:endParaRPr lang="en-US" sz="2000" dirty="0">
              <a:latin typeface="Times New Roman" charset="0"/>
              <a:ea typeface="Times New Roman" charset="0"/>
              <a:cs typeface="Times New Roman" charset="0"/>
            </a:endParaRPr>
          </a:p>
          <a:p>
            <a:pPr marL="127000" indent="0" algn="just">
              <a:buNone/>
            </a:pPr>
            <a:r>
              <a:rPr lang="en-US" sz="2000" dirty="0" smtClean="0">
                <a:latin typeface="Times New Roman" charset="0"/>
                <a:ea typeface="Times New Roman" charset="0"/>
                <a:cs typeface="Times New Roman" charset="0"/>
              </a:rPr>
              <a:t>	</a:t>
            </a:r>
          </a:p>
          <a:p>
            <a:pPr marL="127000" indent="0" algn="just">
              <a:buNone/>
            </a:pPr>
            <a:endParaRPr lang="en-US" sz="2000" dirty="0">
              <a:latin typeface="Times New Roman" charset="0"/>
              <a:ea typeface="Times New Roman" charset="0"/>
              <a:cs typeface="Times New Roman" charset="0"/>
            </a:endParaRPr>
          </a:p>
          <a:p>
            <a:pPr marL="127000" indent="0" algn="just">
              <a:buNone/>
            </a:pPr>
            <a:endParaRPr lang="en-US" sz="2000" dirty="0" smtClean="0">
              <a:latin typeface="Times New Roman" charset="0"/>
              <a:ea typeface="Times New Roman" charset="0"/>
              <a:cs typeface="Times New Roman" charset="0"/>
            </a:endParaRPr>
          </a:p>
          <a:p>
            <a:pPr marL="127000" indent="0" algn="just">
              <a:buNone/>
            </a:pPr>
            <a:endParaRPr lang="en-US" sz="2000" dirty="0">
              <a:latin typeface="Times New Roman" charset="0"/>
              <a:ea typeface="Times New Roman" charset="0"/>
              <a:cs typeface="Times New Roman" charset="0"/>
            </a:endParaRPr>
          </a:p>
          <a:p>
            <a:pPr marL="127000" indent="0" algn="just">
              <a:buNone/>
            </a:pPr>
            <a:endParaRPr lang="en-US" sz="2000" dirty="0" smtClean="0">
              <a:latin typeface="Times New Roman" charset="0"/>
              <a:ea typeface="Times New Roman" charset="0"/>
              <a:cs typeface="Times New Roman" charset="0"/>
            </a:endParaRPr>
          </a:p>
          <a:p>
            <a:pPr marL="127000" indent="0" algn="just">
              <a:buNone/>
            </a:pPr>
            <a:endParaRPr lang="en-US" sz="2000" dirty="0">
              <a:latin typeface="Times New Roman" charset="0"/>
              <a:ea typeface="Times New Roman" charset="0"/>
              <a:cs typeface="Times New Roman" charset="0"/>
            </a:endParaRPr>
          </a:p>
          <a:p>
            <a:pPr marL="127000" indent="0" algn="just">
              <a:buNone/>
            </a:pPr>
            <a:endParaRPr lang="en-US" sz="2000" dirty="0" smtClean="0">
              <a:latin typeface="Times New Roman" charset="0"/>
              <a:ea typeface="Times New Roman" charset="0"/>
              <a:cs typeface="Times New Roman" charset="0"/>
            </a:endParaRPr>
          </a:p>
          <a:p>
            <a:pPr marL="127000" indent="0" algn="just">
              <a:buNone/>
            </a:pPr>
            <a:endParaRPr lang="en-US" sz="2000" dirty="0">
              <a:latin typeface="Times New Roman" charset="0"/>
              <a:ea typeface="Times New Roman" charset="0"/>
              <a:cs typeface="Times New Roman" charset="0"/>
            </a:endParaRPr>
          </a:p>
          <a:p>
            <a:pPr marL="127000" indent="0" algn="just">
              <a:buNone/>
            </a:pPr>
            <a:endParaRPr lang="en-US" sz="2000" dirty="0" smtClean="0">
              <a:latin typeface="Times New Roman" charset="0"/>
              <a:ea typeface="Times New Roman" charset="0"/>
              <a:cs typeface="Times New Roman" charset="0"/>
            </a:endParaRPr>
          </a:p>
        </p:txBody>
      </p:sp>
      <p:sp>
        <p:nvSpPr>
          <p:cNvPr id="4" name="Title 1"/>
          <p:cNvSpPr txBox="1">
            <a:spLocks/>
          </p:cNvSpPr>
          <p:nvPr/>
        </p:nvSpPr>
        <p:spPr>
          <a:xfrm>
            <a:off x="395543" y="2606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ANOVA </a:t>
            </a:r>
            <a:r>
              <a:rPr lang="en-US" sz="4000" dirty="0">
                <a:solidFill>
                  <a:srgbClr val="A50021"/>
                </a:solidFill>
                <a:latin typeface="Times New Roman" pitchFamily="18" charset="0"/>
                <a:cs typeface="Times New Roman" pitchFamily="18" charset="0"/>
              </a:rPr>
              <a:t>T</a:t>
            </a:r>
            <a:r>
              <a:rPr lang="en-US" sz="4000" dirty="0" smtClean="0">
                <a:solidFill>
                  <a:srgbClr val="A50021"/>
                </a:solidFill>
                <a:latin typeface="Times New Roman" pitchFamily="18" charset="0"/>
                <a:cs typeface="Times New Roman" pitchFamily="18" charset="0"/>
              </a:rPr>
              <a:t>able</a:t>
            </a:r>
            <a:endParaRPr lang="en-IN" sz="4000" dirty="0">
              <a:solidFill>
                <a:srgbClr val="6C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303375764"/>
                  </p:ext>
                </p:extLst>
              </p:nvPr>
            </p:nvGraphicFramePr>
            <p:xfrm>
              <a:off x="827584" y="2708920"/>
              <a:ext cx="7560840" cy="2847404"/>
            </p:xfrm>
            <a:graphic>
              <a:graphicData uri="http://schemas.openxmlformats.org/drawingml/2006/table">
                <a:tbl>
                  <a:tblPr firstRow="1" bandRow="1">
                    <a:tableStyleId>{6E25E649-3F16-4E02-A733-19D2CDBF48F0}</a:tableStyleId>
                  </a:tblPr>
                  <a:tblGrid>
                    <a:gridCol w="1872208">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1224136">
                      <a:extLst>
                        <a:ext uri="{9D8B030D-6E8A-4147-A177-3AD203B41FA5}">
                          <a16:colId xmlns:a16="http://schemas.microsoft.com/office/drawing/2014/main" val="20004"/>
                        </a:ext>
                      </a:extLst>
                    </a:gridCol>
                  </a:tblGrid>
                  <a:tr h="370840">
                    <a:tc>
                      <a:txBody>
                        <a:bodyPr/>
                        <a:lstStyle/>
                        <a:p>
                          <a:pPr algn="ctr"/>
                          <a:r>
                            <a:rPr lang="en-US" dirty="0" smtClean="0"/>
                            <a:t>Source of variation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kern="1200" dirty="0" smtClean="0">
                              <a:effectLst/>
                            </a:rPr>
                            <a:t>Sum of squares </a:t>
                          </a:r>
                          <a:endParaRPr lang="en-US" dirty="0" smtClean="0"/>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kern="1200" dirty="0" smtClean="0">
                              <a:effectLst/>
                            </a:rPr>
                            <a:t>Degrees of</a:t>
                          </a:r>
                          <a:br>
                            <a:rPr kumimoji="0" lang="en-US" sz="1800" kern="1200" dirty="0" smtClean="0">
                              <a:effectLst/>
                            </a:rPr>
                          </a:br>
                          <a:r>
                            <a:rPr kumimoji="0" lang="en-US" sz="1800" kern="1200" dirty="0" smtClean="0">
                              <a:effectLst/>
                            </a:rPr>
                            <a:t>freedom </a:t>
                          </a:r>
                          <a:endParaRPr lang="en-US" dirty="0" smtClean="0"/>
                        </a:p>
                        <a:p>
                          <a:pPr algn="ctr"/>
                          <a:endParaRPr lang="en-US" dirty="0"/>
                        </a:p>
                      </a:txBody>
                      <a:tcPr/>
                    </a:tc>
                    <a:tc>
                      <a:txBody>
                        <a:bodyPr/>
                        <a:lstStyle/>
                        <a:p>
                          <a:pPr algn="ctr"/>
                          <a:r>
                            <a:rPr lang="en-US" dirty="0" smtClean="0"/>
                            <a:t>Mean square</a:t>
                          </a:r>
                          <a:endParaRPr lang="en-US" dirty="0"/>
                        </a:p>
                      </a:txBody>
                      <a:tcPr/>
                    </a:tc>
                    <a:tc>
                      <a:txBody>
                        <a:bodyPr/>
                        <a:lstStyle/>
                        <a:p>
                          <a:pPr algn="ctr"/>
                          <a:r>
                            <a:rPr lang="en-US" dirty="0" smtClean="0"/>
                            <a:t>F ratio</a:t>
                          </a:r>
                          <a:endParaRPr lang="en-US" i="1" dirty="0"/>
                        </a:p>
                      </a:txBody>
                      <a:tcPr/>
                    </a:tc>
                    <a:extLst>
                      <a:ext uri="{0D108BD9-81ED-4DB2-BD59-A6C34878D82A}">
                        <a16:rowId xmlns:a16="http://schemas.microsoft.com/office/drawing/2014/main" val="10000"/>
                      </a:ext>
                    </a:extLst>
                  </a:tr>
                  <a:tr h="370840">
                    <a:tc>
                      <a:txBody>
                        <a:bodyPr/>
                        <a:lstStyle/>
                        <a:p>
                          <a:r>
                            <a:rPr lang="en-US" dirty="0" smtClean="0"/>
                            <a:t>Between samples</a:t>
                          </a:r>
                          <a:endParaRPr lang="en-US" dirty="0">
                            <a:latin typeface="Times New Roman" charset="0"/>
                            <a:ea typeface="Times New Roman" charset="0"/>
                            <a:cs typeface="Times New Roman"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smtClean="0">
                                        <a:latin typeface="Cambria Math"/>
                                      </a:rPr>
                                      <m:t>𝑆</m:t>
                                    </m:r>
                                    <m:r>
                                      <a:rPr lang="en-US" sz="1800">
                                        <a:latin typeface="Cambria Math"/>
                                      </a:rPr>
                                      <m:t>𝑆</m:t>
                                    </m:r>
                                  </m:e>
                                  <m:sub>
                                    <m:r>
                                      <a:rPr lang="en-US" sz="1800">
                                        <a:latin typeface="Cambria Math"/>
                                      </a:rPr>
                                      <m:t>𝐵</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𝑘</m:t>
                                </m:r>
                                <m:r>
                                  <a:rPr lang="en-US" smtClean="0">
                                    <a:latin typeface="Cambria Math"/>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a:latin typeface="Cambria Math"/>
                                      </a:rPr>
                                      <m:t>𝑀𝑆</m:t>
                                    </m:r>
                                  </m:e>
                                  <m:sub>
                                    <m:r>
                                      <a:rPr lang="en-US" sz="1800">
                                        <a:latin typeface="Cambria Math"/>
                                      </a:rPr>
                                      <m:t>𝐵</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ctrlPr>
                                      <a:rPr lang="mr-IN" sz="1800" i="1" smtClean="0">
                                        <a:latin typeface="Cambria Math" panose="02040503050406030204" pitchFamily="18" charset="0"/>
                                      </a:rPr>
                                    </m:ctrlPr>
                                  </m:fPr>
                                  <m:num>
                                    <m:sSub>
                                      <m:sSubPr>
                                        <m:ctrlPr>
                                          <a:rPr lang="en-US" sz="1800" i="1">
                                            <a:latin typeface="Cambria Math" panose="02040503050406030204" pitchFamily="18" charset="0"/>
                                          </a:rPr>
                                        </m:ctrlPr>
                                      </m:sSubPr>
                                      <m:e>
                                        <m:r>
                                          <a:rPr lang="en-US" sz="1800">
                                            <a:latin typeface="Cambria Math"/>
                                          </a:rPr>
                                          <m:t>𝑀𝑆</m:t>
                                        </m:r>
                                      </m:e>
                                      <m:sub>
                                        <m:r>
                                          <a:rPr lang="en-US" sz="1800">
                                            <a:latin typeface="Cambria Math"/>
                                          </a:rPr>
                                          <m:t>𝐵</m:t>
                                        </m:r>
                                      </m:sub>
                                    </m:sSub>
                                  </m:num>
                                  <m:den>
                                    <m:sSub>
                                      <m:sSubPr>
                                        <m:ctrlPr>
                                          <a:rPr lang="en-US" sz="1600" i="1">
                                            <a:latin typeface="Cambria Math" panose="02040503050406030204" pitchFamily="18" charset="0"/>
                                          </a:rPr>
                                        </m:ctrlPr>
                                      </m:sSubPr>
                                      <m:e>
                                        <m:r>
                                          <a:rPr lang="en-US" sz="1600">
                                            <a:latin typeface="Cambria Math"/>
                                          </a:rPr>
                                          <m:t>𝑀𝑆</m:t>
                                        </m:r>
                                      </m:e>
                                      <m:sub>
                                        <m:r>
                                          <a:rPr lang="en-US" sz="1600">
                                            <a:latin typeface="Cambria Math"/>
                                          </a:rPr>
                                          <m:t>𝑊</m:t>
                                        </m:r>
                                      </m:sub>
                                    </m:sSub>
                                  </m:den>
                                </m:f>
                              </m:oMath>
                            </m:oMathPara>
                          </a14:m>
                          <a:endParaRPr lang="en-US" dirty="0"/>
                        </a:p>
                      </a:txBody>
                      <a:tcPr/>
                    </a:tc>
                    <a:extLst>
                      <a:ext uri="{0D108BD9-81ED-4DB2-BD59-A6C34878D82A}">
                        <a16:rowId xmlns:a16="http://schemas.microsoft.com/office/drawing/2014/main" val="10001"/>
                      </a:ext>
                    </a:extLst>
                  </a:tr>
                  <a:tr h="370840">
                    <a:tc>
                      <a:txBody>
                        <a:bodyPr/>
                        <a:lstStyle/>
                        <a:p>
                          <a:r>
                            <a:rPr lang="en-US" dirty="0" smtClean="0"/>
                            <a:t>Within samples</a:t>
                          </a:r>
                          <a:endParaRPr lang="en-US" dirty="0">
                            <a:latin typeface="Times New Roman" charset="0"/>
                            <a:ea typeface="Times New Roman" charset="0"/>
                            <a:cs typeface="Times New Roman"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smtClean="0">
                                        <a:latin typeface="Cambria Math"/>
                                      </a:rPr>
                                      <m:t>𝑆</m:t>
                                    </m:r>
                                    <m:r>
                                      <a:rPr lang="en-US" sz="1800">
                                        <a:latin typeface="Cambria Math"/>
                                      </a:rPr>
                                      <m:t>𝑆</m:t>
                                    </m:r>
                                  </m:e>
                                  <m:sub>
                                    <m:r>
                                      <a:rPr lang="en-US" sz="1800" smtClean="0">
                                        <a:latin typeface="Cambria Math"/>
                                      </a:rPr>
                                      <m:t>𝑊</m:t>
                                    </m:r>
                                  </m:sub>
                                </m:sSub>
                              </m:oMath>
                            </m:oMathPara>
                          </a14:m>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mtClean="0">
                                    <a:latin typeface="Cambria Math"/>
                                  </a:rPr>
                                  <m:t>𝑛</m:t>
                                </m:r>
                                <m:r>
                                  <a:rPr lang="en-US" smtClean="0">
                                    <a:latin typeface="Cambria Math"/>
                                  </a:rPr>
                                  <m:t>−</m:t>
                                </m:r>
                                <m:r>
                                  <a:rPr lang="en-US" smtClean="0">
                                    <a:latin typeface="Cambria Math"/>
                                  </a:rPr>
                                  <m:t>𝑘</m:t>
                                </m:r>
                              </m:oMath>
                            </m:oMathPara>
                          </a14:m>
                          <a:endParaRPr lang="en-US" dirty="0"/>
                        </a:p>
                        <a:p>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a:latin typeface="Cambria Math"/>
                                      </a:rPr>
                                      <m:t>𝑀𝑆</m:t>
                                    </m:r>
                                  </m:e>
                                  <m:sub>
                                    <m:r>
                                      <a:rPr lang="en-US" sz="1800" smtClean="0">
                                        <a:latin typeface="Cambria Math"/>
                                      </a:rPr>
                                      <m:t>𝑊</m:t>
                                    </m:r>
                                  </m:sub>
                                </m:sSub>
                              </m:oMath>
                            </m:oMathPara>
                          </a14:m>
                          <a:endParaRPr lang="en-US" dirty="0"/>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pPr algn="ctr"/>
                          <a:r>
                            <a:rPr lang="en-US" b="1" dirty="0" smtClean="0"/>
                            <a:t>Total</a:t>
                          </a:r>
                          <a:endParaRPr lang="en-US" b="1" dirty="0">
                            <a:latin typeface="Times New Roman" charset="0"/>
                            <a:ea typeface="Times New Roman" charset="0"/>
                            <a:cs typeface="Times New Roman"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smtClean="0">
                                        <a:latin typeface="Cambria Math"/>
                                      </a:rPr>
                                      <m:t>𝑆</m:t>
                                    </m:r>
                                    <m:r>
                                      <a:rPr lang="en-US" sz="1800">
                                        <a:latin typeface="Cambria Math"/>
                                      </a:rPr>
                                      <m:t>𝑆</m:t>
                                    </m:r>
                                  </m:e>
                                  <m:sub>
                                    <m:r>
                                      <a:rPr lang="en-US" sz="1800" smtClean="0">
                                        <a:latin typeface="Cambria Math"/>
                                      </a:rPr>
                                      <m:t>𝑇</m:t>
                                    </m:r>
                                  </m:sub>
                                </m:sSub>
                              </m:oMath>
                            </m:oMathPara>
                          </a14:m>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mtClean="0">
                                    <a:latin typeface="Cambria Math"/>
                                  </a:rPr>
                                  <m:t>𝑛</m:t>
                                </m:r>
                                <m:r>
                                  <a:rPr lang="en-US" smtClean="0">
                                    <a:latin typeface="Cambria Math"/>
                                  </a:rPr>
                                  <m:t>−1</m:t>
                                </m:r>
                              </m:oMath>
                            </m:oMathPara>
                          </a14:m>
                          <a:endParaRPr lang="en-US" dirty="0" smtClean="0"/>
                        </a:p>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1443524206"/>
                  </p:ext>
                </p:extLst>
              </p:nvPr>
            </p:nvGraphicFramePr>
            <p:xfrm>
              <a:off x="827584" y="2708920"/>
              <a:ext cx="7560840" cy="2847213"/>
            </p:xfrm>
            <a:graphic>
              <a:graphicData uri="http://schemas.openxmlformats.org/drawingml/2006/table">
                <a:tbl>
                  <a:tblPr firstRow="1" bandRow="1">
                    <a:tableStyleId>{6E25E649-3F16-4E02-A733-19D2CDBF48F0}</a:tableStyleId>
                  </a:tblPr>
                  <a:tblGrid>
                    <a:gridCol w="1872208"/>
                    <a:gridCol w="1440160"/>
                    <a:gridCol w="1584176"/>
                    <a:gridCol w="1440160"/>
                    <a:gridCol w="1224136"/>
                  </a:tblGrid>
                  <a:tr h="914400">
                    <a:tc>
                      <a:txBody>
                        <a:bodyPr/>
                        <a:lstStyle/>
                        <a:p>
                          <a:pPr algn="ctr"/>
                          <a:r>
                            <a:rPr lang="en-US" dirty="0" smtClean="0"/>
                            <a:t>Source of variation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kern="1200" dirty="0" smtClean="0">
                              <a:effectLst/>
                            </a:rPr>
                            <a:t>Sum of squares </a:t>
                          </a:r>
                          <a:endParaRPr lang="en-US" dirty="0" smtClean="0"/>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kern="1200" dirty="0" smtClean="0">
                              <a:effectLst/>
                            </a:rPr>
                            <a:t>Degrees of</a:t>
                          </a:r>
                          <a:br>
                            <a:rPr kumimoji="0" lang="en-US" sz="1800" kern="1200" dirty="0" smtClean="0">
                              <a:effectLst/>
                            </a:rPr>
                          </a:br>
                          <a:r>
                            <a:rPr kumimoji="0" lang="en-US" sz="1800" kern="1200" dirty="0" smtClean="0">
                              <a:effectLst/>
                            </a:rPr>
                            <a:t>freedom </a:t>
                          </a:r>
                          <a:endParaRPr lang="en-US" dirty="0" smtClean="0"/>
                        </a:p>
                        <a:p>
                          <a:pPr algn="ctr"/>
                          <a:endParaRPr lang="en-US" dirty="0"/>
                        </a:p>
                      </a:txBody>
                      <a:tcPr/>
                    </a:tc>
                    <a:tc>
                      <a:txBody>
                        <a:bodyPr/>
                        <a:lstStyle/>
                        <a:p>
                          <a:pPr algn="ctr"/>
                          <a:r>
                            <a:rPr lang="en-US" dirty="0" smtClean="0"/>
                            <a:t>Mean square</a:t>
                          </a:r>
                          <a:endParaRPr lang="en-US" dirty="0"/>
                        </a:p>
                      </a:txBody>
                      <a:tcPr/>
                    </a:tc>
                    <a:tc>
                      <a:txBody>
                        <a:bodyPr/>
                        <a:lstStyle/>
                        <a:p>
                          <a:pPr algn="ctr"/>
                          <a:r>
                            <a:rPr lang="en-US" dirty="0" smtClean="0"/>
                            <a:t>F ratio</a:t>
                          </a:r>
                          <a:endParaRPr lang="en-US" i="1" dirty="0"/>
                        </a:p>
                      </a:txBody>
                      <a:tcPr/>
                    </a:tc>
                  </a:tr>
                  <a:tr h="652653">
                    <a:tc>
                      <a:txBody>
                        <a:bodyPr/>
                        <a:lstStyle/>
                        <a:p>
                          <a:r>
                            <a:rPr lang="en-US" dirty="0" smtClean="0"/>
                            <a:t>Between samples</a:t>
                          </a:r>
                          <a:endParaRPr lang="en-US" dirty="0">
                            <a:latin typeface="Times New Roman" charset="0"/>
                            <a:ea typeface="Times New Roman" charset="0"/>
                            <a:cs typeface="Times New Roman" charset="0"/>
                          </a:endParaRPr>
                        </a:p>
                      </a:txBody>
                      <a:tcPr/>
                    </a:tc>
                    <a:tc>
                      <a:txBody>
                        <a:bodyPr/>
                        <a:lstStyle/>
                        <a:p>
                          <a:endParaRPr lang="en-US"/>
                        </a:p>
                      </a:txBody>
                      <a:tcPr>
                        <a:blipFill rotWithShape="0">
                          <a:blip r:embed="rId2"/>
                          <a:stretch>
                            <a:fillRect l="-130508" t="-143519" r="-296610" b="-196296"/>
                          </a:stretch>
                        </a:blipFill>
                      </a:tcPr>
                    </a:tc>
                    <a:tc>
                      <a:txBody>
                        <a:bodyPr/>
                        <a:lstStyle/>
                        <a:p>
                          <a:endParaRPr lang="en-US"/>
                        </a:p>
                      </a:txBody>
                      <a:tcPr>
                        <a:blipFill rotWithShape="0">
                          <a:blip r:embed="rId2"/>
                          <a:stretch>
                            <a:fillRect l="-209231" t="-143519" r="-169231" b="-196296"/>
                          </a:stretch>
                        </a:blipFill>
                      </a:tcPr>
                    </a:tc>
                    <a:tc>
                      <a:txBody>
                        <a:bodyPr/>
                        <a:lstStyle/>
                        <a:p>
                          <a:endParaRPr lang="en-US"/>
                        </a:p>
                      </a:txBody>
                      <a:tcPr>
                        <a:blipFill rotWithShape="0">
                          <a:blip r:embed="rId2"/>
                          <a:stretch>
                            <a:fillRect l="-339241" t="-143519" r="-85654" b="-196296"/>
                          </a:stretch>
                        </a:blipFill>
                      </a:tcPr>
                    </a:tc>
                    <a:tc>
                      <a:txBody>
                        <a:bodyPr/>
                        <a:lstStyle/>
                        <a:p>
                          <a:endParaRPr lang="en-US"/>
                        </a:p>
                      </a:txBody>
                      <a:tcPr>
                        <a:blipFill rotWithShape="0">
                          <a:blip r:embed="rId2"/>
                          <a:stretch>
                            <a:fillRect l="-517910" t="-143519" r="-995" b="-196296"/>
                          </a:stretch>
                        </a:blipFill>
                      </a:tcPr>
                    </a:tc>
                  </a:tr>
                  <a:tr h="640080">
                    <a:tc>
                      <a:txBody>
                        <a:bodyPr/>
                        <a:lstStyle/>
                        <a:p>
                          <a:r>
                            <a:rPr lang="en-US" dirty="0" smtClean="0"/>
                            <a:t>Within samples</a:t>
                          </a:r>
                          <a:endParaRPr lang="en-US" dirty="0">
                            <a:latin typeface="Times New Roman" charset="0"/>
                            <a:ea typeface="Times New Roman" charset="0"/>
                            <a:cs typeface="Times New Roman" charset="0"/>
                          </a:endParaRPr>
                        </a:p>
                      </a:txBody>
                      <a:tcPr/>
                    </a:tc>
                    <a:tc>
                      <a:txBody>
                        <a:bodyPr/>
                        <a:lstStyle/>
                        <a:p>
                          <a:endParaRPr lang="en-US"/>
                        </a:p>
                      </a:txBody>
                      <a:tcPr>
                        <a:blipFill rotWithShape="0">
                          <a:blip r:embed="rId2"/>
                          <a:stretch>
                            <a:fillRect l="-130508" t="-250476" r="-296610" b="-101905"/>
                          </a:stretch>
                        </a:blipFill>
                      </a:tcPr>
                    </a:tc>
                    <a:tc>
                      <a:txBody>
                        <a:bodyPr/>
                        <a:lstStyle/>
                        <a:p>
                          <a:endParaRPr lang="en-US"/>
                        </a:p>
                      </a:txBody>
                      <a:tcPr>
                        <a:blipFill rotWithShape="0">
                          <a:blip r:embed="rId2"/>
                          <a:stretch>
                            <a:fillRect l="-209231" t="-250476" r="-169231" b="-101905"/>
                          </a:stretch>
                        </a:blipFill>
                      </a:tcPr>
                    </a:tc>
                    <a:tc>
                      <a:txBody>
                        <a:bodyPr/>
                        <a:lstStyle/>
                        <a:p>
                          <a:endParaRPr lang="en-US"/>
                        </a:p>
                      </a:txBody>
                      <a:tcPr>
                        <a:blipFill rotWithShape="0">
                          <a:blip r:embed="rId2"/>
                          <a:stretch>
                            <a:fillRect l="-339241" t="-250476" r="-85654" b="-101905"/>
                          </a:stretch>
                        </a:blipFill>
                      </a:tcPr>
                    </a:tc>
                    <a:tc>
                      <a:txBody>
                        <a:bodyPr/>
                        <a:lstStyle/>
                        <a:p>
                          <a:endParaRPr lang="en-US"/>
                        </a:p>
                      </a:txBody>
                      <a:tcPr/>
                    </a:tc>
                  </a:tr>
                  <a:tr h="640080">
                    <a:tc>
                      <a:txBody>
                        <a:bodyPr/>
                        <a:lstStyle/>
                        <a:p>
                          <a:pPr algn="ctr"/>
                          <a:r>
                            <a:rPr lang="en-US" b="1" dirty="0" smtClean="0"/>
                            <a:t>Total</a:t>
                          </a:r>
                          <a:endParaRPr lang="en-US" b="1" dirty="0">
                            <a:latin typeface="Times New Roman" charset="0"/>
                            <a:ea typeface="Times New Roman" charset="0"/>
                            <a:cs typeface="Times New Roman" charset="0"/>
                          </a:endParaRPr>
                        </a:p>
                      </a:txBody>
                      <a:tcPr/>
                    </a:tc>
                    <a:tc>
                      <a:txBody>
                        <a:bodyPr/>
                        <a:lstStyle/>
                        <a:p>
                          <a:endParaRPr lang="en-US"/>
                        </a:p>
                      </a:txBody>
                      <a:tcPr>
                        <a:blipFill rotWithShape="0">
                          <a:blip r:embed="rId2"/>
                          <a:stretch>
                            <a:fillRect l="-130508" t="-350476" r="-296610" b="-1905"/>
                          </a:stretch>
                        </a:blipFill>
                      </a:tcPr>
                    </a:tc>
                    <a:tc>
                      <a:txBody>
                        <a:bodyPr/>
                        <a:lstStyle/>
                        <a:p>
                          <a:endParaRPr lang="en-US"/>
                        </a:p>
                      </a:txBody>
                      <a:tcPr>
                        <a:blipFill rotWithShape="0">
                          <a:blip r:embed="rId2"/>
                          <a:stretch>
                            <a:fillRect l="-209231" t="-350476" r="-169231" b="-1905"/>
                          </a:stretch>
                        </a:blipFill>
                      </a:tcPr>
                    </a:tc>
                    <a:tc>
                      <a:txBody>
                        <a:bodyPr/>
                        <a:lstStyle/>
                        <a:p>
                          <a:endParaRPr lang="en-US" dirty="0"/>
                        </a:p>
                      </a:txBody>
                      <a:tcPr/>
                    </a:tc>
                    <a:tc>
                      <a:txBody>
                        <a:bodyPr/>
                        <a:lstStyle/>
                        <a:p>
                          <a:endParaRPr lang="en-US" dirty="0"/>
                        </a:p>
                      </a:txBody>
                      <a:tcPr/>
                    </a:tc>
                  </a:tr>
                </a:tbl>
              </a:graphicData>
            </a:graphic>
          </p:graphicFrame>
        </mc:Fallback>
      </mc:AlternateContent>
    </p:spTree>
    <p:extLst>
      <p:ext uri="{BB962C8B-B14F-4D97-AF65-F5344CB8AC3E}">
        <p14:creationId xmlns:p14="http://schemas.microsoft.com/office/powerpoint/2010/main" val="27782205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5192" y="1268760"/>
            <a:ext cx="8555295" cy="5112568"/>
          </a:xfrm>
        </p:spPr>
        <p:txBody>
          <a:bodyPr>
            <a:normAutofit/>
          </a:bodyPr>
          <a:lstStyle/>
          <a:p>
            <a:pPr algn="just"/>
            <a:r>
              <a:rPr lang="en-US" sz="1800" dirty="0">
                <a:latin typeface="Times New Roman" charset="0"/>
                <a:ea typeface="Times New Roman" charset="0"/>
                <a:cs typeface="Times New Roman" charset="0"/>
              </a:rPr>
              <a:t>In a comparison of the cleaning action of four detergents, 20 pieces of white cloth were first soiled with India ink. The cloths were then washed under controlled conditions with 5 pieces washed by each of the detergents. Unfortunately three pieces of cloth were 'lost' in the course of the experiment. Whiteness readings, made on the 17 remaining pieces of cloth, are shown below. </a:t>
            </a:r>
          </a:p>
          <a:p>
            <a:pPr algn="just"/>
            <a:endParaRPr lang="en-US" sz="1800" dirty="0" smtClean="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a:p>
            <a:pPr algn="just"/>
            <a:endParaRPr lang="en-US" sz="1800" dirty="0" smtClean="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a:p>
            <a:pPr algn="just"/>
            <a:endParaRPr lang="en-US" sz="1800" dirty="0" smtClean="0">
              <a:latin typeface="Times New Roman" charset="0"/>
              <a:ea typeface="Times New Roman" charset="0"/>
              <a:cs typeface="Times New Roman" charset="0"/>
            </a:endParaRPr>
          </a:p>
          <a:p>
            <a:pPr algn="just"/>
            <a:endParaRPr lang="en-US" sz="1800" dirty="0" smtClean="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a:p>
            <a:pPr algn="just"/>
            <a:endParaRPr lang="en-US" sz="1800" dirty="0" smtClean="0">
              <a:latin typeface="Times New Roman" charset="0"/>
              <a:ea typeface="Times New Roman" charset="0"/>
              <a:cs typeface="Times New Roman" charset="0"/>
            </a:endParaRPr>
          </a:p>
          <a:p>
            <a:pPr algn="just"/>
            <a:r>
              <a:rPr lang="en-US" sz="1800" dirty="0">
                <a:latin typeface="Times New Roman" charset="0"/>
                <a:ea typeface="Times New Roman" charset="0"/>
                <a:cs typeface="Times New Roman" charset="0"/>
              </a:rPr>
              <a:t>Assuming all whiteness readings to be normally distributed with common variance, test the hypothesis of no difference between the four brands as regards mean whiteness readings after washing. </a:t>
            </a:r>
          </a:p>
        </p:txBody>
      </p:sp>
      <p:graphicFrame>
        <p:nvGraphicFramePr>
          <p:cNvPr id="5" name="Table 4"/>
          <p:cNvGraphicFramePr>
            <a:graphicFrameLocks noGrp="1"/>
          </p:cNvGraphicFramePr>
          <p:nvPr>
            <p:extLst>
              <p:ext uri="{D42A27DB-BD31-4B8C-83A1-F6EECF244321}">
                <p14:modId xmlns:p14="http://schemas.microsoft.com/office/powerpoint/2010/main" val="1236216443"/>
              </p:ext>
            </p:extLst>
          </p:nvPr>
        </p:nvGraphicFramePr>
        <p:xfrm>
          <a:off x="3095836" y="2924944"/>
          <a:ext cx="2808312" cy="2100254"/>
        </p:xfrm>
        <a:graphic>
          <a:graphicData uri="http://schemas.openxmlformats.org/drawingml/2006/table">
            <a:tbl>
              <a:tblPr firstRow="1" bandRow="1">
                <a:tableStyleId>{5C22544A-7EE6-4342-B048-85BDC9FD1C3A}</a:tableStyleId>
              </a:tblPr>
              <a:tblGrid>
                <a:gridCol w="702078">
                  <a:extLst>
                    <a:ext uri="{9D8B030D-6E8A-4147-A177-3AD203B41FA5}">
                      <a16:colId xmlns:a16="http://schemas.microsoft.com/office/drawing/2014/main" val="20000"/>
                    </a:ext>
                  </a:extLst>
                </a:gridCol>
                <a:gridCol w="702078">
                  <a:extLst>
                    <a:ext uri="{9D8B030D-6E8A-4147-A177-3AD203B41FA5}">
                      <a16:colId xmlns:a16="http://schemas.microsoft.com/office/drawing/2014/main" val="20001"/>
                    </a:ext>
                  </a:extLst>
                </a:gridCol>
                <a:gridCol w="702078">
                  <a:extLst>
                    <a:ext uri="{9D8B030D-6E8A-4147-A177-3AD203B41FA5}">
                      <a16:colId xmlns:a16="http://schemas.microsoft.com/office/drawing/2014/main" val="20002"/>
                    </a:ext>
                  </a:extLst>
                </a:gridCol>
                <a:gridCol w="702078">
                  <a:extLst>
                    <a:ext uri="{9D8B030D-6E8A-4147-A177-3AD203B41FA5}">
                      <a16:colId xmlns:a16="http://schemas.microsoft.com/office/drawing/2014/main" val="20003"/>
                    </a:ext>
                  </a:extLst>
                </a:gridCol>
              </a:tblGrid>
              <a:tr h="328598">
                <a:tc gridSpan="4">
                  <a:txBody>
                    <a:bodyPr/>
                    <a:lstStyle/>
                    <a:p>
                      <a:pPr algn="ctr"/>
                      <a:r>
                        <a:rPr lang="en-US" sz="1600" b="0" dirty="0" smtClean="0">
                          <a:solidFill>
                            <a:schemeClr val="bg1"/>
                          </a:solidFill>
                          <a:latin typeface="+mj-lt"/>
                        </a:rPr>
                        <a:t>Detergent</a:t>
                      </a:r>
                      <a:endParaRPr lang="en-US" sz="1600" b="0" dirty="0">
                        <a:solidFill>
                          <a:schemeClr val="bg1"/>
                        </a:solidFill>
                        <a:latin typeface="+mj-lt"/>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ctr"/>
                      <a:endParaRPr lang="en-US" sz="1200" dirty="0"/>
                    </a:p>
                  </a:txBody>
                  <a:tcPr marL="68580" marR="68580" marT="34290" marB="34290"/>
                </a:tc>
                <a:tc hMerge="1">
                  <a:txBody>
                    <a:bodyPr/>
                    <a:lstStyle/>
                    <a:p>
                      <a:pPr algn="ctr"/>
                      <a:endParaRPr lang="en-US" sz="1200" dirty="0"/>
                    </a:p>
                  </a:txBody>
                  <a:tcPr marL="68580" marR="68580" marT="34290" marB="34290"/>
                </a:tc>
                <a:tc hMerge="1">
                  <a:txBody>
                    <a:bodyPr/>
                    <a:lstStyle/>
                    <a:p>
                      <a:pPr algn="ctr"/>
                      <a:endParaRPr lang="en-US" sz="1600" b="0" dirty="0">
                        <a:solidFill>
                          <a:schemeClr val="bg1"/>
                        </a:solidFill>
                        <a:latin typeface="+mj-lt"/>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93272">
                <a:tc>
                  <a:txBody>
                    <a:bodyPr/>
                    <a:lstStyle/>
                    <a:p>
                      <a:pPr algn="ctr"/>
                      <a:r>
                        <a:rPr lang="en-US" sz="1600" b="0" dirty="0" smtClean="0">
                          <a:solidFill>
                            <a:schemeClr val="bg1"/>
                          </a:solidFill>
                          <a:latin typeface="+mj-lt"/>
                        </a:rPr>
                        <a:t>A</a:t>
                      </a:r>
                      <a:endParaRPr lang="en-US" sz="1600" b="0" dirty="0">
                        <a:solidFill>
                          <a:schemeClr val="bg1"/>
                        </a:solidFill>
                        <a:latin typeface="+mj-lt"/>
                      </a:endParaRPr>
                    </a:p>
                  </a:txBody>
                  <a:tcPr marL="51435" marR="51435" marT="25718" marB="25718">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sz="1600" b="0" dirty="0" smtClean="0">
                          <a:solidFill>
                            <a:schemeClr val="bg1"/>
                          </a:solidFill>
                          <a:latin typeface="+mj-lt"/>
                        </a:rPr>
                        <a:t>B</a:t>
                      </a:r>
                      <a:endParaRPr lang="en-US" sz="1600" b="0" dirty="0">
                        <a:solidFill>
                          <a:schemeClr val="bg1"/>
                        </a:solidFill>
                        <a:latin typeface="+mj-lt"/>
                      </a:endParaRPr>
                    </a:p>
                  </a:txBody>
                  <a:tcPr marL="51435" marR="51435" marT="25718" marB="25718">
                    <a:solidFill>
                      <a:schemeClr val="accent1"/>
                    </a:solidFill>
                  </a:tcPr>
                </a:tc>
                <a:tc>
                  <a:txBody>
                    <a:bodyPr/>
                    <a:lstStyle/>
                    <a:p>
                      <a:pPr algn="ctr"/>
                      <a:r>
                        <a:rPr lang="en-US" sz="1600" b="0" dirty="0" smtClean="0">
                          <a:solidFill>
                            <a:schemeClr val="bg1"/>
                          </a:solidFill>
                          <a:latin typeface="+mj-lt"/>
                        </a:rPr>
                        <a:t>C</a:t>
                      </a:r>
                      <a:endParaRPr lang="en-US" sz="1600" b="0" dirty="0">
                        <a:solidFill>
                          <a:schemeClr val="bg1"/>
                        </a:solidFill>
                        <a:latin typeface="+mj-lt"/>
                      </a:endParaRPr>
                    </a:p>
                  </a:txBody>
                  <a:tcPr marL="51435" marR="51435" marT="25718" marB="25718">
                    <a:solidFill>
                      <a:schemeClr val="accent1"/>
                    </a:solidFill>
                  </a:tcPr>
                </a:tc>
                <a:tc>
                  <a:txBody>
                    <a:bodyPr/>
                    <a:lstStyle/>
                    <a:p>
                      <a:pPr algn="ctr"/>
                      <a:r>
                        <a:rPr lang="en-US" sz="1600" b="0" dirty="0" smtClean="0">
                          <a:solidFill>
                            <a:schemeClr val="bg1"/>
                          </a:solidFill>
                          <a:latin typeface="+mj-lt"/>
                        </a:rPr>
                        <a:t>D</a:t>
                      </a:r>
                      <a:endParaRPr lang="en-US" sz="1600" b="0" dirty="0">
                        <a:solidFill>
                          <a:schemeClr val="bg1"/>
                        </a:solidFill>
                        <a:latin typeface="+mj-lt"/>
                      </a:endParaRPr>
                    </a:p>
                  </a:txBody>
                  <a:tcPr marL="51435" marR="51435" marT="25718" marB="25718">
                    <a:lnR w="12700" cap="flat" cmpd="sng" algn="ctr">
                      <a:solidFill>
                        <a:schemeClr val="tx1"/>
                      </a:solidFill>
                      <a:prstDash val="solid"/>
                      <a:round/>
                      <a:headEnd type="none" w="med" len="med"/>
                      <a:tailEnd type="none" w="med" len="med"/>
                    </a:lnR>
                    <a:solidFill>
                      <a:schemeClr val="accent1"/>
                    </a:solidFill>
                  </a:tcPr>
                </a:tc>
                <a:extLst>
                  <a:ext uri="{0D108BD9-81ED-4DB2-BD59-A6C34878D82A}">
                    <a16:rowId xmlns:a16="http://schemas.microsoft.com/office/drawing/2014/main" val="10001"/>
                  </a:ext>
                </a:extLst>
              </a:tr>
              <a:tr h="293272">
                <a:tc>
                  <a:txBody>
                    <a:bodyPr/>
                    <a:lstStyle/>
                    <a:p>
                      <a:pPr algn="ctr"/>
                      <a:r>
                        <a:rPr lang="en-US" sz="1600" b="0" dirty="0" smtClean="0">
                          <a:latin typeface="+mj-lt"/>
                        </a:rPr>
                        <a:t>77</a:t>
                      </a:r>
                      <a:endParaRPr lang="en-US" sz="1600" b="0" dirty="0">
                        <a:latin typeface="+mj-lt"/>
                      </a:endParaRPr>
                    </a:p>
                  </a:txBody>
                  <a:tcPr marL="51435" marR="51435" marT="25718" marB="25718">
                    <a:lnL w="12700" cap="flat" cmpd="sng" algn="ctr">
                      <a:solidFill>
                        <a:schemeClr val="tx1"/>
                      </a:solidFill>
                      <a:prstDash val="solid"/>
                      <a:round/>
                      <a:headEnd type="none" w="med" len="med"/>
                      <a:tailEnd type="none" w="med" len="med"/>
                    </a:lnL>
                  </a:tcPr>
                </a:tc>
                <a:tc>
                  <a:txBody>
                    <a:bodyPr/>
                    <a:lstStyle/>
                    <a:p>
                      <a:pPr algn="ctr"/>
                      <a:r>
                        <a:rPr lang="en-US" sz="1600" b="0" dirty="0" smtClean="0">
                          <a:latin typeface="+mj-lt"/>
                        </a:rPr>
                        <a:t>74</a:t>
                      </a:r>
                      <a:endParaRPr lang="en-US" sz="1600" b="0" dirty="0">
                        <a:latin typeface="+mj-lt"/>
                      </a:endParaRPr>
                    </a:p>
                  </a:txBody>
                  <a:tcPr marL="51435" marR="51435" marT="25718" marB="25718"/>
                </a:tc>
                <a:tc>
                  <a:txBody>
                    <a:bodyPr/>
                    <a:lstStyle/>
                    <a:p>
                      <a:pPr algn="ctr"/>
                      <a:r>
                        <a:rPr lang="en-US" sz="1600" b="0" dirty="0" smtClean="0">
                          <a:latin typeface="+mj-lt"/>
                        </a:rPr>
                        <a:t>73</a:t>
                      </a:r>
                      <a:endParaRPr lang="en-US" sz="1600" b="0" dirty="0">
                        <a:latin typeface="+mj-lt"/>
                      </a:endParaRPr>
                    </a:p>
                  </a:txBody>
                  <a:tcPr marL="51435" marR="51435" marT="25718" marB="25718"/>
                </a:tc>
                <a:tc>
                  <a:txBody>
                    <a:bodyPr/>
                    <a:lstStyle/>
                    <a:p>
                      <a:pPr algn="ctr"/>
                      <a:r>
                        <a:rPr lang="en-US" sz="1600" b="0" dirty="0" smtClean="0">
                          <a:latin typeface="+mj-lt"/>
                        </a:rPr>
                        <a:t>76</a:t>
                      </a:r>
                      <a:endParaRPr lang="en-US" sz="1600" b="0" dirty="0">
                        <a:latin typeface="+mj-lt"/>
                      </a:endParaRPr>
                    </a:p>
                  </a:txBody>
                  <a:tcPr marL="51435" marR="51435" marT="25718" marB="2571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93272">
                <a:tc>
                  <a:txBody>
                    <a:bodyPr/>
                    <a:lstStyle/>
                    <a:p>
                      <a:pPr algn="ctr"/>
                      <a:r>
                        <a:rPr lang="en-US" sz="1600" b="0" dirty="0" smtClean="0">
                          <a:latin typeface="+mj-lt"/>
                        </a:rPr>
                        <a:t>81</a:t>
                      </a:r>
                      <a:endParaRPr lang="en-US" sz="1600" b="0" dirty="0">
                        <a:latin typeface="+mj-lt"/>
                      </a:endParaRPr>
                    </a:p>
                  </a:txBody>
                  <a:tcPr marL="51435" marR="51435" marT="25718" marB="25718">
                    <a:lnL w="12700" cap="flat" cmpd="sng" algn="ctr">
                      <a:solidFill>
                        <a:schemeClr val="tx1"/>
                      </a:solidFill>
                      <a:prstDash val="solid"/>
                      <a:round/>
                      <a:headEnd type="none" w="med" len="med"/>
                      <a:tailEnd type="none" w="med" len="med"/>
                    </a:lnL>
                  </a:tcPr>
                </a:tc>
                <a:tc>
                  <a:txBody>
                    <a:bodyPr/>
                    <a:lstStyle/>
                    <a:p>
                      <a:pPr algn="ctr"/>
                      <a:r>
                        <a:rPr lang="en-US" sz="1600" b="0" dirty="0" smtClean="0">
                          <a:latin typeface="+mj-lt"/>
                        </a:rPr>
                        <a:t>66</a:t>
                      </a:r>
                      <a:endParaRPr lang="en-US" sz="1600" b="0" dirty="0">
                        <a:latin typeface="+mj-lt"/>
                      </a:endParaRPr>
                    </a:p>
                  </a:txBody>
                  <a:tcPr marL="51435" marR="51435" marT="25718" marB="25718"/>
                </a:tc>
                <a:tc>
                  <a:txBody>
                    <a:bodyPr/>
                    <a:lstStyle/>
                    <a:p>
                      <a:pPr algn="ctr"/>
                      <a:r>
                        <a:rPr lang="en-US" sz="1600" b="0" dirty="0" smtClean="0">
                          <a:latin typeface="+mj-lt"/>
                        </a:rPr>
                        <a:t>78</a:t>
                      </a:r>
                      <a:endParaRPr lang="en-US" sz="1600" b="0" dirty="0">
                        <a:latin typeface="+mj-lt"/>
                      </a:endParaRPr>
                    </a:p>
                  </a:txBody>
                  <a:tcPr marL="51435" marR="51435" marT="25718" marB="25718"/>
                </a:tc>
                <a:tc>
                  <a:txBody>
                    <a:bodyPr/>
                    <a:lstStyle/>
                    <a:p>
                      <a:pPr algn="ctr"/>
                      <a:r>
                        <a:rPr lang="en-US" sz="1600" b="0" dirty="0" smtClean="0">
                          <a:latin typeface="+mj-lt"/>
                        </a:rPr>
                        <a:t>85</a:t>
                      </a:r>
                      <a:endParaRPr lang="en-US" sz="1600" b="0" dirty="0">
                        <a:latin typeface="+mj-lt"/>
                      </a:endParaRPr>
                    </a:p>
                  </a:txBody>
                  <a:tcPr marL="51435" marR="51435" marT="25718" marB="2571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93272">
                <a:tc>
                  <a:txBody>
                    <a:bodyPr/>
                    <a:lstStyle/>
                    <a:p>
                      <a:pPr algn="ctr"/>
                      <a:r>
                        <a:rPr lang="en-US" sz="1600" b="0" dirty="0" smtClean="0">
                          <a:latin typeface="+mj-lt"/>
                        </a:rPr>
                        <a:t>61</a:t>
                      </a:r>
                      <a:endParaRPr lang="en-US" sz="1600" b="0" dirty="0">
                        <a:latin typeface="+mj-lt"/>
                      </a:endParaRPr>
                    </a:p>
                  </a:txBody>
                  <a:tcPr marL="51435" marR="51435" marT="25718" marB="25718">
                    <a:lnL w="12700" cap="flat" cmpd="sng" algn="ctr">
                      <a:solidFill>
                        <a:schemeClr val="tx1"/>
                      </a:solidFill>
                      <a:prstDash val="solid"/>
                      <a:round/>
                      <a:headEnd type="none" w="med" len="med"/>
                      <a:tailEnd type="none" w="med" len="med"/>
                    </a:lnL>
                  </a:tcPr>
                </a:tc>
                <a:tc>
                  <a:txBody>
                    <a:bodyPr/>
                    <a:lstStyle/>
                    <a:p>
                      <a:pPr algn="ctr"/>
                      <a:r>
                        <a:rPr lang="en-US" sz="1600" b="0" dirty="0" smtClean="0">
                          <a:latin typeface="+mj-lt"/>
                        </a:rPr>
                        <a:t>58</a:t>
                      </a:r>
                      <a:endParaRPr lang="en-US" sz="1600" b="0" dirty="0">
                        <a:latin typeface="+mj-lt"/>
                      </a:endParaRPr>
                    </a:p>
                  </a:txBody>
                  <a:tcPr marL="51435" marR="51435" marT="25718" marB="25718"/>
                </a:tc>
                <a:tc>
                  <a:txBody>
                    <a:bodyPr/>
                    <a:lstStyle/>
                    <a:p>
                      <a:pPr algn="ctr"/>
                      <a:r>
                        <a:rPr lang="en-US" sz="1600" b="0" dirty="0" smtClean="0">
                          <a:latin typeface="+mj-lt"/>
                        </a:rPr>
                        <a:t>57</a:t>
                      </a:r>
                      <a:endParaRPr lang="en-US" sz="1600" b="0" dirty="0">
                        <a:latin typeface="+mj-lt"/>
                      </a:endParaRPr>
                    </a:p>
                  </a:txBody>
                  <a:tcPr marL="51435" marR="51435" marT="25718" marB="25718"/>
                </a:tc>
                <a:tc>
                  <a:txBody>
                    <a:bodyPr/>
                    <a:lstStyle/>
                    <a:p>
                      <a:pPr algn="ctr"/>
                      <a:r>
                        <a:rPr lang="en-US" sz="1600" b="0" dirty="0" smtClean="0">
                          <a:latin typeface="+mj-lt"/>
                        </a:rPr>
                        <a:t>77</a:t>
                      </a:r>
                      <a:endParaRPr lang="en-US" sz="1600" b="0" dirty="0">
                        <a:latin typeface="+mj-lt"/>
                      </a:endParaRPr>
                    </a:p>
                  </a:txBody>
                  <a:tcPr marL="51435" marR="51435" marT="25718" marB="2571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93272">
                <a:tc>
                  <a:txBody>
                    <a:bodyPr/>
                    <a:lstStyle/>
                    <a:p>
                      <a:pPr algn="ctr"/>
                      <a:r>
                        <a:rPr lang="en-US" sz="1600" b="0" dirty="0" smtClean="0">
                          <a:latin typeface="+mj-lt"/>
                        </a:rPr>
                        <a:t>76</a:t>
                      </a:r>
                      <a:endParaRPr lang="en-US" sz="1600" b="0" dirty="0">
                        <a:latin typeface="+mj-lt"/>
                      </a:endParaRPr>
                    </a:p>
                  </a:txBody>
                  <a:tcPr marL="51435" marR="51435" marT="25718" marB="25718">
                    <a:lnL w="12700" cap="flat" cmpd="sng" algn="ctr">
                      <a:solidFill>
                        <a:schemeClr val="tx1"/>
                      </a:solidFill>
                      <a:prstDash val="solid"/>
                      <a:round/>
                      <a:headEnd type="none" w="med" len="med"/>
                      <a:tailEnd type="none" w="med" len="med"/>
                    </a:lnL>
                  </a:tcPr>
                </a:tc>
                <a:tc>
                  <a:txBody>
                    <a:bodyPr/>
                    <a:lstStyle/>
                    <a:p>
                      <a:pPr algn="ctr"/>
                      <a:endParaRPr lang="en-US" sz="1600" b="0" dirty="0">
                        <a:latin typeface="+mj-lt"/>
                      </a:endParaRPr>
                    </a:p>
                  </a:txBody>
                  <a:tcPr marL="51435" marR="51435" marT="25718" marB="25718"/>
                </a:tc>
                <a:tc>
                  <a:txBody>
                    <a:bodyPr/>
                    <a:lstStyle/>
                    <a:p>
                      <a:pPr algn="ctr"/>
                      <a:r>
                        <a:rPr lang="en-US" sz="1600" b="0" dirty="0" smtClean="0">
                          <a:latin typeface="+mj-lt"/>
                        </a:rPr>
                        <a:t>69</a:t>
                      </a:r>
                      <a:endParaRPr lang="en-US" sz="1600" b="0" dirty="0">
                        <a:latin typeface="+mj-lt"/>
                      </a:endParaRPr>
                    </a:p>
                  </a:txBody>
                  <a:tcPr marL="51435" marR="51435" marT="25718" marB="25718"/>
                </a:tc>
                <a:tc>
                  <a:txBody>
                    <a:bodyPr/>
                    <a:lstStyle/>
                    <a:p>
                      <a:pPr algn="ctr"/>
                      <a:r>
                        <a:rPr lang="en-US" sz="1600" b="0" dirty="0" smtClean="0">
                          <a:latin typeface="+mj-lt"/>
                        </a:rPr>
                        <a:t>64</a:t>
                      </a:r>
                      <a:endParaRPr lang="en-US" sz="1600" b="0" dirty="0">
                        <a:latin typeface="+mj-lt"/>
                      </a:endParaRPr>
                    </a:p>
                  </a:txBody>
                  <a:tcPr marL="51435" marR="51435" marT="25718" marB="2571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93272">
                <a:tc>
                  <a:txBody>
                    <a:bodyPr/>
                    <a:lstStyle/>
                    <a:p>
                      <a:pPr algn="ctr"/>
                      <a:r>
                        <a:rPr lang="en-US" sz="1600" b="0" dirty="0" smtClean="0">
                          <a:latin typeface="+mj-lt"/>
                        </a:rPr>
                        <a:t>69</a:t>
                      </a:r>
                      <a:endParaRPr lang="en-US" sz="1600" b="0" dirty="0">
                        <a:latin typeface="+mj-lt"/>
                      </a:endParaRPr>
                    </a:p>
                  </a:txBody>
                  <a:tcPr marL="51435" marR="51435" marT="25718" marB="25718">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1600" b="0" dirty="0">
                        <a:latin typeface="+mj-lt"/>
                      </a:endParaRPr>
                    </a:p>
                  </a:txBody>
                  <a:tcPr marL="51435" marR="51435" marT="25718" marB="25718">
                    <a:lnB w="12700" cap="flat" cmpd="sng" algn="ctr">
                      <a:solidFill>
                        <a:schemeClr val="tx1"/>
                      </a:solidFill>
                      <a:prstDash val="solid"/>
                      <a:round/>
                      <a:headEnd type="none" w="med" len="med"/>
                      <a:tailEnd type="none" w="med" len="med"/>
                    </a:lnB>
                  </a:tcPr>
                </a:tc>
                <a:tc>
                  <a:txBody>
                    <a:bodyPr/>
                    <a:lstStyle/>
                    <a:p>
                      <a:pPr algn="ctr"/>
                      <a:r>
                        <a:rPr lang="en-US" sz="1600" b="0" dirty="0" smtClean="0">
                          <a:latin typeface="+mj-lt"/>
                        </a:rPr>
                        <a:t>63</a:t>
                      </a:r>
                      <a:endParaRPr lang="en-US" sz="1600" b="0" dirty="0">
                        <a:latin typeface="+mj-lt"/>
                      </a:endParaRPr>
                    </a:p>
                  </a:txBody>
                  <a:tcPr marL="51435" marR="51435" marT="25718" marB="25718">
                    <a:lnB w="12700" cap="flat" cmpd="sng" algn="ctr">
                      <a:solidFill>
                        <a:schemeClr val="tx1"/>
                      </a:solidFill>
                      <a:prstDash val="solid"/>
                      <a:round/>
                      <a:headEnd type="none" w="med" len="med"/>
                      <a:tailEnd type="none" w="med" len="med"/>
                    </a:lnB>
                  </a:tcPr>
                </a:tc>
                <a:tc>
                  <a:txBody>
                    <a:bodyPr/>
                    <a:lstStyle/>
                    <a:p>
                      <a:pPr algn="ctr"/>
                      <a:endParaRPr lang="en-US" sz="1600" b="0" dirty="0">
                        <a:latin typeface="+mj-lt"/>
                      </a:endParaRPr>
                    </a:p>
                  </a:txBody>
                  <a:tcPr marL="51435" marR="51435" marT="25718" marB="25718">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6" name="Title 1"/>
          <p:cNvSpPr txBox="1">
            <a:spLocks/>
          </p:cNvSpPr>
          <p:nvPr/>
        </p:nvSpPr>
        <p:spPr>
          <a:xfrm>
            <a:off x="385192" y="193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Example 9: F-Test for unbalanced</a:t>
            </a:r>
            <a:endParaRPr lang="en-IN" sz="4000" dirty="0">
              <a:solidFill>
                <a:srgbClr val="6C0000"/>
              </a:solidFill>
              <a:latin typeface="Times New Roman" pitchFamily="18" charset="0"/>
              <a:cs typeface="Times New Roman" pitchFamily="18" charset="0"/>
            </a:endParaRPr>
          </a:p>
        </p:txBody>
      </p:sp>
    </p:spTree>
    <p:extLst>
      <p:ext uri="{BB962C8B-B14F-4D97-AF65-F5344CB8AC3E}">
        <p14:creationId xmlns:p14="http://schemas.microsoft.com/office/powerpoint/2010/main" val="1777015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5536" y="1340768"/>
                <a:ext cx="8353395" cy="4824536"/>
              </a:xfrm>
            </p:spPr>
            <p:txBody>
              <a:bodyPr>
                <a:noAutofit/>
              </a:bodyPr>
              <a:lstStyle/>
              <a:p>
                <a:pPr marL="0" indent="0" algn="just">
                  <a:buNone/>
                </a:pPr>
                <a:endParaRPr lang="en-US" sz="800" dirty="0" smtClean="0">
                  <a:latin typeface="Times New Roman" charset="0"/>
                  <a:ea typeface="Times New Roman" charset="0"/>
                  <a:cs typeface="Times New Roman" charset="0"/>
                </a:endParaRPr>
              </a:p>
              <a:p>
                <a:pPr marL="541735" indent="-336947" algn="just">
                  <a:lnSpc>
                    <a:spcPct val="200000"/>
                  </a:lnSpc>
                  <a:buClr>
                    <a:schemeClr val="tx1"/>
                  </a:buClr>
                  <a:buFont typeface="Courier New" charset="0"/>
                  <a:buChar char="o"/>
                </a:pPr>
                <a14:m>
                  <m:oMath xmlns:m="http://schemas.openxmlformats.org/officeDocument/2006/math">
                    <m:sSub>
                      <m:sSubPr>
                        <m:ctrlPr>
                          <a:rPr lang="en-US" sz="1900" i="1">
                            <a:latin typeface="Cambria Math" panose="02040503050406030204" pitchFamily="18" charset="0"/>
                            <a:ea typeface="Times New Roman" charset="0"/>
                            <a:cs typeface="Times New Roman" charset="0"/>
                          </a:rPr>
                        </m:ctrlPr>
                      </m:sSubPr>
                      <m:e>
                        <m:r>
                          <a:rPr lang="en-US" sz="1900" i="1">
                            <a:latin typeface="Cambria Math"/>
                            <a:ea typeface="Times New Roman" charset="0"/>
                            <a:cs typeface="Times New Roman" charset="0"/>
                          </a:rPr>
                          <m:t>𝐻</m:t>
                        </m:r>
                      </m:e>
                      <m:sub>
                        <m:r>
                          <a:rPr lang="en-US" sz="1900" i="1">
                            <a:latin typeface="Cambria Math"/>
                            <a:ea typeface="Times New Roman" charset="0"/>
                            <a:cs typeface="Times New Roman" charset="0"/>
                          </a:rPr>
                          <m:t>0</m:t>
                        </m:r>
                      </m:sub>
                    </m:sSub>
                    <m:r>
                      <a:rPr lang="en-US" sz="1900" i="1">
                        <a:latin typeface="Cambria Math"/>
                        <a:ea typeface="Times New Roman" charset="0"/>
                        <a:cs typeface="Times New Roman" charset="0"/>
                      </a:rPr>
                      <m:t>: </m:t>
                    </m:r>
                    <m:sSub>
                      <m:sSubPr>
                        <m:ctrlPr>
                          <a:rPr lang="en-US" sz="1900" i="1">
                            <a:latin typeface="Cambria Math" panose="02040503050406030204" pitchFamily="18" charset="0"/>
                            <a:ea typeface="Times New Roman" charset="0"/>
                            <a:cs typeface="Times New Roman" charset="0"/>
                          </a:rPr>
                        </m:ctrlPr>
                      </m:sSubPr>
                      <m:e>
                        <m:r>
                          <a:rPr lang="en-US" sz="1900" i="1">
                            <a:latin typeface="Cambria Math"/>
                            <a:ea typeface="Times New Roman" charset="0"/>
                            <a:cs typeface="Times New Roman" charset="0"/>
                          </a:rPr>
                          <m:t>𝜇</m:t>
                        </m:r>
                      </m:e>
                      <m:sub>
                        <m:r>
                          <a:rPr lang="en-US" sz="1900" i="1">
                            <a:latin typeface="Cambria Math"/>
                            <a:ea typeface="Times New Roman" charset="0"/>
                            <a:cs typeface="Times New Roman" charset="0"/>
                          </a:rPr>
                          <m:t>𝑖</m:t>
                        </m:r>
                      </m:sub>
                    </m:sSub>
                    <m:r>
                      <a:rPr lang="en-US" sz="1900" i="1">
                        <a:latin typeface="Cambria Math"/>
                        <a:ea typeface="Times New Roman" charset="0"/>
                        <a:cs typeface="Times New Roman" charset="0"/>
                      </a:rPr>
                      <m:t>=</m:t>
                    </m:r>
                    <m:r>
                      <a:rPr lang="en-US" sz="1900" i="1">
                        <a:latin typeface="Cambria Math"/>
                        <a:ea typeface="Times New Roman" charset="0"/>
                        <a:cs typeface="Times New Roman" charset="0"/>
                      </a:rPr>
                      <m:t>𝜇</m:t>
                    </m:r>
                  </m:oMath>
                </a14:m>
                <a:r>
                  <a:rPr lang="en-US" sz="1900" dirty="0">
                    <a:latin typeface="Times New Roman" charset="0"/>
                    <a:ea typeface="Times New Roman" charset="0"/>
                    <a:cs typeface="Times New Roman" charset="0"/>
                  </a:rPr>
                  <a:t>   all   </a:t>
                </a:r>
                <a14:m>
                  <m:oMath xmlns:m="http://schemas.openxmlformats.org/officeDocument/2006/math">
                    <m:r>
                      <a:rPr lang="en-US" sz="1900" i="1" dirty="0">
                        <a:latin typeface="Cambria Math"/>
                        <a:ea typeface="Times New Roman" charset="0"/>
                        <a:cs typeface="Times New Roman" charset="0"/>
                      </a:rPr>
                      <m:t>𝑖</m:t>
                    </m:r>
                    <m:r>
                      <a:rPr lang="en-US" sz="1900" i="1" dirty="0">
                        <a:latin typeface="Cambria Math"/>
                        <a:ea typeface="Times New Roman" charset="0"/>
                        <a:cs typeface="Times New Roman" charset="0"/>
                      </a:rPr>
                      <m:t>=1, 2, 3 </m:t>
                    </m:r>
                  </m:oMath>
                </a14:m>
                <a:endParaRPr lang="en-US" sz="1900" dirty="0">
                  <a:latin typeface="Times New Roman" charset="0"/>
                  <a:ea typeface="Times New Roman" charset="0"/>
                  <a:cs typeface="Times New Roman" charset="0"/>
                </a:endParaRPr>
              </a:p>
              <a:p>
                <a:pPr marL="541735" indent="-336947" algn="just">
                  <a:lnSpc>
                    <a:spcPct val="200000"/>
                  </a:lnSpc>
                  <a:buClr>
                    <a:schemeClr val="tx1"/>
                  </a:buClr>
                  <a:buFont typeface="Courier New" charset="0"/>
                  <a:buChar char="o"/>
                </a:pPr>
                <a14:m>
                  <m:oMath xmlns:m="http://schemas.openxmlformats.org/officeDocument/2006/math">
                    <m:sSub>
                      <m:sSubPr>
                        <m:ctrlPr>
                          <a:rPr lang="en-US" sz="1900" i="1">
                            <a:latin typeface="Cambria Math" panose="02040503050406030204" pitchFamily="18" charset="0"/>
                            <a:ea typeface="Times New Roman" charset="0"/>
                            <a:cs typeface="Times New Roman" charset="0"/>
                          </a:rPr>
                        </m:ctrlPr>
                      </m:sSubPr>
                      <m:e>
                        <m:r>
                          <a:rPr lang="en-US" sz="1900" i="1">
                            <a:latin typeface="Cambria Math"/>
                            <a:ea typeface="Times New Roman" charset="0"/>
                            <a:cs typeface="Times New Roman" charset="0"/>
                          </a:rPr>
                          <m:t>𝐻</m:t>
                        </m:r>
                      </m:e>
                      <m:sub>
                        <m:r>
                          <a:rPr lang="en-US" sz="1900" i="1">
                            <a:latin typeface="Cambria Math"/>
                            <a:ea typeface="Times New Roman" charset="0"/>
                            <a:cs typeface="Times New Roman" charset="0"/>
                          </a:rPr>
                          <m:t>1</m:t>
                        </m:r>
                      </m:sub>
                    </m:sSub>
                    <m:r>
                      <a:rPr lang="en-US" sz="1900" i="1">
                        <a:latin typeface="Cambria Math"/>
                        <a:ea typeface="Times New Roman" charset="0"/>
                        <a:cs typeface="Times New Roman" charset="0"/>
                      </a:rPr>
                      <m:t>: </m:t>
                    </m:r>
                    <m:sSub>
                      <m:sSubPr>
                        <m:ctrlPr>
                          <a:rPr lang="en-US" sz="1900" i="1">
                            <a:latin typeface="Cambria Math" panose="02040503050406030204" pitchFamily="18" charset="0"/>
                            <a:ea typeface="Times New Roman" charset="0"/>
                            <a:cs typeface="Times New Roman" charset="0"/>
                          </a:rPr>
                        </m:ctrlPr>
                      </m:sSubPr>
                      <m:e>
                        <m:r>
                          <a:rPr lang="en-US" sz="1900" i="1">
                            <a:latin typeface="Cambria Math"/>
                            <a:ea typeface="Times New Roman" charset="0"/>
                            <a:cs typeface="Times New Roman" charset="0"/>
                          </a:rPr>
                          <m:t>𝜇</m:t>
                        </m:r>
                      </m:e>
                      <m:sub>
                        <m:r>
                          <a:rPr lang="en-US" sz="1900" i="1">
                            <a:latin typeface="Cambria Math"/>
                            <a:ea typeface="Times New Roman" charset="0"/>
                            <a:cs typeface="Times New Roman" charset="0"/>
                          </a:rPr>
                          <m:t>𝑖</m:t>
                        </m:r>
                      </m:sub>
                    </m:sSub>
                    <m:r>
                      <a:rPr lang="en-US" sz="1900" i="1">
                        <a:latin typeface="Cambria Math"/>
                        <a:ea typeface="Times New Roman" charset="0"/>
                        <a:cs typeface="Times New Roman" charset="0"/>
                      </a:rPr>
                      <m:t>≠</m:t>
                    </m:r>
                    <m:r>
                      <a:rPr lang="en-US" sz="1900" i="1">
                        <a:latin typeface="Cambria Math"/>
                        <a:ea typeface="Times New Roman" charset="0"/>
                        <a:cs typeface="Times New Roman" charset="0"/>
                      </a:rPr>
                      <m:t>𝜇</m:t>
                    </m:r>
                  </m:oMath>
                </a14:m>
                <a:r>
                  <a:rPr lang="en-US" sz="1900" dirty="0">
                    <a:latin typeface="Times New Roman" charset="0"/>
                    <a:ea typeface="Times New Roman" charset="0"/>
                    <a:cs typeface="Times New Roman" charset="0"/>
                  </a:rPr>
                  <a:t>   some  </a:t>
                </a:r>
                <a14:m>
                  <m:oMath xmlns:m="http://schemas.openxmlformats.org/officeDocument/2006/math">
                    <m:r>
                      <a:rPr lang="en-US" sz="1900" i="1" dirty="0">
                        <a:latin typeface="Cambria Math"/>
                        <a:ea typeface="Times New Roman" charset="0"/>
                        <a:cs typeface="Times New Roman" charset="0"/>
                      </a:rPr>
                      <m:t>𝑖</m:t>
                    </m:r>
                    <m:r>
                      <a:rPr lang="en-US" sz="1900" i="1" dirty="0">
                        <a:latin typeface="Cambria Math"/>
                        <a:ea typeface="Times New Roman" charset="0"/>
                        <a:cs typeface="Times New Roman" charset="0"/>
                      </a:rPr>
                      <m:t>=1, 2, 3</m:t>
                    </m:r>
                  </m:oMath>
                </a14:m>
                <a:endParaRPr lang="en-US" sz="1900" i="1" dirty="0">
                  <a:latin typeface="Times New Roman" charset="0"/>
                  <a:ea typeface="Times New Roman" charset="0"/>
                  <a:cs typeface="Times New Roman" charset="0"/>
                </a:endParaRPr>
              </a:p>
              <a:p>
                <a:pPr marL="541735" indent="-336947" algn="just">
                  <a:lnSpc>
                    <a:spcPct val="200000"/>
                  </a:lnSpc>
                  <a:buClr>
                    <a:schemeClr val="tx1"/>
                  </a:buClr>
                  <a:buFont typeface="Courier New" charset="0"/>
                  <a:buChar char="o"/>
                </a:pPr>
                <a:r>
                  <a:rPr lang="en-US" sz="1900" dirty="0" smtClean="0">
                    <a:latin typeface="Times New Roman" charset="0"/>
                    <a:ea typeface="Times New Roman" charset="0"/>
                    <a:cs typeface="Times New Roman" charset="0"/>
                  </a:rPr>
                  <a:t>Significance </a:t>
                </a:r>
                <a:r>
                  <a:rPr lang="en-US" sz="1900" dirty="0">
                    <a:latin typeface="Times New Roman" charset="0"/>
                    <a:ea typeface="Times New Roman" charset="0"/>
                    <a:cs typeface="Times New Roman" charset="0"/>
                  </a:rPr>
                  <a:t>level, </a:t>
                </a:r>
                <a14:m>
                  <m:oMath xmlns:m="http://schemas.openxmlformats.org/officeDocument/2006/math">
                    <m:r>
                      <a:rPr lang="en-US" sz="1900" i="1" smtClean="0">
                        <a:latin typeface="Cambria Math"/>
                        <a:ea typeface="Times New Roman" charset="0"/>
                        <a:cs typeface="Times New Roman" charset="0"/>
                      </a:rPr>
                      <m:t>𝛼</m:t>
                    </m:r>
                    <m:r>
                      <a:rPr lang="en-US" sz="1900" i="1" smtClean="0">
                        <a:latin typeface="Cambria Math"/>
                        <a:ea typeface="Times New Roman" charset="0"/>
                        <a:cs typeface="Times New Roman" charset="0"/>
                      </a:rPr>
                      <m:t> = 0.05 </m:t>
                    </m:r>
                  </m:oMath>
                </a14:m>
                <a:r>
                  <a:rPr lang="en-US" sz="1900" dirty="0" smtClean="0">
                    <a:latin typeface="Times New Roman" charset="0"/>
                    <a:ea typeface="Times New Roman" charset="0"/>
                    <a:cs typeface="Times New Roman" charset="0"/>
                  </a:rPr>
                  <a:t>(say)</a:t>
                </a:r>
              </a:p>
              <a:p>
                <a:pPr marL="541735" indent="-336947" algn="just">
                  <a:lnSpc>
                    <a:spcPct val="200000"/>
                  </a:lnSpc>
                  <a:buClr>
                    <a:schemeClr val="tx1"/>
                  </a:buClr>
                  <a:buFont typeface="Courier New" charset="0"/>
                  <a:buChar char="o"/>
                </a:pPr>
                <a:r>
                  <a:rPr lang="en-US" sz="1900" dirty="0">
                    <a:latin typeface="Times New Roman" charset="0"/>
                    <a:ea typeface="Times New Roman" charset="0"/>
                    <a:cs typeface="Times New Roman" charset="0"/>
                  </a:rPr>
                  <a:t>Degrees of freedom, </a:t>
                </a:r>
                <a14:m>
                  <m:oMath xmlns:m="http://schemas.openxmlformats.org/officeDocument/2006/math">
                    <m:sSub>
                      <m:sSubPr>
                        <m:ctrlPr>
                          <a:rPr lang="en-US" sz="1900" i="1" smtClean="0">
                            <a:latin typeface="Cambria Math" panose="02040503050406030204" pitchFamily="18" charset="0"/>
                            <a:ea typeface="Times New Roman" charset="0"/>
                            <a:cs typeface="Times New Roman" charset="0"/>
                          </a:rPr>
                        </m:ctrlPr>
                      </m:sSubPr>
                      <m:e>
                        <m:r>
                          <a:rPr lang="en-US" sz="1900" b="0" i="1" smtClean="0">
                            <a:latin typeface="Cambria Math"/>
                            <a:ea typeface="Times New Roman" charset="0"/>
                            <a:cs typeface="Times New Roman" charset="0"/>
                          </a:rPr>
                          <m:t>𝑣</m:t>
                        </m:r>
                      </m:e>
                      <m:sub>
                        <m:r>
                          <a:rPr lang="en-US" sz="1900" b="0" i="1" smtClean="0">
                            <a:latin typeface="Cambria Math"/>
                            <a:ea typeface="Times New Roman" charset="0"/>
                            <a:cs typeface="Times New Roman" charset="0"/>
                          </a:rPr>
                          <m:t>1</m:t>
                        </m:r>
                      </m:sub>
                    </m:sSub>
                    <m:r>
                      <a:rPr lang="en-US" sz="1900" b="0" i="1" smtClean="0">
                        <a:latin typeface="Cambria Math"/>
                        <a:ea typeface="Times New Roman" charset="0"/>
                        <a:cs typeface="Times New Roman" charset="0"/>
                      </a:rPr>
                      <m:t>=</m:t>
                    </m:r>
                    <m:r>
                      <a:rPr lang="en-US" sz="1900" b="0" i="1" smtClean="0">
                        <a:latin typeface="Cambria Math" charset="0"/>
                        <a:ea typeface="Times New Roman" charset="0"/>
                        <a:cs typeface="Times New Roman" charset="0"/>
                      </a:rPr>
                      <m:t>𝑘</m:t>
                    </m:r>
                    <m:r>
                      <a:rPr lang="en-US" sz="1900" b="0" i="1" smtClean="0">
                        <a:latin typeface="Cambria Math" charset="0"/>
                        <a:ea typeface="Times New Roman" charset="0"/>
                        <a:cs typeface="Times New Roman" charset="0"/>
                      </a:rPr>
                      <m:t>−1=3,  </m:t>
                    </m:r>
                  </m:oMath>
                </a14:m>
                <a:endParaRPr lang="en-US" sz="1900" b="0" i="1" dirty="0" smtClean="0">
                  <a:latin typeface="Times New Roman" charset="0"/>
                  <a:ea typeface="Times New Roman" charset="0"/>
                  <a:cs typeface="Times New Roman" charset="0"/>
                </a:endParaRPr>
              </a:p>
              <a:p>
                <a:pPr marL="204788" indent="0" algn="just">
                  <a:lnSpc>
                    <a:spcPct val="200000"/>
                  </a:lnSpc>
                  <a:buClr>
                    <a:schemeClr val="tx1"/>
                  </a:buClr>
                  <a:buNone/>
                </a:pPr>
                <a:r>
                  <a:rPr lang="en-US" sz="1900" b="0" dirty="0" smtClean="0">
                    <a:ea typeface="Times New Roman" charset="0"/>
                    <a:cs typeface="Times New Roman" charset="0"/>
                  </a:rPr>
                  <a:t>	and</a:t>
                </a:r>
                <a14:m>
                  <m:oMath xmlns:m="http://schemas.openxmlformats.org/officeDocument/2006/math">
                    <m:r>
                      <a:rPr lang="en-US" sz="1900" b="0" i="1" smtClean="0">
                        <a:latin typeface="Cambria Math"/>
                        <a:ea typeface="Times New Roman" charset="0"/>
                        <a:cs typeface="Times New Roman" charset="0"/>
                      </a:rPr>
                      <m:t> </m:t>
                    </m:r>
                    <m:sSub>
                      <m:sSubPr>
                        <m:ctrlPr>
                          <a:rPr lang="en-US" sz="1900" b="0" i="1" smtClean="0">
                            <a:latin typeface="Cambria Math" panose="02040503050406030204" pitchFamily="18" charset="0"/>
                            <a:ea typeface="Times New Roman" charset="0"/>
                            <a:cs typeface="Times New Roman" charset="0"/>
                          </a:rPr>
                        </m:ctrlPr>
                      </m:sSubPr>
                      <m:e>
                        <m:r>
                          <a:rPr lang="en-US" sz="1900" b="0" i="1" smtClean="0">
                            <a:latin typeface="Cambria Math"/>
                            <a:ea typeface="Times New Roman" charset="0"/>
                            <a:cs typeface="Times New Roman" charset="0"/>
                          </a:rPr>
                          <m:t>𝑣</m:t>
                        </m:r>
                      </m:e>
                      <m:sub>
                        <m:r>
                          <a:rPr lang="en-US" sz="1900" b="0" i="1" smtClean="0">
                            <a:latin typeface="Cambria Math"/>
                            <a:ea typeface="Times New Roman" charset="0"/>
                            <a:cs typeface="Times New Roman" charset="0"/>
                          </a:rPr>
                          <m:t>2</m:t>
                        </m:r>
                      </m:sub>
                    </m:sSub>
                    <m:r>
                      <a:rPr lang="en-US" sz="1900" b="0" i="1" smtClean="0">
                        <a:latin typeface="Cambria Math"/>
                        <a:ea typeface="Times New Roman" charset="0"/>
                        <a:cs typeface="Times New Roman" charset="0"/>
                      </a:rPr>
                      <m:t>=</m:t>
                    </m:r>
                    <m:r>
                      <a:rPr lang="en-US" sz="1900" b="0" i="1" smtClean="0">
                        <a:latin typeface="Cambria Math" charset="0"/>
                        <a:ea typeface="Times New Roman" charset="0"/>
                        <a:cs typeface="Times New Roman" charset="0"/>
                      </a:rPr>
                      <m:t>𝑛</m:t>
                    </m:r>
                    <m:r>
                      <a:rPr lang="en-US" sz="1900" b="0" i="1" smtClean="0">
                        <a:latin typeface="Cambria Math" charset="0"/>
                        <a:ea typeface="Times New Roman" charset="0"/>
                        <a:cs typeface="Times New Roman" charset="0"/>
                      </a:rPr>
                      <m:t>−</m:t>
                    </m:r>
                    <m:r>
                      <a:rPr lang="en-US" sz="1900" b="0" i="1" smtClean="0">
                        <a:latin typeface="Cambria Math" charset="0"/>
                        <a:ea typeface="Times New Roman" charset="0"/>
                        <a:cs typeface="Times New Roman" charset="0"/>
                      </a:rPr>
                      <m:t>𝑘</m:t>
                    </m:r>
                    <m:r>
                      <a:rPr lang="en-US" sz="1900" b="0" i="1" smtClean="0">
                        <a:latin typeface="Cambria Math" charset="0"/>
                        <a:ea typeface="Times New Roman" charset="0"/>
                        <a:cs typeface="Times New Roman" charset="0"/>
                      </a:rPr>
                      <m:t>=17−4=13</m:t>
                    </m:r>
                  </m:oMath>
                </a14:m>
                <a:endParaRPr lang="en-US" sz="1900" dirty="0" smtClean="0">
                  <a:latin typeface="Times New Roman" charset="0"/>
                  <a:ea typeface="Times New Roman" charset="0"/>
                  <a:cs typeface="Times New Roman" charset="0"/>
                </a:endParaRPr>
              </a:p>
              <a:p>
                <a:pPr marL="541735" indent="-336947" algn="just">
                  <a:lnSpc>
                    <a:spcPct val="200000"/>
                  </a:lnSpc>
                  <a:buClr>
                    <a:schemeClr val="tx1"/>
                  </a:buClr>
                  <a:buFont typeface="Courier New" charset="0"/>
                  <a:buChar char="o"/>
                </a:pPr>
                <a:r>
                  <a:rPr lang="en-US" sz="1900" dirty="0" smtClean="0">
                    <a:latin typeface="Times New Roman" charset="0"/>
                    <a:ea typeface="Times New Roman" charset="0"/>
                    <a:cs typeface="Times New Roman" charset="0"/>
                  </a:rPr>
                  <a:t>Critical region is </a:t>
                </a:r>
                <a14:m>
                  <m:oMath xmlns:m="http://schemas.openxmlformats.org/officeDocument/2006/math">
                    <m:r>
                      <a:rPr lang="en-US" sz="1900" b="0" i="1" smtClean="0">
                        <a:latin typeface="Cambria Math"/>
                        <a:ea typeface="Times New Roman" charset="0"/>
                        <a:cs typeface="Times New Roman" charset="0"/>
                      </a:rPr>
                      <m:t>𝐹</m:t>
                    </m:r>
                    <m:r>
                      <a:rPr lang="en-US" sz="1900" b="0" i="1" smtClean="0">
                        <a:latin typeface="Cambria Math"/>
                        <a:ea typeface="Times New Roman" charset="0"/>
                        <a:cs typeface="Times New Roman" charset="0"/>
                      </a:rPr>
                      <m:t>&gt;3.411</m:t>
                    </m:r>
                  </m:oMath>
                </a14:m>
                <a:endParaRPr lang="en-US" sz="1900" b="0" dirty="0" smtClean="0">
                  <a:latin typeface="Times New Roman" charset="0"/>
                  <a:ea typeface="Times New Roman" charset="0"/>
                  <a:cs typeface="Times New Roman" charset="0"/>
                </a:endParaRPr>
              </a:p>
              <a:p>
                <a:pPr marL="541735" indent="-336947">
                  <a:buClr>
                    <a:schemeClr val="tx1"/>
                  </a:buClr>
                  <a:buFont typeface="Courier New" charset="0"/>
                  <a:buChar char="o"/>
                </a:pPr>
                <a:endParaRPr lang="en-US" sz="1900" dirty="0" smtClean="0">
                  <a:latin typeface="Times New Roman" charset="0"/>
                  <a:ea typeface="Times New Roman" charset="0"/>
                  <a:cs typeface="Times New Roman" charset="0"/>
                </a:endParaRPr>
              </a:p>
              <a:p>
                <a:pPr marL="0" indent="0">
                  <a:buNone/>
                </a:pPr>
                <a:r>
                  <a:rPr lang="en-US" sz="1900" dirty="0">
                    <a:latin typeface="Times New Roman" charset="0"/>
                    <a:ea typeface="Times New Roman" charset="0"/>
                    <a:cs typeface="Times New Roman" charset="0"/>
                  </a:rPr>
                  <a:t/>
                </a:r>
                <a:br>
                  <a:rPr lang="en-US" sz="1900" dirty="0">
                    <a:latin typeface="Times New Roman" charset="0"/>
                    <a:ea typeface="Times New Roman" charset="0"/>
                    <a:cs typeface="Times New Roman" charset="0"/>
                  </a:rPr>
                </a:br>
                <a:endParaRPr lang="en-US" sz="1900" dirty="0" smtClean="0">
                  <a:latin typeface="Times New Roman" charset="0"/>
                  <a:ea typeface="Times New Roman" charset="0"/>
                  <a:cs typeface="Times New Roman" charset="0"/>
                </a:endParaRPr>
              </a:p>
              <a:p>
                <a:pPr algn="just"/>
                <a:endParaRPr lang="en-US" sz="1900" dirty="0">
                  <a:latin typeface="Times New Roman" charset="0"/>
                  <a:ea typeface="Times New Roman" charset="0"/>
                  <a:cs typeface="Times New Roman" charset="0"/>
                </a:endParaRPr>
              </a:p>
              <a:p>
                <a:pPr algn="just"/>
                <a:endParaRPr lang="en-US" sz="1900"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5536" y="1340768"/>
                <a:ext cx="8353395" cy="4824536"/>
              </a:xfrm>
              <a:blipFill rotWithShape="0">
                <a:blip r:embed="rId2"/>
                <a:stretch>
                  <a:fillRect/>
                </a:stretch>
              </a:blipFill>
            </p:spPr>
            <p:txBody>
              <a:bodyPr/>
              <a:lstStyle/>
              <a:p>
                <a:r>
                  <a:rPr lang="en-US">
                    <a:noFill/>
                  </a:rPr>
                  <a:t> </a:t>
                </a:r>
              </a:p>
            </p:txBody>
          </p:sp>
        </mc:Fallback>
      </mc:AlternateContent>
      <p:sp>
        <p:nvSpPr>
          <p:cNvPr id="7" name="Title 1"/>
          <p:cNvSpPr txBox="1">
            <a:spLocks/>
          </p:cNvSpPr>
          <p:nvPr/>
        </p:nvSpPr>
        <p:spPr>
          <a:xfrm>
            <a:off x="395536" y="0"/>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Solution</a:t>
            </a:r>
            <a:endParaRPr lang="en-IN" sz="4000" dirty="0">
              <a:solidFill>
                <a:srgbClr val="6C0000"/>
              </a:solidFill>
              <a:latin typeface="Times New Roman" pitchFamily="18" charset="0"/>
              <a:cs typeface="Times New Roman" pitchFamily="18" charset="0"/>
            </a:endParaRPr>
          </a:p>
        </p:txBody>
      </p:sp>
      <p:pic>
        <p:nvPicPr>
          <p:cNvPr id="35" name="Picture 34"/>
          <p:cNvPicPr>
            <a:picLocks noChangeAspect="1"/>
          </p:cNvPicPr>
          <p:nvPr/>
        </p:nvPicPr>
        <p:blipFill>
          <a:blip r:embed="rId3"/>
          <a:stretch>
            <a:fillRect/>
          </a:stretch>
        </p:blipFill>
        <p:spPr>
          <a:xfrm>
            <a:off x="5292080" y="2060848"/>
            <a:ext cx="3650805" cy="2592288"/>
          </a:xfrm>
          <a:prstGeom prst="rect">
            <a:avLst/>
          </a:prstGeom>
        </p:spPr>
      </p:pic>
    </p:spTree>
    <p:extLst>
      <p:ext uri="{BB962C8B-B14F-4D97-AF65-F5344CB8AC3E}">
        <p14:creationId xmlns:p14="http://schemas.microsoft.com/office/powerpoint/2010/main" val="28608177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5192" y="1268760"/>
                <a:ext cx="8555295" cy="5112568"/>
              </a:xfrm>
            </p:spPr>
            <p:txBody>
              <a:bodyPr>
                <a:normAutofit/>
              </a:bodyPr>
              <a:lstStyle/>
              <a:p>
                <a:pPr algn="just"/>
                <a:endParaRPr lang="en-US" sz="1800" dirty="0" smtClean="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a:p>
                <a:pPr algn="just"/>
                <a:endParaRPr lang="en-US" sz="1800" dirty="0" smtClean="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a:p>
                <a:pPr marL="0" indent="0" algn="just">
                  <a:buNone/>
                </a:pPr>
                <a14:m>
                  <m:oMathPara xmlns:m="http://schemas.openxmlformats.org/officeDocument/2006/math">
                    <m:oMathParaPr>
                      <m:jc m:val="centerGroup"/>
                    </m:oMathParaPr>
                    <m:oMath xmlns:m="http://schemas.openxmlformats.org/officeDocument/2006/math">
                      <m:nary>
                        <m:naryPr>
                          <m:chr m:val="∑"/>
                          <m:supHide m:val="on"/>
                          <m:ctrlPr>
                            <a:rPr lang="en-US" sz="1800" i="1">
                              <a:latin typeface="Cambria Math" panose="02040503050406030204" pitchFamily="18" charset="0"/>
                            </a:rPr>
                          </m:ctrlPr>
                        </m:naryPr>
                        <m:sub>
                          <m:r>
                            <m:rPr>
                              <m:brk m:alnAt="7"/>
                            </m:rPr>
                            <a:rPr lang="en-US" sz="1800" i="1">
                              <a:latin typeface="Cambria Math" charset="0"/>
                            </a:rPr>
                            <m:t>𝑖</m:t>
                          </m:r>
                        </m:sub>
                        <m:sup/>
                        <m:e>
                          <m:nary>
                            <m:naryPr>
                              <m:chr m:val="∑"/>
                              <m:supHide m:val="on"/>
                              <m:ctrlPr>
                                <a:rPr lang="en-US" sz="1800" i="1">
                                  <a:latin typeface="Cambria Math" panose="02040503050406030204" pitchFamily="18" charset="0"/>
                                </a:rPr>
                              </m:ctrlPr>
                            </m:naryPr>
                            <m:sub>
                              <m:r>
                                <m:rPr>
                                  <m:brk m:alnAt="7"/>
                                </m:rPr>
                                <a:rPr lang="en-US" sz="1800" i="1">
                                  <a:latin typeface="Cambria Math" charset="0"/>
                                </a:rPr>
                                <m:t>𝑗</m:t>
                              </m:r>
                            </m:sub>
                            <m:sup/>
                            <m:e>
                              <m:sSup>
                                <m:sSupPr>
                                  <m:ctrlPr>
                                    <a:rPr lang="en-US" sz="1800" i="1">
                                      <a:latin typeface="Cambria Math" panose="02040503050406030204" pitchFamily="18" charset="0"/>
                                    </a:rPr>
                                  </m:ctrlPr>
                                </m:sSupPr>
                                <m:e>
                                  <m:sSub>
                                    <m:sSubPr>
                                      <m:ctrlPr>
                                        <a:rPr lang="en-US" sz="1800" i="1">
                                          <a:latin typeface="Cambria Math" panose="02040503050406030204" pitchFamily="18" charset="0"/>
                                        </a:rPr>
                                      </m:ctrlPr>
                                    </m:sSubPr>
                                    <m:e>
                                      <m:r>
                                        <a:rPr lang="en-US" sz="1800" b="0" i="1" smtClean="0">
                                          <a:latin typeface="Cambria Math"/>
                                        </a:rPr>
                                        <m:t>𝑦</m:t>
                                      </m:r>
                                    </m:e>
                                    <m:sub>
                                      <m:r>
                                        <a:rPr lang="en-US" sz="1800" i="1">
                                          <a:latin typeface="Cambria Math" charset="0"/>
                                        </a:rPr>
                                        <m:t>𝑖𝑗</m:t>
                                      </m:r>
                                    </m:sub>
                                  </m:sSub>
                                </m:e>
                                <m:sup>
                                  <m:r>
                                    <a:rPr lang="en-US" sz="1800" i="1">
                                      <a:latin typeface="Cambria Math" charset="0"/>
                                    </a:rPr>
                                    <m:t>2</m:t>
                                  </m:r>
                                </m:sup>
                              </m:sSup>
                            </m:e>
                          </m:nary>
                          <m:r>
                            <a:rPr lang="en-US" sz="1800" b="0" i="1" smtClean="0">
                              <a:latin typeface="Cambria Math" charset="0"/>
                            </a:rPr>
                            <m:t>=86362</m:t>
                          </m:r>
                        </m:e>
                      </m:nary>
                    </m:oMath>
                  </m:oMathPara>
                </a14:m>
                <a:endParaRPr lang="en-US" sz="1800" dirty="0" smtClean="0">
                  <a:latin typeface="Times New Roman" charset="0"/>
                  <a:ea typeface="Times New Roman" charset="0"/>
                  <a:cs typeface="Times New Roman" charset="0"/>
                </a:endParaRPr>
              </a:p>
              <a:p>
                <a:pPr marL="0" indent="0" algn="just">
                  <a:buNone/>
                </a:pPr>
                <a:endParaRPr lang="en-US" sz="800" dirty="0" smtClean="0">
                  <a:latin typeface="Times New Roman" charset="0"/>
                  <a:ea typeface="Times New Roman" charset="0"/>
                  <a:cs typeface="Times New Roman"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charset="0"/>
                            </a:rPr>
                            <m:t>𝑆𝑆</m:t>
                          </m:r>
                        </m:e>
                        <m:sub>
                          <m:r>
                            <a:rPr lang="en-US" sz="1800" i="1">
                              <a:latin typeface="Cambria Math" charset="0"/>
                            </a:rPr>
                            <m:t>𝑇</m:t>
                          </m:r>
                        </m:sub>
                      </m:sSub>
                      <m:r>
                        <a:rPr lang="en-US" sz="1800" b="0" i="1" smtClean="0">
                          <a:latin typeface="Cambria Math" charset="0"/>
                        </a:rPr>
                        <m:t>=86362</m:t>
                      </m:r>
                      <m:r>
                        <a:rPr lang="en-US" sz="1800" i="1">
                          <a:latin typeface="Cambria Math" charset="0"/>
                        </a:rPr>
                        <m:t>−</m:t>
                      </m:r>
                      <m:f>
                        <m:fPr>
                          <m:ctrlPr>
                            <a:rPr lang="mr-IN" sz="1800" i="1">
                              <a:latin typeface="Cambria Math" panose="02040503050406030204" pitchFamily="18" charset="0"/>
                            </a:rPr>
                          </m:ctrlPr>
                        </m:fPr>
                        <m:num>
                          <m:sSup>
                            <m:sSupPr>
                              <m:ctrlPr>
                                <a:rPr lang="mr-IN" sz="1800" i="1">
                                  <a:latin typeface="Cambria Math" panose="02040503050406030204" pitchFamily="18" charset="0"/>
                                </a:rPr>
                              </m:ctrlPr>
                            </m:sSupPr>
                            <m:e>
                              <m:r>
                                <a:rPr lang="en-US" sz="1800" b="0" i="1" smtClean="0">
                                  <a:latin typeface="Cambria Math" charset="0"/>
                                </a:rPr>
                                <m:t>1204</m:t>
                              </m:r>
                            </m:e>
                            <m:sup>
                              <m:r>
                                <a:rPr lang="en-US" sz="1800" i="1">
                                  <a:latin typeface="Cambria Math" charset="0"/>
                                </a:rPr>
                                <m:t>2</m:t>
                              </m:r>
                            </m:sup>
                          </m:sSup>
                        </m:num>
                        <m:den>
                          <m:r>
                            <a:rPr lang="en-US" sz="1800" b="0" i="1" smtClean="0">
                              <a:latin typeface="Cambria Math" charset="0"/>
                            </a:rPr>
                            <m:t>17</m:t>
                          </m:r>
                        </m:den>
                      </m:f>
                      <m:r>
                        <a:rPr lang="en-US" sz="1800" b="0" i="1" smtClean="0">
                          <a:latin typeface="Cambria Math" charset="0"/>
                        </a:rPr>
                        <m:t>=1090.47</m:t>
                      </m:r>
                    </m:oMath>
                  </m:oMathPara>
                </a14:m>
                <a:endParaRPr lang="en-US" sz="1800" dirty="0" smtClean="0"/>
              </a:p>
              <a:p>
                <a:pPr marL="0" indent="0" algn="just">
                  <a:buNone/>
                </a:pPr>
                <a:endParaRPr lang="en-US" sz="1800" dirty="0" smtClean="0"/>
              </a:p>
              <a:p>
                <a:pPr marL="0" indent="0" algn="just">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charset="0"/>
                            </a:rPr>
                            <m:t>𝑆𝑆</m:t>
                          </m:r>
                        </m:e>
                        <m:sub>
                          <m:r>
                            <a:rPr lang="en-US" sz="1800" b="0" i="1" smtClean="0">
                              <a:latin typeface="Cambria Math" charset="0"/>
                            </a:rPr>
                            <m:t>𝐵</m:t>
                          </m:r>
                        </m:sub>
                      </m:sSub>
                      <m:r>
                        <a:rPr lang="en-US" sz="1800" i="1">
                          <a:latin typeface="Cambria Math" charset="0"/>
                        </a:rPr>
                        <m:t>=</m:t>
                      </m:r>
                      <m:d>
                        <m:dPr>
                          <m:ctrlPr>
                            <a:rPr lang="mr-IN" sz="1800" i="1" smtClean="0">
                              <a:latin typeface="Cambria Math" panose="02040503050406030204" pitchFamily="18" charset="0"/>
                            </a:rPr>
                          </m:ctrlPr>
                        </m:dPr>
                        <m:e>
                          <m:f>
                            <m:fPr>
                              <m:ctrlPr>
                                <a:rPr lang="mr-IN" sz="1800" i="1">
                                  <a:latin typeface="Cambria Math" panose="02040503050406030204" pitchFamily="18" charset="0"/>
                                </a:rPr>
                              </m:ctrlPr>
                            </m:fPr>
                            <m:num>
                              <m:sSup>
                                <m:sSupPr>
                                  <m:ctrlPr>
                                    <a:rPr lang="mr-IN" sz="1800" i="1">
                                      <a:latin typeface="Cambria Math" panose="02040503050406030204" pitchFamily="18" charset="0"/>
                                    </a:rPr>
                                  </m:ctrlPr>
                                </m:sSupPr>
                                <m:e>
                                  <m:r>
                                    <a:rPr lang="en-US" sz="1800" b="0" i="1" smtClean="0">
                                      <a:latin typeface="Cambria Math" charset="0"/>
                                    </a:rPr>
                                    <m:t>364</m:t>
                                  </m:r>
                                </m:e>
                                <m:sup>
                                  <m:r>
                                    <a:rPr lang="en-US" sz="1800" i="1">
                                      <a:latin typeface="Cambria Math" charset="0"/>
                                    </a:rPr>
                                    <m:t>2</m:t>
                                  </m:r>
                                </m:sup>
                              </m:sSup>
                            </m:num>
                            <m:den>
                              <m:r>
                                <a:rPr lang="en-US" sz="1800" b="0" i="1" smtClean="0">
                                  <a:latin typeface="Cambria Math" charset="0"/>
                                </a:rPr>
                                <m:t>5</m:t>
                              </m:r>
                            </m:den>
                          </m:f>
                          <m:r>
                            <a:rPr lang="en-US" sz="1800" b="0" i="1" smtClean="0">
                              <a:latin typeface="Cambria Math" charset="0"/>
                            </a:rPr>
                            <m:t>+</m:t>
                          </m:r>
                          <m:f>
                            <m:fPr>
                              <m:ctrlPr>
                                <a:rPr lang="mr-IN" sz="1800" i="1">
                                  <a:latin typeface="Cambria Math" panose="02040503050406030204" pitchFamily="18" charset="0"/>
                                </a:rPr>
                              </m:ctrlPr>
                            </m:fPr>
                            <m:num>
                              <m:sSup>
                                <m:sSupPr>
                                  <m:ctrlPr>
                                    <a:rPr lang="mr-IN" sz="1800" i="1">
                                      <a:latin typeface="Cambria Math" panose="02040503050406030204" pitchFamily="18" charset="0"/>
                                    </a:rPr>
                                  </m:ctrlPr>
                                </m:sSupPr>
                                <m:e>
                                  <m:r>
                                    <a:rPr lang="en-US" sz="1800" b="0" i="1" smtClean="0">
                                      <a:latin typeface="Cambria Math" charset="0"/>
                                    </a:rPr>
                                    <m:t>198</m:t>
                                  </m:r>
                                </m:e>
                                <m:sup>
                                  <m:r>
                                    <a:rPr lang="en-US" sz="1800" i="1">
                                      <a:latin typeface="Cambria Math" charset="0"/>
                                    </a:rPr>
                                    <m:t>2</m:t>
                                  </m:r>
                                </m:sup>
                              </m:sSup>
                            </m:num>
                            <m:den>
                              <m:r>
                                <a:rPr lang="en-US" sz="1800" b="0" i="1" smtClean="0">
                                  <a:latin typeface="Cambria Math" charset="0"/>
                                </a:rPr>
                                <m:t>3</m:t>
                              </m:r>
                            </m:den>
                          </m:f>
                          <m:r>
                            <a:rPr lang="en-US" sz="1800" b="0" i="1" smtClean="0">
                              <a:latin typeface="Cambria Math" charset="0"/>
                            </a:rPr>
                            <m:t>+</m:t>
                          </m:r>
                          <m:f>
                            <m:fPr>
                              <m:ctrlPr>
                                <a:rPr lang="mr-IN" sz="1800" i="1">
                                  <a:latin typeface="Cambria Math" panose="02040503050406030204" pitchFamily="18" charset="0"/>
                                </a:rPr>
                              </m:ctrlPr>
                            </m:fPr>
                            <m:num>
                              <m:sSup>
                                <m:sSupPr>
                                  <m:ctrlPr>
                                    <a:rPr lang="mr-IN" sz="1800" i="1">
                                      <a:latin typeface="Cambria Math" panose="02040503050406030204" pitchFamily="18" charset="0"/>
                                    </a:rPr>
                                  </m:ctrlPr>
                                </m:sSupPr>
                                <m:e>
                                  <m:r>
                                    <a:rPr lang="en-US" sz="1800" b="0" i="1" smtClean="0">
                                      <a:latin typeface="Cambria Math" charset="0"/>
                                    </a:rPr>
                                    <m:t>340</m:t>
                                  </m:r>
                                </m:e>
                                <m:sup>
                                  <m:r>
                                    <a:rPr lang="en-US" sz="1800" i="1">
                                      <a:latin typeface="Cambria Math" charset="0"/>
                                    </a:rPr>
                                    <m:t>2</m:t>
                                  </m:r>
                                </m:sup>
                              </m:sSup>
                            </m:num>
                            <m:den>
                              <m:r>
                                <a:rPr lang="en-US" sz="1800" b="0" i="1" smtClean="0">
                                  <a:latin typeface="Cambria Math" charset="0"/>
                                </a:rPr>
                                <m:t>5</m:t>
                              </m:r>
                            </m:den>
                          </m:f>
                          <m:r>
                            <a:rPr lang="en-US" sz="1800" b="0" i="1" smtClean="0">
                              <a:latin typeface="Cambria Math" charset="0"/>
                            </a:rPr>
                            <m:t>+</m:t>
                          </m:r>
                          <m:f>
                            <m:fPr>
                              <m:ctrlPr>
                                <a:rPr lang="mr-IN" sz="1800" i="1">
                                  <a:latin typeface="Cambria Math" panose="02040503050406030204" pitchFamily="18" charset="0"/>
                                </a:rPr>
                              </m:ctrlPr>
                            </m:fPr>
                            <m:num>
                              <m:sSup>
                                <m:sSupPr>
                                  <m:ctrlPr>
                                    <a:rPr lang="mr-IN" sz="1800" i="1">
                                      <a:latin typeface="Cambria Math" panose="02040503050406030204" pitchFamily="18" charset="0"/>
                                    </a:rPr>
                                  </m:ctrlPr>
                                </m:sSupPr>
                                <m:e>
                                  <m:r>
                                    <a:rPr lang="en-US" sz="1800" b="0" i="1" smtClean="0">
                                      <a:latin typeface="Cambria Math" charset="0"/>
                                    </a:rPr>
                                    <m:t>302</m:t>
                                  </m:r>
                                </m:e>
                                <m:sup>
                                  <m:r>
                                    <a:rPr lang="en-US" sz="1800" i="1">
                                      <a:latin typeface="Cambria Math" charset="0"/>
                                    </a:rPr>
                                    <m:t>2</m:t>
                                  </m:r>
                                </m:sup>
                              </m:sSup>
                            </m:num>
                            <m:den>
                              <m:r>
                                <a:rPr lang="en-US" sz="1800" b="0" i="1" smtClean="0">
                                  <a:latin typeface="Cambria Math" charset="0"/>
                                </a:rPr>
                                <m:t>4</m:t>
                              </m:r>
                            </m:den>
                          </m:f>
                        </m:e>
                      </m:d>
                      <m:r>
                        <a:rPr lang="en-US" sz="1800" i="1">
                          <a:latin typeface="Cambria Math" charset="0"/>
                        </a:rPr>
                        <m:t>−</m:t>
                      </m:r>
                      <m:f>
                        <m:fPr>
                          <m:ctrlPr>
                            <a:rPr lang="mr-IN" sz="1800" i="1">
                              <a:latin typeface="Cambria Math" panose="02040503050406030204" pitchFamily="18" charset="0"/>
                            </a:rPr>
                          </m:ctrlPr>
                        </m:fPr>
                        <m:num>
                          <m:sSup>
                            <m:sSupPr>
                              <m:ctrlPr>
                                <a:rPr lang="mr-IN" sz="1800" i="1">
                                  <a:latin typeface="Cambria Math" panose="02040503050406030204" pitchFamily="18" charset="0"/>
                                </a:rPr>
                              </m:ctrlPr>
                            </m:sSupPr>
                            <m:e>
                              <m:r>
                                <a:rPr lang="en-US" sz="1800" i="1">
                                  <a:latin typeface="Cambria Math" charset="0"/>
                                </a:rPr>
                                <m:t>1204</m:t>
                              </m:r>
                            </m:e>
                            <m:sup>
                              <m:r>
                                <a:rPr lang="en-US" sz="1800" i="1">
                                  <a:latin typeface="Cambria Math" charset="0"/>
                                </a:rPr>
                                <m:t>2</m:t>
                              </m:r>
                            </m:sup>
                          </m:sSup>
                        </m:num>
                        <m:den>
                          <m:r>
                            <a:rPr lang="en-US" sz="1800" i="1">
                              <a:latin typeface="Cambria Math" charset="0"/>
                            </a:rPr>
                            <m:t>17</m:t>
                          </m:r>
                        </m:den>
                      </m:f>
                      <m:r>
                        <a:rPr lang="en-US" sz="1800" b="0" i="1" smtClean="0">
                          <a:latin typeface="Cambria Math" charset="0"/>
                        </a:rPr>
                        <m:t>=216.67</m:t>
                      </m:r>
                    </m:oMath>
                  </m:oMathPara>
                </a14:m>
                <a:endParaRPr lang="en-US" sz="1800" dirty="0"/>
              </a:p>
              <a:p>
                <a:pPr marL="0" indent="0" algn="just">
                  <a:buNone/>
                </a:pPr>
                <a:endParaRPr lang="en-US" sz="1800" dirty="0"/>
              </a:p>
              <a:p>
                <a:pPr marL="0" indent="0" algn="just">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charset="0"/>
                            </a:rPr>
                            <m:t>𝑆𝑆</m:t>
                          </m:r>
                        </m:e>
                        <m:sub>
                          <m:r>
                            <a:rPr lang="en-US" sz="1800" b="0" i="1" smtClean="0">
                              <a:latin typeface="Cambria Math" charset="0"/>
                            </a:rPr>
                            <m:t>𝑊</m:t>
                          </m:r>
                        </m:sub>
                      </m:sSub>
                      <m:r>
                        <a:rPr lang="en-US" sz="1800" i="1">
                          <a:latin typeface="Cambria Math" charset="0"/>
                        </a:rPr>
                        <m:t>=</m:t>
                      </m:r>
                      <m:r>
                        <a:rPr lang="en-US" sz="1800" b="0" i="1" smtClean="0">
                          <a:latin typeface="Cambria Math" charset="0"/>
                        </a:rPr>
                        <m:t>1090.47−216.67=873.80</m:t>
                      </m:r>
                    </m:oMath>
                  </m:oMathPara>
                </a14:m>
                <a:endParaRPr lang="en-US" sz="1800" dirty="0" smtClean="0">
                  <a:latin typeface="Times New Roman" charset="0"/>
                  <a:ea typeface="Times New Roman" charset="0"/>
                  <a:cs typeface="Times New Roman" charset="0"/>
                </a:endParaRPr>
              </a:p>
              <a:p>
                <a:pPr marL="0" indent="0" algn="just">
                  <a:buNone/>
                </a:pPr>
                <a:endParaRPr lang="en-US" sz="1800" dirty="0" smtClean="0">
                  <a:latin typeface="Times New Roman" charset="0"/>
                  <a:ea typeface="Times New Roman" charset="0"/>
                  <a:cs typeface="Times New Roman" charset="0"/>
                </a:endParaRPr>
              </a:p>
              <a:p>
                <a:pPr algn="just"/>
                <a:endParaRPr lang="en-US" sz="1800" dirty="0" smtClean="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a:p>
                <a:pPr algn="just"/>
                <a:endParaRPr lang="en-US" sz="1800" dirty="0" smtClean="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5192" y="1268760"/>
                <a:ext cx="8555295" cy="5112568"/>
              </a:xfrm>
              <a:blipFill rotWithShape="1">
                <a:blip r:embed="rId2"/>
                <a:stretch>
                  <a:fillRect/>
                </a:stretch>
              </a:blipFill>
            </p:spPr>
            <p:txBody>
              <a:bodyPr/>
              <a:lstStyle/>
              <a:p>
                <a:r>
                  <a:rPr lang="en-IN">
                    <a:noFill/>
                  </a:rPr>
                  <a:t> </a:t>
                </a:r>
              </a:p>
            </p:txBody>
          </p:sp>
        </mc:Fallback>
      </mc:AlternateContent>
      <p:sp>
        <p:nvSpPr>
          <p:cNvPr id="6" name="Title 1"/>
          <p:cNvSpPr txBox="1">
            <a:spLocks/>
          </p:cNvSpPr>
          <p:nvPr/>
        </p:nvSpPr>
        <p:spPr>
          <a:xfrm>
            <a:off x="385192" y="193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Solution</a:t>
            </a:r>
            <a:endParaRPr lang="en-IN" sz="4000" dirty="0">
              <a:solidFill>
                <a:srgbClr val="6C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1993422310"/>
                  </p:ext>
                </p:extLst>
              </p:nvPr>
            </p:nvGraphicFramePr>
            <p:xfrm>
              <a:off x="1524000" y="1397000"/>
              <a:ext cx="6432378" cy="1112520"/>
            </p:xfrm>
            <a:graphic>
              <a:graphicData uri="http://schemas.openxmlformats.org/drawingml/2006/table">
                <a:tbl>
                  <a:tblPr firstRow="1" bandRow="1">
                    <a:tableStyleId>{2D5ABB26-0587-4C30-8999-92F81FD0307C}</a:tableStyleId>
                  </a:tblPr>
                  <a:tblGrid>
                    <a:gridCol w="1072063">
                      <a:extLst>
                        <a:ext uri="{9D8B030D-6E8A-4147-A177-3AD203B41FA5}">
                          <a16:colId xmlns:a16="http://schemas.microsoft.com/office/drawing/2014/main" val="20000"/>
                        </a:ext>
                      </a:extLst>
                    </a:gridCol>
                    <a:gridCol w="967825">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936104">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1512170">
                      <a:extLst>
                        <a:ext uri="{9D8B030D-6E8A-4147-A177-3AD203B41FA5}">
                          <a16:colId xmlns:a16="http://schemas.microsoft.com/office/drawing/2014/main" val="20005"/>
                        </a:ext>
                      </a:extLst>
                    </a:gridCol>
                  </a:tblGrid>
                  <a:tr h="370840">
                    <a:tc>
                      <a:txBody>
                        <a:bodyPr/>
                        <a:lstStyle/>
                        <a:p>
                          <a:pPr algn="ctr"/>
                          <a:endParaRPr lang="en-US" dirty="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charset="0"/>
                              <a:ea typeface="Times New Roman" charset="0"/>
                              <a:cs typeface="Times New Roman" charset="0"/>
                            </a:rPr>
                            <a:t>A</a:t>
                          </a:r>
                          <a:endParaRPr lang="en-US" dirty="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charset="0"/>
                              <a:ea typeface="Times New Roman" charset="0"/>
                              <a:cs typeface="Times New Roman" charset="0"/>
                            </a:rPr>
                            <a:t>B</a:t>
                          </a:r>
                          <a:endParaRPr lang="en-US" dirty="0">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charset="0"/>
                              <a:ea typeface="Times New Roman" charset="0"/>
                              <a:cs typeface="Times New Roman" charset="0"/>
                            </a:rPr>
                            <a:t>C</a:t>
                          </a:r>
                          <a:endParaRPr lang="en-US" dirty="0">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charset="0"/>
                              <a:ea typeface="Times New Roman" charset="0"/>
                              <a:cs typeface="Times New Roman" charset="0"/>
                            </a:rPr>
                            <a:t>D</a:t>
                          </a:r>
                          <a:endParaRPr lang="en-US" dirty="0">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charset="0"/>
                              <a:ea typeface="Times New Roman" charset="0"/>
                              <a:cs typeface="Times New Roman" charset="0"/>
                            </a:rPr>
                            <a:t>Total</a:t>
                          </a:r>
                          <a:endParaRPr lang="en-US" dirty="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Times New Roman" charset="0"/>
                                        <a:cs typeface="Times New Roman" charset="0"/>
                                      </a:rPr>
                                    </m:ctrlPr>
                                  </m:sSubPr>
                                  <m:e>
                                    <m:r>
                                      <a:rPr lang="en-US" smtClean="0">
                                        <a:latin typeface="Cambria Math"/>
                                        <a:ea typeface="Times New Roman" charset="0"/>
                                        <a:cs typeface="Times New Roman" charset="0"/>
                                      </a:rPr>
                                      <m:t>𝑛</m:t>
                                    </m:r>
                                  </m:e>
                                  <m:sub>
                                    <m:r>
                                      <a:rPr lang="en-US" smtClean="0">
                                        <a:latin typeface="Cambria Math"/>
                                        <a:ea typeface="Times New Roman" charset="0"/>
                                        <a:cs typeface="Times New Roman" charset="0"/>
                                      </a:rPr>
                                      <m:t>𝑖</m:t>
                                    </m:r>
                                  </m:sub>
                                </m:sSub>
                              </m:oMath>
                            </m:oMathPara>
                          </a14:m>
                          <a:endParaRPr lang="en-US" dirty="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smtClean="0">
                              <a:latin typeface="Times New Roman" charset="0"/>
                              <a:ea typeface="Times New Roman" charset="0"/>
                              <a:cs typeface="Times New Roman" charset="0"/>
                            </a:rPr>
                            <a:t>5</a:t>
                          </a:r>
                          <a:endParaRPr lang="en-US" dirty="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latin typeface="Times New Roman" charset="0"/>
                              <a:ea typeface="Times New Roman" charset="0"/>
                              <a:cs typeface="Times New Roman" charset="0"/>
                            </a:rPr>
                            <a:t>3</a:t>
                          </a:r>
                          <a:endParaRPr lang="en-US" dirty="0">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tcPr>
                    </a:tc>
                    <a:tc>
                      <a:txBody>
                        <a:bodyPr/>
                        <a:lstStyle/>
                        <a:p>
                          <a:pPr algn="ctr"/>
                          <a:r>
                            <a:rPr lang="en-US" dirty="0" smtClean="0">
                              <a:latin typeface="Times New Roman" charset="0"/>
                              <a:ea typeface="Times New Roman" charset="0"/>
                              <a:cs typeface="Times New Roman" charset="0"/>
                            </a:rPr>
                            <a:t>5</a:t>
                          </a:r>
                          <a:endParaRPr lang="en-US" dirty="0">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tcPr>
                    </a:tc>
                    <a:tc>
                      <a:txBody>
                        <a:bodyPr/>
                        <a:lstStyle/>
                        <a:p>
                          <a:pPr algn="ctr"/>
                          <a:r>
                            <a:rPr lang="en-US" dirty="0" smtClean="0">
                              <a:latin typeface="Times New Roman" charset="0"/>
                              <a:ea typeface="Times New Roman" charset="0"/>
                              <a:cs typeface="Times New Roman" charset="0"/>
                            </a:rPr>
                            <a:t>4</a:t>
                          </a:r>
                          <a:endParaRPr lang="en-US" dirty="0">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lang="en-US" smtClean="0">
                                    <a:latin typeface="Cambria Math"/>
                                    <a:ea typeface="Times New Roman" charset="0"/>
                                    <a:cs typeface="Times New Roman" charset="0"/>
                                  </a:rPr>
                                  <m:t>17=</m:t>
                                </m:r>
                                <m:r>
                                  <a:rPr lang="en-US" smtClean="0">
                                    <a:latin typeface="Cambria Math"/>
                                    <a:ea typeface="Times New Roman" charset="0"/>
                                    <a:cs typeface="Times New Roman" charset="0"/>
                                  </a:rPr>
                                  <m:t>𝑛</m:t>
                                </m:r>
                              </m:oMath>
                            </m:oMathPara>
                          </a14:m>
                          <a:endParaRPr lang="en-US" dirty="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Times New Roman" charset="0"/>
                                        <a:cs typeface="Times New Roman" charset="0"/>
                                      </a:rPr>
                                    </m:ctrlPr>
                                  </m:sSubPr>
                                  <m:e>
                                    <m:r>
                                      <a:rPr lang="en-US" smtClean="0">
                                        <a:latin typeface="Cambria Math"/>
                                        <a:ea typeface="Times New Roman" charset="0"/>
                                        <a:cs typeface="Times New Roman" charset="0"/>
                                      </a:rPr>
                                      <m:t>𝑇</m:t>
                                    </m:r>
                                  </m:e>
                                  <m:sub>
                                    <m:r>
                                      <a:rPr lang="en-US" smtClean="0">
                                        <a:latin typeface="Cambria Math"/>
                                        <a:ea typeface="Times New Roman" charset="0"/>
                                        <a:cs typeface="Times New Roman" charset="0"/>
                                      </a:rPr>
                                      <m:t>𝑖</m:t>
                                    </m:r>
                                  </m:sub>
                                </m:sSub>
                              </m:oMath>
                            </m:oMathPara>
                          </a14:m>
                          <a:endParaRPr lang="en-US" dirty="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charset="0"/>
                              <a:ea typeface="Times New Roman" charset="0"/>
                              <a:cs typeface="Times New Roman" charset="0"/>
                            </a:rPr>
                            <a:t>364</a:t>
                          </a:r>
                          <a:endParaRPr lang="en-US" dirty="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charset="0"/>
                              <a:ea typeface="Times New Roman" charset="0"/>
                              <a:cs typeface="Times New Roman" charset="0"/>
                            </a:rPr>
                            <a:t>198</a:t>
                          </a:r>
                          <a:endParaRPr lang="en-US" dirty="0">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charset="0"/>
                              <a:ea typeface="Times New Roman" charset="0"/>
                              <a:cs typeface="Times New Roman" charset="0"/>
                            </a:rPr>
                            <a:t>340</a:t>
                          </a:r>
                          <a:endParaRPr lang="en-US" dirty="0">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charset="0"/>
                              <a:ea typeface="Times New Roman" charset="0"/>
                              <a:cs typeface="Times New Roman" charset="0"/>
                            </a:rPr>
                            <a:t>302</a:t>
                          </a:r>
                          <a:endParaRPr lang="en-US" dirty="0">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mtClean="0">
                                    <a:latin typeface="Cambria Math"/>
                                    <a:ea typeface="Times New Roman" charset="0"/>
                                    <a:cs typeface="Times New Roman" charset="0"/>
                                  </a:rPr>
                                  <m:t>1204=</m:t>
                                </m:r>
                                <m:r>
                                  <a:rPr lang="en-US" smtClean="0">
                                    <a:latin typeface="Cambria Math"/>
                                    <a:ea typeface="Times New Roman" charset="0"/>
                                    <a:cs typeface="Times New Roman" charset="0"/>
                                  </a:rPr>
                                  <m:t>𝑇</m:t>
                                </m:r>
                              </m:oMath>
                            </m:oMathPara>
                          </a14:m>
                          <a:endParaRPr lang="en-US" dirty="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1993422310"/>
                  </p:ext>
                </p:extLst>
              </p:nvPr>
            </p:nvGraphicFramePr>
            <p:xfrm>
              <a:off x="1524000" y="1397000"/>
              <a:ext cx="6432378" cy="1112520"/>
            </p:xfrm>
            <a:graphic>
              <a:graphicData uri="http://schemas.openxmlformats.org/drawingml/2006/table">
                <a:tbl>
                  <a:tblPr firstRow="1" bandRow="1">
                    <a:tableStyleId>{2D5ABB26-0587-4C30-8999-92F81FD0307C}</a:tableStyleId>
                  </a:tblPr>
                  <a:tblGrid>
                    <a:gridCol w="1072063"/>
                    <a:gridCol w="967825"/>
                    <a:gridCol w="1008112"/>
                    <a:gridCol w="936104"/>
                    <a:gridCol w="936104"/>
                    <a:gridCol w="1512170"/>
                  </a:tblGrid>
                  <a:tr h="370840">
                    <a:tc>
                      <a:txBody>
                        <a:bodyPr/>
                        <a:lstStyle/>
                        <a:p>
                          <a:pPr algn="ctr"/>
                          <a:endParaRPr lang="en-US" dirty="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charset="0"/>
                              <a:ea typeface="Times New Roman" charset="0"/>
                              <a:cs typeface="Times New Roman" charset="0"/>
                            </a:rPr>
                            <a:t>A</a:t>
                          </a:r>
                          <a:endParaRPr lang="en-US" dirty="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charset="0"/>
                              <a:ea typeface="Times New Roman" charset="0"/>
                              <a:cs typeface="Times New Roman" charset="0"/>
                            </a:rPr>
                            <a:t>B</a:t>
                          </a:r>
                          <a:endParaRPr lang="en-US" dirty="0">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charset="0"/>
                              <a:ea typeface="Times New Roman" charset="0"/>
                              <a:cs typeface="Times New Roman" charset="0"/>
                            </a:rPr>
                            <a:t>C</a:t>
                          </a:r>
                          <a:endParaRPr lang="en-US" dirty="0">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charset="0"/>
                              <a:ea typeface="Times New Roman" charset="0"/>
                              <a:cs typeface="Times New Roman" charset="0"/>
                            </a:rPr>
                            <a:t>D</a:t>
                          </a:r>
                          <a:endParaRPr lang="en-US" dirty="0">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charset="0"/>
                              <a:ea typeface="Times New Roman" charset="0"/>
                              <a:cs typeface="Times New Roman" charset="0"/>
                            </a:rPr>
                            <a:t>Total</a:t>
                          </a:r>
                          <a:endParaRPr lang="en-US" dirty="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rotWithShape="1">
                          <a:blip r:embed="rId3"/>
                          <a:stretch>
                            <a:fillRect t="-108197" r="-500000" b="-124590"/>
                          </a:stretch>
                        </a:blipFill>
                      </a:tcPr>
                    </a:tc>
                    <a:tc>
                      <a:txBody>
                        <a:bodyPr/>
                        <a:lstStyle/>
                        <a:p>
                          <a:pPr algn="ctr"/>
                          <a:r>
                            <a:rPr lang="en-US" dirty="0" smtClean="0">
                              <a:latin typeface="Times New Roman" charset="0"/>
                              <a:ea typeface="Times New Roman" charset="0"/>
                              <a:cs typeface="Times New Roman" charset="0"/>
                            </a:rPr>
                            <a:t>5</a:t>
                          </a:r>
                          <a:endParaRPr lang="en-US" dirty="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latin typeface="Times New Roman" charset="0"/>
                              <a:ea typeface="Times New Roman" charset="0"/>
                              <a:cs typeface="Times New Roman" charset="0"/>
                            </a:rPr>
                            <a:t>3</a:t>
                          </a:r>
                          <a:endParaRPr lang="en-US" dirty="0">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tcPr>
                    </a:tc>
                    <a:tc>
                      <a:txBody>
                        <a:bodyPr/>
                        <a:lstStyle/>
                        <a:p>
                          <a:pPr algn="ctr"/>
                          <a:r>
                            <a:rPr lang="en-US" dirty="0" smtClean="0">
                              <a:latin typeface="Times New Roman" charset="0"/>
                              <a:ea typeface="Times New Roman" charset="0"/>
                              <a:cs typeface="Times New Roman" charset="0"/>
                            </a:rPr>
                            <a:t>5</a:t>
                          </a:r>
                          <a:endParaRPr lang="en-US" dirty="0">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tcPr>
                    </a:tc>
                    <a:tc>
                      <a:txBody>
                        <a:bodyPr/>
                        <a:lstStyle/>
                        <a:p>
                          <a:pPr algn="ctr"/>
                          <a:r>
                            <a:rPr lang="en-US" dirty="0" smtClean="0">
                              <a:latin typeface="Times New Roman" charset="0"/>
                              <a:ea typeface="Times New Roman" charset="0"/>
                              <a:cs typeface="Times New Roman" charset="0"/>
                            </a:rPr>
                            <a:t>4</a:t>
                          </a:r>
                          <a:endParaRPr lang="en-US" dirty="0">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rotWithShape="1">
                          <a:blip r:embed="rId3"/>
                          <a:stretch>
                            <a:fillRect l="-325403" t="-108197" r="-403" b="-124590"/>
                          </a:stretch>
                        </a:blip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rotWithShape="1">
                          <a:blip r:embed="rId3"/>
                          <a:stretch>
                            <a:fillRect t="-208197" r="-500000" b="-24590"/>
                          </a:stretch>
                        </a:blipFill>
                      </a:tcPr>
                    </a:tc>
                    <a:tc>
                      <a:txBody>
                        <a:bodyPr/>
                        <a:lstStyle/>
                        <a:p>
                          <a:pPr algn="ctr"/>
                          <a:r>
                            <a:rPr lang="en-US" dirty="0" smtClean="0">
                              <a:latin typeface="Times New Roman" charset="0"/>
                              <a:ea typeface="Times New Roman" charset="0"/>
                              <a:cs typeface="Times New Roman" charset="0"/>
                            </a:rPr>
                            <a:t>364</a:t>
                          </a:r>
                          <a:endParaRPr lang="en-US" dirty="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charset="0"/>
                              <a:ea typeface="Times New Roman" charset="0"/>
                              <a:cs typeface="Times New Roman" charset="0"/>
                            </a:rPr>
                            <a:t>198</a:t>
                          </a:r>
                          <a:endParaRPr lang="en-US" dirty="0">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charset="0"/>
                              <a:ea typeface="Times New Roman" charset="0"/>
                              <a:cs typeface="Times New Roman" charset="0"/>
                            </a:rPr>
                            <a:t>340</a:t>
                          </a:r>
                          <a:endParaRPr lang="en-US" dirty="0">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charset="0"/>
                              <a:ea typeface="Times New Roman" charset="0"/>
                              <a:cs typeface="Times New Roman" charset="0"/>
                            </a:rPr>
                            <a:t>302</a:t>
                          </a:r>
                          <a:endParaRPr lang="en-US" dirty="0">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rotWithShape="1">
                          <a:blip r:embed="rId3"/>
                          <a:stretch>
                            <a:fillRect l="-325403" t="-208197" r="-403" b="-24590"/>
                          </a:stretch>
                        </a:blipFill>
                      </a:tcPr>
                    </a:tc>
                  </a:tr>
                </a:tbl>
              </a:graphicData>
            </a:graphic>
          </p:graphicFrame>
        </mc:Fallback>
      </mc:AlternateContent>
    </p:spTree>
    <p:extLst>
      <p:ext uri="{BB962C8B-B14F-4D97-AF65-F5344CB8AC3E}">
        <p14:creationId xmlns:p14="http://schemas.microsoft.com/office/powerpoint/2010/main" val="29523744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5192" y="1340768"/>
            <a:ext cx="8229600" cy="5040560"/>
          </a:xfrm>
        </p:spPr>
        <p:txBody>
          <a:bodyPr>
            <a:noAutofit/>
          </a:bodyPr>
          <a:lstStyle/>
          <a:p>
            <a:pPr marL="482600" indent="-355600" algn="just"/>
            <a:r>
              <a:rPr lang="en-US" sz="1800" dirty="0">
                <a:latin typeface="Times New Roman" charset="0"/>
                <a:ea typeface="Times New Roman" charset="0"/>
                <a:cs typeface="Times New Roman" charset="0"/>
              </a:rPr>
              <a:t>The </a:t>
            </a:r>
            <a:r>
              <a:rPr lang="en-US" sz="1800" dirty="0" smtClean="0">
                <a:latin typeface="Times New Roman" charset="0"/>
                <a:ea typeface="Times New Roman" charset="0"/>
                <a:cs typeface="Times New Roman" charset="0"/>
              </a:rPr>
              <a:t>ANOVA </a:t>
            </a:r>
            <a:r>
              <a:rPr lang="en-US" sz="1800" dirty="0">
                <a:latin typeface="Times New Roman" charset="0"/>
                <a:ea typeface="Times New Roman" charset="0"/>
                <a:cs typeface="Times New Roman" charset="0"/>
              </a:rPr>
              <a:t>table is now as follows</a:t>
            </a:r>
            <a:r>
              <a:rPr lang="en-US" sz="1800" dirty="0" smtClean="0">
                <a:latin typeface="Times New Roman" charset="0"/>
                <a:ea typeface="Times New Roman" charset="0"/>
                <a:cs typeface="Times New Roman" charset="0"/>
              </a:rPr>
              <a:t>.</a:t>
            </a:r>
          </a:p>
          <a:p>
            <a:pPr marL="482600" indent="-355600" algn="just"/>
            <a:endParaRPr lang="en-US" sz="1800" dirty="0">
              <a:latin typeface="Times New Roman" charset="0"/>
              <a:ea typeface="Times New Roman" charset="0"/>
              <a:cs typeface="Times New Roman" charset="0"/>
            </a:endParaRPr>
          </a:p>
          <a:p>
            <a:pPr marL="482600" indent="-355600" algn="just"/>
            <a:endParaRPr lang="en-US" sz="1800" dirty="0" smtClean="0">
              <a:latin typeface="Times New Roman" charset="0"/>
              <a:ea typeface="Times New Roman" charset="0"/>
              <a:cs typeface="Times New Roman" charset="0"/>
            </a:endParaRPr>
          </a:p>
          <a:p>
            <a:pPr marL="482600" indent="-355600" algn="just"/>
            <a:endParaRPr lang="en-US" sz="1800" dirty="0">
              <a:latin typeface="Times New Roman" charset="0"/>
              <a:ea typeface="Times New Roman" charset="0"/>
              <a:cs typeface="Times New Roman" charset="0"/>
            </a:endParaRPr>
          </a:p>
          <a:p>
            <a:pPr marL="482600" indent="-355600" algn="just"/>
            <a:endParaRPr lang="en-US" sz="1800" dirty="0" smtClean="0">
              <a:latin typeface="Times New Roman" charset="0"/>
              <a:ea typeface="Times New Roman" charset="0"/>
              <a:cs typeface="Times New Roman" charset="0"/>
            </a:endParaRPr>
          </a:p>
          <a:p>
            <a:pPr marL="482600" indent="-355600" algn="just"/>
            <a:endParaRPr lang="en-US" sz="1800" dirty="0">
              <a:latin typeface="Times New Roman" charset="0"/>
              <a:ea typeface="Times New Roman" charset="0"/>
              <a:cs typeface="Times New Roman" charset="0"/>
            </a:endParaRPr>
          </a:p>
          <a:p>
            <a:pPr marL="482600" indent="-355600" algn="just"/>
            <a:endParaRPr lang="en-US" sz="1800" dirty="0" smtClean="0">
              <a:latin typeface="Times New Roman" charset="0"/>
              <a:ea typeface="Times New Roman" charset="0"/>
              <a:cs typeface="Times New Roman" charset="0"/>
            </a:endParaRPr>
          </a:p>
          <a:p>
            <a:pPr marL="482600" indent="-355600" algn="just"/>
            <a:endParaRPr lang="en-US" sz="1800" dirty="0">
              <a:latin typeface="Times New Roman" charset="0"/>
              <a:ea typeface="Times New Roman" charset="0"/>
              <a:cs typeface="Times New Roman" charset="0"/>
            </a:endParaRPr>
          </a:p>
          <a:p>
            <a:pPr marL="482600" indent="-355600" algn="just"/>
            <a:endParaRPr lang="en-US" sz="1800" dirty="0">
              <a:latin typeface="Times New Roman" charset="0"/>
              <a:ea typeface="Times New Roman" charset="0"/>
              <a:cs typeface="Times New Roman" charset="0"/>
            </a:endParaRPr>
          </a:p>
          <a:p>
            <a:pPr marL="482600" indent="-355600" algn="just"/>
            <a:endParaRPr lang="en-US" sz="1800" dirty="0">
              <a:latin typeface="Times New Roman" charset="0"/>
              <a:ea typeface="Times New Roman" charset="0"/>
              <a:cs typeface="Times New Roman" charset="0"/>
            </a:endParaRPr>
          </a:p>
          <a:p>
            <a:pPr marL="482600" indent="-355600" algn="just"/>
            <a:r>
              <a:rPr lang="en-US" sz="1800" dirty="0">
                <a:latin typeface="Times New Roman" charset="0"/>
                <a:ea typeface="Times New Roman" charset="0"/>
                <a:cs typeface="Times New Roman" charset="0"/>
              </a:rPr>
              <a:t>The F ratio of 1.07 does not lie in the critical region. </a:t>
            </a:r>
            <a:endParaRPr lang="en-US" sz="1800" dirty="0" smtClean="0">
              <a:latin typeface="Times New Roman" charset="0"/>
              <a:ea typeface="Times New Roman" charset="0"/>
              <a:cs typeface="Times New Roman" charset="0"/>
            </a:endParaRPr>
          </a:p>
          <a:p>
            <a:pPr marL="2677160" lvl="8" indent="-355600" algn="just"/>
            <a:endParaRPr lang="en-US" sz="600" dirty="0">
              <a:latin typeface="Times New Roman" charset="0"/>
              <a:ea typeface="Times New Roman" charset="0"/>
              <a:cs typeface="Times New Roman" charset="0"/>
            </a:endParaRPr>
          </a:p>
          <a:p>
            <a:pPr marL="482600" indent="-355600" algn="just"/>
            <a:r>
              <a:rPr lang="en-US" sz="1800" dirty="0">
                <a:latin typeface="Times New Roman" charset="0"/>
                <a:ea typeface="Times New Roman" charset="0"/>
                <a:cs typeface="Times New Roman" charset="0"/>
              </a:rPr>
              <a:t>Thus there is no evidence, at the 5% significance level, to suggest a difference between the four brands as regards mean whiteness after washing. </a:t>
            </a:r>
            <a:r>
              <a:rPr lang="en-US" sz="1800" dirty="0" smtClean="0">
                <a:latin typeface="Times New Roman" charset="0"/>
                <a:ea typeface="Times New Roman" charset="0"/>
                <a:cs typeface="Times New Roman" charset="0"/>
              </a:rPr>
              <a:t>  </a:t>
            </a:r>
          </a:p>
          <a:p>
            <a:pPr marL="482600" indent="-355600" algn="just"/>
            <a:endParaRPr lang="en-US" sz="1800" dirty="0">
              <a:latin typeface="Times New Roman" charset="0"/>
              <a:ea typeface="Times New Roman" charset="0"/>
              <a:cs typeface="Times New Roman" charset="0"/>
            </a:endParaRPr>
          </a:p>
          <a:p>
            <a:pPr marL="127000" indent="0" algn="just">
              <a:buNone/>
            </a:pPr>
            <a:r>
              <a:rPr lang="en-US" sz="1800" dirty="0" smtClean="0">
                <a:latin typeface="Times New Roman" charset="0"/>
                <a:ea typeface="Times New Roman" charset="0"/>
                <a:cs typeface="Times New Roman" charset="0"/>
              </a:rPr>
              <a:t>	</a:t>
            </a:r>
          </a:p>
          <a:p>
            <a:pPr marL="127000" indent="0" algn="just">
              <a:buNone/>
            </a:pPr>
            <a:endParaRPr lang="en-US" sz="1800" dirty="0">
              <a:latin typeface="Times New Roman" charset="0"/>
              <a:ea typeface="Times New Roman" charset="0"/>
              <a:cs typeface="Times New Roman" charset="0"/>
            </a:endParaRPr>
          </a:p>
          <a:p>
            <a:pPr marL="127000" indent="0" algn="just">
              <a:buNone/>
            </a:pPr>
            <a:endParaRPr lang="en-US" sz="1800" dirty="0" smtClean="0">
              <a:latin typeface="Times New Roman" charset="0"/>
              <a:ea typeface="Times New Roman" charset="0"/>
              <a:cs typeface="Times New Roman" charset="0"/>
            </a:endParaRPr>
          </a:p>
          <a:p>
            <a:pPr marL="127000" indent="0" algn="just">
              <a:buNone/>
            </a:pPr>
            <a:endParaRPr lang="en-US" sz="1800" dirty="0">
              <a:latin typeface="Times New Roman" charset="0"/>
              <a:ea typeface="Times New Roman" charset="0"/>
              <a:cs typeface="Times New Roman" charset="0"/>
            </a:endParaRPr>
          </a:p>
          <a:p>
            <a:pPr marL="127000" indent="0" algn="just">
              <a:buNone/>
            </a:pPr>
            <a:endParaRPr lang="en-US" sz="1800" dirty="0" smtClean="0">
              <a:latin typeface="Times New Roman" charset="0"/>
              <a:ea typeface="Times New Roman" charset="0"/>
              <a:cs typeface="Times New Roman" charset="0"/>
            </a:endParaRPr>
          </a:p>
          <a:p>
            <a:pPr marL="127000" indent="0" algn="just">
              <a:buNone/>
            </a:pPr>
            <a:endParaRPr lang="en-US" sz="1800" dirty="0">
              <a:latin typeface="Times New Roman" charset="0"/>
              <a:ea typeface="Times New Roman" charset="0"/>
              <a:cs typeface="Times New Roman" charset="0"/>
            </a:endParaRPr>
          </a:p>
          <a:p>
            <a:pPr marL="127000" indent="0" algn="just">
              <a:buNone/>
            </a:pPr>
            <a:endParaRPr lang="en-US" sz="1800" dirty="0" smtClean="0">
              <a:latin typeface="Times New Roman" charset="0"/>
              <a:ea typeface="Times New Roman" charset="0"/>
              <a:cs typeface="Times New Roman" charset="0"/>
            </a:endParaRPr>
          </a:p>
          <a:p>
            <a:pPr marL="127000" indent="0" algn="just">
              <a:buNone/>
            </a:pPr>
            <a:endParaRPr lang="en-US" sz="1800" dirty="0">
              <a:latin typeface="Times New Roman" charset="0"/>
              <a:ea typeface="Times New Roman" charset="0"/>
              <a:cs typeface="Times New Roman" charset="0"/>
            </a:endParaRPr>
          </a:p>
          <a:p>
            <a:pPr marL="127000" indent="0" algn="just">
              <a:buNone/>
            </a:pPr>
            <a:endParaRPr lang="en-US" sz="1800" dirty="0" smtClean="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3642543804"/>
                  </p:ext>
                </p:extLst>
              </p:nvPr>
            </p:nvGraphicFramePr>
            <p:xfrm>
              <a:off x="1043608" y="1916832"/>
              <a:ext cx="7344816" cy="2436072"/>
            </p:xfrm>
            <a:graphic>
              <a:graphicData uri="http://schemas.openxmlformats.org/drawingml/2006/table">
                <a:tbl>
                  <a:tblPr firstRow="1" bandRow="1">
                    <a:tableStyleId>{6E25E649-3F16-4E02-A733-19D2CDBF48F0}</a:tableStyleId>
                  </a:tblPr>
                  <a:tblGrid>
                    <a:gridCol w="1944216">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gridCol w="1080120">
                      <a:extLst>
                        <a:ext uri="{9D8B030D-6E8A-4147-A177-3AD203B41FA5}">
                          <a16:colId xmlns:a16="http://schemas.microsoft.com/office/drawing/2014/main" val="20004"/>
                        </a:ext>
                      </a:extLst>
                    </a:gridCol>
                  </a:tblGrid>
                  <a:tr h="763152">
                    <a:tc>
                      <a:txBody>
                        <a:bodyPr/>
                        <a:lstStyle/>
                        <a:p>
                          <a:pPr algn="ctr"/>
                          <a:r>
                            <a:rPr lang="en-US" sz="1600" dirty="0" smtClean="0"/>
                            <a:t>Source of variation</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smtClean="0">
                              <a:effectLst/>
                            </a:rPr>
                            <a:t>Sum of squares </a:t>
                          </a:r>
                          <a:endParaRPr lang="en-US" sz="1600" dirty="0" smtClean="0"/>
                        </a:p>
                        <a:p>
                          <a:pPr algn="ct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smtClean="0">
                              <a:effectLst/>
                            </a:rPr>
                            <a:t>Degrees of</a:t>
                          </a:r>
                          <a:br>
                            <a:rPr kumimoji="0" lang="en-US" sz="1600" kern="1200" dirty="0" smtClean="0">
                              <a:effectLst/>
                            </a:rPr>
                          </a:br>
                          <a:r>
                            <a:rPr kumimoji="0" lang="en-US" sz="1600" kern="1200" dirty="0" smtClean="0">
                              <a:effectLst/>
                            </a:rPr>
                            <a:t>freedom </a:t>
                          </a:r>
                          <a:endParaRPr lang="en-US" sz="1600" dirty="0" smtClean="0"/>
                        </a:p>
                        <a:p>
                          <a:pPr algn="ctr"/>
                          <a:endParaRPr lang="en-US" sz="1600" dirty="0"/>
                        </a:p>
                      </a:txBody>
                      <a:tcPr/>
                    </a:tc>
                    <a:tc>
                      <a:txBody>
                        <a:bodyPr/>
                        <a:lstStyle/>
                        <a:p>
                          <a:pPr algn="ctr"/>
                          <a:r>
                            <a:rPr lang="en-US" sz="1600" dirty="0" smtClean="0"/>
                            <a:t>Mean square</a:t>
                          </a:r>
                          <a:endParaRPr lang="en-US" sz="1600" dirty="0"/>
                        </a:p>
                      </a:txBody>
                      <a:tcPr/>
                    </a:tc>
                    <a:tc>
                      <a:txBody>
                        <a:bodyPr/>
                        <a:lstStyle/>
                        <a:p>
                          <a:pPr algn="ctr"/>
                          <a:r>
                            <a:rPr lang="en-US" sz="1600" dirty="0" smtClean="0"/>
                            <a:t>F ratio</a:t>
                          </a:r>
                          <a:endParaRPr lang="en-US" sz="1600" i="1" dirty="0"/>
                        </a:p>
                      </a:txBody>
                      <a:tcPr/>
                    </a:tc>
                    <a:extLst>
                      <a:ext uri="{0D108BD9-81ED-4DB2-BD59-A6C34878D82A}">
                        <a16:rowId xmlns:a16="http://schemas.microsoft.com/office/drawing/2014/main" val="10000"/>
                      </a:ext>
                    </a:extLst>
                  </a:tr>
                  <a:tr h="544700">
                    <a:tc>
                      <a:txBody>
                        <a:bodyPr/>
                        <a:lstStyle/>
                        <a:p>
                          <a:r>
                            <a:rPr lang="en-US" sz="1600" dirty="0" smtClean="0"/>
                            <a:t>Between detergents</a:t>
                          </a:r>
                          <a:endParaRPr lang="en-US" sz="1600" dirty="0">
                            <a:latin typeface="Times New Roman" charset="0"/>
                            <a:ea typeface="Times New Roman" charset="0"/>
                            <a:cs typeface="Times New Roman"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b="0" i="0" smtClean="0">
                                    <a:latin typeface="Cambria Math" charset="0"/>
                                  </a:rPr>
                                  <m:t>216.67</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0" smtClean="0">
                                    <a:latin typeface="Cambria Math" charset="0"/>
                                  </a:rPr>
                                  <m:t>3</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0" smtClean="0">
                                    <a:latin typeface="Cambria Math" charset="0"/>
                                  </a:rPr>
                                  <m:t>72.22</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0" smtClean="0">
                                    <a:latin typeface="Cambria Math" charset="0"/>
                                  </a:rPr>
                                  <m:t>1.07</m:t>
                                </m:r>
                              </m:oMath>
                            </m:oMathPara>
                          </a14:m>
                          <a:endParaRPr lang="en-US" sz="1600" dirty="0"/>
                        </a:p>
                      </a:txBody>
                      <a:tcPr/>
                    </a:tc>
                    <a:extLst>
                      <a:ext uri="{0D108BD9-81ED-4DB2-BD59-A6C34878D82A}">
                        <a16:rowId xmlns:a16="http://schemas.microsoft.com/office/drawing/2014/main" val="10001"/>
                      </a:ext>
                    </a:extLst>
                  </a:tr>
                  <a:tr h="534206">
                    <a:tc>
                      <a:txBody>
                        <a:bodyPr/>
                        <a:lstStyle/>
                        <a:p>
                          <a:r>
                            <a:rPr lang="en-US" sz="1600" dirty="0" smtClean="0"/>
                            <a:t>Within detergents</a:t>
                          </a:r>
                          <a:endParaRPr lang="en-US" sz="1600" dirty="0">
                            <a:latin typeface="Times New Roman" charset="0"/>
                            <a:ea typeface="Times New Roman" charset="0"/>
                            <a:cs typeface="Times New Roman"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b="0" i="0" smtClean="0">
                                    <a:latin typeface="Cambria Math" charset="0"/>
                                  </a:rPr>
                                  <m:t>873.80</m:t>
                                </m:r>
                              </m:oMath>
                            </m:oMathPara>
                          </a14:m>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0" smtClean="0">
                                    <a:latin typeface="Cambria Math" charset="0"/>
                                  </a:rPr>
                                  <m:t>13</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0" smtClean="0">
                                    <a:latin typeface="Cambria Math" charset="0"/>
                                  </a:rPr>
                                  <m:t>67.22</m:t>
                                </m:r>
                              </m:oMath>
                            </m:oMathPara>
                          </a14:m>
                          <a:endParaRPr lang="en-US" sz="1600" dirty="0"/>
                        </a:p>
                      </a:txBody>
                      <a:tcPr/>
                    </a:tc>
                    <a:tc>
                      <a:txBody>
                        <a:bodyPr/>
                        <a:lstStyle/>
                        <a:p>
                          <a:endParaRPr lang="en-US" sz="1600" dirty="0"/>
                        </a:p>
                      </a:txBody>
                      <a:tcPr/>
                    </a:tc>
                    <a:extLst>
                      <a:ext uri="{0D108BD9-81ED-4DB2-BD59-A6C34878D82A}">
                        <a16:rowId xmlns:a16="http://schemas.microsoft.com/office/drawing/2014/main" val="10002"/>
                      </a:ext>
                    </a:extLst>
                  </a:tr>
                  <a:tr h="534206">
                    <a:tc>
                      <a:txBody>
                        <a:bodyPr/>
                        <a:lstStyle/>
                        <a:p>
                          <a:pPr algn="ctr"/>
                          <a:r>
                            <a:rPr lang="en-US" sz="1600" b="1" dirty="0" smtClean="0"/>
                            <a:t>Total</a:t>
                          </a:r>
                          <a:endParaRPr lang="en-US" sz="1600" b="1" dirty="0">
                            <a:latin typeface="Times New Roman" charset="0"/>
                            <a:ea typeface="Times New Roman" charset="0"/>
                            <a:cs typeface="Times New Roman"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b="0" i="0" smtClean="0">
                                    <a:latin typeface="Cambria Math" charset="0"/>
                                  </a:rPr>
                                  <m:t>1090.47</m:t>
                                </m:r>
                              </m:oMath>
                            </m:oMathPara>
                          </a14:m>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0" smtClean="0">
                                    <a:latin typeface="Cambria Math" charset="0"/>
                                  </a:rPr>
                                  <m:t>16</m:t>
                                </m:r>
                              </m:oMath>
                            </m:oMathPara>
                          </a14:m>
                          <a:endParaRPr lang="en-US" sz="1600" dirty="0" smtClean="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003"/>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1635987929"/>
                  </p:ext>
                </p:extLst>
              </p:nvPr>
            </p:nvGraphicFramePr>
            <p:xfrm>
              <a:off x="1043608" y="1916832"/>
              <a:ext cx="7344816" cy="2436072"/>
            </p:xfrm>
            <a:graphic>
              <a:graphicData uri="http://schemas.openxmlformats.org/drawingml/2006/table">
                <a:tbl>
                  <a:tblPr firstRow="1" bandRow="1">
                    <a:tableStyleId>{6E25E649-3F16-4E02-A733-19D2CDBF48F0}</a:tableStyleId>
                  </a:tblPr>
                  <a:tblGrid>
                    <a:gridCol w="1944216"/>
                    <a:gridCol w="1440160"/>
                    <a:gridCol w="1512168"/>
                    <a:gridCol w="1368152"/>
                    <a:gridCol w="1080120"/>
                  </a:tblGrid>
                  <a:tr h="822960">
                    <a:tc>
                      <a:txBody>
                        <a:bodyPr/>
                        <a:lstStyle/>
                        <a:p>
                          <a:pPr algn="ctr"/>
                          <a:r>
                            <a:rPr lang="en-US" sz="1600" dirty="0" smtClean="0"/>
                            <a:t>Source of variation</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smtClean="0">
                              <a:effectLst/>
                            </a:rPr>
                            <a:t>Sum of squares </a:t>
                          </a:r>
                          <a:endParaRPr lang="en-US" sz="1600" dirty="0" smtClean="0"/>
                        </a:p>
                        <a:p>
                          <a:pPr algn="ct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smtClean="0">
                              <a:effectLst/>
                            </a:rPr>
                            <a:t>Degrees of</a:t>
                          </a:r>
                          <a:br>
                            <a:rPr kumimoji="0" lang="en-US" sz="1600" kern="1200" dirty="0" smtClean="0">
                              <a:effectLst/>
                            </a:rPr>
                          </a:br>
                          <a:r>
                            <a:rPr kumimoji="0" lang="en-US" sz="1600" kern="1200" dirty="0" smtClean="0">
                              <a:effectLst/>
                            </a:rPr>
                            <a:t>freedom </a:t>
                          </a:r>
                          <a:endParaRPr lang="en-US" sz="1600" dirty="0" smtClean="0"/>
                        </a:p>
                        <a:p>
                          <a:pPr algn="ctr"/>
                          <a:endParaRPr lang="en-US" sz="1600" dirty="0"/>
                        </a:p>
                      </a:txBody>
                      <a:tcPr/>
                    </a:tc>
                    <a:tc>
                      <a:txBody>
                        <a:bodyPr/>
                        <a:lstStyle/>
                        <a:p>
                          <a:pPr algn="ctr"/>
                          <a:r>
                            <a:rPr lang="en-US" sz="1600" dirty="0" smtClean="0"/>
                            <a:t>Mean square</a:t>
                          </a:r>
                          <a:endParaRPr lang="en-US" sz="1600" dirty="0"/>
                        </a:p>
                      </a:txBody>
                      <a:tcPr/>
                    </a:tc>
                    <a:tc>
                      <a:txBody>
                        <a:bodyPr/>
                        <a:lstStyle/>
                        <a:p>
                          <a:pPr algn="ctr"/>
                          <a:r>
                            <a:rPr lang="en-US" sz="1600" dirty="0" smtClean="0"/>
                            <a:t>F ratio</a:t>
                          </a:r>
                          <a:endParaRPr lang="en-US" sz="1600" i="1" dirty="0"/>
                        </a:p>
                      </a:txBody>
                      <a:tcPr/>
                    </a:tc>
                  </a:tr>
                  <a:tr h="544700">
                    <a:tc>
                      <a:txBody>
                        <a:bodyPr/>
                        <a:lstStyle/>
                        <a:p>
                          <a:r>
                            <a:rPr lang="en-US" sz="1600" dirty="0" smtClean="0"/>
                            <a:t>Between detergents</a:t>
                          </a:r>
                          <a:endParaRPr lang="en-US" sz="1600" dirty="0">
                            <a:latin typeface="Times New Roman" charset="0"/>
                            <a:ea typeface="Times New Roman" charset="0"/>
                            <a:cs typeface="Times New Roman" charset="0"/>
                          </a:endParaRPr>
                        </a:p>
                      </a:txBody>
                      <a:tcPr/>
                    </a:tc>
                    <a:tc>
                      <a:txBody>
                        <a:bodyPr/>
                        <a:lstStyle/>
                        <a:p>
                          <a:endParaRPr lang="en-US"/>
                        </a:p>
                      </a:txBody>
                      <a:tcPr>
                        <a:blipFill rotWithShape="0">
                          <a:blip r:embed="rId2"/>
                          <a:stretch>
                            <a:fillRect l="-134599" t="-153333" r="-275105" b="-197778"/>
                          </a:stretch>
                        </a:blipFill>
                      </a:tcPr>
                    </a:tc>
                    <a:tc>
                      <a:txBody>
                        <a:bodyPr/>
                        <a:lstStyle/>
                        <a:p>
                          <a:endParaRPr lang="en-US"/>
                        </a:p>
                      </a:txBody>
                      <a:tcPr>
                        <a:blipFill rotWithShape="0">
                          <a:blip r:embed="rId2"/>
                          <a:stretch>
                            <a:fillRect l="-224194" t="-153333" r="-162903" b="-197778"/>
                          </a:stretch>
                        </a:blipFill>
                      </a:tcPr>
                    </a:tc>
                    <a:tc>
                      <a:txBody>
                        <a:bodyPr/>
                        <a:lstStyle/>
                        <a:p>
                          <a:endParaRPr lang="en-US"/>
                        </a:p>
                      </a:txBody>
                      <a:tcPr>
                        <a:blipFill rotWithShape="0">
                          <a:blip r:embed="rId2"/>
                          <a:stretch>
                            <a:fillRect l="-357333" t="-153333" r="-79556" b="-197778"/>
                          </a:stretch>
                        </a:blipFill>
                      </a:tcPr>
                    </a:tc>
                    <a:tc>
                      <a:txBody>
                        <a:bodyPr/>
                        <a:lstStyle/>
                        <a:p>
                          <a:endParaRPr lang="en-US"/>
                        </a:p>
                      </a:txBody>
                      <a:tcPr>
                        <a:blipFill rotWithShape="0">
                          <a:blip r:embed="rId2"/>
                          <a:stretch>
                            <a:fillRect l="-581356" t="-153333" r="-1130" b="-197778"/>
                          </a:stretch>
                        </a:blipFill>
                      </a:tcPr>
                    </a:tc>
                  </a:tr>
                  <a:tr h="534206">
                    <a:tc>
                      <a:txBody>
                        <a:bodyPr/>
                        <a:lstStyle/>
                        <a:p>
                          <a:r>
                            <a:rPr lang="en-US" sz="1600" dirty="0" smtClean="0"/>
                            <a:t>Within detergents</a:t>
                          </a:r>
                          <a:endParaRPr lang="en-US" sz="1600" dirty="0">
                            <a:latin typeface="Times New Roman" charset="0"/>
                            <a:ea typeface="Times New Roman" charset="0"/>
                            <a:cs typeface="Times New Roman" charset="0"/>
                          </a:endParaRPr>
                        </a:p>
                      </a:txBody>
                      <a:tcPr/>
                    </a:tc>
                    <a:tc>
                      <a:txBody>
                        <a:bodyPr/>
                        <a:lstStyle/>
                        <a:p>
                          <a:endParaRPr lang="en-US"/>
                        </a:p>
                      </a:txBody>
                      <a:tcPr>
                        <a:blipFill rotWithShape="0">
                          <a:blip r:embed="rId2"/>
                          <a:stretch>
                            <a:fillRect l="-134599" t="-259091" r="-275105" b="-102273"/>
                          </a:stretch>
                        </a:blipFill>
                      </a:tcPr>
                    </a:tc>
                    <a:tc>
                      <a:txBody>
                        <a:bodyPr/>
                        <a:lstStyle/>
                        <a:p>
                          <a:endParaRPr lang="en-US"/>
                        </a:p>
                      </a:txBody>
                      <a:tcPr>
                        <a:blipFill rotWithShape="0">
                          <a:blip r:embed="rId2"/>
                          <a:stretch>
                            <a:fillRect l="-224194" t="-259091" r="-162903" b="-102273"/>
                          </a:stretch>
                        </a:blipFill>
                      </a:tcPr>
                    </a:tc>
                    <a:tc>
                      <a:txBody>
                        <a:bodyPr/>
                        <a:lstStyle/>
                        <a:p>
                          <a:endParaRPr lang="en-US"/>
                        </a:p>
                      </a:txBody>
                      <a:tcPr>
                        <a:blipFill rotWithShape="0">
                          <a:blip r:embed="rId2"/>
                          <a:stretch>
                            <a:fillRect l="-357333" t="-259091" r="-79556" b="-102273"/>
                          </a:stretch>
                        </a:blipFill>
                      </a:tcPr>
                    </a:tc>
                    <a:tc>
                      <a:txBody>
                        <a:bodyPr/>
                        <a:lstStyle/>
                        <a:p>
                          <a:endParaRPr lang="en-US" sz="1600" dirty="0"/>
                        </a:p>
                      </a:txBody>
                      <a:tcPr/>
                    </a:tc>
                  </a:tr>
                  <a:tr h="534206">
                    <a:tc>
                      <a:txBody>
                        <a:bodyPr/>
                        <a:lstStyle/>
                        <a:p>
                          <a:pPr algn="ctr"/>
                          <a:r>
                            <a:rPr lang="en-US" sz="1600" b="1" dirty="0" smtClean="0"/>
                            <a:t>Total</a:t>
                          </a:r>
                          <a:endParaRPr lang="en-US" sz="1600" b="1" dirty="0">
                            <a:latin typeface="Times New Roman" charset="0"/>
                            <a:ea typeface="Times New Roman" charset="0"/>
                            <a:cs typeface="Times New Roman" charset="0"/>
                          </a:endParaRPr>
                        </a:p>
                      </a:txBody>
                      <a:tcPr/>
                    </a:tc>
                    <a:tc>
                      <a:txBody>
                        <a:bodyPr/>
                        <a:lstStyle/>
                        <a:p>
                          <a:endParaRPr lang="en-US"/>
                        </a:p>
                      </a:txBody>
                      <a:tcPr>
                        <a:blipFill rotWithShape="0">
                          <a:blip r:embed="rId2"/>
                          <a:stretch>
                            <a:fillRect l="-134599" t="-359091" r="-275105" b="-2273"/>
                          </a:stretch>
                        </a:blipFill>
                      </a:tcPr>
                    </a:tc>
                    <a:tc>
                      <a:txBody>
                        <a:bodyPr/>
                        <a:lstStyle/>
                        <a:p>
                          <a:endParaRPr lang="en-US"/>
                        </a:p>
                      </a:txBody>
                      <a:tcPr>
                        <a:blipFill rotWithShape="0">
                          <a:blip r:embed="rId2"/>
                          <a:stretch>
                            <a:fillRect l="-224194" t="-359091" r="-162903" b="-2273"/>
                          </a:stretch>
                        </a:blipFill>
                      </a:tcPr>
                    </a:tc>
                    <a:tc>
                      <a:txBody>
                        <a:bodyPr/>
                        <a:lstStyle/>
                        <a:p>
                          <a:endParaRPr lang="en-US" sz="1600" dirty="0"/>
                        </a:p>
                      </a:txBody>
                      <a:tcPr/>
                    </a:tc>
                    <a:tc>
                      <a:txBody>
                        <a:bodyPr/>
                        <a:lstStyle/>
                        <a:p>
                          <a:endParaRPr lang="en-US" sz="1600" dirty="0"/>
                        </a:p>
                      </a:txBody>
                      <a:tcPr/>
                    </a:tc>
                  </a:tr>
                </a:tbl>
              </a:graphicData>
            </a:graphic>
          </p:graphicFrame>
        </mc:Fallback>
      </mc:AlternateContent>
      <p:sp>
        <p:nvSpPr>
          <p:cNvPr id="5" name="Title 1"/>
          <p:cNvSpPr txBox="1">
            <a:spLocks/>
          </p:cNvSpPr>
          <p:nvPr/>
        </p:nvSpPr>
        <p:spPr>
          <a:xfrm>
            <a:off x="385192" y="193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Solution</a:t>
            </a:r>
            <a:endParaRPr lang="en-IN" sz="4000" dirty="0">
              <a:solidFill>
                <a:srgbClr val="6C0000"/>
              </a:solidFill>
              <a:latin typeface="Times New Roman" pitchFamily="18" charset="0"/>
              <a:cs typeface="Times New Roman" pitchFamily="18" charset="0"/>
            </a:endParaRPr>
          </a:p>
        </p:txBody>
      </p:sp>
    </p:spTree>
    <p:extLst>
      <p:ext uri="{BB962C8B-B14F-4D97-AF65-F5344CB8AC3E}">
        <p14:creationId xmlns:p14="http://schemas.microsoft.com/office/powerpoint/2010/main" val="37698740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708920"/>
            <a:ext cx="8496944" cy="773440"/>
          </a:xfrm>
        </p:spPr>
        <p:txBody>
          <a:bodyPr>
            <a:noAutofit/>
          </a:bodyPr>
          <a:lstStyle/>
          <a:p>
            <a:pPr marL="0" indent="0" algn="ctr">
              <a:buNone/>
            </a:pPr>
            <a:r>
              <a:rPr lang="en-US" sz="5400" dirty="0" smtClean="0">
                <a:solidFill>
                  <a:srgbClr val="0070C0"/>
                </a:solidFill>
                <a:latin typeface="Times New Roman" pitchFamily="18" charset="0"/>
                <a:cs typeface="Times New Roman" pitchFamily="18" charset="0"/>
              </a:rPr>
              <a:t>Two-way ANOVA</a:t>
            </a:r>
            <a:endParaRPr lang="en-US" sz="5400" dirty="0">
              <a:solidFill>
                <a:srgbClr val="0070C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58</a:t>
            </a:fld>
            <a:endParaRPr lang="en-IN" dirty="0">
              <a:solidFill>
                <a:srgbClr val="04617B">
                  <a:shade val="90000"/>
                </a:srgbClr>
              </a:solidFill>
            </a:endParaRPr>
          </a:p>
        </p:txBody>
      </p:sp>
      <p:sp>
        <p:nvSpPr>
          <p:cNvPr id="5" name="Title 4"/>
          <p:cNvSpPr>
            <a:spLocks noGrp="1"/>
          </p:cNvSpPr>
          <p:nvPr>
            <p:ph type="title"/>
          </p:nvPr>
        </p:nvSpPr>
        <p:spPr/>
        <p:txBody>
          <a:bodyPr/>
          <a:lstStyle/>
          <a:p>
            <a:r>
              <a:rPr lang="en-US" dirty="0" smtClean="0"/>
              <a:t> </a:t>
            </a:r>
            <a:endParaRPr lang="en-IN" dirty="0"/>
          </a:p>
        </p:txBody>
      </p:sp>
    </p:spTree>
    <p:extLst>
      <p:ext uri="{BB962C8B-B14F-4D97-AF65-F5344CB8AC3E}">
        <p14:creationId xmlns:p14="http://schemas.microsoft.com/office/powerpoint/2010/main" val="23121231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245" y="1700808"/>
            <a:ext cx="8136898" cy="4389120"/>
          </a:xfrm>
        </p:spPr>
        <p:txBody>
          <a:bodyPr>
            <a:normAutofit/>
          </a:bodyPr>
          <a:lstStyle/>
          <a:p>
            <a:pPr algn="just"/>
            <a:r>
              <a:rPr lang="en-IN" sz="2000" dirty="0">
                <a:latin typeface="Times New Roman" charset="0"/>
                <a:ea typeface="Times New Roman" charset="0"/>
                <a:cs typeface="Times New Roman" charset="0"/>
              </a:rPr>
              <a:t>This is an extension of the one factor situation to take </a:t>
            </a:r>
            <a:r>
              <a:rPr lang="en-IN" sz="2000" dirty="0" smtClean="0">
                <a:latin typeface="Times New Roman" charset="0"/>
                <a:ea typeface="Times New Roman" charset="0"/>
                <a:cs typeface="Times New Roman" charset="0"/>
              </a:rPr>
              <a:t>account of </a:t>
            </a:r>
            <a:r>
              <a:rPr lang="en-IN" sz="2000" dirty="0">
                <a:latin typeface="Times New Roman" charset="0"/>
                <a:ea typeface="Times New Roman" charset="0"/>
                <a:cs typeface="Times New Roman" charset="0"/>
              </a:rPr>
              <a:t>a second factor. </a:t>
            </a:r>
          </a:p>
          <a:p>
            <a:pPr algn="just"/>
            <a:endParaRPr lang="en-US" sz="800" dirty="0">
              <a:latin typeface="Times New Roman" charset="0"/>
              <a:ea typeface="Times New Roman" charset="0"/>
              <a:cs typeface="Times New Roman" charset="0"/>
            </a:endParaRPr>
          </a:p>
          <a:p>
            <a:pPr algn="just"/>
            <a:r>
              <a:rPr lang="en-IN" sz="2000" dirty="0">
                <a:latin typeface="Times New Roman" charset="0"/>
                <a:ea typeface="Times New Roman" charset="0"/>
                <a:cs typeface="Times New Roman" charset="0"/>
              </a:rPr>
              <a:t>The levels of this second factor are </a:t>
            </a:r>
            <a:r>
              <a:rPr lang="en-IN" sz="2000" dirty="0" smtClean="0">
                <a:latin typeface="Times New Roman" charset="0"/>
                <a:ea typeface="Times New Roman" charset="0"/>
                <a:cs typeface="Times New Roman" charset="0"/>
              </a:rPr>
              <a:t>often determined </a:t>
            </a:r>
            <a:r>
              <a:rPr lang="en-IN" sz="2000" dirty="0">
                <a:latin typeface="Times New Roman" charset="0"/>
                <a:ea typeface="Times New Roman" charset="0"/>
                <a:cs typeface="Times New Roman" charset="0"/>
              </a:rPr>
              <a:t>by groupings of subjects or units used in </a:t>
            </a:r>
            <a:r>
              <a:rPr lang="en-IN" sz="2000" dirty="0" smtClean="0">
                <a:latin typeface="Times New Roman" charset="0"/>
                <a:ea typeface="Times New Roman" charset="0"/>
                <a:cs typeface="Times New Roman" charset="0"/>
              </a:rPr>
              <a:t>the investigation</a:t>
            </a:r>
            <a:r>
              <a:rPr lang="en-IN" sz="2000" dirty="0">
                <a:latin typeface="Times New Roman" charset="0"/>
                <a:ea typeface="Times New Roman" charset="0"/>
                <a:cs typeface="Times New Roman" charset="0"/>
              </a:rPr>
              <a:t>. As such it is often called a blocking </a:t>
            </a:r>
            <a:r>
              <a:rPr lang="en-IN" sz="2000" dirty="0" smtClean="0">
                <a:latin typeface="Times New Roman" charset="0"/>
                <a:ea typeface="Times New Roman" charset="0"/>
                <a:cs typeface="Times New Roman" charset="0"/>
              </a:rPr>
              <a:t>factor because </a:t>
            </a:r>
            <a:r>
              <a:rPr lang="en-IN" sz="2000" dirty="0">
                <a:latin typeface="Times New Roman" charset="0"/>
                <a:ea typeface="Times New Roman" charset="0"/>
                <a:cs typeface="Times New Roman" charset="0"/>
              </a:rPr>
              <a:t>it places subjects or units into homogeneous </a:t>
            </a:r>
            <a:r>
              <a:rPr lang="en-IN" sz="2000" dirty="0" smtClean="0">
                <a:latin typeface="Times New Roman" charset="0"/>
                <a:ea typeface="Times New Roman" charset="0"/>
                <a:cs typeface="Times New Roman" charset="0"/>
              </a:rPr>
              <a:t>groups called </a:t>
            </a:r>
            <a:r>
              <a:rPr lang="en-IN" sz="2000" dirty="0">
                <a:latin typeface="Times New Roman" charset="0"/>
                <a:ea typeface="Times New Roman" charset="0"/>
                <a:cs typeface="Times New Roman" charset="0"/>
              </a:rPr>
              <a:t>blocks. The design itself is then called a </a:t>
            </a:r>
            <a:r>
              <a:rPr lang="en-IN" sz="2000" dirty="0" smtClean="0">
                <a:latin typeface="Times New Roman" charset="0"/>
                <a:ea typeface="Times New Roman" charset="0"/>
                <a:cs typeface="Times New Roman" charset="0"/>
              </a:rPr>
              <a:t>randomised block </a:t>
            </a:r>
            <a:r>
              <a:rPr lang="en-IN" sz="2000" dirty="0">
                <a:latin typeface="Times New Roman" charset="0"/>
                <a:ea typeface="Times New Roman" charset="0"/>
                <a:cs typeface="Times New Roman" charset="0"/>
              </a:rPr>
              <a:t>design.</a:t>
            </a:r>
          </a:p>
          <a:p>
            <a:pPr marL="0" indent="0" algn="just">
              <a:buNone/>
            </a:pPr>
            <a:endParaRPr lang="en-US" sz="2000" dirty="0">
              <a:latin typeface="Times New Roman" charset="0"/>
              <a:ea typeface="Times New Roman" charset="0"/>
              <a:cs typeface="Times New Roman" charset="0"/>
            </a:endParaRPr>
          </a:p>
        </p:txBody>
      </p:sp>
      <p:sp>
        <p:nvSpPr>
          <p:cNvPr id="4" name="Title 1"/>
          <p:cNvSpPr txBox="1">
            <a:spLocks/>
          </p:cNvSpPr>
          <p:nvPr/>
        </p:nvSpPr>
        <p:spPr>
          <a:xfrm>
            <a:off x="395543" y="2606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Two </a:t>
            </a:r>
            <a:r>
              <a:rPr lang="en-US" sz="4000" dirty="0">
                <a:solidFill>
                  <a:srgbClr val="A50021"/>
                </a:solidFill>
                <a:latin typeface="Times New Roman" pitchFamily="18" charset="0"/>
                <a:cs typeface="Times New Roman" pitchFamily="18" charset="0"/>
              </a:rPr>
              <a:t>way (factor) </a:t>
            </a:r>
            <a:r>
              <a:rPr lang="en-US" sz="4000" dirty="0" err="1">
                <a:solidFill>
                  <a:srgbClr val="A50021"/>
                </a:solidFill>
                <a:latin typeface="Times New Roman" pitchFamily="18" charset="0"/>
                <a:cs typeface="Times New Roman" pitchFamily="18" charset="0"/>
              </a:rPr>
              <a:t>anova</a:t>
            </a:r>
            <a:endParaRPr lang="en-IN" sz="4000" dirty="0">
              <a:solidFill>
                <a:srgbClr val="6C0000"/>
              </a:solidFill>
              <a:latin typeface="Times New Roman" pitchFamily="18" charset="0"/>
              <a:cs typeface="Times New Roman" pitchFamily="18" charset="0"/>
            </a:endParaRPr>
          </a:p>
        </p:txBody>
      </p:sp>
    </p:spTree>
    <p:extLst>
      <p:ext uri="{BB962C8B-B14F-4D97-AF65-F5344CB8AC3E}">
        <p14:creationId xmlns:p14="http://schemas.microsoft.com/office/powerpoint/2010/main" val="15103138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3" y="260648"/>
            <a:ext cx="8229600" cy="1008112"/>
          </a:xfrm>
        </p:spPr>
        <p:txBody>
          <a:bodyPr>
            <a:normAutofit fontScale="90000"/>
          </a:bodyPr>
          <a:lstStyle/>
          <a:p>
            <a:pPr algn="l"/>
            <a:r>
              <a:rPr lang="en-US" sz="4000" dirty="0" smtClean="0">
                <a:solidFill>
                  <a:srgbClr val="960000"/>
                </a:solidFill>
                <a:latin typeface="Times New Roman" pitchFamily="18" charset="0"/>
                <a:cs typeface="Times New Roman" pitchFamily="18" charset="0"/>
              </a:rPr>
              <a:t>Example : Single vs. Multiple population</a:t>
            </a:r>
            <a:endParaRPr lang="en-IN" sz="4000" dirty="0">
              <a:solidFill>
                <a:srgbClr val="96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2286000" lvl="8" indent="0">
              <a:buNone/>
            </a:pPr>
            <a:endParaRPr lang="en-US" dirty="0" smtClean="0">
              <a:solidFill>
                <a:srgbClr val="002060"/>
              </a:solidFill>
              <a:latin typeface="Times New Roman" pitchFamily="18" charset="0"/>
              <a:cs typeface="Times New Roman" pitchFamily="18" charset="0"/>
            </a:endParaRPr>
          </a:p>
          <a:p>
            <a:endParaRPr lang="en-US" dirty="0" smtClean="0">
              <a:solidFill>
                <a:srgbClr val="002060"/>
              </a:solidFill>
              <a:latin typeface="Times New Roman" pitchFamily="18" charset="0"/>
              <a:cs typeface="Times New Roman" pitchFamily="18" charset="0"/>
            </a:endParaRPr>
          </a:p>
          <a:p>
            <a:pPr lvl="8"/>
            <a:endParaRPr lang="en-US" sz="1000" dirty="0" smtClean="0">
              <a:solidFill>
                <a:srgbClr val="002060"/>
              </a:solidFill>
              <a:latin typeface="Times New Roman" pitchFamily="18" charset="0"/>
              <a:cs typeface="Times New Roman" pitchFamily="18" charset="0"/>
            </a:endParaRPr>
          </a:p>
        </p:txBody>
      </p:sp>
      <p:pic>
        <p:nvPicPr>
          <p:cNvPr id="4098" name="Picture 2" descr="Image result for A basket of ap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555" y="1700808"/>
            <a:ext cx="4242496" cy="204214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Image result for A basket of apples, mangoes and onion"/>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3742953"/>
            <a:ext cx="3672408" cy="3158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7490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43" y="1628800"/>
            <a:ext cx="8229600" cy="4389120"/>
          </a:xfrm>
        </p:spPr>
        <p:txBody>
          <a:bodyPr>
            <a:normAutofit/>
          </a:bodyPr>
          <a:lstStyle/>
          <a:p>
            <a:pPr algn="just"/>
            <a:r>
              <a:rPr lang="en-IN" sz="2000" dirty="0">
                <a:latin typeface="Times New Roman" charset="0"/>
                <a:ea typeface="Times New Roman" charset="0"/>
                <a:cs typeface="Times New Roman" charset="0"/>
              </a:rPr>
              <a:t>A computer manufacturer wishes to compare the speed of </a:t>
            </a:r>
            <a:r>
              <a:rPr lang="en-IN" sz="2000" dirty="0" smtClean="0">
                <a:latin typeface="Times New Roman" charset="0"/>
                <a:ea typeface="Times New Roman" charset="0"/>
                <a:cs typeface="Times New Roman" charset="0"/>
              </a:rPr>
              <a:t>four of </a:t>
            </a:r>
            <a:r>
              <a:rPr lang="en-IN" sz="2000" dirty="0">
                <a:latin typeface="Times New Roman" charset="0"/>
                <a:ea typeface="Times New Roman" charset="0"/>
                <a:cs typeface="Times New Roman" charset="0"/>
              </a:rPr>
              <a:t>the firm's compilers. The manufacturer can use one of </a:t>
            </a:r>
            <a:r>
              <a:rPr lang="en-IN" sz="2000" dirty="0" smtClean="0">
                <a:latin typeface="Times New Roman" charset="0"/>
                <a:ea typeface="Times New Roman" charset="0"/>
                <a:cs typeface="Times New Roman" charset="0"/>
              </a:rPr>
              <a:t>two experimental </a:t>
            </a:r>
            <a:r>
              <a:rPr lang="en-IN" sz="2000" dirty="0">
                <a:latin typeface="Times New Roman" charset="0"/>
                <a:ea typeface="Times New Roman" charset="0"/>
                <a:cs typeface="Times New Roman" charset="0"/>
              </a:rPr>
              <a:t>designs.</a:t>
            </a:r>
          </a:p>
          <a:p>
            <a:pPr algn="just"/>
            <a:endParaRPr lang="en-US" sz="800" dirty="0">
              <a:latin typeface="Times New Roman" charset="0"/>
              <a:ea typeface="Times New Roman" charset="0"/>
              <a:cs typeface="Times New Roman" charset="0"/>
            </a:endParaRPr>
          </a:p>
          <a:p>
            <a:pPr marL="822960" lvl="1" indent="-457200" algn="just">
              <a:buClr>
                <a:schemeClr val="tx1">
                  <a:lumMod val="75000"/>
                  <a:lumOff val="25000"/>
                </a:schemeClr>
              </a:buClr>
              <a:buFont typeface="+mj-lt"/>
              <a:buAutoNum type="alphaLcParenR"/>
            </a:pPr>
            <a:r>
              <a:rPr lang="en-IN" sz="2000" dirty="0">
                <a:latin typeface="Times New Roman" charset="0"/>
                <a:ea typeface="Times New Roman" charset="0"/>
                <a:cs typeface="Times New Roman" charset="0"/>
              </a:rPr>
              <a:t>Use 20 similar programs, randomly allocating 5 </a:t>
            </a:r>
            <a:r>
              <a:rPr lang="en-IN" sz="2000" dirty="0" smtClean="0">
                <a:latin typeface="Times New Roman" charset="0"/>
                <a:ea typeface="Times New Roman" charset="0"/>
                <a:cs typeface="Times New Roman" charset="0"/>
              </a:rPr>
              <a:t>programs to </a:t>
            </a:r>
            <a:r>
              <a:rPr lang="en-IN" sz="2000" dirty="0">
                <a:latin typeface="Times New Roman" charset="0"/>
                <a:ea typeface="Times New Roman" charset="0"/>
                <a:cs typeface="Times New Roman" charset="0"/>
              </a:rPr>
              <a:t>each </a:t>
            </a:r>
            <a:r>
              <a:rPr lang="en-IN" sz="2000" dirty="0" smtClean="0">
                <a:latin typeface="Times New Roman" charset="0"/>
                <a:ea typeface="Times New Roman" charset="0"/>
                <a:cs typeface="Times New Roman" charset="0"/>
              </a:rPr>
              <a:t>compiler.</a:t>
            </a:r>
          </a:p>
          <a:p>
            <a:pPr marL="822960" lvl="1" indent="-457200" algn="just">
              <a:buClr>
                <a:schemeClr val="tx1">
                  <a:lumMod val="75000"/>
                  <a:lumOff val="25000"/>
                </a:schemeClr>
              </a:buClr>
              <a:buFont typeface="+mj-lt"/>
              <a:buAutoNum type="alphaLcParenR"/>
            </a:pPr>
            <a:r>
              <a:rPr lang="en-IN" sz="2000" dirty="0">
                <a:latin typeface="Times New Roman" charset="0"/>
                <a:ea typeface="Times New Roman" charset="0"/>
                <a:cs typeface="Times New Roman" charset="0"/>
              </a:rPr>
              <a:t>Use 4 copies of any 5 programs, allocating 1 copy of </a:t>
            </a:r>
            <a:r>
              <a:rPr lang="en-IN" sz="2000" dirty="0" smtClean="0">
                <a:latin typeface="Times New Roman" charset="0"/>
                <a:ea typeface="Times New Roman" charset="0"/>
                <a:cs typeface="Times New Roman" charset="0"/>
              </a:rPr>
              <a:t>each program </a:t>
            </a:r>
            <a:r>
              <a:rPr lang="en-IN" sz="2000" dirty="0">
                <a:latin typeface="Times New Roman" charset="0"/>
                <a:ea typeface="Times New Roman" charset="0"/>
                <a:cs typeface="Times New Roman" charset="0"/>
              </a:rPr>
              <a:t>to each compiler.</a:t>
            </a:r>
          </a:p>
          <a:p>
            <a:pPr marL="365760" lvl="1" indent="0" algn="just">
              <a:buClr>
                <a:schemeClr val="tx1">
                  <a:lumMod val="75000"/>
                  <a:lumOff val="25000"/>
                </a:schemeClr>
              </a:buClr>
              <a:buNone/>
            </a:pPr>
            <a:endParaRPr lang="en-US" sz="1800" dirty="0">
              <a:latin typeface="Times New Roman" charset="0"/>
              <a:ea typeface="Times New Roman" charset="0"/>
              <a:cs typeface="Times New Roman" charset="0"/>
            </a:endParaRPr>
          </a:p>
          <a:p>
            <a:pPr algn="just"/>
            <a:r>
              <a:rPr lang="en-IN" sz="2000" dirty="0">
                <a:latin typeface="Times New Roman" charset="0"/>
                <a:ea typeface="Times New Roman" charset="0"/>
                <a:cs typeface="Times New Roman" charset="0"/>
              </a:rPr>
              <a:t>Which of (a) and (b) would you recommend, and why</a:t>
            </a:r>
            <a:r>
              <a:rPr lang="en-IN" sz="2000" dirty="0" smtClean="0">
                <a:latin typeface="Times New Roman" charset="0"/>
                <a:ea typeface="Times New Roman" charset="0"/>
                <a:cs typeface="Times New Roman" charset="0"/>
              </a:rPr>
              <a:t>? </a:t>
            </a:r>
            <a:endParaRPr lang="en-US" sz="2000" dirty="0">
              <a:latin typeface="Times New Roman" charset="0"/>
              <a:ea typeface="Times New Roman" charset="0"/>
              <a:cs typeface="Times New Roman" charset="0"/>
            </a:endParaRPr>
          </a:p>
        </p:txBody>
      </p:sp>
      <p:sp>
        <p:nvSpPr>
          <p:cNvPr id="4" name="Title 1"/>
          <p:cNvSpPr txBox="1">
            <a:spLocks/>
          </p:cNvSpPr>
          <p:nvPr/>
        </p:nvSpPr>
        <p:spPr>
          <a:xfrm>
            <a:off x="395543" y="2606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6C0000"/>
                </a:solidFill>
                <a:latin typeface="Times New Roman" pitchFamily="18" charset="0"/>
                <a:cs typeface="Times New Roman" pitchFamily="18" charset="0"/>
              </a:rPr>
              <a:t> </a:t>
            </a:r>
            <a:r>
              <a:rPr lang="en-US" sz="4000" dirty="0" smtClean="0">
                <a:solidFill>
                  <a:srgbClr val="960000"/>
                </a:solidFill>
                <a:latin typeface="Times New Roman" pitchFamily="18" charset="0"/>
                <a:cs typeface="Times New Roman" pitchFamily="18" charset="0"/>
              </a:rPr>
              <a:t>Example 10: Two-factor Analysis</a:t>
            </a:r>
            <a:endParaRPr lang="en-IN" sz="4000" dirty="0">
              <a:solidFill>
                <a:srgbClr val="960000"/>
              </a:solidFill>
              <a:latin typeface="Times New Roman" pitchFamily="18" charset="0"/>
              <a:cs typeface="Times New Roman" pitchFamily="18" charset="0"/>
            </a:endParaRPr>
          </a:p>
        </p:txBody>
      </p:sp>
    </p:spTree>
    <p:extLst>
      <p:ext uri="{BB962C8B-B14F-4D97-AF65-F5344CB8AC3E}">
        <p14:creationId xmlns:p14="http://schemas.microsoft.com/office/powerpoint/2010/main" val="31506882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193" y="1628800"/>
            <a:ext cx="8229600" cy="4389120"/>
          </a:xfrm>
        </p:spPr>
        <p:txBody>
          <a:bodyPr>
            <a:normAutofit fontScale="77500" lnSpcReduction="20000"/>
          </a:bodyPr>
          <a:lstStyle/>
          <a:p>
            <a:pPr algn="just"/>
            <a:r>
              <a:rPr lang="en-IN" sz="2400" dirty="0">
                <a:latin typeface="Times New Roman" panose="02020603050405020304" pitchFamily="18" charset="0"/>
                <a:cs typeface="Times New Roman" panose="02020603050405020304" pitchFamily="18" charset="0"/>
              </a:rPr>
              <a:t>In (a), although the 20 programs are similar, any differences</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between them may affect the compilation times and hence perhaps</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any conclusions. Thus in the 'worst scenario', the 5 programs</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allocated to what is really the fastest compiler could be the 5</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requiring the longest compilation times, resulting in the compiler</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appearing to be the slowest! If used, the results would require a</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one factor analysis of variance; the factor being compiler at </a:t>
            </a:r>
            <a:r>
              <a:rPr lang="en-IN" sz="2400" dirty="0" smtClean="0">
                <a:latin typeface="Times New Roman" panose="02020603050405020304" pitchFamily="18" charset="0"/>
                <a:cs typeface="Times New Roman" panose="02020603050405020304" pitchFamily="18" charset="0"/>
              </a:rPr>
              <a:t>4 levels</a:t>
            </a:r>
            <a:r>
              <a:rPr lang="en-IN" sz="2400" dirty="0">
                <a:latin typeface="Times New Roman" panose="02020603050405020304" pitchFamily="18" charset="0"/>
                <a:cs typeface="Times New Roman" panose="02020603050405020304" pitchFamily="18" charset="0"/>
              </a:rPr>
              <a:t>.</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charset="0"/>
                <a:ea typeface="Times New Roman" charset="0"/>
                <a:cs typeface="Times New Roman" charset="0"/>
              </a:rPr>
              <a:t>In (b), since all 5 programs are run on each compiler, </a:t>
            </a:r>
            <a:r>
              <a:rPr lang="en-IN" sz="2400" dirty="0" smtClean="0">
                <a:latin typeface="Times New Roman" charset="0"/>
                <a:ea typeface="Times New Roman" charset="0"/>
                <a:cs typeface="Times New Roman" charset="0"/>
              </a:rPr>
              <a:t>differences between </a:t>
            </a:r>
            <a:r>
              <a:rPr lang="en-IN" sz="2400" dirty="0">
                <a:latin typeface="Times New Roman" charset="0"/>
                <a:ea typeface="Times New Roman" charset="0"/>
                <a:cs typeface="Times New Roman" charset="0"/>
              </a:rPr>
              <a:t>programs should not affect the results. Indeed it may </a:t>
            </a:r>
            <a:r>
              <a:rPr lang="en-IN" sz="2400" dirty="0" smtClean="0">
                <a:latin typeface="Times New Roman" charset="0"/>
                <a:ea typeface="Times New Roman" charset="0"/>
                <a:cs typeface="Times New Roman" charset="0"/>
              </a:rPr>
              <a:t>be advantageous </a:t>
            </a:r>
            <a:r>
              <a:rPr lang="en-IN" sz="2400" dirty="0">
                <a:latin typeface="Times New Roman" charset="0"/>
                <a:ea typeface="Times New Roman" charset="0"/>
                <a:cs typeface="Times New Roman" charset="0"/>
              </a:rPr>
              <a:t>to use 5 programs that differ markedly so </a:t>
            </a:r>
            <a:r>
              <a:rPr lang="en-IN" sz="2400" dirty="0" smtClean="0">
                <a:latin typeface="Times New Roman" charset="0"/>
                <a:ea typeface="Times New Roman" charset="0"/>
                <a:cs typeface="Times New Roman" charset="0"/>
              </a:rPr>
              <a:t>that comparisons </a:t>
            </a:r>
            <a:r>
              <a:rPr lang="en-IN" sz="2400" dirty="0">
                <a:latin typeface="Times New Roman" charset="0"/>
                <a:ea typeface="Times New Roman" charset="0"/>
                <a:cs typeface="Times New Roman" charset="0"/>
              </a:rPr>
              <a:t>of compilation times are more general. For </a:t>
            </a:r>
            <a:r>
              <a:rPr lang="en-IN" sz="2400" dirty="0" smtClean="0">
                <a:latin typeface="Times New Roman" charset="0"/>
                <a:ea typeface="Times New Roman" charset="0"/>
                <a:cs typeface="Times New Roman" charset="0"/>
              </a:rPr>
              <a:t>this design</a:t>
            </a:r>
            <a:r>
              <a:rPr lang="en-IN" sz="2400" dirty="0">
                <a:latin typeface="Times New Roman" charset="0"/>
                <a:ea typeface="Times New Roman" charset="0"/>
                <a:cs typeface="Times New Roman" charset="0"/>
              </a:rPr>
              <a:t>, there are two factors; compiler (4 levels) and program (</a:t>
            </a:r>
            <a:r>
              <a:rPr lang="en-IN" sz="2400" dirty="0" smtClean="0">
                <a:latin typeface="Times New Roman" charset="0"/>
                <a:ea typeface="Times New Roman" charset="0"/>
                <a:cs typeface="Times New Roman" charset="0"/>
              </a:rPr>
              <a:t>5 levels</a:t>
            </a:r>
            <a:r>
              <a:rPr lang="en-IN" sz="2400" dirty="0">
                <a:latin typeface="Times New Roman" charset="0"/>
                <a:ea typeface="Times New Roman" charset="0"/>
                <a:cs typeface="Times New Roman" charset="0"/>
              </a:rPr>
              <a:t>). The factor of principal interest is compiler whereas </a:t>
            </a:r>
            <a:r>
              <a:rPr lang="en-IN" sz="2400" dirty="0" smtClean="0">
                <a:latin typeface="Times New Roman" charset="0"/>
                <a:ea typeface="Times New Roman" charset="0"/>
                <a:cs typeface="Times New Roman" charset="0"/>
              </a:rPr>
              <a:t>the other </a:t>
            </a:r>
            <a:r>
              <a:rPr lang="en-IN" sz="2400" dirty="0">
                <a:latin typeface="Times New Roman" charset="0"/>
                <a:ea typeface="Times New Roman" charset="0"/>
                <a:cs typeface="Times New Roman" charset="0"/>
              </a:rPr>
              <a:t>factor, program, may be considered as a blocking factor as </a:t>
            </a:r>
            <a:r>
              <a:rPr lang="en-IN" sz="2400" dirty="0" smtClean="0">
                <a:latin typeface="Times New Roman" charset="0"/>
                <a:ea typeface="Times New Roman" charset="0"/>
                <a:cs typeface="Times New Roman" charset="0"/>
              </a:rPr>
              <a:t>it creates </a:t>
            </a:r>
            <a:r>
              <a:rPr lang="en-IN" sz="2400" dirty="0">
                <a:latin typeface="Times New Roman" charset="0"/>
                <a:ea typeface="Times New Roman" charset="0"/>
                <a:cs typeface="Times New Roman" charset="0"/>
              </a:rPr>
              <a:t>5 blocks each containing 4 copies of the same program</a:t>
            </a:r>
            <a:r>
              <a:rPr lang="en-IN" sz="2400" dirty="0" smtClean="0">
                <a:latin typeface="Times New Roman" charset="0"/>
                <a:ea typeface="Times New Roman" charset="0"/>
                <a:cs typeface="Times New Roman" charset="0"/>
              </a:rPr>
              <a:t>.</a:t>
            </a:r>
          </a:p>
          <a:p>
            <a:pPr marL="0" indent="0" algn="just">
              <a:buNone/>
            </a:pPr>
            <a:endParaRPr lang="en-IN" sz="2400" dirty="0" smtClean="0">
              <a:latin typeface="Times New Roman" charset="0"/>
              <a:ea typeface="Times New Roman" charset="0"/>
              <a:cs typeface="Times New Roman" charset="0"/>
            </a:endParaRPr>
          </a:p>
          <a:p>
            <a:r>
              <a:rPr lang="en-IN" sz="2400" dirty="0">
                <a:latin typeface="Times New Roman" panose="02020603050405020304" pitchFamily="18" charset="0"/>
                <a:cs typeface="Times New Roman" panose="02020603050405020304" pitchFamily="18" charset="0"/>
              </a:rPr>
              <a:t>Thus (b) is the better designed investigation</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395543" y="2606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 Solution</a:t>
            </a:r>
            <a:endParaRPr lang="en-IN" sz="4000" dirty="0">
              <a:solidFill>
                <a:srgbClr val="6C0000"/>
              </a:solidFill>
              <a:latin typeface="Times New Roman" pitchFamily="18" charset="0"/>
              <a:cs typeface="Times New Roman" pitchFamily="18" charset="0"/>
            </a:endParaRPr>
          </a:p>
        </p:txBody>
      </p:sp>
    </p:spTree>
    <p:extLst>
      <p:ext uri="{BB962C8B-B14F-4D97-AF65-F5344CB8AC3E}">
        <p14:creationId xmlns:p14="http://schemas.microsoft.com/office/powerpoint/2010/main" val="12030930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000" dirty="0" smtClean="0">
                <a:solidFill>
                  <a:srgbClr val="C00000"/>
                </a:solidFill>
                <a:latin typeface="Times New Roman" panose="02020603050405020304" pitchFamily="18" charset="0"/>
                <a:cs typeface="Times New Roman" panose="02020603050405020304" pitchFamily="18" charset="0"/>
              </a:rPr>
              <a:t>Solution</a:t>
            </a:r>
            <a:endParaRPr lang="en-IN" sz="40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IN" sz="2000" dirty="0">
                <a:latin typeface="Times New Roman" panose="02020603050405020304" pitchFamily="18" charset="0"/>
                <a:cs typeface="Times New Roman" panose="02020603050405020304" pitchFamily="18" charset="0"/>
              </a:rPr>
              <a:t>The actual compilation times, in milliseconds, for this two </a:t>
            </a:r>
            <a:r>
              <a:rPr lang="en-IN" sz="2000" dirty="0" smtClean="0">
                <a:latin typeface="Times New Roman" panose="02020603050405020304" pitchFamily="18" charset="0"/>
                <a:cs typeface="Times New Roman" panose="02020603050405020304" pitchFamily="18" charset="0"/>
              </a:rPr>
              <a:t>factor (randomised </a:t>
            </a:r>
            <a:r>
              <a:rPr lang="en-IN" sz="2000" dirty="0">
                <a:latin typeface="Times New Roman" panose="02020603050405020304" pitchFamily="18" charset="0"/>
                <a:cs typeface="Times New Roman" panose="02020603050405020304" pitchFamily="18" charset="0"/>
              </a:rPr>
              <a:t>block) design are shown in the following </a:t>
            </a:r>
            <a:r>
              <a:rPr lang="en-IN" sz="2000" dirty="0" smtClean="0">
                <a:latin typeface="Times New Roman" panose="02020603050405020304" pitchFamily="18" charset="0"/>
                <a:cs typeface="Times New Roman" panose="02020603050405020304" pitchFamily="18" charset="0"/>
              </a:rPr>
              <a:t>table. </a:t>
            </a: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62</a:t>
            </a:fld>
            <a:endParaRPr lang="en-IN" dirty="0">
              <a:solidFill>
                <a:srgbClr val="04617B">
                  <a:shade val="90000"/>
                </a:srgbClr>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113334846"/>
              </p:ext>
            </p:extLst>
          </p:nvPr>
        </p:nvGraphicFramePr>
        <p:xfrm>
          <a:off x="2411760" y="3068960"/>
          <a:ext cx="4248472" cy="2899728"/>
        </p:xfrm>
        <a:graphic>
          <a:graphicData uri="http://schemas.openxmlformats.org/drawingml/2006/table">
            <a:tbl>
              <a:tblPr firstRow="1" bandRow="1">
                <a:tableStyleId>{5C22544A-7EE6-4342-B048-85BDC9FD1C3A}</a:tableStyleId>
              </a:tblPr>
              <a:tblGrid>
                <a:gridCol w="1448322">
                  <a:extLst>
                    <a:ext uri="{9D8B030D-6E8A-4147-A177-3AD203B41FA5}">
                      <a16:colId xmlns:a16="http://schemas.microsoft.com/office/drawing/2014/main" val="20000"/>
                    </a:ext>
                  </a:extLst>
                </a:gridCol>
                <a:gridCol w="667487">
                  <a:extLst>
                    <a:ext uri="{9D8B030D-6E8A-4147-A177-3AD203B41FA5}">
                      <a16:colId xmlns:a16="http://schemas.microsoft.com/office/drawing/2014/main" val="20001"/>
                    </a:ext>
                  </a:extLst>
                </a:gridCol>
                <a:gridCol w="836519">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tblGrid>
              <a:tr h="432048">
                <a:tc rowSpan="2">
                  <a:txBody>
                    <a:bodyPr/>
                    <a:lstStyle/>
                    <a:p>
                      <a:pPr algn="ctr"/>
                      <a:endParaRPr lang="en-US" sz="1400" b="1" dirty="0">
                        <a:solidFill>
                          <a:schemeClr val="tx1"/>
                        </a:solidFill>
                        <a:latin typeface="+mj-lt"/>
                      </a:endParaRPr>
                    </a:p>
                  </a:txBody>
                  <a:tcPr marL="51435" marR="51435" marT="25718" marB="25718"/>
                </a:tc>
                <a:tc gridSpan="3">
                  <a:txBody>
                    <a:bodyPr/>
                    <a:lstStyle/>
                    <a:p>
                      <a:pPr algn="ctr"/>
                      <a:r>
                        <a:rPr lang="en-US" sz="1400" dirty="0" smtClean="0"/>
                        <a:t>Compiler</a:t>
                      </a:r>
                      <a:endParaRPr lang="en-US" sz="1400" b="1" dirty="0">
                        <a:solidFill>
                          <a:schemeClr val="bg1"/>
                        </a:solidFill>
                        <a:latin typeface="+mj-lt"/>
                      </a:endParaRPr>
                    </a:p>
                  </a:txBody>
                  <a:tcPr marL="51435" marR="51435" marT="25718" marB="25718"/>
                </a:tc>
                <a:tc hMerge="1">
                  <a:txBody>
                    <a:bodyPr/>
                    <a:lstStyle/>
                    <a:p>
                      <a:pPr algn="ctr"/>
                      <a:endParaRPr lang="en-US" sz="1200" dirty="0"/>
                    </a:p>
                  </a:txBody>
                  <a:tcPr marL="68580" marR="68580" marT="34290" marB="34290"/>
                </a:tc>
                <a:tc hMerge="1">
                  <a:txBody>
                    <a:bodyPr/>
                    <a:lstStyle/>
                    <a:p>
                      <a:pPr algn="ctr"/>
                      <a:endParaRPr lang="en-US" sz="1200" dirty="0"/>
                    </a:p>
                  </a:txBody>
                  <a:tcPr marL="68580" marR="68580" marT="34290" marB="34290"/>
                </a:tc>
                <a:tc>
                  <a:txBody>
                    <a:bodyPr/>
                    <a:lstStyle/>
                    <a:p>
                      <a:pPr algn="ctr"/>
                      <a:endParaRPr lang="en-US" sz="1400" b="1" dirty="0">
                        <a:solidFill>
                          <a:schemeClr val="bg1"/>
                        </a:solidFill>
                        <a:latin typeface="+mj-lt"/>
                      </a:endParaRPr>
                    </a:p>
                  </a:txBody>
                  <a:tcPr marL="51435" marR="51435" marT="25718" marB="25718"/>
                </a:tc>
                <a:extLst>
                  <a:ext uri="{0D108BD9-81ED-4DB2-BD59-A6C34878D82A}">
                    <a16:rowId xmlns:a16="http://schemas.microsoft.com/office/drawing/2014/main" val="10000"/>
                  </a:ext>
                </a:extLst>
              </a:tr>
              <a:tr h="360040">
                <a:tc vMerge="1">
                  <a:txBody>
                    <a:bodyPr/>
                    <a:lstStyle/>
                    <a:p>
                      <a:pPr algn="ctr"/>
                      <a:endParaRPr lang="en-US" sz="1200" dirty="0"/>
                    </a:p>
                  </a:txBody>
                  <a:tcPr marL="68580" marR="68580" marT="34290" marB="34290">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sz="1400" dirty="0" smtClean="0"/>
                        <a:t>1</a:t>
                      </a:r>
                      <a:endParaRPr lang="en-US" sz="1400" b="1" dirty="0">
                        <a:solidFill>
                          <a:schemeClr val="bg1"/>
                        </a:solidFill>
                        <a:latin typeface="+mj-lt"/>
                      </a:endParaRPr>
                    </a:p>
                  </a:txBody>
                  <a:tcPr marL="51435" marR="51435" marT="25718" marB="25718"/>
                </a:tc>
                <a:tc>
                  <a:txBody>
                    <a:bodyPr/>
                    <a:lstStyle/>
                    <a:p>
                      <a:pPr algn="ctr"/>
                      <a:r>
                        <a:rPr lang="en-US" sz="1400" dirty="0" smtClean="0"/>
                        <a:t>2</a:t>
                      </a:r>
                      <a:endParaRPr lang="en-US" sz="1400" b="1" dirty="0">
                        <a:solidFill>
                          <a:schemeClr val="bg1"/>
                        </a:solidFill>
                        <a:latin typeface="+mj-lt"/>
                      </a:endParaRPr>
                    </a:p>
                  </a:txBody>
                  <a:tcPr marL="51435" marR="51435" marT="25718" marB="25718"/>
                </a:tc>
                <a:tc>
                  <a:txBody>
                    <a:bodyPr/>
                    <a:lstStyle/>
                    <a:p>
                      <a:pPr algn="ctr"/>
                      <a:r>
                        <a:rPr lang="en-US" sz="1400" dirty="0" smtClean="0"/>
                        <a:t>3</a:t>
                      </a:r>
                      <a:endParaRPr lang="en-US" sz="1400" b="1" dirty="0">
                        <a:solidFill>
                          <a:schemeClr val="bg1"/>
                        </a:solidFill>
                        <a:latin typeface="+mj-lt"/>
                      </a:endParaRPr>
                    </a:p>
                  </a:txBody>
                  <a:tcPr marL="51435" marR="51435" marT="25718" marB="25718"/>
                </a:tc>
                <a:tc>
                  <a:txBody>
                    <a:bodyPr/>
                    <a:lstStyle/>
                    <a:p>
                      <a:pPr algn="ctr"/>
                      <a:r>
                        <a:rPr lang="en-US" sz="1400" dirty="0" smtClean="0"/>
                        <a:t>4</a:t>
                      </a:r>
                      <a:endParaRPr lang="en-US" sz="1400" b="1" dirty="0">
                        <a:solidFill>
                          <a:schemeClr val="bg1"/>
                        </a:solidFill>
                        <a:latin typeface="+mj-lt"/>
                      </a:endParaRPr>
                    </a:p>
                  </a:txBody>
                  <a:tcPr marL="51435" marR="51435" marT="25718" marB="25718"/>
                </a:tc>
                <a:extLst>
                  <a:ext uri="{0D108BD9-81ED-4DB2-BD59-A6C34878D82A}">
                    <a16:rowId xmlns:a16="http://schemas.microsoft.com/office/drawing/2014/main" val="10001"/>
                  </a:ext>
                </a:extLst>
              </a:tr>
              <a:tr h="451456">
                <a:tc>
                  <a:txBody>
                    <a:bodyPr/>
                    <a:lstStyle/>
                    <a:p>
                      <a:pPr algn="ctr"/>
                      <a:r>
                        <a:rPr lang="en-US" sz="1400" dirty="0" smtClean="0"/>
                        <a:t>Program A</a:t>
                      </a:r>
                      <a:endParaRPr lang="en-US" sz="1400" b="1" dirty="0">
                        <a:latin typeface="+mj-lt"/>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29.21</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28.25</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28.20</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28.62</a:t>
                      </a:r>
                      <a:endParaRPr lang="en-US" sz="1400" b="1" dirty="0">
                        <a:latin typeface="Cambria Math" panose="02040503050406030204" pitchFamily="18" charset="0"/>
                        <a:ea typeface="Cambria Math" panose="02040503050406030204" pitchFamily="18" charset="0"/>
                      </a:endParaRPr>
                    </a:p>
                  </a:txBody>
                  <a:tcPr marL="51435" marR="51435" marT="25718" marB="25718"/>
                </a:tc>
                <a:extLst>
                  <a:ext uri="{0D108BD9-81ED-4DB2-BD59-A6C34878D82A}">
                    <a16:rowId xmlns:a16="http://schemas.microsoft.com/office/drawing/2014/main" val="10002"/>
                  </a:ext>
                </a:extLst>
              </a:tr>
              <a:tr h="432048">
                <a:tc>
                  <a:txBody>
                    <a:bodyPr/>
                    <a:lstStyle/>
                    <a:p>
                      <a:pPr algn="ctr"/>
                      <a:r>
                        <a:rPr lang="en-US" sz="1400" dirty="0" smtClean="0"/>
                        <a:t>Program B</a:t>
                      </a:r>
                      <a:endParaRPr lang="en-US" sz="1400" b="1" dirty="0">
                        <a:latin typeface="+mj-lt"/>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26.18</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26.02</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26.22</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25.56</a:t>
                      </a:r>
                      <a:endParaRPr lang="en-US" sz="1400" b="1" dirty="0">
                        <a:latin typeface="Cambria Math" panose="02040503050406030204" pitchFamily="18" charset="0"/>
                        <a:ea typeface="Cambria Math" panose="02040503050406030204" pitchFamily="18" charset="0"/>
                      </a:endParaRPr>
                    </a:p>
                  </a:txBody>
                  <a:tcPr marL="51435" marR="51435" marT="25718" marB="25718"/>
                </a:tc>
                <a:extLst>
                  <a:ext uri="{0D108BD9-81ED-4DB2-BD59-A6C34878D82A}">
                    <a16:rowId xmlns:a16="http://schemas.microsoft.com/office/drawing/2014/main" val="10003"/>
                  </a:ext>
                </a:extLst>
              </a:tr>
              <a:tr h="432048">
                <a:tc>
                  <a:txBody>
                    <a:bodyPr/>
                    <a:lstStyle/>
                    <a:p>
                      <a:pPr algn="ctr"/>
                      <a:r>
                        <a:rPr lang="en-US" sz="1400" dirty="0" smtClean="0"/>
                        <a:t>Program C</a:t>
                      </a:r>
                      <a:endParaRPr lang="en-US" sz="1400" b="1" dirty="0">
                        <a:latin typeface="+mj-lt"/>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30.91</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30.18</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30.52</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30.09</a:t>
                      </a:r>
                      <a:endParaRPr lang="en-US" sz="1400" b="1" dirty="0">
                        <a:latin typeface="Cambria Math" panose="02040503050406030204" pitchFamily="18" charset="0"/>
                        <a:ea typeface="Cambria Math" panose="02040503050406030204" pitchFamily="18" charset="0"/>
                      </a:endParaRPr>
                    </a:p>
                  </a:txBody>
                  <a:tcPr marL="51435" marR="51435" marT="25718" marB="25718"/>
                </a:tc>
                <a:extLst>
                  <a:ext uri="{0D108BD9-81ED-4DB2-BD59-A6C34878D82A}">
                    <a16:rowId xmlns:a16="http://schemas.microsoft.com/office/drawing/2014/main" val="10004"/>
                  </a:ext>
                </a:extLst>
              </a:tr>
              <a:tr h="432048">
                <a:tc>
                  <a:txBody>
                    <a:bodyPr/>
                    <a:lstStyle/>
                    <a:p>
                      <a:pPr algn="ctr"/>
                      <a:r>
                        <a:rPr lang="en-US" sz="1400" dirty="0" smtClean="0"/>
                        <a:t>Program D</a:t>
                      </a:r>
                      <a:endParaRPr lang="en-US" sz="1400" b="1" dirty="0">
                        <a:latin typeface="+mj-lt"/>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25.14</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25.26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25.20</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25.02</a:t>
                      </a:r>
                      <a:endParaRPr lang="en-US" sz="1400" b="1" dirty="0">
                        <a:latin typeface="Cambria Math" panose="02040503050406030204" pitchFamily="18" charset="0"/>
                        <a:ea typeface="Cambria Math" panose="02040503050406030204" pitchFamily="18" charset="0"/>
                      </a:endParaRPr>
                    </a:p>
                  </a:txBody>
                  <a:tcPr marL="51435" marR="51435" marT="25718" marB="25718"/>
                </a:tc>
                <a:extLst>
                  <a:ext uri="{0D108BD9-81ED-4DB2-BD59-A6C34878D82A}">
                    <a16:rowId xmlns:a16="http://schemas.microsoft.com/office/drawing/2014/main" val="10005"/>
                  </a:ext>
                </a:extLst>
              </a:tr>
              <a:tr h="360040">
                <a:tc>
                  <a:txBody>
                    <a:bodyPr/>
                    <a:lstStyle/>
                    <a:p>
                      <a:pPr algn="ctr"/>
                      <a:r>
                        <a:rPr lang="en-US" sz="1400" dirty="0" smtClean="0"/>
                        <a:t>Program E</a:t>
                      </a:r>
                      <a:endParaRPr lang="en-US" sz="1400" b="1" dirty="0">
                        <a:latin typeface="+mj-lt"/>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26.16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25.16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25.26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25.46</a:t>
                      </a:r>
                      <a:endParaRPr lang="en-US" sz="1400" b="1" dirty="0">
                        <a:latin typeface="Cambria Math" panose="02040503050406030204" pitchFamily="18" charset="0"/>
                        <a:ea typeface="Cambria Math" panose="02040503050406030204" pitchFamily="18" charset="0"/>
                      </a:endParaRPr>
                    </a:p>
                  </a:txBody>
                  <a:tcPr marL="51435" marR="51435" marT="25718" marB="25718"/>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588444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412776"/>
            <a:ext cx="7543800" cy="4608512"/>
          </a:xfrm>
        </p:spPr>
        <p:txBody>
          <a:bodyPr>
            <a:normAutofit fontScale="92500" lnSpcReduction="20000"/>
          </a:bodyPr>
          <a:lstStyle/>
          <a:p>
            <a:pPr algn="just"/>
            <a:r>
              <a:rPr lang="en-IN" sz="2000" dirty="0" smtClean="0">
                <a:latin typeface="Times New Roman" panose="02020603050405020304" pitchFamily="18" charset="0"/>
                <a:ea typeface="Times New Roman" charset="0"/>
                <a:cs typeface="Times New Roman" panose="02020603050405020304" pitchFamily="18" charset="0"/>
              </a:rPr>
              <a:t>The three assumptions for a two factor analysis of variance when there </a:t>
            </a:r>
            <a:r>
              <a:rPr lang="en-IN" sz="2000" dirty="0">
                <a:latin typeface="Times New Roman" panose="02020603050405020304" pitchFamily="18" charset="0"/>
                <a:ea typeface="Times New Roman" charset="0"/>
                <a:cs typeface="Times New Roman" panose="02020603050405020304" pitchFamily="18" charset="0"/>
              </a:rPr>
              <a:t>is only one observed measurement at each combination </a:t>
            </a:r>
            <a:r>
              <a:rPr lang="en-IN" sz="2000" dirty="0" smtClean="0">
                <a:latin typeface="Times New Roman" panose="02020603050405020304" pitchFamily="18" charset="0"/>
                <a:ea typeface="Times New Roman" charset="0"/>
                <a:cs typeface="Times New Roman" panose="02020603050405020304" pitchFamily="18" charset="0"/>
              </a:rPr>
              <a:t>of levels </a:t>
            </a:r>
            <a:r>
              <a:rPr lang="en-IN" sz="2000" dirty="0">
                <a:latin typeface="Times New Roman" panose="02020603050405020304" pitchFamily="18" charset="0"/>
                <a:ea typeface="Times New Roman" charset="0"/>
                <a:cs typeface="Times New Roman" panose="02020603050405020304" pitchFamily="18" charset="0"/>
              </a:rPr>
              <a:t>of the two factors are as follows</a:t>
            </a:r>
            <a:r>
              <a:rPr lang="en-IN" sz="2000" dirty="0" smtClean="0">
                <a:latin typeface="Times New Roman" panose="02020603050405020304" pitchFamily="18" charset="0"/>
                <a:ea typeface="Times New Roman" charset="0"/>
                <a:cs typeface="Times New Roman" panose="02020603050405020304" pitchFamily="18" charset="0"/>
              </a:rPr>
              <a:t>.</a:t>
            </a:r>
          </a:p>
          <a:p>
            <a:pPr marL="822960" lvl="1" indent="-457200" algn="just">
              <a:buFont typeface="+mj-lt"/>
              <a:buAutoNum type="arabicPeriod"/>
            </a:pPr>
            <a:r>
              <a:rPr lang="en-IN" sz="2000" dirty="0" smtClean="0">
                <a:latin typeface="Times New Roman" panose="02020603050405020304" pitchFamily="18" charset="0"/>
                <a:ea typeface="Times New Roman" charset="0"/>
                <a:cs typeface="Times New Roman" panose="02020603050405020304" pitchFamily="18" charset="0"/>
              </a:rPr>
              <a:t>The </a:t>
            </a:r>
            <a:r>
              <a:rPr lang="en-IN" sz="2000" dirty="0">
                <a:latin typeface="Times New Roman" panose="02020603050405020304" pitchFamily="18" charset="0"/>
                <a:ea typeface="Times New Roman" charset="0"/>
                <a:cs typeface="Times New Roman" panose="02020603050405020304" pitchFamily="18" charset="0"/>
              </a:rPr>
              <a:t>population at each factor level combination </a:t>
            </a:r>
            <a:r>
              <a:rPr lang="en-IN" sz="2000" dirty="0" smtClean="0">
                <a:latin typeface="Times New Roman" panose="02020603050405020304" pitchFamily="18" charset="0"/>
                <a:ea typeface="Times New Roman" charset="0"/>
                <a:cs typeface="Times New Roman" panose="02020603050405020304" pitchFamily="18" charset="0"/>
              </a:rPr>
              <a:t>is (approximately</a:t>
            </a:r>
            <a:r>
              <a:rPr lang="en-IN" sz="2000" dirty="0">
                <a:latin typeface="Times New Roman" panose="02020603050405020304" pitchFamily="18" charset="0"/>
                <a:ea typeface="Times New Roman" charset="0"/>
                <a:cs typeface="Times New Roman" panose="02020603050405020304" pitchFamily="18" charset="0"/>
              </a:rPr>
              <a:t>) normally distributed</a:t>
            </a:r>
            <a:r>
              <a:rPr lang="en-IN" sz="2000" dirty="0" smtClean="0">
                <a:latin typeface="Times New Roman" panose="02020603050405020304" pitchFamily="18" charset="0"/>
                <a:ea typeface="Times New Roman" charset="0"/>
                <a:cs typeface="Times New Roman" panose="02020603050405020304" pitchFamily="18" charset="0"/>
              </a:rPr>
              <a:t>.</a:t>
            </a:r>
          </a:p>
          <a:p>
            <a:pPr marL="822960" lvl="1" indent="-457200" algn="just">
              <a:buFont typeface="+mj-lt"/>
              <a:buAutoNum type="arabicPeriod"/>
            </a:pPr>
            <a:r>
              <a:rPr lang="en-IN" sz="2000" dirty="0">
                <a:latin typeface="Times New Roman" panose="02020603050405020304" pitchFamily="18" charset="0"/>
                <a:cs typeface="Times New Roman" panose="02020603050405020304" pitchFamily="18" charset="0"/>
              </a:rPr>
              <a:t>These normal populations have a common variance, σ 2 .</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pPr marL="822960" lvl="1" indent="-457200" algn="just">
              <a:buFont typeface="+mj-lt"/>
              <a:buAutoNum type="arabicPeriod"/>
            </a:pPr>
            <a:r>
              <a:rPr lang="en-IN" sz="2000" dirty="0">
                <a:latin typeface="Times New Roman" panose="02020603050405020304" pitchFamily="18" charset="0"/>
                <a:cs typeface="Times New Roman" panose="02020603050405020304" pitchFamily="18" charset="0"/>
              </a:rPr>
              <a:t>The effect of one factor is the same at all levels of the other</a:t>
            </a:r>
            <a:br>
              <a:rPr lang="en-IN" sz="2000" dirty="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factor.</a:t>
            </a:r>
            <a:endParaRPr lang="en-IN" sz="2000" dirty="0">
              <a:latin typeface="Times New Roman" panose="02020603050405020304" pitchFamily="18" charset="0"/>
              <a:cs typeface="Times New Roman" panose="02020603050405020304" pitchFamily="18" charset="0"/>
            </a:endParaRPr>
          </a:p>
          <a:p>
            <a:pPr marL="365760" lvl="1" indent="0" algn="just">
              <a:buNone/>
            </a:pPr>
            <a:endParaRPr lang="en-IN" sz="1600" dirty="0"/>
          </a:p>
          <a:p>
            <a:pPr marL="365760" lvl="1" indent="0" algn="just">
              <a:buNone/>
            </a:pPr>
            <a:r>
              <a:rPr lang="en-IN" sz="2000" dirty="0" smtClean="0">
                <a:latin typeface="Times New Roman" panose="02020603050405020304" pitchFamily="18" charset="0"/>
                <a:cs typeface="Times New Roman" panose="02020603050405020304" pitchFamily="18" charset="0"/>
              </a:rPr>
              <a:t>Hence </a:t>
            </a:r>
            <a:r>
              <a:rPr lang="en-IN" sz="2000" dirty="0">
                <a:latin typeface="Times New Roman" panose="02020603050405020304" pitchFamily="18" charset="0"/>
                <a:cs typeface="Times New Roman" panose="02020603050405020304" pitchFamily="18" charset="0"/>
              </a:rPr>
              <a:t>from assumptions 1 and 2, when one factor is at level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and</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the other at level j, the population has a distribution which is</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IN" sz="1600" dirty="0" smtClean="0"/>
              <a:t>			</a:t>
            </a:r>
            <a:r>
              <a:rPr lang="en-IN" sz="2200" dirty="0"/>
              <a:t>N(</a:t>
            </a:r>
            <a:r>
              <a:rPr lang="el-GR" sz="2600" dirty="0" smtClean="0"/>
              <a:t>μ</a:t>
            </a:r>
            <a:r>
              <a:rPr lang="en-IN" sz="1200" dirty="0" err="1" smtClean="0"/>
              <a:t>i</a:t>
            </a:r>
            <a:r>
              <a:rPr lang="en-IN" sz="1300" dirty="0" err="1" smtClean="0"/>
              <a:t>j</a:t>
            </a:r>
            <a:r>
              <a:rPr lang="en-IN" sz="2200" dirty="0"/>
              <a:t>, </a:t>
            </a:r>
            <a:r>
              <a:rPr lang="el-GR" sz="2200" dirty="0"/>
              <a:t>σ²</a:t>
            </a:r>
            <a:r>
              <a:rPr lang="el-GR" sz="2200" dirty="0" smtClean="0"/>
              <a:t>)</a:t>
            </a:r>
            <a:endParaRPr lang="en-US" sz="2200" dirty="0" smtClean="0"/>
          </a:p>
          <a:p>
            <a:pPr marL="342900" indent="-342900"/>
            <a:r>
              <a:rPr lang="en-IN" sz="2200" dirty="0">
                <a:latin typeface="Times New Roman" panose="02020603050405020304" pitchFamily="18" charset="0"/>
                <a:cs typeface="Times New Roman" panose="02020603050405020304" pitchFamily="18" charset="0"/>
              </a:rPr>
              <a:t>Assumption 3 is equivalent to stating that there is no </a:t>
            </a:r>
            <a:r>
              <a:rPr lang="en-IN" sz="2200" dirty="0" smtClean="0">
                <a:latin typeface="Times New Roman" panose="02020603050405020304" pitchFamily="18" charset="0"/>
                <a:cs typeface="Times New Roman" panose="02020603050405020304" pitchFamily="18" charset="0"/>
              </a:rPr>
              <a:t>interaction between </a:t>
            </a:r>
            <a:r>
              <a:rPr lang="en-IN" sz="2200" dirty="0">
                <a:latin typeface="Times New Roman" panose="02020603050405020304" pitchFamily="18" charset="0"/>
                <a:cs typeface="Times New Roman" panose="02020603050405020304" pitchFamily="18" charset="0"/>
              </a:rPr>
              <a:t>the two factors</a:t>
            </a:r>
            <a:r>
              <a:rPr lang="en-IN" sz="2200" dirty="0"/>
              <a:t>.</a:t>
            </a:r>
            <a:br>
              <a:rPr lang="en-IN" sz="2200" dirty="0"/>
            </a:br>
            <a:endParaRPr lang="en-IN" sz="2200" dirty="0"/>
          </a:p>
          <a:p>
            <a:pPr marL="365760" lvl="1" indent="0" algn="just">
              <a:buNone/>
            </a:pPr>
            <a:endParaRPr lang="en-IN" sz="2200" dirty="0"/>
          </a:p>
          <a:p>
            <a:pPr marL="365760" lvl="1" indent="0" algn="just">
              <a:buNone/>
            </a:pPr>
            <a:endParaRPr lang="en-IN" sz="1800" dirty="0" smtClean="0">
              <a:latin typeface="Times New Roman" charset="0"/>
              <a:ea typeface="Times New Roman" charset="0"/>
              <a:cs typeface="Times New Roman" charset="0"/>
            </a:endParaRPr>
          </a:p>
          <a:p>
            <a:pPr marL="822960" lvl="1" indent="-457200" algn="just">
              <a:buFont typeface="+mj-lt"/>
              <a:buAutoNum type="arabicPeriod"/>
            </a:pPr>
            <a:endParaRPr lang="en-IN" sz="1800" dirty="0">
              <a:latin typeface="Times New Roman" charset="0"/>
              <a:ea typeface="Times New Roman" charset="0"/>
              <a:cs typeface="Times New Roman" charset="0"/>
            </a:endParaRPr>
          </a:p>
        </p:txBody>
      </p:sp>
      <p:sp>
        <p:nvSpPr>
          <p:cNvPr id="5" name="Title 1"/>
          <p:cNvSpPr txBox="1">
            <a:spLocks/>
          </p:cNvSpPr>
          <p:nvPr/>
        </p:nvSpPr>
        <p:spPr>
          <a:xfrm>
            <a:off x="395543" y="149015"/>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 Assumptions and Interaction</a:t>
            </a:r>
            <a:endParaRPr lang="en-IN" sz="4000" dirty="0">
              <a:solidFill>
                <a:srgbClr val="6C0000"/>
              </a:solidFill>
              <a:latin typeface="Times New Roman" pitchFamily="18" charset="0"/>
              <a:cs typeface="Times New Roman" pitchFamily="18" charset="0"/>
            </a:endParaRPr>
          </a:p>
        </p:txBody>
      </p:sp>
    </p:spTree>
    <p:extLst>
      <p:ext uri="{BB962C8B-B14F-4D97-AF65-F5344CB8AC3E}">
        <p14:creationId xmlns:p14="http://schemas.microsoft.com/office/powerpoint/2010/main" val="135256360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864096"/>
          </a:xfrm>
        </p:spPr>
        <p:txBody>
          <a:bodyPr>
            <a:normAutofit/>
          </a:bodyPr>
          <a:lstStyle/>
          <a:p>
            <a:r>
              <a:rPr lang="en-US" sz="4000" dirty="0" smtClean="0">
                <a:latin typeface="Times New Roman" panose="02020603050405020304" pitchFamily="18" charset="0"/>
                <a:cs typeface="Times New Roman" panose="02020603050405020304" pitchFamily="18" charset="0"/>
              </a:rPr>
              <a:t> </a:t>
            </a:r>
            <a:r>
              <a:rPr lang="en-US" sz="4000" dirty="0">
                <a:solidFill>
                  <a:srgbClr val="960000"/>
                </a:solidFill>
                <a:latin typeface="Times New Roman" panose="02020603050405020304" pitchFamily="18" charset="0"/>
                <a:cs typeface="Times New Roman" panose="02020603050405020304" pitchFamily="18" charset="0"/>
              </a:rPr>
              <a:t>Assumptions</a:t>
            </a:r>
            <a:r>
              <a:rPr lang="en-US" sz="4000" dirty="0" smtClean="0">
                <a:solidFill>
                  <a:srgbClr val="960000"/>
                </a:solidFill>
                <a:latin typeface="Times New Roman" panose="02020603050405020304" pitchFamily="18" charset="0"/>
                <a:cs typeface="Times New Roman" panose="02020603050405020304" pitchFamily="18" charset="0"/>
              </a:rPr>
              <a:t> and Interaction</a:t>
            </a:r>
            <a:endParaRPr lang="en-IN" sz="4000" dirty="0">
              <a:solidFill>
                <a:srgbClr val="96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16" y="1484784"/>
            <a:ext cx="8229600" cy="4839816"/>
          </a:xfrm>
        </p:spPr>
        <p:txBody>
          <a:bodyPr>
            <a:normAutofit fontScale="55000" lnSpcReduction="20000"/>
          </a:bodyPr>
          <a:lstStyle/>
          <a:p>
            <a:r>
              <a:rPr lang="en-IN" sz="3200" dirty="0">
                <a:latin typeface="Times New Roman" panose="02020603050405020304" pitchFamily="18" charset="0"/>
                <a:cs typeface="Times New Roman" panose="02020603050405020304" pitchFamily="18" charset="0"/>
              </a:rPr>
              <a:t>Now interaction exists when the effect of one factor depends </a:t>
            </a:r>
            <a:r>
              <a:rPr lang="en-IN" sz="3200" dirty="0" smtClean="0">
                <a:latin typeface="Times New Roman" panose="02020603050405020304" pitchFamily="18" charset="0"/>
                <a:cs typeface="Times New Roman" panose="02020603050405020304" pitchFamily="18" charset="0"/>
              </a:rPr>
              <a:t>upon  the  level </a:t>
            </a:r>
            <a:r>
              <a:rPr lang="en-IN" sz="3200" dirty="0">
                <a:latin typeface="Times New Roman" panose="02020603050405020304" pitchFamily="18" charset="0"/>
                <a:cs typeface="Times New Roman" panose="02020603050405020304" pitchFamily="18" charset="0"/>
              </a:rPr>
              <a:t>of the other factor. For example consider the effects </a:t>
            </a:r>
            <a:r>
              <a:rPr lang="en-IN" sz="3200" dirty="0" smtClean="0">
                <a:latin typeface="Times New Roman" panose="02020603050405020304" pitchFamily="18" charset="0"/>
                <a:cs typeface="Times New Roman" panose="02020603050405020304" pitchFamily="18" charset="0"/>
              </a:rPr>
              <a:t>of the </a:t>
            </a:r>
            <a:r>
              <a:rPr lang="en-IN" sz="3200" dirty="0">
                <a:latin typeface="Times New Roman" panose="02020603050405020304" pitchFamily="18" charset="0"/>
                <a:cs typeface="Times New Roman" panose="02020603050405020304" pitchFamily="18" charset="0"/>
              </a:rPr>
              <a:t>two factors</a:t>
            </a:r>
            <a:r>
              <a:rPr lang="en-IN" sz="3200" dirty="0" smtClean="0">
                <a:latin typeface="Times New Roman" panose="02020603050405020304" pitchFamily="18" charset="0"/>
                <a:cs typeface="Times New Roman" panose="02020603050405020304" pitchFamily="18" charset="0"/>
              </a:rPr>
              <a:t>:</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sugar (levels none and 2 teaspoons),</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and</a:t>
            </a:r>
            <a:br>
              <a:rPr lang="en-IN" sz="3200" dirty="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stirring </a:t>
            </a:r>
            <a:r>
              <a:rPr lang="en-IN" sz="3200" dirty="0">
                <a:latin typeface="Times New Roman" panose="02020603050405020304" pitchFamily="18" charset="0"/>
                <a:cs typeface="Times New Roman" panose="02020603050405020304" pitchFamily="18" charset="0"/>
              </a:rPr>
              <a:t>(levels none and 1 minute</a:t>
            </a:r>
            <a:r>
              <a:rPr lang="en-IN" sz="3200" dirty="0" smtClean="0">
                <a:latin typeface="Times New Roman" panose="02020603050405020304" pitchFamily="18" charset="0"/>
                <a:cs typeface="Times New Roman" panose="02020603050405020304" pitchFamily="18" charset="0"/>
              </a:rPr>
              <a:t>), </a:t>
            </a:r>
            <a:r>
              <a:rPr lang="en-IN" sz="3200" dirty="0" smtClean="0">
                <a:solidFill>
                  <a:srgbClr val="2759E5"/>
                </a:solidFill>
                <a:latin typeface="Times New Roman" panose="02020603050405020304" pitchFamily="18" charset="0"/>
                <a:cs typeface="Times New Roman" panose="02020603050405020304" pitchFamily="18" charset="0"/>
              </a:rPr>
              <a:t>on </a:t>
            </a:r>
            <a:r>
              <a:rPr lang="en-IN" sz="3200" dirty="0">
                <a:solidFill>
                  <a:srgbClr val="2759E5"/>
                </a:solidFill>
                <a:latin typeface="Times New Roman" panose="02020603050405020304" pitchFamily="18" charset="0"/>
                <a:cs typeface="Times New Roman" panose="02020603050405020304" pitchFamily="18" charset="0"/>
              </a:rPr>
              <a:t>the sweetness of a cup of tea</a:t>
            </a:r>
            <a:r>
              <a:rPr lang="en-IN" sz="3200" dirty="0" smtClean="0">
                <a:solidFill>
                  <a:srgbClr val="2759E5"/>
                </a:solidFill>
                <a:latin typeface="Times New Roman" panose="02020603050405020304" pitchFamily="18" charset="0"/>
                <a:cs typeface="Times New Roman" panose="02020603050405020304" pitchFamily="18" charset="0"/>
              </a:rPr>
              <a:t>.</a:t>
            </a:r>
          </a:p>
          <a:p>
            <a:pPr marL="0" indent="0">
              <a:buNone/>
            </a:pPr>
            <a:endParaRPr lang="en-IN" sz="3200" dirty="0" smtClean="0">
              <a:solidFill>
                <a:srgbClr val="2759E5"/>
              </a:solidFill>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Stirring has no effect on sweetness if sugar is not added </a:t>
            </a:r>
            <a:r>
              <a:rPr lang="en-IN" sz="3200" dirty="0" smtClean="0">
                <a:latin typeface="Times New Roman" panose="02020603050405020304" pitchFamily="18" charset="0"/>
                <a:cs typeface="Times New Roman" panose="02020603050405020304" pitchFamily="18" charset="0"/>
              </a:rPr>
              <a:t>but certainly </a:t>
            </a:r>
            <a:r>
              <a:rPr lang="en-IN" sz="3200" dirty="0">
                <a:latin typeface="Times New Roman" panose="02020603050405020304" pitchFamily="18" charset="0"/>
                <a:cs typeface="Times New Roman" panose="02020603050405020304" pitchFamily="18" charset="0"/>
              </a:rPr>
              <a:t>does have an effect if sugar is added. Similarly, </a:t>
            </a:r>
            <a:r>
              <a:rPr lang="en-IN" sz="3200" dirty="0" smtClean="0">
                <a:latin typeface="Times New Roman" panose="02020603050405020304" pitchFamily="18" charset="0"/>
                <a:cs typeface="Times New Roman" panose="02020603050405020304" pitchFamily="18" charset="0"/>
              </a:rPr>
              <a:t>adding sugar </a:t>
            </a:r>
            <a:r>
              <a:rPr lang="en-IN" sz="3200" dirty="0">
                <a:latin typeface="Times New Roman" panose="02020603050405020304" pitchFamily="18" charset="0"/>
                <a:cs typeface="Times New Roman" panose="02020603050405020304" pitchFamily="18" charset="0"/>
              </a:rPr>
              <a:t>has little effect on sweetness unless the tea is </a:t>
            </a:r>
            <a:r>
              <a:rPr lang="en-IN" sz="3200" dirty="0" smtClean="0">
                <a:latin typeface="Times New Roman" panose="02020603050405020304" pitchFamily="18" charset="0"/>
                <a:cs typeface="Times New Roman" panose="02020603050405020304" pitchFamily="18" charset="0"/>
              </a:rPr>
              <a:t>stirred.</a:t>
            </a:r>
          </a:p>
          <a:p>
            <a:pPr marL="0" indent="0" algn="just">
              <a:buNone/>
            </a:pPr>
            <a:endParaRPr lang="en-IN" sz="3200" dirty="0" smtClean="0">
              <a:latin typeface="Times New Roman" panose="02020603050405020304" pitchFamily="18" charset="0"/>
              <a:cs typeface="Times New Roman" panose="02020603050405020304" pitchFamily="18" charset="0"/>
            </a:endParaRPr>
          </a:p>
          <a:p>
            <a:pPr algn="just"/>
            <a:r>
              <a:rPr lang="en-IN" sz="3200" dirty="0" smtClean="0">
                <a:latin typeface="Times New Roman" panose="02020603050405020304" pitchFamily="18" charset="0"/>
                <a:cs typeface="Times New Roman" panose="02020603050405020304" pitchFamily="18" charset="0"/>
              </a:rPr>
              <a:t>Hence </a:t>
            </a:r>
            <a:r>
              <a:rPr lang="en-IN" sz="3200" dirty="0">
                <a:latin typeface="Times New Roman" panose="02020603050405020304" pitchFamily="18" charset="0"/>
                <a:cs typeface="Times New Roman" panose="02020603050405020304" pitchFamily="18" charset="0"/>
              </a:rPr>
              <a:t>factors sugar and stirring are said to interact</a:t>
            </a:r>
            <a:r>
              <a:rPr lang="en-IN" sz="3200" dirty="0" smtClean="0">
                <a:latin typeface="Times New Roman" panose="02020603050405020304" pitchFamily="18" charset="0"/>
                <a:cs typeface="Times New Roman" panose="02020603050405020304" pitchFamily="18" charset="0"/>
              </a:rPr>
              <a:t>.</a:t>
            </a:r>
          </a:p>
          <a:p>
            <a:pPr marL="0" indent="0" algn="just">
              <a:buNone/>
            </a:pPr>
            <a:endParaRPr lang="en-IN" sz="3200" dirty="0" smtClean="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Interaction can only be assessed if more than one measurement </a:t>
            </a:r>
            <a:r>
              <a:rPr lang="en-IN" sz="3200" dirty="0" smtClean="0">
                <a:latin typeface="Times New Roman" panose="02020603050405020304" pitchFamily="18" charset="0"/>
                <a:cs typeface="Times New Roman" panose="02020603050405020304" pitchFamily="18" charset="0"/>
              </a:rPr>
              <a:t>is taken </a:t>
            </a:r>
            <a:r>
              <a:rPr lang="en-IN" sz="3200" dirty="0">
                <a:latin typeface="Times New Roman" panose="02020603050405020304" pitchFamily="18" charset="0"/>
                <a:cs typeface="Times New Roman" panose="02020603050405020304" pitchFamily="18" charset="0"/>
              </a:rPr>
              <a:t>at each combination of the factor levels. Since </a:t>
            </a:r>
            <a:r>
              <a:rPr lang="en-IN" sz="3200" dirty="0" smtClean="0">
                <a:latin typeface="Times New Roman" panose="02020603050405020304" pitchFamily="18" charset="0"/>
                <a:cs typeface="Times New Roman" panose="02020603050405020304" pitchFamily="18" charset="0"/>
              </a:rPr>
              <a:t>such situations </a:t>
            </a:r>
            <a:r>
              <a:rPr lang="en-IN" sz="3200" dirty="0">
                <a:latin typeface="Times New Roman" panose="02020603050405020304" pitchFamily="18" charset="0"/>
                <a:cs typeface="Times New Roman" panose="02020603050405020304" pitchFamily="18" charset="0"/>
              </a:rPr>
              <a:t>are beyond the scope of this text, it will always </a:t>
            </a:r>
            <a:r>
              <a:rPr lang="en-IN" sz="3200" dirty="0" smtClean="0">
                <a:latin typeface="Times New Roman" panose="02020603050405020304" pitchFamily="18" charset="0"/>
                <a:cs typeface="Times New Roman" panose="02020603050405020304" pitchFamily="18" charset="0"/>
              </a:rPr>
              <a:t>be assumed </a:t>
            </a:r>
            <a:r>
              <a:rPr lang="en-IN" sz="3200" dirty="0">
                <a:latin typeface="Times New Roman" panose="02020603050405020304" pitchFamily="18" charset="0"/>
                <a:cs typeface="Times New Roman" panose="02020603050405020304" pitchFamily="18" charset="0"/>
              </a:rPr>
              <a:t>that interaction between the two factors does not exist.</a:t>
            </a:r>
            <a:br>
              <a:rPr lang="en-IN" sz="3200" dirty="0">
                <a:latin typeface="Times New Roman" panose="02020603050405020304" pitchFamily="18" charset="0"/>
                <a:cs typeface="Times New Roman" panose="02020603050405020304" pitchFamily="18" charset="0"/>
              </a:rPr>
            </a:br>
            <a:endParaRPr lang="en-IN" sz="3200" dirty="0" smtClean="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64</a:t>
            </a:fld>
            <a:endParaRPr lang="en-IN" dirty="0">
              <a:solidFill>
                <a:srgbClr val="04617B">
                  <a:shade val="90000"/>
                </a:srgbClr>
              </a:solidFill>
            </a:endParaRPr>
          </a:p>
        </p:txBody>
      </p:sp>
    </p:spTree>
    <p:extLst>
      <p:ext uri="{BB962C8B-B14F-4D97-AF65-F5344CB8AC3E}">
        <p14:creationId xmlns:p14="http://schemas.microsoft.com/office/powerpoint/2010/main" val="447469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16" y="1556792"/>
            <a:ext cx="8229600" cy="4767808"/>
          </a:xfrm>
        </p:spPr>
        <p:txBody>
          <a:bodyPr/>
          <a:lstStyle/>
          <a:p>
            <a:r>
              <a:rPr lang="en-IN" sz="2000" dirty="0">
                <a:latin typeface="Times New Roman" panose="02020603050405020304" pitchFamily="18" charset="0"/>
                <a:cs typeface="Times New Roman" panose="02020603050405020304" pitchFamily="18" charset="0"/>
              </a:rPr>
              <a:t>Thus, for example, since it would be most unusual to find </a:t>
            </a:r>
            <a:r>
              <a:rPr lang="en-IN" sz="2000" dirty="0" smtClean="0">
                <a:latin typeface="Times New Roman" panose="02020603050405020304" pitchFamily="18" charset="0"/>
                <a:cs typeface="Times New Roman" panose="02020603050405020304" pitchFamily="18" charset="0"/>
              </a:rPr>
              <a:t>one compiler </a:t>
            </a:r>
            <a:r>
              <a:rPr lang="en-IN" sz="2000" dirty="0">
                <a:latin typeface="Times New Roman" panose="02020603050405020304" pitchFamily="18" charset="0"/>
                <a:cs typeface="Times New Roman" panose="02020603050405020304" pitchFamily="18" charset="0"/>
              </a:rPr>
              <a:t>particularly suited to one program, the assumption of </a:t>
            </a:r>
            <a:r>
              <a:rPr lang="en-IN" sz="2000" dirty="0" smtClean="0">
                <a:latin typeface="Times New Roman" panose="02020603050405020304" pitchFamily="18" charset="0"/>
                <a:cs typeface="Times New Roman" panose="02020603050405020304" pitchFamily="18" charset="0"/>
              </a:rPr>
              <a:t>no interaction </a:t>
            </a:r>
            <a:r>
              <a:rPr lang="en-IN" sz="2000" dirty="0">
                <a:latin typeface="Times New Roman" panose="02020603050405020304" pitchFamily="18" charset="0"/>
                <a:cs typeface="Times New Roman" panose="02020603050405020304" pitchFamily="18" charset="0"/>
              </a:rPr>
              <a:t>between compilers and programs appears reasonable</a:t>
            </a:r>
            <a:r>
              <a:rPr lang="en-IN" sz="2000" dirty="0" smtClean="0">
                <a:latin typeface="Times New Roman" panose="02020603050405020304" pitchFamily="18" charset="0"/>
                <a:cs typeface="Times New Roman" panose="02020603050405020304" pitchFamily="18" charset="0"/>
              </a:rPr>
              <a:t>.</a:t>
            </a:r>
          </a:p>
          <a:p>
            <a:pPr lvl="1"/>
            <a:endParaRPr lang="en-IN" sz="1800" dirty="0" smtClean="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65</a:t>
            </a:fld>
            <a:endParaRPr lang="en-IN" dirty="0">
              <a:solidFill>
                <a:srgbClr val="04617B">
                  <a:shade val="90000"/>
                </a:srgbClr>
              </a:solidFill>
            </a:endParaRPr>
          </a:p>
        </p:txBody>
      </p:sp>
      <p:sp>
        <p:nvSpPr>
          <p:cNvPr id="8" name="Title 1"/>
          <p:cNvSpPr>
            <a:spLocks noGrp="1"/>
          </p:cNvSpPr>
          <p:nvPr>
            <p:ph type="title"/>
          </p:nvPr>
        </p:nvSpPr>
        <p:spPr>
          <a:xfrm>
            <a:off x="467544" y="260648"/>
            <a:ext cx="8229600" cy="1143000"/>
          </a:xfrm>
        </p:spPr>
        <p:txBody>
          <a:bodyPr>
            <a:normAutofit/>
          </a:bodyPr>
          <a:lstStyle/>
          <a:p>
            <a:r>
              <a:rPr lang="en-US" sz="4000" dirty="0" smtClean="0">
                <a:latin typeface="Times New Roman" panose="02020603050405020304" pitchFamily="18" charset="0"/>
                <a:cs typeface="Times New Roman" panose="02020603050405020304" pitchFamily="18" charset="0"/>
              </a:rPr>
              <a:t> </a:t>
            </a:r>
            <a:r>
              <a:rPr lang="en-US" sz="4000" dirty="0">
                <a:solidFill>
                  <a:srgbClr val="960000"/>
                </a:solidFill>
                <a:latin typeface="Times New Roman" panose="02020603050405020304" pitchFamily="18" charset="0"/>
                <a:cs typeface="Times New Roman" panose="02020603050405020304" pitchFamily="18" charset="0"/>
              </a:rPr>
              <a:t>Assumptions</a:t>
            </a:r>
            <a:r>
              <a:rPr lang="en-US" sz="4000" dirty="0" smtClean="0">
                <a:solidFill>
                  <a:srgbClr val="960000"/>
                </a:solidFill>
                <a:latin typeface="Times New Roman" panose="02020603050405020304" pitchFamily="18" charset="0"/>
                <a:cs typeface="Times New Roman" panose="02020603050405020304" pitchFamily="18" charset="0"/>
              </a:rPr>
              <a:t> and Interaction</a:t>
            </a:r>
            <a:endParaRPr lang="en-IN" sz="4000" dirty="0">
              <a:solidFill>
                <a:srgbClr val="96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070747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16" y="1412776"/>
            <a:ext cx="8229600" cy="4911824"/>
          </a:xfrm>
        </p:spPr>
        <p:txBody>
          <a:bodyPr/>
          <a:lstStyle/>
          <a:p>
            <a:r>
              <a:rPr lang="en-IN" sz="2000" dirty="0">
                <a:latin typeface="Times New Roman" panose="02020603050405020304" pitchFamily="18" charset="0"/>
                <a:cs typeface="Times New Roman" panose="02020603050405020304" pitchFamily="18" charset="0"/>
              </a:rPr>
              <a:t>As illustrated earlier, the data for a </a:t>
            </a:r>
            <a:r>
              <a:rPr lang="en-IN" sz="2000" dirty="0" smtClean="0">
                <a:latin typeface="Times New Roman" panose="02020603050405020304" pitchFamily="18" charset="0"/>
                <a:cs typeface="Times New Roman" panose="02020603050405020304" pitchFamily="18" charset="0"/>
              </a:rPr>
              <a:t>two-way ANOVA </a:t>
            </a:r>
            <a:r>
              <a:rPr lang="en-IN" sz="2000" dirty="0">
                <a:latin typeface="Times New Roman" panose="02020603050405020304" pitchFamily="18" charset="0"/>
                <a:cs typeface="Times New Roman" panose="02020603050405020304" pitchFamily="18" charset="0"/>
              </a:rPr>
              <a:t>can </a:t>
            </a:r>
            <a:r>
              <a:rPr lang="en-IN" sz="2000" dirty="0" smtClean="0">
                <a:latin typeface="Times New Roman" panose="02020603050405020304" pitchFamily="18" charset="0"/>
                <a:cs typeface="Times New Roman" panose="02020603050405020304" pitchFamily="18" charset="0"/>
              </a:rPr>
              <a:t>be displayed </a:t>
            </a:r>
            <a:r>
              <a:rPr lang="en-IN" sz="2000" dirty="0">
                <a:latin typeface="Times New Roman" panose="02020603050405020304" pitchFamily="18" charset="0"/>
                <a:cs typeface="Times New Roman" panose="02020603050405020304" pitchFamily="18" charset="0"/>
              </a:rPr>
              <a:t>in a two-way table. It is thus convenient, in general, </a:t>
            </a:r>
            <a:r>
              <a:rPr lang="en-IN" sz="2000" dirty="0" smtClean="0">
                <a:latin typeface="Times New Roman" panose="02020603050405020304" pitchFamily="18" charset="0"/>
                <a:cs typeface="Times New Roman" panose="02020603050405020304" pitchFamily="18" charset="0"/>
              </a:rPr>
              <a:t>to label </a:t>
            </a:r>
            <a:r>
              <a:rPr lang="en-IN" sz="2000" dirty="0">
                <a:latin typeface="Times New Roman" panose="02020603050405020304" pitchFamily="18" charset="0"/>
                <a:cs typeface="Times New Roman" panose="02020603050405020304" pitchFamily="18" charset="0"/>
              </a:rPr>
              <a:t>the factors as</a:t>
            </a:r>
            <a:br>
              <a:rPr lang="en-IN" sz="20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	</a:t>
            </a:r>
            <a:endParaRPr lang="en-IN" sz="1200" dirty="0" smtClean="0">
              <a:latin typeface="Times New Roman" panose="02020603050405020304" pitchFamily="18" charset="0"/>
              <a:cs typeface="Times New Roman" panose="02020603050405020304" pitchFamily="18" charset="0"/>
            </a:endParaRPr>
          </a:p>
          <a:p>
            <a:pPr marL="393192" lvl="1" indent="0">
              <a:buNone/>
            </a:pPr>
            <a:r>
              <a:rPr lang="en-IN" sz="18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 </a:t>
            </a:r>
            <a:r>
              <a:rPr lang="en-IN" sz="2000" b="1" dirty="0">
                <a:latin typeface="Times New Roman" panose="02020603050405020304" pitchFamily="18" charset="0"/>
                <a:cs typeface="Times New Roman" panose="02020603050405020304" pitchFamily="18" charset="0"/>
              </a:rPr>
              <a:t>row factor </a:t>
            </a:r>
            <a:r>
              <a:rPr lang="en-IN" sz="2000" dirty="0">
                <a:latin typeface="Times New Roman" panose="02020603050405020304" pitchFamily="18" charset="0"/>
                <a:cs typeface="Times New Roman" panose="02020603050405020304" pitchFamily="18" charset="0"/>
              </a:rPr>
              <a:t>and a </a:t>
            </a:r>
            <a:r>
              <a:rPr lang="en-IN" sz="2000" b="1" dirty="0">
                <a:latin typeface="Times New Roman" panose="02020603050405020304" pitchFamily="18" charset="0"/>
                <a:cs typeface="Times New Roman" panose="02020603050405020304" pitchFamily="18" charset="0"/>
              </a:rPr>
              <a:t>column factor</a:t>
            </a:r>
            <a:r>
              <a:rPr lang="en-IN" sz="2000" dirty="0" smtClean="0">
                <a:latin typeface="Times New Roman" panose="02020603050405020304" pitchFamily="18" charset="0"/>
                <a:cs typeface="Times New Roman" panose="02020603050405020304" pitchFamily="18" charset="0"/>
              </a:rPr>
              <a:t>.</a:t>
            </a:r>
          </a:p>
          <a:p>
            <a:pPr marL="393192" lvl="1" indent="0">
              <a:buNone/>
            </a:pPr>
            <a:endParaRPr lang="en-IN" sz="1000" dirty="0" smtClean="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Notation, similar to that for the one factor case, is then as follows.</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endParaRPr lang="en-IN" sz="2000" dirty="0" smtClean="0">
              <a:latin typeface="Times New Roman" panose="02020603050405020304" pitchFamily="18" charset="0"/>
              <a:cs typeface="Times New Roman" panose="02020603050405020304" pitchFamily="18" charset="0"/>
            </a:endParaRPr>
          </a:p>
          <a:p>
            <a:pPr marL="0" indent="0">
              <a:buNone/>
            </a:pPr>
            <a:endParaRPr lang="en-IN" dirty="0" smtClean="0"/>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66</a:t>
            </a:fld>
            <a:endParaRPr lang="en-IN" dirty="0">
              <a:solidFill>
                <a:srgbClr val="04617B">
                  <a:shade val="90000"/>
                </a:srgbClr>
              </a:solidFill>
            </a:endParaRPr>
          </a:p>
        </p:txBody>
      </p:sp>
      <p:sp>
        <p:nvSpPr>
          <p:cNvPr id="8" name="Title 1"/>
          <p:cNvSpPr txBox="1">
            <a:spLocks/>
          </p:cNvSpPr>
          <p:nvPr/>
        </p:nvSpPr>
        <p:spPr>
          <a:xfrm>
            <a:off x="395543" y="149015"/>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 Notation and </a:t>
            </a:r>
            <a:r>
              <a:rPr lang="en-US" sz="4000" dirty="0" smtClean="0">
                <a:solidFill>
                  <a:srgbClr val="A50021"/>
                </a:solidFill>
                <a:latin typeface="Times New Roman" pitchFamily="18" charset="0"/>
                <a:cs typeface="Times New Roman" pitchFamily="18" charset="0"/>
              </a:rPr>
              <a:t>Computational Formulae</a:t>
            </a:r>
            <a:endParaRPr lang="en-IN" sz="4000" dirty="0">
              <a:solidFill>
                <a:srgbClr val="6C0000"/>
              </a:solidFill>
              <a:latin typeface="Times New Roman" pitchFamily="18" charset="0"/>
              <a:cs typeface="Times New Roman"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070744836"/>
              </p:ext>
            </p:extLst>
          </p:nvPr>
        </p:nvGraphicFramePr>
        <p:xfrm>
          <a:off x="1547664" y="3501009"/>
          <a:ext cx="5328592" cy="2304255"/>
        </p:xfrm>
        <a:graphic>
          <a:graphicData uri="http://schemas.openxmlformats.org/drawingml/2006/table">
            <a:tbl>
              <a:tblPr firstRow="1" bandRow="1">
                <a:tableStyleId>{2D5ABB26-0587-4C30-8999-92F81FD0307C}</a:tableStyleId>
              </a:tblPr>
              <a:tblGrid>
                <a:gridCol w="3240360">
                  <a:extLst>
                    <a:ext uri="{9D8B030D-6E8A-4147-A177-3AD203B41FA5}">
                      <a16:colId xmlns:a16="http://schemas.microsoft.com/office/drawing/2014/main" val="20000"/>
                    </a:ext>
                  </a:extLst>
                </a:gridCol>
                <a:gridCol w="2088232">
                  <a:extLst>
                    <a:ext uri="{9D8B030D-6E8A-4147-A177-3AD203B41FA5}">
                      <a16:colId xmlns:a16="http://schemas.microsoft.com/office/drawing/2014/main" val="20001"/>
                    </a:ext>
                  </a:extLst>
                </a:gridCol>
              </a:tblGrid>
              <a:tr h="387961">
                <a:tc>
                  <a:txBody>
                    <a:bodyPr/>
                    <a:lstStyle/>
                    <a:p>
                      <a:r>
                        <a:rPr lang="en-IN" sz="1600" dirty="0" smtClean="0">
                          <a:latin typeface="Times New Roman" panose="02020603050405020304" pitchFamily="18" charset="0"/>
                          <a:cs typeface="Times New Roman" panose="02020603050405020304" pitchFamily="18" charset="0"/>
                        </a:rPr>
                        <a:t>Number of levels of row factor</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IN" sz="1600" dirty="0" smtClean="0"/>
                        <a:t>     = 𝑟</a:t>
                      </a:r>
                      <a:endParaRPr lang="en-IN" sz="1600" dirty="0" smtClean="0">
                        <a:latin typeface="Cambria Math" panose="02040503050406030204" pitchFamily="18" charset="0"/>
                        <a:ea typeface="Cambria Math" panose="020405030504060302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87961">
                <a:tc>
                  <a:txBody>
                    <a:bodyPr/>
                    <a:lstStyle/>
                    <a:p>
                      <a:r>
                        <a:rPr lang="en-IN" sz="1600" dirty="0" smtClean="0">
                          <a:latin typeface="Times New Roman" panose="02020603050405020304" pitchFamily="18" charset="0"/>
                          <a:cs typeface="Times New Roman" panose="02020603050405020304" pitchFamily="18" charset="0"/>
                        </a:rPr>
                        <a:t>Number of levels of column factor</a:t>
                      </a:r>
                    </a:p>
                  </a:txBody>
                  <a:tcPr>
                    <a:lnL w="12700" cap="flat" cmpd="sng" algn="ctr">
                      <a:solidFill>
                        <a:schemeClr val="tx1"/>
                      </a:solidFill>
                      <a:prstDash val="solid"/>
                      <a:round/>
                      <a:headEnd type="none" w="med" len="med"/>
                      <a:tailEnd type="none" w="med" len="med"/>
                    </a:lnL>
                  </a:tcPr>
                </a:tc>
                <a:tc>
                  <a:txBody>
                    <a:bodyPr/>
                    <a:lstStyle/>
                    <a:p>
                      <a:r>
                        <a:rPr lang="en-IN" sz="1600" dirty="0" smtClean="0"/>
                        <a:t>     = 𝑐</a:t>
                      </a:r>
                      <a:endParaRPr lang="en-IN" sz="1600" dirty="0" smtClean="0">
                        <a:latin typeface="Cambria Math" panose="02040503050406030204" pitchFamily="18" charset="0"/>
                        <a:ea typeface="Cambria Math" panose="02040503050406030204" pitchFamily="18"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429109">
                <a:tc>
                  <a:txBody>
                    <a:bodyPr/>
                    <a:lstStyle/>
                    <a:p>
                      <a:r>
                        <a:rPr lang="en-IN" sz="1600" dirty="0" smtClean="0">
                          <a:latin typeface="Times New Roman" panose="02020603050405020304" pitchFamily="18" charset="0"/>
                          <a:cs typeface="Times New Roman" panose="02020603050405020304" pitchFamily="18" charset="0"/>
                        </a:rPr>
                        <a:t>Total number of</a:t>
                      </a:r>
                      <a:r>
                        <a:rPr lang="en-IN" sz="1600" baseline="0" dirty="0" smtClean="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observations </a:t>
                      </a:r>
                    </a:p>
                  </a:txBody>
                  <a:tcPr>
                    <a:lnL w="12700" cap="flat" cmpd="sng" algn="ctr">
                      <a:solidFill>
                        <a:schemeClr val="tx1"/>
                      </a:solidFill>
                      <a:prstDash val="solid"/>
                      <a:round/>
                      <a:headEnd type="none" w="med" len="med"/>
                      <a:tailEnd type="none" w="med" len="med"/>
                    </a:lnL>
                  </a:tcPr>
                </a:tc>
                <a:tc>
                  <a:txBody>
                    <a:bodyPr/>
                    <a:lstStyle/>
                    <a:p>
                      <a:r>
                        <a:rPr lang="en-IN" sz="1600" dirty="0" smtClean="0"/>
                        <a:t>     = 𝑟𝑐</a:t>
                      </a:r>
                      <a:endParaRPr lang="en-IN" sz="1600" dirty="0" smtClean="0">
                        <a:latin typeface="Cambria Math" panose="02040503050406030204" pitchFamily="18" charset="0"/>
                        <a:ea typeface="Cambria Math" panose="02040503050406030204" pitchFamily="18"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429109">
                <a:tc>
                  <a:txBody>
                    <a:bodyPr/>
                    <a:lstStyle/>
                    <a:p>
                      <a:r>
                        <a:rPr lang="en-IN" sz="1600" dirty="0" smtClean="0">
                          <a:latin typeface="Times New Roman" panose="02020603050405020304" pitchFamily="18" charset="0"/>
                          <a:cs typeface="Times New Roman" panose="02020603050405020304" pitchFamily="18" charset="0"/>
                        </a:rPr>
                        <a:t>Observation in (</a:t>
                      </a:r>
                      <a:r>
                        <a:rPr lang="en-IN" sz="1600" dirty="0" err="1" smtClean="0">
                          <a:latin typeface="Times New Roman" panose="02020603050405020304" pitchFamily="18" charset="0"/>
                          <a:cs typeface="Times New Roman" panose="02020603050405020304" pitchFamily="18" charset="0"/>
                        </a:rPr>
                        <a:t>i</a:t>
                      </a:r>
                      <a:r>
                        <a:rPr lang="en-IN" sz="1600" dirty="0" smtClean="0">
                          <a:latin typeface="Times New Roman" panose="02020603050405020304" pitchFamily="18" charset="0"/>
                          <a:cs typeface="Times New Roman" panose="02020603050405020304" pitchFamily="18" charset="0"/>
                        </a:rPr>
                        <a:t> j-</a:t>
                      </a:r>
                      <a:r>
                        <a:rPr lang="en-IN" sz="1600" dirty="0" err="1" smtClean="0">
                          <a:latin typeface="Times New Roman" panose="02020603050405020304" pitchFamily="18" charset="0"/>
                          <a:cs typeface="Times New Roman" panose="02020603050405020304" pitchFamily="18" charset="0"/>
                        </a:rPr>
                        <a:t>th</a:t>
                      </a:r>
                      <a:r>
                        <a:rPr lang="en-IN" sz="1600" dirty="0" smtClean="0">
                          <a:latin typeface="Times New Roman" panose="02020603050405020304" pitchFamily="18" charset="0"/>
                          <a:cs typeface="Times New Roman" panose="02020603050405020304" pitchFamily="18" charset="0"/>
                        </a:rPr>
                        <a:t> cell of table</a:t>
                      </a:r>
                    </a:p>
                  </a:txBody>
                  <a:tcPr>
                    <a:lnL w="12700" cap="flat" cmpd="sng" algn="ctr">
                      <a:solidFill>
                        <a:schemeClr val="tx1"/>
                      </a:solidFill>
                      <a:prstDash val="solid"/>
                      <a:round/>
                      <a:headEnd type="none" w="med" len="med"/>
                      <a:tailEnd type="none" w="med" len="med"/>
                    </a:lnL>
                  </a:tcPr>
                </a:tc>
                <a:tc>
                  <a:txBody>
                    <a:bodyPr/>
                    <a:lstStyle/>
                    <a:p>
                      <a:r>
                        <a:rPr lang="en-IN" sz="1600" dirty="0" smtClean="0"/>
                        <a:t>     = 𝑥</a:t>
                      </a:r>
                      <a:r>
                        <a:rPr lang="en-IN" sz="1600" baseline="-25000" dirty="0" smtClean="0"/>
                        <a:t>𝑖𝑗</a:t>
                      </a:r>
                      <a:r>
                        <a:rPr lang="en-IN" sz="1600" dirty="0" smtClean="0"/>
                        <a:t> </a:t>
                      </a:r>
                      <a:endParaRPr lang="en-IN" sz="1600" dirty="0">
                        <a:latin typeface="Cambria Math" panose="02040503050406030204" pitchFamily="18" charset="0"/>
                        <a:ea typeface="Cambria Math" panose="02040503050406030204" pitchFamily="18"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670115">
                <a:tc>
                  <a:txBody>
                    <a:bodyPr/>
                    <a:lstStyle/>
                    <a:p>
                      <a:r>
                        <a:rPr lang="en-IN" sz="1600" dirty="0" smtClean="0">
                          <a:latin typeface="Times New Roman" panose="02020603050405020304" pitchFamily="18" charset="0"/>
                          <a:cs typeface="Times New Roman" panose="02020603050405020304" pitchFamily="18" charset="0"/>
                        </a:rPr>
                        <a:t>(</a:t>
                      </a:r>
                      <a:r>
                        <a:rPr lang="en-IN" sz="1600" dirty="0" err="1" smtClean="0">
                          <a:latin typeface="Times New Roman" panose="02020603050405020304" pitchFamily="18" charset="0"/>
                          <a:cs typeface="Times New Roman" panose="02020603050405020304" pitchFamily="18" charset="0"/>
                        </a:rPr>
                        <a:t>ith</a:t>
                      </a:r>
                      <a:r>
                        <a:rPr lang="en-IN" sz="1600" dirty="0" smtClean="0">
                          <a:latin typeface="Times New Roman" panose="02020603050405020304" pitchFamily="18" charset="0"/>
                          <a:cs typeface="Times New Roman" panose="02020603050405020304" pitchFamily="18" charset="0"/>
                        </a:rPr>
                        <a:t> level of row factor and</a:t>
                      </a:r>
                    </a:p>
                    <a:p>
                      <a:r>
                        <a:rPr lang="en-IN" sz="1600" dirty="0" err="1" smtClean="0">
                          <a:latin typeface="Times New Roman" panose="02020603050405020304" pitchFamily="18" charset="0"/>
                          <a:cs typeface="Times New Roman" panose="02020603050405020304" pitchFamily="18" charset="0"/>
                        </a:rPr>
                        <a:t>jth</a:t>
                      </a:r>
                      <a:r>
                        <a:rPr lang="en-IN" sz="1600" dirty="0" smtClean="0">
                          <a:latin typeface="Times New Roman" panose="02020603050405020304" pitchFamily="18" charset="0"/>
                          <a:cs typeface="Times New Roman" panose="02020603050405020304" pitchFamily="18" charset="0"/>
                        </a:rPr>
                        <a:t> level of column factor)</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IN" sz="1600" dirty="0" smtClean="0"/>
                        <a:t>     𝑖=1,2,…,r</a:t>
                      </a:r>
                    </a:p>
                    <a:p>
                      <a:r>
                        <a:rPr lang="en-IN" sz="1600" dirty="0" smtClean="0"/>
                        <a:t>     𝑗=1,2,…,c</a:t>
                      </a:r>
                      <a:endParaRPr lang="en-IN" sz="1600" dirty="0">
                        <a:latin typeface="Cambria Math" panose="02040503050406030204" pitchFamily="18" charset="0"/>
                        <a:ea typeface="Cambria Math" panose="02040503050406030204"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2801471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16" y="1412776"/>
            <a:ext cx="8229600" cy="4911824"/>
          </a:xfrm>
        </p:spPr>
        <p:txBody>
          <a:bodyPr/>
          <a:lstStyle/>
          <a:p>
            <a:endParaRPr lang="en-US" dirty="0" smtClean="0"/>
          </a:p>
          <a:p>
            <a:endParaRPr lang="en-US" dirty="0"/>
          </a:p>
          <a:p>
            <a:endParaRPr lang="en-US" dirty="0" smtClean="0"/>
          </a:p>
          <a:p>
            <a:endParaRPr lang="en-US" dirty="0"/>
          </a:p>
          <a:p>
            <a:endParaRPr lang="en-US" dirty="0"/>
          </a:p>
          <a:p>
            <a:pPr marL="0" indent="0">
              <a:buNone/>
            </a:pPr>
            <a:endParaRPr lang="en-US" dirty="0" smtClean="0"/>
          </a:p>
          <a:p>
            <a:r>
              <a:rPr lang="en-IN" sz="2000" dirty="0" smtClean="0">
                <a:latin typeface="Times New Roman" panose="02020603050405020304" pitchFamily="18" charset="0"/>
                <a:cs typeface="Times New Roman" panose="02020603050405020304" pitchFamily="18" charset="0"/>
              </a:rPr>
              <a:t>These </a:t>
            </a:r>
            <a:r>
              <a:rPr lang="en-IN" sz="2000" dirty="0">
                <a:latin typeface="Times New Roman" panose="02020603050405020304" pitchFamily="18" charset="0"/>
                <a:cs typeface="Times New Roman" panose="02020603050405020304" pitchFamily="18" charset="0"/>
              </a:rPr>
              <a:t>lead to the following computational formulae which </a:t>
            </a:r>
            <a:r>
              <a:rPr lang="en-IN" sz="2000" dirty="0" smtClean="0">
                <a:latin typeface="Times New Roman" panose="02020603050405020304" pitchFamily="18" charset="0"/>
                <a:cs typeface="Times New Roman" panose="02020603050405020304" pitchFamily="18" charset="0"/>
              </a:rPr>
              <a:t>again are </a:t>
            </a:r>
            <a:r>
              <a:rPr lang="en-IN" sz="2000" dirty="0">
                <a:latin typeface="Times New Roman" panose="02020603050405020304" pitchFamily="18" charset="0"/>
                <a:cs typeface="Times New Roman" panose="02020603050405020304" pitchFamily="18" charset="0"/>
              </a:rPr>
              <a:t>similar to those for </a:t>
            </a:r>
            <a:r>
              <a:rPr lang="en-IN" sz="2000" dirty="0" smtClean="0">
                <a:latin typeface="Times New Roman" panose="02020603050405020304" pitchFamily="18" charset="0"/>
                <a:cs typeface="Times New Roman" panose="02020603050405020304" pitchFamily="18" charset="0"/>
              </a:rPr>
              <a:t>one-way ANOVA </a:t>
            </a:r>
            <a:r>
              <a:rPr lang="en-IN" sz="2000" dirty="0">
                <a:latin typeface="Times New Roman" panose="02020603050405020304" pitchFamily="18" charset="0"/>
                <a:cs typeface="Times New Roman" panose="02020603050405020304" pitchFamily="18" charset="0"/>
              </a:rPr>
              <a:t>except that there is </a:t>
            </a:r>
            <a:r>
              <a:rPr lang="en-IN" sz="2000" dirty="0" smtClean="0">
                <a:latin typeface="Times New Roman" panose="02020603050405020304" pitchFamily="18" charset="0"/>
                <a:cs typeface="Times New Roman" panose="02020603050405020304" pitchFamily="18" charset="0"/>
              </a:rPr>
              <a:t>an additional </a:t>
            </a:r>
            <a:r>
              <a:rPr lang="en-IN" sz="2000" dirty="0">
                <a:latin typeface="Times New Roman" panose="02020603050405020304" pitchFamily="18" charset="0"/>
                <a:cs typeface="Times New Roman" panose="02020603050405020304" pitchFamily="18" charset="0"/>
              </a:rPr>
              <a:t>sum of squares, </a:t>
            </a:r>
            <a:r>
              <a:rPr lang="en-IN" sz="2000" dirty="0" smtClean="0">
                <a:latin typeface="Times New Roman" panose="02020603050405020304" pitchFamily="18" charset="0"/>
                <a:cs typeface="Times New Roman" panose="02020603050405020304" pitchFamily="18" charset="0"/>
              </a:rPr>
              <a:t>etc. </a:t>
            </a:r>
            <a:r>
              <a:rPr lang="en-IN" sz="2000" dirty="0">
                <a:latin typeface="Times New Roman" panose="02020603050405020304" pitchFamily="18" charset="0"/>
                <a:cs typeface="Times New Roman" panose="02020603050405020304" pitchFamily="18" charset="0"/>
              </a:rPr>
              <a:t>for the second factor.</a:t>
            </a:r>
          </a:p>
          <a:p>
            <a:pPr marL="0" indent="0">
              <a:buNone/>
            </a:pPr>
            <a:endParaRPr lang="en-IN" dirty="0"/>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67</a:t>
            </a:fld>
            <a:endParaRPr lang="en-IN" dirty="0">
              <a:solidFill>
                <a:srgbClr val="04617B">
                  <a:shade val="90000"/>
                </a:srgbClr>
              </a:solidFill>
            </a:endParaRPr>
          </a:p>
        </p:txBody>
      </p:sp>
      <p:sp>
        <p:nvSpPr>
          <p:cNvPr id="7" name="Title 1"/>
          <p:cNvSpPr txBox="1">
            <a:spLocks/>
          </p:cNvSpPr>
          <p:nvPr/>
        </p:nvSpPr>
        <p:spPr>
          <a:xfrm>
            <a:off x="395543" y="149015"/>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 Notation and computational formulae</a:t>
            </a:r>
            <a:endParaRPr lang="en-IN" sz="4000" dirty="0">
              <a:solidFill>
                <a:srgbClr val="6C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1984377509"/>
                  </p:ext>
                </p:extLst>
              </p:nvPr>
            </p:nvGraphicFramePr>
            <p:xfrm>
              <a:off x="981951" y="1916832"/>
              <a:ext cx="7056784" cy="1875917"/>
            </p:xfrm>
            <a:graphic>
              <a:graphicData uri="http://schemas.openxmlformats.org/drawingml/2006/table">
                <a:tbl>
                  <a:tblPr firstRow="1" bandRow="1">
                    <a:tableStyleId>{2D5ABB26-0587-4C30-8999-92F81FD0307C}</a:tableStyleId>
                  </a:tblPr>
                  <a:tblGrid>
                    <a:gridCol w="3751070">
                      <a:extLst>
                        <a:ext uri="{9D8B030D-6E8A-4147-A177-3AD203B41FA5}">
                          <a16:colId xmlns:a16="http://schemas.microsoft.com/office/drawing/2014/main" val="20000"/>
                        </a:ext>
                      </a:extLst>
                    </a:gridCol>
                    <a:gridCol w="3305714">
                      <a:extLst>
                        <a:ext uri="{9D8B030D-6E8A-4147-A177-3AD203B41FA5}">
                          <a16:colId xmlns:a16="http://schemas.microsoft.com/office/drawing/2014/main" val="20001"/>
                        </a:ext>
                      </a:extLst>
                    </a:gridCol>
                  </a:tblGrid>
                  <a:tr h="576064">
                    <a:tc>
                      <a:txBody>
                        <a:bodyPr/>
                        <a:lstStyle/>
                        <a:p>
                          <a:r>
                            <a:rPr lang="en-IN" sz="1600" dirty="0" smtClean="0">
                              <a:latin typeface="Times New Roman" panose="02020603050405020304" pitchFamily="18" charset="0"/>
                              <a:cs typeface="Times New Roman" panose="02020603050405020304" pitchFamily="18" charset="0"/>
                            </a:rPr>
                            <a:t>Sum of c observations in </a:t>
                          </a:r>
                          <a:r>
                            <a:rPr lang="en-IN" sz="1600" dirty="0" err="1" smtClean="0">
                              <a:latin typeface="Times New Roman" panose="02020603050405020304" pitchFamily="18" charset="0"/>
                              <a:cs typeface="Times New Roman" panose="02020603050405020304" pitchFamily="18" charset="0"/>
                            </a:rPr>
                            <a:t>i-th</a:t>
                          </a:r>
                          <a:r>
                            <a:rPr lang="en-IN" sz="1600" dirty="0" smtClean="0">
                              <a:latin typeface="Times New Roman" panose="02020603050405020304" pitchFamily="18" charset="0"/>
                              <a:cs typeface="Times New Roman" panose="02020603050405020304" pitchFamily="18" charset="0"/>
                            </a:rPr>
                            <a:t> row</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1400" b="0" i="0" u="none" strike="noStrike" kern="1200" cap="none" spc="0" normalizeH="0" baseline="0" noProof="0" smtClean="0">
                                    <a:ln>
                                      <a:noFill/>
                                    </a:ln>
                                    <a:effectLst/>
                                    <a:uLnTx/>
                                    <a:uFillTx/>
                                    <a:latin typeface="Cambria Math"/>
                                    <a:ea typeface="Cambria Math" panose="02040503050406030204" pitchFamily="18" charset="0"/>
                                  </a:rPr>
                                  <m:t>   </m:t>
                                </m:r>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m:t>
                                </m:r>
                                <m:sSub>
                                  <m:sSubPr>
                                    <m:ctrlPr>
                                      <a:rPr kumimoji="0" lang="en-US" sz="1400" i="1"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ctrlPr>
                                  </m:sSubPr>
                                  <m:e>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𝑇</m:t>
                                    </m:r>
                                  </m:e>
                                  <m:sub>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𝑅𝑖</m:t>
                                    </m:r>
                                  </m:sub>
                                </m:sSub>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m:t>
                                </m:r>
                                <m:nary>
                                  <m:naryPr>
                                    <m:chr m:val="∑"/>
                                    <m:supHide m:val="on"/>
                                    <m:ctrlPr>
                                      <a:rPr kumimoji="0" lang="en-US" sz="1400" i="1"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ctrlPr>
                                  </m:naryPr>
                                  <m:sub>
                                    <m:r>
                                      <m:rPr>
                                        <m:brk m:alnAt="7"/>
                                      </m:rP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𝑗</m:t>
                                    </m:r>
                                  </m:sub>
                                  <m:sup/>
                                  <m:e>
                                    <m:sSub>
                                      <m:sSubPr>
                                        <m:ctrlPr>
                                          <a:rPr kumimoji="0" lang="en-US" sz="1400" i="1"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ctrlPr>
                                      </m:sSubPr>
                                      <m:e>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𝑥</m:t>
                                        </m:r>
                                      </m:e>
                                      <m:sub>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𝑖𝑗</m:t>
                                        </m:r>
                                      </m:sub>
                                    </m:sSub>
                                  </m:e>
                                </m:nary>
                              </m:oMath>
                            </m:oMathPara>
                          </a14:m>
                          <a:endParaRPr kumimoji="0" lang="en-US" sz="1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0840">
                    <a:tc>
                      <a:txBody>
                        <a:bodyPr/>
                        <a:lstStyle/>
                        <a:p>
                          <a:r>
                            <a:rPr lang="en-IN" sz="1600" dirty="0" smtClean="0">
                              <a:latin typeface="Times New Roman" panose="02020603050405020304" pitchFamily="18" charset="0"/>
                              <a:cs typeface="Times New Roman" panose="02020603050405020304" pitchFamily="18" charset="0"/>
                            </a:rPr>
                            <a:t>Sum of r observations in j-</a:t>
                          </a:r>
                          <a:r>
                            <a:rPr lang="en-IN" sz="1600" dirty="0" err="1" smtClean="0">
                              <a:latin typeface="Times New Roman" panose="02020603050405020304" pitchFamily="18" charset="0"/>
                              <a:cs typeface="Times New Roman" panose="02020603050405020304" pitchFamily="18" charset="0"/>
                            </a:rPr>
                            <a:t>th</a:t>
                          </a:r>
                          <a:r>
                            <a:rPr lang="en-IN" sz="1600" dirty="0" smtClean="0">
                              <a:latin typeface="Times New Roman" panose="02020603050405020304" pitchFamily="18" charset="0"/>
                              <a:cs typeface="Times New Roman" panose="02020603050405020304" pitchFamily="18" charset="0"/>
                            </a:rPr>
                            <a:t> column </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1400" b="0" i="0" u="none" strike="noStrike" kern="1200" cap="none" spc="0" normalizeH="0" baseline="0" noProof="0" smtClean="0">
                                    <a:ln>
                                      <a:noFill/>
                                    </a:ln>
                                    <a:effectLst/>
                                    <a:uLnTx/>
                                    <a:uFillTx/>
                                    <a:latin typeface="Cambria Math"/>
                                    <a:ea typeface="Cambria Math" panose="02040503050406030204" pitchFamily="18" charset="0"/>
                                  </a:rPr>
                                  <m:t>   </m:t>
                                </m:r>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m:t>
                                </m:r>
                                <m:sSub>
                                  <m:sSubPr>
                                    <m:ctrlPr>
                                      <a:rPr kumimoji="0" lang="en-US" sz="1400" i="1"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ctrlPr>
                                  </m:sSubPr>
                                  <m:e>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𝑇</m:t>
                                    </m:r>
                                  </m:e>
                                  <m:sub>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𝐶𝑗</m:t>
                                    </m:r>
                                  </m:sub>
                                </m:sSub>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m:t>
                                </m:r>
                                <m:nary>
                                  <m:naryPr>
                                    <m:chr m:val="∑"/>
                                    <m:supHide m:val="on"/>
                                    <m:ctrlPr>
                                      <a:rPr kumimoji="0" lang="en-US" sz="1400" i="1"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ctrlPr>
                                  </m:naryPr>
                                  <m:sub>
                                    <m:r>
                                      <m:rPr>
                                        <m:brk m:alnAt="7"/>
                                      </m:rP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𝑖</m:t>
                                    </m:r>
                                  </m:sub>
                                  <m:sup/>
                                  <m:e>
                                    <m:sSub>
                                      <m:sSubPr>
                                        <m:ctrlPr>
                                          <a:rPr kumimoji="0" lang="en-US" sz="1400" i="1"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ctrlPr>
                                      </m:sSubPr>
                                      <m:e>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𝑥</m:t>
                                        </m:r>
                                      </m:e>
                                      <m:sub>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𝑖𝑗</m:t>
                                        </m:r>
                                      </m:sub>
                                    </m:sSub>
                                  </m:e>
                                </m:nary>
                              </m:oMath>
                            </m:oMathPara>
                          </a14:m>
                          <a:endParaRPr kumimoji="0" lang="en-US" sz="1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r>
                            <a:rPr lang="en-IN" sz="1600" dirty="0" smtClean="0">
                              <a:latin typeface="Times New Roman" panose="02020603050405020304" pitchFamily="18" charset="0"/>
                              <a:cs typeface="Times New Roman" panose="02020603050405020304" pitchFamily="18" charset="0"/>
                            </a:rPr>
                            <a:t>Sum of all </a:t>
                          </a:r>
                          <a:r>
                            <a:rPr lang="en-IN" sz="1600" dirty="0" err="1" smtClean="0">
                              <a:latin typeface="Times New Roman" panose="02020603050405020304" pitchFamily="18" charset="0"/>
                              <a:cs typeface="Times New Roman" panose="02020603050405020304" pitchFamily="18" charset="0"/>
                            </a:rPr>
                            <a:t>rc</a:t>
                          </a:r>
                          <a:r>
                            <a:rPr lang="en-IN" sz="1600" dirty="0" smtClean="0">
                              <a:latin typeface="Times New Roman" panose="02020603050405020304" pitchFamily="18" charset="0"/>
                              <a:cs typeface="Times New Roman" panose="02020603050405020304" pitchFamily="18" charset="0"/>
                            </a:rPr>
                            <a:t> observations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1400" b="0" i="0" u="none" strike="noStrike" kern="1200" cap="none" spc="0" normalizeH="0" baseline="0" noProof="0" smtClean="0">
                                    <a:ln>
                                      <a:noFill/>
                                    </a:ln>
                                    <a:effectLst/>
                                    <a:uLnTx/>
                                    <a:uFillTx/>
                                    <a:latin typeface="Cambria Math"/>
                                    <a:ea typeface="Cambria Math" panose="02040503050406030204" pitchFamily="18" charset="0"/>
                                  </a:rPr>
                                  <m:t>  </m:t>
                                </m:r>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m:t>
                                </m:r>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𝑇</m:t>
                                </m:r>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m:t>
                                </m:r>
                                <m:nary>
                                  <m:naryPr>
                                    <m:chr m:val="∑"/>
                                    <m:supHide m:val="on"/>
                                    <m:ctrlPr>
                                      <a:rPr kumimoji="0" lang="en-US" sz="1400" i="1"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ctrlPr>
                                  </m:naryPr>
                                  <m:sub>
                                    <m:r>
                                      <m:rPr>
                                        <m:brk m:alnAt="7"/>
                                      </m:rP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𝑖</m:t>
                                    </m:r>
                                  </m:sub>
                                  <m:sup/>
                                  <m:e>
                                    <m:nary>
                                      <m:naryPr>
                                        <m:chr m:val="∑"/>
                                        <m:supHide m:val="on"/>
                                        <m:ctrlPr>
                                          <a:rPr kumimoji="0" lang="en-US" sz="1400" i="1"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ctrlPr>
                                      </m:naryPr>
                                      <m:sub>
                                        <m:r>
                                          <m:rPr>
                                            <m:brk m:alnAt="7"/>
                                          </m:rP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𝑗</m:t>
                                        </m:r>
                                      </m:sub>
                                      <m:sup/>
                                      <m:e>
                                        <m:sSub>
                                          <m:sSubPr>
                                            <m:ctrlPr>
                                              <a:rPr kumimoji="0" lang="en-US" sz="1400" i="1"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ctrlPr>
                                          </m:sSubPr>
                                          <m:e>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𝑥</m:t>
                                            </m:r>
                                          </m:e>
                                          <m:sub>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𝑖𝑗</m:t>
                                            </m:r>
                                          </m:sub>
                                        </m:sSub>
                                      </m:e>
                                    </m:nary>
                                  </m:e>
                                </m:nary>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m:t>
                                </m:r>
                                <m:nary>
                                  <m:naryPr>
                                    <m:chr m:val="∑"/>
                                    <m:supHide m:val="on"/>
                                    <m:ctrlPr>
                                      <a:rPr kumimoji="0" lang="en-US" sz="1400" i="1"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ctrlPr>
                                  </m:naryPr>
                                  <m:sub>
                                    <m:r>
                                      <m:rPr>
                                        <m:brk m:alnAt="7"/>
                                      </m:rP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𝑖</m:t>
                                    </m:r>
                                  </m:sub>
                                  <m:sup/>
                                  <m:e>
                                    <m:sSub>
                                      <m:sSubPr>
                                        <m:ctrlPr>
                                          <a:rPr kumimoji="0" lang="en-US" sz="1400" i="1"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ctrlPr>
                                      </m:sSubPr>
                                      <m:e>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𝑇</m:t>
                                        </m:r>
                                      </m:e>
                                      <m:sub>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𝑅𝑖</m:t>
                                        </m:r>
                                      </m:sub>
                                    </m:sSub>
                                  </m:e>
                                </m:nary>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m:t>
                                </m:r>
                                <m:nary>
                                  <m:naryPr>
                                    <m:chr m:val="∑"/>
                                    <m:supHide m:val="on"/>
                                    <m:ctrlPr>
                                      <a:rPr kumimoji="0" lang="en-US" sz="1400" i="1"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ctrlPr>
                                  </m:naryPr>
                                  <m:sub>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𝑗</m:t>
                                    </m:r>
                                  </m:sub>
                                  <m:sup/>
                                  <m:e>
                                    <m:sSub>
                                      <m:sSubPr>
                                        <m:ctrlPr>
                                          <a:rPr kumimoji="0" lang="en-US" sz="1400" i="1"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ctrlPr>
                                      </m:sSubPr>
                                      <m:e>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𝑇</m:t>
                                        </m:r>
                                      </m:e>
                                      <m:sub>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𝐶𝑗</m:t>
                                        </m:r>
                                      </m:sub>
                                    </m:sSub>
                                  </m:e>
                                </m:nary>
                              </m:oMath>
                            </m:oMathPara>
                          </a14:m>
                          <a:endParaRPr kumimoji="0" lang="en-US" sz="1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1984377509"/>
                  </p:ext>
                </p:extLst>
              </p:nvPr>
            </p:nvGraphicFramePr>
            <p:xfrm>
              <a:off x="981951" y="1916832"/>
              <a:ext cx="7056784" cy="1875917"/>
            </p:xfrm>
            <a:graphic>
              <a:graphicData uri="http://schemas.openxmlformats.org/drawingml/2006/table">
                <a:tbl>
                  <a:tblPr firstRow="1" bandRow="1">
                    <a:tableStyleId>{2D5ABB26-0587-4C30-8999-92F81FD0307C}</a:tableStyleId>
                  </a:tblPr>
                  <a:tblGrid>
                    <a:gridCol w="3751070"/>
                    <a:gridCol w="3305714"/>
                  </a:tblGrid>
                  <a:tr h="633349">
                    <a:tc>
                      <a:txBody>
                        <a:bodyPr/>
                        <a:lstStyle/>
                        <a:p>
                          <a:r>
                            <a:rPr lang="en-IN" sz="1600" dirty="0" smtClean="0">
                              <a:latin typeface="Times New Roman" panose="02020603050405020304" pitchFamily="18" charset="0"/>
                              <a:cs typeface="Times New Roman" panose="02020603050405020304" pitchFamily="18" charset="0"/>
                            </a:rPr>
                            <a:t>Sum of c observations in </a:t>
                          </a:r>
                          <a:r>
                            <a:rPr lang="en-IN" sz="1600" dirty="0" err="1" smtClean="0">
                              <a:latin typeface="Times New Roman" panose="02020603050405020304" pitchFamily="18" charset="0"/>
                              <a:cs typeface="Times New Roman" panose="02020603050405020304" pitchFamily="18" charset="0"/>
                            </a:rPr>
                            <a:t>i-th</a:t>
                          </a:r>
                          <a:r>
                            <a:rPr lang="en-IN" sz="1600" dirty="0" smtClean="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row</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en-US"/>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rotWithShape="1">
                          <a:blip r:embed="rId2"/>
                          <a:stretch>
                            <a:fillRect l="-113653" t="-112500" b="-354808"/>
                          </a:stretch>
                        </a:blipFill>
                      </a:tcPr>
                    </a:tc>
                  </a:tr>
                  <a:tr h="609219">
                    <a:tc>
                      <a:txBody>
                        <a:bodyPr/>
                        <a:lstStyle/>
                        <a:p>
                          <a:r>
                            <a:rPr lang="en-IN" sz="1600" dirty="0" smtClean="0">
                              <a:latin typeface="Times New Roman" panose="02020603050405020304" pitchFamily="18" charset="0"/>
                              <a:cs typeface="Times New Roman" panose="02020603050405020304" pitchFamily="18" charset="0"/>
                            </a:rPr>
                            <a:t>Sum of r observations in </a:t>
                          </a:r>
                          <a:r>
                            <a:rPr lang="en-IN" sz="1600" dirty="0" smtClean="0">
                              <a:latin typeface="Times New Roman" panose="02020603050405020304" pitchFamily="18" charset="0"/>
                              <a:cs typeface="Times New Roman" panose="02020603050405020304" pitchFamily="18" charset="0"/>
                            </a:rPr>
                            <a:t>j-</a:t>
                          </a:r>
                          <a:r>
                            <a:rPr lang="en-IN" sz="1600" dirty="0" err="1" smtClean="0">
                              <a:latin typeface="Times New Roman" panose="02020603050405020304" pitchFamily="18" charset="0"/>
                              <a:cs typeface="Times New Roman" panose="02020603050405020304" pitchFamily="18" charset="0"/>
                            </a:rPr>
                            <a:t>th</a:t>
                          </a:r>
                          <a:r>
                            <a:rPr lang="en-IN" sz="1600" dirty="0" smtClean="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column </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c>
                      <a:txBody>
                        <a:bodyPr/>
                        <a:lstStyle/>
                        <a:p>
                          <a:endParaRPr lang="en-US"/>
                        </a:p>
                      </a:txBody>
                      <a:tcPr>
                        <a:lnR w="12700" cap="flat" cmpd="sng" algn="ctr">
                          <a:solidFill>
                            <a:schemeClr val="tx1"/>
                          </a:solidFill>
                          <a:prstDash val="solid"/>
                          <a:round/>
                          <a:headEnd type="none" w="med" len="med"/>
                          <a:tailEnd type="none" w="med" len="med"/>
                        </a:lnR>
                        <a:blipFill rotWithShape="1">
                          <a:blip r:embed="rId2"/>
                          <a:stretch>
                            <a:fillRect l="-113653" t="-221000" b="-269000"/>
                          </a:stretch>
                        </a:blipFill>
                      </a:tcPr>
                    </a:tc>
                  </a:tr>
                  <a:tr h="633349">
                    <a:tc>
                      <a:txBody>
                        <a:bodyPr/>
                        <a:lstStyle/>
                        <a:p>
                          <a:r>
                            <a:rPr lang="en-IN" sz="1600" dirty="0" smtClean="0">
                              <a:latin typeface="Times New Roman" panose="02020603050405020304" pitchFamily="18" charset="0"/>
                              <a:cs typeface="Times New Roman" panose="02020603050405020304" pitchFamily="18" charset="0"/>
                            </a:rPr>
                            <a:t>Sum of all </a:t>
                          </a:r>
                          <a:r>
                            <a:rPr lang="en-IN" sz="1600" dirty="0" err="1" smtClean="0">
                              <a:latin typeface="Times New Roman" panose="02020603050405020304" pitchFamily="18" charset="0"/>
                              <a:cs typeface="Times New Roman" panose="02020603050405020304" pitchFamily="18" charset="0"/>
                            </a:rPr>
                            <a:t>rc</a:t>
                          </a:r>
                          <a:r>
                            <a:rPr lang="en-IN" sz="1600" dirty="0" smtClean="0">
                              <a:latin typeface="Times New Roman" panose="02020603050405020304" pitchFamily="18" charset="0"/>
                              <a:cs typeface="Times New Roman" panose="02020603050405020304" pitchFamily="18" charset="0"/>
                            </a:rPr>
                            <a:t> observations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rotWithShape="1">
                          <a:blip r:embed="rId2"/>
                          <a:stretch>
                            <a:fillRect l="-113653" t="-308654" b="-158654"/>
                          </a:stretch>
                        </a:blipFill>
                      </a:tcPr>
                    </a:tc>
                  </a:tr>
                </a:tbl>
              </a:graphicData>
            </a:graphic>
          </p:graphicFrame>
        </mc:Fallback>
      </mc:AlternateContent>
    </p:spTree>
    <p:extLst>
      <p:ext uri="{BB962C8B-B14F-4D97-AF65-F5344CB8AC3E}">
        <p14:creationId xmlns:p14="http://schemas.microsoft.com/office/powerpoint/2010/main" val="369098398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7" name="Content Placeholder 6"/>
              <p:cNvGraphicFramePr>
                <a:graphicFrameLocks noGrp="1"/>
              </p:cNvGraphicFramePr>
              <p:nvPr>
                <p:ph idx="1"/>
                <p:extLst>
                  <p:ext uri="{D42A27DB-BD31-4B8C-83A1-F6EECF244321}">
                    <p14:modId xmlns:p14="http://schemas.microsoft.com/office/powerpoint/2010/main" val="2296940193"/>
                  </p:ext>
                </p:extLst>
              </p:nvPr>
            </p:nvGraphicFramePr>
            <p:xfrm>
              <a:off x="899592" y="1700808"/>
              <a:ext cx="6408712" cy="2332736"/>
            </p:xfrm>
            <a:graphic>
              <a:graphicData uri="http://schemas.openxmlformats.org/drawingml/2006/table">
                <a:tbl>
                  <a:tblPr firstRow="1" bandRow="1">
                    <a:tableStyleId>{2D5ABB26-0587-4C30-8999-92F81FD0307C}</a:tableStyleId>
                  </a:tblPr>
                  <a:tblGrid>
                    <a:gridCol w="3204356">
                      <a:extLst>
                        <a:ext uri="{9D8B030D-6E8A-4147-A177-3AD203B41FA5}">
                          <a16:colId xmlns:a16="http://schemas.microsoft.com/office/drawing/2014/main" val="20000"/>
                        </a:ext>
                      </a:extLst>
                    </a:gridCol>
                    <a:gridCol w="3204356">
                      <a:extLst>
                        <a:ext uri="{9D8B030D-6E8A-4147-A177-3AD203B41FA5}">
                          <a16:colId xmlns:a16="http://schemas.microsoft.com/office/drawing/2014/main" val="20001"/>
                        </a:ext>
                      </a:extLst>
                    </a:gridCol>
                  </a:tblGrid>
                  <a:tr h="370840">
                    <a:tc>
                      <a:txBody>
                        <a:bodyPr/>
                        <a:lstStyle/>
                        <a:p>
                          <a:r>
                            <a:rPr lang="en-IN" sz="1600" dirty="0" smtClean="0"/>
                            <a:t>Total sum of squares,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1400" i="1" u="none" strike="noStrike" kern="1200" cap="none" spc="0" normalizeH="0" baseline="0" noProof="0" smtClean="0">
                                        <a:ln>
                                          <a:noFill/>
                                        </a:ln>
                                        <a:effectLst/>
                                        <a:uLnTx/>
                                        <a:uFillTx/>
                                        <a:latin typeface="Cambria Math" panose="02040503050406030204" pitchFamily="18" charset="0"/>
                                      </a:rPr>
                                    </m:ctrlPr>
                                  </m:sSubPr>
                                  <m:e>
                                    <m:r>
                                      <a:rPr kumimoji="0" lang="en-US" sz="1400" u="none" strike="noStrike" kern="1200" cap="none" spc="0" normalizeH="0" baseline="0" noProof="0" smtClean="0">
                                        <a:ln>
                                          <a:noFill/>
                                        </a:ln>
                                        <a:effectLst/>
                                        <a:uLnTx/>
                                        <a:uFillTx/>
                                        <a:latin typeface="Cambria Math"/>
                                      </a:rPr>
                                      <m:t>𝑆𝑆</m:t>
                                    </m:r>
                                  </m:e>
                                  <m:sub>
                                    <m:r>
                                      <a:rPr kumimoji="0" lang="en-US" sz="1400" u="none" strike="noStrike" kern="1200" cap="none" spc="0" normalizeH="0" baseline="0" noProof="0" smtClean="0">
                                        <a:ln>
                                          <a:noFill/>
                                        </a:ln>
                                        <a:effectLst/>
                                        <a:uLnTx/>
                                        <a:uFillTx/>
                                        <a:latin typeface="Cambria Math"/>
                                      </a:rPr>
                                      <m:t>𝑇</m:t>
                                    </m:r>
                                  </m:sub>
                                </m:sSub>
                                <m:r>
                                  <a:rPr kumimoji="0" lang="en-US" sz="1400" u="none" strike="noStrike" kern="1200" cap="none" spc="0" normalizeH="0" baseline="0" noProof="0" smtClean="0">
                                    <a:ln>
                                      <a:noFill/>
                                    </a:ln>
                                    <a:effectLst/>
                                    <a:uLnTx/>
                                    <a:uFillTx/>
                                    <a:latin typeface="Cambria Math"/>
                                  </a:rPr>
                                  <m:t>=</m:t>
                                </m:r>
                                <m:nary>
                                  <m:naryPr>
                                    <m:chr m:val="∑"/>
                                    <m:supHide m:val="on"/>
                                    <m:ctrlPr>
                                      <a:rPr kumimoji="0" lang="en-US" sz="1400" i="1" u="none" strike="noStrike" kern="1200" cap="none" spc="0" normalizeH="0" baseline="0" noProof="0" smtClean="0">
                                        <a:ln>
                                          <a:noFill/>
                                        </a:ln>
                                        <a:effectLst/>
                                        <a:uLnTx/>
                                        <a:uFillTx/>
                                        <a:latin typeface="Cambria Math" panose="02040503050406030204" pitchFamily="18" charset="0"/>
                                      </a:rPr>
                                    </m:ctrlPr>
                                  </m:naryPr>
                                  <m:sub>
                                    <m:r>
                                      <m:rPr>
                                        <m:brk m:alnAt="7"/>
                                      </m:rPr>
                                      <a:rPr kumimoji="0" lang="en-US" sz="1400" u="none" strike="noStrike" kern="1200" cap="none" spc="0" normalizeH="0" baseline="0" noProof="0" smtClean="0">
                                        <a:ln>
                                          <a:noFill/>
                                        </a:ln>
                                        <a:effectLst/>
                                        <a:uLnTx/>
                                        <a:uFillTx/>
                                        <a:latin typeface="Cambria Math"/>
                                      </a:rPr>
                                      <m:t>𝑖</m:t>
                                    </m:r>
                                  </m:sub>
                                  <m:sup/>
                                  <m:e>
                                    <m:nary>
                                      <m:naryPr>
                                        <m:chr m:val="∑"/>
                                        <m:supHide m:val="on"/>
                                        <m:ctrlPr>
                                          <a:rPr kumimoji="0" lang="en-US" sz="1400" i="1" u="none" strike="noStrike" kern="1200" cap="none" spc="0" normalizeH="0" baseline="0" noProof="0" smtClean="0">
                                            <a:ln>
                                              <a:noFill/>
                                            </a:ln>
                                            <a:effectLst/>
                                            <a:uLnTx/>
                                            <a:uFillTx/>
                                            <a:latin typeface="Cambria Math" panose="02040503050406030204" pitchFamily="18" charset="0"/>
                                          </a:rPr>
                                        </m:ctrlPr>
                                      </m:naryPr>
                                      <m:sub>
                                        <m:r>
                                          <m:rPr>
                                            <m:brk m:alnAt="7"/>
                                          </m:rPr>
                                          <a:rPr kumimoji="0" lang="en-US" sz="1400" u="none" strike="noStrike" kern="1200" cap="none" spc="0" normalizeH="0" baseline="0" noProof="0" smtClean="0">
                                            <a:ln>
                                              <a:noFill/>
                                            </a:ln>
                                            <a:effectLst/>
                                            <a:uLnTx/>
                                            <a:uFillTx/>
                                            <a:latin typeface="Cambria Math"/>
                                          </a:rPr>
                                          <m:t>𝑗</m:t>
                                        </m:r>
                                      </m:sub>
                                      <m:sup/>
                                      <m:e>
                                        <m:sSup>
                                          <m:sSupPr>
                                            <m:ctrlPr>
                                              <a:rPr kumimoji="0" lang="en-US" sz="1400" i="1" u="none" strike="noStrike" kern="1200" cap="none" spc="0" normalizeH="0" baseline="0" noProof="0" smtClean="0">
                                                <a:ln>
                                                  <a:noFill/>
                                                </a:ln>
                                                <a:effectLst/>
                                                <a:uLnTx/>
                                                <a:uFillTx/>
                                                <a:latin typeface="Cambria Math" panose="02040503050406030204" pitchFamily="18" charset="0"/>
                                              </a:rPr>
                                            </m:ctrlPr>
                                          </m:sSupPr>
                                          <m:e>
                                            <m:sSub>
                                              <m:sSubPr>
                                                <m:ctrlPr>
                                                  <a:rPr kumimoji="0" lang="en-US" sz="1400" i="1" u="none" strike="noStrike" kern="1200" cap="none" spc="0" normalizeH="0" baseline="0" noProof="0" smtClean="0">
                                                    <a:ln>
                                                      <a:noFill/>
                                                    </a:ln>
                                                    <a:effectLst/>
                                                    <a:uLnTx/>
                                                    <a:uFillTx/>
                                                    <a:latin typeface="Cambria Math" panose="02040503050406030204" pitchFamily="18" charset="0"/>
                                                  </a:rPr>
                                                </m:ctrlPr>
                                              </m:sSubPr>
                                              <m:e>
                                                <m:r>
                                                  <a:rPr kumimoji="0" lang="en-US" sz="1400" u="none" strike="noStrike" kern="1200" cap="none" spc="0" normalizeH="0" baseline="0" noProof="0" smtClean="0">
                                                    <a:ln>
                                                      <a:noFill/>
                                                    </a:ln>
                                                    <a:effectLst/>
                                                    <a:uLnTx/>
                                                    <a:uFillTx/>
                                                    <a:latin typeface="Cambria Math"/>
                                                  </a:rPr>
                                                  <m:t>𝑥</m:t>
                                                </m:r>
                                              </m:e>
                                              <m:sub>
                                                <m:r>
                                                  <a:rPr kumimoji="0" lang="en-US" sz="1400" u="none" strike="noStrike" kern="1200" cap="none" spc="0" normalizeH="0" baseline="0" noProof="0" smtClean="0">
                                                    <a:ln>
                                                      <a:noFill/>
                                                    </a:ln>
                                                    <a:effectLst/>
                                                    <a:uLnTx/>
                                                    <a:uFillTx/>
                                                    <a:latin typeface="Cambria Math"/>
                                                  </a:rPr>
                                                  <m:t>𝑖𝑗</m:t>
                                                </m:r>
                                              </m:sub>
                                            </m:sSub>
                                          </m:e>
                                          <m:sup>
                                            <m:r>
                                              <a:rPr kumimoji="0" lang="en-US" sz="1400" u="none" strike="noStrike" kern="1200" cap="none" spc="0" normalizeH="0" baseline="0" noProof="0" smtClean="0">
                                                <a:ln>
                                                  <a:noFill/>
                                                </a:ln>
                                                <a:effectLst/>
                                                <a:uLnTx/>
                                                <a:uFillTx/>
                                                <a:latin typeface="Cambria Math"/>
                                              </a:rPr>
                                              <m:t>2</m:t>
                                            </m:r>
                                          </m:sup>
                                        </m:sSup>
                                      </m:e>
                                    </m:nary>
                                  </m:e>
                                </m:nary>
                                <m:r>
                                  <a:rPr kumimoji="0" lang="en-US" sz="1400" u="none" strike="noStrike" kern="1200" cap="none" spc="0" normalizeH="0" baseline="0" noProof="0" smtClean="0">
                                    <a:ln>
                                      <a:noFill/>
                                    </a:ln>
                                    <a:effectLst/>
                                    <a:uLnTx/>
                                    <a:uFillTx/>
                                    <a:latin typeface="Cambria Math"/>
                                  </a:rPr>
                                  <m:t>−</m:t>
                                </m:r>
                                <m:f>
                                  <m:fPr>
                                    <m:ctrlPr>
                                      <a:rPr kumimoji="0" lang="mr-IN" sz="1400" i="1" u="none" strike="noStrike" kern="1200" cap="none" spc="0" normalizeH="0" baseline="0" noProof="0" smtClean="0">
                                        <a:ln>
                                          <a:noFill/>
                                        </a:ln>
                                        <a:effectLst/>
                                        <a:uLnTx/>
                                        <a:uFillTx/>
                                        <a:latin typeface="Cambria Math" panose="02040503050406030204" pitchFamily="18" charset="0"/>
                                      </a:rPr>
                                    </m:ctrlPr>
                                  </m:fPr>
                                  <m:num>
                                    <m:sSup>
                                      <m:sSupPr>
                                        <m:ctrlPr>
                                          <a:rPr kumimoji="0" lang="mr-IN" sz="1400" i="1" u="none" strike="noStrike" kern="1200" cap="none" spc="0" normalizeH="0" baseline="0" noProof="0" smtClean="0">
                                            <a:ln>
                                              <a:noFill/>
                                            </a:ln>
                                            <a:effectLst/>
                                            <a:uLnTx/>
                                            <a:uFillTx/>
                                            <a:latin typeface="Cambria Math" panose="02040503050406030204" pitchFamily="18" charset="0"/>
                                          </a:rPr>
                                        </m:ctrlPr>
                                      </m:sSupPr>
                                      <m:e>
                                        <m:r>
                                          <a:rPr kumimoji="0" lang="en-US" sz="1400" u="none" strike="noStrike" kern="1200" cap="none" spc="0" normalizeH="0" baseline="0" noProof="0" smtClean="0">
                                            <a:ln>
                                              <a:noFill/>
                                            </a:ln>
                                            <a:effectLst/>
                                            <a:uLnTx/>
                                            <a:uFillTx/>
                                            <a:latin typeface="Cambria Math"/>
                                          </a:rPr>
                                          <m:t>𝑇</m:t>
                                        </m:r>
                                      </m:e>
                                      <m:sup>
                                        <m:r>
                                          <a:rPr kumimoji="0" lang="en-US" sz="1400" u="none" strike="noStrike" kern="1200" cap="none" spc="0" normalizeH="0" baseline="0" noProof="0" smtClean="0">
                                            <a:ln>
                                              <a:noFill/>
                                            </a:ln>
                                            <a:effectLst/>
                                            <a:uLnTx/>
                                            <a:uFillTx/>
                                            <a:latin typeface="Cambria Math"/>
                                          </a:rPr>
                                          <m:t>2</m:t>
                                        </m:r>
                                      </m:sup>
                                    </m:sSup>
                                  </m:num>
                                  <m:den>
                                    <m:r>
                                      <a:rPr kumimoji="0" lang="en-US" sz="1400" u="none" strike="noStrike" kern="1200" cap="none" spc="0" normalizeH="0" baseline="0" noProof="0" smtClean="0">
                                        <a:ln>
                                          <a:noFill/>
                                        </a:ln>
                                        <a:effectLst/>
                                        <a:uLnTx/>
                                        <a:uFillTx/>
                                        <a:latin typeface="Cambria Math"/>
                                      </a:rPr>
                                      <m:t>𝑟𝑐</m:t>
                                    </m:r>
                                  </m:den>
                                </m:f>
                              </m:oMath>
                            </m:oMathPara>
                          </a14:m>
                          <a:endParaRPr kumimoji="0" lang="en-US" sz="1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0840">
                    <a:tc>
                      <a:txBody>
                        <a:bodyPr/>
                        <a:lstStyle/>
                        <a:p>
                          <a:r>
                            <a:rPr lang="en-IN" sz="1600" dirty="0" smtClean="0"/>
                            <a:t>Between rows sum of squares,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1400" i="1" u="none" strike="noStrike" kern="1200" cap="none" spc="0" normalizeH="0" baseline="0" noProof="0" smtClean="0">
                                        <a:ln>
                                          <a:noFill/>
                                        </a:ln>
                                        <a:effectLst/>
                                        <a:uLnTx/>
                                        <a:uFillTx/>
                                        <a:latin typeface="Cambria Math" panose="02040503050406030204" pitchFamily="18" charset="0"/>
                                      </a:rPr>
                                    </m:ctrlPr>
                                  </m:sSubPr>
                                  <m:e>
                                    <m:r>
                                      <a:rPr kumimoji="0" lang="en-US" sz="1400" u="none" strike="noStrike" kern="1200" cap="none" spc="0" normalizeH="0" baseline="0" noProof="0" smtClean="0">
                                        <a:ln>
                                          <a:noFill/>
                                        </a:ln>
                                        <a:effectLst/>
                                        <a:uLnTx/>
                                        <a:uFillTx/>
                                        <a:latin typeface="Cambria Math"/>
                                      </a:rPr>
                                      <m:t> </m:t>
                                    </m:r>
                                    <m:r>
                                      <a:rPr kumimoji="0" lang="en-US" sz="1400" u="none" strike="noStrike" kern="1200" cap="none" spc="0" normalizeH="0" baseline="0" noProof="0" smtClean="0">
                                        <a:ln>
                                          <a:noFill/>
                                        </a:ln>
                                        <a:effectLst/>
                                        <a:uLnTx/>
                                        <a:uFillTx/>
                                        <a:latin typeface="Cambria Math"/>
                                      </a:rPr>
                                      <m:t>𝑆𝑆</m:t>
                                    </m:r>
                                  </m:e>
                                  <m:sub>
                                    <m:r>
                                      <a:rPr kumimoji="0" lang="en-US" sz="1400" u="none" strike="noStrike" kern="1200" cap="none" spc="0" normalizeH="0" baseline="0" noProof="0" smtClean="0">
                                        <a:ln>
                                          <a:noFill/>
                                        </a:ln>
                                        <a:effectLst/>
                                        <a:uLnTx/>
                                        <a:uFillTx/>
                                        <a:latin typeface="Cambria Math"/>
                                      </a:rPr>
                                      <m:t>𝑅</m:t>
                                    </m:r>
                                  </m:sub>
                                </m:sSub>
                                <m:r>
                                  <a:rPr kumimoji="0" lang="en-US" sz="1400" u="none" strike="noStrike" kern="1200" cap="none" spc="0" normalizeH="0" baseline="0" noProof="0" smtClean="0">
                                    <a:ln>
                                      <a:noFill/>
                                    </a:ln>
                                    <a:effectLst/>
                                    <a:uLnTx/>
                                    <a:uFillTx/>
                                    <a:latin typeface="Cambria Math"/>
                                  </a:rPr>
                                  <m:t>=</m:t>
                                </m:r>
                                <m:nary>
                                  <m:naryPr>
                                    <m:chr m:val="∑"/>
                                    <m:supHide m:val="on"/>
                                    <m:ctrlPr>
                                      <a:rPr kumimoji="0" lang="en-US" sz="1400" i="1" u="none" strike="noStrike" kern="1200" cap="none" spc="0" normalizeH="0" baseline="0" noProof="0" smtClean="0">
                                        <a:ln>
                                          <a:noFill/>
                                        </a:ln>
                                        <a:effectLst/>
                                        <a:uLnTx/>
                                        <a:uFillTx/>
                                        <a:latin typeface="Cambria Math" panose="02040503050406030204" pitchFamily="18" charset="0"/>
                                      </a:rPr>
                                    </m:ctrlPr>
                                  </m:naryPr>
                                  <m:sub>
                                    <m:r>
                                      <m:rPr>
                                        <m:brk m:alnAt="7"/>
                                      </m:rPr>
                                      <a:rPr kumimoji="0" lang="en-US" sz="1400" u="none" strike="noStrike" kern="1200" cap="none" spc="0" normalizeH="0" baseline="0" noProof="0" smtClean="0">
                                        <a:ln>
                                          <a:noFill/>
                                        </a:ln>
                                        <a:effectLst/>
                                        <a:uLnTx/>
                                        <a:uFillTx/>
                                        <a:latin typeface="Cambria Math"/>
                                      </a:rPr>
                                      <m:t>𝑖</m:t>
                                    </m:r>
                                  </m:sub>
                                  <m:sup/>
                                  <m:e>
                                    <m:f>
                                      <m:fPr>
                                        <m:ctrlPr>
                                          <a:rPr kumimoji="0" lang="mr-IN" sz="1400" i="1" u="none" strike="noStrike" kern="1200" cap="none" spc="0" normalizeH="0" baseline="0" noProof="0" smtClean="0">
                                            <a:ln>
                                              <a:noFill/>
                                            </a:ln>
                                            <a:effectLst/>
                                            <a:uLnTx/>
                                            <a:uFillTx/>
                                            <a:latin typeface="Cambria Math" panose="02040503050406030204" pitchFamily="18" charset="0"/>
                                          </a:rPr>
                                        </m:ctrlPr>
                                      </m:fPr>
                                      <m:num>
                                        <m:sSup>
                                          <m:sSupPr>
                                            <m:ctrlPr>
                                              <a:rPr kumimoji="0" lang="mr-IN" sz="1400" i="1" u="none" strike="noStrike" kern="1200" cap="none" spc="0" normalizeH="0" baseline="0" noProof="0" smtClean="0">
                                                <a:ln>
                                                  <a:noFill/>
                                                </a:ln>
                                                <a:effectLst/>
                                                <a:uLnTx/>
                                                <a:uFillTx/>
                                                <a:latin typeface="Cambria Math" panose="02040503050406030204" pitchFamily="18" charset="0"/>
                                              </a:rPr>
                                            </m:ctrlPr>
                                          </m:sSupPr>
                                          <m:e>
                                            <m:sSub>
                                              <m:sSubPr>
                                                <m:ctrlPr>
                                                  <a:rPr kumimoji="0" lang="en-US" sz="1400" i="1" u="none" strike="noStrike" kern="1200" cap="none" spc="0" normalizeH="0" baseline="0" noProof="0" smtClean="0">
                                                    <a:ln>
                                                      <a:noFill/>
                                                    </a:ln>
                                                    <a:effectLst/>
                                                    <a:uLnTx/>
                                                    <a:uFillTx/>
                                                    <a:latin typeface="Cambria Math" panose="02040503050406030204" pitchFamily="18" charset="0"/>
                                                  </a:rPr>
                                                </m:ctrlPr>
                                              </m:sSubPr>
                                              <m:e>
                                                <m:r>
                                                  <a:rPr kumimoji="0" lang="en-US" sz="1400" u="none" strike="noStrike" kern="1200" cap="none" spc="0" normalizeH="0" baseline="0" noProof="0" smtClean="0">
                                                    <a:ln>
                                                      <a:noFill/>
                                                    </a:ln>
                                                    <a:effectLst/>
                                                    <a:uLnTx/>
                                                    <a:uFillTx/>
                                                    <a:latin typeface="Cambria Math"/>
                                                  </a:rPr>
                                                  <m:t>𝑇</m:t>
                                                </m:r>
                                              </m:e>
                                              <m:sub>
                                                <m:r>
                                                  <a:rPr kumimoji="0" lang="en-US" sz="1400" u="none" strike="noStrike" kern="1200" cap="none" spc="0" normalizeH="0" baseline="0" noProof="0" smtClean="0">
                                                    <a:ln>
                                                      <a:noFill/>
                                                    </a:ln>
                                                    <a:effectLst/>
                                                    <a:uLnTx/>
                                                    <a:uFillTx/>
                                                    <a:latin typeface="Cambria Math"/>
                                                  </a:rPr>
                                                  <m:t>𝑅𝑖</m:t>
                                                </m:r>
                                              </m:sub>
                                            </m:sSub>
                                          </m:e>
                                          <m:sup>
                                            <m:r>
                                              <a:rPr kumimoji="0" lang="en-US" sz="1400" u="none" strike="noStrike" kern="1200" cap="none" spc="0" normalizeH="0" baseline="0" noProof="0" smtClean="0">
                                                <a:ln>
                                                  <a:noFill/>
                                                </a:ln>
                                                <a:effectLst/>
                                                <a:uLnTx/>
                                                <a:uFillTx/>
                                                <a:latin typeface="Cambria Math"/>
                                              </a:rPr>
                                              <m:t>2</m:t>
                                            </m:r>
                                          </m:sup>
                                        </m:sSup>
                                      </m:num>
                                      <m:den>
                                        <m:r>
                                          <a:rPr kumimoji="0" lang="en-US" sz="1400" u="none" strike="noStrike" kern="1200" cap="none" spc="0" normalizeH="0" baseline="0" noProof="0" smtClean="0">
                                            <a:ln>
                                              <a:noFill/>
                                            </a:ln>
                                            <a:effectLst/>
                                            <a:uLnTx/>
                                            <a:uFillTx/>
                                            <a:latin typeface="Cambria Math"/>
                                          </a:rPr>
                                          <m:t>𝑐</m:t>
                                        </m:r>
                                      </m:den>
                                    </m:f>
                                  </m:e>
                                </m:nary>
                                <m:r>
                                  <a:rPr kumimoji="0" lang="en-US" sz="1400" u="none" strike="noStrike" kern="1200" cap="none" spc="0" normalizeH="0" baseline="0" noProof="0" smtClean="0">
                                    <a:ln>
                                      <a:noFill/>
                                    </a:ln>
                                    <a:effectLst/>
                                    <a:uLnTx/>
                                    <a:uFillTx/>
                                    <a:latin typeface="Cambria Math"/>
                                  </a:rPr>
                                  <m:t>−</m:t>
                                </m:r>
                                <m:f>
                                  <m:fPr>
                                    <m:ctrlPr>
                                      <a:rPr kumimoji="0" lang="mr-IN" sz="1400" i="1" u="none" strike="noStrike" kern="1200" cap="none" spc="0" normalizeH="0" baseline="0" noProof="0" smtClean="0">
                                        <a:ln>
                                          <a:noFill/>
                                        </a:ln>
                                        <a:effectLst/>
                                        <a:uLnTx/>
                                        <a:uFillTx/>
                                        <a:latin typeface="Cambria Math" panose="02040503050406030204" pitchFamily="18" charset="0"/>
                                      </a:rPr>
                                    </m:ctrlPr>
                                  </m:fPr>
                                  <m:num>
                                    <m:sSup>
                                      <m:sSupPr>
                                        <m:ctrlPr>
                                          <a:rPr kumimoji="0" lang="mr-IN" sz="1400" i="1" u="none" strike="noStrike" kern="1200" cap="none" spc="0" normalizeH="0" baseline="0" noProof="0" smtClean="0">
                                            <a:ln>
                                              <a:noFill/>
                                            </a:ln>
                                            <a:effectLst/>
                                            <a:uLnTx/>
                                            <a:uFillTx/>
                                            <a:latin typeface="Cambria Math" panose="02040503050406030204" pitchFamily="18" charset="0"/>
                                          </a:rPr>
                                        </m:ctrlPr>
                                      </m:sSupPr>
                                      <m:e>
                                        <m:r>
                                          <a:rPr kumimoji="0" lang="en-US" sz="1400" u="none" strike="noStrike" kern="1200" cap="none" spc="0" normalizeH="0" baseline="0" noProof="0" smtClean="0">
                                            <a:ln>
                                              <a:noFill/>
                                            </a:ln>
                                            <a:effectLst/>
                                            <a:uLnTx/>
                                            <a:uFillTx/>
                                            <a:latin typeface="Cambria Math"/>
                                          </a:rPr>
                                          <m:t>𝑇</m:t>
                                        </m:r>
                                      </m:e>
                                      <m:sup>
                                        <m:r>
                                          <a:rPr kumimoji="0" lang="en-US" sz="1400" u="none" strike="noStrike" kern="1200" cap="none" spc="0" normalizeH="0" baseline="0" noProof="0" smtClean="0">
                                            <a:ln>
                                              <a:noFill/>
                                            </a:ln>
                                            <a:effectLst/>
                                            <a:uLnTx/>
                                            <a:uFillTx/>
                                            <a:latin typeface="Cambria Math"/>
                                          </a:rPr>
                                          <m:t>2</m:t>
                                        </m:r>
                                      </m:sup>
                                    </m:sSup>
                                  </m:num>
                                  <m:den>
                                    <m:r>
                                      <a:rPr kumimoji="0" lang="en-US" sz="1400" u="none" strike="noStrike" kern="1200" cap="none" spc="0" normalizeH="0" baseline="0" noProof="0" smtClean="0">
                                        <a:ln>
                                          <a:noFill/>
                                        </a:ln>
                                        <a:effectLst/>
                                        <a:uLnTx/>
                                        <a:uFillTx/>
                                        <a:latin typeface="Cambria Math"/>
                                      </a:rPr>
                                      <m:t>𝑟𝑐</m:t>
                                    </m:r>
                                  </m:den>
                                </m:f>
                              </m:oMath>
                            </m:oMathPara>
                          </a14:m>
                          <a:endParaRPr kumimoji="0" lang="en-US" sz="1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r>
                            <a:rPr lang="en-IN" sz="1600" dirty="0" smtClean="0"/>
                            <a:t>Between columns sum of squares,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1400" i="1" u="none" strike="noStrike" kern="1200" cap="none" spc="0" normalizeH="0" baseline="0" noProof="0" smtClean="0">
                                        <a:ln>
                                          <a:noFill/>
                                        </a:ln>
                                        <a:effectLst/>
                                        <a:uLnTx/>
                                        <a:uFillTx/>
                                        <a:latin typeface="Cambria Math" panose="02040503050406030204" pitchFamily="18" charset="0"/>
                                      </a:rPr>
                                    </m:ctrlPr>
                                  </m:sSubPr>
                                  <m:e>
                                    <m:r>
                                      <a:rPr kumimoji="0" lang="en-US" sz="1400" u="none" strike="noStrike" kern="1200" cap="none" spc="0" normalizeH="0" baseline="0" noProof="0" smtClean="0">
                                        <a:ln>
                                          <a:noFill/>
                                        </a:ln>
                                        <a:effectLst/>
                                        <a:uLnTx/>
                                        <a:uFillTx/>
                                        <a:latin typeface="Cambria Math"/>
                                      </a:rPr>
                                      <m:t> </m:t>
                                    </m:r>
                                    <m:r>
                                      <a:rPr kumimoji="0" lang="en-US" sz="1400" u="none" strike="noStrike" kern="1200" cap="none" spc="0" normalizeH="0" baseline="0" noProof="0" smtClean="0">
                                        <a:ln>
                                          <a:noFill/>
                                        </a:ln>
                                        <a:effectLst/>
                                        <a:uLnTx/>
                                        <a:uFillTx/>
                                        <a:latin typeface="Cambria Math"/>
                                      </a:rPr>
                                      <m:t>𝑆𝑆</m:t>
                                    </m:r>
                                  </m:e>
                                  <m:sub>
                                    <m:r>
                                      <a:rPr kumimoji="0" lang="en-US" sz="1400" u="none" strike="noStrike" kern="1200" cap="none" spc="0" normalizeH="0" baseline="0" noProof="0" smtClean="0">
                                        <a:ln>
                                          <a:noFill/>
                                        </a:ln>
                                        <a:effectLst/>
                                        <a:uLnTx/>
                                        <a:uFillTx/>
                                        <a:latin typeface="Cambria Math"/>
                                      </a:rPr>
                                      <m:t>𝐶</m:t>
                                    </m:r>
                                  </m:sub>
                                </m:sSub>
                                <m:r>
                                  <a:rPr kumimoji="0" lang="en-US" sz="1400" u="none" strike="noStrike" kern="1200" cap="none" spc="0" normalizeH="0" baseline="0" noProof="0" smtClean="0">
                                    <a:ln>
                                      <a:noFill/>
                                    </a:ln>
                                    <a:effectLst/>
                                    <a:uLnTx/>
                                    <a:uFillTx/>
                                    <a:latin typeface="Cambria Math"/>
                                  </a:rPr>
                                  <m:t>=</m:t>
                                </m:r>
                                <m:nary>
                                  <m:naryPr>
                                    <m:chr m:val="∑"/>
                                    <m:supHide m:val="on"/>
                                    <m:ctrlPr>
                                      <a:rPr kumimoji="0" lang="en-US" sz="1400" i="1" u="none" strike="noStrike" kern="1200" cap="none" spc="0" normalizeH="0" baseline="0" noProof="0" smtClean="0">
                                        <a:ln>
                                          <a:noFill/>
                                        </a:ln>
                                        <a:effectLst/>
                                        <a:uLnTx/>
                                        <a:uFillTx/>
                                        <a:latin typeface="Cambria Math" panose="02040503050406030204" pitchFamily="18" charset="0"/>
                                      </a:rPr>
                                    </m:ctrlPr>
                                  </m:naryPr>
                                  <m:sub>
                                    <m:r>
                                      <m:rPr>
                                        <m:brk m:alnAt="7"/>
                                      </m:rPr>
                                      <a:rPr kumimoji="0" lang="en-US" sz="1400" u="none" strike="noStrike" kern="1200" cap="none" spc="0" normalizeH="0" baseline="0" noProof="0" smtClean="0">
                                        <a:ln>
                                          <a:noFill/>
                                        </a:ln>
                                        <a:effectLst/>
                                        <a:uLnTx/>
                                        <a:uFillTx/>
                                        <a:latin typeface="Cambria Math"/>
                                      </a:rPr>
                                      <m:t>𝑗</m:t>
                                    </m:r>
                                  </m:sub>
                                  <m:sup/>
                                  <m:e>
                                    <m:f>
                                      <m:fPr>
                                        <m:ctrlPr>
                                          <a:rPr kumimoji="0" lang="mr-IN" sz="1400" i="1" u="none" strike="noStrike" kern="1200" cap="none" spc="0" normalizeH="0" baseline="0" noProof="0" smtClean="0">
                                            <a:ln>
                                              <a:noFill/>
                                            </a:ln>
                                            <a:effectLst/>
                                            <a:uLnTx/>
                                            <a:uFillTx/>
                                            <a:latin typeface="Cambria Math" panose="02040503050406030204" pitchFamily="18" charset="0"/>
                                          </a:rPr>
                                        </m:ctrlPr>
                                      </m:fPr>
                                      <m:num>
                                        <m:sSup>
                                          <m:sSupPr>
                                            <m:ctrlPr>
                                              <a:rPr kumimoji="0" lang="mr-IN" sz="1400" i="1" u="none" strike="noStrike" kern="1200" cap="none" spc="0" normalizeH="0" baseline="0" noProof="0" smtClean="0">
                                                <a:ln>
                                                  <a:noFill/>
                                                </a:ln>
                                                <a:effectLst/>
                                                <a:uLnTx/>
                                                <a:uFillTx/>
                                                <a:latin typeface="Cambria Math" panose="02040503050406030204" pitchFamily="18" charset="0"/>
                                              </a:rPr>
                                            </m:ctrlPr>
                                          </m:sSupPr>
                                          <m:e>
                                            <m:sSub>
                                              <m:sSubPr>
                                                <m:ctrlPr>
                                                  <a:rPr kumimoji="0" lang="en-US" sz="1400" i="1" u="none" strike="noStrike" kern="1200" cap="none" spc="0" normalizeH="0" baseline="0" noProof="0" smtClean="0">
                                                    <a:ln>
                                                      <a:noFill/>
                                                    </a:ln>
                                                    <a:effectLst/>
                                                    <a:uLnTx/>
                                                    <a:uFillTx/>
                                                    <a:latin typeface="Cambria Math" panose="02040503050406030204" pitchFamily="18" charset="0"/>
                                                  </a:rPr>
                                                </m:ctrlPr>
                                              </m:sSubPr>
                                              <m:e>
                                                <m:r>
                                                  <a:rPr kumimoji="0" lang="en-US" sz="1400" u="none" strike="noStrike" kern="1200" cap="none" spc="0" normalizeH="0" baseline="0" noProof="0" smtClean="0">
                                                    <a:ln>
                                                      <a:noFill/>
                                                    </a:ln>
                                                    <a:effectLst/>
                                                    <a:uLnTx/>
                                                    <a:uFillTx/>
                                                    <a:latin typeface="Cambria Math"/>
                                                  </a:rPr>
                                                  <m:t>𝑇</m:t>
                                                </m:r>
                                              </m:e>
                                              <m:sub>
                                                <m:r>
                                                  <a:rPr kumimoji="0" lang="en-US" sz="1400" u="none" strike="noStrike" kern="1200" cap="none" spc="0" normalizeH="0" baseline="0" noProof="0" smtClean="0">
                                                    <a:ln>
                                                      <a:noFill/>
                                                    </a:ln>
                                                    <a:effectLst/>
                                                    <a:uLnTx/>
                                                    <a:uFillTx/>
                                                    <a:latin typeface="Cambria Math"/>
                                                  </a:rPr>
                                                  <m:t>𝐶𝑗</m:t>
                                                </m:r>
                                              </m:sub>
                                            </m:sSub>
                                          </m:e>
                                          <m:sup>
                                            <m:r>
                                              <a:rPr kumimoji="0" lang="en-US" sz="1400" u="none" strike="noStrike" kern="1200" cap="none" spc="0" normalizeH="0" baseline="0" noProof="0" smtClean="0">
                                                <a:ln>
                                                  <a:noFill/>
                                                </a:ln>
                                                <a:effectLst/>
                                                <a:uLnTx/>
                                                <a:uFillTx/>
                                                <a:latin typeface="Cambria Math"/>
                                              </a:rPr>
                                              <m:t>2</m:t>
                                            </m:r>
                                          </m:sup>
                                        </m:sSup>
                                      </m:num>
                                      <m:den>
                                        <m:r>
                                          <a:rPr kumimoji="0" lang="en-US" sz="1400" u="none" strike="noStrike" kern="1200" cap="none" spc="0" normalizeH="0" baseline="0" noProof="0" smtClean="0">
                                            <a:ln>
                                              <a:noFill/>
                                            </a:ln>
                                            <a:effectLst/>
                                            <a:uLnTx/>
                                            <a:uFillTx/>
                                            <a:latin typeface="Cambria Math"/>
                                          </a:rPr>
                                          <m:t>𝑟</m:t>
                                        </m:r>
                                      </m:den>
                                    </m:f>
                                  </m:e>
                                </m:nary>
                                <m:r>
                                  <a:rPr kumimoji="0" lang="en-US" sz="1400" u="none" strike="noStrike" kern="1200" cap="none" spc="0" normalizeH="0" baseline="0" noProof="0" smtClean="0">
                                    <a:ln>
                                      <a:noFill/>
                                    </a:ln>
                                    <a:effectLst/>
                                    <a:uLnTx/>
                                    <a:uFillTx/>
                                    <a:latin typeface="Cambria Math"/>
                                  </a:rPr>
                                  <m:t>−</m:t>
                                </m:r>
                                <m:f>
                                  <m:fPr>
                                    <m:ctrlPr>
                                      <a:rPr kumimoji="0" lang="mr-IN" sz="1400" i="1" u="none" strike="noStrike" kern="1200" cap="none" spc="0" normalizeH="0" baseline="0" noProof="0" smtClean="0">
                                        <a:ln>
                                          <a:noFill/>
                                        </a:ln>
                                        <a:effectLst/>
                                        <a:uLnTx/>
                                        <a:uFillTx/>
                                        <a:latin typeface="Cambria Math" panose="02040503050406030204" pitchFamily="18" charset="0"/>
                                      </a:rPr>
                                    </m:ctrlPr>
                                  </m:fPr>
                                  <m:num>
                                    <m:sSup>
                                      <m:sSupPr>
                                        <m:ctrlPr>
                                          <a:rPr kumimoji="0" lang="mr-IN" sz="1400" i="1" u="none" strike="noStrike" kern="1200" cap="none" spc="0" normalizeH="0" baseline="0" noProof="0" smtClean="0">
                                            <a:ln>
                                              <a:noFill/>
                                            </a:ln>
                                            <a:effectLst/>
                                            <a:uLnTx/>
                                            <a:uFillTx/>
                                            <a:latin typeface="Cambria Math" panose="02040503050406030204" pitchFamily="18" charset="0"/>
                                          </a:rPr>
                                        </m:ctrlPr>
                                      </m:sSupPr>
                                      <m:e>
                                        <m:r>
                                          <a:rPr kumimoji="0" lang="en-US" sz="1400" u="none" strike="noStrike" kern="1200" cap="none" spc="0" normalizeH="0" baseline="0" noProof="0" smtClean="0">
                                            <a:ln>
                                              <a:noFill/>
                                            </a:ln>
                                            <a:effectLst/>
                                            <a:uLnTx/>
                                            <a:uFillTx/>
                                            <a:latin typeface="Cambria Math"/>
                                          </a:rPr>
                                          <m:t>𝑇</m:t>
                                        </m:r>
                                      </m:e>
                                      <m:sup>
                                        <m:r>
                                          <a:rPr kumimoji="0" lang="en-US" sz="1400" u="none" strike="noStrike" kern="1200" cap="none" spc="0" normalizeH="0" baseline="0" noProof="0" smtClean="0">
                                            <a:ln>
                                              <a:noFill/>
                                            </a:ln>
                                            <a:effectLst/>
                                            <a:uLnTx/>
                                            <a:uFillTx/>
                                            <a:latin typeface="Cambria Math"/>
                                          </a:rPr>
                                          <m:t>2</m:t>
                                        </m:r>
                                      </m:sup>
                                    </m:sSup>
                                  </m:num>
                                  <m:den>
                                    <m:r>
                                      <a:rPr kumimoji="0" lang="en-US" sz="1400" u="none" strike="noStrike" kern="1200" cap="none" spc="0" normalizeH="0" baseline="0" noProof="0" smtClean="0">
                                        <a:ln>
                                          <a:noFill/>
                                        </a:ln>
                                        <a:effectLst/>
                                        <a:uLnTx/>
                                        <a:uFillTx/>
                                        <a:latin typeface="Cambria Math"/>
                                      </a:rPr>
                                      <m:t>𝑟𝑐</m:t>
                                    </m:r>
                                  </m:den>
                                </m:f>
                              </m:oMath>
                            </m:oMathPara>
                          </a14:m>
                          <a:endParaRPr kumimoji="0" lang="en-US" sz="1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r>
                            <a:rPr lang="en-IN" sz="1600" dirty="0" smtClean="0"/>
                            <a:t>Error (residual) sum of squares,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1400" i="1" u="none" strike="noStrike" kern="1200" cap="none" spc="0" normalizeH="0" baseline="0" noProof="0" smtClean="0">
                                      <a:ln>
                                        <a:noFill/>
                                      </a:ln>
                                      <a:effectLst/>
                                      <a:uLnTx/>
                                      <a:uFillTx/>
                                      <a:latin typeface="Cambria Math" panose="02040503050406030204" pitchFamily="18" charset="0"/>
                                    </a:rPr>
                                  </m:ctrlPr>
                                </m:sSubPr>
                                <m:e>
                                  <m:r>
                                    <a:rPr kumimoji="0" lang="en-US" sz="1400" u="none" strike="noStrike" kern="1200" cap="none" spc="0" normalizeH="0" baseline="0" noProof="0" smtClean="0">
                                      <a:ln>
                                        <a:noFill/>
                                      </a:ln>
                                      <a:effectLst/>
                                      <a:uLnTx/>
                                      <a:uFillTx/>
                                      <a:latin typeface="Cambria Math"/>
                                    </a:rPr>
                                    <m:t>𝑆𝑆</m:t>
                                  </m:r>
                                </m:e>
                                <m:sub>
                                  <m:r>
                                    <a:rPr kumimoji="0" lang="en-US" sz="1400" u="none" strike="noStrike" kern="1200" cap="none" spc="0" normalizeH="0" baseline="0" noProof="0" smtClean="0">
                                      <a:ln>
                                        <a:noFill/>
                                      </a:ln>
                                      <a:effectLst/>
                                      <a:uLnTx/>
                                      <a:uFillTx/>
                                      <a:latin typeface="Cambria Math"/>
                                    </a:rPr>
                                    <m:t>𝐸</m:t>
                                  </m:r>
                                  <m:r>
                                    <a:rPr kumimoji="0" lang="en-US" sz="1400" u="none" strike="noStrike" kern="1200" cap="none" spc="0" normalizeH="0" baseline="0" noProof="0" smtClean="0">
                                      <a:ln>
                                        <a:noFill/>
                                      </a:ln>
                                      <a:effectLst/>
                                      <a:uLnTx/>
                                      <a:uFillTx/>
                                      <a:latin typeface="Cambria Math"/>
                                    </a:rPr>
                                    <m:t> </m:t>
                                  </m:r>
                                </m:sub>
                              </m:sSub>
                            </m:oMath>
                          </a14:m>
                          <a:r>
                            <a:rPr kumimoji="0" lang="en-US" sz="1400" u="none" strike="noStrike" kern="1200" cap="none" spc="0" normalizeH="0" baseline="0" noProof="0" dirty="0" smtClean="0">
                              <a:ln>
                                <a:noFill/>
                              </a:ln>
                              <a:effectLst/>
                              <a:uLnTx/>
                              <a:uFillTx/>
                            </a:rPr>
                            <a:t>= </a:t>
                          </a:r>
                          <a14:m>
                            <m:oMath xmlns:m="http://schemas.openxmlformats.org/officeDocument/2006/math">
                              <m:sSub>
                                <m:sSubPr>
                                  <m:ctrlPr>
                                    <a:rPr lang="en-US" sz="1400" i="1" smtClean="0">
                                      <a:latin typeface="Cambria Math" panose="02040503050406030204" pitchFamily="18" charset="0"/>
                                    </a:rPr>
                                  </m:ctrlPr>
                                </m:sSubPr>
                                <m:e>
                                  <m:r>
                                    <a:rPr lang="en-US" sz="1400" smtClean="0">
                                      <a:latin typeface="Cambria Math"/>
                                    </a:rPr>
                                    <m:t>𝑆𝑆</m:t>
                                  </m:r>
                                </m:e>
                                <m:sub>
                                  <m:r>
                                    <a:rPr lang="en-US" sz="1400" smtClean="0">
                                      <a:latin typeface="Cambria Math"/>
                                    </a:rPr>
                                    <m:t>𝑇</m:t>
                                  </m:r>
                                </m:sub>
                              </m:sSub>
                            </m:oMath>
                          </a14:m>
                          <a:r>
                            <a:rPr kumimoji="0" lang="en-US" sz="1400" u="none" strike="noStrike" kern="1200" cap="none" spc="0" normalizeH="0" baseline="0" noProof="0" dirty="0" smtClean="0">
                              <a:ln>
                                <a:noFill/>
                              </a:ln>
                              <a:effectLst/>
                              <a:uLnTx/>
                              <a:uFillTx/>
                            </a:rPr>
                            <a:t> - </a:t>
                          </a:r>
                          <a14:m>
                            <m:oMath xmlns:m="http://schemas.openxmlformats.org/officeDocument/2006/math">
                              <m:sSub>
                                <m:sSubPr>
                                  <m:ctrlPr>
                                    <a:rPr lang="en-US" sz="1400" i="1" smtClean="0">
                                      <a:latin typeface="Cambria Math" panose="02040503050406030204" pitchFamily="18" charset="0"/>
                                    </a:rPr>
                                  </m:ctrlPr>
                                </m:sSubPr>
                                <m:e>
                                  <m:r>
                                    <a:rPr lang="en-US" sz="1400" smtClean="0">
                                      <a:latin typeface="Cambria Math"/>
                                    </a:rPr>
                                    <m:t>𝑆𝑆</m:t>
                                  </m:r>
                                </m:e>
                                <m:sub>
                                  <m:r>
                                    <a:rPr lang="en-US" sz="1400" smtClean="0">
                                      <a:latin typeface="Cambria Math"/>
                                    </a:rPr>
                                    <m:t>𝑅</m:t>
                                  </m:r>
                                  <m:r>
                                    <a:rPr lang="en-US" sz="1400" smtClean="0">
                                      <a:latin typeface="Cambria Math"/>
                                    </a:rPr>
                                    <m:t> </m:t>
                                  </m:r>
                                </m:sub>
                              </m:sSub>
                            </m:oMath>
                          </a14:m>
                          <a:r>
                            <a:rPr kumimoji="0" lang="en-US" sz="1400" u="none" strike="noStrike" kern="1200" cap="none" spc="0" normalizeH="0" baseline="0" noProof="0" dirty="0" smtClean="0">
                              <a:ln>
                                <a:noFill/>
                              </a:ln>
                              <a:effectLst/>
                              <a:uLnTx/>
                              <a:uFillTx/>
                            </a:rPr>
                            <a:t>- </a:t>
                          </a:r>
                          <a14:m>
                            <m:oMath xmlns:m="http://schemas.openxmlformats.org/officeDocument/2006/math">
                              <m:sSub>
                                <m:sSubPr>
                                  <m:ctrlPr>
                                    <a:rPr lang="en-US" sz="1400" i="1" smtClean="0">
                                      <a:latin typeface="Cambria Math" panose="02040503050406030204" pitchFamily="18" charset="0"/>
                                    </a:rPr>
                                  </m:ctrlPr>
                                </m:sSubPr>
                                <m:e>
                                  <m:r>
                                    <a:rPr lang="en-US" sz="1400" smtClean="0">
                                      <a:latin typeface="Cambria Math"/>
                                    </a:rPr>
                                    <m:t>𝑆𝑆</m:t>
                                  </m:r>
                                </m:e>
                                <m:sub>
                                  <m:r>
                                    <a:rPr lang="en-US" sz="1400" smtClean="0">
                                      <a:latin typeface="Cambria Math"/>
                                    </a:rPr>
                                    <m:t>𝐶</m:t>
                                  </m:r>
                                </m:sub>
                              </m:sSub>
                            </m:oMath>
                          </a14:m>
                          <a:endParaRPr kumimoji="0" lang="en-US" sz="1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Choice>
        <mc:Fallback xmlns="">
          <p:graphicFrame>
            <p:nvGraphicFramePr>
              <p:cNvPr id="7" name="Content Placeholder 6"/>
              <p:cNvGraphicFramePr>
                <a:graphicFrameLocks noGrp="1"/>
              </p:cNvGraphicFramePr>
              <p:nvPr>
                <p:ph idx="1"/>
                <p:extLst>
                  <p:ext uri="{D42A27DB-BD31-4B8C-83A1-F6EECF244321}">
                    <p14:modId xmlns:p14="http://schemas.microsoft.com/office/powerpoint/2010/main" val="1443834518"/>
                  </p:ext>
                </p:extLst>
              </p:nvPr>
            </p:nvGraphicFramePr>
            <p:xfrm>
              <a:off x="899592" y="1700808"/>
              <a:ext cx="6408712" cy="2371598"/>
            </p:xfrm>
            <a:graphic>
              <a:graphicData uri="http://schemas.openxmlformats.org/drawingml/2006/table">
                <a:tbl>
                  <a:tblPr firstRow="1" bandRow="1">
                    <a:tableStyleId>{2D5ABB26-0587-4C30-8999-92F81FD0307C}</a:tableStyleId>
                  </a:tblPr>
                  <a:tblGrid>
                    <a:gridCol w="3204356"/>
                    <a:gridCol w="3204356"/>
                  </a:tblGrid>
                  <a:tr h="672973">
                    <a:tc>
                      <a:txBody>
                        <a:bodyPr/>
                        <a:lstStyle/>
                        <a:p>
                          <a:r>
                            <a:rPr lang="en-IN" sz="1600" dirty="0" smtClean="0"/>
                            <a:t>Total sum of squares,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en-US"/>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rotWithShape="1">
                          <a:blip r:embed="rId2"/>
                          <a:stretch>
                            <a:fillRect l="-100381" t="-2727" b="-260000"/>
                          </a:stretch>
                        </a:blipFill>
                      </a:tcPr>
                    </a:tc>
                  </a:tr>
                  <a:tr h="645668">
                    <a:tc>
                      <a:txBody>
                        <a:bodyPr/>
                        <a:lstStyle/>
                        <a:p>
                          <a:r>
                            <a:rPr lang="en-IN" sz="1600" dirty="0" smtClean="0"/>
                            <a:t>Between rows sum of squares,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c>
                      <a:txBody>
                        <a:bodyPr/>
                        <a:lstStyle/>
                        <a:p>
                          <a:endParaRPr lang="en-US"/>
                        </a:p>
                      </a:txBody>
                      <a:tcPr>
                        <a:lnR w="12700" cap="flat" cmpd="sng" algn="ctr">
                          <a:solidFill>
                            <a:schemeClr val="tx1"/>
                          </a:solidFill>
                          <a:prstDash val="solid"/>
                          <a:round/>
                          <a:headEnd type="none" w="med" len="med"/>
                          <a:tailEnd type="none" w="med" len="med"/>
                        </a:lnR>
                        <a:blipFill rotWithShape="1">
                          <a:blip r:embed="rId2"/>
                          <a:stretch>
                            <a:fillRect l="-100381" t="-106604" b="-169811"/>
                          </a:stretch>
                        </a:blipFill>
                      </a:tcPr>
                    </a:tc>
                  </a:tr>
                  <a:tr h="682117">
                    <a:tc>
                      <a:txBody>
                        <a:bodyPr/>
                        <a:lstStyle/>
                        <a:p>
                          <a:r>
                            <a:rPr lang="en-IN" sz="1600" dirty="0" smtClean="0"/>
                            <a:t>Between columns sum of squares,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c>
                      <a:txBody>
                        <a:bodyPr/>
                        <a:lstStyle/>
                        <a:p>
                          <a:endParaRPr lang="en-US"/>
                        </a:p>
                      </a:txBody>
                      <a:tcPr>
                        <a:lnR w="12700" cap="flat" cmpd="sng" algn="ctr">
                          <a:solidFill>
                            <a:schemeClr val="tx1"/>
                          </a:solidFill>
                          <a:prstDash val="solid"/>
                          <a:round/>
                          <a:headEnd type="none" w="med" len="med"/>
                          <a:tailEnd type="none" w="med" len="med"/>
                        </a:lnR>
                        <a:blipFill rotWithShape="1">
                          <a:blip r:embed="rId2"/>
                          <a:stretch>
                            <a:fillRect l="-100381" t="-195536" b="-60714"/>
                          </a:stretch>
                        </a:blipFill>
                      </a:tcPr>
                    </a:tc>
                  </a:tr>
                  <a:tr h="370840">
                    <a:tc>
                      <a:txBody>
                        <a:bodyPr/>
                        <a:lstStyle/>
                        <a:p>
                          <a:r>
                            <a:rPr lang="en-IN" sz="1600" dirty="0" smtClean="0"/>
                            <a:t>Error (residual) sum of squares,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rotWithShape="1">
                          <a:blip r:embed="rId2"/>
                          <a:stretch>
                            <a:fillRect l="-100381" t="-542623" b="-11475"/>
                          </a:stretch>
                        </a:blipFill>
                      </a:tcPr>
                    </a:tc>
                  </a:tr>
                </a:tbl>
              </a:graphicData>
            </a:graphic>
          </p:graphicFrame>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68</a:t>
            </a:fld>
            <a:endParaRPr lang="en-IN" dirty="0">
              <a:solidFill>
                <a:srgbClr val="04617B">
                  <a:shade val="90000"/>
                </a:srgbClr>
              </a:solidFill>
            </a:endParaRPr>
          </a:p>
        </p:txBody>
      </p:sp>
      <p:sp>
        <p:nvSpPr>
          <p:cNvPr id="6" name="Title 1"/>
          <p:cNvSpPr txBox="1">
            <a:spLocks/>
          </p:cNvSpPr>
          <p:nvPr/>
        </p:nvSpPr>
        <p:spPr>
          <a:xfrm>
            <a:off x="395543" y="149015"/>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 Notation and computational formulae</a:t>
            </a:r>
            <a:endParaRPr lang="en-IN" sz="4000" dirty="0">
              <a:solidFill>
                <a:srgbClr val="6C0000"/>
              </a:solidFill>
              <a:latin typeface="Times New Roman" pitchFamily="18" charset="0"/>
              <a:cs typeface="Times New Roman" pitchFamily="18" charset="0"/>
            </a:endParaRPr>
          </a:p>
        </p:txBody>
      </p:sp>
      <p:sp>
        <p:nvSpPr>
          <p:cNvPr id="10" name="Rectangle 9"/>
          <p:cNvSpPr/>
          <p:nvPr/>
        </p:nvSpPr>
        <p:spPr>
          <a:xfrm>
            <a:off x="899592" y="4257040"/>
            <a:ext cx="6912768" cy="1015663"/>
          </a:xfrm>
          <a:prstGeom prst="rect">
            <a:avLst/>
          </a:prstGeom>
        </p:spPr>
        <p:txBody>
          <a:bodyPr wrap="square">
            <a:spAutoFit/>
          </a:bodyPr>
          <a:lstStyle/>
          <a:p>
            <a:pPr algn="just"/>
            <a:r>
              <a:rPr lang="en-IN" sz="2000" dirty="0">
                <a:solidFill>
                  <a:srgbClr val="2759E5"/>
                </a:solidFill>
                <a:latin typeface="Times New Roman" panose="02020603050405020304" pitchFamily="18" charset="0"/>
                <a:cs typeface="Times New Roman" panose="02020603050405020304" pitchFamily="18" charset="0"/>
              </a:rPr>
              <a:t>What are the degrees of freedom for SST , SSR and SSC when</a:t>
            </a:r>
          </a:p>
          <a:p>
            <a:pPr algn="just"/>
            <a:r>
              <a:rPr lang="en-IN" sz="2000" dirty="0">
                <a:solidFill>
                  <a:srgbClr val="2759E5"/>
                </a:solidFill>
                <a:latin typeface="Times New Roman" panose="02020603050405020304" pitchFamily="18" charset="0"/>
                <a:cs typeface="Times New Roman" panose="02020603050405020304" pitchFamily="18" charset="0"/>
              </a:rPr>
              <a:t>there are 20 observations in a table of 5 rows and 4 columns?</a:t>
            </a:r>
          </a:p>
          <a:p>
            <a:pPr algn="just"/>
            <a:r>
              <a:rPr lang="en-IN" sz="2000" dirty="0">
                <a:solidFill>
                  <a:srgbClr val="2759E5"/>
                </a:solidFill>
                <a:latin typeface="Times New Roman" panose="02020603050405020304" pitchFamily="18" charset="0"/>
                <a:cs typeface="Times New Roman" panose="02020603050405020304" pitchFamily="18" charset="0"/>
              </a:rPr>
              <a:t>What is </a:t>
            </a:r>
            <a:r>
              <a:rPr lang="en-IN" sz="2000" dirty="0" smtClean="0">
                <a:solidFill>
                  <a:srgbClr val="2759E5"/>
                </a:solidFill>
                <a:latin typeface="Times New Roman" panose="02020603050405020304" pitchFamily="18" charset="0"/>
                <a:cs typeface="Times New Roman" panose="02020603050405020304" pitchFamily="18" charset="0"/>
              </a:rPr>
              <a:t>the </a:t>
            </a:r>
            <a:r>
              <a:rPr lang="en-IN" sz="2000" dirty="0">
                <a:solidFill>
                  <a:srgbClr val="2759E5"/>
                </a:solidFill>
                <a:latin typeface="Times New Roman" panose="02020603050405020304" pitchFamily="18" charset="0"/>
                <a:cs typeface="Times New Roman" panose="02020603050405020304" pitchFamily="18" charset="0"/>
              </a:rPr>
              <a:t>degrees of freedom of SSE ?</a:t>
            </a:r>
          </a:p>
        </p:txBody>
      </p:sp>
    </p:spTree>
    <p:extLst>
      <p:ext uri="{BB962C8B-B14F-4D97-AF65-F5344CB8AC3E}">
        <p14:creationId xmlns:p14="http://schemas.microsoft.com/office/powerpoint/2010/main" val="253628071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16" y="1412776"/>
                <a:ext cx="8229600" cy="4911824"/>
              </a:xfrm>
            </p:spPr>
            <p:txBody>
              <a:bodyPr>
                <a:normAutofit fontScale="85000" lnSpcReduction="10000"/>
              </a:bodyPr>
              <a:lstStyle/>
              <a:p>
                <a:pPr marL="0" indent="0">
                  <a:buNone/>
                </a:pPr>
                <a:r>
                  <a:rPr lang="en-IN" sz="2000" dirty="0" smtClean="0">
                    <a:latin typeface="Times New Roman" panose="02020603050405020304" pitchFamily="18" charset="0"/>
                    <a:cs typeface="Times New Roman" panose="02020603050405020304" pitchFamily="18" charset="0"/>
                  </a:rPr>
                  <a:t>For a two factor analysis of variance </a:t>
                </a:r>
                <a:r>
                  <a:rPr lang="en-IN" sz="2000" dirty="0">
                    <a:latin typeface="Times New Roman" panose="02020603050405020304" pitchFamily="18" charset="0"/>
                    <a:cs typeface="Times New Roman" panose="02020603050405020304" pitchFamily="18" charset="0"/>
                  </a:rPr>
                  <a:t>this takes the following form</a:t>
                </a:r>
                <a:r>
                  <a:rPr lang="en-IN" sz="2000" dirty="0" smtClean="0">
                    <a:latin typeface="Times New Roman" panose="02020603050405020304" pitchFamily="18" charset="0"/>
                    <a:cs typeface="Times New Roman" panose="02020603050405020304" pitchFamily="18" charset="0"/>
                  </a:rPr>
                  <a:t>.</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solidFill>
                      <a:srgbClr val="FF0000"/>
                    </a:solidFill>
                    <a:latin typeface="Times New Roman" panose="02020603050405020304" pitchFamily="18" charset="0"/>
                    <a:cs typeface="Times New Roman" panose="02020603050405020304" pitchFamily="18" charset="0"/>
                  </a:rPr>
                  <a:t>Notes :</a:t>
                </a:r>
              </a:p>
              <a:p>
                <a:pPr marL="822960" lvl="1" indent="-457200">
                  <a:buFont typeface="+mj-lt"/>
                  <a:buAutoNum type="arabicPeriod"/>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three sums of squares, </a:t>
                </a:r>
                <a14:m>
                  <m:oMath xmlns:m="http://schemas.openxmlformats.org/officeDocument/2006/math">
                    <m:sSub>
                      <m:sSubPr>
                        <m:ctrlPr>
                          <a:rPr lang="en-US" sz="2000" i="1">
                            <a:latin typeface="Cambria Math" panose="02040503050406030204" pitchFamily="18" charset="0"/>
                          </a:rPr>
                        </m:ctrlPr>
                      </m:sSubPr>
                      <m:e>
                        <m:r>
                          <a:rPr lang="en-US" sz="2000">
                            <a:latin typeface="Cambria Math"/>
                          </a:rPr>
                          <m:t> </m:t>
                        </m:r>
                        <m:r>
                          <a:rPr lang="en-US" sz="2000">
                            <a:latin typeface="Cambria Math"/>
                          </a:rPr>
                          <m:t>𝑆𝑆</m:t>
                        </m:r>
                      </m:e>
                      <m:sub>
                        <m:r>
                          <a:rPr lang="en-US" sz="2000">
                            <a:latin typeface="Cambria Math"/>
                          </a:rPr>
                          <m:t>𝑅</m:t>
                        </m:r>
                      </m:sub>
                    </m:sSub>
                  </m:oMath>
                </a14:m>
                <a:r>
                  <a:rPr lang="en-IN" sz="20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000" i="1">
                            <a:latin typeface="Cambria Math" panose="02040503050406030204" pitchFamily="18" charset="0"/>
                          </a:rPr>
                        </m:ctrlPr>
                      </m:sSubPr>
                      <m:e>
                        <m:r>
                          <a:rPr lang="en-US" sz="2000">
                            <a:latin typeface="Cambria Math"/>
                          </a:rPr>
                          <m:t> </m:t>
                        </m:r>
                        <m:r>
                          <a:rPr lang="en-US" sz="2000">
                            <a:latin typeface="Cambria Math"/>
                          </a:rPr>
                          <m:t>𝑆𝑆</m:t>
                        </m:r>
                      </m:e>
                      <m:sub>
                        <m:r>
                          <a:rPr lang="en-US" sz="2000" b="0" i="1" smtClean="0">
                            <a:latin typeface="Cambria Math"/>
                          </a:rPr>
                          <m:t>𝐶</m:t>
                        </m:r>
                      </m:sub>
                    </m:sSub>
                  </m:oMath>
                </a14:m>
                <a:r>
                  <a:rPr lang="en-IN" sz="20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000" i="1">
                            <a:latin typeface="Cambria Math" panose="02040503050406030204" pitchFamily="18" charset="0"/>
                          </a:rPr>
                        </m:ctrlPr>
                      </m:sSubPr>
                      <m:e>
                        <m:r>
                          <a:rPr lang="en-US" sz="2000">
                            <a:latin typeface="Cambria Math"/>
                          </a:rPr>
                          <m:t> </m:t>
                        </m:r>
                        <m:r>
                          <a:rPr lang="en-US" sz="2000">
                            <a:latin typeface="Cambria Math"/>
                          </a:rPr>
                          <m:t>𝑆𝑆</m:t>
                        </m:r>
                      </m:e>
                      <m:sub>
                        <m:r>
                          <a:rPr lang="en-US" sz="2000" b="0" i="1" smtClean="0">
                            <a:latin typeface="Cambria Math"/>
                          </a:rPr>
                          <m:t>𝐸</m:t>
                        </m:r>
                      </m:sub>
                    </m:sSub>
                  </m:oMath>
                </a14:m>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are independently </a:t>
                </a:r>
                <a:r>
                  <a:rPr lang="en-IN" sz="2000" dirty="0">
                    <a:latin typeface="Times New Roman" panose="02020603050405020304" pitchFamily="18" charset="0"/>
                    <a:cs typeface="Times New Roman" panose="02020603050405020304" pitchFamily="18" charset="0"/>
                  </a:rPr>
                  <a:t>distributed</a:t>
                </a:r>
                <a:r>
                  <a:rPr lang="en-IN" sz="2000" dirty="0" smtClean="0">
                    <a:latin typeface="Times New Roman" panose="02020603050405020304" pitchFamily="18" charset="0"/>
                    <a:cs typeface="Times New Roman" panose="02020603050405020304" pitchFamily="18" charset="0"/>
                  </a:rPr>
                  <a:t>.</a:t>
                </a:r>
              </a:p>
              <a:p>
                <a:pPr marL="822960" lvl="1" indent="-457200">
                  <a:buFont typeface="+mj-lt"/>
                  <a:buAutoNum type="arabicPeriod"/>
                </a:pPr>
                <a:r>
                  <a:rPr lang="en-IN" sz="2000" dirty="0"/>
                  <a:t>For the degrees of freedom:</a:t>
                </a:r>
                <a:br>
                  <a:rPr lang="en-IN" sz="2000" dirty="0"/>
                </a:br>
                <a:r>
                  <a:rPr lang="en-IN" sz="2000" dirty="0" smtClean="0"/>
                  <a:t>		</a:t>
                </a:r>
                <a:r>
                  <a:rPr lang="en-IN" sz="2000" dirty="0"/>
                  <a:t>(𝑟-1</a:t>
                </a:r>
                <a:r>
                  <a:rPr lang="en-IN" sz="2000" dirty="0" smtClean="0"/>
                  <a:t>)+ </a:t>
                </a:r>
                <a:r>
                  <a:rPr lang="en-IN" sz="2000" dirty="0"/>
                  <a:t>(c-1</a:t>
                </a:r>
                <a:r>
                  <a:rPr lang="en-IN" sz="2000" dirty="0" smtClean="0"/>
                  <a:t>)</a:t>
                </a:r>
                <a:r>
                  <a:rPr lang="en-IN" sz="2000" dirty="0"/>
                  <a:t> </a:t>
                </a:r>
                <a:r>
                  <a:rPr lang="en-IN" sz="2000" dirty="0" smtClean="0"/>
                  <a:t>+(</a:t>
                </a:r>
                <a:r>
                  <a:rPr lang="en-IN" sz="2000" dirty="0"/>
                  <a:t>𝑟-1</a:t>
                </a:r>
                <a:r>
                  <a:rPr lang="en-IN" sz="2000" dirty="0" smtClean="0"/>
                  <a:t>)+ </a:t>
                </a:r>
                <a:r>
                  <a:rPr lang="en-IN" sz="2000" dirty="0"/>
                  <a:t>(c-1</a:t>
                </a:r>
                <a:r>
                  <a:rPr lang="en-IN" sz="2000" dirty="0" smtClean="0"/>
                  <a:t>) = </a:t>
                </a:r>
                <a:r>
                  <a:rPr lang="en-IN" sz="2000" dirty="0"/>
                  <a:t>𝑟c- 1 </a:t>
                </a:r>
              </a:p>
              <a:p>
                <a:pPr marL="365760" lvl="1" indent="0">
                  <a:buNone/>
                </a:pP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pPr marL="822960" lvl="1" indent="-457200">
                  <a:buFont typeface="+mj-lt"/>
                  <a:buAutoNum type="arabicPeriod"/>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16" y="1412776"/>
                <a:ext cx="8229600" cy="4911824"/>
              </a:xfrm>
              <a:blipFill rotWithShape="1">
                <a:blip r:embed="rId2"/>
                <a:stretch>
                  <a:fillRect l="-444" t="-744"/>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69</a:t>
            </a:fld>
            <a:endParaRPr lang="en-IN" dirty="0">
              <a:solidFill>
                <a:srgbClr val="04617B">
                  <a:shade val="90000"/>
                </a:srgbClr>
              </a:solidFill>
            </a:endParaRPr>
          </a:p>
        </p:txBody>
      </p:sp>
      <p:sp>
        <p:nvSpPr>
          <p:cNvPr id="6" name="Title 1"/>
          <p:cNvSpPr txBox="1">
            <a:spLocks/>
          </p:cNvSpPr>
          <p:nvPr/>
        </p:nvSpPr>
        <p:spPr>
          <a:xfrm>
            <a:off x="395543" y="149015"/>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 </a:t>
            </a:r>
            <a:r>
              <a:rPr lang="en-US" sz="4000" dirty="0" smtClean="0">
                <a:solidFill>
                  <a:srgbClr val="A50021"/>
                </a:solidFill>
                <a:latin typeface="Times New Roman" pitchFamily="18" charset="0"/>
                <a:cs typeface="Times New Roman" pitchFamily="18" charset="0"/>
              </a:rPr>
              <a:t>ANOVA Table and Hypothesis Test</a:t>
            </a:r>
            <a:endParaRPr lang="en-IN" sz="4000" dirty="0">
              <a:solidFill>
                <a:srgbClr val="6C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2772153592"/>
                  </p:ext>
                </p:extLst>
              </p:nvPr>
            </p:nvGraphicFramePr>
            <p:xfrm>
              <a:off x="1115616" y="1844824"/>
              <a:ext cx="6096000" cy="2712340"/>
            </p:xfrm>
            <a:graphic>
              <a:graphicData uri="http://schemas.openxmlformats.org/drawingml/2006/table">
                <a:tbl>
                  <a:tblPr firstRow="1" bandRow="1">
                    <a:tableStyleId>{B301B821-A1FF-4177-AEE7-76D212191A09}</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en-IN" sz="1400" dirty="0" smtClean="0"/>
                            <a:t>Source of</a:t>
                          </a:r>
                        </a:p>
                        <a:p>
                          <a:r>
                            <a:rPr lang="en-IN" sz="1400" dirty="0" smtClean="0"/>
                            <a:t>variation</a:t>
                          </a:r>
                          <a:endParaRPr lang="en-IN" sz="1400" b="1" dirty="0" smtClean="0">
                            <a:latin typeface="+mj-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smtClean="0"/>
                            <a:t>Sum of</a:t>
                          </a:r>
                        </a:p>
                        <a:p>
                          <a:r>
                            <a:rPr lang="en-IN" sz="1400" dirty="0" smtClean="0"/>
                            <a:t>squares</a:t>
                          </a:r>
                          <a:endParaRPr lang="en-IN" sz="1400" b="1" dirty="0" smtClean="0">
                            <a:latin typeface="+mj-lt"/>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c>
                      <a:txBody>
                        <a:bodyPr/>
                        <a:lstStyle/>
                        <a:p>
                          <a:r>
                            <a:rPr lang="en-IN" sz="1400" dirty="0" smtClean="0"/>
                            <a:t>Degrees of</a:t>
                          </a:r>
                        </a:p>
                        <a:p>
                          <a:r>
                            <a:rPr lang="en-IN" sz="1400" dirty="0" smtClean="0"/>
                            <a:t>freedom</a:t>
                          </a:r>
                          <a:endParaRPr lang="en-IN" sz="1400" b="1" dirty="0" smtClean="0">
                            <a:latin typeface="+mj-lt"/>
                            <a:cs typeface="Times New Roman" panose="02020603050405020304" pitchFamily="18" charset="0"/>
                          </a:endParaRPr>
                        </a:p>
                      </a:txBody>
                      <a:tcPr/>
                    </a:tc>
                    <a:tc>
                      <a:txBody>
                        <a:bodyPr/>
                        <a:lstStyle/>
                        <a:p>
                          <a:r>
                            <a:rPr lang="en-IN" sz="1400" dirty="0" smtClean="0"/>
                            <a:t>Mean</a:t>
                          </a:r>
                        </a:p>
                        <a:p>
                          <a:r>
                            <a:rPr lang="en-IN" sz="1400" dirty="0" smtClean="0"/>
                            <a:t>square</a:t>
                          </a:r>
                          <a:endParaRPr lang="en-IN" sz="1400" b="1" dirty="0" smtClean="0">
                            <a:latin typeface="+mj-lt"/>
                            <a:cs typeface="Times New Roman" panose="02020603050405020304" pitchFamily="18" charset="0"/>
                          </a:endParaRPr>
                        </a:p>
                      </a:txBody>
                      <a:tcPr/>
                    </a:tc>
                    <a:tc>
                      <a:txBody>
                        <a:bodyPr/>
                        <a:lstStyle/>
                        <a:p>
                          <a:r>
                            <a:rPr lang="en-IN" sz="1400" dirty="0" smtClean="0"/>
                            <a:t>F ratio</a:t>
                          </a:r>
                          <a:endParaRPr lang="en-IN" sz="1400" b="1" dirty="0" smtClean="0">
                            <a:latin typeface="+mj-lt"/>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IN" sz="1400" dirty="0" smtClean="0"/>
                            <a:t>Between rows</a:t>
                          </a:r>
                          <a:endParaRPr lang="en-IN" sz="1400" dirty="0">
                            <a:latin typeface="+mj-lt"/>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14:m>
                            <m:oMathPara xmlns:m="http://schemas.openxmlformats.org/officeDocument/2006/math">
                              <m:oMathParaPr>
                                <m:jc m:val="centerGroup"/>
                              </m:oMathParaPr>
                              <m:oMath xmlns:m="http://schemas.openxmlformats.org/officeDocument/2006/math">
                                <m:sSub>
                                  <m:sSubPr>
                                    <m:ctrlPr>
                                      <a:rPr kumimoji="0" lang="en-US" sz="1800" i="1" u="none" strike="noStrike" kern="1200" cap="none" spc="0" normalizeH="0" baseline="0" noProof="0" smtClean="0">
                                        <a:ln>
                                          <a:noFill/>
                                        </a:ln>
                                        <a:effectLst/>
                                        <a:uLnTx/>
                                        <a:uFillTx/>
                                        <a:latin typeface="Cambria Math" panose="02040503050406030204" pitchFamily="18" charset="0"/>
                                      </a:rPr>
                                    </m:ctrlPr>
                                  </m:sSubPr>
                                  <m:e>
                                    <m:r>
                                      <a:rPr kumimoji="0" lang="en-US" sz="1800" u="none" strike="noStrike" kern="1200" cap="none" spc="0" normalizeH="0" baseline="0" noProof="0" smtClean="0">
                                        <a:ln>
                                          <a:noFill/>
                                        </a:ln>
                                        <a:effectLst/>
                                        <a:uLnTx/>
                                        <a:uFillTx/>
                                        <a:latin typeface="Cambria Math"/>
                                      </a:rPr>
                                      <m:t> </m:t>
                                    </m:r>
                                    <m:r>
                                      <a:rPr kumimoji="0" lang="en-US" sz="1800" u="none" strike="noStrike" kern="1200" cap="none" spc="0" normalizeH="0" baseline="0" noProof="0" smtClean="0">
                                        <a:ln>
                                          <a:noFill/>
                                        </a:ln>
                                        <a:effectLst/>
                                        <a:uLnTx/>
                                        <a:uFillTx/>
                                        <a:latin typeface="Cambria Math"/>
                                      </a:rPr>
                                      <m:t>𝑆𝑆</m:t>
                                    </m:r>
                                  </m:e>
                                  <m:sub>
                                    <m:r>
                                      <a:rPr kumimoji="0" lang="en-US" sz="1800" u="none" strike="noStrike" kern="1200" cap="none" spc="0" normalizeH="0" baseline="0" noProof="0" smtClean="0">
                                        <a:ln>
                                          <a:noFill/>
                                        </a:ln>
                                        <a:effectLst/>
                                        <a:uLnTx/>
                                        <a:uFillTx/>
                                        <a:latin typeface="Cambria Math"/>
                                      </a:rPr>
                                      <m:t>𝑅</m:t>
                                    </m:r>
                                  </m:sub>
                                </m:sSub>
                              </m:oMath>
                            </m:oMathPara>
                          </a14:m>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r>
                            <a:rPr lang="en-IN" sz="1800" dirty="0" smtClean="0"/>
                            <a:t> 𝑟- 1 </a:t>
                          </a:r>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kumimoji="0" lang="en-US" sz="1800" i="1" u="none" strike="noStrike" kern="1200" cap="none" spc="0" normalizeH="0" baseline="0" noProof="0" smtClean="0">
                                        <a:ln>
                                          <a:noFill/>
                                        </a:ln>
                                        <a:effectLst/>
                                        <a:uLnTx/>
                                        <a:uFillTx/>
                                        <a:latin typeface="Cambria Math" panose="02040503050406030204" pitchFamily="18" charset="0"/>
                                      </a:rPr>
                                    </m:ctrlPr>
                                  </m:sSubPr>
                                  <m:e>
                                    <m:r>
                                      <a:rPr kumimoji="0" lang="en-US" sz="1800" u="none" strike="noStrike" kern="1200" cap="none" spc="0" normalizeH="0" baseline="0" noProof="0" smtClean="0">
                                        <a:ln>
                                          <a:noFill/>
                                        </a:ln>
                                        <a:effectLst/>
                                        <a:uLnTx/>
                                        <a:uFillTx/>
                                        <a:latin typeface="Cambria Math"/>
                                      </a:rPr>
                                      <m:t> </m:t>
                                    </m:r>
                                    <m:r>
                                      <m:rPr>
                                        <m:sty m:val="p"/>
                                      </m:rPr>
                                      <a:rPr kumimoji="0" lang="en-US" sz="1800" u="none" strike="noStrike" kern="1200" cap="none" spc="0" normalizeH="0" baseline="0" noProof="0" smtClean="0">
                                        <a:ln>
                                          <a:noFill/>
                                        </a:ln>
                                        <a:effectLst/>
                                        <a:uLnTx/>
                                        <a:uFillTx/>
                                        <a:latin typeface="Cambria Math"/>
                                      </a:rPr>
                                      <m:t>M</m:t>
                                    </m:r>
                                    <m:r>
                                      <a:rPr kumimoji="0" lang="en-US" sz="1800" u="none" strike="noStrike" kern="1200" cap="none" spc="0" normalizeH="0" baseline="0" noProof="0" smtClean="0">
                                        <a:ln>
                                          <a:noFill/>
                                        </a:ln>
                                        <a:effectLst/>
                                        <a:uLnTx/>
                                        <a:uFillTx/>
                                        <a:latin typeface="Cambria Math"/>
                                      </a:rPr>
                                      <m:t>𝑆</m:t>
                                    </m:r>
                                  </m:e>
                                  <m:sub>
                                    <m:r>
                                      <a:rPr kumimoji="0" lang="en-US" sz="1800" u="none" strike="noStrike" kern="1200" cap="none" spc="0" normalizeH="0" baseline="0" noProof="0" smtClean="0">
                                        <a:ln>
                                          <a:noFill/>
                                        </a:ln>
                                        <a:effectLst/>
                                        <a:uLnTx/>
                                        <a:uFillTx/>
                                        <a:latin typeface="Cambria Math"/>
                                      </a:rPr>
                                      <m:t>𝑅</m:t>
                                    </m:r>
                                  </m:sub>
                                </m:sSub>
                              </m:oMath>
                            </m:oMathPara>
                          </a14:m>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sSub>
                                      <m:sSubPr>
                                        <m:ctrlPr>
                                          <a:rPr lang="en-IN" i="1" smtClean="0">
                                            <a:latin typeface="Cambria Math" panose="02040503050406030204" pitchFamily="18" charset="0"/>
                                          </a:rPr>
                                        </m:ctrlPr>
                                      </m:sSubPr>
                                      <m:e>
                                        <m:r>
                                          <a:rPr lang="en-US" smtClean="0">
                                            <a:latin typeface="Cambria Math"/>
                                          </a:rPr>
                                          <m:t>𝑀𝑆</m:t>
                                        </m:r>
                                      </m:e>
                                      <m:sub>
                                        <m:r>
                                          <a:rPr lang="en-US" smtClean="0">
                                            <a:latin typeface="Cambria Math"/>
                                          </a:rPr>
                                          <m:t>𝑅</m:t>
                                        </m:r>
                                      </m:sub>
                                    </m:sSub>
                                  </m:num>
                                  <m:den>
                                    <m:sSub>
                                      <m:sSubPr>
                                        <m:ctrlPr>
                                          <a:rPr lang="en-IN" i="1" smtClean="0">
                                            <a:latin typeface="Cambria Math" panose="02040503050406030204" pitchFamily="18" charset="0"/>
                                          </a:rPr>
                                        </m:ctrlPr>
                                      </m:sSubPr>
                                      <m:e>
                                        <m:r>
                                          <a:rPr lang="en-US" smtClean="0">
                                            <a:latin typeface="Cambria Math"/>
                                          </a:rPr>
                                          <m:t>𝑀𝑆</m:t>
                                        </m:r>
                                      </m:e>
                                      <m:sub>
                                        <m:r>
                                          <a:rPr lang="en-US" smtClean="0">
                                            <a:latin typeface="Cambria Math"/>
                                          </a:rPr>
                                          <m:t>𝐶</m:t>
                                        </m:r>
                                      </m:sub>
                                    </m:sSub>
                                  </m:den>
                                </m:f>
                              </m:oMath>
                            </m:oMathPara>
                          </a14:m>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en-IN" sz="1400" dirty="0" smtClean="0"/>
                            <a:t>Between columns</a:t>
                          </a:r>
                          <a:endParaRPr lang="en-IN" sz="1400" dirty="0">
                            <a:latin typeface="+mj-lt"/>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kumimoji="0" lang="en-US" sz="1800" i="1" u="none" strike="noStrike" kern="1200" cap="none" spc="0" normalizeH="0" baseline="0" noProof="0" smtClean="0">
                                        <a:ln>
                                          <a:noFill/>
                                        </a:ln>
                                        <a:effectLst/>
                                        <a:uLnTx/>
                                        <a:uFillTx/>
                                        <a:latin typeface="Cambria Math" panose="02040503050406030204" pitchFamily="18" charset="0"/>
                                      </a:rPr>
                                    </m:ctrlPr>
                                  </m:sSubPr>
                                  <m:e>
                                    <m:r>
                                      <a:rPr kumimoji="0" lang="en-US" sz="1800" u="none" strike="noStrike" kern="1200" cap="none" spc="0" normalizeH="0" baseline="0" noProof="0" smtClean="0">
                                        <a:ln>
                                          <a:noFill/>
                                        </a:ln>
                                        <a:effectLst/>
                                        <a:uLnTx/>
                                        <a:uFillTx/>
                                        <a:latin typeface="Cambria Math"/>
                                      </a:rPr>
                                      <m:t> </m:t>
                                    </m:r>
                                    <m:r>
                                      <a:rPr kumimoji="0" lang="en-US" sz="1800" u="none" strike="noStrike" kern="1200" cap="none" spc="0" normalizeH="0" baseline="0" noProof="0" smtClean="0">
                                        <a:ln>
                                          <a:noFill/>
                                        </a:ln>
                                        <a:effectLst/>
                                        <a:uLnTx/>
                                        <a:uFillTx/>
                                        <a:latin typeface="Cambria Math"/>
                                      </a:rPr>
                                      <m:t>𝑆𝑆</m:t>
                                    </m:r>
                                  </m:e>
                                  <m:sub>
                                    <m:r>
                                      <a:rPr kumimoji="0" lang="en-US" sz="1800" u="none" strike="noStrike" kern="1200" cap="none" spc="0" normalizeH="0" baseline="0" noProof="0" smtClean="0">
                                        <a:ln>
                                          <a:noFill/>
                                        </a:ln>
                                        <a:effectLst/>
                                        <a:uLnTx/>
                                        <a:uFillTx/>
                                        <a:latin typeface="Cambria Math"/>
                                      </a:rPr>
                                      <m:t>𝐶</m:t>
                                    </m:r>
                                  </m:sub>
                                </m:sSub>
                              </m:oMath>
                            </m:oMathPara>
                          </a14:m>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r>
                            <a:rPr lang="en-IN" sz="1800" dirty="0" smtClean="0"/>
                            <a:t>c - 1</a:t>
                          </a:r>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kumimoji="0" lang="en-US" sz="1800" i="1" u="none" strike="noStrike" kern="1200" cap="none" spc="0" normalizeH="0" baseline="0" noProof="0" smtClean="0">
                                        <a:ln>
                                          <a:noFill/>
                                        </a:ln>
                                        <a:effectLst/>
                                        <a:uLnTx/>
                                        <a:uFillTx/>
                                        <a:latin typeface="Cambria Math" panose="02040503050406030204" pitchFamily="18" charset="0"/>
                                      </a:rPr>
                                    </m:ctrlPr>
                                  </m:sSubPr>
                                  <m:e>
                                    <m:r>
                                      <a:rPr kumimoji="0" lang="en-US" sz="1800" u="none" strike="noStrike" kern="1200" cap="none" spc="0" normalizeH="0" baseline="0" noProof="0" smtClean="0">
                                        <a:ln>
                                          <a:noFill/>
                                        </a:ln>
                                        <a:effectLst/>
                                        <a:uLnTx/>
                                        <a:uFillTx/>
                                        <a:latin typeface="Cambria Math"/>
                                      </a:rPr>
                                      <m:t> </m:t>
                                    </m:r>
                                    <m:r>
                                      <m:rPr>
                                        <m:sty m:val="p"/>
                                      </m:rPr>
                                      <a:rPr kumimoji="0" lang="en-US" sz="1800" u="none" strike="noStrike" kern="1200" cap="none" spc="0" normalizeH="0" baseline="0" noProof="0" smtClean="0">
                                        <a:ln>
                                          <a:noFill/>
                                        </a:ln>
                                        <a:effectLst/>
                                        <a:uLnTx/>
                                        <a:uFillTx/>
                                        <a:latin typeface="Cambria Math"/>
                                      </a:rPr>
                                      <m:t>M</m:t>
                                    </m:r>
                                    <m:r>
                                      <a:rPr kumimoji="0" lang="en-US" sz="1800" u="none" strike="noStrike" kern="1200" cap="none" spc="0" normalizeH="0" baseline="0" noProof="0" smtClean="0">
                                        <a:ln>
                                          <a:noFill/>
                                        </a:ln>
                                        <a:effectLst/>
                                        <a:uLnTx/>
                                        <a:uFillTx/>
                                        <a:latin typeface="Cambria Math"/>
                                      </a:rPr>
                                      <m:t>𝑆</m:t>
                                    </m:r>
                                  </m:e>
                                  <m:sub>
                                    <m:r>
                                      <a:rPr kumimoji="0" lang="en-US" sz="1800" u="none" strike="noStrike" kern="1200" cap="none" spc="0" normalizeH="0" baseline="0" noProof="0" smtClean="0">
                                        <a:ln>
                                          <a:noFill/>
                                        </a:ln>
                                        <a:effectLst/>
                                        <a:uLnTx/>
                                        <a:uFillTx/>
                                        <a:latin typeface="Cambria Math"/>
                                      </a:rPr>
                                      <m:t>𝐶</m:t>
                                    </m:r>
                                  </m:sub>
                                </m:sSub>
                              </m:oMath>
                            </m:oMathPara>
                          </a14:m>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sSub>
                                      <m:sSubPr>
                                        <m:ctrlPr>
                                          <a:rPr lang="en-IN" i="1" smtClean="0">
                                            <a:latin typeface="Cambria Math" panose="02040503050406030204" pitchFamily="18" charset="0"/>
                                          </a:rPr>
                                        </m:ctrlPr>
                                      </m:sSubPr>
                                      <m:e>
                                        <m:r>
                                          <a:rPr lang="en-US" smtClean="0">
                                            <a:latin typeface="Cambria Math"/>
                                          </a:rPr>
                                          <m:t>𝑀𝑆</m:t>
                                        </m:r>
                                      </m:e>
                                      <m:sub>
                                        <m:r>
                                          <a:rPr lang="en-US" smtClean="0">
                                            <a:latin typeface="Cambria Math"/>
                                          </a:rPr>
                                          <m:t>𝐶</m:t>
                                        </m:r>
                                      </m:sub>
                                    </m:sSub>
                                  </m:num>
                                  <m:den>
                                    <m:sSub>
                                      <m:sSubPr>
                                        <m:ctrlPr>
                                          <a:rPr lang="en-IN" i="1" smtClean="0">
                                            <a:latin typeface="Cambria Math" panose="02040503050406030204" pitchFamily="18" charset="0"/>
                                          </a:rPr>
                                        </m:ctrlPr>
                                      </m:sSubPr>
                                      <m:e>
                                        <m:r>
                                          <a:rPr lang="en-US" smtClean="0">
                                            <a:latin typeface="Cambria Math"/>
                                          </a:rPr>
                                          <m:t>𝑀𝑆</m:t>
                                        </m:r>
                                      </m:e>
                                      <m:sub>
                                        <m:r>
                                          <a:rPr lang="en-US" smtClean="0">
                                            <a:latin typeface="Cambria Math"/>
                                          </a:rPr>
                                          <m:t>𝐸</m:t>
                                        </m:r>
                                      </m:sub>
                                    </m:sSub>
                                  </m:den>
                                </m:f>
                              </m:oMath>
                            </m:oMathPara>
                          </a14:m>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en-IN" sz="1400" dirty="0" smtClean="0"/>
                            <a:t>Error (residual)</a:t>
                          </a:r>
                          <a:endParaRPr lang="en-IN" sz="1400" dirty="0">
                            <a:latin typeface="+mj-lt"/>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kumimoji="0" lang="en-US" sz="1800" i="1" u="none" strike="noStrike" kern="1200" cap="none" spc="0" normalizeH="0" baseline="0" noProof="0" smtClean="0">
                                        <a:ln>
                                          <a:noFill/>
                                        </a:ln>
                                        <a:effectLst/>
                                        <a:uLnTx/>
                                        <a:uFillTx/>
                                        <a:latin typeface="Cambria Math" panose="02040503050406030204" pitchFamily="18" charset="0"/>
                                      </a:rPr>
                                    </m:ctrlPr>
                                  </m:sSubPr>
                                  <m:e>
                                    <m:r>
                                      <a:rPr kumimoji="0" lang="en-US" sz="1800" u="none" strike="noStrike" kern="1200" cap="none" spc="0" normalizeH="0" baseline="0" noProof="0" smtClean="0">
                                        <a:ln>
                                          <a:noFill/>
                                        </a:ln>
                                        <a:effectLst/>
                                        <a:uLnTx/>
                                        <a:uFillTx/>
                                        <a:latin typeface="Cambria Math"/>
                                      </a:rPr>
                                      <m:t> </m:t>
                                    </m:r>
                                    <m:r>
                                      <a:rPr kumimoji="0" lang="en-US" sz="1800" u="none" strike="noStrike" kern="1200" cap="none" spc="0" normalizeH="0" baseline="0" noProof="0" smtClean="0">
                                        <a:ln>
                                          <a:noFill/>
                                        </a:ln>
                                        <a:effectLst/>
                                        <a:uLnTx/>
                                        <a:uFillTx/>
                                        <a:latin typeface="Cambria Math"/>
                                      </a:rPr>
                                      <m:t>𝑆𝑆</m:t>
                                    </m:r>
                                  </m:e>
                                  <m:sub>
                                    <m:r>
                                      <a:rPr kumimoji="0" lang="en-US" sz="1800" u="none" strike="noStrike" kern="1200" cap="none" spc="0" normalizeH="0" baseline="0" noProof="0" smtClean="0">
                                        <a:ln>
                                          <a:noFill/>
                                        </a:ln>
                                        <a:effectLst/>
                                        <a:uLnTx/>
                                        <a:uFillTx/>
                                        <a:latin typeface="Cambria Math"/>
                                      </a:rPr>
                                      <m:t>𝐸</m:t>
                                    </m:r>
                                  </m:sub>
                                </m:sSub>
                              </m:oMath>
                            </m:oMathPara>
                          </a14:m>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r>
                            <a:rPr lang="en-IN" sz="1800" dirty="0" smtClean="0"/>
                            <a:t>(𝑟-1) (c-1)</a:t>
                          </a:r>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kumimoji="0" lang="en-US" sz="1800" i="1" u="none" strike="noStrike" kern="1200" cap="none" spc="0" normalizeH="0" baseline="0" noProof="0" smtClean="0">
                                        <a:ln>
                                          <a:noFill/>
                                        </a:ln>
                                        <a:effectLst/>
                                        <a:uLnTx/>
                                        <a:uFillTx/>
                                        <a:latin typeface="Cambria Math" panose="02040503050406030204" pitchFamily="18" charset="0"/>
                                      </a:rPr>
                                    </m:ctrlPr>
                                  </m:sSubPr>
                                  <m:e>
                                    <m:r>
                                      <a:rPr kumimoji="0" lang="en-US" sz="1800" u="none" strike="noStrike" kern="1200" cap="none" spc="0" normalizeH="0" baseline="0" noProof="0" smtClean="0">
                                        <a:ln>
                                          <a:noFill/>
                                        </a:ln>
                                        <a:effectLst/>
                                        <a:uLnTx/>
                                        <a:uFillTx/>
                                        <a:latin typeface="Cambria Math"/>
                                      </a:rPr>
                                      <m:t> </m:t>
                                    </m:r>
                                    <m:r>
                                      <m:rPr>
                                        <m:sty m:val="p"/>
                                      </m:rPr>
                                      <a:rPr kumimoji="0" lang="en-US" sz="1800" u="none" strike="noStrike" kern="1200" cap="none" spc="0" normalizeH="0" baseline="0" noProof="0" smtClean="0">
                                        <a:ln>
                                          <a:noFill/>
                                        </a:ln>
                                        <a:effectLst/>
                                        <a:uLnTx/>
                                        <a:uFillTx/>
                                        <a:latin typeface="Cambria Math"/>
                                      </a:rPr>
                                      <m:t>M</m:t>
                                    </m:r>
                                    <m:r>
                                      <a:rPr kumimoji="0" lang="en-US" sz="1800" u="none" strike="noStrike" kern="1200" cap="none" spc="0" normalizeH="0" baseline="0" noProof="0" smtClean="0">
                                        <a:ln>
                                          <a:noFill/>
                                        </a:ln>
                                        <a:effectLst/>
                                        <a:uLnTx/>
                                        <a:uFillTx/>
                                        <a:latin typeface="Cambria Math"/>
                                      </a:rPr>
                                      <m:t>𝑆</m:t>
                                    </m:r>
                                  </m:e>
                                  <m:sub>
                                    <m:r>
                                      <a:rPr kumimoji="0" lang="en-US" sz="1800" u="none" strike="noStrike" kern="1200" cap="none" spc="0" normalizeH="0" baseline="0" noProof="0" smtClean="0">
                                        <a:ln>
                                          <a:noFill/>
                                        </a:ln>
                                        <a:effectLst/>
                                        <a:uLnTx/>
                                        <a:uFillTx/>
                                        <a:latin typeface="Cambria Math"/>
                                      </a:rPr>
                                      <m:t>𝐸</m:t>
                                    </m:r>
                                  </m:sub>
                                </m:sSub>
                              </m:oMath>
                            </m:oMathPara>
                          </a14:m>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r>
                            <a:rPr lang="en-IN" sz="1400" dirty="0" smtClean="0"/>
                            <a:t>Total</a:t>
                          </a:r>
                          <a:endParaRPr lang="en-IN" sz="1400" b="1" dirty="0">
                            <a:latin typeface="+mj-lt"/>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kumimoji="0" lang="en-US" sz="1800" i="1" u="none" strike="noStrike" kern="1200" cap="none" spc="0" normalizeH="0" baseline="0" noProof="0" smtClean="0">
                                        <a:ln>
                                          <a:noFill/>
                                        </a:ln>
                                        <a:effectLst/>
                                        <a:uLnTx/>
                                        <a:uFillTx/>
                                        <a:latin typeface="Cambria Math" panose="02040503050406030204" pitchFamily="18" charset="0"/>
                                      </a:rPr>
                                    </m:ctrlPr>
                                  </m:sSubPr>
                                  <m:e>
                                    <m:r>
                                      <a:rPr kumimoji="0" lang="en-US" sz="1800" u="none" strike="noStrike" kern="1200" cap="none" spc="0" normalizeH="0" baseline="0" noProof="0" smtClean="0">
                                        <a:ln>
                                          <a:noFill/>
                                        </a:ln>
                                        <a:effectLst/>
                                        <a:uLnTx/>
                                        <a:uFillTx/>
                                        <a:latin typeface="Cambria Math"/>
                                      </a:rPr>
                                      <m:t> </m:t>
                                    </m:r>
                                    <m:r>
                                      <a:rPr kumimoji="0" lang="en-US" sz="1800" u="none" strike="noStrike" kern="1200" cap="none" spc="0" normalizeH="0" baseline="0" noProof="0" smtClean="0">
                                        <a:ln>
                                          <a:noFill/>
                                        </a:ln>
                                        <a:effectLst/>
                                        <a:uLnTx/>
                                        <a:uFillTx/>
                                        <a:latin typeface="Cambria Math"/>
                                      </a:rPr>
                                      <m:t>𝑆𝑆</m:t>
                                    </m:r>
                                  </m:e>
                                  <m:sub>
                                    <m:r>
                                      <m:rPr>
                                        <m:sty m:val="p"/>
                                      </m:rPr>
                                      <a:rPr kumimoji="0" lang="en-US" sz="1800" u="none" strike="noStrike" kern="1200" cap="none" spc="0" normalizeH="0" baseline="0" noProof="0" smtClean="0">
                                        <a:ln>
                                          <a:noFill/>
                                        </a:ln>
                                        <a:effectLst/>
                                        <a:uLnTx/>
                                        <a:uFillTx/>
                                        <a:latin typeface="Cambria Math"/>
                                      </a:rPr>
                                      <m:t>T</m:t>
                                    </m:r>
                                  </m:sub>
                                </m:sSub>
                              </m:oMath>
                            </m:oMathPara>
                          </a14:m>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𝑟c- 1 </a:t>
                          </a:r>
                          <a:endParaRPr lang="en-IN" dirty="0" smtClean="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1210874962"/>
                  </p:ext>
                </p:extLst>
              </p:nvPr>
            </p:nvGraphicFramePr>
            <p:xfrm>
              <a:off x="1115616" y="1844824"/>
              <a:ext cx="6096000" cy="2712340"/>
            </p:xfrm>
            <a:graphic>
              <a:graphicData uri="http://schemas.openxmlformats.org/drawingml/2006/table">
                <a:tbl>
                  <a:tblPr firstRow="1" bandRow="1">
                    <a:tableStyleId>{B301B821-A1FF-4177-AEE7-76D212191A09}</a:tableStyleId>
                  </a:tblPr>
                  <a:tblGrid>
                    <a:gridCol w="1219200"/>
                    <a:gridCol w="1219200"/>
                    <a:gridCol w="1219200"/>
                    <a:gridCol w="1219200"/>
                    <a:gridCol w="1219200"/>
                  </a:tblGrid>
                  <a:tr h="518160">
                    <a:tc>
                      <a:txBody>
                        <a:bodyPr/>
                        <a:lstStyle/>
                        <a:p>
                          <a:r>
                            <a:rPr lang="en-IN" sz="1400" dirty="0" smtClean="0"/>
                            <a:t>Source of</a:t>
                          </a:r>
                        </a:p>
                        <a:p>
                          <a:r>
                            <a:rPr lang="en-IN" sz="1400" dirty="0" smtClean="0"/>
                            <a:t>variation</a:t>
                          </a:r>
                          <a:endParaRPr lang="en-IN" sz="1400" b="1" dirty="0" smtClean="0">
                            <a:latin typeface="+mj-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smtClean="0"/>
                            <a:t>Sum of</a:t>
                          </a:r>
                        </a:p>
                        <a:p>
                          <a:r>
                            <a:rPr lang="en-IN" sz="1400" dirty="0" smtClean="0"/>
                            <a:t>squares</a:t>
                          </a:r>
                          <a:endParaRPr lang="en-IN" sz="1400" b="1" dirty="0" smtClean="0">
                            <a:latin typeface="+mj-lt"/>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c>
                      <a:txBody>
                        <a:bodyPr/>
                        <a:lstStyle/>
                        <a:p>
                          <a:r>
                            <a:rPr lang="en-IN" sz="1400" dirty="0" smtClean="0"/>
                            <a:t>Degrees of</a:t>
                          </a:r>
                        </a:p>
                        <a:p>
                          <a:r>
                            <a:rPr lang="en-IN" sz="1400" dirty="0" smtClean="0"/>
                            <a:t>freedom</a:t>
                          </a:r>
                          <a:endParaRPr lang="en-IN" sz="1400" b="1" dirty="0" smtClean="0">
                            <a:latin typeface="+mj-lt"/>
                            <a:cs typeface="Times New Roman" panose="02020603050405020304" pitchFamily="18" charset="0"/>
                          </a:endParaRPr>
                        </a:p>
                      </a:txBody>
                      <a:tcPr/>
                    </a:tc>
                    <a:tc>
                      <a:txBody>
                        <a:bodyPr/>
                        <a:lstStyle/>
                        <a:p>
                          <a:r>
                            <a:rPr lang="en-IN" sz="1400" dirty="0" smtClean="0"/>
                            <a:t>Mean</a:t>
                          </a:r>
                        </a:p>
                        <a:p>
                          <a:r>
                            <a:rPr lang="en-IN" sz="1400" dirty="0" smtClean="0"/>
                            <a:t>square</a:t>
                          </a:r>
                          <a:endParaRPr lang="en-IN" sz="1400" b="1" dirty="0" smtClean="0">
                            <a:latin typeface="+mj-lt"/>
                            <a:cs typeface="Times New Roman" panose="02020603050405020304" pitchFamily="18" charset="0"/>
                          </a:endParaRPr>
                        </a:p>
                      </a:txBody>
                      <a:tcPr/>
                    </a:tc>
                    <a:tc>
                      <a:txBody>
                        <a:bodyPr/>
                        <a:lstStyle/>
                        <a:p>
                          <a:r>
                            <a:rPr lang="en-IN" sz="1400" dirty="0" smtClean="0"/>
                            <a:t>F ratio</a:t>
                          </a:r>
                          <a:endParaRPr lang="en-IN" sz="1400" b="1" dirty="0" smtClean="0">
                            <a:latin typeface="+mj-lt"/>
                            <a:cs typeface="Times New Roman" panose="02020603050405020304" pitchFamily="18" charset="0"/>
                          </a:endParaRPr>
                        </a:p>
                      </a:txBody>
                      <a:tcPr/>
                    </a:tc>
                  </a:tr>
                  <a:tr h="653479">
                    <a:tc>
                      <a:txBody>
                        <a:bodyPr/>
                        <a:lstStyle/>
                        <a:p>
                          <a:r>
                            <a:rPr lang="en-IN" sz="1400" dirty="0" smtClean="0"/>
                            <a:t>Between rows</a:t>
                          </a:r>
                          <a:endParaRPr lang="en-IN" sz="1400" dirty="0">
                            <a:latin typeface="+mj-lt"/>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endParaRPr lang="en-US"/>
                        </a:p>
                      </a:txBody>
                      <a:tcPr>
                        <a:blipFill rotWithShape="1">
                          <a:blip r:embed="rId3"/>
                          <a:stretch>
                            <a:fillRect l="-100000" t="-80374" r="-300500" b="-250467"/>
                          </a:stretch>
                        </a:blipFill>
                      </a:tcPr>
                    </a:tc>
                    <a:tc>
                      <a:txBody>
                        <a:bodyPr/>
                        <a:lstStyle/>
                        <a:p>
                          <a:r>
                            <a:rPr lang="en-IN" sz="1800" dirty="0" smtClean="0"/>
                            <a:t> 𝑟- 1 </a:t>
                          </a:r>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endParaRPr lang="en-US"/>
                        </a:p>
                      </a:txBody>
                      <a:tcPr>
                        <a:blipFill rotWithShape="1">
                          <a:blip r:embed="rId3"/>
                          <a:stretch>
                            <a:fillRect l="-300000" t="-80374" r="-100500" b="-250467"/>
                          </a:stretch>
                        </a:blipFill>
                      </a:tcPr>
                    </a:tc>
                    <a:tc>
                      <a:txBody>
                        <a:bodyPr/>
                        <a:lstStyle/>
                        <a:p>
                          <a:endParaRPr lang="en-US"/>
                        </a:p>
                      </a:txBody>
                      <a:tcPr>
                        <a:blipFill rotWithShape="1">
                          <a:blip r:embed="rId3"/>
                          <a:stretch>
                            <a:fillRect l="-400000" t="-80374" r="-500" b="-250467"/>
                          </a:stretch>
                        </a:blipFill>
                      </a:tcPr>
                    </a:tc>
                  </a:tr>
                  <a:tr h="651701">
                    <a:tc>
                      <a:txBody>
                        <a:bodyPr/>
                        <a:lstStyle/>
                        <a:p>
                          <a:r>
                            <a:rPr lang="en-IN" sz="1400" dirty="0" smtClean="0"/>
                            <a:t>Between columns</a:t>
                          </a:r>
                          <a:endParaRPr lang="en-IN" sz="1400" dirty="0">
                            <a:latin typeface="+mj-lt"/>
                            <a:cs typeface="Times New Roman" panose="02020603050405020304" pitchFamily="18" charset="0"/>
                          </a:endParaRPr>
                        </a:p>
                      </a:txBody>
                      <a:tcPr/>
                    </a:tc>
                    <a:tc>
                      <a:txBody>
                        <a:bodyPr/>
                        <a:lstStyle/>
                        <a:p>
                          <a:endParaRPr lang="en-US"/>
                        </a:p>
                      </a:txBody>
                      <a:tcPr>
                        <a:blipFill rotWithShape="1">
                          <a:blip r:embed="rId3"/>
                          <a:stretch>
                            <a:fillRect l="-100000" t="-180374" r="-300500" b="-150467"/>
                          </a:stretch>
                        </a:blipFill>
                      </a:tcPr>
                    </a:tc>
                    <a:tc>
                      <a:txBody>
                        <a:bodyPr/>
                        <a:lstStyle/>
                        <a:p>
                          <a:r>
                            <a:rPr lang="en-IN" sz="1800" dirty="0" smtClean="0"/>
                            <a:t>c - 1</a:t>
                          </a:r>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endParaRPr lang="en-US"/>
                        </a:p>
                      </a:txBody>
                      <a:tcPr>
                        <a:blipFill rotWithShape="1">
                          <a:blip r:embed="rId3"/>
                          <a:stretch>
                            <a:fillRect l="-300000" t="-180374" r="-100500" b="-150467"/>
                          </a:stretch>
                        </a:blipFill>
                      </a:tcPr>
                    </a:tc>
                    <a:tc>
                      <a:txBody>
                        <a:bodyPr/>
                        <a:lstStyle/>
                        <a:p>
                          <a:endParaRPr lang="en-US"/>
                        </a:p>
                      </a:txBody>
                      <a:tcPr>
                        <a:blipFill rotWithShape="1">
                          <a:blip r:embed="rId3"/>
                          <a:stretch>
                            <a:fillRect l="-400000" t="-180374" r="-500" b="-150467"/>
                          </a:stretch>
                        </a:blipFill>
                      </a:tcPr>
                    </a:tc>
                  </a:tr>
                  <a:tr h="518160">
                    <a:tc>
                      <a:txBody>
                        <a:bodyPr/>
                        <a:lstStyle/>
                        <a:p>
                          <a:r>
                            <a:rPr lang="en-IN" sz="1400" dirty="0" smtClean="0"/>
                            <a:t>Error (residual)</a:t>
                          </a:r>
                          <a:endParaRPr lang="en-IN" sz="1400" dirty="0">
                            <a:latin typeface="+mj-lt"/>
                            <a:cs typeface="Times New Roman" panose="02020603050405020304" pitchFamily="18" charset="0"/>
                          </a:endParaRPr>
                        </a:p>
                      </a:txBody>
                      <a:tcPr/>
                    </a:tc>
                    <a:tc>
                      <a:txBody>
                        <a:bodyPr/>
                        <a:lstStyle/>
                        <a:p>
                          <a:endParaRPr lang="en-US"/>
                        </a:p>
                      </a:txBody>
                      <a:tcPr>
                        <a:blipFill rotWithShape="1">
                          <a:blip r:embed="rId3"/>
                          <a:stretch>
                            <a:fillRect l="-100000" t="-352941" r="-300500" b="-89412"/>
                          </a:stretch>
                        </a:blipFill>
                      </a:tcPr>
                    </a:tc>
                    <a:tc>
                      <a:txBody>
                        <a:bodyPr/>
                        <a:lstStyle/>
                        <a:p>
                          <a:r>
                            <a:rPr lang="en-IN" sz="1800" dirty="0" smtClean="0"/>
                            <a:t>(𝑟-1) (c-1)</a:t>
                          </a:r>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endParaRPr lang="en-US"/>
                        </a:p>
                      </a:txBody>
                      <a:tcPr>
                        <a:blipFill rotWithShape="1">
                          <a:blip r:embed="rId3"/>
                          <a:stretch>
                            <a:fillRect l="-300000" t="-352941" r="-100500" b="-89412"/>
                          </a:stretch>
                        </a:blipFill>
                      </a:tcPr>
                    </a:tc>
                    <a:tc>
                      <a:txBody>
                        <a:bodyPr/>
                        <a:lstStyle/>
                        <a:p>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tr>
                  <a:tr h="370840">
                    <a:tc>
                      <a:txBody>
                        <a:bodyPr/>
                        <a:lstStyle/>
                        <a:p>
                          <a:r>
                            <a:rPr lang="en-IN" sz="1400" dirty="0" smtClean="0"/>
                            <a:t>Total</a:t>
                          </a:r>
                          <a:endParaRPr lang="en-IN" sz="1400" b="1" dirty="0">
                            <a:latin typeface="+mj-lt"/>
                            <a:cs typeface="Times New Roman" panose="02020603050405020304" pitchFamily="18" charset="0"/>
                          </a:endParaRPr>
                        </a:p>
                      </a:txBody>
                      <a:tcPr/>
                    </a:tc>
                    <a:tc>
                      <a:txBody>
                        <a:bodyPr/>
                        <a:lstStyle/>
                        <a:p>
                          <a:endParaRPr lang="en-US"/>
                        </a:p>
                      </a:txBody>
                      <a:tcPr>
                        <a:blipFill rotWithShape="1">
                          <a:blip r:embed="rId3"/>
                          <a:stretch>
                            <a:fillRect l="-100000" t="-631148" r="-300500" b="-24590"/>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𝑟c- 1 </a:t>
                          </a:r>
                          <a:endParaRPr lang="en-IN" dirty="0" smtClean="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tr>
                </a:tbl>
              </a:graphicData>
            </a:graphic>
          </p:graphicFrame>
        </mc:Fallback>
      </mc:AlternateContent>
    </p:spTree>
    <p:extLst>
      <p:ext uri="{BB962C8B-B14F-4D97-AF65-F5344CB8AC3E}">
        <p14:creationId xmlns:p14="http://schemas.microsoft.com/office/powerpoint/2010/main" val="42488082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3" y="260648"/>
            <a:ext cx="8229600" cy="1143000"/>
          </a:xfrm>
        </p:spPr>
        <p:txBody>
          <a:bodyPr>
            <a:normAutofit/>
          </a:bodyPr>
          <a:lstStyle/>
          <a:p>
            <a:pPr algn="l"/>
            <a:r>
              <a:rPr lang="en-US" sz="4000" dirty="0" smtClean="0">
                <a:solidFill>
                  <a:srgbClr val="960000"/>
                </a:solidFill>
                <a:latin typeface="Times New Roman" pitchFamily="18" charset="0"/>
                <a:cs typeface="Times New Roman" pitchFamily="18" charset="0"/>
              </a:rPr>
              <a:t>What is the issue?</a:t>
            </a:r>
            <a:endParaRPr lang="en-IN" sz="4000" dirty="0">
              <a:solidFill>
                <a:srgbClr val="96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Are the statistical inference valid?</a:t>
            </a:r>
            <a:endParaRPr lang="en-IN"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687355" y="2852936"/>
            <a:ext cx="804525" cy="1323439"/>
          </a:xfrm>
          <a:prstGeom prst="rect">
            <a:avLst/>
          </a:prstGeom>
        </p:spPr>
        <p:txBody>
          <a:bodyPr wrap="square">
            <a:spAutoFit/>
          </a:bodyPr>
          <a:lstStyle/>
          <a:p>
            <a:r>
              <a:rPr lang="en-IN" sz="8000" dirty="0">
                <a:solidFill>
                  <a:srgbClr val="C00000"/>
                </a:solidFill>
              </a:rPr>
              <a:t>µ</a:t>
            </a:r>
          </a:p>
        </p:txBody>
      </p:sp>
      <p:sp>
        <p:nvSpPr>
          <p:cNvPr id="8" name="Rectangle 7"/>
          <p:cNvSpPr/>
          <p:nvPr/>
        </p:nvSpPr>
        <p:spPr>
          <a:xfrm>
            <a:off x="4644008" y="2996952"/>
            <a:ext cx="804525" cy="1323439"/>
          </a:xfrm>
          <a:prstGeom prst="rect">
            <a:avLst/>
          </a:prstGeom>
        </p:spPr>
        <p:txBody>
          <a:bodyPr wrap="square">
            <a:spAutoFit/>
          </a:bodyPr>
          <a:lstStyle/>
          <a:p>
            <a:r>
              <a:rPr lang="el-GR" sz="8000" dirty="0">
                <a:solidFill>
                  <a:srgbClr val="C00000"/>
                </a:solidFill>
              </a:rPr>
              <a:t>σ</a:t>
            </a:r>
            <a:endParaRPr lang="en-IN" sz="8000" dirty="0">
              <a:solidFill>
                <a:srgbClr val="C00000"/>
              </a:solidFill>
            </a:endParaRPr>
          </a:p>
        </p:txBody>
      </p:sp>
    </p:spTree>
    <p:extLst>
      <p:ext uri="{BB962C8B-B14F-4D97-AF65-F5344CB8AC3E}">
        <p14:creationId xmlns:p14="http://schemas.microsoft.com/office/powerpoint/2010/main" val="154821851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16" y="1412776"/>
            <a:ext cx="8229600" cy="4911824"/>
          </a:xfrm>
        </p:spPr>
        <p:txBody>
          <a:bodyPr>
            <a:normAutofit/>
          </a:bodyPr>
          <a:lstStyle/>
          <a:p>
            <a:r>
              <a:rPr lang="en-IN" sz="2000" dirty="0">
                <a:latin typeface="Times New Roman" panose="02020603050405020304" pitchFamily="18" charset="0"/>
                <a:cs typeface="Times New Roman" panose="02020603050405020304" pitchFamily="18" charset="0"/>
              </a:rPr>
              <a:t>Using the F ratios, tests for significant row effects and </a:t>
            </a:r>
            <a:r>
              <a:rPr lang="en-IN" sz="2000" dirty="0" smtClean="0">
                <a:latin typeface="Times New Roman" panose="02020603050405020304" pitchFamily="18" charset="0"/>
                <a:cs typeface="Times New Roman" panose="02020603050405020304" pitchFamily="18" charset="0"/>
              </a:rPr>
              <a:t>for significant </a:t>
            </a:r>
            <a:r>
              <a:rPr lang="en-IN" sz="2000" dirty="0">
                <a:latin typeface="Times New Roman" panose="02020603050405020304" pitchFamily="18" charset="0"/>
                <a:cs typeface="Times New Roman" panose="02020603050405020304" pitchFamily="18" charset="0"/>
              </a:rPr>
              <a:t>column effects can be undertaken.</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70</a:t>
            </a:fld>
            <a:endParaRPr lang="en-IN" dirty="0">
              <a:solidFill>
                <a:srgbClr val="04617B">
                  <a:shade val="90000"/>
                </a:srgbClr>
              </a:solidFill>
            </a:endParaRPr>
          </a:p>
        </p:txBody>
      </p:sp>
      <p:sp>
        <p:nvSpPr>
          <p:cNvPr id="6" name="Title 1"/>
          <p:cNvSpPr txBox="1">
            <a:spLocks/>
          </p:cNvSpPr>
          <p:nvPr/>
        </p:nvSpPr>
        <p:spPr>
          <a:xfrm>
            <a:off x="395543" y="149015"/>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 ANOVA Table and Hypothesis Test</a:t>
            </a:r>
            <a:endParaRPr lang="en-IN" sz="4000" dirty="0">
              <a:solidFill>
                <a:srgbClr val="6C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1385346340"/>
                  </p:ext>
                </p:extLst>
              </p:nvPr>
            </p:nvGraphicFramePr>
            <p:xfrm>
              <a:off x="1187624" y="2348880"/>
              <a:ext cx="6096000" cy="2466721"/>
            </p:xfrm>
            <a:graphic>
              <a:graphicData uri="http://schemas.openxmlformats.org/drawingml/2006/table">
                <a:tbl>
                  <a:tblPr firstRow="1" bandRow="1">
                    <a:tableStyleId>{6E25E649-3F16-4E02-A733-19D2CDBF48F0}</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IN" sz="1600" dirty="0" smtClean="0"/>
                            <a:t>H0: no effect due to row factor</a:t>
                          </a:r>
                          <a:endParaRPr lang="en-IN" sz="1600" dirty="0" smtClean="0">
                            <a:latin typeface="Times New Roman" panose="02020603050405020304" pitchFamily="18" charset="0"/>
                            <a:cs typeface="Times New Roman" panose="02020603050405020304" pitchFamily="18" charset="0"/>
                          </a:endParaRPr>
                        </a:p>
                      </a:txBody>
                      <a:tcPr/>
                    </a:tc>
                    <a:tc>
                      <a:txBody>
                        <a:bodyPr/>
                        <a:lstStyle/>
                        <a:p>
                          <a:r>
                            <a:rPr lang="en-IN" sz="1600" dirty="0" smtClean="0"/>
                            <a:t>H0: no effect due to column factor</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IN" sz="1600" dirty="0" smtClean="0"/>
                            <a:t>H1: an effect due to row factor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t>H1: an effect due to column factor</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en-IN" sz="1600" dirty="0" smtClean="0"/>
                            <a:t>Critical region,</a:t>
                          </a:r>
                        </a:p>
                        <a:p>
                          <a:r>
                            <a:rPr lang="en-US" sz="1600" dirty="0" smtClean="0"/>
                            <a:t>F &gt;</a:t>
                          </a:r>
                          <a:r>
                            <a:rPr lang="en-US" sz="1600" baseline="0" dirty="0" smtClean="0"/>
                            <a:t> </a:t>
                          </a:r>
                          <a14:m>
                            <m:oMath xmlns:m="http://schemas.openxmlformats.org/officeDocument/2006/math">
                              <m:sSub>
                                <m:sSubPr>
                                  <m:ctrlPr>
                                    <a:rPr lang="en-US" sz="1600" i="1" baseline="0" smtClean="0">
                                      <a:latin typeface="Cambria Math" panose="02040503050406030204" pitchFamily="18" charset="0"/>
                                    </a:rPr>
                                  </m:ctrlPr>
                                </m:sSubPr>
                                <m:e>
                                  <m:sSup>
                                    <m:sSupPr>
                                      <m:ctrlPr>
                                        <a:rPr lang="en-US" sz="1600" i="1" baseline="0" smtClean="0">
                                          <a:latin typeface="Cambria Math" panose="02040503050406030204" pitchFamily="18" charset="0"/>
                                        </a:rPr>
                                      </m:ctrlPr>
                                    </m:sSupPr>
                                    <m:e>
                                      <m:r>
                                        <a:rPr lang="en-US" sz="1600" baseline="0" smtClean="0">
                                          <a:latin typeface="Cambria Math"/>
                                        </a:rPr>
                                        <m:t>𝐹</m:t>
                                      </m:r>
                                    </m:e>
                                    <m:sup>
                                      <m:r>
                                        <m:rPr>
                                          <m:sty m:val="p"/>
                                        </m:rPr>
                                        <a:rPr lang="el-GR" sz="1600" baseline="0" smtClean="0">
                                          <a:latin typeface="Cambria Math"/>
                                        </a:rPr>
                                        <m:t>α</m:t>
                                      </m:r>
                                    </m:sup>
                                  </m:sSup>
                                </m:e>
                                <m:sub>
                                  <m:d>
                                    <m:dPr>
                                      <m:begChr m:val="["/>
                                      <m:endChr m:val="]"/>
                                      <m:ctrlPr>
                                        <a:rPr lang="en-US" sz="1600" i="1" baseline="0" smtClean="0">
                                          <a:latin typeface="Cambria Math" panose="02040503050406030204" pitchFamily="18" charset="0"/>
                                        </a:rPr>
                                      </m:ctrlPr>
                                    </m:dPr>
                                    <m:e>
                                      <m:d>
                                        <m:dPr>
                                          <m:ctrlPr>
                                            <a:rPr lang="en-US" sz="1600" i="1" baseline="0" smtClean="0">
                                              <a:latin typeface="Cambria Math" panose="02040503050406030204" pitchFamily="18" charset="0"/>
                                            </a:rPr>
                                          </m:ctrlPr>
                                        </m:dPr>
                                        <m:e>
                                          <m:r>
                                            <a:rPr lang="en-US" sz="1600" baseline="0" smtClean="0">
                                              <a:latin typeface="Cambria Math"/>
                                            </a:rPr>
                                            <m:t>𝑟</m:t>
                                          </m:r>
                                          <m:r>
                                            <a:rPr lang="en-US" sz="1600" baseline="0" smtClean="0">
                                              <a:latin typeface="Cambria Math"/>
                                            </a:rPr>
                                            <m:t>−1</m:t>
                                          </m:r>
                                        </m:e>
                                      </m:d>
                                      <m:r>
                                        <a:rPr lang="en-US" sz="1600" baseline="0" smtClean="0">
                                          <a:latin typeface="Cambria Math"/>
                                        </a:rPr>
                                        <m:t>,</m:t>
                                      </m:r>
                                      <m:d>
                                        <m:dPr>
                                          <m:ctrlPr>
                                            <a:rPr lang="en-US" sz="1600" i="1" baseline="0" smtClean="0">
                                              <a:latin typeface="Cambria Math" panose="02040503050406030204" pitchFamily="18" charset="0"/>
                                            </a:rPr>
                                          </m:ctrlPr>
                                        </m:dPr>
                                        <m:e>
                                          <m:r>
                                            <a:rPr lang="en-US" sz="1600" baseline="0" smtClean="0">
                                              <a:latin typeface="Cambria Math"/>
                                            </a:rPr>
                                            <m:t>𝑟</m:t>
                                          </m:r>
                                          <m:r>
                                            <a:rPr lang="en-US" sz="1600" baseline="0" smtClean="0">
                                              <a:latin typeface="Cambria Math"/>
                                            </a:rPr>
                                            <m:t>−1</m:t>
                                          </m:r>
                                        </m:e>
                                      </m:d>
                                      <m:d>
                                        <m:dPr>
                                          <m:ctrlPr>
                                            <a:rPr lang="en-US" sz="1600" i="1" baseline="0" smtClean="0">
                                              <a:latin typeface="Cambria Math" panose="02040503050406030204" pitchFamily="18" charset="0"/>
                                            </a:rPr>
                                          </m:ctrlPr>
                                        </m:dPr>
                                        <m:e>
                                          <m:r>
                                            <a:rPr lang="en-US" sz="1600" baseline="0" smtClean="0">
                                              <a:latin typeface="Cambria Math"/>
                                            </a:rPr>
                                            <m:t>𝑐</m:t>
                                          </m:r>
                                          <m:r>
                                            <a:rPr lang="en-US" sz="1600" baseline="0" smtClean="0">
                                              <a:latin typeface="Cambria Math"/>
                                            </a:rPr>
                                            <m:t>−1</m:t>
                                          </m:r>
                                        </m:e>
                                      </m:d>
                                    </m:e>
                                  </m:d>
                                </m:sub>
                              </m:sSub>
                            </m:oMath>
                          </a14:m>
                          <a:endParaRPr lang="en-IN" sz="1600" dirty="0" smtClean="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r>
                            <a:rPr lang="en-IN" sz="1600" dirty="0" smtClean="0"/>
                            <a:t>Critical region,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F &gt;</a:t>
                          </a:r>
                          <a14:m>
                            <m:oMath xmlns:m="http://schemas.openxmlformats.org/officeDocument/2006/math">
                              <m:sSub>
                                <m:sSubPr>
                                  <m:ctrlPr>
                                    <a:rPr lang="en-US" sz="1600" i="1" baseline="0" smtClean="0">
                                      <a:latin typeface="Cambria Math" panose="02040503050406030204" pitchFamily="18" charset="0"/>
                                    </a:rPr>
                                  </m:ctrlPr>
                                </m:sSubPr>
                                <m:e>
                                  <m:sSup>
                                    <m:sSupPr>
                                      <m:ctrlPr>
                                        <a:rPr lang="en-US" sz="1600" i="1" baseline="0" smtClean="0">
                                          <a:latin typeface="Cambria Math" panose="02040503050406030204" pitchFamily="18" charset="0"/>
                                        </a:rPr>
                                      </m:ctrlPr>
                                    </m:sSupPr>
                                    <m:e>
                                      <m:r>
                                        <a:rPr lang="en-US" sz="1600" baseline="0" smtClean="0">
                                          <a:latin typeface="Cambria Math"/>
                                        </a:rPr>
                                        <m:t>𝐹</m:t>
                                      </m:r>
                                    </m:e>
                                    <m:sup>
                                      <m:r>
                                        <m:rPr>
                                          <m:sty m:val="p"/>
                                        </m:rPr>
                                        <a:rPr lang="el-GR" sz="1600" baseline="0" smtClean="0">
                                          <a:latin typeface="Cambria Math"/>
                                        </a:rPr>
                                        <m:t>α</m:t>
                                      </m:r>
                                    </m:sup>
                                  </m:sSup>
                                </m:e>
                                <m:sub>
                                  <m:d>
                                    <m:dPr>
                                      <m:begChr m:val="["/>
                                      <m:endChr m:val="]"/>
                                      <m:ctrlPr>
                                        <a:rPr lang="en-US" sz="1600" i="1" baseline="0" smtClean="0">
                                          <a:latin typeface="Cambria Math" panose="02040503050406030204" pitchFamily="18" charset="0"/>
                                        </a:rPr>
                                      </m:ctrlPr>
                                    </m:dPr>
                                    <m:e>
                                      <m:d>
                                        <m:dPr>
                                          <m:ctrlPr>
                                            <a:rPr lang="en-US" sz="1600" i="1" baseline="0" smtClean="0">
                                              <a:latin typeface="Cambria Math" panose="02040503050406030204" pitchFamily="18" charset="0"/>
                                            </a:rPr>
                                          </m:ctrlPr>
                                        </m:dPr>
                                        <m:e>
                                          <m:r>
                                            <a:rPr lang="en-US" sz="1600" baseline="0" smtClean="0">
                                              <a:latin typeface="Cambria Math"/>
                                            </a:rPr>
                                            <m:t>𝑐</m:t>
                                          </m:r>
                                          <m:r>
                                            <a:rPr lang="en-US" sz="1600" baseline="0" smtClean="0">
                                              <a:latin typeface="Cambria Math"/>
                                            </a:rPr>
                                            <m:t>−1</m:t>
                                          </m:r>
                                        </m:e>
                                      </m:d>
                                      <m:r>
                                        <a:rPr lang="en-US" sz="1600" baseline="0" smtClean="0">
                                          <a:latin typeface="Cambria Math"/>
                                        </a:rPr>
                                        <m:t>,</m:t>
                                      </m:r>
                                      <m:d>
                                        <m:dPr>
                                          <m:ctrlPr>
                                            <a:rPr lang="en-US" sz="1600" i="1" baseline="0" smtClean="0">
                                              <a:latin typeface="Cambria Math" panose="02040503050406030204" pitchFamily="18" charset="0"/>
                                            </a:rPr>
                                          </m:ctrlPr>
                                        </m:dPr>
                                        <m:e>
                                          <m:r>
                                            <a:rPr lang="en-US" sz="1600" baseline="0" smtClean="0">
                                              <a:latin typeface="Cambria Math"/>
                                            </a:rPr>
                                            <m:t>𝑟</m:t>
                                          </m:r>
                                          <m:r>
                                            <a:rPr lang="en-US" sz="1600" baseline="0" smtClean="0">
                                              <a:latin typeface="Cambria Math"/>
                                            </a:rPr>
                                            <m:t>−1</m:t>
                                          </m:r>
                                        </m:e>
                                      </m:d>
                                      <m:d>
                                        <m:dPr>
                                          <m:ctrlPr>
                                            <a:rPr lang="en-US" sz="1600" i="1" baseline="0" smtClean="0">
                                              <a:latin typeface="Cambria Math" panose="02040503050406030204" pitchFamily="18" charset="0"/>
                                            </a:rPr>
                                          </m:ctrlPr>
                                        </m:dPr>
                                        <m:e>
                                          <m:r>
                                            <a:rPr lang="en-US" sz="1600" baseline="0" smtClean="0">
                                              <a:latin typeface="Cambria Math"/>
                                            </a:rPr>
                                            <m:t>𝑐</m:t>
                                          </m:r>
                                          <m:r>
                                            <a:rPr lang="en-US" sz="1600" baseline="0" smtClean="0">
                                              <a:latin typeface="Cambria Math"/>
                                            </a:rPr>
                                            <m:t>−1</m:t>
                                          </m:r>
                                        </m:e>
                                      </m:d>
                                    </m:e>
                                  </m:d>
                                </m:sub>
                              </m:sSub>
                            </m:oMath>
                          </a14:m>
                          <a:endParaRPr lang="en-IN" sz="1600" dirty="0" smtClean="0">
                            <a:latin typeface="Cambria Math" panose="02040503050406030204" pitchFamily="18" charset="0"/>
                            <a:ea typeface="Cambria Math" panose="020405030504060302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en-IN" sz="1600" dirty="0" smtClean="0"/>
                            <a:t>Test statistic,</a:t>
                          </a:r>
                        </a:p>
                        <a:p>
                          <a14:m>
                            <m:oMath xmlns:m="http://schemas.openxmlformats.org/officeDocument/2006/math">
                              <m:sSub>
                                <m:sSubPr>
                                  <m:ctrlPr>
                                    <a:rPr lang="en-IN" sz="1600" i="1" smtClean="0">
                                      <a:latin typeface="Cambria Math" panose="02040503050406030204" pitchFamily="18" charset="0"/>
                                    </a:rPr>
                                  </m:ctrlPr>
                                </m:sSubPr>
                                <m:e>
                                  <m:r>
                                    <a:rPr lang="en-US" sz="1600" smtClean="0">
                                      <a:latin typeface="Cambria Math"/>
                                    </a:rPr>
                                    <m:t>𝐹</m:t>
                                  </m:r>
                                </m:e>
                                <m:sub>
                                  <m:r>
                                    <a:rPr lang="en-US" sz="1600" smtClean="0">
                                      <a:latin typeface="Cambria Math"/>
                                    </a:rPr>
                                    <m:t>𝑟</m:t>
                                  </m:r>
                                </m:sub>
                              </m:sSub>
                            </m:oMath>
                          </a14:m>
                          <a:r>
                            <a:rPr lang="en-IN" sz="1600" dirty="0" smtClean="0"/>
                            <a:t> = </a:t>
                          </a:r>
                          <a14:m>
                            <m:oMath xmlns:m="http://schemas.openxmlformats.org/officeDocument/2006/math">
                              <m:f>
                                <m:fPr>
                                  <m:ctrlPr>
                                    <a:rPr lang="en-IN" sz="1600" i="1" smtClean="0">
                                      <a:latin typeface="Cambria Math" panose="02040503050406030204" pitchFamily="18" charset="0"/>
                                    </a:rPr>
                                  </m:ctrlPr>
                                </m:fPr>
                                <m:num>
                                  <m:sSub>
                                    <m:sSubPr>
                                      <m:ctrlPr>
                                        <a:rPr lang="en-IN" sz="1600" i="1" smtClean="0">
                                          <a:latin typeface="Cambria Math" panose="02040503050406030204" pitchFamily="18" charset="0"/>
                                        </a:rPr>
                                      </m:ctrlPr>
                                    </m:sSubPr>
                                    <m:e>
                                      <m:r>
                                        <a:rPr lang="en-US" sz="1600" smtClean="0">
                                          <a:latin typeface="Cambria Math"/>
                                        </a:rPr>
                                        <m:t>𝑀𝑆</m:t>
                                      </m:r>
                                    </m:e>
                                    <m:sub>
                                      <m:r>
                                        <a:rPr lang="en-US" sz="1600" smtClean="0">
                                          <a:latin typeface="Cambria Math"/>
                                        </a:rPr>
                                        <m:t>𝑅</m:t>
                                      </m:r>
                                    </m:sub>
                                  </m:sSub>
                                </m:num>
                                <m:den>
                                  <m:sSub>
                                    <m:sSubPr>
                                      <m:ctrlPr>
                                        <a:rPr lang="en-IN" sz="1600" i="1" smtClean="0">
                                          <a:latin typeface="Cambria Math" panose="02040503050406030204" pitchFamily="18" charset="0"/>
                                        </a:rPr>
                                      </m:ctrlPr>
                                    </m:sSubPr>
                                    <m:e>
                                      <m:r>
                                        <a:rPr lang="en-US" sz="1600" smtClean="0">
                                          <a:latin typeface="Cambria Math"/>
                                        </a:rPr>
                                        <m:t>𝑀𝑆</m:t>
                                      </m:r>
                                    </m:e>
                                    <m:sub>
                                      <m:r>
                                        <a:rPr lang="en-US" sz="1600" smtClean="0">
                                          <a:latin typeface="Cambria Math"/>
                                        </a:rPr>
                                        <m:t>𝐸</m:t>
                                      </m:r>
                                    </m:sub>
                                  </m:sSub>
                                </m:den>
                              </m:f>
                            </m:oMath>
                          </a14:m>
                          <a:endParaRPr lang="en-IN" sz="1600" dirty="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r>
                            <a:rPr lang="en-IN" sz="1600" dirty="0" smtClean="0"/>
                            <a:t>Test statistic,</a:t>
                          </a:r>
                        </a:p>
                        <a:p>
                          <a14:m>
                            <m:oMath xmlns:m="http://schemas.openxmlformats.org/officeDocument/2006/math">
                              <m:sSub>
                                <m:sSubPr>
                                  <m:ctrlPr>
                                    <a:rPr lang="en-IN" sz="1600" i="1" smtClean="0">
                                      <a:latin typeface="Cambria Math" panose="02040503050406030204" pitchFamily="18" charset="0"/>
                                    </a:rPr>
                                  </m:ctrlPr>
                                </m:sSubPr>
                                <m:e>
                                  <m:r>
                                    <a:rPr lang="en-US" sz="1600" smtClean="0">
                                      <a:latin typeface="Cambria Math"/>
                                    </a:rPr>
                                    <m:t>𝐹</m:t>
                                  </m:r>
                                </m:e>
                                <m:sub>
                                  <m:r>
                                    <a:rPr lang="en-US" sz="1600" smtClean="0">
                                      <a:latin typeface="Cambria Math"/>
                                    </a:rPr>
                                    <m:t>𝑟</m:t>
                                  </m:r>
                                </m:sub>
                              </m:sSub>
                            </m:oMath>
                          </a14:m>
                          <a:r>
                            <a:rPr lang="en-IN" sz="1600" dirty="0" smtClean="0"/>
                            <a:t> =</a:t>
                          </a:r>
                          <a14:m>
                            <m:oMath xmlns:m="http://schemas.openxmlformats.org/officeDocument/2006/math">
                              <m:f>
                                <m:fPr>
                                  <m:ctrlPr>
                                    <a:rPr lang="en-IN" sz="1600" i="1" dirty="0" smtClean="0">
                                      <a:latin typeface="Cambria Math" panose="02040503050406030204" pitchFamily="18" charset="0"/>
                                    </a:rPr>
                                  </m:ctrlPr>
                                </m:fPr>
                                <m:num>
                                  <m:sSub>
                                    <m:sSubPr>
                                      <m:ctrlPr>
                                        <a:rPr lang="en-IN" sz="1600" i="1" dirty="0" smtClean="0">
                                          <a:latin typeface="Cambria Math" panose="02040503050406030204" pitchFamily="18" charset="0"/>
                                        </a:rPr>
                                      </m:ctrlPr>
                                    </m:sSubPr>
                                    <m:e>
                                      <m:r>
                                        <a:rPr lang="en-US" sz="1600" dirty="0" smtClean="0">
                                          <a:latin typeface="Cambria Math"/>
                                        </a:rPr>
                                        <m:t>𝑀𝑆</m:t>
                                      </m:r>
                                    </m:e>
                                    <m:sub>
                                      <m:r>
                                        <a:rPr lang="en-US" sz="1600" dirty="0" smtClean="0">
                                          <a:latin typeface="Cambria Math"/>
                                        </a:rPr>
                                        <m:t>𝐶</m:t>
                                      </m:r>
                                    </m:sub>
                                  </m:sSub>
                                </m:num>
                                <m:den>
                                  <m:sSub>
                                    <m:sSubPr>
                                      <m:ctrlPr>
                                        <a:rPr lang="en-IN" sz="1600" i="1" dirty="0" smtClean="0">
                                          <a:latin typeface="Cambria Math" panose="02040503050406030204" pitchFamily="18" charset="0"/>
                                        </a:rPr>
                                      </m:ctrlPr>
                                    </m:sSubPr>
                                    <m:e>
                                      <m:r>
                                        <a:rPr lang="en-US" sz="1600" dirty="0" smtClean="0">
                                          <a:latin typeface="Cambria Math"/>
                                        </a:rPr>
                                        <m:t>𝑀𝑆</m:t>
                                      </m:r>
                                    </m:e>
                                    <m:sub>
                                      <m:r>
                                        <a:rPr lang="en-US" sz="1600" dirty="0" smtClean="0">
                                          <a:latin typeface="Cambria Math"/>
                                        </a:rPr>
                                        <m:t>𝐸</m:t>
                                      </m:r>
                                    </m:sub>
                                  </m:sSub>
                                </m:den>
                              </m:f>
                            </m:oMath>
                          </a14:m>
                          <a:endParaRPr lang="en-IN" sz="1600" dirty="0">
                            <a:latin typeface="Cambria Math" panose="02040503050406030204" pitchFamily="18" charset="0"/>
                            <a:ea typeface="Cambria Math" panose="020405030504060302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3068376176"/>
                  </p:ext>
                </p:extLst>
              </p:nvPr>
            </p:nvGraphicFramePr>
            <p:xfrm>
              <a:off x="1187624" y="2348880"/>
              <a:ext cx="6096000" cy="2471420"/>
            </p:xfrm>
            <a:graphic>
              <a:graphicData uri="http://schemas.openxmlformats.org/drawingml/2006/table">
                <a:tbl>
                  <a:tblPr firstRow="1" bandRow="1">
                    <a:tableStyleId>{6E25E649-3F16-4E02-A733-19D2CDBF48F0}</a:tableStyleId>
                  </a:tblPr>
                  <a:tblGrid>
                    <a:gridCol w="3048000"/>
                    <a:gridCol w="3048000"/>
                  </a:tblGrid>
                  <a:tr h="579120">
                    <a:tc>
                      <a:txBody>
                        <a:bodyPr/>
                        <a:lstStyle/>
                        <a:p>
                          <a:r>
                            <a:rPr lang="en-IN" sz="1600" dirty="0" smtClean="0"/>
                            <a:t>H0: no effect due to row factor</a:t>
                          </a:r>
                          <a:endParaRPr lang="en-IN" sz="1600" dirty="0" smtClean="0">
                            <a:latin typeface="Times New Roman" panose="02020603050405020304" pitchFamily="18" charset="0"/>
                            <a:cs typeface="Times New Roman" panose="02020603050405020304" pitchFamily="18" charset="0"/>
                          </a:endParaRPr>
                        </a:p>
                      </a:txBody>
                      <a:tcPr/>
                    </a:tc>
                    <a:tc>
                      <a:txBody>
                        <a:bodyPr/>
                        <a:lstStyle/>
                        <a:p>
                          <a:r>
                            <a:rPr lang="en-IN" sz="1600" dirty="0" smtClean="0"/>
                            <a:t>H0: no effect due to column factor</a:t>
                          </a:r>
                          <a:endParaRPr lang="en-IN" sz="1600" dirty="0">
                            <a:latin typeface="Times New Roman" panose="02020603050405020304" pitchFamily="18" charset="0"/>
                            <a:cs typeface="Times New Roman" panose="02020603050405020304" pitchFamily="18" charset="0"/>
                          </a:endParaRPr>
                        </a:p>
                      </a:txBody>
                      <a:tcPr/>
                    </a:tc>
                  </a:tr>
                  <a:tr h="579120">
                    <a:tc>
                      <a:txBody>
                        <a:bodyPr/>
                        <a:lstStyle/>
                        <a:p>
                          <a:r>
                            <a:rPr lang="en-IN" sz="1600" dirty="0" smtClean="0"/>
                            <a:t>H1: an effect due to row factor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t>H1: an effect due to column factor</a:t>
                          </a:r>
                          <a:endParaRPr lang="en-IN" sz="1600" dirty="0">
                            <a:latin typeface="Times New Roman" panose="02020603050405020304" pitchFamily="18" charset="0"/>
                            <a:cs typeface="Times New Roman" panose="02020603050405020304" pitchFamily="18" charset="0"/>
                          </a:endParaRPr>
                        </a:p>
                      </a:txBody>
                      <a:tcPr/>
                    </a:tc>
                  </a:tr>
                  <a:tr h="596646">
                    <a:tc>
                      <a:txBody>
                        <a:bodyPr/>
                        <a:lstStyle/>
                        <a:p>
                          <a:endParaRPr lang="en-US"/>
                        </a:p>
                      </a:txBody>
                      <a:tcPr>
                        <a:blipFill rotWithShape="1">
                          <a:blip r:embed="rId2"/>
                          <a:stretch>
                            <a:fillRect l="-200" t="-196939" r="-100000" b="-120408"/>
                          </a:stretch>
                        </a:blipFill>
                      </a:tcPr>
                    </a:tc>
                    <a:tc>
                      <a:txBody>
                        <a:bodyPr/>
                        <a:lstStyle/>
                        <a:p>
                          <a:endParaRPr lang="en-US"/>
                        </a:p>
                      </a:txBody>
                      <a:tcPr>
                        <a:blipFill rotWithShape="1">
                          <a:blip r:embed="rId2"/>
                          <a:stretch>
                            <a:fillRect l="-100200" t="-196939" b="-120408"/>
                          </a:stretch>
                        </a:blipFill>
                      </a:tcPr>
                    </a:tc>
                  </a:tr>
                  <a:tr h="716534">
                    <a:tc>
                      <a:txBody>
                        <a:bodyPr/>
                        <a:lstStyle/>
                        <a:p>
                          <a:endParaRPr lang="en-US"/>
                        </a:p>
                      </a:txBody>
                      <a:tcPr>
                        <a:blipFill rotWithShape="1">
                          <a:blip r:embed="rId2"/>
                          <a:stretch>
                            <a:fillRect l="-200" t="-246610" r="-100000"/>
                          </a:stretch>
                        </a:blipFill>
                      </a:tcPr>
                    </a:tc>
                    <a:tc>
                      <a:txBody>
                        <a:bodyPr/>
                        <a:lstStyle/>
                        <a:p>
                          <a:endParaRPr lang="en-US"/>
                        </a:p>
                      </a:txBody>
                      <a:tcPr>
                        <a:blipFill rotWithShape="1">
                          <a:blip r:embed="rId2"/>
                          <a:stretch>
                            <a:fillRect l="-100200" t="-246610"/>
                          </a:stretch>
                        </a:blipFill>
                      </a:tcPr>
                    </a:tc>
                  </a:tr>
                </a:tbl>
              </a:graphicData>
            </a:graphic>
          </p:graphicFrame>
        </mc:Fallback>
      </mc:AlternateContent>
    </p:spTree>
    <p:extLst>
      <p:ext uri="{BB962C8B-B14F-4D97-AF65-F5344CB8AC3E}">
        <p14:creationId xmlns:p14="http://schemas.microsoft.com/office/powerpoint/2010/main" val="6012741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16" y="1292015"/>
            <a:ext cx="8229600" cy="5032585"/>
          </a:xfrm>
        </p:spPr>
        <p:txBody>
          <a:bodyPr>
            <a:normAutofit/>
          </a:bodyPr>
          <a:lstStyle/>
          <a:p>
            <a:r>
              <a:rPr lang="en-IN" sz="2000" dirty="0">
                <a:latin typeface="Times New Roman" panose="02020603050405020304" pitchFamily="18" charset="0"/>
                <a:cs typeface="Times New Roman" panose="02020603050405020304" pitchFamily="18" charset="0"/>
              </a:rPr>
              <a:t>Returning to the compilation times, in milliseconds, for each </a:t>
            </a:r>
            <a:r>
              <a:rPr lang="en-IN" sz="2000" dirty="0" smtClean="0">
                <a:latin typeface="Times New Roman" panose="02020603050405020304" pitchFamily="18" charset="0"/>
                <a:cs typeface="Times New Roman" panose="02020603050405020304" pitchFamily="18" charset="0"/>
              </a:rPr>
              <a:t>of five </a:t>
            </a:r>
            <a:r>
              <a:rPr lang="en-IN" sz="2000" dirty="0">
                <a:latin typeface="Times New Roman" panose="02020603050405020304" pitchFamily="18" charset="0"/>
                <a:cs typeface="Times New Roman" panose="02020603050405020304" pitchFamily="18" charset="0"/>
              </a:rPr>
              <a:t>programs, run on four compilers</a:t>
            </a:r>
            <a:r>
              <a:rPr lang="en-IN" sz="2000" dirty="0" smtClean="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Test, at the 1% significance level, the hypothesis that there is </a:t>
            </a:r>
            <a:r>
              <a:rPr lang="en-IN" sz="2000" dirty="0" smtClean="0">
                <a:latin typeface="Times New Roman" panose="02020603050405020304" pitchFamily="18" charset="0"/>
                <a:cs typeface="Times New Roman" panose="02020603050405020304" pitchFamily="18" charset="0"/>
              </a:rPr>
              <a:t>no difference </a:t>
            </a:r>
            <a:r>
              <a:rPr lang="en-IN" sz="2000" dirty="0">
                <a:latin typeface="Times New Roman" panose="02020603050405020304" pitchFamily="18" charset="0"/>
                <a:cs typeface="Times New Roman" panose="02020603050405020304" pitchFamily="18" charset="0"/>
              </a:rPr>
              <a:t>between the performance of the four compilers.</a:t>
            </a:r>
          </a:p>
          <a:p>
            <a:r>
              <a:rPr lang="en-IN" sz="2000" dirty="0">
                <a:latin typeface="Times New Roman" panose="02020603050405020304" pitchFamily="18" charset="0"/>
                <a:cs typeface="Times New Roman" panose="02020603050405020304" pitchFamily="18" charset="0"/>
              </a:rPr>
              <a:t>Has the use of programs as a blocking factor proved </a:t>
            </a:r>
            <a:r>
              <a:rPr lang="en-IN" sz="2000" dirty="0" smtClean="0">
                <a:latin typeface="Times New Roman" panose="02020603050405020304" pitchFamily="18" charset="0"/>
                <a:cs typeface="Times New Roman" panose="02020603050405020304" pitchFamily="18" charset="0"/>
              </a:rPr>
              <a:t>worthwhile? Explain</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The data, given earlier, are reproduced below.</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71</a:t>
            </a:fld>
            <a:endParaRPr lang="en-IN" dirty="0">
              <a:solidFill>
                <a:srgbClr val="04617B">
                  <a:shade val="90000"/>
                </a:srgbClr>
              </a:solidFill>
            </a:endParaRPr>
          </a:p>
        </p:txBody>
      </p:sp>
      <p:sp>
        <p:nvSpPr>
          <p:cNvPr id="6" name="Title 1"/>
          <p:cNvSpPr txBox="1">
            <a:spLocks/>
          </p:cNvSpPr>
          <p:nvPr/>
        </p:nvSpPr>
        <p:spPr>
          <a:xfrm>
            <a:off x="395543" y="149015"/>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 </a:t>
            </a:r>
            <a:r>
              <a:rPr lang="en-US" sz="4000" dirty="0" smtClean="0">
                <a:solidFill>
                  <a:srgbClr val="A50021"/>
                </a:solidFill>
                <a:latin typeface="Times New Roman" pitchFamily="18" charset="0"/>
                <a:cs typeface="Times New Roman" pitchFamily="18" charset="0"/>
              </a:rPr>
              <a:t>Example 11: Two-way ANOVA</a:t>
            </a:r>
            <a:endParaRPr lang="en-IN" sz="4000" dirty="0">
              <a:solidFill>
                <a:srgbClr val="6C0000"/>
              </a:solidFill>
              <a:latin typeface="Times New Roman" pitchFamily="18" charset="0"/>
              <a:cs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389772297"/>
              </p:ext>
            </p:extLst>
          </p:nvPr>
        </p:nvGraphicFramePr>
        <p:xfrm>
          <a:off x="1763688" y="3573016"/>
          <a:ext cx="5184576" cy="2899728"/>
        </p:xfrm>
        <a:graphic>
          <a:graphicData uri="http://schemas.openxmlformats.org/drawingml/2006/table">
            <a:tbl>
              <a:tblPr firstRow="1" bandRow="1">
                <a:tableStyleId>{5C22544A-7EE6-4342-B048-85BDC9FD1C3A}</a:tableStyleId>
              </a:tblPr>
              <a:tblGrid>
                <a:gridCol w="1767444">
                  <a:extLst>
                    <a:ext uri="{9D8B030D-6E8A-4147-A177-3AD203B41FA5}">
                      <a16:colId xmlns:a16="http://schemas.microsoft.com/office/drawing/2014/main" val="20000"/>
                    </a:ext>
                  </a:extLst>
                </a:gridCol>
                <a:gridCol w="814560">
                  <a:extLst>
                    <a:ext uri="{9D8B030D-6E8A-4147-A177-3AD203B41FA5}">
                      <a16:colId xmlns:a16="http://schemas.microsoft.com/office/drawing/2014/main" val="20001"/>
                    </a:ext>
                  </a:extLst>
                </a:gridCol>
                <a:gridCol w="1020837">
                  <a:extLst>
                    <a:ext uri="{9D8B030D-6E8A-4147-A177-3AD203B41FA5}">
                      <a16:colId xmlns:a16="http://schemas.microsoft.com/office/drawing/2014/main" val="20002"/>
                    </a:ext>
                  </a:extLst>
                </a:gridCol>
                <a:gridCol w="702994">
                  <a:extLst>
                    <a:ext uri="{9D8B030D-6E8A-4147-A177-3AD203B41FA5}">
                      <a16:colId xmlns:a16="http://schemas.microsoft.com/office/drawing/2014/main" val="20003"/>
                    </a:ext>
                  </a:extLst>
                </a:gridCol>
                <a:gridCol w="878741">
                  <a:extLst>
                    <a:ext uri="{9D8B030D-6E8A-4147-A177-3AD203B41FA5}">
                      <a16:colId xmlns:a16="http://schemas.microsoft.com/office/drawing/2014/main" val="20004"/>
                    </a:ext>
                  </a:extLst>
                </a:gridCol>
              </a:tblGrid>
              <a:tr h="432048">
                <a:tc rowSpan="2">
                  <a:txBody>
                    <a:bodyPr/>
                    <a:lstStyle/>
                    <a:p>
                      <a:pPr algn="ctr"/>
                      <a:endParaRPr lang="en-US" sz="1400" b="1" dirty="0">
                        <a:solidFill>
                          <a:schemeClr val="tx1"/>
                        </a:solidFill>
                        <a:latin typeface="+mj-lt"/>
                      </a:endParaRPr>
                    </a:p>
                  </a:txBody>
                  <a:tcPr marL="51435" marR="51435" marT="25718" marB="25718"/>
                </a:tc>
                <a:tc gridSpan="3">
                  <a:txBody>
                    <a:bodyPr/>
                    <a:lstStyle/>
                    <a:p>
                      <a:pPr algn="ctr"/>
                      <a:r>
                        <a:rPr lang="en-US" sz="1400" dirty="0" smtClean="0"/>
                        <a:t>Compiler</a:t>
                      </a:r>
                      <a:endParaRPr lang="en-US" sz="1400" b="1" dirty="0">
                        <a:solidFill>
                          <a:schemeClr val="bg1"/>
                        </a:solidFill>
                        <a:latin typeface="+mj-lt"/>
                      </a:endParaRPr>
                    </a:p>
                  </a:txBody>
                  <a:tcPr marL="51435" marR="51435" marT="25718" marB="25718"/>
                </a:tc>
                <a:tc hMerge="1">
                  <a:txBody>
                    <a:bodyPr/>
                    <a:lstStyle/>
                    <a:p>
                      <a:pPr algn="ctr"/>
                      <a:endParaRPr lang="en-US" sz="1200" dirty="0"/>
                    </a:p>
                  </a:txBody>
                  <a:tcPr marL="68580" marR="68580" marT="34290" marB="34290"/>
                </a:tc>
                <a:tc hMerge="1">
                  <a:txBody>
                    <a:bodyPr/>
                    <a:lstStyle/>
                    <a:p>
                      <a:pPr algn="ctr"/>
                      <a:endParaRPr lang="en-US" sz="1200" dirty="0"/>
                    </a:p>
                  </a:txBody>
                  <a:tcPr marL="68580" marR="68580" marT="34290" marB="34290"/>
                </a:tc>
                <a:tc>
                  <a:txBody>
                    <a:bodyPr/>
                    <a:lstStyle/>
                    <a:p>
                      <a:pPr algn="ctr"/>
                      <a:endParaRPr lang="en-US" sz="1400" b="1" dirty="0">
                        <a:solidFill>
                          <a:schemeClr val="bg1"/>
                        </a:solidFill>
                        <a:latin typeface="+mj-lt"/>
                      </a:endParaRPr>
                    </a:p>
                  </a:txBody>
                  <a:tcPr marL="51435" marR="51435" marT="25718" marB="25718"/>
                </a:tc>
                <a:extLst>
                  <a:ext uri="{0D108BD9-81ED-4DB2-BD59-A6C34878D82A}">
                    <a16:rowId xmlns:a16="http://schemas.microsoft.com/office/drawing/2014/main" val="10000"/>
                  </a:ext>
                </a:extLst>
              </a:tr>
              <a:tr h="360040">
                <a:tc vMerge="1">
                  <a:txBody>
                    <a:bodyPr/>
                    <a:lstStyle/>
                    <a:p>
                      <a:pPr algn="ctr"/>
                      <a:endParaRPr lang="en-US" sz="1200" dirty="0"/>
                    </a:p>
                  </a:txBody>
                  <a:tcPr marL="68580" marR="68580" marT="34290" marB="34290">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sz="1400" dirty="0" smtClean="0">
                          <a:latin typeface="Cambria Math" panose="02040503050406030204" pitchFamily="18" charset="0"/>
                          <a:ea typeface="Cambria Math" panose="02040503050406030204" pitchFamily="18" charset="0"/>
                        </a:rPr>
                        <a:t>1</a:t>
                      </a:r>
                      <a:endParaRPr lang="en-US" sz="1400" b="1" dirty="0">
                        <a:solidFill>
                          <a:schemeClr val="bg1"/>
                        </a:solidFill>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a:t>
                      </a:r>
                      <a:endParaRPr lang="en-US" sz="1400" b="1" dirty="0">
                        <a:solidFill>
                          <a:schemeClr val="bg1"/>
                        </a:solidFill>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3</a:t>
                      </a:r>
                      <a:endParaRPr lang="en-US" sz="1400" b="1" dirty="0">
                        <a:solidFill>
                          <a:schemeClr val="bg1"/>
                        </a:solidFill>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4</a:t>
                      </a:r>
                      <a:endParaRPr lang="en-US" sz="1400" b="1" dirty="0">
                        <a:solidFill>
                          <a:schemeClr val="bg1"/>
                        </a:solidFill>
                        <a:latin typeface="Cambria Math" panose="02040503050406030204" pitchFamily="18" charset="0"/>
                        <a:ea typeface="Cambria Math" panose="02040503050406030204" pitchFamily="18" charset="0"/>
                      </a:endParaRPr>
                    </a:p>
                  </a:txBody>
                  <a:tcPr marL="51435" marR="51435" marT="25718" marB="25718"/>
                </a:tc>
                <a:extLst>
                  <a:ext uri="{0D108BD9-81ED-4DB2-BD59-A6C34878D82A}">
                    <a16:rowId xmlns:a16="http://schemas.microsoft.com/office/drawing/2014/main" val="10001"/>
                  </a:ext>
                </a:extLst>
              </a:tr>
              <a:tr h="451456">
                <a:tc>
                  <a:txBody>
                    <a:bodyPr/>
                    <a:lstStyle/>
                    <a:p>
                      <a:pPr algn="ctr"/>
                      <a:r>
                        <a:rPr lang="en-US" sz="1400" dirty="0" smtClean="0"/>
                        <a:t>Program A</a:t>
                      </a:r>
                      <a:endParaRPr lang="en-US" sz="1400" b="1" dirty="0">
                        <a:latin typeface="+mj-lt"/>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29.21</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28.25</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28.20</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28.62</a:t>
                      </a:r>
                      <a:endParaRPr lang="en-US" sz="1400" b="1" dirty="0">
                        <a:latin typeface="Cambria Math" panose="02040503050406030204" pitchFamily="18" charset="0"/>
                        <a:ea typeface="Cambria Math" panose="02040503050406030204" pitchFamily="18" charset="0"/>
                      </a:endParaRPr>
                    </a:p>
                  </a:txBody>
                  <a:tcPr marL="51435" marR="51435" marT="25718" marB="25718"/>
                </a:tc>
                <a:extLst>
                  <a:ext uri="{0D108BD9-81ED-4DB2-BD59-A6C34878D82A}">
                    <a16:rowId xmlns:a16="http://schemas.microsoft.com/office/drawing/2014/main" val="10002"/>
                  </a:ext>
                </a:extLst>
              </a:tr>
              <a:tr h="432048">
                <a:tc>
                  <a:txBody>
                    <a:bodyPr/>
                    <a:lstStyle/>
                    <a:p>
                      <a:pPr algn="ctr"/>
                      <a:r>
                        <a:rPr lang="en-US" sz="1400" dirty="0" smtClean="0"/>
                        <a:t>Program B</a:t>
                      </a:r>
                      <a:endParaRPr lang="en-US" sz="1400" b="1" dirty="0">
                        <a:latin typeface="+mj-lt"/>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26.18</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26.02</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26.22</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25.56</a:t>
                      </a:r>
                      <a:endParaRPr lang="en-US" sz="1400" b="1" dirty="0">
                        <a:latin typeface="Cambria Math" panose="02040503050406030204" pitchFamily="18" charset="0"/>
                        <a:ea typeface="Cambria Math" panose="02040503050406030204" pitchFamily="18" charset="0"/>
                      </a:endParaRPr>
                    </a:p>
                  </a:txBody>
                  <a:tcPr marL="51435" marR="51435" marT="25718" marB="25718"/>
                </a:tc>
                <a:extLst>
                  <a:ext uri="{0D108BD9-81ED-4DB2-BD59-A6C34878D82A}">
                    <a16:rowId xmlns:a16="http://schemas.microsoft.com/office/drawing/2014/main" val="10003"/>
                  </a:ext>
                </a:extLst>
              </a:tr>
              <a:tr h="432048">
                <a:tc>
                  <a:txBody>
                    <a:bodyPr/>
                    <a:lstStyle/>
                    <a:p>
                      <a:pPr algn="ctr"/>
                      <a:r>
                        <a:rPr lang="en-US" sz="1400" dirty="0" smtClean="0"/>
                        <a:t>Program C</a:t>
                      </a:r>
                      <a:endParaRPr lang="en-US" sz="1400" b="1" dirty="0">
                        <a:latin typeface="+mj-lt"/>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30.91</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30.18</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30.52</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30.09</a:t>
                      </a:r>
                      <a:endParaRPr lang="en-US" sz="1400" b="1" dirty="0">
                        <a:latin typeface="Cambria Math" panose="02040503050406030204" pitchFamily="18" charset="0"/>
                        <a:ea typeface="Cambria Math" panose="02040503050406030204" pitchFamily="18" charset="0"/>
                      </a:endParaRPr>
                    </a:p>
                  </a:txBody>
                  <a:tcPr marL="51435" marR="51435" marT="25718" marB="25718"/>
                </a:tc>
                <a:extLst>
                  <a:ext uri="{0D108BD9-81ED-4DB2-BD59-A6C34878D82A}">
                    <a16:rowId xmlns:a16="http://schemas.microsoft.com/office/drawing/2014/main" val="10004"/>
                  </a:ext>
                </a:extLst>
              </a:tr>
              <a:tr h="432048">
                <a:tc>
                  <a:txBody>
                    <a:bodyPr/>
                    <a:lstStyle/>
                    <a:p>
                      <a:pPr algn="ctr"/>
                      <a:r>
                        <a:rPr lang="en-US" sz="1400" dirty="0" smtClean="0"/>
                        <a:t>Program D</a:t>
                      </a:r>
                      <a:endParaRPr lang="en-US" sz="1400" b="1" dirty="0">
                        <a:latin typeface="+mj-lt"/>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25.14</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25.26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25.20</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25.02</a:t>
                      </a:r>
                      <a:endParaRPr lang="en-US" sz="1400" b="1" dirty="0">
                        <a:latin typeface="Cambria Math" panose="02040503050406030204" pitchFamily="18" charset="0"/>
                        <a:ea typeface="Cambria Math" panose="02040503050406030204" pitchFamily="18" charset="0"/>
                      </a:endParaRPr>
                    </a:p>
                  </a:txBody>
                  <a:tcPr marL="51435" marR="51435" marT="25718" marB="25718"/>
                </a:tc>
                <a:extLst>
                  <a:ext uri="{0D108BD9-81ED-4DB2-BD59-A6C34878D82A}">
                    <a16:rowId xmlns:a16="http://schemas.microsoft.com/office/drawing/2014/main" val="10005"/>
                  </a:ext>
                </a:extLst>
              </a:tr>
              <a:tr h="360040">
                <a:tc>
                  <a:txBody>
                    <a:bodyPr/>
                    <a:lstStyle/>
                    <a:p>
                      <a:pPr algn="ctr"/>
                      <a:r>
                        <a:rPr lang="en-US" sz="1400" dirty="0" smtClean="0"/>
                        <a:t>Program E</a:t>
                      </a:r>
                      <a:endParaRPr lang="en-US" sz="1400" b="1" dirty="0">
                        <a:latin typeface="+mj-lt"/>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26.16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25.16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25.26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25.46</a:t>
                      </a:r>
                      <a:endParaRPr lang="en-US" sz="1400" b="1" dirty="0">
                        <a:latin typeface="Cambria Math" panose="02040503050406030204" pitchFamily="18" charset="0"/>
                        <a:ea typeface="Cambria Math" panose="02040503050406030204" pitchFamily="18" charset="0"/>
                      </a:endParaRPr>
                    </a:p>
                  </a:txBody>
                  <a:tcPr marL="51435" marR="51435" marT="25718" marB="25718"/>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6543773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16" y="1403648"/>
            <a:ext cx="8229600" cy="4920952"/>
          </a:xfrm>
        </p:spPr>
        <p:txBody>
          <a:bodyPr/>
          <a:lstStyle/>
          <a:p>
            <a:r>
              <a:rPr lang="en-IN" sz="2000" dirty="0">
                <a:latin typeface="Times New Roman" panose="02020603050405020304" pitchFamily="18" charset="0"/>
                <a:cs typeface="Times New Roman" panose="02020603050405020304" pitchFamily="18" charset="0"/>
              </a:rPr>
              <a:t>To ease computations, these data have </a:t>
            </a:r>
            <a:r>
              <a:rPr lang="en-IN" sz="2000" dirty="0" smtClean="0">
                <a:latin typeface="Times New Roman" panose="02020603050405020304" pitchFamily="18" charset="0"/>
                <a:cs typeface="Times New Roman" panose="02020603050405020304" pitchFamily="18" charset="0"/>
              </a:rPr>
              <a:t>been transformed </a:t>
            </a:r>
            <a:r>
              <a:rPr lang="en-IN" sz="2000" dirty="0">
                <a:latin typeface="Times New Roman" panose="02020603050405020304" pitchFamily="18" charset="0"/>
                <a:cs typeface="Times New Roman" panose="02020603050405020304" pitchFamily="18" charset="0"/>
              </a:rPr>
              <a:t>(</a:t>
            </a:r>
            <a:r>
              <a:rPr lang="en-IN" sz="2000" dirty="0" smtClean="0">
                <a:latin typeface="Times New Roman" panose="02020603050405020304" pitchFamily="18" charset="0"/>
                <a:cs typeface="Times New Roman" panose="02020603050405020304" pitchFamily="18" charset="0"/>
              </a:rPr>
              <a:t>coded) by</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t>
            </a:r>
            <a:r>
              <a:rPr lang="en-IN" sz="2000" dirty="0"/>
              <a:t>x = 100 × (time -25</a:t>
            </a:r>
            <a:r>
              <a:rPr lang="en-IN" sz="2000" dirty="0" smtClean="0"/>
              <a:t>)</a:t>
            </a:r>
          </a:p>
          <a:p>
            <a:pPr marL="0" indent="0">
              <a:buNone/>
            </a:pPr>
            <a:r>
              <a:rPr lang="en-IN" sz="2000" dirty="0" smtClean="0">
                <a:latin typeface="Times New Roman" panose="02020603050405020304" pitchFamily="18" charset="0"/>
                <a:cs typeface="Times New Roman" panose="02020603050405020304" pitchFamily="18" charset="0"/>
              </a:rPr>
              <a:t>to </a:t>
            </a:r>
            <a:r>
              <a:rPr lang="en-IN" sz="2000" dirty="0">
                <a:latin typeface="Times New Roman" panose="02020603050405020304" pitchFamily="18" charset="0"/>
                <a:cs typeface="Times New Roman" panose="02020603050405020304" pitchFamily="18" charset="0"/>
              </a:rPr>
              <a:t>give the following table of values and totals.</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72</a:t>
            </a:fld>
            <a:endParaRPr lang="en-IN" dirty="0">
              <a:solidFill>
                <a:srgbClr val="04617B">
                  <a:shade val="90000"/>
                </a:srgbClr>
              </a:solidFill>
            </a:endParaRPr>
          </a:p>
        </p:txBody>
      </p:sp>
      <p:sp>
        <p:nvSpPr>
          <p:cNvPr id="6" name="Title 1"/>
          <p:cNvSpPr txBox="1">
            <a:spLocks/>
          </p:cNvSpPr>
          <p:nvPr/>
        </p:nvSpPr>
        <p:spPr>
          <a:xfrm>
            <a:off x="395543" y="2606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Solution : Dataset</a:t>
            </a:r>
            <a:endParaRPr lang="en-IN" sz="4000" dirty="0">
              <a:solidFill>
                <a:srgbClr val="6C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35150609"/>
                  </p:ext>
                </p:extLst>
              </p:nvPr>
            </p:nvGraphicFramePr>
            <p:xfrm>
              <a:off x="1197975" y="2601811"/>
              <a:ext cx="6624735" cy="3616093"/>
            </p:xfrm>
            <a:graphic>
              <a:graphicData uri="http://schemas.openxmlformats.org/drawingml/2006/table">
                <a:tbl>
                  <a:tblPr firstRow="1" bandRow="1">
                    <a:tableStyleId>{5C22544A-7EE6-4342-B048-85BDC9FD1C3A}</a:tableStyleId>
                  </a:tblPr>
                  <a:tblGrid>
                    <a:gridCol w="1772065">
                      <a:extLst>
                        <a:ext uri="{9D8B030D-6E8A-4147-A177-3AD203B41FA5}">
                          <a16:colId xmlns:a16="http://schemas.microsoft.com/office/drawing/2014/main" val="20000"/>
                        </a:ext>
                      </a:extLst>
                    </a:gridCol>
                    <a:gridCol w="816689">
                      <a:extLst>
                        <a:ext uri="{9D8B030D-6E8A-4147-A177-3AD203B41FA5}">
                          <a16:colId xmlns:a16="http://schemas.microsoft.com/office/drawing/2014/main" val="20001"/>
                        </a:ext>
                      </a:extLst>
                    </a:gridCol>
                    <a:gridCol w="1023506">
                      <a:extLst>
                        <a:ext uri="{9D8B030D-6E8A-4147-A177-3AD203B41FA5}">
                          <a16:colId xmlns:a16="http://schemas.microsoft.com/office/drawing/2014/main" val="20002"/>
                        </a:ext>
                      </a:extLst>
                    </a:gridCol>
                    <a:gridCol w="704833">
                      <a:extLst>
                        <a:ext uri="{9D8B030D-6E8A-4147-A177-3AD203B41FA5}">
                          <a16:colId xmlns:a16="http://schemas.microsoft.com/office/drawing/2014/main" val="20003"/>
                        </a:ext>
                      </a:extLst>
                    </a:gridCol>
                    <a:gridCol w="826819">
                      <a:extLst>
                        <a:ext uri="{9D8B030D-6E8A-4147-A177-3AD203B41FA5}">
                          <a16:colId xmlns:a16="http://schemas.microsoft.com/office/drawing/2014/main" val="20004"/>
                        </a:ext>
                      </a:extLst>
                    </a:gridCol>
                    <a:gridCol w="1480823">
                      <a:extLst>
                        <a:ext uri="{9D8B030D-6E8A-4147-A177-3AD203B41FA5}">
                          <a16:colId xmlns:a16="http://schemas.microsoft.com/office/drawing/2014/main" val="20005"/>
                        </a:ext>
                      </a:extLst>
                    </a:gridCol>
                  </a:tblGrid>
                  <a:tr h="432048">
                    <a:tc rowSpan="2">
                      <a:txBody>
                        <a:bodyPr/>
                        <a:lstStyle/>
                        <a:p>
                          <a:pPr algn="ctr"/>
                          <a:endParaRPr lang="en-US" sz="1400" b="1" dirty="0">
                            <a:solidFill>
                              <a:schemeClr val="tx1"/>
                            </a:solidFill>
                            <a:latin typeface="+mj-lt"/>
                          </a:endParaRPr>
                        </a:p>
                      </a:txBody>
                      <a:tcPr marL="51435" marR="51435" marT="25718" marB="25718"/>
                    </a:tc>
                    <a:tc gridSpan="3">
                      <a:txBody>
                        <a:bodyPr/>
                        <a:lstStyle/>
                        <a:p>
                          <a:pPr algn="ctr"/>
                          <a:r>
                            <a:rPr lang="en-US" sz="1400" dirty="0" smtClean="0"/>
                            <a:t>Compiler</a:t>
                          </a:r>
                          <a:endParaRPr lang="en-US" sz="1400" b="1" dirty="0">
                            <a:solidFill>
                              <a:schemeClr val="bg1"/>
                            </a:solidFill>
                            <a:latin typeface="+mj-lt"/>
                          </a:endParaRPr>
                        </a:p>
                      </a:txBody>
                      <a:tcPr marL="51435" marR="51435" marT="25718" marB="25718"/>
                    </a:tc>
                    <a:tc hMerge="1">
                      <a:txBody>
                        <a:bodyPr/>
                        <a:lstStyle/>
                        <a:p>
                          <a:pPr algn="ctr"/>
                          <a:endParaRPr lang="en-US" sz="1200" dirty="0"/>
                        </a:p>
                      </a:txBody>
                      <a:tcPr marL="68580" marR="68580" marT="34290" marB="34290"/>
                    </a:tc>
                    <a:tc hMerge="1">
                      <a:txBody>
                        <a:bodyPr/>
                        <a:lstStyle/>
                        <a:p>
                          <a:pPr algn="ctr"/>
                          <a:endParaRPr lang="en-US" sz="1200" dirty="0"/>
                        </a:p>
                      </a:txBody>
                      <a:tcPr marL="68580" marR="68580" marT="34290" marB="34290"/>
                    </a:tc>
                    <a:tc>
                      <a:txBody>
                        <a:bodyPr/>
                        <a:lstStyle/>
                        <a:p>
                          <a:pPr algn="ctr"/>
                          <a:endParaRPr lang="en-US" sz="1400" b="1" dirty="0">
                            <a:solidFill>
                              <a:schemeClr val="bg1"/>
                            </a:solidFill>
                            <a:latin typeface="+mj-lt"/>
                          </a:endParaRPr>
                        </a:p>
                      </a:txBody>
                      <a:tcPr marL="51435" marR="51435" marT="25718" marB="25718"/>
                    </a:tc>
                    <a:tc>
                      <a:txBody>
                        <a:bodyPr/>
                        <a:lstStyle/>
                        <a:p>
                          <a:pPr algn="ctr"/>
                          <a:endParaRPr lang="en-US" sz="1400" b="1" dirty="0">
                            <a:solidFill>
                              <a:schemeClr val="bg1"/>
                            </a:solidFill>
                            <a:latin typeface="+mj-lt"/>
                          </a:endParaRPr>
                        </a:p>
                      </a:txBody>
                      <a:tcPr marL="51435" marR="51435" marT="25718" marB="25718"/>
                    </a:tc>
                    <a:extLst>
                      <a:ext uri="{0D108BD9-81ED-4DB2-BD59-A6C34878D82A}">
                        <a16:rowId xmlns:a16="http://schemas.microsoft.com/office/drawing/2014/main" val="10000"/>
                      </a:ext>
                    </a:extLst>
                  </a:tr>
                  <a:tr h="360040">
                    <a:tc vMerge="1">
                      <a:txBody>
                        <a:bodyPr/>
                        <a:lstStyle/>
                        <a:p>
                          <a:pPr algn="ctr"/>
                          <a:endParaRPr lang="en-US" sz="1200" dirty="0"/>
                        </a:p>
                      </a:txBody>
                      <a:tcPr marL="68580" marR="68580" marT="34290" marB="34290">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sz="1400" dirty="0" smtClean="0">
                              <a:latin typeface="Cambria Math" panose="02040503050406030204" pitchFamily="18" charset="0"/>
                              <a:ea typeface="Cambria Math" panose="02040503050406030204" pitchFamily="18" charset="0"/>
                            </a:rPr>
                            <a:t>1</a:t>
                          </a:r>
                          <a:endParaRPr lang="en-US" sz="1400" b="1" dirty="0">
                            <a:solidFill>
                              <a:schemeClr val="bg1"/>
                            </a:solidFill>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a:t>
                          </a:r>
                          <a:endParaRPr lang="en-US" sz="1400" b="1" dirty="0">
                            <a:solidFill>
                              <a:schemeClr val="bg1"/>
                            </a:solidFill>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3</a:t>
                          </a:r>
                          <a:endParaRPr lang="en-US" sz="1400" b="1" dirty="0">
                            <a:solidFill>
                              <a:schemeClr val="bg1"/>
                            </a:solidFill>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4</a:t>
                          </a:r>
                          <a:endParaRPr lang="en-US" sz="1400" b="1" dirty="0">
                            <a:solidFill>
                              <a:schemeClr val="bg1"/>
                            </a:solidFill>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1" dirty="0" smtClean="0">
                              <a:solidFill>
                                <a:schemeClr val="tx1"/>
                              </a:solidFill>
                              <a:latin typeface="+mj-lt"/>
                            </a:rPr>
                            <a:t>Row(totals) (</a:t>
                          </a:r>
                          <a14:m>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a:rPr>
                                    <m:t>𝑻</m:t>
                                  </m:r>
                                </m:e>
                                <m:sub>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a:rPr>
                                        <m:t>𝑹</m:t>
                                      </m:r>
                                    </m:e>
                                    <m:sub>
                                      <m:r>
                                        <a:rPr lang="en-US" sz="1400" b="1" i="1" smtClean="0">
                                          <a:solidFill>
                                            <a:schemeClr val="tx1"/>
                                          </a:solidFill>
                                          <a:latin typeface="Cambria Math"/>
                                        </a:rPr>
                                        <m:t>𝒊</m:t>
                                      </m:r>
                                    </m:sub>
                                  </m:sSub>
                                </m:sub>
                              </m:sSub>
                            </m:oMath>
                          </a14:m>
                          <a:r>
                            <a:rPr lang="en-US" sz="1400" b="1" dirty="0" smtClean="0">
                              <a:solidFill>
                                <a:schemeClr val="tx1"/>
                              </a:solidFill>
                              <a:latin typeface="+mj-lt"/>
                            </a:rPr>
                            <a:t> )</a:t>
                          </a:r>
                        </a:p>
                      </a:txBody>
                      <a:tcPr marL="51435" marR="51435" marT="25718" marB="25718"/>
                    </a:tc>
                    <a:extLst>
                      <a:ext uri="{0D108BD9-81ED-4DB2-BD59-A6C34878D82A}">
                        <a16:rowId xmlns:a16="http://schemas.microsoft.com/office/drawing/2014/main" val="10001"/>
                      </a:ext>
                    </a:extLst>
                  </a:tr>
                  <a:tr h="451456">
                    <a:tc>
                      <a:txBody>
                        <a:bodyPr/>
                        <a:lstStyle/>
                        <a:p>
                          <a:pPr algn="ctr"/>
                          <a:r>
                            <a:rPr lang="en-US" sz="1400" dirty="0" smtClean="0"/>
                            <a:t>Program A</a:t>
                          </a:r>
                          <a:endParaRPr lang="en-US" sz="1400" b="1" dirty="0">
                            <a:latin typeface="+mj-lt"/>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421</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325 </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320</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362</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1" dirty="0" smtClean="0">
                              <a:latin typeface="Cambria Math" panose="02040503050406030204" pitchFamily="18" charset="0"/>
                              <a:ea typeface="Cambria Math" panose="02040503050406030204" pitchFamily="18" charset="0"/>
                            </a:rPr>
                            <a:t>1428</a:t>
                          </a:r>
                        </a:p>
                      </a:txBody>
                      <a:tcPr marL="51435" marR="51435" marT="25718" marB="25718"/>
                    </a:tc>
                    <a:extLst>
                      <a:ext uri="{0D108BD9-81ED-4DB2-BD59-A6C34878D82A}">
                        <a16:rowId xmlns:a16="http://schemas.microsoft.com/office/drawing/2014/main" val="10002"/>
                      </a:ext>
                    </a:extLst>
                  </a:tr>
                  <a:tr h="432048">
                    <a:tc>
                      <a:txBody>
                        <a:bodyPr/>
                        <a:lstStyle/>
                        <a:p>
                          <a:pPr algn="ctr"/>
                          <a:r>
                            <a:rPr lang="en-US" sz="1400" dirty="0" smtClean="0"/>
                            <a:t>Program B</a:t>
                          </a:r>
                          <a:endParaRPr lang="en-US" sz="1400" b="1" dirty="0">
                            <a:latin typeface="+mj-lt"/>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118</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102</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122</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56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1" dirty="0" smtClean="0">
                              <a:latin typeface="Cambria Math" panose="02040503050406030204" pitchFamily="18" charset="0"/>
                              <a:ea typeface="Cambria Math" panose="02040503050406030204" pitchFamily="18" charset="0"/>
                            </a:rPr>
                            <a:t>398</a:t>
                          </a:r>
                        </a:p>
                      </a:txBody>
                      <a:tcPr marL="51435" marR="51435" marT="25718" marB="25718"/>
                    </a:tc>
                    <a:extLst>
                      <a:ext uri="{0D108BD9-81ED-4DB2-BD59-A6C34878D82A}">
                        <a16:rowId xmlns:a16="http://schemas.microsoft.com/office/drawing/2014/main" val="10003"/>
                      </a:ext>
                    </a:extLst>
                  </a:tr>
                  <a:tr h="432048">
                    <a:tc>
                      <a:txBody>
                        <a:bodyPr/>
                        <a:lstStyle/>
                        <a:p>
                          <a:pPr algn="ctr"/>
                          <a:r>
                            <a:rPr lang="en-US" sz="1400" dirty="0" smtClean="0"/>
                            <a:t>Program C</a:t>
                          </a:r>
                          <a:endParaRPr lang="en-US" sz="1400" b="1" dirty="0">
                            <a:latin typeface="+mj-lt"/>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591</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518</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552</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509</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1" dirty="0" smtClean="0">
                              <a:latin typeface="Cambria Math" panose="02040503050406030204" pitchFamily="18" charset="0"/>
                              <a:ea typeface="Cambria Math" panose="02040503050406030204" pitchFamily="18" charset="0"/>
                            </a:rPr>
                            <a:t>2170</a:t>
                          </a:r>
                        </a:p>
                      </a:txBody>
                      <a:tcPr marL="51435" marR="51435" marT="25718" marB="25718"/>
                    </a:tc>
                    <a:extLst>
                      <a:ext uri="{0D108BD9-81ED-4DB2-BD59-A6C34878D82A}">
                        <a16:rowId xmlns:a16="http://schemas.microsoft.com/office/drawing/2014/main" val="10004"/>
                      </a:ext>
                    </a:extLst>
                  </a:tr>
                  <a:tr h="432048">
                    <a:tc>
                      <a:txBody>
                        <a:bodyPr/>
                        <a:lstStyle/>
                        <a:p>
                          <a:pPr algn="ctr"/>
                          <a:r>
                            <a:rPr lang="en-US" sz="1400" dirty="0" smtClean="0"/>
                            <a:t>Program D</a:t>
                          </a:r>
                          <a:endParaRPr lang="en-US" sz="1400" b="1" dirty="0">
                            <a:latin typeface="+mj-lt"/>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14</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20</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1" dirty="0" smtClean="0">
                              <a:latin typeface="Cambria Math" panose="02040503050406030204" pitchFamily="18" charset="0"/>
                              <a:ea typeface="Cambria Math" panose="02040503050406030204" pitchFamily="18" charset="0"/>
                            </a:rPr>
                            <a:t>62</a:t>
                          </a:r>
                        </a:p>
                      </a:txBody>
                      <a:tcPr marL="51435" marR="51435" marT="25718" marB="25718"/>
                    </a:tc>
                    <a:extLst>
                      <a:ext uri="{0D108BD9-81ED-4DB2-BD59-A6C34878D82A}">
                        <a16:rowId xmlns:a16="http://schemas.microsoft.com/office/drawing/2014/main" val="10005"/>
                      </a:ext>
                    </a:extLst>
                  </a:tr>
                  <a:tr h="360040">
                    <a:tc>
                      <a:txBody>
                        <a:bodyPr/>
                        <a:lstStyle/>
                        <a:p>
                          <a:pPr algn="ctr"/>
                          <a:r>
                            <a:rPr lang="en-US" sz="1400" dirty="0" smtClean="0"/>
                            <a:t>Program E</a:t>
                          </a:r>
                          <a:endParaRPr lang="en-US" sz="1400" b="1" dirty="0">
                            <a:latin typeface="+mj-lt"/>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116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14</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0" dirty="0" smtClean="0">
                              <a:latin typeface="Cambria Math" panose="02040503050406030204" pitchFamily="18" charset="0"/>
                              <a:ea typeface="Cambria Math" panose="02040503050406030204" pitchFamily="18" charset="0"/>
                            </a:rPr>
                            <a:t>26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46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1" dirty="0" smtClean="0">
                              <a:latin typeface="Cambria Math" panose="02040503050406030204" pitchFamily="18" charset="0"/>
                              <a:ea typeface="Cambria Math" panose="02040503050406030204" pitchFamily="18" charset="0"/>
                            </a:rPr>
                            <a:t>202</a:t>
                          </a:r>
                        </a:p>
                      </a:txBody>
                      <a:tcPr marL="51435" marR="51435" marT="25718" marB="25718"/>
                    </a:tc>
                    <a:extLst>
                      <a:ext uri="{0D108BD9-81ED-4DB2-BD59-A6C34878D82A}">
                        <a16:rowId xmlns:a16="http://schemas.microsoft.com/office/drawing/2014/main" val="10006"/>
                      </a:ext>
                    </a:extLst>
                  </a:tr>
                  <a:tr h="37573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mj-lt"/>
                            </a:rPr>
                            <a:t>Column totals (</a:t>
                          </a:r>
                          <a14:m>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a:rPr>
                                    <m:t> </m:t>
                                  </m:r>
                                  <m:r>
                                    <a:rPr lang="en-US" sz="1400" b="1" i="1" smtClean="0">
                                      <a:latin typeface="Cambria Math"/>
                                    </a:rPr>
                                    <m:t>𝑻</m:t>
                                  </m:r>
                                </m:e>
                                <m:sub>
                                  <m:sSub>
                                    <m:sSubPr>
                                      <m:ctrlPr>
                                        <a:rPr lang="en-US" sz="1400" b="1" i="1" smtClean="0">
                                          <a:latin typeface="Cambria Math" panose="02040503050406030204" pitchFamily="18" charset="0"/>
                                        </a:rPr>
                                      </m:ctrlPr>
                                    </m:sSubPr>
                                    <m:e>
                                      <m:r>
                                        <a:rPr lang="en-US" sz="1400" b="1" i="1" smtClean="0">
                                          <a:latin typeface="Cambria Math"/>
                                        </a:rPr>
                                        <m:t>𝑪</m:t>
                                      </m:r>
                                    </m:e>
                                    <m:sub>
                                      <m:r>
                                        <a:rPr lang="en-US" sz="1400" b="1" i="1" smtClean="0">
                                          <a:latin typeface="Cambria Math"/>
                                        </a:rPr>
                                        <m:t>𝒋</m:t>
                                      </m:r>
                                    </m:sub>
                                  </m:sSub>
                                </m:sub>
                              </m:sSub>
                              <m:r>
                                <a:rPr lang="en-US" sz="1400" b="1" i="0" smtClean="0">
                                  <a:latin typeface="Cambria Math"/>
                                </a:rPr>
                                <m:t>)</m:t>
                              </m:r>
                            </m:oMath>
                          </a14:m>
                          <a:endParaRPr kumimoji="0" lang="en-US" sz="1400" b="1" kern="1200" dirty="0">
                            <a:solidFill>
                              <a:schemeClr val="tx1"/>
                            </a:solidFill>
                            <a:latin typeface="+mn-lt"/>
                            <a:ea typeface="+mn-ea"/>
                            <a:cs typeface="+mn-cs"/>
                          </a:endParaRPr>
                        </a:p>
                      </a:txBody>
                      <a:tcPr marL="51435" marR="51435" marT="25718" marB="25718"/>
                    </a:tc>
                    <a:tc>
                      <a:txBody>
                        <a:bodyPr/>
                        <a:lstStyle/>
                        <a:p>
                          <a:pPr algn="ctr"/>
                          <a:r>
                            <a:rPr lang="en-US" sz="1400" b="1" dirty="0" smtClean="0">
                              <a:latin typeface="Cambria Math" panose="02040503050406030204" pitchFamily="18" charset="0"/>
                              <a:ea typeface="Cambria Math" panose="02040503050406030204" pitchFamily="18" charset="0"/>
                            </a:rPr>
                            <a:t>1260 </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1" dirty="0" smtClean="0">
                              <a:latin typeface="Cambria Math" panose="02040503050406030204" pitchFamily="18" charset="0"/>
                              <a:ea typeface="Cambria Math" panose="02040503050406030204" pitchFamily="18" charset="0"/>
                            </a:rPr>
                            <a:t>985</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1" dirty="0" smtClean="0">
                              <a:latin typeface="Cambria Math" panose="02040503050406030204" pitchFamily="18" charset="0"/>
                              <a:ea typeface="Cambria Math" panose="02040503050406030204" pitchFamily="18" charset="0"/>
                            </a:rPr>
                            <a:t>1040 </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1" dirty="0" smtClean="0">
                              <a:latin typeface="Cambria Math" panose="02040503050406030204" pitchFamily="18" charset="0"/>
                              <a:ea typeface="Cambria Math" panose="02040503050406030204" pitchFamily="18" charset="0"/>
                            </a:rPr>
                            <a:t>975</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1" dirty="0" smtClean="0">
                              <a:latin typeface="Cambria Math" panose="02040503050406030204" pitchFamily="18" charset="0"/>
                              <a:ea typeface="Cambria Math" panose="02040503050406030204" pitchFamily="18" charset="0"/>
                            </a:rPr>
                            <a:t>4260 = T</a:t>
                          </a:r>
                          <a:endParaRPr lang="en-US" sz="1400" b="1" dirty="0">
                            <a:latin typeface="Cambria Math" panose="02040503050406030204" pitchFamily="18" charset="0"/>
                            <a:ea typeface="Cambria Math" panose="02040503050406030204" pitchFamily="18" charset="0"/>
                          </a:endParaRPr>
                        </a:p>
                      </a:txBody>
                      <a:tcPr marL="51435" marR="51435" marT="25718" marB="25718"/>
                    </a:tc>
                    <a:extLst>
                      <a:ext uri="{0D108BD9-81ED-4DB2-BD59-A6C34878D82A}">
                        <a16:rowId xmlns:a16="http://schemas.microsoft.com/office/drawing/2014/main" val="10007"/>
                      </a:ext>
                    </a:extLst>
                  </a:tr>
                  <a:tr h="340632">
                    <a:tc>
                      <a:txBody>
                        <a:bodyPr/>
                        <a:lstStyle/>
                        <a:p>
                          <a:pPr algn="ctr"/>
                          <a:endParaRPr lang="en-US" sz="1400" b="1" dirty="0">
                            <a:latin typeface="+mj-lt"/>
                          </a:endParaRPr>
                        </a:p>
                      </a:txBody>
                      <a:tcPr marL="51435" marR="51435" marT="25718" marB="25718"/>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nary>
                                <m:naryPr>
                                  <m:chr m:val="∑"/>
                                  <m:subHide m:val="on"/>
                                  <m:supHide m:val="on"/>
                                  <m:ctrlPr>
                                    <a:rPr lang="en-US" sz="1400" b="1" i="1" smtClean="0">
                                      <a:latin typeface="Cambria Math" panose="02040503050406030204" pitchFamily="18" charset="0"/>
                                      <a:ea typeface="Cambria Math" panose="02040503050406030204" pitchFamily="18" charset="0"/>
                                    </a:rPr>
                                  </m:ctrlPr>
                                </m:naryPr>
                                <m:sub/>
                                <m:sup/>
                                <m:e>
                                  <m:sSup>
                                    <m:sSupPr>
                                      <m:ctrlPr>
                                        <a:rPr lang="en-US" sz="1400" b="1" i="1" smtClean="0">
                                          <a:latin typeface="Cambria Math" panose="02040503050406030204" pitchFamily="18" charset="0"/>
                                          <a:ea typeface="Cambria Math" panose="02040503050406030204" pitchFamily="18" charset="0"/>
                                        </a:rPr>
                                      </m:ctrlPr>
                                    </m:sSupPr>
                                    <m:e>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𝒙</m:t>
                                          </m:r>
                                        </m:e>
                                        <m:sub>
                                          <m:r>
                                            <a:rPr lang="en-US" sz="1400" b="1" i="1" smtClean="0">
                                              <a:latin typeface="Cambria Math" panose="02040503050406030204" pitchFamily="18" charset="0"/>
                                              <a:ea typeface="Cambria Math" panose="02040503050406030204" pitchFamily="18" charset="0"/>
                                            </a:rPr>
                                            <m:t>𝒊𝒋</m:t>
                                          </m:r>
                                        </m:sub>
                                      </m:sSub>
                                    </m:e>
                                    <m:sup>
                                      <m:r>
                                        <a:rPr lang="en-US" sz="1400" b="1" i="1" smtClean="0">
                                          <a:latin typeface="Cambria Math" panose="02040503050406030204" pitchFamily="18" charset="0"/>
                                          <a:ea typeface="Cambria Math" panose="02040503050406030204" pitchFamily="18" charset="0"/>
                                        </a:rPr>
                                        <m:t>𝟐</m:t>
                                      </m:r>
                                      <m:r>
                                        <a:rPr lang="en-US" sz="1400" b="1" i="1" smtClean="0">
                                          <a:latin typeface="Cambria Math" panose="02040503050406030204" pitchFamily="18" charset="0"/>
                                          <a:ea typeface="Cambria Math" panose="02040503050406030204" pitchFamily="18" charset="0"/>
                                        </a:rPr>
                                        <m:t> </m:t>
                                      </m:r>
                                    </m:sup>
                                  </m:sSup>
                                </m:e>
                              </m:nary>
                            </m:oMath>
                          </a14:m>
                          <a:r>
                            <a:rPr lang="en-US" sz="1400" b="1" dirty="0" smtClean="0">
                              <a:latin typeface="Cambria Math" panose="02040503050406030204" pitchFamily="18" charset="0"/>
                              <a:ea typeface="Cambria Math" panose="02040503050406030204" pitchFamily="18" charset="0"/>
                            </a:rPr>
                            <a:t> = </a:t>
                          </a:r>
                          <a:r>
                            <a:rPr kumimoji="0" lang="en-IN" sz="1400" b="1" kern="1200" dirty="0" smtClean="0">
                              <a:solidFill>
                                <a:schemeClr val="dk1"/>
                              </a:solidFill>
                              <a:effectLst/>
                              <a:latin typeface="Cambria Math" panose="02040503050406030204" pitchFamily="18" charset="0"/>
                              <a:ea typeface="Cambria Math" panose="02040503050406030204" pitchFamily="18" charset="0"/>
                              <a:cs typeface="+mn-cs"/>
                            </a:rPr>
                            <a:t>1757768</a:t>
                          </a:r>
                        </a:p>
                      </a:txBody>
                      <a:tcPr marL="51435" marR="51435" marT="25718" marB="25718"/>
                    </a:tc>
                    <a:tc hMerge="1">
                      <a:txBody>
                        <a:bodyPr/>
                        <a:lstStyle/>
                        <a:p>
                          <a:pPr algn="ctr"/>
                          <a:endParaRPr lang="en-US" sz="1400" b="1" dirty="0">
                            <a:latin typeface="Cambria Math" panose="02040503050406030204" pitchFamily="18" charset="0"/>
                            <a:ea typeface="Cambria Math" panose="02040503050406030204" pitchFamily="18" charset="0"/>
                          </a:endParaRPr>
                        </a:p>
                      </a:txBody>
                      <a:tcPr marL="51435" marR="51435" marT="25718" marB="25718"/>
                    </a:tc>
                    <a:tc hMerge="1">
                      <a:txBody>
                        <a:bodyPr/>
                        <a:lstStyle/>
                        <a:p>
                          <a:pPr algn="ctr"/>
                          <a:endParaRPr lang="en-US" sz="1400" b="1" dirty="0">
                            <a:latin typeface="Cambria Math" panose="02040503050406030204" pitchFamily="18" charset="0"/>
                            <a:ea typeface="Cambria Math" panose="02040503050406030204" pitchFamily="18" charset="0"/>
                          </a:endParaRPr>
                        </a:p>
                      </a:txBody>
                      <a:tcPr marL="51435" marR="51435" marT="25718" marB="25718"/>
                    </a:tc>
                    <a:tc hMerge="1">
                      <a:txBody>
                        <a:bodyPr/>
                        <a:lstStyle/>
                        <a:p>
                          <a:pPr algn="ct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endParaRPr lang="en-US" sz="1400" b="1" dirty="0">
                            <a:latin typeface="Cambria Math" panose="02040503050406030204" pitchFamily="18" charset="0"/>
                            <a:ea typeface="Cambria Math" panose="02040503050406030204" pitchFamily="18" charset="0"/>
                          </a:endParaRPr>
                        </a:p>
                      </a:txBody>
                      <a:tcPr marL="51435" marR="51435" marT="25718" marB="25718"/>
                    </a:tc>
                    <a:extLst>
                      <a:ext uri="{0D108BD9-81ED-4DB2-BD59-A6C34878D82A}">
                        <a16:rowId xmlns:a16="http://schemas.microsoft.com/office/drawing/2014/main" val="10008"/>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2986783968"/>
                  </p:ext>
                </p:extLst>
              </p:nvPr>
            </p:nvGraphicFramePr>
            <p:xfrm>
              <a:off x="1197975" y="2601811"/>
              <a:ext cx="6624735" cy="3616093"/>
            </p:xfrm>
            <a:graphic>
              <a:graphicData uri="http://schemas.openxmlformats.org/drawingml/2006/table">
                <a:tbl>
                  <a:tblPr firstRow="1" bandRow="1">
                    <a:tableStyleId>{5C22544A-7EE6-4342-B048-85BDC9FD1C3A}</a:tableStyleId>
                  </a:tblPr>
                  <a:tblGrid>
                    <a:gridCol w="1772065"/>
                    <a:gridCol w="816689"/>
                    <a:gridCol w="1023506"/>
                    <a:gridCol w="704833"/>
                    <a:gridCol w="826819"/>
                    <a:gridCol w="1480823"/>
                  </a:tblGrid>
                  <a:tr h="432048">
                    <a:tc rowSpan="2">
                      <a:txBody>
                        <a:bodyPr/>
                        <a:lstStyle/>
                        <a:p>
                          <a:pPr algn="ctr"/>
                          <a:endParaRPr lang="en-US" sz="1400" b="1" dirty="0">
                            <a:solidFill>
                              <a:schemeClr val="tx1"/>
                            </a:solidFill>
                            <a:latin typeface="+mj-lt"/>
                          </a:endParaRPr>
                        </a:p>
                      </a:txBody>
                      <a:tcPr marL="51435" marR="51435" marT="25718" marB="25718"/>
                    </a:tc>
                    <a:tc gridSpan="3">
                      <a:txBody>
                        <a:bodyPr/>
                        <a:lstStyle/>
                        <a:p>
                          <a:pPr algn="ctr"/>
                          <a:r>
                            <a:rPr lang="en-US" sz="1400" dirty="0" smtClean="0"/>
                            <a:t>Compiler</a:t>
                          </a:r>
                          <a:endParaRPr lang="en-US" sz="1400" b="1" dirty="0">
                            <a:solidFill>
                              <a:schemeClr val="bg1"/>
                            </a:solidFill>
                            <a:latin typeface="+mj-lt"/>
                          </a:endParaRPr>
                        </a:p>
                      </a:txBody>
                      <a:tcPr marL="51435" marR="51435" marT="25718" marB="25718"/>
                    </a:tc>
                    <a:tc hMerge="1">
                      <a:txBody>
                        <a:bodyPr/>
                        <a:lstStyle/>
                        <a:p>
                          <a:pPr algn="ctr"/>
                          <a:endParaRPr lang="en-US" sz="1200" dirty="0"/>
                        </a:p>
                      </a:txBody>
                      <a:tcPr marL="68580" marR="68580" marT="34290" marB="34290"/>
                    </a:tc>
                    <a:tc hMerge="1">
                      <a:txBody>
                        <a:bodyPr/>
                        <a:lstStyle/>
                        <a:p>
                          <a:pPr algn="ctr"/>
                          <a:endParaRPr lang="en-US" sz="1200" dirty="0"/>
                        </a:p>
                      </a:txBody>
                      <a:tcPr marL="68580" marR="68580" marT="34290" marB="34290"/>
                    </a:tc>
                    <a:tc>
                      <a:txBody>
                        <a:bodyPr/>
                        <a:lstStyle/>
                        <a:p>
                          <a:pPr algn="ctr"/>
                          <a:endParaRPr lang="en-US" sz="1400" b="1" dirty="0">
                            <a:solidFill>
                              <a:schemeClr val="bg1"/>
                            </a:solidFill>
                            <a:latin typeface="+mj-lt"/>
                          </a:endParaRPr>
                        </a:p>
                      </a:txBody>
                      <a:tcPr marL="51435" marR="51435" marT="25718" marB="25718"/>
                    </a:tc>
                    <a:tc>
                      <a:txBody>
                        <a:bodyPr/>
                        <a:lstStyle/>
                        <a:p>
                          <a:pPr algn="ctr"/>
                          <a:endParaRPr lang="en-US" sz="1400" b="1" dirty="0">
                            <a:solidFill>
                              <a:schemeClr val="bg1"/>
                            </a:solidFill>
                            <a:latin typeface="+mj-lt"/>
                          </a:endParaRPr>
                        </a:p>
                      </a:txBody>
                      <a:tcPr marL="51435" marR="51435" marT="25718" marB="25718"/>
                    </a:tc>
                  </a:tr>
                  <a:tr h="360040">
                    <a:tc vMerge="1">
                      <a:txBody>
                        <a:bodyPr/>
                        <a:lstStyle/>
                        <a:p>
                          <a:pPr algn="ctr"/>
                          <a:endParaRPr lang="en-US" sz="1200" dirty="0"/>
                        </a:p>
                      </a:txBody>
                      <a:tcPr marL="68580" marR="68580" marT="34290" marB="34290">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sz="1400" dirty="0" smtClean="0">
                              <a:latin typeface="Cambria Math" panose="02040503050406030204" pitchFamily="18" charset="0"/>
                              <a:ea typeface="Cambria Math" panose="02040503050406030204" pitchFamily="18" charset="0"/>
                            </a:rPr>
                            <a:t>1</a:t>
                          </a:r>
                          <a:endParaRPr lang="en-US" sz="1400" b="1" dirty="0">
                            <a:solidFill>
                              <a:schemeClr val="bg1"/>
                            </a:solidFill>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a:t>
                          </a:r>
                          <a:endParaRPr lang="en-US" sz="1400" b="1" dirty="0">
                            <a:solidFill>
                              <a:schemeClr val="bg1"/>
                            </a:solidFill>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3</a:t>
                          </a:r>
                          <a:endParaRPr lang="en-US" sz="1400" b="1" dirty="0">
                            <a:solidFill>
                              <a:schemeClr val="bg1"/>
                            </a:solidFill>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4</a:t>
                          </a:r>
                          <a:endParaRPr lang="en-US" sz="1400" b="1" dirty="0">
                            <a:solidFill>
                              <a:schemeClr val="bg1"/>
                            </a:solidFill>
                            <a:latin typeface="Cambria Math" panose="02040503050406030204" pitchFamily="18" charset="0"/>
                            <a:ea typeface="Cambria Math" panose="02040503050406030204" pitchFamily="18" charset="0"/>
                          </a:endParaRPr>
                        </a:p>
                      </a:txBody>
                      <a:tcPr marL="51435" marR="51435" marT="25718" marB="25718"/>
                    </a:tc>
                    <a:tc>
                      <a:txBody>
                        <a:bodyPr/>
                        <a:lstStyle/>
                        <a:p>
                          <a:endParaRPr lang="en-US"/>
                        </a:p>
                      </a:txBody>
                      <a:tcPr marL="51435" marR="51435" marT="25718" marB="25718">
                        <a:blipFill rotWithShape="1">
                          <a:blip r:embed="rId2"/>
                          <a:stretch>
                            <a:fillRect l="-347325" t="-127119" r="-412" b="-910169"/>
                          </a:stretch>
                        </a:blipFill>
                      </a:tcPr>
                    </a:tc>
                  </a:tr>
                  <a:tr h="451456">
                    <a:tc>
                      <a:txBody>
                        <a:bodyPr/>
                        <a:lstStyle/>
                        <a:p>
                          <a:pPr algn="ctr"/>
                          <a:r>
                            <a:rPr lang="en-US" sz="1400" dirty="0" smtClean="0"/>
                            <a:t>Program A</a:t>
                          </a:r>
                          <a:endParaRPr lang="en-US" sz="1400" b="1" dirty="0">
                            <a:latin typeface="+mj-lt"/>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421</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325 </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320</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362</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1" dirty="0" smtClean="0">
                              <a:latin typeface="Cambria Math" panose="02040503050406030204" pitchFamily="18" charset="0"/>
                              <a:ea typeface="Cambria Math" panose="02040503050406030204" pitchFamily="18" charset="0"/>
                            </a:rPr>
                            <a:t>1428</a:t>
                          </a:r>
                        </a:p>
                      </a:txBody>
                      <a:tcPr marL="51435" marR="51435" marT="25718" marB="25718"/>
                    </a:tc>
                  </a:tr>
                  <a:tr h="432048">
                    <a:tc>
                      <a:txBody>
                        <a:bodyPr/>
                        <a:lstStyle/>
                        <a:p>
                          <a:pPr algn="ctr"/>
                          <a:r>
                            <a:rPr lang="en-US" sz="1400" dirty="0" smtClean="0"/>
                            <a:t>Program B</a:t>
                          </a:r>
                          <a:endParaRPr lang="en-US" sz="1400" b="1" dirty="0">
                            <a:latin typeface="+mj-lt"/>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118</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102</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122</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56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1" dirty="0" smtClean="0">
                              <a:latin typeface="Cambria Math" panose="02040503050406030204" pitchFamily="18" charset="0"/>
                              <a:ea typeface="Cambria Math" panose="02040503050406030204" pitchFamily="18" charset="0"/>
                            </a:rPr>
                            <a:t>398</a:t>
                          </a:r>
                        </a:p>
                      </a:txBody>
                      <a:tcPr marL="51435" marR="51435" marT="25718" marB="25718"/>
                    </a:tc>
                  </a:tr>
                  <a:tr h="432048">
                    <a:tc>
                      <a:txBody>
                        <a:bodyPr/>
                        <a:lstStyle/>
                        <a:p>
                          <a:pPr algn="ctr"/>
                          <a:r>
                            <a:rPr lang="en-US" sz="1400" dirty="0" smtClean="0"/>
                            <a:t>Program C</a:t>
                          </a:r>
                          <a:endParaRPr lang="en-US" sz="1400" b="1" dirty="0">
                            <a:latin typeface="+mj-lt"/>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591</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518</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552</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509</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1" dirty="0" smtClean="0">
                              <a:latin typeface="Cambria Math" panose="02040503050406030204" pitchFamily="18" charset="0"/>
                              <a:ea typeface="Cambria Math" panose="02040503050406030204" pitchFamily="18" charset="0"/>
                            </a:rPr>
                            <a:t>2170</a:t>
                          </a:r>
                        </a:p>
                      </a:txBody>
                      <a:tcPr marL="51435" marR="51435" marT="25718" marB="25718"/>
                    </a:tc>
                  </a:tr>
                  <a:tr h="432048">
                    <a:tc>
                      <a:txBody>
                        <a:bodyPr/>
                        <a:lstStyle/>
                        <a:p>
                          <a:pPr algn="ctr"/>
                          <a:r>
                            <a:rPr lang="en-US" sz="1400" dirty="0" smtClean="0"/>
                            <a:t>Program D</a:t>
                          </a:r>
                          <a:endParaRPr lang="en-US" sz="1400" b="1" dirty="0">
                            <a:latin typeface="+mj-lt"/>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14</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20</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1" dirty="0" smtClean="0">
                              <a:latin typeface="Cambria Math" panose="02040503050406030204" pitchFamily="18" charset="0"/>
                              <a:ea typeface="Cambria Math" panose="02040503050406030204" pitchFamily="18" charset="0"/>
                            </a:rPr>
                            <a:t>62</a:t>
                          </a:r>
                        </a:p>
                      </a:txBody>
                      <a:tcPr marL="51435" marR="51435" marT="25718" marB="25718"/>
                    </a:tc>
                  </a:tr>
                  <a:tr h="360040">
                    <a:tc>
                      <a:txBody>
                        <a:bodyPr/>
                        <a:lstStyle/>
                        <a:p>
                          <a:pPr algn="ctr"/>
                          <a:r>
                            <a:rPr lang="en-US" sz="1400" dirty="0" smtClean="0"/>
                            <a:t>Program E</a:t>
                          </a:r>
                          <a:endParaRPr lang="en-US" sz="1400" b="1" dirty="0">
                            <a:latin typeface="+mj-lt"/>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116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14</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0" dirty="0" smtClean="0">
                              <a:latin typeface="Cambria Math" panose="02040503050406030204" pitchFamily="18" charset="0"/>
                              <a:ea typeface="Cambria Math" panose="02040503050406030204" pitchFamily="18" charset="0"/>
                            </a:rPr>
                            <a:t>26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46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1" dirty="0" smtClean="0">
                              <a:latin typeface="Cambria Math" panose="02040503050406030204" pitchFamily="18" charset="0"/>
                              <a:ea typeface="Cambria Math" panose="02040503050406030204" pitchFamily="18" charset="0"/>
                            </a:rPr>
                            <a:t>202</a:t>
                          </a:r>
                        </a:p>
                      </a:txBody>
                      <a:tcPr marL="51435" marR="51435" marT="25718" marB="25718"/>
                    </a:tc>
                  </a:tr>
                  <a:tr h="375733">
                    <a:tc>
                      <a:txBody>
                        <a:bodyPr/>
                        <a:lstStyle/>
                        <a:p>
                          <a:endParaRPr lang="en-US"/>
                        </a:p>
                      </a:txBody>
                      <a:tcPr marL="51435" marR="51435" marT="25718" marB="25718">
                        <a:blipFill rotWithShape="1">
                          <a:blip r:embed="rId2"/>
                          <a:stretch>
                            <a:fillRect l="-345" t="-786885" r="-274828" b="-213115"/>
                          </a:stretch>
                        </a:blipFill>
                      </a:tcPr>
                    </a:tc>
                    <a:tc>
                      <a:txBody>
                        <a:bodyPr/>
                        <a:lstStyle/>
                        <a:p>
                          <a:pPr algn="ctr"/>
                          <a:r>
                            <a:rPr lang="en-US" sz="1400" b="1" dirty="0" smtClean="0">
                              <a:latin typeface="Cambria Math" panose="02040503050406030204" pitchFamily="18" charset="0"/>
                              <a:ea typeface="Cambria Math" panose="02040503050406030204" pitchFamily="18" charset="0"/>
                            </a:rPr>
                            <a:t>1260 </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1" dirty="0" smtClean="0">
                              <a:latin typeface="Cambria Math" panose="02040503050406030204" pitchFamily="18" charset="0"/>
                              <a:ea typeface="Cambria Math" panose="02040503050406030204" pitchFamily="18" charset="0"/>
                            </a:rPr>
                            <a:t>985</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1" dirty="0" smtClean="0">
                              <a:latin typeface="Cambria Math" panose="02040503050406030204" pitchFamily="18" charset="0"/>
                              <a:ea typeface="Cambria Math" panose="02040503050406030204" pitchFamily="18" charset="0"/>
                            </a:rPr>
                            <a:t>1040 </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1" dirty="0" smtClean="0">
                              <a:latin typeface="Cambria Math" panose="02040503050406030204" pitchFamily="18" charset="0"/>
                              <a:ea typeface="Cambria Math" panose="02040503050406030204" pitchFamily="18" charset="0"/>
                            </a:rPr>
                            <a:t>975</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1" dirty="0" smtClean="0">
                              <a:latin typeface="Cambria Math" panose="02040503050406030204" pitchFamily="18" charset="0"/>
                              <a:ea typeface="Cambria Math" panose="02040503050406030204" pitchFamily="18" charset="0"/>
                            </a:rPr>
                            <a:t>4260 = T</a:t>
                          </a:r>
                          <a:endParaRPr lang="en-US" sz="1400" b="1" dirty="0">
                            <a:latin typeface="Cambria Math" panose="02040503050406030204" pitchFamily="18" charset="0"/>
                            <a:ea typeface="Cambria Math" panose="02040503050406030204" pitchFamily="18" charset="0"/>
                          </a:endParaRPr>
                        </a:p>
                      </a:txBody>
                      <a:tcPr marL="51435" marR="51435" marT="25718" marB="25718"/>
                    </a:tc>
                  </a:tr>
                  <a:tr h="340632">
                    <a:tc>
                      <a:txBody>
                        <a:bodyPr/>
                        <a:lstStyle/>
                        <a:p>
                          <a:pPr algn="ctr"/>
                          <a:endParaRPr lang="en-US" sz="1400" b="1" dirty="0">
                            <a:latin typeface="+mj-lt"/>
                          </a:endParaRPr>
                        </a:p>
                      </a:txBody>
                      <a:tcPr marL="51435" marR="51435" marT="25718" marB="25718"/>
                    </a:tc>
                    <a:tc gridSpan="4">
                      <a:txBody>
                        <a:bodyPr/>
                        <a:lstStyle/>
                        <a:p>
                          <a:endParaRPr lang="en-US"/>
                        </a:p>
                      </a:txBody>
                      <a:tcPr marL="51435" marR="51435" marT="25718" marB="25718">
                        <a:blipFill rotWithShape="1">
                          <a:blip r:embed="rId2"/>
                          <a:stretch>
                            <a:fillRect l="-52622" t="-966071" r="-44123" b="-132143"/>
                          </a:stretch>
                        </a:blipFill>
                      </a:tcPr>
                    </a:tc>
                    <a:tc hMerge="1">
                      <a:txBody>
                        <a:bodyPr/>
                        <a:lstStyle/>
                        <a:p>
                          <a:pPr algn="ctr"/>
                          <a:endParaRPr lang="en-US" sz="1400" b="1" dirty="0">
                            <a:latin typeface="Cambria Math" panose="02040503050406030204" pitchFamily="18" charset="0"/>
                            <a:ea typeface="Cambria Math" panose="02040503050406030204" pitchFamily="18" charset="0"/>
                          </a:endParaRPr>
                        </a:p>
                      </a:txBody>
                      <a:tcPr marL="51435" marR="51435" marT="25718" marB="25718"/>
                    </a:tc>
                    <a:tc hMerge="1">
                      <a:txBody>
                        <a:bodyPr/>
                        <a:lstStyle/>
                        <a:p>
                          <a:pPr algn="ctr"/>
                          <a:endParaRPr lang="en-US" sz="1400" b="1" dirty="0">
                            <a:latin typeface="Cambria Math" panose="02040503050406030204" pitchFamily="18" charset="0"/>
                            <a:ea typeface="Cambria Math" panose="02040503050406030204" pitchFamily="18" charset="0"/>
                          </a:endParaRPr>
                        </a:p>
                      </a:txBody>
                      <a:tcPr marL="51435" marR="51435" marT="25718" marB="25718"/>
                    </a:tc>
                    <a:tc hMerge="1">
                      <a:txBody>
                        <a:bodyPr/>
                        <a:lstStyle/>
                        <a:p>
                          <a:pPr algn="ct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endParaRPr lang="en-US" sz="1400" b="1" dirty="0">
                            <a:latin typeface="Cambria Math" panose="02040503050406030204" pitchFamily="18" charset="0"/>
                            <a:ea typeface="Cambria Math" panose="02040503050406030204" pitchFamily="18" charset="0"/>
                          </a:endParaRPr>
                        </a:p>
                      </a:txBody>
                      <a:tcPr marL="51435" marR="51435" marT="25718" marB="25718"/>
                    </a:tc>
                  </a:tr>
                </a:tbl>
              </a:graphicData>
            </a:graphic>
          </p:graphicFrame>
        </mc:Fallback>
      </mc:AlternateContent>
    </p:spTree>
    <p:extLst>
      <p:ext uri="{BB962C8B-B14F-4D97-AF65-F5344CB8AC3E}">
        <p14:creationId xmlns:p14="http://schemas.microsoft.com/office/powerpoint/2010/main" val="229655103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16" y="1403648"/>
                <a:ext cx="8229600" cy="4920952"/>
              </a:xfrm>
            </p:spPr>
            <p:txBody>
              <a:bodyPr>
                <a:normAutofit/>
              </a:bodyPr>
              <a:lstStyle/>
              <a:p>
                <a:r>
                  <a:rPr lang="en-IN" sz="2000" dirty="0" smtClean="0">
                    <a:latin typeface="Times New Roman" panose="02020603050405020304" pitchFamily="18" charset="0"/>
                    <a:cs typeface="Times New Roman" panose="02020603050405020304" pitchFamily="18" charset="0"/>
                  </a:rPr>
                  <a:t>The sums of squares are now calculated as follows.</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(Rows = Programs, Columns = Compilers)</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IN" sz="20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𝑆𝑆</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𝑇</m:t>
                        </m:r>
                      </m:sub>
                    </m:sSub>
                  </m:oMath>
                </a14:m>
                <a:r>
                  <a:rPr lang="en-IN" sz="2000" dirty="0" smtClean="0">
                    <a:latin typeface="Cambria Math" panose="02040503050406030204" pitchFamily="18" charset="0"/>
                    <a:ea typeface="Cambria Math" panose="02040503050406030204" pitchFamily="18" charset="0"/>
                    <a:cs typeface="Times New Roman" panose="02020603050405020304" pitchFamily="18" charset="0"/>
                  </a:rPr>
                  <a:t> = </a:t>
                </a:r>
                <a:r>
                  <a:rPr lang="en-IN" sz="2000" dirty="0" smtClean="0">
                    <a:latin typeface="Cambria Math" panose="02040503050406030204" pitchFamily="18" charset="0"/>
                    <a:ea typeface="Cambria Math" panose="02040503050406030204" pitchFamily="18" charset="0"/>
                  </a:rPr>
                  <a:t>1757768 = </a:t>
                </a:r>
                <a14:m>
                  <m:oMath xmlns:m="http://schemas.openxmlformats.org/officeDocument/2006/math">
                    <m:f>
                      <m:fPr>
                        <m:ctrlPr>
                          <a:rPr lang="en-IN" sz="2000" i="1" smtClean="0">
                            <a:latin typeface="Cambria Math" panose="02040503050406030204" pitchFamily="18" charset="0"/>
                            <a:ea typeface="Cambria Math" panose="02040503050406030204" pitchFamily="18" charset="0"/>
                          </a:rPr>
                        </m:ctrlPr>
                      </m:fPr>
                      <m:num>
                        <m:sSup>
                          <m:sSupPr>
                            <m:ctrlPr>
                              <a:rPr lang="en-IN"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4260</m:t>
                            </m:r>
                          </m:e>
                          <m:sup>
                            <m:r>
                              <a:rPr lang="en-US" sz="2000" b="0" i="1" smtClean="0">
                                <a:latin typeface="Cambria Math" panose="02040503050406030204" pitchFamily="18" charset="0"/>
                                <a:ea typeface="Cambria Math" panose="02040503050406030204" pitchFamily="18" charset="0"/>
                              </a:rPr>
                              <m:t>2</m:t>
                            </m:r>
                          </m:sup>
                        </m:sSup>
                      </m:num>
                      <m:den>
                        <m:r>
                          <a:rPr lang="en-US" sz="2000" b="0" i="1" smtClean="0">
                            <a:latin typeface="Cambria Math" panose="02040503050406030204" pitchFamily="18" charset="0"/>
                            <a:ea typeface="Cambria Math" panose="02040503050406030204" pitchFamily="18" charset="0"/>
                          </a:rPr>
                          <m:t>20 </m:t>
                        </m:r>
                      </m:den>
                    </m:f>
                  </m:oMath>
                </a14:m>
                <a:r>
                  <a:rPr lang="en-IN" sz="2000" dirty="0" smtClean="0">
                    <a:latin typeface="Cambria Math" panose="02040503050406030204" pitchFamily="18" charset="0"/>
                    <a:ea typeface="Cambria Math" panose="02040503050406030204" pitchFamily="18" charset="0"/>
                    <a:cs typeface="Times New Roman" panose="02020603050405020304" pitchFamily="18" charset="0"/>
                  </a:rPr>
                  <a:t> = </a:t>
                </a:r>
                <a:r>
                  <a:rPr lang="en-IN" sz="2000" dirty="0" smtClean="0">
                    <a:latin typeface="Cambria Math" panose="02040503050406030204" pitchFamily="18" charset="0"/>
                    <a:ea typeface="Cambria Math" panose="02040503050406030204" pitchFamily="18" charset="0"/>
                  </a:rPr>
                  <a:t>850388</a:t>
                </a:r>
                <a:endParaRPr lang="en-IN" sz="2000" dirty="0">
                  <a:latin typeface="Cambria Math" panose="02040503050406030204" pitchFamily="18" charset="0"/>
                  <a:ea typeface="Cambria Math" panose="02040503050406030204" pitchFamily="18" charset="0"/>
                </a:endParaRPr>
              </a:p>
              <a:p>
                <a14:m>
                  <m:oMath xmlns:m="http://schemas.openxmlformats.org/officeDocument/2006/math">
                    <m:sSub>
                      <m:sSubPr>
                        <m:ctrlPr>
                          <a:rPr lang="en-IN" sz="20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𝑆𝑆</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𝑅</m:t>
                        </m:r>
                      </m:sub>
                    </m:sSub>
                  </m:oMath>
                </a14:m>
                <a:r>
                  <a:rPr lang="en-IN" sz="2000" dirty="0" smtClean="0">
                    <a:latin typeface="Cambria Math" panose="02040503050406030204" pitchFamily="18" charset="0"/>
                    <a:ea typeface="Cambria Math" panose="02040503050406030204" pitchFamily="18" charset="0"/>
                    <a:cs typeface="Times New Roman" panose="02020603050405020304" pitchFamily="18" charset="0"/>
                  </a:rPr>
                  <a:t> = </a:t>
                </a:r>
                <a14:m>
                  <m:oMath xmlns:m="http://schemas.openxmlformats.org/officeDocument/2006/math">
                    <m:f>
                      <m:fPr>
                        <m:ctrlPr>
                          <a:rPr lang="en-IN" sz="20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b="0" i="1" smtClean="0">
                            <a:latin typeface="Cambria Math" panose="02040503050406030204" pitchFamily="18" charset="0"/>
                            <a:ea typeface="Cambria Math" panose="02040503050406030204" pitchFamily="18" charset="0"/>
                            <a:cs typeface="Times New Roman" panose="02020603050405020304" pitchFamily="18" charset="0"/>
                          </a:rPr>
                          <m:t>4</m:t>
                        </m:r>
                      </m:den>
                    </m:f>
                  </m:oMath>
                </a14:m>
                <a:r>
                  <a:rPr lang="en-IN" sz="2000" dirty="0" smtClean="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d>
                      <m:dPr>
                        <m:ctrlPr>
                          <a:rPr lang="en-IN" sz="2000" i="1" dirty="0"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n-IN" sz="2000" i="1" dirty="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1428</m:t>
                            </m:r>
                          </m:e>
                          <m:sup>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398</m:t>
                            </m:r>
                          </m:e>
                          <m:sup>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 </m:t>
                        </m:r>
                        <m:sSup>
                          <m:sSupPr>
                            <m:ctrlP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2170</m:t>
                            </m:r>
                          </m:e>
                          <m:sup>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62</m:t>
                            </m:r>
                          </m:e>
                          <m:sup>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202</m:t>
                            </m:r>
                          </m:e>
                          <m:sup>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2</m:t>
                            </m:r>
                          </m:sup>
                        </m:sSup>
                      </m:e>
                    </m:d>
                  </m:oMath>
                </a14:m>
                <a:r>
                  <a:rPr lang="en-IN" sz="2000" dirty="0" smtClean="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f>
                      <m:fPr>
                        <m:ctrlPr>
                          <a:rPr lang="en-IN" sz="2000" i="1" dirty="0" smtClean="0">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en-IN" sz="2000" i="1" dirty="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4260</m:t>
                            </m:r>
                          </m:e>
                          <m:sup>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2</m:t>
                            </m:r>
                          </m:sup>
                        </m:sSup>
                      </m:num>
                      <m:den>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20</m:t>
                        </m:r>
                      </m:den>
                    </m:f>
                  </m:oMath>
                </a14:m>
                <a:r>
                  <a:rPr lang="en-IN" sz="2000" dirty="0" smtClean="0">
                    <a:latin typeface="Cambria Math" panose="02040503050406030204" pitchFamily="18" charset="0"/>
                    <a:ea typeface="Cambria Math" panose="02040503050406030204" pitchFamily="18" charset="0"/>
                    <a:cs typeface="Times New Roman" panose="02020603050405020304" pitchFamily="18" charset="0"/>
                  </a:rPr>
                  <a:t> = </a:t>
                </a:r>
                <a:r>
                  <a:rPr lang="en-IN" sz="2000" dirty="0" smtClean="0">
                    <a:latin typeface="Cambria Math" panose="02040503050406030204" pitchFamily="18" charset="0"/>
                    <a:ea typeface="Cambria Math" panose="02040503050406030204" pitchFamily="18" charset="0"/>
                  </a:rPr>
                  <a:t>830404</a:t>
                </a:r>
                <a:endParaRPr lang="en-IN" sz="2000" dirty="0" smtClean="0">
                  <a:latin typeface="Cambria Math" panose="02040503050406030204" pitchFamily="18" charset="0"/>
                  <a:ea typeface="Cambria Math" panose="02040503050406030204" pitchFamily="18" charset="0"/>
                  <a:cs typeface="Times New Roman" panose="02020603050405020304" pitchFamily="18" charset="0"/>
                </a:endParaRPr>
              </a:p>
              <a:p>
                <a14:m>
                  <m:oMath xmlns:m="http://schemas.openxmlformats.org/officeDocument/2006/math">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𝑆𝑆</m:t>
                        </m:r>
                      </m:e>
                      <m:sub>
                        <m:r>
                          <a:rPr lang="en-US" sz="2000" b="0" i="1" smtClean="0">
                            <a:latin typeface="Cambria Math"/>
                            <a:ea typeface="Cambria Math" panose="02040503050406030204" pitchFamily="18" charset="0"/>
                            <a:cs typeface="Times New Roman" panose="02020603050405020304" pitchFamily="18" charset="0"/>
                          </a:rPr>
                          <m:t>𝐶</m:t>
                        </m:r>
                      </m:sub>
                    </m:sSub>
                  </m:oMath>
                </a14:m>
                <a:r>
                  <a:rPr lang="en-IN" sz="2000" dirty="0" smtClean="0">
                    <a:latin typeface="Cambria Math" panose="02040503050406030204" pitchFamily="18" charset="0"/>
                    <a:ea typeface="Cambria Math" panose="02040503050406030204" pitchFamily="18" charset="0"/>
                    <a:cs typeface="Times New Roman" panose="02020603050405020304" pitchFamily="18" charset="0"/>
                  </a:rPr>
                  <a:t> = </a:t>
                </a:r>
                <a14:m>
                  <m:oMath xmlns:m="http://schemas.openxmlformats.org/officeDocument/2006/math">
                    <m:f>
                      <m:fPr>
                        <m:ctrlPr>
                          <a:rPr lang="en-IN" sz="20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000" b="0" i="1" smtClean="0">
                            <a:latin typeface="Cambria Math"/>
                            <a:ea typeface="Cambria Math" panose="02040503050406030204" pitchFamily="18" charset="0"/>
                            <a:cs typeface="Times New Roman" panose="02020603050405020304" pitchFamily="18" charset="0"/>
                          </a:rPr>
                          <m:t>1</m:t>
                        </m:r>
                      </m:num>
                      <m:den>
                        <m:r>
                          <a:rPr lang="en-US" sz="2000" b="0" i="1" smtClean="0">
                            <a:latin typeface="Cambria Math"/>
                            <a:ea typeface="Cambria Math" panose="02040503050406030204" pitchFamily="18" charset="0"/>
                            <a:cs typeface="Times New Roman" panose="02020603050405020304" pitchFamily="18" charset="0"/>
                          </a:rPr>
                          <m:t>5</m:t>
                        </m:r>
                      </m:den>
                    </m:f>
                  </m:oMath>
                </a14:m>
                <a:r>
                  <a:rPr lang="en-IN" sz="2000" dirty="0" smtClean="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sSup>
                      <m:sSupPr>
                        <m:ctrlPr>
                          <a:rPr lang="en-IN" sz="2000" i="1" dirty="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dirty="0" smtClean="0">
                            <a:latin typeface="Cambria Math"/>
                            <a:ea typeface="Cambria Math" panose="02040503050406030204" pitchFamily="18" charset="0"/>
                            <a:cs typeface="Times New Roman" panose="02020603050405020304" pitchFamily="18" charset="0"/>
                          </a:rPr>
                          <m:t>1260</m:t>
                        </m:r>
                      </m:e>
                      <m:sup>
                        <m:r>
                          <a:rPr lang="en-US" sz="2000" b="0" i="1" dirty="0" smtClean="0">
                            <a:latin typeface="Cambria Math"/>
                            <a:ea typeface="Cambria Math" panose="02040503050406030204" pitchFamily="18" charset="0"/>
                            <a:cs typeface="Times New Roman" panose="02020603050405020304" pitchFamily="18" charset="0"/>
                          </a:rPr>
                          <m:t>2</m:t>
                        </m:r>
                      </m:sup>
                    </m:sSup>
                  </m:oMath>
                </a14:m>
                <a:r>
                  <a:rPr lang="en-IN" sz="2000" dirty="0" smtClean="0">
                    <a:latin typeface="Cambria Math" panose="02040503050406030204" pitchFamily="18" charset="0"/>
                    <a:ea typeface="Cambria Math" panose="02040503050406030204" pitchFamily="18" charset="0"/>
                    <a:cs typeface="Times New Roman" panose="02020603050405020304" pitchFamily="18" charset="0"/>
                  </a:rPr>
                  <a:t>+</a:t>
                </a:r>
                <a14:m>
                  <m:oMath xmlns:m="http://schemas.openxmlformats.org/officeDocument/2006/math">
                    <m:sSup>
                      <m:sSupPr>
                        <m:ctrlPr>
                          <a:rPr lang="en-IN" sz="2000" i="1" dirty="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dirty="0" smtClean="0">
                            <a:latin typeface="Cambria Math"/>
                            <a:ea typeface="Cambria Math" panose="02040503050406030204" pitchFamily="18" charset="0"/>
                            <a:cs typeface="Times New Roman" panose="02020603050405020304" pitchFamily="18" charset="0"/>
                          </a:rPr>
                          <m:t>985</m:t>
                        </m:r>
                      </m:e>
                      <m:sup>
                        <m:r>
                          <a:rPr lang="en-US" sz="2000" b="0" i="1" dirty="0" smtClean="0">
                            <a:latin typeface="Cambria Math"/>
                            <a:ea typeface="Cambria Math" panose="02040503050406030204" pitchFamily="18" charset="0"/>
                            <a:cs typeface="Times New Roman" panose="02020603050405020304" pitchFamily="18" charset="0"/>
                          </a:rPr>
                          <m:t>2</m:t>
                        </m:r>
                      </m:sup>
                    </m:sSup>
                  </m:oMath>
                </a14:m>
                <a:r>
                  <a:rPr lang="en-IN" sz="2000" dirty="0" smtClean="0">
                    <a:latin typeface="Cambria Math" panose="02040503050406030204" pitchFamily="18" charset="0"/>
                    <a:ea typeface="Cambria Math" panose="02040503050406030204" pitchFamily="18" charset="0"/>
                    <a:cs typeface="Times New Roman" panose="02020603050405020304" pitchFamily="18" charset="0"/>
                  </a:rPr>
                  <a:t>+</a:t>
                </a:r>
                <a14:m>
                  <m:oMath xmlns:m="http://schemas.openxmlformats.org/officeDocument/2006/math">
                    <m:sSup>
                      <m:sSupPr>
                        <m:ctrlPr>
                          <a:rPr lang="en-IN" sz="2000" i="1" dirty="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dirty="0" smtClean="0">
                            <a:latin typeface="Cambria Math"/>
                            <a:ea typeface="Cambria Math" panose="02040503050406030204" pitchFamily="18" charset="0"/>
                            <a:cs typeface="Times New Roman" panose="02020603050405020304" pitchFamily="18" charset="0"/>
                          </a:rPr>
                          <m:t>1040</m:t>
                        </m:r>
                      </m:e>
                      <m:sup>
                        <m:r>
                          <a:rPr lang="en-US" sz="2000" b="0" i="1" dirty="0" smtClean="0">
                            <a:latin typeface="Cambria Math"/>
                            <a:ea typeface="Cambria Math" panose="02040503050406030204" pitchFamily="18" charset="0"/>
                            <a:cs typeface="Times New Roman" panose="02020603050405020304" pitchFamily="18" charset="0"/>
                          </a:rPr>
                          <m:t>2</m:t>
                        </m:r>
                      </m:sup>
                    </m:sSup>
                  </m:oMath>
                </a14:m>
                <a:r>
                  <a:rPr lang="en-IN" sz="2000" dirty="0" smtClean="0">
                    <a:latin typeface="Cambria Math" panose="02040503050406030204" pitchFamily="18" charset="0"/>
                    <a:ea typeface="Cambria Math" panose="02040503050406030204" pitchFamily="18" charset="0"/>
                    <a:cs typeface="Times New Roman" panose="02020603050405020304" pitchFamily="18" charset="0"/>
                  </a:rPr>
                  <a:t>+</a:t>
                </a:r>
                <a14:m>
                  <m:oMath xmlns:m="http://schemas.openxmlformats.org/officeDocument/2006/math">
                    <m:sSup>
                      <m:sSupPr>
                        <m:ctrlPr>
                          <a:rPr lang="en-IN" sz="2000" i="1" dirty="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dirty="0" smtClean="0">
                            <a:latin typeface="Cambria Math"/>
                            <a:ea typeface="Cambria Math" panose="02040503050406030204" pitchFamily="18" charset="0"/>
                            <a:cs typeface="Times New Roman" panose="02020603050405020304" pitchFamily="18" charset="0"/>
                          </a:rPr>
                          <m:t>975</m:t>
                        </m:r>
                      </m:e>
                      <m:sup>
                        <m:r>
                          <a:rPr lang="en-US" sz="2000" b="0" i="1" dirty="0" smtClean="0">
                            <a:latin typeface="Cambria Math"/>
                            <a:ea typeface="Cambria Math" panose="02040503050406030204" pitchFamily="18" charset="0"/>
                            <a:cs typeface="Times New Roman" panose="02020603050405020304" pitchFamily="18" charset="0"/>
                          </a:rPr>
                          <m:t>2</m:t>
                        </m:r>
                      </m:sup>
                    </m:sSup>
                  </m:oMath>
                </a14:m>
                <a:r>
                  <a:rPr lang="en-IN" sz="2000" dirty="0" smtClean="0">
                    <a:latin typeface="Cambria Math" panose="02040503050406030204" pitchFamily="18" charset="0"/>
                    <a:ea typeface="Cambria Math" panose="02040503050406030204" pitchFamily="18" charset="0"/>
                    <a:cs typeface="Times New Roman" panose="02020603050405020304" pitchFamily="18" charset="0"/>
                  </a:rPr>
                  <a:t>) - </a:t>
                </a:r>
                <a14:m>
                  <m:oMath xmlns:m="http://schemas.openxmlformats.org/officeDocument/2006/math">
                    <m:f>
                      <m:fPr>
                        <m:ctrlPr>
                          <a:rPr lang="en-IN" sz="2000" i="1" smtClean="0">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en-IN" sz="200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smtClean="0">
                                <a:latin typeface="Cambria Math"/>
                                <a:ea typeface="Cambria Math" panose="02040503050406030204" pitchFamily="18" charset="0"/>
                                <a:cs typeface="Times New Roman" panose="02020603050405020304" pitchFamily="18" charset="0"/>
                              </a:rPr>
                              <m:t>4260</m:t>
                            </m:r>
                          </m:e>
                          <m:sup>
                            <m:r>
                              <a:rPr lang="en-US" sz="2000" b="0" i="1" smtClean="0">
                                <a:latin typeface="Cambria Math"/>
                                <a:ea typeface="Cambria Math" panose="02040503050406030204" pitchFamily="18" charset="0"/>
                                <a:cs typeface="Times New Roman" panose="02020603050405020304" pitchFamily="18" charset="0"/>
                              </a:rPr>
                              <m:t>2</m:t>
                            </m:r>
                          </m:sup>
                        </m:sSup>
                      </m:num>
                      <m:den>
                        <m:r>
                          <a:rPr lang="en-US" sz="2000" b="0" i="1" smtClean="0">
                            <a:latin typeface="Cambria Math"/>
                            <a:ea typeface="Cambria Math" panose="02040503050406030204" pitchFamily="18" charset="0"/>
                            <a:cs typeface="Times New Roman" panose="02020603050405020304" pitchFamily="18" charset="0"/>
                          </a:rPr>
                          <m:t>20</m:t>
                        </m:r>
                      </m:den>
                    </m:f>
                  </m:oMath>
                </a14:m>
                <a:r>
                  <a:rPr lang="en-IN" sz="2000" dirty="0" smtClean="0">
                    <a:latin typeface="Cambria Math" panose="02040503050406030204" pitchFamily="18" charset="0"/>
                    <a:ea typeface="Cambria Math" panose="02040503050406030204" pitchFamily="18" charset="0"/>
                    <a:cs typeface="Times New Roman" panose="02020603050405020304" pitchFamily="18" charset="0"/>
                  </a:rPr>
                  <a:t> = 10630</a:t>
                </a:r>
              </a:p>
              <a:p>
                <a:pPr marL="0" indent="0">
                  <a:buNone/>
                </a:pPr>
                <a:endParaRPr lang="en-IN" sz="2000" dirty="0" smtClean="0">
                  <a:latin typeface="Cambria Math" panose="02040503050406030204" pitchFamily="18" charset="0"/>
                  <a:ea typeface="Cambria Math" panose="02040503050406030204" pitchFamily="18" charset="0"/>
                  <a:cs typeface="Times New Roman" panose="02020603050405020304" pitchFamily="18" charset="0"/>
                </a:endParaRPr>
              </a:p>
              <a:p>
                <a14:m>
                  <m:oMath xmlns:m="http://schemas.openxmlformats.org/officeDocument/2006/math">
                    <m:sSub>
                      <m:sSubPr>
                        <m:ctrlPr>
                          <a:rPr lang="en-IN" sz="2000" i="1" smtClean="0">
                            <a:solidFill>
                              <a:srgbClr val="96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solidFill>
                              <a:srgbClr val="960000"/>
                            </a:solidFill>
                            <a:latin typeface="Cambria Math" panose="02040503050406030204" pitchFamily="18" charset="0"/>
                            <a:ea typeface="Cambria Math" panose="02040503050406030204" pitchFamily="18" charset="0"/>
                            <a:cs typeface="Times New Roman" panose="02020603050405020304" pitchFamily="18" charset="0"/>
                          </a:rPr>
                          <m:t>𝑆𝑆</m:t>
                        </m:r>
                      </m:e>
                      <m:sub>
                        <m:r>
                          <a:rPr lang="en-US" sz="2000" b="0" i="1" smtClean="0">
                            <a:solidFill>
                              <a:srgbClr val="960000"/>
                            </a:solidFill>
                            <a:latin typeface="Cambria Math"/>
                            <a:ea typeface="Cambria Math" panose="02040503050406030204" pitchFamily="18" charset="0"/>
                            <a:cs typeface="Times New Roman" panose="02020603050405020304" pitchFamily="18" charset="0"/>
                          </a:rPr>
                          <m:t>𝐸</m:t>
                        </m:r>
                      </m:sub>
                    </m:sSub>
                    <m:r>
                      <a:rPr lang="en-US" sz="2000" b="0" i="0" smtClean="0">
                        <a:solidFill>
                          <a:srgbClr val="960000"/>
                        </a:solidFill>
                        <a:latin typeface="Cambria Math"/>
                        <a:ea typeface="Cambria Math" panose="02040503050406030204" pitchFamily="18" charset="0"/>
                        <a:cs typeface="Times New Roman" panose="02020603050405020304" pitchFamily="18" charset="0"/>
                      </a:rPr>
                      <m:t>=</m:t>
                    </m:r>
                  </m:oMath>
                </a14:m>
                <a:r>
                  <a:rPr lang="en-IN" sz="2000" dirty="0" smtClean="0">
                    <a:solidFill>
                      <a:srgbClr val="960000"/>
                    </a:solidFill>
                    <a:latin typeface="Cambria Math" panose="02040503050406030204" pitchFamily="18" charset="0"/>
                    <a:ea typeface="Cambria Math" panose="02040503050406030204" pitchFamily="18" charset="0"/>
                  </a:rPr>
                  <a:t>850388 – 830404 – </a:t>
                </a:r>
                <a:r>
                  <a:rPr lang="en-IN" sz="2000" dirty="0" smtClean="0">
                    <a:solidFill>
                      <a:srgbClr val="960000"/>
                    </a:solidFill>
                    <a:latin typeface="Cambria Math" panose="02040503050406030204" pitchFamily="18" charset="0"/>
                    <a:ea typeface="Cambria Math" panose="02040503050406030204" pitchFamily="18" charset="0"/>
                    <a:cs typeface="Times New Roman" panose="02020603050405020304" pitchFamily="18" charset="0"/>
                  </a:rPr>
                  <a:t>10630 = 9354</a:t>
                </a:r>
                <a:endParaRPr lang="en-IN" sz="2000" dirty="0">
                  <a:latin typeface="Cambria Math" panose="02040503050406030204" pitchFamily="18" charset="0"/>
                  <a:ea typeface="Cambria Math" panose="02040503050406030204" pitchFamily="18" charset="0"/>
                  <a:cs typeface="Times New Roman" panose="02020603050405020304" pitchFamily="18" charset="0"/>
                </a:endParaRPr>
              </a:p>
              <a:p>
                <a:pPr marL="0" indent="0">
                  <a:buNone/>
                </a:pPr>
                <a:r>
                  <a:rPr lang="en-IN" sz="2000" dirty="0"/>
                  <a:t/>
                </a:r>
                <a:br>
                  <a:rPr lang="en-IN" sz="2000" dirty="0"/>
                </a:br>
                <a:endParaRPr lang="en-IN" sz="2000" dirty="0"/>
              </a:p>
              <a:p>
                <a:endParaRPr lang="en-IN" sz="2000" dirty="0" smtClean="0">
                  <a:latin typeface="Cambria Math" panose="02040503050406030204" pitchFamily="18" charset="0"/>
                  <a:ea typeface="Cambria Math" panose="02040503050406030204" pitchFamily="18" charset="0"/>
                  <a:cs typeface="Times New Roman" panose="02020603050405020304" pitchFamily="18" charset="0"/>
                </a:endParaRPr>
              </a:p>
              <a:p>
                <a:endParaRPr lang="en-IN" sz="2000" dirty="0" smtClean="0">
                  <a:latin typeface="Cambria Math" panose="02040503050406030204" pitchFamily="18" charset="0"/>
                  <a:ea typeface="Cambria Math" panose="02040503050406030204" pitchFamily="18" charset="0"/>
                  <a:cs typeface="Times New Roman" panose="02020603050405020304" pitchFamily="18" charset="0"/>
                </a:endParaRPr>
              </a:p>
              <a:p>
                <a:endParaRPr lang="en-IN" sz="2000" dirty="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16" y="1403648"/>
                <a:ext cx="8229600" cy="4920952"/>
              </a:xfrm>
              <a:blipFill rotWithShape="1">
                <a:blip r:embed="rId2"/>
                <a:stretch>
                  <a:fillRect l="-444" t="-619"/>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73</a:t>
            </a:fld>
            <a:endParaRPr lang="en-IN" dirty="0">
              <a:solidFill>
                <a:srgbClr val="04617B">
                  <a:shade val="90000"/>
                </a:srgbClr>
              </a:solidFill>
            </a:endParaRPr>
          </a:p>
        </p:txBody>
      </p:sp>
      <p:sp>
        <p:nvSpPr>
          <p:cNvPr id="6" name="Title 1"/>
          <p:cNvSpPr txBox="1">
            <a:spLocks/>
          </p:cNvSpPr>
          <p:nvPr/>
        </p:nvSpPr>
        <p:spPr>
          <a:xfrm>
            <a:off x="395543" y="260648"/>
            <a:ext cx="8229600" cy="1008112"/>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Solution : Parameters</a:t>
            </a:r>
            <a:endParaRPr lang="en-IN" sz="4000" dirty="0">
              <a:solidFill>
                <a:srgbClr val="6C0000"/>
              </a:solidFill>
              <a:latin typeface="Times New Roman" pitchFamily="18" charset="0"/>
              <a:cs typeface="Times New Roman" pitchFamily="18" charset="0"/>
            </a:endParaRPr>
          </a:p>
        </p:txBody>
      </p:sp>
    </p:spTree>
    <p:extLst>
      <p:ext uri="{BB962C8B-B14F-4D97-AF65-F5344CB8AC3E}">
        <p14:creationId xmlns:p14="http://schemas.microsoft.com/office/powerpoint/2010/main" val="210949351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16" y="1484784"/>
            <a:ext cx="8229600" cy="4839816"/>
          </a:xfrm>
        </p:spPr>
        <p:txBody>
          <a:bodyPr/>
          <a:lstStyle/>
          <a:p>
            <a:pPr marL="0" indent="0">
              <a:buNone/>
            </a:pPr>
            <a:r>
              <a:rPr lang="en-US" dirty="0" smtClean="0"/>
              <a:t>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      </a:t>
            </a:r>
            <a:endParaRPr lang="en-US" dirty="0"/>
          </a:p>
          <a:p>
            <a:pPr marL="0" indent="0">
              <a:buNone/>
            </a:pPr>
            <a:endParaRPr lang="en-US" dirty="0" smtClean="0"/>
          </a:p>
          <a:p>
            <a:pPr marL="0" indent="0">
              <a:buNone/>
            </a:pPr>
            <a:r>
              <a:rPr lang="en-US" dirty="0" smtClean="0"/>
              <a:t>                                                                    </a:t>
            </a:r>
          </a:p>
          <a:p>
            <a:pPr marL="0" indent="0">
              <a:buNone/>
            </a:pPr>
            <a:endParaRPr lang="en-IN" dirty="0"/>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74</a:t>
            </a:fld>
            <a:endParaRPr lang="en-IN" dirty="0">
              <a:solidFill>
                <a:srgbClr val="04617B">
                  <a:shade val="90000"/>
                </a:srgbClr>
              </a:solidFill>
            </a:endParaRPr>
          </a:p>
        </p:txBody>
      </p:sp>
      <p:sp>
        <p:nvSpPr>
          <p:cNvPr id="6" name="Title 1"/>
          <p:cNvSpPr txBox="1">
            <a:spLocks/>
          </p:cNvSpPr>
          <p:nvPr/>
        </p:nvSpPr>
        <p:spPr>
          <a:xfrm>
            <a:off x="395543" y="2606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 </a:t>
            </a:r>
            <a:r>
              <a:rPr lang="en-US" sz="4000" dirty="0" smtClean="0">
                <a:solidFill>
                  <a:srgbClr val="A50021"/>
                </a:solidFill>
                <a:latin typeface="Times New Roman" pitchFamily="18" charset="0"/>
                <a:cs typeface="Times New Roman" pitchFamily="18" charset="0"/>
              </a:rPr>
              <a:t>Solution: ANOVA </a:t>
            </a:r>
            <a:r>
              <a:rPr lang="en-US" sz="4000" dirty="0">
                <a:solidFill>
                  <a:srgbClr val="A50021"/>
                </a:solidFill>
                <a:latin typeface="Times New Roman" pitchFamily="18" charset="0"/>
                <a:cs typeface="Times New Roman" pitchFamily="18" charset="0"/>
              </a:rPr>
              <a:t>T</a:t>
            </a:r>
            <a:r>
              <a:rPr lang="en-US" sz="4000" dirty="0" smtClean="0">
                <a:solidFill>
                  <a:srgbClr val="A50021"/>
                </a:solidFill>
                <a:latin typeface="Times New Roman" pitchFamily="18" charset="0"/>
                <a:cs typeface="Times New Roman" pitchFamily="18" charset="0"/>
              </a:rPr>
              <a:t>able</a:t>
            </a:r>
            <a:endParaRPr lang="en-IN" sz="4000" dirty="0">
              <a:solidFill>
                <a:srgbClr val="6C0000"/>
              </a:solidFill>
              <a:latin typeface="Times New Roman" pitchFamily="18" charset="0"/>
              <a:cs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329476737"/>
              </p:ext>
            </p:extLst>
          </p:nvPr>
        </p:nvGraphicFramePr>
        <p:xfrm>
          <a:off x="1043608" y="2204864"/>
          <a:ext cx="6192690" cy="3168351"/>
        </p:xfrm>
        <a:graphic>
          <a:graphicData uri="http://schemas.openxmlformats.org/drawingml/2006/table">
            <a:tbl>
              <a:tblPr firstRow="1" bandRow="1">
                <a:tableStyleId>{5C22544A-7EE6-4342-B048-85BDC9FD1C3A}</a:tableStyleId>
              </a:tblPr>
              <a:tblGrid>
                <a:gridCol w="2016224">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gridCol w="1152128">
                  <a:extLst>
                    <a:ext uri="{9D8B030D-6E8A-4147-A177-3AD203B41FA5}">
                      <a16:colId xmlns:a16="http://schemas.microsoft.com/office/drawing/2014/main" val="20003"/>
                    </a:ext>
                  </a:extLst>
                </a:gridCol>
                <a:gridCol w="864098">
                  <a:extLst>
                    <a:ext uri="{9D8B030D-6E8A-4147-A177-3AD203B41FA5}">
                      <a16:colId xmlns:a16="http://schemas.microsoft.com/office/drawing/2014/main" val="20004"/>
                    </a:ext>
                  </a:extLst>
                </a:gridCol>
              </a:tblGrid>
              <a:tr h="814251">
                <a:tc>
                  <a:txBody>
                    <a:bodyPr/>
                    <a:lstStyle/>
                    <a:p>
                      <a:r>
                        <a:rPr lang="en-IN" sz="1400" dirty="0" smtClean="0"/>
                        <a:t>Source of</a:t>
                      </a:r>
                    </a:p>
                    <a:p>
                      <a:r>
                        <a:rPr lang="en-IN" sz="1400" dirty="0" smtClean="0"/>
                        <a:t>variation</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r>
                        <a:rPr lang="en-IN" sz="1400" dirty="0" smtClean="0"/>
                        <a:t>Sum of</a:t>
                      </a:r>
                    </a:p>
                    <a:p>
                      <a:r>
                        <a:rPr lang="en-IN" sz="1400" dirty="0" smtClean="0"/>
                        <a:t>squares</a:t>
                      </a:r>
                    </a:p>
                  </a:txBody>
                  <a:tcPr>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r>
                        <a:rPr lang="en-IN" sz="1400" dirty="0" smtClean="0"/>
                        <a:t>Degrees of</a:t>
                      </a:r>
                    </a:p>
                    <a:p>
                      <a:r>
                        <a:rPr lang="en-IN" sz="1400" dirty="0" smtClean="0"/>
                        <a:t>freedom</a:t>
                      </a:r>
                    </a:p>
                  </a:txBody>
                  <a:tcPr>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r>
                        <a:rPr lang="en-IN" sz="1400" dirty="0" smtClean="0"/>
                        <a:t>Mean</a:t>
                      </a:r>
                    </a:p>
                    <a:p>
                      <a:r>
                        <a:rPr lang="en-IN" sz="1400" dirty="0" smtClean="0"/>
                        <a:t>square</a:t>
                      </a:r>
                    </a:p>
                  </a:txBody>
                  <a:tcPr>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r>
                        <a:rPr lang="en-IN" sz="1400" dirty="0" smtClean="0"/>
                        <a:t>F ratio</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56769">
                <a:tc>
                  <a:txBody>
                    <a:bodyPr/>
                    <a:lstStyle/>
                    <a:p>
                      <a:r>
                        <a:rPr lang="en-IN" sz="1400" dirty="0" smtClean="0"/>
                        <a:t>Between programs</a:t>
                      </a:r>
                      <a:endParaRPr lang="en-IN" sz="1400" dirty="0"/>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IN" sz="1400" dirty="0" smtClean="0">
                          <a:latin typeface="Cambria Math" panose="02040503050406030204" pitchFamily="18" charset="0"/>
                          <a:ea typeface="Cambria Math" panose="02040503050406030204" pitchFamily="18" charset="0"/>
                        </a:rPr>
                        <a:t>830404</a:t>
                      </a:r>
                      <a:endParaRPr lang="en-IN" sz="1400" dirty="0">
                        <a:latin typeface="Cambria Math" panose="02040503050406030204" pitchFamily="18" charset="0"/>
                        <a:ea typeface="Cambria Math" panose="020405030504060302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IN" sz="1400" dirty="0" smtClean="0">
                          <a:latin typeface="Cambria Math" panose="02040503050406030204" pitchFamily="18" charset="0"/>
                          <a:ea typeface="Cambria Math" panose="02040503050406030204" pitchFamily="18" charset="0"/>
                        </a:rPr>
                        <a:t>4</a:t>
                      </a:r>
                      <a:endParaRPr lang="en-IN" sz="1400" dirty="0">
                        <a:latin typeface="Cambria Math" panose="02040503050406030204" pitchFamily="18" charset="0"/>
                        <a:ea typeface="Cambria Math" panose="020405030504060302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IN" sz="1400" dirty="0" smtClean="0">
                          <a:latin typeface="Cambria Math" panose="02040503050406030204" pitchFamily="18" charset="0"/>
                          <a:ea typeface="Cambria Math" panose="02040503050406030204" pitchFamily="18" charset="0"/>
                        </a:rPr>
                        <a:t>207601.0</a:t>
                      </a:r>
                      <a:endParaRPr lang="en-IN" sz="1400" dirty="0">
                        <a:latin typeface="Cambria Math" panose="02040503050406030204" pitchFamily="18" charset="0"/>
                        <a:ea typeface="Cambria Math" panose="020405030504060302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IN" sz="1400" dirty="0" smtClean="0">
                          <a:latin typeface="Cambria Math" panose="02040503050406030204" pitchFamily="18" charset="0"/>
                          <a:ea typeface="Cambria Math" panose="02040503050406030204" pitchFamily="18" charset="0"/>
                        </a:rPr>
                        <a:t>266.33</a:t>
                      </a:r>
                      <a:endParaRPr lang="en-IN" sz="1400" dirty="0">
                        <a:latin typeface="Cambria Math" panose="02040503050406030204" pitchFamily="18" charset="0"/>
                        <a:ea typeface="Cambria Math" panose="02040503050406030204" pitchFamily="18" charset="0"/>
                      </a:endParaRP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5777">
                <a:tc>
                  <a:txBody>
                    <a:bodyPr/>
                    <a:lstStyle/>
                    <a:p>
                      <a:r>
                        <a:rPr lang="en-IN" sz="1400" dirty="0" smtClean="0"/>
                        <a:t>Between compilers</a:t>
                      </a:r>
                      <a:endParaRPr lang="en-IN" sz="140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1400" dirty="0" smtClean="0">
                          <a:latin typeface="Cambria Math" panose="02040503050406030204" pitchFamily="18" charset="0"/>
                          <a:ea typeface="Cambria Math" panose="02040503050406030204" pitchFamily="18" charset="0"/>
                        </a:rPr>
                        <a:t>10630</a:t>
                      </a:r>
                      <a:endParaRPr lang="en-IN" sz="1400" dirty="0">
                        <a:latin typeface="Cambria Math" panose="02040503050406030204" pitchFamily="18" charset="0"/>
                        <a:ea typeface="Cambria Math" panose="0204050305040603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Cambria Math" panose="02040503050406030204" pitchFamily="18" charset="0"/>
                          <a:ea typeface="Cambria Math" panose="02040503050406030204" pitchFamily="18" charset="0"/>
                        </a:rPr>
                        <a:t>3</a:t>
                      </a:r>
                      <a:endParaRPr lang="en-IN" sz="1400" dirty="0">
                        <a:latin typeface="Cambria Math" panose="02040503050406030204" pitchFamily="18" charset="0"/>
                        <a:ea typeface="Cambria Math" panose="0204050305040603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1400" dirty="0" smtClean="0">
                          <a:latin typeface="Cambria Math" panose="02040503050406030204" pitchFamily="18" charset="0"/>
                          <a:ea typeface="Cambria Math" panose="02040503050406030204" pitchFamily="18" charset="0"/>
                        </a:rPr>
                        <a:t>3543.3</a:t>
                      </a:r>
                      <a:endParaRPr lang="en-IN" sz="1400" dirty="0">
                        <a:latin typeface="Cambria Math" panose="02040503050406030204" pitchFamily="18" charset="0"/>
                        <a:ea typeface="Cambria Math" panose="0204050305040603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1400" dirty="0" smtClean="0">
                          <a:latin typeface="Cambria Math" panose="02040503050406030204" pitchFamily="18" charset="0"/>
                          <a:ea typeface="Cambria Math" panose="02040503050406030204" pitchFamily="18" charset="0"/>
                        </a:rPr>
                        <a:t>4.55</a:t>
                      </a:r>
                      <a:endParaRPr lang="en-IN" sz="1400" dirty="0">
                        <a:latin typeface="Cambria Math" panose="02040503050406030204" pitchFamily="18" charset="0"/>
                        <a:ea typeface="Cambria Math" panose="02040503050406030204" pitchFamily="18"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5777">
                <a:tc>
                  <a:txBody>
                    <a:bodyPr/>
                    <a:lstStyle/>
                    <a:p>
                      <a:r>
                        <a:rPr lang="en-IN" sz="1400" dirty="0" smtClean="0"/>
                        <a:t>Error (residual)</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1400" dirty="0" smtClean="0">
                          <a:latin typeface="Cambria Math" panose="02040503050406030204" pitchFamily="18" charset="0"/>
                          <a:ea typeface="Cambria Math" panose="02040503050406030204" pitchFamily="18" charset="0"/>
                        </a:rPr>
                        <a:t>9354</a:t>
                      </a:r>
                      <a:endParaRPr lang="en-IN" sz="1400" dirty="0">
                        <a:latin typeface="Cambria Math" panose="02040503050406030204" pitchFamily="18" charset="0"/>
                        <a:ea typeface="Cambria Math" panose="0204050305040603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1400" dirty="0" smtClean="0">
                          <a:latin typeface="Cambria Math" panose="02040503050406030204" pitchFamily="18" charset="0"/>
                          <a:ea typeface="Cambria Math" panose="02040503050406030204" pitchFamily="18" charset="0"/>
                        </a:rPr>
                        <a:t>12</a:t>
                      </a:r>
                      <a:endParaRPr lang="en-IN" sz="1400" dirty="0">
                        <a:latin typeface="Cambria Math" panose="02040503050406030204" pitchFamily="18" charset="0"/>
                        <a:ea typeface="Cambria Math" panose="0204050305040603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1400" dirty="0" smtClean="0">
                          <a:latin typeface="Cambria Math" panose="02040503050406030204" pitchFamily="18" charset="0"/>
                          <a:ea typeface="Cambria Math" panose="02040503050406030204" pitchFamily="18" charset="0"/>
                        </a:rPr>
                        <a:t>779.5</a:t>
                      </a:r>
                      <a:endParaRPr lang="en-IN" sz="1400" dirty="0">
                        <a:latin typeface="Cambria Math" panose="02040503050406030204" pitchFamily="18" charset="0"/>
                        <a:ea typeface="Cambria Math" panose="0204050305040603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IN" sz="1400" dirty="0">
                        <a:latin typeface="Cambria Math" panose="02040503050406030204" pitchFamily="18" charset="0"/>
                        <a:ea typeface="Cambria Math" panose="02040503050406030204" pitchFamily="18"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5777">
                <a:tc>
                  <a:txBody>
                    <a:bodyPr/>
                    <a:lstStyle/>
                    <a:p>
                      <a:r>
                        <a:rPr lang="en-IN" sz="1400" dirty="0" smtClean="0"/>
                        <a:t>Total</a:t>
                      </a:r>
                      <a:endParaRPr lang="en-IN" sz="1400" dirty="0"/>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dirty="0" smtClean="0">
                          <a:latin typeface="Cambria Math" panose="02040503050406030204" pitchFamily="18" charset="0"/>
                          <a:ea typeface="Cambria Math" panose="02040503050406030204" pitchFamily="18" charset="0"/>
                        </a:rPr>
                        <a:t>850388</a:t>
                      </a:r>
                      <a:endParaRPr lang="en-IN" sz="1400" dirty="0">
                        <a:latin typeface="Cambria Math" panose="02040503050406030204" pitchFamily="18" charset="0"/>
                        <a:ea typeface="Cambria Math" panose="020405030504060302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latin typeface="Cambria Math" panose="02040503050406030204" pitchFamily="18" charset="0"/>
                          <a:ea typeface="Cambria Math" panose="02040503050406030204" pitchFamily="18" charset="0"/>
                        </a:rPr>
                        <a:t>19</a:t>
                      </a:r>
                      <a:endParaRPr lang="en-IN" sz="1400" dirty="0">
                        <a:latin typeface="Cambria Math" panose="02040503050406030204" pitchFamily="18" charset="0"/>
                        <a:ea typeface="Cambria Math" panose="020405030504060302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400" dirty="0">
                        <a:latin typeface="Cambria Math" panose="02040503050406030204" pitchFamily="18" charset="0"/>
                        <a:ea typeface="Cambria Math" panose="020405030504060302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400" dirty="0">
                        <a:latin typeface="Cambria Math" panose="02040503050406030204" pitchFamily="18" charset="0"/>
                        <a:ea typeface="Cambria Math" panose="02040503050406030204" pitchFamily="18"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6215043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16" y="1403648"/>
            <a:ext cx="8229600" cy="4920952"/>
          </a:xfrm>
        </p:spPr>
        <p:txBody>
          <a:bodyPr>
            <a:normAutofit/>
          </a:bodyPr>
          <a:lstStyle/>
          <a:p>
            <a:r>
              <a:rPr lang="en-IN" sz="1800" dirty="0">
                <a:latin typeface="Times New Roman" panose="02020603050405020304" pitchFamily="18" charset="0"/>
                <a:cs typeface="Times New Roman" panose="02020603050405020304" pitchFamily="18" charset="0"/>
              </a:rPr>
              <a:t>H0: no effect on compilation times due to compilers</a:t>
            </a:r>
          </a:p>
          <a:p>
            <a:r>
              <a:rPr lang="en-IN" sz="1800" dirty="0">
                <a:latin typeface="Times New Roman" panose="02020603050405020304" pitchFamily="18" charset="0"/>
                <a:cs typeface="Times New Roman" panose="02020603050405020304" pitchFamily="18" charset="0"/>
              </a:rPr>
              <a:t>H1: an effect on compilation times due to compilers</a:t>
            </a:r>
          </a:p>
          <a:p>
            <a:r>
              <a:rPr lang="en-IN" sz="1800" dirty="0">
                <a:latin typeface="Times New Roman" panose="02020603050405020304" pitchFamily="18" charset="0"/>
                <a:cs typeface="Times New Roman" panose="02020603050405020304" pitchFamily="18" charset="0"/>
              </a:rPr>
              <a:t>Significance level</a:t>
            </a:r>
            <a:r>
              <a:rPr lang="en-IN" sz="1800" dirty="0" smtClean="0">
                <a:latin typeface="Times New Roman" panose="02020603050405020304" pitchFamily="18" charset="0"/>
                <a:cs typeface="Times New Roman" panose="02020603050405020304" pitchFamily="18" charset="0"/>
              </a:rPr>
              <a:t>, </a:t>
            </a:r>
            <a:r>
              <a:rPr lang="el-GR" sz="1600" dirty="0" smtClean="0">
                <a:latin typeface="Cambria Math" panose="02040503050406030204" pitchFamily="18" charset="0"/>
                <a:ea typeface="Cambria Math" panose="02040503050406030204" pitchFamily="18" charset="0"/>
                <a:cs typeface="Times New Roman" panose="02020603050405020304" pitchFamily="18" charset="0"/>
              </a:rPr>
              <a:t>α</a:t>
            </a:r>
            <a:r>
              <a:rPr lang="en-US" sz="1600" dirty="0" smtClean="0">
                <a:latin typeface="Cambria Math" panose="02040503050406030204" pitchFamily="18" charset="0"/>
                <a:ea typeface="Cambria Math" panose="02040503050406030204" pitchFamily="18" charset="0"/>
                <a:cs typeface="Times New Roman" panose="02020603050405020304" pitchFamily="18" charset="0"/>
              </a:rPr>
              <a:t> = 0.001</a:t>
            </a:r>
          </a:p>
          <a:p>
            <a:r>
              <a:rPr lang="en-IN" sz="1800" dirty="0">
                <a:latin typeface="Times New Roman" panose="02020603050405020304" pitchFamily="18" charset="0"/>
                <a:cs typeface="Times New Roman" panose="02020603050405020304" pitchFamily="18" charset="0"/>
              </a:rPr>
              <a:t>Degrees of freedom, </a:t>
            </a:r>
            <a:r>
              <a:rPr lang="en-IN" sz="1600" dirty="0">
                <a:latin typeface="Cambria Math" panose="02040503050406030204" pitchFamily="18" charset="0"/>
                <a:ea typeface="Cambria Math" panose="02040503050406030204" pitchFamily="18" charset="0"/>
                <a:cs typeface="Times New Roman" panose="02020603050405020304" pitchFamily="18" charset="0"/>
              </a:rPr>
              <a:t>v1 = c − 1 = </a:t>
            </a:r>
            <a:r>
              <a:rPr lang="en-IN" sz="1600" dirty="0" smtClean="0">
                <a:latin typeface="Cambria Math" panose="02040503050406030204" pitchFamily="18" charset="0"/>
                <a:ea typeface="Cambria Math" panose="02040503050406030204" pitchFamily="18" charset="0"/>
                <a:cs typeface="Times New Roman" panose="02020603050405020304" pitchFamily="18" charset="0"/>
              </a:rPr>
              <a:t>3</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IN" sz="1800" dirty="0" smtClean="0"/>
              <a:t>and</a:t>
            </a:r>
            <a:r>
              <a:rPr lang="en-IN" sz="2000" dirty="0" smtClean="0"/>
              <a:t> </a:t>
            </a:r>
            <a:r>
              <a:rPr lang="en-IN" sz="1600" dirty="0">
                <a:latin typeface="Cambria Math" panose="02040503050406030204" pitchFamily="18" charset="0"/>
                <a:ea typeface="Cambria Math" panose="02040503050406030204" pitchFamily="18" charset="0"/>
              </a:rPr>
              <a:t>v2 = ( r − 1)( c − 1) = 4 × 3 = </a:t>
            </a:r>
            <a:r>
              <a:rPr lang="en-IN" sz="1600" dirty="0" smtClean="0">
                <a:latin typeface="Cambria Math" panose="02040503050406030204" pitchFamily="18" charset="0"/>
                <a:ea typeface="Cambria Math" panose="02040503050406030204" pitchFamily="18" charset="0"/>
              </a:rPr>
              <a:t>12</a:t>
            </a:r>
          </a:p>
          <a:p>
            <a:r>
              <a:rPr lang="en-IN" sz="1800" dirty="0" smtClean="0">
                <a:latin typeface="Times New Roman" panose="02020603050405020304" pitchFamily="18" charset="0"/>
                <a:cs typeface="Times New Roman" panose="02020603050405020304" pitchFamily="18" charset="0"/>
              </a:rPr>
              <a:t>Critical </a:t>
            </a:r>
            <a:r>
              <a:rPr lang="en-IN" sz="1800" dirty="0">
                <a:latin typeface="Times New Roman" panose="02020603050405020304" pitchFamily="18" charset="0"/>
                <a:cs typeface="Times New Roman" panose="02020603050405020304" pitchFamily="18" charset="0"/>
              </a:rPr>
              <a:t>region </a:t>
            </a:r>
            <a:r>
              <a:rPr lang="en-IN" sz="1800" dirty="0" smtClean="0">
                <a:latin typeface="Times New Roman" panose="02020603050405020304" pitchFamily="18" charset="0"/>
                <a:cs typeface="Times New Roman" panose="02020603050405020304" pitchFamily="18" charset="0"/>
              </a:rPr>
              <a:t>is</a:t>
            </a:r>
            <a:r>
              <a:rPr lang="en-IN" sz="2000" dirty="0" smtClean="0">
                <a:latin typeface="Times New Roman" panose="02020603050405020304" pitchFamily="18" charset="0"/>
                <a:cs typeface="Times New Roman" panose="02020603050405020304" pitchFamily="18" charset="0"/>
              </a:rPr>
              <a:t>  </a:t>
            </a:r>
            <a:r>
              <a:rPr lang="en-IN" sz="1600" dirty="0">
                <a:latin typeface="Cambria Math" panose="02040503050406030204" pitchFamily="18" charset="0"/>
                <a:ea typeface="Cambria Math" panose="02040503050406030204" pitchFamily="18" charset="0"/>
              </a:rPr>
              <a:t>F &gt; </a:t>
            </a:r>
            <a:r>
              <a:rPr lang="en-IN" sz="1600" dirty="0" smtClean="0">
                <a:latin typeface="Cambria Math" panose="02040503050406030204" pitchFamily="18" charset="0"/>
                <a:ea typeface="Cambria Math" panose="02040503050406030204" pitchFamily="18" charset="0"/>
              </a:rPr>
              <a:t>5.953</a:t>
            </a:r>
          </a:p>
          <a:p>
            <a:r>
              <a:rPr lang="en-IN" sz="1800" dirty="0" smtClean="0"/>
              <a:t>Test </a:t>
            </a:r>
            <a:r>
              <a:rPr lang="en-IN" sz="1800" dirty="0"/>
              <a:t>statistic </a:t>
            </a:r>
            <a:r>
              <a:rPr lang="en-IN" sz="1800" dirty="0" smtClean="0"/>
              <a:t> </a:t>
            </a:r>
            <a:r>
              <a:rPr lang="en-IN" sz="1600" dirty="0" smtClean="0">
                <a:latin typeface="Cambria Math" panose="02040503050406030204" pitchFamily="18" charset="0"/>
                <a:ea typeface="Cambria Math" panose="02040503050406030204" pitchFamily="18" charset="0"/>
              </a:rPr>
              <a:t>FC </a:t>
            </a:r>
            <a:r>
              <a:rPr lang="en-IN" sz="1600" dirty="0">
                <a:latin typeface="Cambria Math" panose="02040503050406030204" pitchFamily="18" charset="0"/>
                <a:ea typeface="Cambria Math" panose="02040503050406030204" pitchFamily="18" charset="0"/>
              </a:rPr>
              <a:t>= 4.55</a:t>
            </a:r>
            <a:br>
              <a:rPr lang="en-IN" sz="1600" dirty="0">
                <a:latin typeface="Cambria Math" panose="02040503050406030204" pitchFamily="18" charset="0"/>
                <a:ea typeface="Cambria Math" panose="02040503050406030204" pitchFamily="18" charset="0"/>
              </a:rPr>
            </a:br>
            <a:endParaRPr lang="en-IN" sz="1600" dirty="0">
              <a:latin typeface="Cambria Math" panose="02040503050406030204" pitchFamily="18" charset="0"/>
              <a:ea typeface="Cambria Math" panose="02040503050406030204" pitchFamily="18" charset="0"/>
            </a:endParaRPr>
          </a:p>
          <a:p>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value does not lie in the critical region. Thus there is </a:t>
            </a:r>
            <a:r>
              <a:rPr lang="en-IN" sz="2000" dirty="0" smtClean="0">
                <a:latin typeface="Times New Roman" panose="02020603050405020304" pitchFamily="18" charset="0"/>
                <a:cs typeface="Times New Roman" panose="02020603050405020304" pitchFamily="18" charset="0"/>
              </a:rPr>
              <a:t>no evidence</a:t>
            </a:r>
            <a:r>
              <a:rPr lang="en-IN" sz="2000" dirty="0">
                <a:latin typeface="Times New Roman" panose="02020603050405020304" pitchFamily="18" charset="0"/>
                <a:cs typeface="Times New Roman" panose="02020603050405020304" pitchFamily="18" charset="0"/>
              </a:rPr>
              <a:t>, at the 1% significance level, to suggest a difference </a:t>
            </a:r>
            <a:r>
              <a:rPr lang="en-IN" sz="2000" dirty="0" smtClean="0">
                <a:latin typeface="Times New Roman" panose="02020603050405020304" pitchFamily="18" charset="0"/>
                <a:cs typeface="Times New Roman" panose="02020603050405020304" pitchFamily="18" charset="0"/>
              </a:rPr>
              <a:t>in compilation </a:t>
            </a:r>
            <a:r>
              <a:rPr lang="en-IN" sz="2000" dirty="0">
                <a:latin typeface="Times New Roman" panose="02020603050405020304" pitchFamily="18" charset="0"/>
                <a:cs typeface="Times New Roman" panose="02020603050405020304" pitchFamily="18" charset="0"/>
              </a:rPr>
              <a:t>times between the four compilers.</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75</a:t>
            </a:fld>
            <a:endParaRPr lang="en-IN" dirty="0">
              <a:solidFill>
                <a:srgbClr val="04617B">
                  <a:shade val="90000"/>
                </a:srgbClr>
              </a:solidFill>
            </a:endParaRPr>
          </a:p>
        </p:txBody>
      </p:sp>
      <p:sp>
        <p:nvSpPr>
          <p:cNvPr id="6" name="Title 1"/>
          <p:cNvSpPr txBox="1">
            <a:spLocks/>
          </p:cNvSpPr>
          <p:nvPr/>
        </p:nvSpPr>
        <p:spPr>
          <a:xfrm>
            <a:off x="395543" y="260648"/>
            <a:ext cx="8229600" cy="108012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Solution : Hypothesis Test</a:t>
            </a:r>
            <a:endParaRPr lang="en-IN" sz="4000" dirty="0">
              <a:solidFill>
                <a:srgbClr val="6C0000"/>
              </a:solidFill>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2054880"/>
            <a:ext cx="3600400"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782686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049" y="124461"/>
            <a:ext cx="8229600" cy="1143000"/>
          </a:xfrm>
        </p:spPr>
        <p:txBody>
          <a:bodyPr>
            <a:normAutofit/>
          </a:bodyPr>
          <a:lstStyle/>
          <a:p>
            <a:r>
              <a:rPr lang="en-US" sz="4000" dirty="0" smtClean="0">
                <a:solidFill>
                  <a:srgbClr val="A50021"/>
                </a:solidFill>
                <a:latin typeface="Times New Roman" pitchFamily="18" charset="0"/>
                <a:cs typeface="Times New Roman" pitchFamily="18" charset="0"/>
              </a:rPr>
              <a:t>Reference</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76</a:t>
            </a:fld>
            <a:endParaRPr lang="en-IN" dirty="0">
              <a:solidFill>
                <a:srgbClr val="04617B">
                  <a:shade val="90000"/>
                </a:srgbClr>
              </a:solidFill>
            </a:endParaRPr>
          </a:p>
        </p:txBody>
      </p:sp>
      <p:sp>
        <p:nvSpPr>
          <p:cNvPr id="12" name="Content Placeholder 4"/>
          <p:cNvSpPr txBox="1">
            <a:spLocks/>
          </p:cNvSpPr>
          <p:nvPr/>
        </p:nvSpPr>
        <p:spPr>
          <a:xfrm>
            <a:off x="205883" y="2928512"/>
            <a:ext cx="8308875" cy="2227148"/>
          </a:xfrm>
          <a:prstGeom prst="rect">
            <a:avLst/>
          </a:prstGeom>
        </p:spPr>
        <p:txBody>
          <a:bodyPr vert="horz">
            <a:normAutofit fontScale="925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Clr>
                <a:srgbClr val="0BD0D9"/>
              </a:buClr>
            </a:pPr>
            <a:r>
              <a:rPr lang="en-US" dirty="0" smtClean="0">
                <a:solidFill>
                  <a:prstClr val="black"/>
                </a:solidFill>
              </a:rPr>
              <a:t>The detail material related to this lecture can be found in</a:t>
            </a:r>
          </a:p>
          <a:p>
            <a:pPr>
              <a:buClr>
                <a:srgbClr val="0BD0D9"/>
              </a:buClr>
            </a:pPr>
            <a:endParaRPr lang="en-US" dirty="0" smtClean="0">
              <a:solidFill>
                <a:prstClr val="black"/>
              </a:solidFill>
            </a:endParaRPr>
          </a:p>
          <a:p>
            <a:pPr marL="393192" lvl="1" indent="0">
              <a:buClr>
                <a:srgbClr val="0BD0D9"/>
              </a:buClr>
              <a:buFont typeface="Wingdings 2"/>
              <a:buNone/>
            </a:pPr>
            <a:r>
              <a:rPr lang="en-IN" dirty="0" smtClean="0">
                <a:solidFill>
                  <a:srgbClr val="073C8B"/>
                </a:solidFill>
              </a:rPr>
              <a:t>Design and Analysis of Experiments (8</a:t>
            </a:r>
            <a:r>
              <a:rPr lang="en-IN" baseline="30000" dirty="0" smtClean="0">
                <a:solidFill>
                  <a:srgbClr val="073C8B"/>
                </a:solidFill>
              </a:rPr>
              <a:t>th</a:t>
            </a:r>
            <a:r>
              <a:rPr lang="en-IN" dirty="0" smtClean="0">
                <a:solidFill>
                  <a:srgbClr val="073C8B"/>
                </a:solidFill>
              </a:rPr>
              <a:t> Edition), Douglas C. Montgomery, John Wiley &amp; Sons, 2013.</a:t>
            </a:r>
            <a:endParaRPr lang="en-US" dirty="0" smtClean="0">
              <a:solidFill>
                <a:srgbClr val="073C8B"/>
              </a:solidFill>
            </a:endParaRPr>
          </a:p>
          <a:p>
            <a:pPr marL="0" indent="0">
              <a:buClr>
                <a:srgbClr val="0BD0D9"/>
              </a:buClr>
              <a:buFont typeface="Wingdings 2"/>
              <a:buNone/>
            </a:pPr>
            <a:r>
              <a:rPr lang="en-US" dirty="0">
                <a:solidFill>
                  <a:prstClr val="black"/>
                </a:solidFill>
              </a:rPr>
              <a:t>	</a:t>
            </a:r>
            <a:endParaRPr lang="en-IN" dirty="0">
              <a:solidFill>
                <a:prstClr val="black"/>
              </a:solidFill>
            </a:endParaRPr>
          </a:p>
        </p:txBody>
      </p:sp>
    </p:spTree>
    <p:extLst>
      <p:ext uri="{BB962C8B-B14F-4D97-AF65-F5344CB8AC3E}">
        <p14:creationId xmlns:p14="http://schemas.microsoft.com/office/powerpoint/2010/main" val="2927729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3" y="260648"/>
            <a:ext cx="8229600" cy="1143000"/>
          </a:xfrm>
        </p:spPr>
        <p:txBody>
          <a:bodyPr>
            <a:normAutofit fontScale="90000"/>
          </a:bodyPr>
          <a:lstStyle/>
          <a:p>
            <a:pPr algn="l"/>
            <a:r>
              <a:rPr lang="en-US" sz="4000" dirty="0" smtClean="0">
                <a:solidFill>
                  <a:srgbClr val="960000"/>
                </a:solidFill>
                <a:latin typeface="Times New Roman" pitchFamily="18" charset="0"/>
                <a:cs typeface="Times New Roman" pitchFamily="18" charset="0"/>
              </a:rPr>
              <a:t>Example 1: The issue in Statistical Testing</a:t>
            </a:r>
            <a:endParaRPr lang="en-IN" sz="4000" dirty="0">
              <a:solidFill>
                <a:srgbClr val="96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What </a:t>
            </a:r>
            <a:r>
              <a:rPr lang="en-US" sz="2000" dirty="0">
                <a:latin typeface="Times New Roman" panose="02020603050405020304" pitchFamily="18" charset="0"/>
                <a:cs typeface="Times New Roman" panose="02020603050405020304" pitchFamily="18" charset="0"/>
              </a:rPr>
              <a:t>if it affected the results of the students in a negative way?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o</a:t>
            </a:r>
            <a:r>
              <a:rPr lang="en-US" sz="2000" dirty="0" smtClean="0">
                <a:latin typeface="Times New Roman" panose="02020603050405020304" pitchFamily="18" charset="0"/>
                <a:cs typeface="Times New Roman" panose="02020603050405020304" pitchFamily="18" charset="0"/>
              </a:rPr>
              <a:t>r </a:t>
            </a:r>
          </a:p>
          <a:p>
            <a:r>
              <a:rPr lang="en-US" sz="2000" dirty="0" smtClean="0">
                <a:latin typeface="Times New Roman" panose="02020603050405020304" pitchFamily="18" charset="0"/>
                <a:cs typeface="Times New Roman" panose="02020603050405020304" pitchFamily="18" charset="0"/>
              </a:rPr>
              <a:t>What </a:t>
            </a:r>
            <a:r>
              <a:rPr lang="en-US" sz="2000" dirty="0">
                <a:latin typeface="Times New Roman" panose="02020603050405020304" pitchFamily="18" charset="0"/>
                <a:cs typeface="Times New Roman" panose="02020603050405020304" pitchFamily="18" charset="0"/>
              </a:rPr>
              <a:t>kind of music would be a good choice for this? </a:t>
            </a:r>
            <a:endParaRPr lang="en-US" sz="2000" dirty="0" smtClean="0">
              <a:latin typeface="Times New Roman" panose="02020603050405020304" pitchFamily="18" charset="0"/>
              <a:cs typeface="Times New Roman" panose="02020603050405020304" pitchFamily="18" charset="0"/>
            </a:endParaRPr>
          </a:p>
          <a:p>
            <a:pPr lvl="5"/>
            <a:endParaRPr lang="en-US" sz="1200" dirty="0" smtClean="0">
              <a:latin typeface="Times New Roman" panose="02020603050405020304" pitchFamily="18" charset="0"/>
              <a:cs typeface="Times New Roman" panose="02020603050405020304" pitchFamily="18" charset="0"/>
            </a:endParaRPr>
          </a:p>
          <a:p>
            <a:pPr lvl="5"/>
            <a:endParaRPr lang="en-US" sz="1200" dirty="0">
              <a:latin typeface="Times New Roman" panose="02020603050405020304" pitchFamily="18" charset="0"/>
              <a:cs typeface="Times New Roman" panose="02020603050405020304" pitchFamily="18" charset="0"/>
            </a:endParaRPr>
          </a:p>
          <a:p>
            <a:pPr lvl="5"/>
            <a:endParaRPr lang="en-IN" sz="1200" dirty="0">
              <a:latin typeface="Times New Roman" panose="02020603050405020304" pitchFamily="18" charset="0"/>
              <a:cs typeface="Times New Roman" panose="02020603050405020304" pitchFamily="18" charset="0"/>
            </a:endParaRPr>
          </a:p>
          <a:p>
            <a:pPr marL="0" indent="0" algn="ctr">
              <a:buNone/>
            </a:pPr>
            <a:r>
              <a:rPr lang="en-US" sz="2000" dirty="0" smtClean="0">
                <a:solidFill>
                  <a:srgbClr val="0070C0"/>
                </a:solidFill>
                <a:latin typeface="Times New Roman" panose="02020603050405020304" pitchFamily="18" charset="0"/>
                <a:cs typeface="Times New Roman" panose="02020603050405020304" pitchFamily="18" charset="0"/>
              </a:rPr>
              <a:t>We should have </a:t>
            </a:r>
            <a:r>
              <a:rPr lang="en-US" sz="2000" dirty="0">
                <a:solidFill>
                  <a:srgbClr val="0070C0"/>
                </a:solidFill>
                <a:latin typeface="Times New Roman" panose="02020603050405020304" pitchFamily="18" charset="0"/>
                <a:cs typeface="Times New Roman" panose="02020603050405020304" pitchFamily="18" charset="0"/>
              </a:rPr>
              <a:t>some proof that it actually </a:t>
            </a:r>
            <a:r>
              <a:rPr lang="en-US" sz="2000" dirty="0" smtClean="0">
                <a:solidFill>
                  <a:srgbClr val="0070C0"/>
                </a:solidFill>
                <a:latin typeface="Times New Roman" panose="02020603050405020304" pitchFamily="18" charset="0"/>
                <a:cs typeface="Times New Roman" panose="02020603050405020304" pitchFamily="18" charset="0"/>
              </a:rPr>
              <a:t>works or not.</a:t>
            </a:r>
            <a:endParaRPr lang="en-IN" sz="2000" dirty="0">
              <a:solidFill>
                <a:srgbClr val="0070C0"/>
              </a:solidFill>
              <a:latin typeface="Times New Roman" panose="02020603050405020304" pitchFamily="18" charset="0"/>
              <a:cs typeface="Times New Roman" panose="02020603050405020304" pitchFamily="18" charset="0"/>
            </a:endParaRPr>
          </a:p>
        </p:txBody>
      </p:sp>
      <p:sp>
        <p:nvSpPr>
          <p:cNvPr id="7" name="Rectangle 6"/>
          <p:cNvSpPr/>
          <p:nvPr/>
        </p:nvSpPr>
        <p:spPr>
          <a:xfrm>
            <a:off x="971600" y="1966506"/>
            <a:ext cx="7249351" cy="731263"/>
          </a:xfrm>
          <a:prstGeom prst="rect">
            <a:avLst/>
          </a:prstGeom>
          <a:solidFill>
            <a:srgbClr val="FDFFC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rgbClr val="0070C0"/>
                </a:solidFill>
                <a:latin typeface="Times New Roman" panose="02020603050405020304" pitchFamily="18" charset="0"/>
                <a:cs typeface="Times New Roman" panose="02020603050405020304" pitchFamily="18" charset="0"/>
              </a:rPr>
              <a:t>A recent study claims that using music in a class enhances the concentration and consequently helps students </a:t>
            </a:r>
            <a:r>
              <a:rPr lang="en-US" dirty="0" smtClean="0">
                <a:solidFill>
                  <a:srgbClr val="0070C0"/>
                </a:solidFill>
                <a:latin typeface="Times New Roman" panose="02020603050405020304" pitchFamily="18" charset="0"/>
                <a:cs typeface="Times New Roman" panose="02020603050405020304" pitchFamily="18" charset="0"/>
              </a:rPr>
              <a:t>absorb </a:t>
            </a:r>
            <a:r>
              <a:rPr lang="en-US" dirty="0">
                <a:solidFill>
                  <a:srgbClr val="0070C0"/>
                </a:solidFill>
                <a:latin typeface="Times New Roman" panose="02020603050405020304" pitchFamily="18" charset="0"/>
                <a:cs typeface="Times New Roman" panose="02020603050405020304" pitchFamily="18" charset="0"/>
              </a:rPr>
              <a:t>more information. </a:t>
            </a:r>
            <a:endParaRPr lang="en-IN"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525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43" y="260648"/>
            <a:ext cx="8229600" cy="1143000"/>
          </a:xfrm>
        </p:spPr>
        <p:txBody>
          <a:bodyPr>
            <a:normAutofit/>
          </a:bodyPr>
          <a:lstStyle/>
          <a:p>
            <a:r>
              <a:rPr lang="en-US" sz="4000" dirty="0">
                <a:solidFill>
                  <a:srgbClr val="960000"/>
                </a:solidFill>
                <a:latin typeface="Times New Roman" pitchFamily="18" charset="0"/>
                <a:cs typeface="Times New Roman" pitchFamily="18" charset="0"/>
              </a:rPr>
              <a:t>Design of </a:t>
            </a:r>
            <a:r>
              <a:rPr lang="en-US" sz="4000" dirty="0" smtClean="0">
                <a:solidFill>
                  <a:srgbClr val="960000"/>
                </a:solidFill>
                <a:latin typeface="Times New Roman" pitchFamily="18" charset="0"/>
                <a:cs typeface="Times New Roman" pitchFamily="18" charset="0"/>
              </a:rPr>
              <a:t>Experiment</a:t>
            </a:r>
            <a:endParaRPr lang="en-US" sz="4000" dirty="0">
              <a:solidFill>
                <a:srgbClr val="96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16" y="1628800"/>
            <a:ext cx="8435280" cy="4464496"/>
          </a:xfrm>
        </p:spPr>
        <p:txBody>
          <a:bodyPr>
            <a:normAutofit/>
          </a:bodyPr>
          <a:lstStyle/>
          <a:p>
            <a:pPr>
              <a:buSzPct val="150000"/>
              <a:buFont typeface="Arial" pitchFamily="34" charset="0"/>
              <a:buChar char="•"/>
            </a:pPr>
            <a:r>
              <a:rPr lang="en-IN" sz="2000" dirty="0">
                <a:latin typeface="Times New Roman" panose="02020603050405020304" pitchFamily="18" charset="0"/>
                <a:cs typeface="Times New Roman" panose="02020603050405020304" pitchFamily="18" charset="0"/>
              </a:rPr>
              <a:t>The teacher decided to implement it on a smaller group of randomly selected students from </a:t>
            </a:r>
            <a:r>
              <a:rPr lang="en-IN" sz="2000" dirty="0">
                <a:solidFill>
                  <a:srgbClr val="0070C0"/>
                </a:solidFill>
                <a:latin typeface="Times New Roman" panose="02020603050405020304" pitchFamily="18" charset="0"/>
                <a:cs typeface="Times New Roman" panose="02020603050405020304" pitchFamily="18" charset="0"/>
              </a:rPr>
              <a:t>three different </a:t>
            </a:r>
            <a:r>
              <a:rPr lang="en-IN" sz="2000" dirty="0" smtClean="0">
                <a:latin typeface="Times New Roman" panose="02020603050405020304" pitchFamily="18" charset="0"/>
                <a:cs typeface="Times New Roman" panose="02020603050405020304" pitchFamily="18" charset="0"/>
              </a:rPr>
              <a:t>classes.</a:t>
            </a:r>
          </a:p>
          <a:p>
            <a:pPr marL="365760" lvl="1" indent="0">
              <a:buNone/>
            </a:pPr>
            <a:endParaRPr lang="en-IN" sz="1800" dirty="0" smtClean="0">
              <a:latin typeface="Times New Roman" panose="02020603050405020304" pitchFamily="18" charset="0"/>
              <a:cs typeface="Times New Roman" panose="02020603050405020304" pitchFamily="18" charset="0"/>
            </a:endParaRPr>
          </a:p>
          <a:p>
            <a:pPr marL="365760" lvl="1" indent="0">
              <a:buNone/>
            </a:pPr>
            <a:r>
              <a:rPr lang="en-IN" sz="1800" dirty="0" smtClean="0">
                <a:latin typeface="Times New Roman" panose="02020603050405020304" pitchFamily="18" charset="0"/>
                <a:cs typeface="Times New Roman" panose="02020603050405020304" pitchFamily="18" charset="0"/>
              </a:rPr>
              <a:t>Three </a:t>
            </a:r>
            <a:r>
              <a:rPr lang="en-IN" sz="1800" dirty="0">
                <a:latin typeface="Times New Roman" panose="02020603050405020304" pitchFamily="18" charset="0"/>
                <a:cs typeface="Times New Roman" panose="02020603050405020304" pitchFamily="18" charset="0"/>
              </a:rPr>
              <a:t>different groups of </a:t>
            </a:r>
            <a:r>
              <a:rPr lang="en-IN" sz="1800" dirty="0">
                <a:solidFill>
                  <a:srgbClr val="0070C0"/>
                </a:solidFill>
                <a:latin typeface="Times New Roman" panose="02020603050405020304" pitchFamily="18" charset="0"/>
                <a:cs typeface="Times New Roman" panose="02020603050405020304" pitchFamily="18" charset="0"/>
              </a:rPr>
              <a:t>ten randomly selected students </a:t>
            </a:r>
            <a:r>
              <a:rPr lang="en-IN" sz="1800" dirty="0" smtClean="0">
                <a:latin typeface="Times New Roman" panose="02020603050405020304" pitchFamily="18" charset="0"/>
                <a:cs typeface="Times New Roman" panose="02020603050405020304" pitchFamily="18" charset="0"/>
              </a:rPr>
              <a:t>from </a:t>
            </a:r>
            <a:r>
              <a:rPr lang="en-IN" sz="1800" dirty="0">
                <a:latin typeface="Times New Roman" panose="02020603050405020304" pitchFamily="18" charset="0"/>
                <a:cs typeface="Times New Roman" panose="02020603050405020304" pitchFamily="18" charset="0"/>
              </a:rPr>
              <a:t>three different classrooms were taken</a:t>
            </a:r>
            <a:r>
              <a:rPr lang="en-IN" sz="1800" dirty="0" smtClean="0">
                <a:latin typeface="Times New Roman" panose="02020603050405020304" pitchFamily="18" charset="0"/>
                <a:cs typeface="Times New Roman" panose="02020603050405020304" pitchFamily="18" charset="0"/>
              </a:rPr>
              <a:t>.</a:t>
            </a:r>
          </a:p>
          <a:p>
            <a:pPr marL="365760" lvl="1" indent="0">
              <a:buNone/>
            </a:pPr>
            <a:endParaRPr lang="en-IN" sz="1800" dirty="0">
              <a:latin typeface="Times New Roman" panose="02020603050405020304" pitchFamily="18" charset="0"/>
              <a:cs typeface="Times New Roman" panose="02020603050405020304" pitchFamily="18" charset="0"/>
            </a:endParaRPr>
          </a:p>
          <a:p>
            <a:pPr marL="365760" lvl="1" indent="0">
              <a:buNone/>
            </a:pPr>
            <a:r>
              <a:rPr lang="en-IN" sz="1800" dirty="0" smtClean="0">
                <a:latin typeface="Times New Roman" panose="02020603050405020304" pitchFamily="18" charset="0"/>
                <a:cs typeface="Times New Roman" panose="02020603050405020304" pitchFamily="18" charset="0"/>
              </a:rPr>
              <a:t>Each </a:t>
            </a:r>
            <a:r>
              <a:rPr lang="en-IN" sz="1800" dirty="0">
                <a:latin typeface="Times New Roman" panose="02020603050405020304" pitchFamily="18" charset="0"/>
                <a:cs typeface="Times New Roman" panose="02020603050405020304" pitchFamily="18" charset="0"/>
              </a:rPr>
              <a:t>classroom was provided with </a:t>
            </a:r>
            <a:r>
              <a:rPr lang="en-IN" sz="1800" dirty="0" smtClean="0">
                <a:solidFill>
                  <a:srgbClr val="0070C0"/>
                </a:solidFill>
                <a:latin typeface="Times New Roman" panose="02020603050405020304" pitchFamily="18" charset="0"/>
                <a:cs typeface="Times New Roman" panose="02020603050405020304" pitchFamily="18" charset="0"/>
              </a:rPr>
              <a:t>three </a:t>
            </a:r>
            <a:r>
              <a:rPr lang="en-IN" sz="1800" dirty="0">
                <a:solidFill>
                  <a:srgbClr val="0070C0"/>
                </a:solidFill>
                <a:latin typeface="Times New Roman" panose="02020603050405020304" pitchFamily="18" charset="0"/>
                <a:cs typeface="Times New Roman" panose="02020603050405020304" pitchFamily="18" charset="0"/>
              </a:rPr>
              <a:t>different </a:t>
            </a:r>
            <a:r>
              <a:rPr lang="en-IN" sz="1800" dirty="0" smtClean="0">
                <a:solidFill>
                  <a:srgbClr val="0070C0"/>
                </a:solidFill>
                <a:latin typeface="Times New Roman" panose="02020603050405020304" pitchFamily="18" charset="0"/>
                <a:cs typeface="Times New Roman" panose="02020603050405020304" pitchFamily="18" charset="0"/>
              </a:rPr>
              <a:t>environments </a:t>
            </a:r>
            <a:r>
              <a:rPr lang="en-IN" sz="1800" dirty="0">
                <a:latin typeface="Times New Roman" panose="02020603050405020304" pitchFamily="18" charset="0"/>
                <a:cs typeface="Times New Roman" panose="02020603050405020304" pitchFamily="18" charset="0"/>
              </a:rPr>
              <a:t>for students to study. </a:t>
            </a:r>
            <a:endParaRPr lang="en-IN" sz="1800" dirty="0" smtClean="0">
              <a:latin typeface="Times New Roman" panose="02020603050405020304" pitchFamily="18" charset="0"/>
              <a:cs typeface="Times New Roman" panose="02020603050405020304" pitchFamily="18" charset="0"/>
            </a:endParaRPr>
          </a:p>
          <a:p>
            <a:pPr marL="925830" lvl="2" indent="-285750"/>
            <a:r>
              <a:rPr lang="en-IN" sz="1500" dirty="0" smtClean="0">
                <a:solidFill>
                  <a:srgbClr val="C00000"/>
                </a:solidFill>
                <a:latin typeface="Times New Roman" panose="02020603050405020304" pitchFamily="18" charset="0"/>
                <a:cs typeface="Times New Roman" panose="02020603050405020304" pitchFamily="18" charset="0"/>
              </a:rPr>
              <a:t>Classroom </a:t>
            </a:r>
            <a:r>
              <a:rPr lang="en-IN" sz="1500" dirty="0">
                <a:solidFill>
                  <a:srgbClr val="C00000"/>
                </a:solidFill>
                <a:latin typeface="Times New Roman" panose="02020603050405020304" pitchFamily="18" charset="0"/>
                <a:cs typeface="Times New Roman" panose="02020603050405020304" pitchFamily="18" charset="0"/>
              </a:rPr>
              <a:t>A had </a:t>
            </a:r>
            <a:r>
              <a:rPr lang="en-IN" sz="1500" b="1" dirty="0">
                <a:solidFill>
                  <a:srgbClr val="C00000"/>
                </a:solidFill>
                <a:latin typeface="Times New Roman" panose="02020603050405020304" pitchFamily="18" charset="0"/>
                <a:cs typeface="Times New Roman" panose="02020603050405020304" pitchFamily="18" charset="0"/>
              </a:rPr>
              <a:t>constant music </a:t>
            </a:r>
            <a:r>
              <a:rPr lang="en-IN" sz="1500" dirty="0">
                <a:solidFill>
                  <a:srgbClr val="C00000"/>
                </a:solidFill>
                <a:latin typeface="Times New Roman" panose="02020603050405020304" pitchFamily="18" charset="0"/>
                <a:cs typeface="Times New Roman" panose="02020603050405020304" pitchFamily="18" charset="0"/>
              </a:rPr>
              <a:t>being played in the </a:t>
            </a:r>
            <a:r>
              <a:rPr lang="en-IN" sz="1500" dirty="0" smtClean="0">
                <a:solidFill>
                  <a:srgbClr val="C00000"/>
                </a:solidFill>
                <a:latin typeface="Times New Roman" panose="02020603050405020304" pitchFamily="18" charset="0"/>
                <a:cs typeface="Times New Roman" panose="02020603050405020304" pitchFamily="18" charset="0"/>
              </a:rPr>
              <a:t>background</a:t>
            </a:r>
            <a:endParaRPr lang="en-IN" sz="1500" dirty="0">
              <a:solidFill>
                <a:srgbClr val="C00000"/>
              </a:solidFill>
              <a:latin typeface="Times New Roman" panose="02020603050405020304" pitchFamily="18" charset="0"/>
              <a:cs typeface="Times New Roman" panose="02020603050405020304" pitchFamily="18" charset="0"/>
            </a:endParaRPr>
          </a:p>
          <a:p>
            <a:pPr marL="925830" lvl="2" indent="-285750"/>
            <a:r>
              <a:rPr lang="en-IN" sz="1500" dirty="0">
                <a:solidFill>
                  <a:srgbClr val="7030A0"/>
                </a:solidFill>
                <a:latin typeface="Times New Roman" panose="02020603050405020304" pitchFamily="18" charset="0"/>
                <a:cs typeface="Times New Roman" panose="02020603050405020304" pitchFamily="18" charset="0"/>
              </a:rPr>
              <a:t>C</a:t>
            </a:r>
            <a:r>
              <a:rPr lang="en-IN" sz="1500" dirty="0" smtClean="0">
                <a:solidFill>
                  <a:srgbClr val="7030A0"/>
                </a:solidFill>
                <a:latin typeface="Times New Roman" panose="02020603050405020304" pitchFamily="18" charset="0"/>
                <a:cs typeface="Times New Roman" panose="02020603050405020304" pitchFamily="18" charset="0"/>
              </a:rPr>
              <a:t>lassroom </a:t>
            </a:r>
            <a:r>
              <a:rPr lang="en-IN" sz="1500" dirty="0">
                <a:solidFill>
                  <a:srgbClr val="7030A0"/>
                </a:solidFill>
                <a:latin typeface="Times New Roman" panose="02020603050405020304" pitchFamily="18" charset="0"/>
                <a:cs typeface="Times New Roman" panose="02020603050405020304" pitchFamily="18" charset="0"/>
              </a:rPr>
              <a:t>B had </a:t>
            </a:r>
            <a:r>
              <a:rPr lang="en-IN" sz="1500" b="1" dirty="0">
                <a:solidFill>
                  <a:srgbClr val="7030A0"/>
                </a:solidFill>
                <a:latin typeface="Times New Roman" panose="02020603050405020304" pitchFamily="18" charset="0"/>
                <a:cs typeface="Times New Roman" panose="02020603050405020304" pitchFamily="18" charset="0"/>
              </a:rPr>
              <a:t>variable music </a:t>
            </a:r>
            <a:r>
              <a:rPr lang="en-IN" sz="1500" dirty="0">
                <a:solidFill>
                  <a:srgbClr val="7030A0"/>
                </a:solidFill>
                <a:latin typeface="Times New Roman" panose="02020603050405020304" pitchFamily="18" charset="0"/>
                <a:cs typeface="Times New Roman" panose="02020603050405020304" pitchFamily="18" charset="0"/>
              </a:rPr>
              <a:t>being played </a:t>
            </a:r>
            <a:r>
              <a:rPr lang="en-IN" sz="1500" dirty="0" smtClean="0">
                <a:solidFill>
                  <a:srgbClr val="7030A0"/>
                </a:solidFill>
                <a:latin typeface="Times New Roman" panose="02020603050405020304" pitchFamily="18" charset="0"/>
                <a:cs typeface="Times New Roman" panose="02020603050405020304" pitchFamily="18" charset="0"/>
              </a:rPr>
              <a:t>in the background </a:t>
            </a:r>
            <a:endParaRPr lang="en-IN" sz="1500" dirty="0">
              <a:solidFill>
                <a:srgbClr val="7030A0"/>
              </a:solidFill>
              <a:latin typeface="Times New Roman" panose="02020603050405020304" pitchFamily="18" charset="0"/>
              <a:cs typeface="Times New Roman" panose="02020603050405020304" pitchFamily="18" charset="0"/>
            </a:endParaRPr>
          </a:p>
          <a:p>
            <a:pPr marL="925830" lvl="2" indent="-285750"/>
            <a:r>
              <a:rPr lang="en-IN" sz="1500" dirty="0">
                <a:solidFill>
                  <a:srgbClr val="0070C0"/>
                </a:solidFill>
                <a:latin typeface="Times New Roman" panose="02020603050405020304" pitchFamily="18" charset="0"/>
                <a:cs typeface="Times New Roman" panose="02020603050405020304" pitchFamily="18" charset="0"/>
              </a:rPr>
              <a:t>C</a:t>
            </a:r>
            <a:r>
              <a:rPr lang="en-IN" sz="1500" dirty="0" smtClean="0">
                <a:solidFill>
                  <a:srgbClr val="0070C0"/>
                </a:solidFill>
                <a:latin typeface="Times New Roman" panose="02020603050405020304" pitchFamily="18" charset="0"/>
                <a:cs typeface="Times New Roman" panose="02020603050405020304" pitchFamily="18" charset="0"/>
              </a:rPr>
              <a:t>lassroom </a:t>
            </a:r>
            <a:r>
              <a:rPr lang="en-IN" sz="1500" dirty="0">
                <a:solidFill>
                  <a:srgbClr val="0070C0"/>
                </a:solidFill>
                <a:latin typeface="Times New Roman" panose="02020603050405020304" pitchFamily="18" charset="0"/>
                <a:cs typeface="Times New Roman" panose="02020603050405020304" pitchFamily="18" charset="0"/>
              </a:rPr>
              <a:t>C was a regular class </a:t>
            </a:r>
            <a:r>
              <a:rPr lang="en-IN" sz="1500" b="1" dirty="0">
                <a:solidFill>
                  <a:srgbClr val="0070C0"/>
                </a:solidFill>
                <a:latin typeface="Times New Roman" panose="02020603050405020304" pitchFamily="18" charset="0"/>
                <a:cs typeface="Times New Roman" panose="02020603050405020304" pitchFamily="18" charset="0"/>
              </a:rPr>
              <a:t>with no music </a:t>
            </a:r>
            <a:r>
              <a:rPr lang="en-IN" sz="1500" b="1" dirty="0" smtClean="0">
                <a:solidFill>
                  <a:srgbClr val="0070C0"/>
                </a:solidFill>
                <a:latin typeface="Times New Roman" panose="02020603050405020304" pitchFamily="18" charset="0"/>
                <a:cs typeface="Times New Roman" panose="02020603050405020304" pitchFamily="18" charset="0"/>
              </a:rPr>
              <a:t>playing</a:t>
            </a:r>
            <a:r>
              <a:rPr lang="en-IN" sz="1500" dirty="0" smtClean="0">
                <a:solidFill>
                  <a:srgbClr val="0070C0"/>
                </a:solidFill>
                <a:latin typeface="Times New Roman" panose="02020603050405020304" pitchFamily="18" charset="0"/>
                <a:cs typeface="Times New Roman" panose="02020603050405020304" pitchFamily="18" charset="0"/>
              </a:rPr>
              <a:t> </a:t>
            </a:r>
          </a:p>
          <a:p>
            <a:pPr marL="640080" lvl="2" indent="0">
              <a:buNone/>
            </a:pPr>
            <a:endParaRPr lang="en-IN" sz="1500" dirty="0">
              <a:latin typeface="Times New Roman" panose="02020603050405020304" pitchFamily="18" charset="0"/>
              <a:cs typeface="Times New Roman" panose="02020603050405020304" pitchFamily="18" charset="0"/>
            </a:endParaRPr>
          </a:p>
          <a:p>
            <a:pPr marL="266700" lvl="1" indent="-266700"/>
            <a:r>
              <a:rPr lang="en-IN" sz="1800" dirty="0" smtClean="0">
                <a:latin typeface="Times New Roman" panose="02020603050405020304" pitchFamily="18" charset="0"/>
                <a:cs typeface="Times New Roman" panose="02020603050405020304" pitchFamily="18" charset="0"/>
              </a:rPr>
              <a:t>A test </a:t>
            </a:r>
            <a:r>
              <a:rPr lang="en-IN" sz="1800" dirty="0">
                <a:latin typeface="Times New Roman" panose="02020603050405020304" pitchFamily="18" charset="0"/>
                <a:cs typeface="Times New Roman" panose="02020603050405020304" pitchFamily="18" charset="0"/>
              </a:rPr>
              <a:t>was conducted </a:t>
            </a:r>
            <a:r>
              <a:rPr lang="en-IN" sz="1800" dirty="0" smtClean="0">
                <a:latin typeface="Times New Roman" panose="02020603050405020304" pitchFamily="18" charset="0"/>
                <a:cs typeface="Times New Roman" panose="02020603050405020304" pitchFamily="18" charset="0"/>
              </a:rPr>
              <a:t>after one month for </a:t>
            </a:r>
            <a:r>
              <a:rPr lang="en-IN" sz="1800" dirty="0">
                <a:latin typeface="Times New Roman" panose="02020603050405020304" pitchFamily="18" charset="0"/>
                <a:cs typeface="Times New Roman" panose="02020603050405020304" pitchFamily="18" charset="0"/>
              </a:rPr>
              <a:t>all the three groups </a:t>
            </a:r>
            <a:r>
              <a:rPr lang="en-IN" sz="1800" dirty="0" smtClean="0">
                <a:latin typeface="Times New Roman" panose="02020603050405020304" pitchFamily="18" charset="0"/>
                <a:cs typeface="Times New Roman" panose="02020603050405020304" pitchFamily="18" charset="0"/>
              </a:rPr>
              <a:t>and their </a:t>
            </a:r>
            <a:r>
              <a:rPr lang="en-IN" sz="1800" dirty="0">
                <a:latin typeface="Times New Roman" panose="02020603050405020304" pitchFamily="18" charset="0"/>
                <a:cs typeface="Times New Roman" panose="02020603050405020304" pitchFamily="18" charset="0"/>
              </a:rPr>
              <a:t>test scores were collected. </a:t>
            </a:r>
            <a:endParaRPr lang="en-IN" sz="1800" dirty="0" smtClean="0">
              <a:latin typeface="Times New Roman" panose="02020603050405020304" pitchFamily="18" charset="0"/>
              <a:cs typeface="Times New Roman" panose="02020603050405020304" pitchFamily="18" charset="0"/>
            </a:endParaRPr>
          </a:p>
          <a:p>
            <a:pPr marL="365760" lvl="1" indent="0">
              <a:buNone/>
            </a:pPr>
            <a:endParaRPr lang="en-IN"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0928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3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2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5.xml><?xml version="1.0" encoding="utf-8"?>
<a:theme xmlns:a="http://schemas.openxmlformats.org/drawingml/2006/main" name="4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6.xml><?xml version="1.0" encoding="utf-8"?>
<a:theme xmlns:a="http://schemas.openxmlformats.org/drawingml/2006/main" name="6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Solstice</Template>
  <TotalTime>3760</TotalTime>
  <Words>3959</Words>
  <Application>Microsoft Office PowerPoint</Application>
  <PresentationFormat>On-screen Show (4:3)</PresentationFormat>
  <Paragraphs>1256</Paragraphs>
  <Slides>76</Slides>
  <Notes>0</Notes>
  <HiddenSlides>0</HiddenSlides>
  <MMClips>0</MMClips>
  <ScaleCrop>false</ScaleCrop>
  <HeadingPairs>
    <vt:vector size="8" baseType="variant">
      <vt:variant>
        <vt:lpstr>Fonts Used</vt:lpstr>
      </vt:variant>
      <vt:variant>
        <vt:i4>9</vt:i4>
      </vt:variant>
      <vt:variant>
        <vt:lpstr>Theme</vt:lpstr>
      </vt:variant>
      <vt:variant>
        <vt:i4>6</vt:i4>
      </vt:variant>
      <vt:variant>
        <vt:lpstr>Links</vt:lpstr>
      </vt:variant>
      <vt:variant>
        <vt:i4>2</vt:i4>
      </vt:variant>
      <vt:variant>
        <vt:lpstr>Slide Titles</vt:lpstr>
      </vt:variant>
      <vt:variant>
        <vt:i4>76</vt:i4>
      </vt:variant>
    </vt:vector>
  </HeadingPairs>
  <TitlesOfParts>
    <vt:vector size="93" baseType="lpstr">
      <vt:lpstr>Arial</vt:lpstr>
      <vt:lpstr>Calibri</vt:lpstr>
      <vt:lpstr>Cambria Math</vt:lpstr>
      <vt:lpstr>Constantia</vt:lpstr>
      <vt:lpstr>Courier New</vt:lpstr>
      <vt:lpstr>Mangal</vt:lpstr>
      <vt:lpstr>Symbol</vt:lpstr>
      <vt:lpstr>Times New Roman</vt:lpstr>
      <vt:lpstr>Wingdings 2</vt:lpstr>
      <vt:lpstr>Flow</vt:lpstr>
      <vt:lpstr>1_Flow</vt:lpstr>
      <vt:lpstr>3_Flow</vt:lpstr>
      <vt:lpstr>2_Flow</vt:lpstr>
      <vt:lpstr>4_Flow</vt:lpstr>
      <vt:lpstr>6_Flow</vt:lpstr>
      <vt:lpstr>file:///D:\Academic\Course\Data%20Analytics\Autumn%202018\slides\Drawing1\Drawing\~Page-1\Sheet.29</vt:lpstr>
      <vt:lpstr>file:///D:\Academic\Course\Data%20Analytics\Autumn%202018\slides\Drawing1\Drawing\~Page-1\Sheet.30</vt:lpstr>
      <vt:lpstr>Data Analytics </vt:lpstr>
      <vt:lpstr>Quote of the day..</vt:lpstr>
      <vt:lpstr>This presentation includes…</vt:lpstr>
      <vt:lpstr> </vt:lpstr>
      <vt:lpstr>What is analysis of variation?</vt:lpstr>
      <vt:lpstr>Example : Single vs. Multiple population</vt:lpstr>
      <vt:lpstr>What is the issue?</vt:lpstr>
      <vt:lpstr>Example 1: The issue in Statistical Testing</vt:lpstr>
      <vt:lpstr>Design of Experiment</vt:lpstr>
      <vt:lpstr>Test Result</vt:lpstr>
      <vt:lpstr>Observations from the results</vt:lpstr>
      <vt:lpstr> </vt:lpstr>
      <vt:lpstr>Statistical Inferences</vt:lpstr>
      <vt:lpstr>Analysis of Variance (ANOVA)</vt:lpstr>
      <vt:lpstr>Using t-test</vt:lpstr>
      <vt:lpstr>Extending the two population procedure</vt:lpstr>
      <vt:lpstr>Extending the two population procedure</vt:lpstr>
      <vt:lpstr>Extending the two population procedure</vt:lpstr>
      <vt:lpstr>Example 2 : Why ANOVA?</vt:lpstr>
      <vt:lpstr>Box plots of the two experiments</vt:lpstr>
      <vt:lpstr>Between Group Variability</vt:lpstr>
      <vt:lpstr>Between Group Variability</vt:lpstr>
      <vt:lpstr>Within Group Variability</vt:lpstr>
      <vt:lpstr> </vt:lpstr>
      <vt:lpstr>Some Terminologies</vt:lpstr>
      <vt:lpstr>Example 3: Single-Factor ANOVA</vt:lpstr>
      <vt:lpstr>PowerPoint Presentation</vt:lpstr>
      <vt:lpstr>Variants of ANOVA</vt:lpstr>
      <vt:lpstr> </vt:lpstr>
      <vt:lpstr>PowerPoint Presentation</vt:lpstr>
      <vt:lpstr>PowerPoint Presentation</vt:lpstr>
      <vt:lpstr>One-way ANOVA</vt:lpstr>
      <vt:lpstr>One-way ANOVA</vt:lpstr>
      <vt:lpstr>Overall Variability in Data</vt:lpstr>
      <vt:lpstr>Overall Variability in Data</vt:lpstr>
      <vt:lpstr>Overall Variability in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  Solution</vt:lpstr>
      <vt:lpstr>PowerPoint Presentation</vt:lpstr>
      <vt:lpstr> Assumptions and Interaction</vt:lpstr>
      <vt:lpstr> Assumptions and Interaction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DEVYANI</dc:creator>
  <cp:lastModifiedBy>DCISM</cp:lastModifiedBy>
  <cp:revision>516</cp:revision>
  <dcterms:created xsi:type="dcterms:W3CDTF">2013-10-22T02:42:56Z</dcterms:created>
  <dcterms:modified xsi:type="dcterms:W3CDTF">2022-05-04T06:57:08Z</dcterms:modified>
</cp:coreProperties>
</file>