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9752000" cx="13003200"/>
  <p:notesSz cx="6858000" cy="9144000"/>
  <p:embeddedFontLst>
    <p:embeddedFont>
      <p:font typeface="Gill San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0" roundtripDataSignature="AMtx7mhqn4QN5WruVIgq6Ypcx98UDI5d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GillSans-regular.fntdata"/><Relationship Id="rId47" Type="http://schemas.openxmlformats.org/officeDocument/2006/relationships/slide" Target="slides/slide40.xml"/><Relationship Id="rId49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n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Gill Sans"/>
              <a:buNone/>
            </a:pPr>
            <a:fld id="{00000000-1234-1234-1234-123412341234}" type="slidenum">
              <a:rPr b="0" i="0" lang="en-US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5" name="Google Shape;275;p2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7b06ba3f0_0_21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2" name="Google Shape;282;g217b06ba3f0_0_21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3" name="Google Shape;293;p2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p2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6eb3d1925_0_2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g216eb3d1925_0_2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7" name="Google Shape;327;p3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6" name="Google Shape;336;p3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5" name="Google Shape;345;p3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4" name="Google Shape;354;p3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5" name="Google Shape;365;p3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4" name="Google Shape;374;p3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4" name="Google Shape;384;p3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4" name="Google Shape;394;p3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3" name="Google Shape;403;p3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5" name="Google Shape;415;p3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2" name="Google Shape;422;p4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Gill Sans"/>
              <a:buNone/>
            </a:pPr>
            <a:fld id="{00000000-1234-1234-1234-123412341234}" type="slidenum">
              <a:rPr b="0" i="0" lang="en-US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idx="10" type="dt"/>
          </p:nvPr>
        </p:nvSpPr>
        <p:spPr>
          <a:xfrm>
            <a:off x="9536112" y="5981700"/>
            <a:ext cx="1360487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42"/>
          <p:cNvSpPr txBox="1"/>
          <p:nvPr>
            <p:ph idx="12" type="sldNum"/>
          </p:nvPr>
        </p:nvSpPr>
        <p:spPr>
          <a:xfrm>
            <a:off x="11831637" y="1587"/>
            <a:ext cx="105886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12725" lvl="0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2725" lvl="1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2725" lvl="2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2725" lvl="3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2725" lvl="4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2725" lvl="5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2725" lvl="6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2725" lvl="7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2725" lvl="8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2725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0" name="Google Shape;50;p4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1" name="Google Shape;51;p44"/>
          <p:cNvSpPr txBox="1"/>
          <p:nvPr>
            <p:ph idx="12" type="sldNum"/>
          </p:nvPr>
        </p:nvSpPr>
        <p:spPr>
          <a:xfrm>
            <a:off x="11625262" y="3175"/>
            <a:ext cx="10779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6"/>
          <p:cNvSpPr txBox="1"/>
          <p:nvPr>
            <p:ph idx="10" type="dt"/>
          </p:nvPr>
        </p:nvSpPr>
        <p:spPr>
          <a:xfrm>
            <a:off x="9366250" y="871537"/>
            <a:ext cx="1357312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4" name="Google Shape;74;p46"/>
          <p:cNvSpPr txBox="1"/>
          <p:nvPr>
            <p:ph idx="12" type="sldNum"/>
          </p:nvPr>
        </p:nvSpPr>
        <p:spPr>
          <a:xfrm>
            <a:off x="11625262" y="3175"/>
            <a:ext cx="10779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1"/>
          <p:cNvSpPr/>
          <p:nvPr/>
        </p:nvSpPr>
        <p:spPr>
          <a:xfrm flipH="1" rot="10800000">
            <a:off x="7693025" y="5418137"/>
            <a:ext cx="5310187" cy="1285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41"/>
          <p:cNvSpPr/>
          <p:nvPr/>
        </p:nvSpPr>
        <p:spPr>
          <a:xfrm flipH="1" rot="10800000">
            <a:off x="7693025" y="5540375"/>
            <a:ext cx="5310187" cy="273050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41"/>
          <p:cNvSpPr/>
          <p:nvPr/>
        </p:nvSpPr>
        <p:spPr>
          <a:xfrm flipH="1" rot="10800000">
            <a:off x="7693025" y="5851525"/>
            <a:ext cx="5310187" cy="12700"/>
          </a:xfrm>
          <a:prstGeom prst="rect">
            <a:avLst/>
          </a:prstGeom>
          <a:solidFill>
            <a:srgbClr val="438086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41"/>
          <p:cNvSpPr/>
          <p:nvPr/>
        </p:nvSpPr>
        <p:spPr>
          <a:xfrm flipH="1" rot="10800000">
            <a:off x="7693025" y="5919787"/>
            <a:ext cx="2795587" cy="26987"/>
          </a:xfrm>
          <a:prstGeom prst="rect">
            <a:avLst/>
          </a:prstGeom>
          <a:solidFill>
            <a:srgbClr val="438086">
              <a:alpha val="5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15;p41"/>
          <p:cNvSpPr/>
          <p:nvPr/>
        </p:nvSpPr>
        <p:spPr>
          <a:xfrm flipH="1" rot="10800000">
            <a:off x="7693025" y="5972175"/>
            <a:ext cx="2795587" cy="12700"/>
          </a:xfrm>
          <a:prstGeom prst="rect">
            <a:avLst/>
          </a:prstGeom>
          <a:solidFill>
            <a:srgbClr val="438086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41"/>
          <p:cNvSpPr/>
          <p:nvPr/>
        </p:nvSpPr>
        <p:spPr>
          <a:xfrm>
            <a:off x="7693025" y="5634037"/>
            <a:ext cx="4356100" cy="39687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41"/>
          <p:cNvSpPr/>
          <p:nvPr/>
        </p:nvSpPr>
        <p:spPr>
          <a:xfrm>
            <a:off x="10490200" y="5775325"/>
            <a:ext cx="2274887" cy="508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41"/>
          <p:cNvSpPr/>
          <p:nvPr/>
        </p:nvSpPr>
        <p:spPr>
          <a:xfrm>
            <a:off x="0" y="5189537"/>
            <a:ext cx="13003212" cy="347662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41"/>
          <p:cNvSpPr/>
          <p:nvPr/>
        </p:nvSpPr>
        <p:spPr>
          <a:xfrm>
            <a:off x="0" y="5226050"/>
            <a:ext cx="13003212" cy="20002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41"/>
          <p:cNvSpPr/>
          <p:nvPr/>
        </p:nvSpPr>
        <p:spPr>
          <a:xfrm flipH="1" rot="10800000">
            <a:off x="9121775" y="5180012"/>
            <a:ext cx="3881437" cy="354012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41"/>
          <p:cNvSpPr/>
          <p:nvPr/>
        </p:nvSpPr>
        <p:spPr>
          <a:xfrm>
            <a:off x="0" y="0"/>
            <a:ext cx="13003212" cy="526415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41"/>
          <p:cNvSpPr txBox="1"/>
          <p:nvPr>
            <p:ph type="title"/>
          </p:nvPr>
        </p:nvSpPr>
        <p:spPr>
          <a:xfrm>
            <a:off x="650875" y="1625600"/>
            <a:ext cx="116967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41"/>
          <p:cNvSpPr txBox="1"/>
          <p:nvPr>
            <p:ph idx="1" type="body"/>
          </p:nvPr>
        </p:nvSpPr>
        <p:spPr>
          <a:xfrm>
            <a:off x="650875" y="3198812"/>
            <a:ext cx="11696700" cy="614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idx="10" type="dt"/>
          </p:nvPr>
        </p:nvSpPr>
        <p:spPr>
          <a:xfrm>
            <a:off x="9536112" y="5981700"/>
            <a:ext cx="1360487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rgbClr val="43808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41"/>
          <p:cNvSpPr/>
          <p:nvPr/>
        </p:nvSpPr>
        <p:spPr>
          <a:xfrm>
            <a:off x="7693025" y="5980112"/>
            <a:ext cx="1843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41"/>
          <p:cNvSpPr txBox="1"/>
          <p:nvPr>
            <p:ph idx="12" type="sldNum"/>
          </p:nvPr>
        </p:nvSpPr>
        <p:spPr>
          <a:xfrm>
            <a:off x="11831637" y="1587"/>
            <a:ext cx="105886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12725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2725" lvl="1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2725" lvl="2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2725" lvl="3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2725" lvl="4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2725" lvl="5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2725" lvl="6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2725" lvl="7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2725" lvl="8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2725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3"/>
          <p:cNvSpPr/>
          <p:nvPr/>
        </p:nvSpPr>
        <p:spPr>
          <a:xfrm>
            <a:off x="0" y="522287"/>
            <a:ext cx="13003212" cy="119062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43"/>
          <p:cNvSpPr/>
          <p:nvPr/>
        </p:nvSpPr>
        <p:spPr>
          <a:xfrm>
            <a:off x="0" y="0"/>
            <a:ext cx="13003212" cy="441325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43"/>
          <p:cNvSpPr/>
          <p:nvPr/>
        </p:nvSpPr>
        <p:spPr>
          <a:xfrm>
            <a:off x="0" y="438150"/>
            <a:ext cx="13003212" cy="1301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Google Shape;35;p43"/>
          <p:cNvSpPr/>
          <p:nvPr/>
        </p:nvSpPr>
        <p:spPr>
          <a:xfrm flipH="1" rot="10800000">
            <a:off x="7693025" y="512762"/>
            <a:ext cx="5310187" cy="1285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43"/>
          <p:cNvSpPr/>
          <p:nvPr/>
        </p:nvSpPr>
        <p:spPr>
          <a:xfrm flipH="1" rot="10800000">
            <a:off x="7693025" y="625475"/>
            <a:ext cx="5310187" cy="255587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43"/>
          <p:cNvSpPr/>
          <p:nvPr/>
        </p:nvSpPr>
        <p:spPr>
          <a:xfrm>
            <a:off x="7689850" y="708025"/>
            <a:ext cx="4356100" cy="381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43"/>
          <p:cNvSpPr/>
          <p:nvPr/>
        </p:nvSpPr>
        <p:spPr>
          <a:xfrm>
            <a:off x="10485437" y="838200"/>
            <a:ext cx="2276475" cy="508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3"/>
          <p:cNvSpPr/>
          <p:nvPr/>
        </p:nvSpPr>
        <p:spPr>
          <a:xfrm>
            <a:off x="12919075" y="-3175"/>
            <a:ext cx="82550" cy="88423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43"/>
          <p:cNvSpPr/>
          <p:nvPr/>
        </p:nvSpPr>
        <p:spPr>
          <a:xfrm>
            <a:off x="12861925" y="-3175"/>
            <a:ext cx="38100" cy="88423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43"/>
          <p:cNvSpPr/>
          <p:nvPr/>
        </p:nvSpPr>
        <p:spPr>
          <a:xfrm>
            <a:off x="12834937" y="-3175"/>
            <a:ext cx="12700" cy="884237"/>
          </a:xfrm>
          <a:prstGeom prst="rect">
            <a:avLst/>
          </a:pr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43"/>
          <p:cNvSpPr/>
          <p:nvPr/>
        </p:nvSpPr>
        <p:spPr>
          <a:xfrm>
            <a:off x="12763500" y="-3175"/>
            <a:ext cx="39687" cy="884237"/>
          </a:xfrm>
          <a:prstGeom prst="rect">
            <a:avLst/>
          </a:pr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43"/>
          <p:cNvSpPr/>
          <p:nvPr/>
        </p:nvSpPr>
        <p:spPr>
          <a:xfrm>
            <a:off x="12677775" y="0"/>
            <a:ext cx="79375" cy="833437"/>
          </a:xfrm>
          <a:prstGeom prst="rect">
            <a:avLst/>
          </a:prstGeom>
          <a:solidFill>
            <a:srgbClr val="FFFFFF">
              <a:alpha val="1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3"/>
          <p:cNvSpPr/>
          <p:nvPr/>
        </p:nvSpPr>
        <p:spPr>
          <a:xfrm>
            <a:off x="12619037" y="0"/>
            <a:ext cx="12700" cy="833437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3"/>
          <p:cNvSpPr txBox="1"/>
          <p:nvPr>
            <p:ph type="title"/>
          </p:nvPr>
        </p:nvSpPr>
        <p:spPr>
          <a:xfrm>
            <a:off x="650875" y="1625600"/>
            <a:ext cx="116967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650875" y="3198812"/>
            <a:ext cx="11696700" cy="614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7" name="Google Shape;47;p43"/>
          <p:cNvSpPr txBox="1"/>
          <p:nvPr>
            <p:ph idx="12" type="sldNum"/>
          </p:nvPr>
        </p:nvSpPr>
        <p:spPr>
          <a:xfrm>
            <a:off x="11625262" y="3175"/>
            <a:ext cx="10779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/>
          <p:nvPr/>
        </p:nvSpPr>
        <p:spPr>
          <a:xfrm>
            <a:off x="0" y="522287"/>
            <a:ext cx="13003212" cy="119062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45"/>
          <p:cNvSpPr/>
          <p:nvPr/>
        </p:nvSpPr>
        <p:spPr>
          <a:xfrm>
            <a:off x="0" y="0"/>
            <a:ext cx="13003212" cy="441325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45"/>
          <p:cNvSpPr/>
          <p:nvPr/>
        </p:nvSpPr>
        <p:spPr>
          <a:xfrm>
            <a:off x="0" y="438150"/>
            <a:ext cx="13003212" cy="1301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45"/>
          <p:cNvSpPr/>
          <p:nvPr/>
        </p:nvSpPr>
        <p:spPr>
          <a:xfrm flipH="1" rot="10800000">
            <a:off x="7693025" y="512762"/>
            <a:ext cx="5310187" cy="1285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" name="Google Shape;57;p45"/>
          <p:cNvSpPr/>
          <p:nvPr/>
        </p:nvSpPr>
        <p:spPr>
          <a:xfrm flipH="1" rot="10800000">
            <a:off x="7693025" y="625475"/>
            <a:ext cx="5310187" cy="255587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45"/>
          <p:cNvSpPr/>
          <p:nvPr/>
        </p:nvSpPr>
        <p:spPr>
          <a:xfrm>
            <a:off x="7689850" y="708025"/>
            <a:ext cx="4356100" cy="381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45"/>
          <p:cNvSpPr/>
          <p:nvPr/>
        </p:nvSpPr>
        <p:spPr>
          <a:xfrm>
            <a:off x="10485437" y="838200"/>
            <a:ext cx="2276475" cy="508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45"/>
          <p:cNvSpPr/>
          <p:nvPr/>
        </p:nvSpPr>
        <p:spPr>
          <a:xfrm>
            <a:off x="12919075" y="-3175"/>
            <a:ext cx="82550" cy="88423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45"/>
          <p:cNvSpPr/>
          <p:nvPr/>
        </p:nvSpPr>
        <p:spPr>
          <a:xfrm>
            <a:off x="12861925" y="-3175"/>
            <a:ext cx="38100" cy="88423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45"/>
          <p:cNvSpPr/>
          <p:nvPr/>
        </p:nvSpPr>
        <p:spPr>
          <a:xfrm>
            <a:off x="12834937" y="-3175"/>
            <a:ext cx="12700" cy="884237"/>
          </a:xfrm>
          <a:prstGeom prst="rect">
            <a:avLst/>
          </a:pr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45"/>
          <p:cNvSpPr/>
          <p:nvPr/>
        </p:nvSpPr>
        <p:spPr>
          <a:xfrm>
            <a:off x="12763500" y="-3175"/>
            <a:ext cx="39687" cy="884237"/>
          </a:xfrm>
          <a:prstGeom prst="rect">
            <a:avLst/>
          </a:pr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45"/>
          <p:cNvSpPr/>
          <p:nvPr/>
        </p:nvSpPr>
        <p:spPr>
          <a:xfrm>
            <a:off x="12677775" y="0"/>
            <a:ext cx="79375" cy="833437"/>
          </a:xfrm>
          <a:prstGeom prst="rect">
            <a:avLst/>
          </a:prstGeom>
          <a:solidFill>
            <a:srgbClr val="FFFFFF">
              <a:alpha val="1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45"/>
          <p:cNvSpPr/>
          <p:nvPr/>
        </p:nvSpPr>
        <p:spPr>
          <a:xfrm>
            <a:off x="12619037" y="0"/>
            <a:ext cx="12700" cy="833437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45"/>
          <p:cNvSpPr txBox="1"/>
          <p:nvPr>
            <p:ph type="title"/>
          </p:nvPr>
        </p:nvSpPr>
        <p:spPr>
          <a:xfrm>
            <a:off x="650875" y="1625600"/>
            <a:ext cx="116967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45"/>
          <p:cNvSpPr txBox="1"/>
          <p:nvPr>
            <p:ph idx="1" type="body"/>
          </p:nvPr>
        </p:nvSpPr>
        <p:spPr>
          <a:xfrm>
            <a:off x="650875" y="3198812"/>
            <a:ext cx="11696700" cy="614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8" name="Google Shape;68;p45"/>
          <p:cNvSpPr txBox="1"/>
          <p:nvPr>
            <p:ph idx="10" type="dt"/>
          </p:nvPr>
        </p:nvSpPr>
        <p:spPr>
          <a:xfrm>
            <a:off x="9366250" y="871537"/>
            <a:ext cx="1357312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rgbClr val="43808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45"/>
          <p:cNvSpPr/>
          <p:nvPr/>
        </p:nvSpPr>
        <p:spPr>
          <a:xfrm>
            <a:off x="7477125" y="871537"/>
            <a:ext cx="1885950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45"/>
          <p:cNvSpPr txBox="1"/>
          <p:nvPr>
            <p:ph idx="12" type="sldNum"/>
          </p:nvPr>
        </p:nvSpPr>
        <p:spPr>
          <a:xfrm>
            <a:off x="11625262" y="3175"/>
            <a:ext cx="10779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/>
        </p:nvSpPr>
        <p:spPr>
          <a:xfrm>
            <a:off x="612775" y="3148012"/>
            <a:ext cx="1202690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Trebuchet MS"/>
              <a:buNone/>
            </a:pPr>
            <a:r>
              <a:rPr b="1" i="0" lang="en-US" sz="51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SEMINARIO DE LENGUAJES</a:t>
            </a:r>
            <a:br>
              <a:rPr b="1" i="0" lang="en-US" sz="51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n-US" sz="51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OPCIÓN ANDROID + KOTLIN</a:t>
            </a:r>
            <a:endParaRPr/>
          </a:p>
        </p:txBody>
      </p:sp>
      <p:sp>
        <p:nvSpPr>
          <p:cNvPr id="80" name="Google Shape;80;p1"/>
          <p:cNvSpPr txBox="1"/>
          <p:nvPr/>
        </p:nvSpPr>
        <p:spPr>
          <a:xfrm>
            <a:off x="1354137" y="7396162"/>
            <a:ext cx="10544175" cy="151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048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Georgia"/>
              <a:buNone/>
            </a:pPr>
            <a:r>
              <a:rPr b="0" i="0" lang="en-US" sz="39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Primeros pasos con Android</a:t>
            </a:r>
            <a:endParaRPr/>
          </a:p>
          <a:p>
            <a:pPr indent="0" lvl="0" marL="90487" marR="0" rtl="0" algn="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Esp.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Fernández Sosa Juan Francisco</a:t>
            </a:r>
            <a:endParaRPr/>
          </a:p>
        </p:txBody>
      </p:sp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800" y="6915150"/>
            <a:ext cx="36861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6434" r="0" t="0"/>
          <a:stretch/>
        </p:blipFill>
        <p:spPr>
          <a:xfrm>
            <a:off x="-134937" y="0"/>
            <a:ext cx="13190537" cy="9752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11"/>
          <p:cNvGrpSpPr/>
          <p:nvPr/>
        </p:nvGrpSpPr>
        <p:grpSpPr>
          <a:xfrm>
            <a:off x="152400" y="3770312"/>
            <a:ext cx="8289925" cy="3784600"/>
            <a:chOff x="96" y="2375"/>
            <a:chExt cx="5222" cy="2384"/>
          </a:xfrm>
        </p:grpSpPr>
        <p:cxnSp>
          <p:nvCxnSpPr>
            <p:cNvPr id="163" name="Google Shape;163;p11"/>
            <p:cNvCxnSpPr/>
            <p:nvPr/>
          </p:nvCxnSpPr>
          <p:spPr>
            <a:xfrm>
              <a:off x="1257" y="3725"/>
              <a:ext cx="642" cy="895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164" name="Google Shape;164;p11"/>
            <p:cNvSpPr/>
            <p:nvPr/>
          </p:nvSpPr>
          <p:spPr>
            <a:xfrm>
              <a:off x="1902" y="4616"/>
              <a:ext cx="2536" cy="143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5" name="Google Shape;165;p11"/>
            <p:cNvSpPr txBox="1"/>
            <p:nvPr/>
          </p:nvSpPr>
          <p:spPr>
            <a:xfrm>
              <a:off x="96" y="2375"/>
              <a:ext cx="5222" cy="1593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Gill Sans"/>
                <a:buNone/>
              </a:pPr>
              <a:r>
                <a:rPr b="1" i="0" lang="en-US" sz="32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Tener instalada la plataforma de la API 23, nos permite correr y depurar las aplicaciones que desarrollemos  en un dispositivo con Android 6.0</a:t>
              </a:r>
              <a:endParaRPr/>
            </a:p>
          </p:txBody>
        </p:sp>
      </p:grpSp>
      <p:grpSp>
        <p:nvGrpSpPr>
          <p:cNvPr id="166" name="Google Shape;166;p11"/>
          <p:cNvGrpSpPr/>
          <p:nvPr/>
        </p:nvGrpSpPr>
        <p:grpSpPr>
          <a:xfrm>
            <a:off x="8732837" y="6884987"/>
            <a:ext cx="3190875" cy="2760662"/>
            <a:chOff x="5501" y="4337"/>
            <a:chExt cx="2010" cy="1739"/>
          </a:xfrm>
        </p:grpSpPr>
        <p:sp>
          <p:nvSpPr>
            <p:cNvPr id="167" name="Google Shape;167;p11"/>
            <p:cNvSpPr txBox="1"/>
            <p:nvPr/>
          </p:nvSpPr>
          <p:spPr>
            <a:xfrm>
              <a:off x="5501" y="4337"/>
              <a:ext cx="2010" cy="557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Gill Sans"/>
                <a:buNone/>
              </a:pPr>
              <a:r>
                <a:rPr b="1" i="0" lang="en-US" sz="26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Presionar en el botón Cancel</a:t>
              </a:r>
              <a:endParaRPr/>
            </a:p>
          </p:txBody>
        </p:sp>
        <p:cxnSp>
          <p:nvCxnSpPr>
            <p:cNvPr id="168" name="Google Shape;168;p11"/>
            <p:cNvCxnSpPr/>
            <p:nvPr/>
          </p:nvCxnSpPr>
          <p:spPr>
            <a:xfrm>
              <a:off x="6482" y="4878"/>
              <a:ext cx="0" cy="89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169" name="Google Shape;169;p11"/>
            <p:cNvSpPr/>
            <p:nvPr/>
          </p:nvSpPr>
          <p:spPr>
            <a:xfrm>
              <a:off x="6279" y="5771"/>
              <a:ext cx="630" cy="305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875" y="1409700"/>
            <a:ext cx="10231437" cy="769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/>
          <p:nvPr/>
        </p:nvSpPr>
        <p:spPr>
          <a:xfrm>
            <a:off x="0" y="6935787"/>
            <a:ext cx="13414375" cy="1573212"/>
          </a:xfrm>
          <a:prstGeom prst="rect">
            <a:avLst/>
          </a:prstGeom>
          <a:solidFill>
            <a:srgbClr val="438086">
              <a:alpha val="69803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ctr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Hacer clic en N</a:t>
            </a:r>
            <a:r>
              <a:rPr b="1" i="1" lang="en-US" sz="36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ew Project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/>
        </p:nvSpPr>
        <p:spPr>
          <a:xfrm>
            <a:off x="0" y="8470900"/>
            <a:ext cx="13003212" cy="1511300"/>
          </a:xfrm>
          <a:prstGeom prst="rect">
            <a:avLst/>
          </a:prstGeom>
          <a:solidFill>
            <a:srgbClr val="438086">
              <a:alpha val="74901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ctr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Debemos elegir Empty Activity y luego click en Next</a:t>
            </a: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-31750"/>
            <a:ext cx="11160125" cy="839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593"/>
            <a:ext cx="13003198" cy="940116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4"/>
          <p:cNvSpPr txBox="1"/>
          <p:nvPr/>
        </p:nvSpPr>
        <p:spPr>
          <a:xfrm>
            <a:off x="0" y="7539275"/>
            <a:ext cx="13003200" cy="2019300"/>
          </a:xfrm>
          <a:prstGeom prst="rect">
            <a:avLst/>
          </a:prstGeom>
          <a:solidFill>
            <a:srgbClr val="438086">
              <a:alpha val="69803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ctr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Poner un nombre a la aplicación, seleccionar </a:t>
            </a:r>
            <a:r>
              <a:rPr lang="en-US" sz="3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Kotlin</a:t>
            </a:r>
            <a:r>
              <a:rPr b="0" i="0" lang="en-US" sz="32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como lenguaje y elegir Minimum SDK:  </a:t>
            </a:r>
            <a:r>
              <a:rPr b="1" i="1" lang="en-US" sz="32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API 21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003203" cy="852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5"/>
          <p:cNvSpPr txBox="1"/>
          <p:nvPr/>
        </p:nvSpPr>
        <p:spPr>
          <a:xfrm>
            <a:off x="0" y="6551612"/>
            <a:ext cx="13003212" cy="3402012"/>
          </a:xfrm>
          <a:prstGeom prst="rect">
            <a:avLst/>
          </a:prstGeom>
          <a:solidFill>
            <a:srgbClr val="438086">
              <a:alpha val="74901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ctr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eorgia"/>
              <a:buNone/>
            </a:pPr>
            <a:r>
              <a:rPr b="0" i="0" lang="en-US" sz="39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Si se selecciona </a:t>
            </a:r>
            <a:r>
              <a:rPr b="1" i="1" lang="en-US" sz="39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help me choose </a:t>
            </a:r>
            <a:r>
              <a:rPr b="0" i="0" lang="en-US" sz="39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en la ventana anterior se despliega esta información que puede ayudarnos a elegir la versión mínima soportada por nuestra aplicación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228"/>
            <a:ext cx="13003203" cy="735874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 txBox="1"/>
          <p:nvPr/>
        </p:nvSpPr>
        <p:spPr>
          <a:xfrm>
            <a:off x="2790825" y="7483475"/>
            <a:ext cx="7421562" cy="1511300"/>
          </a:xfrm>
          <a:prstGeom prst="rect">
            <a:avLst/>
          </a:prstGeom>
          <a:solidFill>
            <a:srgbClr val="438086">
              <a:alpha val="74901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ctr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Conociendo la interfaz del </a:t>
            </a:r>
            <a:r>
              <a:rPr b="0" i="0" lang="en-US" sz="2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IDE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228"/>
            <a:ext cx="13003203" cy="7358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17"/>
          <p:cNvGrpSpPr/>
          <p:nvPr/>
        </p:nvGrpSpPr>
        <p:grpSpPr>
          <a:xfrm>
            <a:off x="4572012" y="560750"/>
            <a:ext cx="8451850" cy="3279775"/>
            <a:chOff x="2881" y="590"/>
            <a:chExt cx="5324" cy="2066"/>
          </a:xfrm>
        </p:grpSpPr>
        <p:sp>
          <p:nvSpPr>
            <p:cNvPr id="207" name="Google Shape;207;p17"/>
            <p:cNvSpPr txBox="1"/>
            <p:nvPr/>
          </p:nvSpPr>
          <p:spPr>
            <a:xfrm>
              <a:off x="2881" y="2356"/>
              <a:ext cx="3000" cy="3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Gill Sans"/>
                <a:buNone/>
              </a:pPr>
              <a:r>
                <a:rPr b="1" i="0" lang="en-US" sz="32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Barra de herramientas</a:t>
              </a:r>
              <a:endParaRPr/>
            </a:p>
          </p:txBody>
        </p:sp>
        <p:cxnSp>
          <p:nvCxnSpPr>
            <p:cNvPr id="208" name="Google Shape;208;p17"/>
            <p:cNvCxnSpPr/>
            <p:nvPr/>
          </p:nvCxnSpPr>
          <p:spPr>
            <a:xfrm flipH="1" rot="10800000">
              <a:off x="4349" y="903"/>
              <a:ext cx="380" cy="1453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209" name="Google Shape;209;p17"/>
            <p:cNvSpPr/>
            <p:nvPr/>
          </p:nvSpPr>
          <p:spPr>
            <a:xfrm>
              <a:off x="4150" y="590"/>
              <a:ext cx="4055" cy="305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0153"/>
            <a:ext cx="13003203" cy="7358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18"/>
          <p:cNvGrpSpPr/>
          <p:nvPr/>
        </p:nvGrpSpPr>
        <p:grpSpPr>
          <a:xfrm>
            <a:off x="36512" y="936625"/>
            <a:ext cx="6334125" cy="2586037"/>
            <a:chOff x="23" y="590"/>
            <a:chExt cx="3990" cy="1629"/>
          </a:xfrm>
        </p:grpSpPr>
        <p:sp>
          <p:nvSpPr>
            <p:cNvPr id="216" name="Google Shape;216;p18"/>
            <p:cNvSpPr txBox="1"/>
            <p:nvPr/>
          </p:nvSpPr>
          <p:spPr>
            <a:xfrm>
              <a:off x="740" y="1854"/>
              <a:ext cx="3273" cy="365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Gill Sans"/>
                <a:buNone/>
              </a:pPr>
              <a:r>
                <a:rPr b="1" i="0" lang="en-US" sz="32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Barra de navegación</a:t>
              </a:r>
              <a:endParaRPr/>
            </a:p>
          </p:txBody>
        </p:sp>
        <p:cxnSp>
          <p:nvCxnSpPr>
            <p:cNvPr id="217" name="Google Shape;217;p18"/>
            <p:cNvCxnSpPr/>
            <p:nvPr/>
          </p:nvCxnSpPr>
          <p:spPr>
            <a:xfrm rot="10800000">
              <a:off x="1198" y="819"/>
              <a:ext cx="0" cy="1035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218" name="Google Shape;218;p18"/>
            <p:cNvSpPr/>
            <p:nvPr/>
          </p:nvSpPr>
          <p:spPr>
            <a:xfrm>
              <a:off x="23" y="590"/>
              <a:ext cx="3468" cy="228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228"/>
            <a:ext cx="13003203" cy="7358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19"/>
          <p:cNvGrpSpPr/>
          <p:nvPr/>
        </p:nvGrpSpPr>
        <p:grpSpPr>
          <a:xfrm>
            <a:off x="539750" y="1274850"/>
            <a:ext cx="12419000" cy="7250407"/>
            <a:chOff x="340" y="919"/>
            <a:chExt cx="7823" cy="4461"/>
          </a:xfrm>
        </p:grpSpPr>
        <p:sp>
          <p:nvSpPr>
            <p:cNvPr id="225" name="Google Shape;225;p19"/>
            <p:cNvSpPr txBox="1"/>
            <p:nvPr/>
          </p:nvSpPr>
          <p:spPr>
            <a:xfrm>
              <a:off x="340" y="5080"/>
              <a:ext cx="3000" cy="3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Gill Sans"/>
                <a:buNone/>
              </a:pPr>
              <a:r>
                <a:rPr b="1" i="0" lang="en-US" sz="3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Ventana del editor</a:t>
              </a:r>
              <a:endParaRPr/>
            </a:p>
          </p:txBody>
        </p:sp>
        <p:cxnSp>
          <p:nvCxnSpPr>
            <p:cNvPr id="226" name="Google Shape;226;p19"/>
            <p:cNvCxnSpPr/>
            <p:nvPr/>
          </p:nvCxnSpPr>
          <p:spPr>
            <a:xfrm flipH="1" rot="10800000">
              <a:off x="1359" y="4156"/>
              <a:ext cx="745" cy="936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227" name="Google Shape;227;p19"/>
            <p:cNvSpPr/>
            <p:nvPr/>
          </p:nvSpPr>
          <p:spPr>
            <a:xfrm>
              <a:off x="2106" y="919"/>
              <a:ext cx="6057" cy="3932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228"/>
            <a:ext cx="13003203" cy="7358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0"/>
          <p:cNvGrpSpPr/>
          <p:nvPr/>
        </p:nvGrpSpPr>
        <p:grpSpPr>
          <a:xfrm>
            <a:off x="7925" y="1035050"/>
            <a:ext cx="10062694" cy="6191249"/>
            <a:chOff x="5" y="652"/>
            <a:chExt cx="6339" cy="3900"/>
          </a:xfrm>
        </p:grpSpPr>
        <p:sp>
          <p:nvSpPr>
            <p:cNvPr id="234" name="Google Shape;234;p20"/>
            <p:cNvSpPr txBox="1"/>
            <p:nvPr/>
          </p:nvSpPr>
          <p:spPr>
            <a:xfrm>
              <a:off x="3344" y="3103"/>
              <a:ext cx="3000" cy="9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Gill Sans"/>
                <a:buNone/>
              </a:pPr>
              <a:r>
                <a:rPr b="1" i="0" lang="en-US" sz="28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Distintas formas de visualizar c</a:t>
              </a:r>
              <a:r>
                <a:rPr b="1" lang="en-US"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ó</a:t>
              </a:r>
              <a:r>
                <a:rPr b="1" i="0" lang="en-US" sz="28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mo está compuesto el proyecto</a:t>
              </a:r>
              <a:endParaRPr/>
            </a:p>
          </p:txBody>
        </p:sp>
        <p:cxnSp>
          <p:nvCxnSpPr>
            <p:cNvPr id="235" name="Google Shape;235;p20"/>
            <p:cNvCxnSpPr>
              <a:endCxn id="236" idx="3"/>
            </p:cNvCxnSpPr>
            <p:nvPr/>
          </p:nvCxnSpPr>
          <p:spPr>
            <a:xfrm rot="10800000">
              <a:off x="2105" y="2602"/>
              <a:ext cx="1200" cy="90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236" name="Google Shape;236;p20"/>
            <p:cNvSpPr/>
            <p:nvPr/>
          </p:nvSpPr>
          <p:spPr>
            <a:xfrm>
              <a:off x="5" y="652"/>
              <a:ext cx="2100" cy="3900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607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b="0" i="0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Hacer clic en </a:t>
            </a:r>
            <a:r>
              <a:rPr b="1" i="1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el menú derecho</a:t>
            </a:r>
            <a:r>
              <a:rPr b="0" i="0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/ </a:t>
            </a:r>
            <a:r>
              <a:rPr b="1" i="1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SDK Manager</a:t>
            </a:r>
            <a:endParaRPr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875" y="1985962"/>
            <a:ext cx="10231437" cy="7694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6628"/>
            <a:ext cx="13003203" cy="7358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1"/>
          <p:cNvGrpSpPr/>
          <p:nvPr/>
        </p:nvGrpSpPr>
        <p:grpSpPr>
          <a:xfrm>
            <a:off x="591325" y="5677237"/>
            <a:ext cx="11906250" cy="2878137"/>
            <a:chOff x="371" y="3991"/>
            <a:chExt cx="7500" cy="1813"/>
          </a:xfrm>
        </p:grpSpPr>
        <p:sp>
          <p:nvSpPr>
            <p:cNvPr id="243" name="Google Shape;243;p21"/>
            <p:cNvSpPr txBox="1"/>
            <p:nvPr/>
          </p:nvSpPr>
          <p:spPr>
            <a:xfrm>
              <a:off x="4748" y="3991"/>
              <a:ext cx="2400" cy="3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Gill Sans"/>
                <a:buNone/>
              </a:pPr>
              <a:r>
                <a:rPr b="1" i="0" lang="en-US" sz="3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Barra de estado</a:t>
              </a:r>
              <a:endParaRPr/>
            </a:p>
          </p:txBody>
        </p:sp>
        <p:cxnSp>
          <p:nvCxnSpPr>
            <p:cNvPr id="244" name="Google Shape;244;p21"/>
            <p:cNvCxnSpPr/>
            <p:nvPr/>
          </p:nvCxnSpPr>
          <p:spPr>
            <a:xfrm>
              <a:off x="5063" y="4631"/>
              <a:ext cx="0" cy="99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245" name="Google Shape;245;p21"/>
            <p:cNvSpPr/>
            <p:nvPr/>
          </p:nvSpPr>
          <p:spPr>
            <a:xfrm>
              <a:off x="371" y="5504"/>
              <a:ext cx="7500" cy="300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7278"/>
            <a:ext cx="13003203" cy="7358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22"/>
          <p:cNvGrpSpPr/>
          <p:nvPr/>
        </p:nvGrpSpPr>
        <p:grpSpPr>
          <a:xfrm>
            <a:off x="11" y="615475"/>
            <a:ext cx="9767288" cy="4454525"/>
            <a:chOff x="631" y="572"/>
            <a:chExt cx="6153" cy="2806"/>
          </a:xfrm>
        </p:grpSpPr>
        <p:grpSp>
          <p:nvGrpSpPr>
            <p:cNvPr id="252" name="Google Shape;252;p22"/>
            <p:cNvGrpSpPr/>
            <p:nvPr/>
          </p:nvGrpSpPr>
          <p:grpSpPr>
            <a:xfrm>
              <a:off x="631" y="572"/>
              <a:ext cx="3300" cy="1800"/>
              <a:chOff x="631" y="572"/>
              <a:chExt cx="3300" cy="1800"/>
            </a:xfrm>
          </p:grpSpPr>
          <p:sp>
            <p:nvSpPr>
              <p:cNvPr id="253" name="Google Shape;253;p22"/>
              <p:cNvSpPr txBox="1"/>
              <p:nvPr/>
            </p:nvSpPr>
            <p:spPr>
              <a:xfrm>
                <a:off x="631" y="572"/>
                <a:ext cx="3300" cy="600"/>
              </a:xfrm>
              <a:prstGeom prst="rect">
                <a:avLst/>
              </a:prstGeom>
              <a:solidFill>
                <a:srgbClr val="438086"/>
              </a:solidFill>
              <a:ln>
                <a:noFill/>
              </a:ln>
            </p:spPr>
            <p:txBody>
              <a:bodyPr anchorCtr="0" anchor="t" bIns="46800" lIns="90000" spcFirstLastPara="1" rIns="90000" wrap="square" tIns="46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Gill Sans"/>
                  <a:buNone/>
                </a:pPr>
                <a:r>
                  <a:rPr b="1" i="0" lang="en-US" sz="2800" u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Definición de la clase que constituye la Actividad</a:t>
                </a:r>
                <a:endParaRPr/>
              </a:p>
            </p:txBody>
          </p:sp>
          <p:cxnSp>
            <p:nvCxnSpPr>
              <p:cNvPr id="254" name="Google Shape;254;p22"/>
              <p:cNvCxnSpPr>
                <a:stCxn id="253" idx="2"/>
              </p:cNvCxnSpPr>
              <p:nvPr/>
            </p:nvCxnSpPr>
            <p:spPr>
              <a:xfrm>
                <a:off x="2281" y="1172"/>
                <a:ext cx="0" cy="120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438086"/>
                </a:solidFill>
                <a:prstDash val="solid"/>
                <a:miter lim="800000"/>
                <a:headEnd len="med" w="med" type="none"/>
                <a:tailEnd len="lg" w="lg" type="stealth"/>
              </a:ln>
            </p:spPr>
          </p:cxnSp>
        </p:grpSp>
        <p:cxnSp>
          <p:nvCxnSpPr>
            <p:cNvPr id="255" name="Google Shape;255;p22"/>
            <p:cNvCxnSpPr/>
            <p:nvPr/>
          </p:nvCxnSpPr>
          <p:spPr>
            <a:xfrm>
              <a:off x="3560" y="1004"/>
              <a:ext cx="300" cy="60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256" name="Google Shape;256;p22"/>
            <p:cNvSpPr/>
            <p:nvPr/>
          </p:nvSpPr>
          <p:spPr>
            <a:xfrm>
              <a:off x="3110" y="2047"/>
              <a:ext cx="3674" cy="1331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8" y="1785875"/>
            <a:ext cx="12843100" cy="6390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23"/>
          <p:cNvGrpSpPr/>
          <p:nvPr/>
        </p:nvGrpSpPr>
        <p:grpSpPr>
          <a:xfrm>
            <a:off x="657225" y="814935"/>
            <a:ext cx="11614487" cy="5499779"/>
            <a:chOff x="414" y="513"/>
            <a:chExt cx="7316" cy="3464"/>
          </a:xfrm>
        </p:grpSpPr>
        <p:grpSp>
          <p:nvGrpSpPr>
            <p:cNvPr id="263" name="Google Shape;263;p23"/>
            <p:cNvGrpSpPr/>
            <p:nvPr/>
          </p:nvGrpSpPr>
          <p:grpSpPr>
            <a:xfrm>
              <a:off x="414" y="513"/>
              <a:ext cx="1800" cy="2100"/>
              <a:chOff x="414" y="513"/>
              <a:chExt cx="1800" cy="2100"/>
            </a:xfrm>
          </p:grpSpPr>
          <p:sp>
            <p:nvSpPr>
              <p:cNvPr id="264" name="Google Shape;264;p23"/>
              <p:cNvSpPr txBox="1"/>
              <p:nvPr/>
            </p:nvSpPr>
            <p:spPr>
              <a:xfrm>
                <a:off x="414" y="513"/>
                <a:ext cx="1800" cy="900"/>
              </a:xfrm>
              <a:prstGeom prst="rect">
                <a:avLst/>
              </a:prstGeom>
              <a:solidFill>
                <a:srgbClr val="438086"/>
              </a:solidFill>
              <a:ln>
                <a:noFill/>
              </a:ln>
            </p:spPr>
            <p:txBody>
              <a:bodyPr anchorCtr="0" anchor="t" bIns="46800" lIns="90000" spcFirstLastPara="1" rIns="90000" wrap="square" tIns="46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Gill Sans"/>
                  <a:buNone/>
                </a:pPr>
                <a:r>
                  <a:rPr b="1" i="0" lang="en-US" sz="2800" u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Definición de la vista de la Actividad</a:t>
                </a:r>
                <a:endParaRPr/>
              </a:p>
            </p:txBody>
          </p:sp>
          <p:cxnSp>
            <p:nvCxnSpPr>
              <p:cNvPr id="265" name="Google Shape;265;p23"/>
              <p:cNvCxnSpPr>
                <a:stCxn id="264" idx="2"/>
              </p:cNvCxnSpPr>
              <p:nvPr/>
            </p:nvCxnSpPr>
            <p:spPr>
              <a:xfrm>
                <a:off x="1314" y="1413"/>
                <a:ext cx="0" cy="120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438086"/>
                </a:solidFill>
                <a:prstDash val="solid"/>
                <a:miter lim="800000"/>
                <a:headEnd len="med" w="med" type="none"/>
                <a:tailEnd len="lg" w="lg" type="stealth"/>
              </a:ln>
            </p:spPr>
          </p:cxnSp>
        </p:grpSp>
        <p:cxnSp>
          <p:nvCxnSpPr>
            <p:cNvPr id="266" name="Google Shape;266;p23"/>
            <p:cNvCxnSpPr>
              <a:stCxn id="264" idx="3"/>
              <a:endCxn id="267" idx="0"/>
            </p:cNvCxnSpPr>
            <p:nvPr/>
          </p:nvCxnSpPr>
          <p:spPr>
            <a:xfrm>
              <a:off x="2214" y="963"/>
              <a:ext cx="2700" cy="60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267" name="Google Shape;267;p23"/>
            <p:cNvSpPr/>
            <p:nvPr/>
          </p:nvSpPr>
          <p:spPr>
            <a:xfrm>
              <a:off x="2330" y="1578"/>
              <a:ext cx="5400" cy="2400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/>
        </p:nvSpPr>
        <p:spPr>
          <a:xfrm>
            <a:off x="2970212" y="4159250"/>
            <a:ext cx="7065962" cy="2836862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1" i="0" lang="en-US" sz="6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Ejecución de la aplicación en el emulador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8" y="664400"/>
            <a:ext cx="12843100" cy="639021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5"/>
          <p:cNvSpPr txBox="1"/>
          <p:nvPr/>
        </p:nvSpPr>
        <p:spPr>
          <a:xfrm>
            <a:off x="5040312" y="3108325"/>
            <a:ext cx="7065900" cy="6948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Inicie el AVD Manager</a:t>
            </a:r>
            <a:endParaRPr/>
          </a:p>
        </p:txBody>
      </p:sp>
      <p:cxnSp>
        <p:nvCxnSpPr>
          <p:cNvPr id="279" name="Google Shape;279;p25"/>
          <p:cNvCxnSpPr/>
          <p:nvPr/>
        </p:nvCxnSpPr>
        <p:spPr>
          <a:xfrm flipH="1" rot="10800000">
            <a:off x="9950450" y="849324"/>
            <a:ext cx="1743000" cy="225900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med" w="med" type="none"/>
            <a:tailEnd len="lg" w="lg" type="stealth"/>
          </a:ln>
        </p:spPr>
      </p:cxn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217b06ba3f0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94" y="495585"/>
            <a:ext cx="12788603" cy="876082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17b06ba3f0_0_21"/>
          <p:cNvSpPr txBox="1"/>
          <p:nvPr/>
        </p:nvSpPr>
        <p:spPr>
          <a:xfrm>
            <a:off x="1700262" y="6497125"/>
            <a:ext cx="7065900" cy="18954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Listado de Emuladores/Dispositivos </a:t>
            </a: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Virtuales</a:t>
            </a: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instalados</a:t>
            </a:r>
            <a:endParaRPr/>
          </a:p>
        </p:txBody>
      </p:sp>
      <p:cxnSp>
        <p:nvCxnSpPr>
          <p:cNvPr id="286" name="Google Shape;286;g217b06ba3f0_0_21"/>
          <p:cNvCxnSpPr/>
          <p:nvPr/>
        </p:nvCxnSpPr>
        <p:spPr>
          <a:xfrm flipH="1" rot="10800000">
            <a:off x="5839425" y="4238124"/>
            <a:ext cx="1743000" cy="225900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87" name="Google Shape;287;g217b06ba3f0_0_21"/>
          <p:cNvSpPr/>
          <p:nvPr/>
        </p:nvSpPr>
        <p:spPr>
          <a:xfrm>
            <a:off x="7145700" y="1786850"/>
            <a:ext cx="5750100" cy="2451300"/>
          </a:xfrm>
          <a:prstGeom prst="rect">
            <a:avLst/>
          </a:prstGeom>
          <a:solidFill>
            <a:srgbClr val="438086">
              <a:alpha val="176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" name="Google Shape;288;g217b06ba3f0_0_21"/>
          <p:cNvSpPr txBox="1"/>
          <p:nvPr/>
        </p:nvSpPr>
        <p:spPr>
          <a:xfrm>
            <a:off x="107302" y="2895000"/>
            <a:ext cx="5965800" cy="18492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lang="en-US" sz="3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Crear un nuevo dispositivo virtual. Ej Pixel 2, con un SDK previamente instalado.</a:t>
            </a:r>
            <a:endParaRPr sz="1300"/>
          </a:p>
        </p:txBody>
      </p:sp>
      <p:sp>
        <p:nvSpPr>
          <p:cNvPr id="289" name="Google Shape;289;g217b06ba3f0_0_21"/>
          <p:cNvSpPr/>
          <p:nvPr/>
        </p:nvSpPr>
        <p:spPr>
          <a:xfrm>
            <a:off x="6981150" y="1207850"/>
            <a:ext cx="1743000" cy="408300"/>
          </a:xfrm>
          <a:prstGeom prst="rect">
            <a:avLst/>
          </a:prstGeom>
          <a:solidFill>
            <a:srgbClr val="438086">
              <a:alpha val="17650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90" name="Google Shape;290;g217b06ba3f0_0_21"/>
          <p:cNvCxnSpPr>
            <a:stCxn id="288" idx="0"/>
            <a:endCxn id="289" idx="1"/>
          </p:cNvCxnSpPr>
          <p:nvPr/>
        </p:nvCxnSpPr>
        <p:spPr>
          <a:xfrm flipH="1" rot="10800000">
            <a:off x="3090202" y="1412100"/>
            <a:ext cx="3891000" cy="148290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med" w="med" type="none"/>
            <a:tailEnd len="lg" w="lg" type="stealth"/>
          </a:ln>
        </p:spPr>
      </p:cxn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8" y="469350"/>
            <a:ext cx="12843100" cy="6390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26"/>
          <p:cNvGrpSpPr/>
          <p:nvPr/>
        </p:nvGrpSpPr>
        <p:grpSpPr>
          <a:xfrm>
            <a:off x="4570400" y="766775"/>
            <a:ext cx="8096250" cy="3521485"/>
            <a:chOff x="2879" y="662"/>
            <a:chExt cx="5100" cy="2062"/>
          </a:xfrm>
        </p:grpSpPr>
        <p:sp>
          <p:nvSpPr>
            <p:cNvPr id="297" name="Google Shape;297;p26"/>
            <p:cNvSpPr txBox="1"/>
            <p:nvPr/>
          </p:nvSpPr>
          <p:spPr>
            <a:xfrm>
              <a:off x="2879" y="2424"/>
              <a:ext cx="5100" cy="3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Gill Sans"/>
                <a:buNone/>
              </a:pPr>
              <a:r>
                <a:rPr b="0" i="0" lang="en-US" sz="36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Hacer click en Run (Mayus + F10)</a:t>
              </a:r>
              <a:endParaRPr/>
            </a:p>
          </p:txBody>
        </p:sp>
        <p:cxnSp>
          <p:nvCxnSpPr>
            <p:cNvPr id="298" name="Google Shape;298;p26"/>
            <p:cNvCxnSpPr/>
            <p:nvPr/>
          </p:nvCxnSpPr>
          <p:spPr>
            <a:xfrm rot="10800000">
              <a:off x="6090" y="662"/>
              <a:ext cx="0" cy="180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pic>
        <p:nvPicPr>
          <p:cNvPr id="299" name="Google Shape;2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51" y="1177350"/>
            <a:ext cx="3911250" cy="8574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4519"/>
            <a:ext cx="13003203" cy="64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189575" y="2861237"/>
            <a:ext cx="3327300" cy="368400"/>
          </a:xfrm>
          <a:prstGeom prst="rect">
            <a:avLst/>
          </a:prstGeom>
          <a:solidFill>
            <a:srgbClr val="438086">
              <a:alpha val="17647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189575" y="5864328"/>
            <a:ext cx="5882100" cy="26343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Toda aplicación debe tener el archivo AndroidManifest.xml. </a:t>
            </a:r>
            <a:endParaRPr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Proporciona al S.O. información esencial de la aplicación, para que esta pueda ser ejecutada. </a:t>
            </a:r>
            <a:endParaRPr sz="800"/>
          </a:p>
        </p:txBody>
      </p:sp>
      <p:cxnSp>
        <p:nvCxnSpPr>
          <p:cNvPr id="308" name="Google Shape;308;p27"/>
          <p:cNvCxnSpPr>
            <a:stCxn id="307" idx="0"/>
            <a:endCxn id="306" idx="2"/>
          </p:cNvCxnSpPr>
          <p:nvPr/>
        </p:nvCxnSpPr>
        <p:spPr>
          <a:xfrm rot="10800000">
            <a:off x="1853225" y="3229728"/>
            <a:ext cx="1277400" cy="263460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650875" y="2932112"/>
            <a:ext cx="118999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15" name="Google Shape;3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4519"/>
            <a:ext cx="13003203" cy="6400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4519"/>
            <a:ext cx="13003203" cy="64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650875" y="2932112"/>
            <a:ext cx="118999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3969550" y="3176500"/>
            <a:ext cx="3761400" cy="252600"/>
          </a:xfrm>
          <a:prstGeom prst="rect">
            <a:avLst/>
          </a:prstGeom>
          <a:solidFill>
            <a:srgbClr val="438086">
              <a:alpha val="17647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6316662" y="5727700"/>
            <a:ext cx="7065962" cy="12827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Identificador </a:t>
            </a:r>
            <a:r>
              <a:rPr b="1" i="0" lang="en-US" sz="3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único</a:t>
            </a:r>
            <a:r>
              <a:rPr b="0" i="0" lang="en-US" sz="3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de la aplicación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216eb3d192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4322"/>
            <a:ext cx="13003202" cy="845475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16eb3d1925_0_2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61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b="0" i="0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Hacer </a:t>
            </a:r>
            <a:r>
              <a:rPr b="0" i="0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clic</a:t>
            </a:r>
            <a:r>
              <a:rPr b="0" i="0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en </a:t>
            </a:r>
            <a:r>
              <a:rPr b="1" i="1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Configure</a:t>
            </a:r>
            <a:r>
              <a:rPr b="0" i="0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/ </a:t>
            </a:r>
            <a:r>
              <a:rPr b="1" i="1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SDK Manager</a:t>
            </a:r>
            <a:endParaRPr/>
          </a:p>
        </p:txBody>
      </p:sp>
      <p:grpSp>
        <p:nvGrpSpPr>
          <p:cNvPr id="94" name="Google Shape;94;g216eb3d1925_0_2"/>
          <p:cNvGrpSpPr/>
          <p:nvPr/>
        </p:nvGrpSpPr>
        <p:grpSpPr>
          <a:xfrm>
            <a:off x="3195750" y="4663675"/>
            <a:ext cx="9323363" cy="4805400"/>
            <a:chOff x="1322" y="1975"/>
            <a:chExt cx="5873" cy="3940"/>
          </a:xfrm>
        </p:grpSpPr>
        <p:sp>
          <p:nvSpPr>
            <p:cNvPr id="95" name="Google Shape;95;g216eb3d1925_0_2"/>
            <p:cNvSpPr txBox="1"/>
            <p:nvPr/>
          </p:nvSpPr>
          <p:spPr>
            <a:xfrm>
              <a:off x="1739" y="4715"/>
              <a:ext cx="5100" cy="12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Gill Sans"/>
                <a:buNone/>
              </a:pPr>
              <a:r>
                <a:rPr b="1" i="0" lang="en-US" sz="28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Android </a:t>
              </a:r>
              <a:r>
                <a:rPr b="1" lang="en-US"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10</a:t>
              </a:r>
              <a:r>
                <a:rPr b="1" i="0" lang="en-US" sz="28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instalado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Gill Sans"/>
                <a:buNone/>
              </a:pPr>
              <a:r>
                <a:rPr b="1" i="0" lang="en-US" sz="28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Android </a:t>
              </a:r>
              <a:r>
                <a:rPr b="1" lang="en-US"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11</a:t>
              </a:r>
              <a:r>
                <a:rPr b="1" i="0" lang="en-US" sz="28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b="1" lang="en-US"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parcialmente instalado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Gill Sans"/>
                <a:buNone/>
              </a:pPr>
              <a:r>
                <a:rPr b="1" i="0" lang="en-US" sz="28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Android</a:t>
              </a:r>
              <a:r>
                <a:rPr b="1" lang="en-US"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12</a:t>
              </a:r>
              <a:r>
                <a:rPr b="1" i="0" lang="en-US" sz="28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b="1" lang="en-US"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actualizaciones disponibles</a:t>
              </a:r>
              <a:endParaRPr/>
            </a:p>
          </p:txBody>
        </p:sp>
        <p:cxnSp>
          <p:nvCxnSpPr>
            <p:cNvPr id="96" name="Google Shape;96;g216eb3d1925_0_2"/>
            <p:cNvCxnSpPr/>
            <p:nvPr/>
          </p:nvCxnSpPr>
          <p:spPr>
            <a:xfrm>
              <a:off x="1322" y="2233"/>
              <a:ext cx="300" cy="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97" name="Google Shape;97;g216eb3d1925_0_2"/>
            <p:cNvCxnSpPr/>
            <p:nvPr/>
          </p:nvCxnSpPr>
          <p:spPr>
            <a:xfrm>
              <a:off x="1322" y="2233"/>
              <a:ext cx="0" cy="270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" name="Google Shape;98;g216eb3d1925_0_2"/>
            <p:cNvCxnSpPr/>
            <p:nvPr/>
          </p:nvCxnSpPr>
          <p:spPr>
            <a:xfrm rot="10800000">
              <a:off x="1438" y="5147"/>
              <a:ext cx="300" cy="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9" name="Google Shape;99;g216eb3d1925_0_2"/>
            <p:cNvSpPr/>
            <p:nvPr/>
          </p:nvSpPr>
          <p:spPr>
            <a:xfrm>
              <a:off x="1795" y="1975"/>
              <a:ext cx="5400" cy="900"/>
            </a:xfrm>
            <a:prstGeom prst="rect">
              <a:avLst/>
            </a:prstGeom>
            <a:solidFill>
              <a:srgbClr val="438086">
                <a:alpha val="17650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4519"/>
            <a:ext cx="13003203" cy="64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650875" y="2932112"/>
            <a:ext cx="118999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3960850" y="3758950"/>
            <a:ext cx="4751400" cy="270900"/>
          </a:xfrm>
          <a:prstGeom prst="rect">
            <a:avLst/>
          </a:prstGeom>
          <a:solidFill>
            <a:srgbClr val="438086">
              <a:alpha val="17647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5637212" y="6327775"/>
            <a:ext cx="7065962" cy="3065462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Cuando esta propiedad vale </a:t>
            </a:r>
            <a:r>
              <a:rPr b="0" i="1" lang="en-US" sz="3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true</a:t>
            </a:r>
            <a:r>
              <a:rPr b="0" i="0" lang="en-US" sz="3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se hace un respaldo de los datos de la aplicación en la cuenta de GoogleDrive del usuario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4519"/>
            <a:ext cx="13003203" cy="64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1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650875" y="2932112"/>
            <a:ext cx="118999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4125150" y="4364925"/>
            <a:ext cx="4752900" cy="360300"/>
          </a:xfrm>
          <a:prstGeom prst="rect">
            <a:avLst/>
          </a:prstGeom>
          <a:solidFill>
            <a:srgbClr val="438086">
              <a:alpha val="17647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6316662" y="6375400"/>
            <a:ext cx="7065962" cy="6889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Ícono de la aplicación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4519"/>
            <a:ext cx="13003203" cy="64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650875" y="2932112"/>
            <a:ext cx="118999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3691312" y="4568587"/>
            <a:ext cx="4752900" cy="360300"/>
          </a:xfrm>
          <a:prstGeom prst="rect">
            <a:avLst/>
          </a:prstGeom>
          <a:solidFill>
            <a:srgbClr val="438086">
              <a:alpha val="17647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5392737" y="7339012"/>
            <a:ext cx="7065962" cy="58102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Título de la aplicación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25" y="2781431"/>
            <a:ext cx="13003203" cy="64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650875" y="2932112"/>
            <a:ext cx="118999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" name="Google Shape;359;p33"/>
          <p:cNvSpPr/>
          <p:nvPr/>
        </p:nvSpPr>
        <p:spPr>
          <a:xfrm>
            <a:off x="4025052" y="5411175"/>
            <a:ext cx="3935100" cy="360300"/>
          </a:xfrm>
          <a:prstGeom prst="rect">
            <a:avLst/>
          </a:prstGeom>
          <a:solidFill>
            <a:srgbClr val="438086">
              <a:alpha val="17647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676275" y="7240587"/>
            <a:ext cx="12142787" cy="3065462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Si la opción está habilitada, en caso de que el usuario configure el dispositivo con un idioma de lectura de derecha a izquierda (Right To Left) la interfaz se acomodará automáticamente</a:t>
            </a:r>
            <a:endParaRPr/>
          </a:p>
        </p:txBody>
      </p:sp>
      <p:pic>
        <p:nvPicPr>
          <p:cNvPr id="361" name="Google Shape;36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4462" y="1959775"/>
            <a:ext cx="5121275" cy="293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5725" y="1959775"/>
            <a:ext cx="5113337" cy="293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4519"/>
            <a:ext cx="13003203" cy="64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4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/>
          </a:p>
        </p:txBody>
      </p:sp>
      <p:sp>
        <p:nvSpPr>
          <p:cNvPr id="369" name="Google Shape;369;p34"/>
          <p:cNvSpPr/>
          <p:nvPr/>
        </p:nvSpPr>
        <p:spPr>
          <a:xfrm>
            <a:off x="650875" y="2932112"/>
            <a:ext cx="118999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0" name="Google Shape;370;p34"/>
          <p:cNvSpPr/>
          <p:nvPr/>
        </p:nvSpPr>
        <p:spPr>
          <a:xfrm>
            <a:off x="4004725" y="5266050"/>
            <a:ext cx="4752900" cy="231600"/>
          </a:xfrm>
          <a:prstGeom prst="rect">
            <a:avLst/>
          </a:prstGeom>
          <a:solidFill>
            <a:srgbClr val="438086">
              <a:alpha val="17647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2468562" y="8083550"/>
            <a:ext cx="8769350" cy="111442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Tema de estilos de la aplicación.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b="0" i="1" lang="en-US" sz="2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En clases posteriores estudiaremos este tema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32094"/>
            <a:ext cx="13003203" cy="64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5"/>
          <p:cNvSpPr txBox="1"/>
          <p:nvPr/>
        </p:nvSpPr>
        <p:spPr>
          <a:xfrm>
            <a:off x="650875" y="915987"/>
            <a:ext cx="117015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>
            <a:off x="650875" y="2932112"/>
            <a:ext cx="11899800" cy="6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9" name="Google Shape;379;p35"/>
          <p:cNvSpPr/>
          <p:nvPr/>
        </p:nvSpPr>
        <p:spPr>
          <a:xfrm>
            <a:off x="4202575" y="6218126"/>
            <a:ext cx="7743900" cy="1932000"/>
          </a:xfrm>
          <a:prstGeom prst="rect">
            <a:avLst/>
          </a:prstGeom>
          <a:solidFill>
            <a:srgbClr val="438086">
              <a:alpha val="17647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0" name="Google Shape;380;p35"/>
          <p:cNvSpPr txBox="1"/>
          <p:nvPr/>
        </p:nvSpPr>
        <p:spPr>
          <a:xfrm>
            <a:off x="4052887" y="2250925"/>
            <a:ext cx="8769300" cy="25881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Además, describe c</a:t>
            </a:r>
            <a:r>
              <a:rPr lang="en-US" sz="39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ó</a:t>
            </a:r>
            <a:r>
              <a:rPr b="0" i="0" lang="en-US" sz="3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mo está compuesta la aplicación.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b="0" i="1" lang="en-US" sz="2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Más adelante estudiaremos que existen 4 tipos de </a:t>
            </a:r>
            <a:r>
              <a:rPr i="1" lang="en-US" sz="2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r>
              <a:rPr b="0" i="1" lang="en-US" sz="2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componentes de aplicaci</a:t>
            </a:r>
            <a:r>
              <a:rPr i="1" lang="en-US" sz="2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ón” </a:t>
            </a:r>
            <a:r>
              <a:rPr b="0" i="1" lang="en-US" sz="2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posibles (Activities, Services, Broadcast receivers, Content Providers)</a:t>
            </a:r>
            <a:endParaRPr/>
          </a:p>
        </p:txBody>
      </p:sp>
      <p:cxnSp>
        <p:nvCxnSpPr>
          <p:cNvPr id="381" name="Google Shape;381;p35"/>
          <p:cNvCxnSpPr>
            <a:stCxn id="380" idx="2"/>
            <a:endCxn id="379" idx="0"/>
          </p:cNvCxnSpPr>
          <p:nvPr/>
        </p:nvCxnSpPr>
        <p:spPr>
          <a:xfrm flipH="1">
            <a:off x="8074537" y="4839025"/>
            <a:ext cx="363000" cy="137910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40087" y="2684462"/>
            <a:ext cx="17279937" cy="941546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6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650875" y="2932112"/>
            <a:ext cx="118999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9" name="Google Shape;389;p36"/>
          <p:cNvSpPr txBox="1"/>
          <p:nvPr/>
        </p:nvSpPr>
        <p:spPr>
          <a:xfrm>
            <a:off x="3852862" y="4846637"/>
            <a:ext cx="8769350" cy="170973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Información para el S.O. de cómo se invoca a la actividad.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b="0" i="1" lang="en-US" sz="2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 estudiaremos también próximamente.</a:t>
            </a:r>
            <a:endParaRPr/>
          </a:p>
        </p:txBody>
      </p:sp>
      <p:cxnSp>
        <p:nvCxnSpPr>
          <p:cNvPr id="390" name="Google Shape;390;p36"/>
          <p:cNvCxnSpPr/>
          <p:nvPr/>
        </p:nvCxnSpPr>
        <p:spPr>
          <a:xfrm flipH="1">
            <a:off x="4052887" y="5884862"/>
            <a:ext cx="288925" cy="142240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391" name="Google Shape;391;p36"/>
          <p:cNvSpPr/>
          <p:nvPr/>
        </p:nvSpPr>
        <p:spPr>
          <a:xfrm>
            <a:off x="1965325" y="7307262"/>
            <a:ext cx="7200900" cy="1317625"/>
          </a:xfrm>
          <a:prstGeom prst="rect">
            <a:avLst/>
          </a:prstGeom>
          <a:solidFill>
            <a:srgbClr val="438086">
              <a:alpha val="17647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50" y="4001577"/>
            <a:ext cx="13003202" cy="483494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7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Permisos de usuario en AndroidManifest.xml</a:t>
            </a:r>
            <a:endParaRPr/>
          </a:p>
        </p:txBody>
      </p:sp>
      <p:sp>
        <p:nvSpPr>
          <p:cNvPr id="398" name="Google Shape;398;p37"/>
          <p:cNvSpPr txBox="1"/>
          <p:nvPr/>
        </p:nvSpPr>
        <p:spPr>
          <a:xfrm>
            <a:off x="351553" y="2604850"/>
            <a:ext cx="4220400" cy="36963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Permisos que el usuario debe aceptar para que la aplicación pueda acceder a un recurso</a:t>
            </a:r>
            <a:endParaRPr/>
          </a:p>
        </p:txBody>
      </p:sp>
      <p:cxnSp>
        <p:nvCxnSpPr>
          <p:cNvPr id="399" name="Google Shape;399;p37"/>
          <p:cNvCxnSpPr>
            <a:stCxn id="398" idx="2"/>
            <a:endCxn id="400" idx="0"/>
          </p:cNvCxnSpPr>
          <p:nvPr/>
        </p:nvCxnSpPr>
        <p:spPr>
          <a:xfrm>
            <a:off x="2461753" y="6301150"/>
            <a:ext cx="1438800" cy="195900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00" name="Google Shape;400;p37"/>
          <p:cNvSpPr/>
          <p:nvPr/>
        </p:nvSpPr>
        <p:spPr>
          <a:xfrm>
            <a:off x="460375" y="8260250"/>
            <a:ext cx="6880500" cy="576300"/>
          </a:xfrm>
          <a:prstGeom prst="rect">
            <a:avLst/>
          </a:prstGeom>
          <a:solidFill>
            <a:srgbClr val="438086">
              <a:alpha val="17647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7" y="3924300"/>
            <a:ext cx="8615362" cy="54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8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Permisos de usuario en AndroidManifest.xml</a:t>
            </a:r>
            <a:endParaRPr/>
          </a:p>
        </p:txBody>
      </p:sp>
      <p:sp>
        <p:nvSpPr>
          <p:cNvPr id="407" name="Google Shape;407;p38"/>
          <p:cNvSpPr txBox="1"/>
          <p:nvPr/>
        </p:nvSpPr>
        <p:spPr>
          <a:xfrm>
            <a:off x="1416050" y="5648325"/>
            <a:ext cx="6480175" cy="12827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Ejemplo de acceso a internet</a:t>
            </a:r>
            <a:endParaRPr/>
          </a:p>
        </p:txBody>
      </p:sp>
      <p:cxnSp>
        <p:nvCxnSpPr>
          <p:cNvPr id="408" name="Google Shape;408;p38"/>
          <p:cNvCxnSpPr/>
          <p:nvPr/>
        </p:nvCxnSpPr>
        <p:spPr>
          <a:xfrm>
            <a:off x="4591050" y="6942137"/>
            <a:ext cx="65087" cy="1677987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09" name="Google Shape;409;p38"/>
          <p:cNvSpPr/>
          <p:nvPr/>
        </p:nvSpPr>
        <p:spPr>
          <a:xfrm>
            <a:off x="650875" y="8620125"/>
            <a:ext cx="8010525" cy="576262"/>
          </a:xfrm>
          <a:prstGeom prst="rect">
            <a:avLst/>
          </a:prstGeom>
          <a:solidFill>
            <a:srgbClr val="438086">
              <a:alpha val="17647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10" name="Google Shape;41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9062" y="2940050"/>
            <a:ext cx="3594100" cy="639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38"/>
          <p:cNvCxnSpPr/>
          <p:nvPr/>
        </p:nvCxnSpPr>
        <p:spPr>
          <a:xfrm flipH="1" rot="10800000">
            <a:off x="7726362" y="5164137"/>
            <a:ext cx="1233487" cy="97155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12" name="Google Shape;412;p38"/>
          <p:cNvSpPr txBox="1"/>
          <p:nvPr/>
        </p:nvSpPr>
        <p:spPr>
          <a:xfrm>
            <a:off x="904425" y="2789525"/>
            <a:ext cx="5650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Gestión de permisos antes de Android 6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Permisos de usuario en AndroidManifest.xml</a:t>
            </a:r>
            <a:endParaRPr/>
          </a:p>
        </p:txBody>
      </p:sp>
      <p:sp>
        <p:nvSpPr>
          <p:cNvPr id="418" name="Google Shape;418;p39"/>
          <p:cNvSpPr txBox="1"/>
          <p:nvPr/>
        </p:nvSpPr>
        <p:spPr>
          <a:xfrm>
            <a:off x="650875" y="2735262"/>
            <a:ext cx="7075487" cy="538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7187" lvl="0" marL="51276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600"/>
              <a:buFont typeface="Georgia"/>
              <a:buChar char="•"/>
            </a:pPr>
            <a:r>
              <a:rPr b="0" i="0" lang="en-US" sz="26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versiones inferiores a Android 6 el usuario acepta los permisos en el momento de la instalación</a:t>
            </a:r>
            <a:endParaRPr/>
          </a:p>
          <a:p>
            <a:pPr indent="-357187" lvl="0" marL="512762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A04DA3"/>
              </a:buClr>
              <a:buSzPts val="2600"/>
              <a:buFont typeface="Georgia"/>
              <a:buChar char="•"/>
            </a:pPr>
            <a:r>
              <a:rPr b="0" i="0" lang="en-US" sz="26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Desde Android 6 los usuarios aceptan los permisos cuando la aplicación se está ejecutando. </a:t>
            </a:r>
            <a:endParaRPr/>
          </a:p>
          <a:p>
            <a:pPr indent="-347662" lvl="1" marL="9302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38086"/>
              </a:buClr>
              <a:buSzPts val="3200"/>
              <a:buFont typeface="Georgia"/>
              <a:buChar char="▫"/>
            </a:pPr>
            <a:r>
              <a:rPr b="0" i="0" lang="en-US" sz="32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Simplifica el proceso de instalación.</a:t>
            </a:r>
            <a:endParaRPr/>
          </a:p>
          <a:p>
            <a:pPr indent="-347662" lvl="1" marL="9302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38086"/>
              </a:buClr>
              <a:buSzPts val="3200"/>
              <a:buFont typeface="Georgia"/>
              <a:buChar char="▫"/>
            </a:pPr>
            <a:r>
              <a:rPr b="0" i="0" lang="en-US" sz="32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El usuario tiene mayor control. Puede aceptar algunos permisos y otros no</a:t>
            </a:r>
            <a:endParaRPr/>
          </a:p>
        </p:txBody>
      </p:sp>
      <p:pic>
        <p:nvPicPr>
          <p:cNvPr id="419" name="Google Shape;4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287" y="3724275"/>
            <a:ext cx="5319712" cy="399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4322"/>
            <a:ext cx="13003202" cy="845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/>
          <p:nvPr/>
        </p:nvSpPr>
        <p:spPr>
          <a:xfrm>
            <a:off x="0" y="-39675"/>
            <a:ext cx="13003200" cy="1557300"/>
          </a:xfrm>
          <a:prstGeom prst="rect">
            <a:avLst/>
          </a:prstGeom>
          <a:solidFill>
            <a:srgbClr val="438086">
              <a:alpha val="79607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b="0" i="0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Hacer clic en </a:t>
            </a:r>
            <a:r>
              <a:rPr b="1" i="1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Configure</a:t>
            </a:r>
            <a:r>
              <a:rPr b="0" i="0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/ </a:t>
            </a:r>
            <a:r>
              <a:rPr b="1" i="1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SDK Manager</a:t>
            </a:r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204787" y="7088187"/>
            <a:ext cx="7013575" cy="25304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b="1" i="0" lang="en-US" sz="3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Desarrollar aplicaciones para versiones antiguas de Android NO requiere instalar las APIs correspondientes a esas versiones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/>
          <p:nvPr/>
        </p:nvSpPr>
        <p:spPr>
          <a:xfrm>
            <a:off x="2036762" y="3508375"/>
            <a:ext cx="8929687" cy="3065462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Durante el curso se seguirá analizando el contenido del archivo AndroidManifest, a medida que se introduzcan nuevos conceptos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4322"/>
            <a:ext cx="13003202" cy="845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 txBox="1"/>
          <p:nvPr/>
        </p:nvSpPr>
        <p:spPr>
          <a:xfrm>
            <a:off x="-257175" y="-39687"/>
            <a:ext cx="13260387" cy="1541462"/>
          </a:xfrm>
          <a:prstGeom prst="rect">
            <a:avLst/>
          </a:prstGeom>
          <a:solidFill>
            <a:srgbClr val="438086">
              <a:alpha val="79607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b="0" i="0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Hacer clic en </a:t>
            </a:r>
            <a:r>
              <a:rPr b="1" i="1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Configure</a:t>
            </a:r>
            <a:r>
              <a:rPr b="0" i="0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/ </a:t>
            </a:r>
            <a:r>
              <a:rPr b="1" i="1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SDK Manager</a:t>
            </a:r>
            <a:endParaRPr/>
          </a:p>
        </p:txBody>
      </p:sp>
      <p:grpSp>
        <p:nvGrpSpPr>
          <p:cNvPr id="113" name="Google Shape;113;p6"/>
          <p:cNvGrpSpPr/>
          <p:nvPr/>
        </p:nvGrpSpPr>
        <p:grpSpPr>
          <a:xfrm>
            <a:off x="5930100" y="7471037"/>
            <a:ext cx="6832600" cy="1847850"/>
            <a:chOff x="3628" y="3969"/>
            <a:chExt cx="4304" cy="1164"/>
          </a:xfrm>
        </p:grpSpPr>
        <p:sp>
          <p:nvSpPr>
            <p:cNvPr id="114" name="Google Shape;114;p6"/>
            <p:cNvSpPr txBox="1"/>
            <p:nvPr/>
          </p:nvSpPr>
          <p:spPr>
            <a:xfrm>
              <a:off x="3628" y="3969"/>
              <a:ext cx="2100" cy="3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Gill Sans"/>
                <a:buNone/>
              </a:pPr>
              <a:r>
                <a:rPr b="1" i="0" lang="en-US" sz="28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Hacer clic aquí</a:t>
              </a:r>
              <a:endParaRPr/>
            </a:p>
          </p:txBody>
        </p:sp>
        <p:cxnSp>
          <p:nvCxnSpPr>
            <p:cNvPr id="115" name="Google Shape;115;p6"/>
            <p:cNvCxnSpPr/>
            <p:nvPr/>
          </p:nvCxnSpPr>
          <p:spPr>
            <a:xfrm>
              <a:off x="5434" y="4297"/>
              <a:ext cx="967" cy="513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116" name="Google Shape;116;p6"/>
            <p:cNvSpPr/>
            <p:nvPr/>
          </p:nvSpPr>
          <p:spPr>
            <a:xfrm>
              <a:off x="6402" y="4813"/>
              <a:ext cx="1530" cy="320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658"/>
            <a:ext cx="13003201" cy="90503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7"/>
          <p:cNvGrpSpPr/>
          <p:nvPr/>
        </p:nvGrpSpPr>
        <p:grpSpPr>
          <a:xfrm>
            <a:off x="955800" y="4224850"/>
            <a:ext cx="9554325" cy="5363600"/>
            <a:chOff x="126" y="2384"/>
            <a:chExt cx="6600" cy="3800"/>
          </a:xfrm>
        </p:grpSpPr>
        <p:sp>
          <p:nvSpPr>
            <p:cNvPr id="123" name="Google Shape;123;p7"/>
            <p:cNvSpPr txBox="1"/>
            <p:nvPr/>
          </p:nvSpPr>
          <p:spPr>
            <a:xfrm>
              <a:off x="126" y="4984"/>
              <a:ext cx="6600" cy="12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Gill Sans"/>
                <a:buNone/>
              </a:pPr>
              <a:r>
                <a:rPr b="1" i="0" lang="en-US" sz="3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 recomienda al menos instalar la plataforma y las fuentes del nivel API con el que se compilarán las aplicaciones</a:t>
              </a:r>
              <a:endParaRPr/>
            </a:p>
          </p:txBody>
        </p:sp>
        <p:cxnSp>
          <p:nvCxnSpPr>
            <p:cNvPr id="124" name="Google Shape;124;p7"/>
            <p:cNvCxnSpPr/>
            <p:nvPr/>
          </p:nvCxnSpPr>
          <p:spPr>
            <a:xfrm flipH="1" rot="10800000">
              <a:off x="806" y="2780"/>
              <a:ext cx="1329" cy="2191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125" name="Google Shape;125;p7"/>
            <p:cNvSpPr/>
            <p:nvPr/>
          </p:nvSpPr>
          <p:spPr>
            <a:xfrm>
              <a:off x="2135" y="2384"/>
              <a:ext cx="2400" cy="600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6" name="Google Shape;126;p7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61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b="0" i="0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Hacer clic en </a:t>
            </a:r>
            <a:r>
              <a:rPr b="1" i="1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Configure</a:t>
            </a:r>
            <a:r>
              <a:rPr b="0" i="0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/ </a:t>
            </a:r>
            <a:r>
              <a:rPr b="1" i="1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SDK Manager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25" y="701658"/>
            <a:ext cx="13003201" cy="90503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8"/>
          <p:cNvGrpSpPr/>
          <p:nvPr/>
        </p:nvGrpSpPr>
        <p:grpSpPr>
          <a:xfrm>
            <a:off x="4415127" y="2316163"/>
            <a:ext cx="7911921" cy="4766536"/>
            <a:chOff x="2781" y="1459"/>
            <a:chExt cx="4984" cy="3003"/>
          </a:xfrm>
        </p:grpSpPr>
        <p:sp>
          <p:nvSpPr>
            <p:cNvPr id="133" name="Google Shape;133;p8"/>
            <p:cNvSpPr txBox="1"/>
            <p:nvPr/>
          </p:nvSpPr>
          <p:spPr>
            <a:xfrm>
              <a:off x="4765" y="1459"/>
              <a:ext cx="3000" cy="15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Gill Sans"/>
                <a:buNone/>
              </a:pPr>
              <a:r>
                <a:rPr b="1" i="0" lang="en-US" sz="28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Opcionalmente puede instalar Google APIs para acceder a los servicios Google (map, sing-in, places, etc.)</a:t>
              </a:r>
              <a:endParaRPr/>
            </a:p>
          </p:txBody>
        </p:sp>
        <p:cxnSp>
          <p:nvCxnSpPr>
            <p:cNvPr id="134" name="Google Shape;134;p8"/>
            <p:cNvCxnSpPr>
              <a:stCxn id="133" idx="2"/>
              <a:endCxn id="135" idx="0"/>
            </p:cNvCxnSpPr>
            <p:nvPr/>
          </p:nvCxnSpPr>
          <p:spPr>
            <a:xfrm flipH="1">
              <a:off x="4165" y="2959"/>
              <a:ext cx="2100" cy="120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135" name="Google Shape;135;p8"/>
            <p:cNvSpPr/>
            <p:nvPr/>
          </p:nvSpPr>
          <p:spPr>
            <a:xfrm>
              <a:off x="2781" y="4162"/>
              <a:ext cx="2700" cy="300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6" name="Google Shape;136;p8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61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b="0" i="0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Hacer clic en </a:t>
            </a:r>
            <a:r>
              <a:rPr b="1" i="1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Configure</a:t>
            </a:r>
            <a:r>
              <a:rPr b="0" i="0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/ </a:t>
            </a:r>
            <a:r>
              <a:rPr b="1" i="1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SDK Manager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25" y="701658"/>
            <a:ext cx="13003201" cy="90503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9"/>
          <p:cNvGrpSpPr/>
          <p:nvPr/>
        </p:nvGrpSpPr>
        <p:grpSpPr>
          <a:xfrm>
            <a:off x="4411175" y="2289950"/>
            <a:ext cx="9156711" cy="5172087"/>
            <a:chOff x="2031" y="1008"/>
            <a:chExt cx="5768" cy="3258"/>
          </a:xfrm>
        </p:grpSpPr>
        <p:sp>
          <p:nvSpPr>
            <p:cNvPr id="144" name="Google Shape;144;p9"/>
            <p:cNvSpPr txBox="1"/>
            <p:nvPr/>
          </p:nvSpPr>
          <p:spPr>
            <a:xfrm>
              <a:off x="2999" y="1008"/>
              <a:ext cx="4800" cy="12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Gill Sans"/>
                <a:buNone/>
              </a:pPr>
              <a:r>
                <a:rPr b="1" i="0" lang="en-US" sz="28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Todas estas imágenes pertenecen a dispositivos que podemos emular para correr y depurar las aplicaciones que desarrollemos</a:t>
              </a:r>
              <a:endParaRPr/>
            </a:p>
          </p:txBody>
        </p:sp>
        <p:cxnSp>
          <p:nvCxnSpPr>
            <p:cNvPr id="145" name="Google Shape;145;p9"/>
            <p:cNvCxnSpPr/>
            <p:nvPr/>
          </p:nvCxnSpPr>
          <p:spPr>
            <a:xfrm>
              <a:off x="3837" y="2124"/>
              <a:ext cx="0" cy="628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146" name="Google Shape;146;p9"/>
            <p:cNvSpPr/>
            <p:nvPr/>
          </p:nvSpPr>
          <p:spPr>
            <a:xfrm>
              <a:off x="2031" y="2766"/>
              <a:ext cx="2400" cy="1500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7" name="Google Shape;147;p9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610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b="0" i="0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Hacer clic en </a:t>
            </a:r>
            <a:r>
              <a:rPr b="1" i="1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Configure</a:t>
            </a:r>
            <a:r>
              <a:rPr b="0" i="0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/ </a:t>
            </a:r>
            <a:r>
              <a:rPr b="1" i="1" lang="en-US" sz="34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SDK Manager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6434" r="0" t="0"/>
          <a:stretch/>
        </p:blipFill>
        <p:spPr>
          <a:xfrm>
            <a:off x="-134937" y="0"/>
            <a:ext cx="13190537" cy="9752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0"/>
          <p:cNvGrpSpPr/>
          <p:nvPr/>
        </p:nvGrpSpPr>
        <p:grpSpPr>
          <a:xfrm>
            <a:off x="561975" y="6408737"/>
            <a:ext cx="8289925" cy="2822575"/>
            <a:chOff x="354" y="4037"/>
            <a:chExt cx="5222" cy="1778"/>
          </a:xfrm>
        </p:grpSpPr>
        <p:sp>
          <p:nvSpPr>
            <p:cNvPr id="154" name="Google Shape;154;p10"/>
            <p:cNvSpPr txBox="1"/>
            <p:nvPr/>
          </p:nvSpPr>
          <p:spPr>
            <a:xfrm>
              <a:off x="354" y="4779"/>
              <a:ext cx="5222" cy="1036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Gill Sans"/>
                <a:buNone/>
              </a:pPr>
              <a:r>
                <a:rPr b="1" i="0" lang="en-US" sz="3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Es conveniente emular dispositivos x86 para aprovechar el acelerador Haxm</a:t>
              </a:r>
              <a:endParaRPr/>
            </a:p>
          </p:txBody>
        </p:sp>
        <p:cxnSp>
          <p:nvCxnSpPr>
            <p:cNvPr id="155" name="Google Shape;155;p10"/>
            <p:cNvCxnSpPr/>
            <p:nvPr/>
          </p:nvCxnSpPr>
          <p:spPr>
            <a:xfrm flipH="1" rot="10800000">
              <a:off x="999" y="4213"/>
              <a:ext cx="1031" cy="662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156" name="Google Shape;156;p10"/>
            <p:cNvSpPr/>
            <p:nvPr/>
          </p:nvSpPr>
          <p:spPr>
            <a:xfrm>
              <a:off x="2031" y="4037"/>
              <a:ext cx="2536" cy="173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Lisandro Delía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