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9752000" cx="13003200"/>
  <p:notesSz cx="6858000" cy="9144000"/>
  <p:embeddedFontLs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7" roundtripDataSignature="AMtx7mixFRQWOTihj0+iblAKZTdoJgyX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152b23140_0_63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1d152b23140_0_63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152b23140_0_70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1d152b23140_0_70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152b23140_0_78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1d152b23140_0_78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152b23140_0_85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1d152b23140_0_85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152b23140_0_92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d152b23140_0_92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e18319e70_0_0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21e18319e70_0_0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e18319e70_0_17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g21e18319e70_0_17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e18319e70_0_26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21e18319e70_0_2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e18319e70_0_37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21e18319e70_0_37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e18319e70_0_46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e18319e70_0_46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e18319e70_0_61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e18319e70_0_61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e18319e70_0_73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e18319e70_0_73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e18319e70_0_79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e18319e70_0_79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e18319e70_0_86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e18319e70_0_86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e18319e70_0_104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e18319e70_0_104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e18319e70_0_115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e18319e70_0_115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e18319e70_0_129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e18319e70_0_129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e18319e70_0_139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e18319e70_0_139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e18319e70_0_147:notes"/>
          <p:cNvSpPr/>
          <p:nvPr>
            <p:ph idx="2" type="sldImg"/>
          </p:nvPr>
        </p:nvSpPr>
        <p:spPr>
          <a:xfrm>
            <a:off x="1143000" y="685800"/>
            <a:ext cx="4564200" cy="34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e18319e70_0_147:notes"/>
          <p:cNvSpPr txBox="1"/>
          <p:nvPr>
            <p:ph idx="1" type="body"/>
          </p:nvPr>
        </p:nvSpPr>
        <p:spPr>
          <a:xfrm>
            <a:off x="685800" y="4343400"/>
            <a:ext cx="5478600" cy="4107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152b23140_0_5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g1d152b23140_0_5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152b23140_0_12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1d152b23140_0_12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152b23140_0_30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1d152b23140_0_30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152b23140_0_38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d152b23140_0_38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52b23140_0_47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1d152b23140_0_47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152b23140_0_56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1d152b23140_0_5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idx="10" type="dt"/>
          </p:nvPr>
        </p:nvSpPr>
        <p:spPr>
          <a:xfrm>
            <a:off x="9536112" y="5981700"/>
            <a:ext cx="1360487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11831637" y="1587"/>
            <a:ext cx="105886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2725" lvl="0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2725" lvl="1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2725" lvl="2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2725" lvl="3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2725" lvl="4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2725" lvl="5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2725" lvl="6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2725" lvl="7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2725" lvl="8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9366250" y="871537"/>
            <a:ext cx="135731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/>
          <p:nvPr/>
        </p:nvSpPr>
        <p:spPr>
          <a:xfrm flipH="1" rot="10800000">
            <a:off x="7693025" y="5418137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1"/>
          <p:cNvSpPr/>
          <p:nvPr/>
        </p:nvSpPr>
        <p:spPr>
          <a:xfrm flipH="1" rot="10800000">
            <a:off x="7693025" y="5540375"/>
            <a:ext cx="5310187" cy="273050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41"/>
          <p:cNvSpPr/>
          <p:nvPr/>
        </p:nvSpPr>
        <p:spPr>
          <a:xfrm flipH="1" rot="10800000">
            <a:off x="7693025" y="5851525"/>
            <a:ext cx="5310187" cy="12700"/>
          </a:xfrm>
          <a:prstGeom prst="rect">
            <a:avLst/>
          </a:prstGeom>
          <a:solidFill>
            <a:srgbClr val="438086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41"/>
          <p:cNvSpPr/>
          <p:nvPr/>
        </p:nvSpPr>
        <p:spPr>
          <a:xfrm flipH="1" rot="10800000">
            <a:off x="7693025" y="5919787"/>
            <a:ext cx="2795587" cy="26987"/>
          </a:xfrm>
          <a:prstGeom prst="rect">
            <a:avLst/>
          </a:prstGeom>
          <a:solidFill>
            <a:srgbClr val="438086">
              <a:alpha val="5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41"/>
          <p:cNvSpPr/>
          <p:nvPr/>
        </p:nvSpPr>
        <p:spPr>
          <a:xfrm flipH="1" rot="10800000">
            <a:off x="7693025" y="5972175"/>
            <a:ext cx="2795587" cy="12700"/>
          </a:xfrm>
          <a:prstGeom prst="rect">
            <a:avLst/>
          </a:prstGeom>
          <a:solidFill>
            <a:srgbClr val="438086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7693025" y="5634037"/>
            <a:ext cx="4356100" cy="39687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10490200" y="5775325"/>
            <a:ext cx="2274887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0" y="5189537"/>
            <a:ext cx="13003212" cy="347662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41"/>
          <p:cNvSpPr/>
          <p:nvPr/>
        </p:nvSpPr>
        <p:spPr>
          <a:xfrm>
            <a:off x="0" y="5226050"/>
            <a:ext cx="13003212" cy="2000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41"/>
          <p:cNvSpPr/>
          <p:nvPr/>
        </p:nvSpPr>
        <p:spPr>
          <a:xfrm flipH="1" rot="10800000">
            <a:off x="9121775" y="5180012"/>
            <a:ext cx="3881437" cy="35401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41"/>
          <p:cNvSpPr/>
          <p:nvPr/>
        </p:nvSpPr>
        <p:spPr>
          <a:xfrm>
            <a:off x="0" y="0"/>
            <a:ext cx="13003212" cy="5264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41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9536112" y="5981700"/>
            <a:ext cx="1360487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1"/>
          <p:cNvSpPr/>
          <p:nvPr/>
        </p:nvSpPr>
        <p:spPr>
          <a:xfrm>
            <a:off x="7693025" y="5980112"/>
            <a:ext cx="1843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11831637" y="1587"/>
            <a:ext cx="105886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2725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2725" lvl="1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2725" lvl="2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2725" lvl="3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2725" lvl="4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2725" lvl="5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2725" lvl="6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2725" lvl="7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2725" lvl="8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45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45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45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5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45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5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45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5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5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9366250" y="871537"/>
            <a:ext cx="135731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Google Shape;48;p45"/>
          <p:cNvSpPr/>
          <p:nvPr/>
        </p:nvSpPr>
        <p:spPr>
          <a:xfrm>
            <a:off x="7477125" y="871537"/>
            <a:ext cx="188595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612775" y="3148012"/>
            <a:ext cx="1202690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Trebuchet MS"/>
              <a:buNone/>
            </a:pPr>
            <a: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 + KOTLIN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354137" y="7396162"/>
            <a:ext cx="10544175" cy="151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0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Georgia"/>
              <a:buNone/>
            </a:pPr>
            <a:r>
              <a:rPr lang="en-US" sz="3900">
                <a:latin typeface="Georgia"/>
                <a:ea typeface="Georgia"/>
                <a:cs typeface="Georgia"/>
                <a:sym typeface="Georgia"/>
              </a:rPr>
              <a:t>Introducción a las 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487" marR="0" rtl="0" algn="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Esp. Fernández Sosa Juan Francisco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152b23140_0_63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d152b23140_0_63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XML bien formado?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d152b23140_0_63"/>
          <p:cNvSpPr txBox="1"/>
          <p:nvPr/>
        </p:nvSpPr>
        <p:spPr>
          <a:xfrm>
            <a:off x="1436175" y="2368325"/>
            <a:ext cx="98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g1d152b23140_0_63"/>
          <p:cNvSpPr txBox="1"/>
          <p:nvPr/>
        </p:nvSpPr>
        <p:spPr>
          <a:xfrm>
            <a:off x="597950" y="2597950"/>
            <a:ext cx="118611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&lt;Empleado </a:t>
            </a:r>
            <a:r>
              <a:rPr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</a:t>
            </a:r>
            <a:r>
              <a:rPr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”01”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&lt;Nombre&gt; Juan Pérez &lt;/Nombre&gt;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&lt;Cargo&gt; Programador &lt;/Cargo&gt;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&lt;/Empleado&gt;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&lt;Empleado </a:t>
            </a:r>
            <a:r>
              <a:rPr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</a:t>
            </a:r>
            <a:r>
              <a:rPr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”02”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&lt;Nombre&gt; Emilia García &lt;/Nombre&gt;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&lt;Cargo&gt; Project Manager  &lt;/Cargo&gt;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&lt;/Empleado&gt;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d152b23140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" y="1680888"/>
            <a:ext cx="12843100" cy="63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d152b23140_0_70"/>
          <p:cNvSpPr txBox="1"/>
          <p:nvPr/>
        </p:nvSpPr>
        <p:spPr>
          <a:xfrm>
            <a:off x="3862" y="7346750"/>
            <a:ext cx="70659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Borrar la especificación de la vista completamente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d152b23140_0_70"/>
          <p:cNvSpPr/>
          <p:nvPr/>
        </p:nvSpPr>
        <p:spPr>
          <a:xfrm>
            <a:off x="3981375" y="2383898"/>
            <a:ext cx="8304000" cy="37746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d152b23140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7740"/>
            <a:ext cx="13003203" cy="5936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d152b23140_0_78"/>
          <p:cNvSpPr txBox="1"/>
          <p:nvPr/>
        </p:nvSpPr>
        <p:spPr>
          <a:xfrm>
            <a:off x="12" y="7371550"/>
            <a:ext cx="70659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Insertar un elemento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&lt;LinearLayout&gt;</a:t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d152b23140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0625"/>
            <a:ext cx="12698404" cy="55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d152b23140_0_85"/>
          <p:cNvSpPr txBox="1"/>
          <p:nvPr/>
        </p:nvSpPr>
        <p:spPr>
          <a:xfrm>
            <a:off x="420891" y="7396375"/>
            <a:ext cx="121614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Establecer los atributos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layout_width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layout_height 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ambos con valor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“match_parent”</a:t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d152b23140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16450"/>
            <a:ext cx="12850801" cy="672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d152b23140_0_92"/>
          <p:cNvSpPr txBox="1"/>
          <p:nvPr/>
        </p:nvSpPr>
        <p:spPr>
          <a:xfrm>
            <a:off x="249900" y="7272275"/>
            <a:ext cx="5956200" cy="694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Panel de previsualización</a:t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d152b23140_0_92"/>
          <p:cNvSpPr/>
          <p:nvPr/>
        </p:nvSpPr>
        <p:spPr>
          <a:xfrm>
            <a:off x="6553350" y="2163525"/>
            <a:ext cx="6104400" cy="58035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9" name="Google Shape;169;g1d152b23140_0_92"/>
          <p:cNvCxnSpPr>
            <a:stCxn id="167" idx="0"/>
            <a:endCxn id="168" idx="1"/>
          </p:cNvCxnSpPr>
          <p:nvPr/>
        </p:nvCxnSpPr>
        <p:spPr>
          <a:xfrm flipH="1" rot="10800000">
            <a:off x="3228000" y="5065175"/>
            <a:ext cx="3325500" cy="22071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g1d152b23140_0_92"/>
          <p:cNvSpPr txBox="1"/>
          <p:nvPr/>
        </p:nvSpPr>
        <p:spPr>
          <a:xfrm>
            <a:off x="-257175" y="-39687"/>
            <a:ext cx="13260300" cy="20808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Presionando sobre la pestaña “Split” aparece o se oculta el panel de previsualización a la derecha.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e18319e70_0_0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g21e18319e70_0_0"/>
          <p:cNvSpPr txBox="1"/>
          <p:nvPr/>
        </p:nvSpPr>
        <p:spPr>
          <a:xfrm>
            <a:off x="-257175" y="-39687"/>
            <a:ext cx="13260300" cy="20808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Agregar dos botones al Layout y ejecutar la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aplicación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g21e18319e70_0_0"/>
          <p:cNvSpPr txBox="1"/>
          <p:nvPr/>
        </p:nvSpPr>
        <p:spPr>
          <a:xfrm>
            <a:off x="324350" y="8094125"/>
            <a:ext cx="121347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Intentar responder: ¿Qué efecto tienen los valores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match_parent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wrap_content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g21e18319e70_0_0"/>
          <p:cNvSpPr txBox="1"/>
          <p:nvPr/>
        </p:nvSpPr>
        <p:spPr>
          <a:xfrm>
            <a:off x="597950" y="2066125"/>
            <a:ext cx="11861100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1"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2"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e18319e70_0_17"/>
          <p:cNvSpPr txBox="1"/>
          <p:nvPr/>
        </p:nvSpPr>
        <p:spPr>
          <a:xfrm>
            <a:off x="448425" y="3147850"/>
            <a:ext cx="5732700" cy="34563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Utilizar el atributo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orientation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del elemento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LinearLayout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para que la aplicación se vea de esta forma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4" name="Google Shape;184;g21e18319e7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125" y="596550"/>
            <a:ext cx="4955558" cy="87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e18319e70_0_26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g21e18319e70_0_26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Solución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21e18319e70_0_26"/>
          <p:cNvSpPr txBox="1"/>
          <p:nvPr/>
        </p:nvSpPr>
        <p:spPr>
          <a:xfrm>
            <a:off x="597950" y="2066125"/>
            <a:ext cx="11861100" cy="7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800">
                <a:solidFill>
                  <a:srgbClr val="9876A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800">
                <a:solidFill>
                  <a:srgbClr val="6A875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6A875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1"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6A875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-US" sz="2800">
                <a:solidFill>
                  <a:srgbClr val="6A875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>
                <a:solidFill>
                  <a:srgbClr val="9876A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6A875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2"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18319e70_0_37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g21e18319e70_0_37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Agregar los siguientes tres botones al </a:t>
            </a:r>
            <a:r>
              <a:rPr lang="en-US" sz="34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endParaRPr sz="34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g21e18319e70_0_37"/>
          <p:cNvSpPr txBox="1"/>
          <p:nvPr/>
        </p:nvSpPr>
        <p:spPr>
          <a:xfrm>
            <a:off x="324350" y="8094125"/>
            <a:ext cx="121347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Intentar responder: ¿Para qué se utiliza el atributo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layout_gravity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g21e18319e70_0_37"/>
          <p:cNvSpPr txBox="1"/>
          <p:nvPr/>
        </p:nvSpPr>
        <p:spPr>
          <a:xfrm>
            <a:off x="597950" y="1764725"/>
            <a:ext cx="11861100" cy="6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="200dp"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wrap_content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:layout_gravity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="center"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3"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="200dp"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:layout_gravity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="right"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4"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="200dp"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wrap_content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  <a:endParaRPr sz="28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8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8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8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5" </a:t>
            </a:r>
            <a:r>
              <a:rPr lang="en-US" sz="28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e18319e70_0_46"/>
          <p:cNvSpPr/>
          <p:nvPr/>
        </p:nvSpPr>
        <p:spPr>
          <a:xfrm>
            <a:off x="571050" y="1711300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g21e18319e70_0_46"/>
          <p:cNvSpPr txBox="1"/>
          <p:nvPr/>
        </p:nvSpPr>
        <p:spPr>
          <a:xfrm>
            <a:off x="2730900" y="3214525"/>
            <a:ext cx="6652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Probar con el atributo </a:t>
            </a:r>
            <a:r>
              <a:rPr b="1" lang="en-US" sz="37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gravity</a:t>
            </a:r>
            <a:endParaRPr b="1" sz="37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g21e18319e70_0_46"/>
          <p:cNvSpPr txBox="1"/>
          <p:nvPr/>
        </p:nvSpPr>
        <p:spPr>
          <a:xfrm>
            <a:off x="2730900" y="4512625"/>
            <a:ext cx="8337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¿Cuál es la diferencia con el atributo </a:t>
            </a:r>
            <a:r>
              <a:rPr b="1" lang="en-US" sz="37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layout_gravity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3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g21e18319e70_0_46"/>
          <p:cNvSpPr txBox="1"/>
          <p:nvPr/>
        </p:nvSpPr>
        <p:spPr>
          <a:xfrm>
            <a:off x="434250" y="7672275"/>
            <a:ext cx="121347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Probar también combinaciones de valores, por ejemplo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gravity="right|bottom"</a:t>
            </a:r>
            <a:endParaRPr sz="3900">
              <a:solidFill>
                <a:srgbClr val="FFD96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58" y="1680888"/>
            <a:ext cx="12843100" cy="63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5"/>
          <p:cNvSpPr txBox="1"/>
          <p:nvPr/>
        </p:nvSpPr>
        <p:spPr>
          <a:xfrm>
            <a:off x="80062" y="7346750"/>
            <a:ext cx="70659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 vista de la Activity se codifica en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5"/>
          <p:cNvCxnSpPr/>
          <p:nvPr/>
        </p:nvCxnSpPr>
        <p:spPr>
          <a:xfrm flipH="1" rot="10800000">
            <a:off x="1866275" y="5087749"/>
            <a:ext cx="1743000" cy="22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68" name="Google Shape;68;p25"/>
          <p:cNvSpPr/>
          <p:nvPr/>
        </p:nvSpPr>
        <p:spPr>
          <a:xfrm>
            <a:off x="3981375" y="2383898"/>
            <a:ext cx="8304000" cy="37746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1e18319e70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463" y="1976150"/>
            <a:ext cx="6090275" cy="1080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1e18319e70_0_61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¿Cómo se podría definir la siguiente interfaz?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1e18319e7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463" y="1976150"/>
            <a:ext cx="6090275" cy="1080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1e18319e70_0_73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Utilizando </a:t>
            </a:r>
            <a:r>
              <a:rPr lang="en-US" sz="34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LinearLayout</a:t>
            </a: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anidados… 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e18319e70_0_79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Posible solución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g21e18319e70_0_79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	&lt;Button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1"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    		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 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	&lt;Button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2"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    		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    	&lt;Button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3"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    		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&lt;/LinearLayout&gt;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4"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5"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&lt;Button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="Botón 6"</a:t>
            </a:r>
            <a:endParaRPr sz="23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 </a:t>
            </a:r>
            <a:r>
              <a:rPr lang="en-US" sz="23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3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3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23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e18319e70_0_86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Definir la siguiente vista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g21e18319e70_0_86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="#ff0000"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 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="#00ff00"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="2" 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="#0000ff"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g21e18319e70_0_86"/>
          <p:cNvSpPr txBox="1"/>
          <p:nvPr/>
        </p:nvSpPr>
        <p:spPr>
          <a:xfrm>
            <a:off x="9903275" y="3429000"/>
            <a:ext cx="3099900" cy="55272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 color se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expresa por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medio de un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hexadecimal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(dos dígitos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para cada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componente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RGB)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3" name="Google Shape;233;g21e18319e70_0_86"/>
          <p:cNvCxnSpPr/>
          <p:nvPr/>
        </p:nvCxnSpPr>
        <p:spPr>
          <a:xfrm flipH="1">
            <a:off x="5411800" y="4620150"/>
            <a:ext cx="4541100" cy="249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21e18319e70_0_86"/>
          <p:cNvCxnSpPr>
            <a:stCxn id="232" idx="1"/>
          </p:cNvCxnSpPr>
          <p:nvPr/>
        </p:nvCxnSpPr>
        <p:spPr>
          <a:xfrm rot="10800000">
            <a:off x="5188475" y="6183300"/>
            <a:ext cx="4714800" cy="93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21e18319e70_0_86"/>
          <p:cNvCxnSpPr/>
          <p:nvPr/>
        </p:nvCxnSpPr>
        <p:spPr>
          <a:xfrm rot="10800000">
            <a:off x="5213500" y="7721825"/>
            <a:ext cx="4739400" cy="249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e18319e70_0_104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Resultado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g21e18319e70_0_104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400">
                <a:solidFill>
                  <a:srgbClr val="6A8759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="#ff0000"</a:t>
            </a:r>
            <a:endParaRPr sz="2400">
              <a:solidFill>
                <a:srgbClr val="6A8759"/>
              </a:solidFill>
              <a:highlight>
                <a:srgbClr val="D9D2E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 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-US" sz="2400">
                <a:solidFill>
                  <a:srgbClr val="6A8759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>
                <a:solidFill>
                  <a:srgbClr val="9876AA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400">
                <a:solidFill>
                  <a:srgbClr val="6A8759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="#00ff00"</a:t>
            </a:r>
            <a:endParaRPr sz="2400">
              <a:solidFill>
                <a:srgbClr val="6A8759"/>
              </a:solidFill>
              <a:highlight>
                <a:srgbClr val="D9D2E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="2" 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4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400">
                <a:solidFill>
                  <a:srgbClr val="6A8759"/>
                </a:solidFill>
                <a:highlight>
                  <a:srgbClr val="D9D2E9"/>
                </a:highlight>
                <a:latin typeface="Georgia"/>
                <a:ea typeface="Georgia"/>
                <a:cs typeface="Georgia"/>
                <a:sym typeface="Georgia"/>
              </a:rPr>
              <a:t>="#0000ff"</a:t>
            </a:r>
            <a:endParaRPr sz="2400">
              <a:solidFill>
                <a:srgbClr val="6A8759"/>
              </a:solidFill>
              <a:highlight>
                <a:srgbClr val="D9D2E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4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4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4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</a:t>
            </a: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24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g21e18319e70_0_104"/>
          <p:cNvSpPr txBox="1"/>
          <p:nvPr/>
        </p:nvSpPr>
        <p:spPr>
          <a:xfrm>
            <a:off x="9903275" y="3429000"/>
            <a:ext cx="3099900" cy="55272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 color se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expresa por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medio de un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hexadecimal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(dos dígitos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para cada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componente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RGB)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3" name="Google Shape;243;g21e18319e70_0_104"/>
          <p:cNvCxnSpPr/>
          <p:nvPr/>
        </p:nvCxnSpPr>
        <p:spPr>
          <a:xfrm flipH="1">
            <a:off x="5411800" y="4620150"/>
            <a:ext cx="4541100" cy="249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21e18319e70_0_104"/>
          <p:cNvCxnSpPr>
            <a:stCxn id="242" idx="1"/>
          </p:cNvCxnSpPr>
          <p:nvPr/>
        </p:nvCxnSpPr>
        <p:spPr>
          <a:xfrm rot="10800000">
            <a:off x="5188475" y="6183300"/>
            <a:ext cx="4714800" cy="93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21e18319e70_0_104"/>
          <p:cNvCxnSpPr/>
          <p:nvPr/>
        </p:nvCxnSpPr>
        <p:spPr>
          <a:xfrm rot="10800000">
            <a:off x="5213500" y="7721825"/>
            <a:ext cx="4739400" cy="249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21e18319e70_0_104"/>
          <p:cNvSpPr/>
          <p:nvPr/>
        </p:nvSpPr>
        <p:spPr>
          <a:xfrm>
            <a:off x="-75" y="1517625"/>
            <a:ext cx="13003200" cy="8287800"/>
          </a:xfrm>
          <a:prstGeom prst="rect">
            <a:avLst/>
          </a:prstGeom>
          <a:solidFill>
            <a:srgbClr val="438086">
              <a:alpha val="7961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7" name="Google Shape;247;g21e18319e70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75" y="1566177"/>
            <a:ext cx="4739401" cy="83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e18319e70_0_115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Definir la siguiente vista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g21e18319e70_0_115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="#ff0000"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="#00ff00"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="#0000ff"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52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g21e18319e70_0_115"/>
          <p:cNvSpPr txBox="1"/>
          <p:nvPr/>
        </p:nvSpPr>
        <p:spPr>
          <a:xfrm>
            <a:off x="9134050" y="3719050"/>
            <a:ext cx="3720300" cy="55272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Experimentar con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distintos valores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para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layout_weight</a:t>
            </a:r>
            <a:endParaRPr sz="3900">
              <a:solidFill>
                <a:srgbClr val="FFD96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¿Cómo funciona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esta propiedad?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5" name="Google Shape;255;g21e18319e70_0_115"/>
          <p:cNvCxnSpPr/>
          <p:nvPr/>
        </p:nvCxnSpPr>
        <p:spPr>
          <a:xfrm rot="10800000">
            <a:off x="5436625" y="5301325"/>
            <a:ext cx="3672600" cy="249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21e18319e70_0_115"/>
          <p:cNvCxnSpPr>
            <a:stCxn id="254" idx="1"/>
          </p:cNvCxnSpPr>
          <p:nvPr/>
        </p:nvCxnSpPr>
        <p:spPr>
          <a:xfrm flipH="1">
            <a:off x="5213350" y="6482650"/>
            <a:ext cx="3920700" cy="3822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21e18319e70_0_115"/>
          <p:cNvCxnSpPr/>
          <p:nvPr/>
        </p:nvCxnSpPr>
        <p:spPr>
          <a:xfrm rot="10800000">
            <a:off x="4940525" y="8428050"/>
            <a:ext cx="4143900" cy="744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e18319e70_0_129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Definir la siguiente vista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g21e18319e70_0_129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="#ff0000"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="#00ff00"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="#0000ff"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52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g21e18319e70_0_129"/>
          <p:cNvSpPr txBox="1"/>
          <p:nvPr/>
        </p:nvSpPr>
        <p:spPr>
          <a:xfrm>
            <a:off x="2991300" y="3313150"/>
            <a:ext cx="7020600" cy="48369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Agregar a los elementos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TextView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el siguiente atributo: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layout_margin="20dp"</a:t>
            </a:r>
            <a:endParaRPr sz="3900">
              <a:solidFill>
                <a:srgbClr val="FFD96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¿Cuál es su comportamiento?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e18319e70_0_139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Resultado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g21e18319e70_0_139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="#ff0000"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="#00ff00"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="#0000ff"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52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g21e18319e70_0_139"/>
          <p:cNvSpPr txBox="1"/>
          <p:nvPr/>
        </p:nvSpPr>
        <p:spPr>
          <a:xfrm>
            <a:off x="2991300" y="3313150"/>
            <a:ext cx="7020600" cy="48369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Agregar a los elementos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TextView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el siguiente atributo: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layout_margin="20dp"</a:t>
            </a:r>
            <a:endParaRPr sz="3900">
              <a:solidFill>
                <a:srgbClr val="FFD96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¿Cuál es su comportamiento?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g21e18319e70_0_139"/>
          <p:cNvSpPr/>
          <p:nvPr/>
        </p:nvSpPr>
        <p:spPr>
          <a:xfrm>
            <a:off x="-75" y="1517625"/>
            <a:ext cx="13003200" cy="8287800"/>
          </a:xfrm>
          <a:prstGeom prst="rect">
            <a:avLst/>
          </a:prstGeom>
          <a:solidFill>
            <a:srgbClr val="438086">
              <a:alpha val="7961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g21e18319e70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763" y="1517625"/>
            <a:ext cx="5026437" cy="8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e18319e70_0_147"/>
          <p:cNvSpPr/>
          <p:nvPr/>
        </p:nvSpPr>
        <p:spPr>
          <a:xfrm>
            <a:off x="0" y="1711300"/>
            <a:ext cx="13003200" cy="804060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&lt;LinearLayout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="vertical"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="#ff0000"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="#00ff00"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="2" 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   &lt;TextView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="#0000ff"</a:t>
            </a:r>
            <a:endParaRPr sz="2500">
              <a:solidFill>
                <a:srgbClr val="6A87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500">
                <a:solidFill>
                  <a:srgbClr val="9876AA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-US" sz="2500">
                <a:solidFill>
                  <a:srgbClr val="BABABA"/>
                </a:solidFill>
                <a:latin typeface="Georgia"/>
                <a:ea typeface="Georgia"/>
                <a:cs typeface="Georgia"/>
                <a:sym typeface="Georgia"/>
              </a:rPr>
              <a:t>:layout_weight</a:t>
            </a:r>
            <a:r>
              <a:rPr lang="en-US" sz="2500">
                <a:solidFill>
                  <a:srgbClr val="6A8759"/>
                </a:solidFill>
                <a:latin typeface="Georgia"/>
                <a:ea typeface="Georgia"/>
                <a:cs typeface="Georgia"/>
                <a:sym typeface="Georgia"/>
              </a:rPr>
              <a:t>="1"</a:t>
            </a: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5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E8BF6A"/>
                </a:solidFill>
                <a:latin typeface="Georgia"/>
                <a:ea typeface="Georgia"/>
                <a:cs typeface="Georgia"/>
                <a:sym typeface="Georgia"/>
              </a:rPr>
              <a:t>&lt;/LinearLayout&gt;</a:t>
            </a:r>
            <a:endParaRPr sz="5200">
              <a:solidFill>
                <a:srgbClr val="E8BF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g21e18319e70_0_147"/>
          <p:cNvSpPr txBox="1"/>
          <p:nvPr/>
        </p:nvSpPr>
        <p:spPr>
          <a:xfrm>
            <a:off x="2991300" y="3313150"/>
            <a:ext cx="7020600" cy="48369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Agregar a los elementos </a:t>
            </a: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TextView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el siguiente atributo: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layout_margin="20dp"</a:t>
            </a:r>
            <a:endParaRPr sz="3900">
              <a:solidFill>
                <a:srgbClr val="FFD96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¿Cuál es su comportamiento?</a:t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g21e18319e70_0_147"/>
          <p:cNvSpPr/>
          <p:nvPr/>
        </p:nvSpPr>
        <p:spPr>
          <a:xfrm>
            <a:off x="-75" y="600225"/>
            <a:ext cx="13003200" cy="9205200"/>
          </a:xfrm>
          <a:prstGeom prst="rect">
            <a:avLst/>
          </a:prstGeom>
          <a:solidFill>
            <a:srgbClr val="438086"/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g21e18319e70_0_147"/>
          <p:cNvSpPr txBox="1"/>
          <p:nvPr/>
        </p:nvSpPr>
        <p:spPr>
          <a:xfrm>
            <a:off x="2284350" y="3109425"/>
            <a:ext cx="84345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Probar también con otros tipos de márgenes</a:t>
            </a: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layout_marginLeft</a:t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layout_marginRight</a:t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layout_marginTop</a:t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layout_marginBottom</a:t>
            </a:r>
            <a:endParaRPr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1394475" y="1764713"/>
            <a:ext cx="98736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15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Qué es XML?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2161225" y="1965025"/>
            <a:ext cx="108909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&lt;?xml versión = "</a:t>
            </a:r>
            <a:r>
              <a:rPr b="1" lang="en-US"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1.0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"?&gt;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&lt;autores&gt;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&lt;autor ID = "</a:t>
            </a:r>
            <a:r>
              <a:rPr b="1" lang="en-US"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"&gt;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&lt;nombre&gt; Perez &lt;/nombre&gt;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&lt;/autor&gt;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&lt;!-- Este es un comentario. --&gt;</a:t>
            </a:r>
            <a:endParaRPr b="1" sz="3000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&lt;/autores&gt;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04871" y="8264875"/>
            <a:ext cx="95007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Es un lenguaje de marcas con el que se pueden describir estructuras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152b23140_0_5"/>
          <p:cNvSpPr/>
          <p:nvPr/>
        </p:nvSpPr>
        <p:spPr>
          <a:xfrm>
            <a:off x="1394475" y="1764713"/>
            <a:ext cx="98736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g1d152b23140_0_5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Qué es XML?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d152b23140_0_5"/>
          <p:cNvSpPr txBox="1"/>
          <p:nvPr/>
        </p:nvSpPr>
        <p:spPr>
          <a:xfrm>
            <a:off x="2161225" y="1965025"/>
            <a:ext cx="108909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&lt;?xml versión = "</a:t>
            </a:r>
            <a:r>
              <a:rPr b="1" lang="en-US"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1.0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"?&gt;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B6D7A8"/>
                </a:highlight>
                <a:latin typeface="Georgia"/>
                <a:ea typeface="Georgia"/>
                <a:cs typeface="Georgia"/>
                <a:sym typeface="Georgia"/>
              </a:rPr>
              <a:t>&lt;autores&gt;</a:t>
            </a:r>
            <a:endParaRPr b="1" sz="3000">
              <a:highlight>
                <a:srgbClr val="B6D7A8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&lt;autor ID = "</a:t>
            </a:r>
            <a:r>
              <a:rPr b="1" lang="en-US" sz="3000">
                <a:solidFill>
                  <a:schemeClr val="accent4"/>
                </a:solidFill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1" lang="en-US" sz="3000"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"&gt;</a:t>
            </a:r>
            <a:endParaRPr b="1" sz="3000"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9CB9C"/>
                </a:highlight>
                <a:latin typeface="Georgia"/>
                <a:ea typeface="Georgia"/>
                <a:cs typeface="Georgia"/>
                <a:sym typeface="Georgia"/>
              </a:rPr>
              <a:t>&lt;nombre&gt;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 Perez </a:t>
            </a:r>
            <a:r>
              <a:rPr b="1" lang="en-US" sz="3000">
                <a:highlight>
                  <a:srgbClr val="F9CB9C"/>
                </a:highlight>
                <a:latin typeface="Georgia"/>
                <a:ea typeface="Georgia"/>
                <a:cs typeface="Georgia"/>
                <a:sym typeface="Georgia"/>
              </a:rPr>
              <a:t>&lt;/nombre&gt;</a:t>
            </a:r>
            <a:endParaRPr b="1" sz="3000">
              <a:highlight>
                <a:srgbClr val="F9CB9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&lt;/autor&gt;</a:t>
            </a:r>
            <a:endParaRPr b="1" sz="3000"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&lt;!-- Este es un comentario. --&gt;</a:t>
            </a:r>
            <a:endParaRPr b="1" sz="3000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B6D7A8"/>
                </a:highlight>
                <a:latin typeface="Georgia"/>
                <a:ea typeface="Georgia"/>
                <a:cs typeface="Georgia"/>
                <a:sym typeface="Georgia"/>
              </a:rPr>
              <a:t>&lt;/autores&gt;</a:t>
            </a:r>
            <a:endParaRPr b="1" sz="3000">
              <a:highlight>
                <a:srgbClr val="B6D7A8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g1d152b23140_0_5"/>
          <p:cNvSpPr txBox="1"/>
          <p:nvPr/>
        </p:nvSpPr>
        <p:spPr>
          <a:xfrm>
            <a:off x="104871" y="8264875"/>
            <a:ext cx="95007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Las marcas se organizan de a pares: Una de </a:t>
            </a:r>
            <a:r>
              <a:rPr lang="en-US" sz="3900">
                <a:solidFill>
                  <a:srgbClr val="FFE599"/>
                </a:solidFill>
                <a:latin typeface="Gill Sans"/>
                <a:ea typeface="Gill Sans"/>
                <a:cs typeface="Gill Sans"/>
                <a:sym typeface="Gill Sans"/>
              </a:rPr>
              <a:t>apertura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y la correspondiente de </a:t>
            </a:r>
            <a:r>
              <a:rPr lang="en-US" sz="3900">
                <a:solidFill>
                  <a:srgbClr val="FFE599"/>
                </a:solidFill>
                <a:latin typeface="Gill Sans"/>
                <a:ea typeface="Gill Sans"/>
                <a:cs typeface="Gill Sans"/>
                <a:sym typeface="Gill Sans"/>
              </a:rPr>
              <a:t>cierre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152b23140_0_12"/>
          <p:cNvSpPr/>
          <p:nvPr/>
        </p:nvSpPr>
        <p:spPr>
          <a:xfrm>
            <a:off x="1436175" y="1280813"/>
            <a:ext cx="98736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g1d152b23140_0_12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Qué es XML?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d152b23140_0_12"/>
          <p:cNvSpPr txBox="1"/>
          <p:nvPr/>
        </p:nvSpPr>
        <p:spPr>
          <a:xfrm>
            <a:off x="1913075" y="1517625"/>
            <a:ext cx="82632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&lt;?xml versión = "</a:t>
            </a:r>
            <a:r>
              <a:rPr b="1" lang="en-US"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1.0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"?&gt;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B6D7A8"/>
                </a:highlight>
                <a:latin typeface="Georgia"/>
                <a:ea typeface="Georgia"/>
                <a:cs typeface="Georgia"/>
                <a:sym typeface="Georgia"/>
              </a:rPr>
              <a:t>&lt;autores&gt;</a:t>
            </a:r>
            <a:endParaRPr b="1" sz="3000">
              <a:highlight>
                <a:srgbClr val="B6D7A8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&lt;autor ID = "</a:t>
            </a:r>
            <a:r>
              <a:rPr b="1" lang="en-US" sz="3000">
                <a:solidFill>
                  <a:schemeClr val="accent4"/>
                </a:solidFill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1" lang="en-US" sz="3000"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"&gt;</a:t>
            </a:r>
            <a:endParaRPr b="1" sz="3000"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9CB9C"/>
                </a:highlight>
                <a:latin typeface="Georgia"/>
                <a:ea typeface="Georgia"/>
                <a:cs typeface="Georgia"/>
                <a:sym typeface="Georgia"/>
              </a:rPr>
              <a:t>&lt;nombre&gt;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 Perez </a:t>
            </a:r>
            <a:r>
              <a:rPr b="1" lang="en-US" sz="3000">
                <a:highlight>
                  <a:srgbClr val="F9CB9C"/>
                </a:highlight>
                <a:latin typeface="Georgia"/>
                <a:ea typeface="Georgia"/>
                <a:cs typeface="Georgia"/>
                <a:sym typeface="Georgia"/>
              </a:rPr>
              <a:t>&lt;/nombre&gt;</a:t>
            </a:r>
            <a:endParaRPr b="1" sz="3000">
              <a:highlight>
                <a:srgbClr val="F9CB9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FE599"/>
                </a:highlight>
                <a:latin typeface="Georgia"/>
                <a:ea typeface="Georgia"/>
                <a:cs typeface="Georgia"/>
                <a:sym typeface="Georgia"/>
              </a:rPr>
              <a:t>&lt;/autor&gt;</a:t>
            </a:r>
            <a:endParaRPr b="1" sz="3000"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&lt;!-- Este es un comentario. --&gt;</a:t>
            </a:r>
            <a:endParaRPr b="1" sz="3000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B6D7A8"/>
                </a:highlight>
                <a:latin typeface="Georgia"/>
                <a:ea typeface="Georgia"/>
                <a:cs typeface="Georgia"/>
                <a:sym typeface="Georgia"/>
              </a:rPr>
              <a:t>&lt;/autores&gt;</a:t>
            </a:r>
            <a:endParaRPr b="1" sz="3000">
              <a:highlight>
                <a:srgbClr val="B6D7A8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g1d152b23140_0_12"/>
          <p:cNvSpPr txBox="1"/>
          <p:nvPr/>
        </p:nvSpPr>
        <p:spPr>
          <a:xfrm>
            <a:off x="-4" y="7636925"/>
            <a:ext cx="9500700" cy="694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Las marcas (Tags) representan </a:t>
            </a:r>
            <a:r>
              <a:rPr lang="en-US" sz="3900">
                <a:solidFill>
                  <a:srgbClr val="FFE599"/>
                </a:solidFill>
                <a:latin typeface="Gill Sans"/>
                <a:ea typeface="Gill Sans"/>
                <a:cs typeface="Gill Sans"/>
                <a:sym typeface="Gill Sans"/>
              </a:rPr>
              <a:t>elementos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d152b23140_0_12"/>
          <p:cNvSpPr txBox="1"/>
          <p:nvPr/>
        </p:nvSpPr>
        <p:spPr>
          <a:xfrm>
            <a:off x="0" y="8358425"/>
            <a:ext cx="130032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Los elementos pueden tener otros </a:t>
            </a:r>
            <a:r>
              <a:rPr lang="en-US" sz="3900">
                <a:solidFill>
                  <a:srgbClr val="FFE599"/>
                </a:solidFill>
                <a:latin typeface="Gill Sans"/>
                <a:ea typeface="Gill Sans"/>
                <a:cs typeface="Gill Sans"/>
                <a:sym typeface="Gill Sans"/>
              </a:rPr>
              <a:t>elementos anidados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3900">
                <a:solidFill>
                  <a:srgbClr val="FFE599"/>
                </a:solidFill>
                <a:latin typeface="Gill Sans"/>
                <a:ea typeface="Gill Sans"/>
                <a:cs typeface="Gill Sans"/>
                <a:sym typeface="Gill Sans"/>
              </a:rPr>
              <a:t>atributos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d152b23140_0_12"/>
          <p:cNvSpPr txBox="1"/>
          <p:nvPr/>
        </p:nvSpPr>
        <p:spPr>
          <a:xfrm>
            <a:off x="0" y="3751800"/>
            <a:ext cx="1913100" cy="571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Elementos</a:t>
            </a:r>
            <a:endParaRPr b="0" i="0" sz="6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d152b23140_0_12"/>
          <p:cNvSpPr txBox="1"/>
          <p:nvPr/>
        </p:nvSpPr>
        <p:spPr>
          <a:xfrm>
            <a:off x="7708175" y="2907225"/>
            <a:ext cx="2468100" cy="694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Atributo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d152b23140_0_12"/>
          <p:cNvSpPr txBox="1"/>
          <p:nvPr/>
        </p:nvSpPr>
        <p:spPr>
          <a:xfrm>
            <a:off x="9500701" y="5632825"/>
            <a:ext cx="2901300" cy="694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Comentario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g1d152b23140_0_12"/>
          <p:cNvCxnSpPr>
            <a:stCxn id="94" idx="0"/>
          </p:cNvCxnSpPr>
          <p:nvPr/>
        </p:nvCxnSpPr>
        <p:spPr>
          <a:xfrm flipH="1" rot="10800000">
            <a:off x="956550" y="3014400"/>
            <a:ext cx="1035600" cy="7374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1d152b23140_0_12"/>
          <p:cNvCxnSpPr>
            <a:stCxn id="94" idx="3"/>
          </p:cNvCxnSpPr>
          <p:nvPr/>
        </p:nvCxnSpPr>
        <p:spPr>
          <a:xfrm flipH="1" rot="10800000">
            <a:off x="1913100" y="3697500"/>
            <a:ext cx="769200" cy="3402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1d152b23140_0_12"/>
          <p:cNvCxnSpPr>
            <a:stCxn id="94" idx="3"/>
          </p:cNvCxnSpPr>
          <p:nvPr/>
        </p:nvCxnSpPr>
        <p:spPr>
          <a:xfrm>
            <a:off x="1913100" y="4037700"/>
            <a:ext cx="1141500" cy="5034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g1d152b23140_0_12"/>
          <p:cNvSpPr/>
          <p:nvPr/>
        </p:nvSpPr>
        <p:spPr>
          <a:xfrm>
            <a:off x="4617850" y="2494382"/>
            <a:ext cx="3151400" cy="810600"/>
          </a:xfrm>
          <a:custGeom>
            <a:rect b="b" l="l" r="r" t="t"/>
            <a:pathLst>
              <a:path extrusionOk="0" h="32424" w="126056">
                <a:moveTo>
                  <a:pt x="126056" y="16543"/>
                </a:moveTo>
                <a:cubicBezTo>
                  <a:pt x="111995" y="13896"/>
                  <a:pt x="62697" y="-1985"/>
                  <a:pt x="41688" y="662"/>
                </a:cubicBezTo>
                <a:cubicBezTo>
                  <a:pt x="20679" y="3309"/>
                  <a:pt x="6948" y="27130"/>
                  <a:pt x="0" y="32424"/>
                </a:cubicBezTo>
              </a:path>
            </a:pathLst>
          </a:cu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01" name="Google Shape;101;g1d152b23140_0_12"/>
          <p:cNvCxnSpPr>
            <a:stCxn id="96" idx="1"/>
          </p:cNvCxnSpPr>
          <p:nvPr/>
        </p:nvCxnSpPr>
        <p:spPr>
          <a:xfrm flipH="1">
            <a:off x="8414401" y="5980225"/>
            <a:ext cx="1086300" cy="2529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152b23140_0_30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1d152b23140_0_30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Qué es XML?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d152b23140_0_30"/>
          <p:cNvSpPr txBox="1"/>
          <p:nvPr/>
        </p:nvSpPr>
        <p:spPr>
          <a:xfrm>
            <a:off x="1436175" y="2720900"/>
            <a:ext cx="9873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Un elemento usualmente consiste de un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tag de inicio 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 un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tag de cierre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&lt;Boton&gt; &lt;/Boton&gt;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Cualquier elemento puede contener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atributos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que se declaran en el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tag de inicio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&lt;Boton </a:t>
            </a:r>
            <a:r>
              <a:rPr b="1"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ancho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”80”</a:t>
            </a:r>
            <a:r>
              <a:rPr b="1" lang="en-US" sz="30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alto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”10”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&gt;&lt;/Boton&gt;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g1d152b23140_0_30"/>
          <p:cNvSpPr txBox="1"/>
          <p:nvPr/>
        </p:nvSpPr>
        <p:spPr>
          <a:xfrm>
            <a:off x="104871" y="8264875"/>
            <a:ext cx="9500700" cy="1295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 valor de un atributo siempre va entre comillas (pueden ser simples o dobles)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1d152b23140_0_30"/>
          <p:cNvCxnSpPr>
            <a:stCxn id="109" idx="0"/>
          </p:cNvCxnSpPr>
          <p:nvPr/>
        </p:nvCxnSpPr>
        <p:spPr>
          <a:xfrm flipH="1" rot="10800000">
            <a:off x="4855221" y="7027075"/>
            <a:ext cx="531900" cy="12378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152b23140_0_38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g1d152b23140_0_38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Qué es XML?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d152b23140_0_38"/>
          <p:cNvSpPr txBox="1"/>
          <p:nvPr/>
        </p:nvSpPr>
        <p:spPr>
          <a:xfrm>
            <a:off x="1436175" y="2368325"/>
            <a:ext cx="98736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Un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elemento vacío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, es decir que no contiene elementos anidados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puede abreviarse con un solo tag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de la siguiente manera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&lt;Boton </a:t>
            </a:r>
            <a:r>
              <a:rPr b="1"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ancho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”80”</a:t>
            </a:r>
            <a:r>
              <a:rPr b="1" lang="en-US" sz="30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alto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”10”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&gt;&lt;/Boton&gt;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&lt;Boton </a:t>
            </a:r>
            <a:r>
              <a:rPr b="1"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ancho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”80”</a:t>
            </a:r>
            <a:r>
              <a:rPr b="1" lang="en-US" sz="30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alto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”10” /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 documento XML admite un 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único elemento raíz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(estructura de árbol)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8" name="Google Shape;118;g1d152b23140_0_38"/>
          <p:cNvCxnSpPr/>
          <p:nvPr/>
        </p:nvCxnSpPr>
        <p:spPr>
          <a:xfrm>
            <a:off x="6801500" y="4843475"/>
            <a:ext cx="0" cy="769200"/>
          </a:xfrm>
          <a:prstGeom prst="straightConnector1">
            <a:avLst/>
          </a:prstGeom>
          <a:noFill/>
          <a:ln cap="flat" cmpd="sng" w="38100">
            <a:solidFill>
              <a:srgbClr val="43808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152b23140_0_47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g1d152b23140_0_47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XML bien formado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d152b23140_0_47"/>
          <p:cNvSpPr txBox="1"/>
          <p:nvPr/>
        </p:nvSpPr>
        <p:spPr>
          <a:xfrm>
            <a:off x="1436175" y="2368325"/>
            <a:ext cx="98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1d152b23140_0_47"/>
          <p:cNvSpPr txBox="1"/>
          <p:nvPr/>
        </p:nvSpPr>
        <p:spPr>
          <a:xfrm>
            <a:off x="597950" y="2337225"/>
            <a:ext cx="11861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&lt;Empleados&gt;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&lt;Empleado </a:t>
            </a:r>
            <a:r>
              <a:rPr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</a:t>
            </a:r>
            <a:r>
              <a:rPr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”01”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&lt;Nombre&gt; Juan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Pérez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&lt;/Nombre&gt;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&lt;Cargo&gt; Programador &lt;/Cargo&gt;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&lt;/Empleado&gt;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&lt;Empleado </a:t>
            </a:r>
            <a:r>
              <a:rPr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</a:t>
            </a:r>
            <a:r>
              <a:rPr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”02”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&lt;Nombre&gt; Emilia García &lt;/Nombre&gt;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&lt;Cargo&gt; Project Manager  &lt;/Cargo&gt;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&lt;/Empleado&gt;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&lt;/Empleados&gt;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152b23140_0_56"/>
          <p:cNvSpPr/>
          <p:nvPr/>
        </p:nvSpPr>
        <p:spPr>
          <a:xfrm>
            <a:off x="597950" y="1764725"/>
            <a:ext cx="11861100" cy="6329400"/>
          </a:xfrm>
          <a:prstGeom prst="rect">
            <a:avLst/>
          </a:prstGeom>
          <a:solidFill>
            <a:srgbClr val="438086">
              <a:alpha val="172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g1d152b23140_0_56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2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lang="en-US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XML bien formado?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d152b23140_0_56"/>
          <p:cNvSpPr txBox="1"/>
          <p:nvPr/>
        </p:nvSpPr>
        <p:spPr>
          <a:xfrm>
            <a:off x="1436175" y="2368325"/>
            <a:ext cx="98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g1d152b23140_0_56"/>
          <p:cNvSpPr txBox="1"/>
          <p:nvPr/>
        </p:nvSpPr>
        <p:spPr>
          <a:xfrm>
            <a:off x="597950" y="2337225"/>
            <a:ext cx="11861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&lt;Empleados&gt;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&lt;Empleado </a:t>
            </a:r>
            <a:r>
              <a:rPr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</a:t>
            </a:r>
            <a:r>
              <a:rPr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”01”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&lt;Nombre&gt; Juan Pérez &lt;/Nombre&gt;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&lt;Cargo&gt; Programador &lt;/Cargo&gt;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&lt;Empleado </a:t>
            </a:r>
            <a:r>
              <a:rPr lang="en-US" sz="30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</a:t>
            </a:r>
            <a:r>
              <a:rPr lang="en-US" sz="30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”02”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&lt;Nombre&gt; Emilia García &lt;/Nombre&gt;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&lt;Cargo&gt; Project Manager  &lt;/Cargo&gt;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&lt;/Empleado&gt;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&lt;/Empleados&gt;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