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22" r:id="rId6"/>
    <p:sldId id="261" r:id="rId7"/>
    <p:sldId id="323" r:id="rId8"/>
    <p:sldId id="324" r:id="rId9"/>
    <p:sldId id="262" r:id="rId10"/>
    <p:sldId id="264" r:id="rId11"/>
    <p:sldId id="263" r:id="rId12"/>
    <p:sldId id="265" r:id="rId13"/>
    <p:sldId id="266" r:id="rId14"/>
    <p:sldId id="32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DCBC3-52C5-4917-91C8-EAB27D57F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Arquitectura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5261E-E47C-45C5-B814-92C151CD8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2800" dirty="0"/>
              <a:t>Curso 2020 – Prof. Jorge </a:t>
            </a:r>
            <a:r>
              <a:rPr lang="es-AR" sz="2800" dirty="0" err="1"/>
              <a:t>Runco</a:t>
            </a:r>
            <a:endParaRPr lang="es-AR" sz="2800" dirty="0"/>
          </a:p>
          <a:p>
            <a:pPr algn="ctr"/>
            <a:r>
              <a:rPr lang="es-AR" sz="2800" dirty="0"/>
              <a:t>Repaso TP1 y TP2</a:t>
            </a:r>
          </a:p>
        </p:txBody>
      </p:sp>
    </p:spTree>
    <p:extLst>
      <p:ext uri="{BB962C8B-B14F-4D97-AF65-F5344CB8AC3E}">
        <p14:creationId xmlns:p14="http://schemas.microsoft.com/office/powerpoint/2010/main" val="115707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275414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 1000H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 </a:t>
            </a:r>
          </a:p>
          <a:p>
            <a:pPr lvl="1"/>
            <a:r>
              <a:rPr lang="es-AR" sz="2800" dirty="0"/>
              <a:t>DW 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endParaRPr lang="es-AR" sz="2800" dirty="0"/>
          </a:p>
          <a:p>
            <a:pPr lvl="1"/>
            <a:r>
              <a:rPr lang="es-AR" sz="2800" dirty="0"/>
              <a:t>MOV AL, </a:t>
            </a:r>
          </a:p>
          <a:p>
            <a:pPr lvl="1"/>
            <a:r>
              <a:rPr lang="es-AR" sz="2800" dirty="0"/>
              <a:t>OUT        , AL</a:t>
            </a:r>
          </a:p>
          <a:p>
            <a:pPr lvl="1"/>
            <a:r>
              <a:rPr lang="es-AR" sz="2800" dirty="0"/>
              <a:t>MOV AL,  </a:t>
            </a:r>
          </a:p>
          <a:p>
            <a:pPr lvl="1"/>
            <a:r>
              <a:rPr lang="es-AR" sz="2800" dirty="0"/>
              <a:t>OUT        ,AL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3000" dirty="0"/>
              <a:t>ORG  3000H</a:t>
            </a:r>
          </a:p>
          <a:p>
            <a:endParaRPr lang="es-AR" sz="3200" dirty="0"/>
          </a:p>
          <a:p>
            <a:pPr lvl="1"/>
            <a:r>
              <a:rPr lang="es-AR" sz="3000" dirty="0"/>
              <a:t>OUT      ,</a:t>
            </a:r>
          </a:p>
          <a:p>
            <a:pPr lvl="1"/>
            <a:r>
              <a:rPr lang="es-AR" sz="3000" dirty="0"/>
              <a:t>IRET  </a:t>
            </a:r>
          </a:p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41942" y="3541643"/>
            <a:ext cx="5057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Completar los instrucciones para una interrupción por hardware producida por la tecla F10.</a:t>
            </a:r>
          </a:p>
          <a:p>
            <a:r>
              <a:rPr lang="es-AR" sz="2800" dirty="0"/>
              <a:t>Usar el lugar 12 de la tabla de vectores.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5887A4-AF39-43B3-AD00-294B933B6034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1709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275414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>
                <a:solidFill>
                  <a:schemeClr val="tx1"/>
                </a:solidFill>
              </a:rPr>
              <a:t>ORG 40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DW 3500H</a:t>
            </a:r>
          </a:p>
          <a:p>
            <a:pPr lvl="1"/>
            <a:endParaRPr lang="es-AR" sz="2800" dirty="0"/>
          </a:p>
          <a:p>
            <a:pPr lvl="1"/>
            <a:r>
              <a:rPr lang="es-AR" sz="2800" dirty="0"/>
              <a:t>ORG  60</a:t>
            </a:r>
          </a:p>
          <a:p>
            <a:pPr lvl="1"/>
            <a:r>
              <a:rPr lang="es-AR" sz="2800" dirty="0"/>
              <a:t>DW  3000H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MOV AL, 0FEH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OUT  PIC+1 , AL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MOV AL, 10 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OUT  PIC+4 ,AL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6763647" y="225286"/>
            <a:ext cx="50572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¿Qué evento (señal)  produce interrupción por hardware?</a:t>
            </a:r>
          </a:p>
          <a:p>
            <a:endParaRPr lang="es-AR" sz="2800" dirty="0">
              <a:solidFill>
                <a:srgbClr val="7030A0"/>
              </a:solidFill>
            </a:endParaRPr>
          </a:p>
          <a:p>
            <a:endParaRPr lang="es-AR" sz="2800" dirty="0">
              <a:solidFill>
                <a:srgbClr val="7030A0"/>
              </a:solidFill>
            </a:endParaRPr>
          </a:p>
          <a:p>
            <a:endParaRPr lang="es-AR" sz="2800" dirty="0"/>
          </a:p>
          <a:p>
            <a:r>
              <a:rPr lang="es-AR" sz="2800" dirty="0"/>
              <a:t>¿Cuál subrutina se ejecuta?</a:t>
            </a:r>
          </a:p>
          <a:p>
            <a:endParaRPr lang="es-AR" sz="2800" dirty="0">
              <a:solidFill>
                <a:srgbClr val="00B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C7358C-AE39-4AAA-9738-AB941A4AD591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692204-2282-4DAB-B3ED-2C34D34CDF3D}"/>
              </a:ext>
            </a:extLst>
          </p:cNvPr>
          <p:cNvSpPr/>
          <p:nvPr/>
        </p:nvSpPr>
        <p:spPr>
          <a:xfrm>
            <a:off x="6763647" y="1603512"/>
            <a:ext cx="4275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rgbClr val="7030A0"/>
                </a:solidFill>
              </a:rPr>
              <a:t>Tecla F10 – La máscara habilita int0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C9600E-6612-4590-A9CB-0D0F29A1E440}"/>
              </a:ext>
            </a:extLst>
          </p:cNvPr>
          <p:cNvSpPr txBox="1"/>
          <p:nvPr/>
        </p:nvSpPr>
        <p:spPr>
          <a:xfrm>
            <a:off x="6864626" y="3464699"/>
            <a:ext cx="52346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B050"/>
                </a:solidFill>
              </a:rPr>
              <a:t>La que está en la dirección 3500H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95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275414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40</a:t>
            </a:r>
          </a:p>
          <a:p>
            <a:pPr lvl="1"/>
            <a:r>
              <a:rPr lang="es-AR" sz="2800" dirty="0"/>
              <a:t>DW 3500H</a:t>
            </a:r>
          </a:p>
          <a:p>
            <a:pPr lvl="1"/>
            <a:endParaRPr lang="es-AR" sz="2800" dirty="0"/>
          </a:p>
          <a:p>
            <a:pPr lvl="1"/>
            <a:r>
              <a:rPr lang="es-AR" sz="2800" dirty="0">
                <a:solidFill>
                  <a:srgbClr val="00B050"/>
                </a:solidFill>
              </a:rPr>
              <a:t>ORG  60</a:t>
            </a:r>
          </a:p>
          <a:p>
            <a:pPr lvl="1"/>
            <a:r>
              <a:rPr lang="es-AR" sz="2800" dirty="0">
                <a:solidFill>
                  <a:srgbClr val="00B050"/>
                </a:solidFill>
              </a:rPr>
              <a:t>DW  3000H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rgbClr val="7030A0"/>
                </a:solidFill>
              </a:rPr>
              <a:t>MOV AL, 0FDH</a:t>
            </a:r>
          </a:p>
          <a:p>
            <a:pPr lvl="1"/>
            <a:r>
              <a:rPr lang="es-AR" sz="2800" dirty="0">
                <a:solidFill>
                  <a:srgbClr val="7030A0"/>
                </a:solidFill>
              </a:rPr>
              <a:t>OUT  PIC+1 , AL</a:t>
            </a:r>
          </a:p>
          <a:p>
            <a:pPr lvl="1"/>
            <a:r>
              <a:rPr lang="es-AR" sz="2800" dirty="0">
                <a:solidFill>
                  <a:srgbClr val="00B050"/>
                </a:solidFill>
              </a:rPr>
              <a:t>MOV AL, 15 </a:t>
            </a:r>
          </a:p>
          <a:p>
            <a:pPr lvl="1"/>
            <a:r>
              <a:rPr lang="es-AR" sz="2800" dirty="0">
                <a:solidFill>
                  <a:srgbClr val="00B050"/>
                </a:solidFill>
              </a:rPr>
              <a:t>OUT  PIC+5 ,AL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6763647" y="225286"/>
            <a:ext cx="50572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¿Qué evento (señal) produce interrupción por hardware?</a:t>
            </a:r>
          </a:p>
          <a:p>
            <a:r>
              <a:rPr lang="es-AR" sz="2800" dirty="0" err="1">
                <a:solidFill>
                  <a:srgbClr val="7030A0"/>
                </a:solidFill>
              </a:rPr>
              <a:t>Timer</a:t>
            </a:r>
            <a:r>
              <a:rPr lang="es-AR" sz="2800" dirty="0">
                <a:solidFill>
                  <a:srgbClr val="7030A0"/>
                </a:solidFill>
              </a:rPr>
              <a:t> – La máscara habilita int1</a:t>
            </a:r>
          </a:p>
          <a:p>
            <a:endParaRPr lang="es-AR" sz="2800" dirty="0">
              <a:solidFill>
                <a:srgbClr val="7030A0"/>
              </a:solidFill>
            </a:endParaRPr>
          </a:p>
          <a:p>
            <a:r>
              <a:rPr lang="es-AR" sz="2800" dirty="0"/>
              <a:t>¿Cuál subrutina se ejecuta?</a:t>
            </a:r>
          </a:p>
          <a:p>
            <a:r>
              <a:rPr lang="es-AR" sz="2800" dirty="0"/>
              <a:t>La que está en la dirección</a:t>
            </a:r>
          </a:p>
          <a:p>
            <a:r>
              <a:rPr lang="es-AR" sz="2800" dirty="0">
                <a:solidFill>
                  <a:srgbClr val="00B050"/>
                </a:solidFill>
              </a:rPr>
              <a:t>La que está en la dirección 3000h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C7260B-E3A5-49A5-A358-692A1B11EE5D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362947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962" y="112643"/>
            <a:ext cx="4275414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40</a:t>
            </a:r>
          </a:p>
          <a:p>
            <a:pPr lvl="1"/>
            <a:r>
              <a:rPr lang="es-AR" sz="2800" dirty="0"/>
              <a:t>DW 3500H</a:t>
            </a:r>
          </a:p>
          <a:p>
            <a:pPr lvl="1"/>
            <a:endParaRPr lang="es-AR" sz="2800" dirty="0"/>
          </a:p>
          <a:p>
            <a:pPr lvl="1"/>
            <a:r>
              <a:rPr lang="es-AR" sz="2800" dirty="0"/>
              <a:t>ORG  60</a:t>
            </a:r>
          </a:p>
          <a:p>
            <a:pPr lvl="1"/>
            <a:r>
              <a:rPr lang="es-AR" sz="2800" dirty="0"/>
              <a:t>DW  3000H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rgbClr val="00B050"/>
                </a:solidFill>
              </a:rPr>
              <a:t>MOV AL, 0FFH</a:t>
            </a:r>
          </a:p>
          <a:p>
            <a:pPr lvl="1"/>
            <a:r>
              <a:rPr lang="es-AR" sz="2800" dirty="0"/>
              <a:t>OUT  PIC+1 , AL</a:t>
            </a:r>
          </a:p>
          <a:p>
            <a:pPr lvl="1"/>
            <a:r>
              <a:rPr lang="es-AR" sz="2800" dirty="0"/>
              <a:t>MOV AL, 15 </a:t>
            </a:r>
          </a:p>
          <a:p>
            <a:pPr lvl="1"/>
            <a:r>
              <a:rPr lang="es-AR" sz="2800" dirty="0"/>
              <a:t>OUT  PIC+5 ,AL</a:t>
            </a:r>
          </a:p>
          <a:p>
            <a:pPr lvl="1"/>
            <a:r>
              <a:rPr lang="es-AR" sz="2800" dirty="0"/>
              <a:t>OUT  PIC+4, AL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6763647" y="225286"/>
            <a:ext cx="50572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¿Qué evento (señal) produce interrupción por hardware?</a:t>
            </a:r>
          </a:p>
          <a:p>
            <a:r>
              <a:rPr lang="es-AR" sz="2800" dirty="0"/>
              <a:t>¿Cuál subrutina se ejecuta?</a:t>
            </a:r>
          </a:p>
          <a:p>
            <a:r>
              <a:rPr lang="es-AR" sz="2800" dirty="0">
                <a:solidFill>
                  <a:srgbClr val="00B050"/>
                </a:solidFill>
              </a:rPr>
              <a:t>Ninguna. En el registro máscara (IMR) no hay ninguna habilitada.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22BE3E-9FC1-4474-B2BB-B6BF5FB608B2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197012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275414" cy="6632713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ORG  1000H</a:t>
            </a:r>
          </a:p>
          <a:p>
            <a:pPr marL="0" indent="0">
              <a:spcBef>
                <a:spcPts val="0"/>
              </a:spcBef>
              <a:buNone/>
            </a:pPr>
            <a:endParaRPr lang="es-AR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ORG  </a:t>
            </a:r>
            <a:r>
              <a:rPr lang="es-AR" sz="2800" dirty="0">
                <a:solidFill>
                  <a:srgbClr val="FF0000"/>
                </a:solidFill>
              </a:rPr>
              <a:t>----------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>
                <a:solidFill>
                  <a:srgbClr val="FF0000"/>
                </a:solidFill>
              </a:rPr>
              <a:t>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s-AR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ORG 2000H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------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MOV AL, </a:t>
            </a:r>
            <a:r>
              <a:rPr lang="es-AR" sz="2800" dirty="0">
                <a:solidFill>
                  <a:srgbClr val="FF0000"/>
                </a:solidFill>
              </a:rPr>
              <a:t>------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OUT  ------    , 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MOV AL,  </a:t>
            </a:r>
            <a:r>
              <a:rPr lang="es-AR" sz="2800" dirty="0">
                <a:solidFill>
                  <a:srgbClr val="FF0000"/>
                </a:solidFill>
              </a:rPr>
              <a:t>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OUT </a:t>
            </a:r>
            <a:r>
              <a:rPr lang="es-AR" sz="2800" dirty="0">
                <a:solidFill>
                  <a:srgbClr val="FF0000"/>
                </a:solidFill>
              </a:rPr>
              <a:t>  ------    </a:t>
            </a:r>
            <a:r>
              <a:rPr lang="es-AR" sz="2800" dirty="0"/>
              <a:t>,AL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MOV AL,  </a:t>
            </a:r>
            <a:r>
              <a:rPr lang="es-AR" sz="2800" dirty="0">
                <a:solidFill>
                  <a:srgbClr val="FF0000"/>
                </a:solidFill>
              </a:rPr>
              <a:t>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OUT </a:t>
            </a:r>
            <a:r>
              <a:rPr lang="es-AR" sz="2800" dirty="0">
                <a:solidFill>
                  <a:srgbClr val="FF0000"/>
                </a:solidFill>
              </a:rPr>
              <a:t>     ------       </a:t>
            </a:r>
            <a:r>
              <a:rPr lang="es-AR" sz="2800" dirty="0"/>
              <a:t>,AL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MOV AL,  </a:t>
            </a:r>
            <a:r>
              <a:rPr lang="es-AR" sz="2800" dirty="0">
                <a:solidFill>
                  <a:srgbClr val="FF0000"/>
                </a:solidFill>
              </a:rPr>
              <a:t>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AR" sz="2800" dirty="0"/>
              <a:t>OUT </a:t>
            </a:r>
            <a:r>
              <a:rPr lang="es-AR" sz="2800" dirty="0">
                <a:solidFill>
                  <a:srgbClr val="FF0000"/>
                </a:solidFill>
              </a:rPr>
              <a:t>  ------    </a:t>
            </a:r>
            <a:r>
              <a:rPr lang="es-AR" sz="2800" dirty="0"/>
              <a:t>,AL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s-AR" sz="2800" dirty="0"/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810567" y="225287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800" dirty="0">
                <a:solidFill>
                  <a:schemeClr val="tx1"/>
                </a:solidFill>
              </a:rPr>
              <a:t>ORG  2500H</a:t>
            </a:r>
          </a:p>
          <a:p>
            <a:pPr marL="0" indent="0">
              <a:spcBef>
                <a:spcPts val="0"/>
              </a:spcBef>
              <a:buNone/>
            </a:pPr>
            <a:endParaRPr lang="es-AR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800" dirty="0">
                <a:solidFill>
                  <a:schemeClr val="tx1"/>
                </a:solidFill>
              </a:rPr>
              <a:t>(</a:t>
            </a:r>
            <a:r>
              <a:rPr lang="es-AR" sz="2800" dirty="0" err="1">
                <a:solidFill>
                  <a:schemeClr val="tx1"/>
                </a:solidFill>
              </a:rPr>
              <a:t>Resetar</a:t>
            </a:r>
            <a:r>
              <a:rPr lang="es-AR" sz="2800" dirty="0">
                <a:solidFill>
                  <a:schemeClr val="tx1"/>
                </a:solidFill>
              </a:rPr>
              <a:t> el </a:t>
            </a:r>
            <a:r>
              <a:rPr lang="es-AR" sz="2800" dirty="0" err="1">
                <a:solidFill>
                  <a:schemeClr val="tx1"/>
                </a:solidFill>
              </a:rPr>
              <a:t>timer</a:t>
            </a:r>
            <a:r>
              <a:rPr lang="es-AR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s-AR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800" dirty="0">
                <a:solidFill>
                  <a:schemeClr val="tx1"/>
                </a:solidFill>
              </a:rPr>
              <a:t>MOV AL, EOI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AR" sz="2800" dirty="0">
                <a:solidFill>
                  <a:schemeClr val="tx1"/>
                </a:solidFill>
              </a:rPr>
              <a:t>OUT   EOI, AL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AR" sz="2800" dirty="0">
                <a:solidFill>
                  <a:schemeClr val="tx1"/>
                </a:solidFill>
              </a:rPr>
              <a:t>IRET  </a:t>
            </a:r>
          </a:p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41942" y="3541643"/>
            <a:ext cx="5057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Completar los instrucciones para una interrupción por hardware producida por el TIMER cada 20 </a:t>
            </a:r>
            <a:r>
              <a:rPr lang="es-AR" sz="2800" dirty="0" err="1"/>
              <a:t>Seg</a:t>
            </a:r>
            <a:r>
              <a:rPr lang="es-AR" sz="2800" dirty="0"/>
              <a:t>.</a:t>
            </a:r>
          </a:p>
          <a:p>
            <a:r>
              <a:rPr lang="es-AR" sz="2800" dirty="0"/>
              <a:t>Usar el lugar 15 de la tabla de vectores.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5CA2AF-6425-4334-BABA-9C3BEDCCBB9B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A9E156-1EC5-4B08-A27D-28CDEA060412}"/>
              </a:ext>
            </a:extLst>
          </p:cNvPr>
          <p:cNvSpPr txBox="1"/>
          <p:nvPr/>
        </p:nvSpPr>
        <p:spPr>
          <a:xfrm>
            <a:off x="4654029" y="3226352"/>
            <a:ext cx="1330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0FDH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5A4FDD-5173-403E-B156-8BAF2C5A7DE0}"/>
              </a:ext>
            </a:extLst>
          </p:cNvPr>
          <p:cNvSpPr txBox="1"/>
          <p:nvPr/>
        </p:nvSpPr>
        <p:spPr>
          <a:xfrm>
            <a:off x="4757531" y="4048852"/>
            <a:ext cx="7686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7B43A6-E624-4830-8431-037264CABB7E}"/>
              </a:ext>
            </a:extLst>
          </p:cNvPr>
          <p:cNvSpPr txBox="1"/>
          <p:nvPr/>
        </p:nvSpPr>
        <p:spPr>
          <a:xfrm>
            <a:off x="3106374" y="2762071"/>
            <a:ext cx="10304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CLI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30A5AE-5645-469F-B087-A0A77E55B35A}"/>
              </a:ext>
            </a:extLst>
          </p:cNvPr>
          <p:cNvSpPr txBox="1"/>
          <p:nvPr/>
        </p:nvSpPr>
        <p:spPr>
          <a:xfrm>
            <a:off x="3915087" y="4490999"/>
            <a:ext cx="1330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0E8E88-5CD6-4AF2-9484-20C44338CC29}"/>
              </a:ext>
            </a:extLst>
          </p:cNvPr>
          <p:cNvSpPr txBox="1"/>
          <p:nvPr/>
        </p:nvSpPr>
        <p:spPr>
          <a:xfrm>
            <a:off x="3937484" y="3626535"/>
            <a:ext cx="1204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019F7F-3DCE-47C7-8022-6D67D61FA1BD}"/>
              </a:ext>
            </a:extLst>
          </p:cNvPr>
          <p:cNvSpPr txBox="1"/>
          <p:nvPr/>
        </p:nvSpPr>
        <p:spPr>
          <a:xfrm>
            <a:off x="3013281" y="1633403"/>
            <a:ext cx="21815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DW  2500H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B4F70F-15F6-4522-9E20-10D9EEF8A15B}"/>
              </a:ext>
            </a:extLst>
          </p:cNvPr>
          <p:cNvSpPr txBox="1"/>
          <p:nvPr/>
        </p:nvSpPr>
        <p:spPr>
          <a:xfrm>
            <a:off x="4136867" y="1092345"/>
            <a:ext cx="25665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15x4=60=3CH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BA992D-36DB-4F8A-AD41-A05BCF51052C}"/>
              </a:ext>
            </a:extLst>
          </p:cNvPr>
          <p:cNvSpPr txBox="1"/>
          <p:nvPr/>
        </p:nvSpPr>
        <p:spPr>
          <a:xfrm>
            <a:off x="4757531" y="4913316"/>
            <a:ext cx="7686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A0E2AF-48D8-40A2-9985-B360EFA13BA3}"/>
              </a:ext>
            </a:extLst>
          </p:cNvPr>
          <p:cNvSpPr txBox="1"/>
          <p:nvPr/>
        </p:nvSpPr>
        <p:spPr>
          <a:xfrm>
            <a:off x="4104067" y="5358057"/>
            <a:ext cx="15758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TIMER+1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58A6B07-EDDF-4B85-90CF-4EE8AAF28A89}"/>
              </a:ext>
            </a:extLst>
          </p:cNvPr>
          <p:cNvSpPr txBox="1"/>
          <p:nvPr/>
        </p:nvSpPr>
        <p:spPr>
          <a:xfrm>
            <a:off x="3971105" y="6180557"/>
            <a:ext cx="12832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TIMER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6BDCC7-A0E5-492B-A3BF-2DD7979B2126}"/>
              </a:ext>
            </a:extLst>
          </p:cNvPr>
          <p:cNvSpPr txBox="1"/>
          <p:nvPr/>
        </p:nvSpPr>
        <p:spPr>
          <a:xfrm>
            <a:off x="4780585" y="5786952"/>
            <a:ext cx="8992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3E00D4-784A-4837-9D62-F8953B53F911}"/>
              </a:ext>
            </a:extLst>
          </p:cNvPr>
          <p:cNvSpPr txBox="1"/>
          <p:nvPr/>
        </p:nvSpPr>
        <p:spPr>
          <a:xfrm>
            <a:off x="7810567" y="649406"/>
            <a:ext cx="278794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MOV AL, 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AR" sz="2800" dirty="0">
                <a:solidFill>
                  <a:srgbClr val="FF0000"/>
                </a:solidFill>
              </a:rPr>
              <a:t>OUT  TIMER, AL </a:t>
            </a:r>
          </a:p>
        </p:txBody>
      </p:sp>
    </p:spTree>
    <p:extLst>
      <p:ext uri="{BB962C8B-B14F-4D97-AF65-F5344CB8AC3E}">
        <p14:creationId xmlns:p14="http://schemas.microsoft.com/office/powerpoint/2010/main" val="20740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02C4277-CE85-4775-8D14-446C0214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24" y="1536252"/>
            <a:ext cx="891168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s-AR" altLang="es-AR" sz="2000" dirty="0"/>
              <a:t>En el siguiente fragmento de programa se hace un llamado a una subrutina. Los parámetros DATO1, DATO2 y RES se pasan desde el programa a la subrutina a través de los registros AX, CX y DX respectivamente. ¿De qué forma se efectúa el pasaje de dichos parámetros?</a:t>
            </a:r>
          </a:p>
          <a:p>
            <a:pPr lvl="0" defTabSz="914400"/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/>
              <a:t>ORG 2000H</a:t>
            </a:r>
            <a:endParaRPr lang="es-AR" sz="2000" dirty="0"/>
          </a:p>
          <a:p>
            <a:pPr>
              <a:spcAft>
                <a:spcPts val="0"/>
              </a:spcAft>
            </a:pPr>
            <a:r>
              <a:rPr lang="en-US" sz="2000" dirty="0"/>
              <a:t>MOV AX, OFFSET DATO1  Por ref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AX=1000H</a:t>
            </a:r>
            <a:endParaRPr lang="es-AR" sz="2000" dirty="0"/>
          </a:p>
          <a:p>
            <a:pPr>
              <a:spcAft>
                <a:spcPts val="0"/>
              </a:spcAft>
            </a:pPr>
            <a:r>
              <a:rPr lang="en-US" sz="2000" dirty="0"/>
              <a:t>MOV CX, OFFSET DATO2  Por ref </a:t>
            </a:r>
            <a:r>
              <a:rPr lang="en-US" sz="2000" dirty="0">
                <a:sym typeface="Wingdings" panose="05000000000000000000" pitchFamily="2" charset="2"/>
              </a:rPr>
              <a:t> CX=1002H</a:t>
            </a:r>
            <a:endParaRPr lang="es-AR" sz="2000" dirty="0"/>
          </a:p>
          <a:p>
            <a:pPr>
              <a:spcAft>
                <a:spcPts val="0"/>
              </a:spcAft>
            </a:pPr>
            <a:r>
              <a:rPr lang="en-US" sz="2000" dirty="0"/>
              <a:t>MOV DX, RES  Por valor</a:t>
            </a:r>
            <a:endParaRPr lang="es-AR" sz="2000" dirty="0"/>
          </a:p>
          <a:p>
            <a:pPr>
              <a:spcAft>
                <a:spcPts val="0"/>
              </a:spcAft>
              <a:tabLst>
                <a:tab pos="4410710" algn="l"/>
              </a:tabLst>
            </a:pPr>
            <a:r>
              <a:rPr lang="en-US" sz="2000" dirty="0"/>
              <a:t>CALL SUBRUTINA</a:t>
            </a:r>
          </a:p>
          <a:p>
            <a:pPr>
              <a:spcAft>
                <a:spcPts val="0"/>
              </a:spcAft>
              <a:tabLst>
                <a:tab pos="4410710" algn="l"/>
              </a:tabLs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41071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  BX, 1000H</a:t>
            </a:r>
          </a:p>
          <a:p>
            <a:pPr>
              <a:spcAft>
                <a:spcPts val="0"/>
              </a:spcAft>
              <a:tabLst>
                <a:tab pos="4410710" algn="l"/>
              </a:tabLst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MOV AX, [BX]       AX= 1234H  &lt;------ valor de DATO1</a:t>
            </a:r>
          </a:p>
          <a:p>
            <a:pPr>
              <a:spcAft>
                <a:spcPts val="0"/>
              </a:spcAft>
              <a:tabLst>
                <a:tab pos="4410710" algn="l"/>
              </a:tabLst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MOV  CX, 1002H   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de DATO2</a:t>
            </a:r>
          </a:p>
          <a:p>
            <a:pPr>
              <a:spcAft>
                <a:spcPts val="0"/>
              </a:spcAft>
              <a:tabLst>
                <a:tab pos="4410710" algn="l"/>
              </a:tabLst>
            </a:pP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410710" algn="l"/>
              </a:tabLst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Si DATO1 es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db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dir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de DATO2 = 1001H</a:t>
            </a:r>
            <a:endParaRPr lang="es-AR" sz="20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defTabSz="914400"/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58CD6A-05A5-4633-B19C-11E9FC3F9BDF}"/>
              </a:ext>
            </a:extLst>
          </p:cNvPr>
          <p:cNvSpPr txBox="1"/>
          <p:nvPr/>
        </p:nvSpPr>
        <p:spPr>
          <a:xfrm>
            <a:off x="3366052" y="463826"/>
            <a:ext cx="697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ORG 1000H</a:t>
            </a:r>
          </a:p>
          <a:p>
            <a:r>
              <a:rPr lang="es-AR" dirty="0"/>
              <a:t>DATO1  </a:t>
            </a:r>
            <a:r>
              <a:rPr lang="es-AR" dirty="0" err="1"/>
              <a:t>dw</a:t>
            </a:r>
            <a:r>
              <a:rPr lang="es-AR" dirty="0"/>
              <a:t>   1234H</a:t>
            </a:r>
          </a:p>
          <a:p>
            <a:r>
              <a:rPr lang="es-AR" dirty="0"/>
              <a:t>DATO2 </a:t>
            </a:r>
            <a:r>
              <a:rPr lang="es-AR" dirty="0" err="1"/>
              <a:t>dw</a:t>
            </a:r>
            <a:r>
              <a:rPr lang="es-AR" dirty="0"/>
              <a:t>   1256H</a:t>
            </a:r>
          </a:p>
          <a:p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B02BC6-131A-4BB5-B5DD-9816FC590FB3}"/>
              </a:ext>
            </a:extLst>
          </p:cNvPr>
          <p:cNvSpPr/>
          <p:nvPr/>
        </p:nvSpPr>
        <p:spPr>
          <a:xfrm>
            <a:off x="2001080" y="582914"/>
            <a:ext cx="10005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_tradn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1.</a:t>
            </a:r>
            <a:r>
              <a:rPr lang="es-A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Si el valor del registro SP=7FFEH en (1) .Indicar cual es el valor que se carga en BX en (2)</a:t>
            </a:r>
          </a:p>
          <a:p>
            <a:pPr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(1)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..................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PUSH  CX                                                       ORG 3000H                                       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PUSH  AX                                     RUTINA:  PUSH  BX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CALL  RUTINA                                              MOV BX, SP  (2)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(Dir=2017)  ………….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2. ¿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Cómo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recupera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la pila el valor  de AX?</a:t>
            </a:r>
            <a:endParaRPr lang="es-AR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6E31F0-DC1E-4CA5-AEF1-4CD1D3D8474A}"/>
              </a:ext>
            </a:extLst>
          </p:cNvPr>
          <p:cNvSpPr txBox="1"/>
          <p:nvPr/>
        </p:nvSpPr>
        <p:spPr>
          <a:xfrm>
            <a:off x="2332382" y="119271"/>
            <a:ext cx="78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Supongamos AX=34ABH    BX=1004H    CX=DC78H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ABD48BA-DD7D-43C4-BA0A-611E8EB7B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7126"/>
              </p:ext>
            </p:extLst>
          </p:nvPr>
        </p:nvGraphicFramePr>
        <p:xfrm>
          <a:off x="8499274" y="2312855"/>
          <a:ext cx="2287994" cy="4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559">
                  <a:extLst>
                    <a:ext uri="{9D8B030D-6E8A-4147-A177-3AD203B41FA5}">
                      <a16:colId xmlns:a16="http://schemas.microsoft.com/office/drawing/2014/main" val="593174404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3447541320"/>
                    </a:ext>
                  </a:extLst>
                </a:gridCol>
              </a:tblGrid>
              <a:tr h="36753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49570"/>
                  </a:ext>
                </a:extLst>
              </a:tr>
              <a:tr h="36753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8166"/>
                  </a:ext>
                </a:extLst>
              </a:tr>
              <a:tr h="36753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9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8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7FFCH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0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8000H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6001"/>
                  </a:ext>
                </a:extLst>
              </a:tr>
            </a:tbl>
          </a:graphicData>
        </a:graphic>
      </p:graphicFrame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54A0B5-20EE-4D7A-B578-5FEF0CFDE7D4}"/>
              </a:ext>
            </a:extLst>
          </p:cNvPr>
          <p:cNvSpPr/>
          <p:nvPr/>
        </p:nvSpPr>
        <p:spPr>
          <a:xfrm>
            <a:off x="7408281" y="5652913"/>
            <a:ext cx="8878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BDD1EE-2AAA-4230-BC69-8F880F65D5BE}"/>
              </a:ext>
            </a:extLst>
          </p:cNvPr>
          <p:cNvSpPr/>
          <p:nvPr/>
        </p:nvSpPr>
        <p:spPr>
          <a:xfrm>
            <a:off x="6528762" y="565291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SP (1)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B866D51-E9DF-4A69-AF97-1C1CBAB94634}"/>
              </a:ext>
            </a:extLst>
          </p:cNvPr>
          <p:cNvSpPr/>
          <p:nvPr/>
        </p:nvSpPr>
        <p:spPr>
          <a:xfrm>
            <a:off x="7409285" y="4186665"/>
            <a:ext cx="8878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B54DEA3-A156-4F4C-BDDE-10C324174364}"/>
              </a:ext>
            </a:extLst>
          </p:cNvPr>
          <p:cNvSpPr/>
          <p:nvPr/>
        </p:nvSpPr>
        <p:spPr>
          <a:xfrm>
            <a:off x="7408281" y="2728309"/>
            <a:ext cx="8878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2B8BCB1-CB8E-4F21-8F90-086AE53F72C4}"/>
              </a:ext>
            </a:extLst>
          </p:cNvPr>
          <p:cNvSpPr/>
          <p:nvPr/>
        </p:nvSpPr>
        <p:spPr>
          <a:xfrm>
            <a:off x="7408281" y="3465438"/>
            <a:ext cx="8878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BB64F67-9E8D-4A5A-9424-A5A46524F766}"/>
              </a:ext>
            </a:extLst>
          </p:cNvPr>
          <p:cNvSpPr/>
          <p:nvPr/>
        </p:nvSpPr>
        <p:spPr>
          <a:xfrm>
            <a:off x="7408281" y="4926415"/>
            <a:ext cx="88789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10A047-3462-4C77-8F5E-041B2AF5FFEC}"/>
              </a:ext>
            </a:extLst>
          </p:cNvPr>
          <p:cNvSpPr txBox="1"/>
          <p:nvPr/>
        </p:nvSpPr>
        <p:spPr>
          <a:xfrm>
            <a:off x="9962575" y="5268605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DC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18B79D-4417-4408-ACE7-98E8F0A1C12E}"/>
              </a:ext>
            </a:extLst>
          </p:cNvPr>
          <p:cNvSpPr txBox="1"/>
          <p:nvPr/>
        </p:nvSpPr>
        <p:spPr>
          <a:xfrm>
            <a:off x="9956202" y="3433172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AC2D22-42C9-4145-86C5-7EF3E431879B}"/>
              </a:ext>
            </a:extLst>
          </p:cNvPr>
          <p:cNvSpPr txBox="1"/>
          <p:nvPr/>
        </p:nvSpPr>
        <p:spPr>
          <a:xfrm>
            <a:off x="9956202" y="3784426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E0C327-9B6D-4505-9C20-B5692CEEF2CA}"/>
              </a:ext>
            </a:extLst>
          </p:cNvPr>
          <p:cNvSpPr txBox="1"/>
          <p:nvPr/>
        </p:nvSpPr>
        <p:spPr>
          <a:xfrm>
            <a:off x="9968948" y="4175884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BBF96F-3543-4E38-A2B6-20450DC86728}"/>
              </a:ext>
            </a:extLst>
          </p:cNvPr>
          <p:cNvSpPr txBox="1"/>
          <p:nvPr/>
        </p:nvSpPr>
        <p:spPr>
          <a:xfrm>
            <a:off x="9962575" y="4559624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57E82D-4936-4CBB-A30C-6B5D98C659CC}"/>
              </a:ext>
            </a:extLst>
          </p:cNvPr>
          <p:cNvSpPr txBox="1"/>
          <p:nvPr/>
        </p:nvSpPr>
        <p:spPr>
          <a:xfrm>
            <a:off x="9956202" y="4900139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78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65780AF-3EEA-4862-B6E7-770CD985B5C9}"/>
              </a:ext>
            </a:extLst>
          </p:cNvPr>
          <p:cNvSpPr txBox="1"/>
          <p:nvPr/>
        </p:nvSpPr>
        <p:spPr>
          <a:xfrm>
            <a:off x="9956202" y="3060807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E35E466-0423-41BD-BCE4-634BA2223328}"/>
              </a:ext>
            </a:extLst>
          </p:cNvPr>
          <p:cNvSpPr txBox="1"/>
          <p:nvPr/>
        </p:nvSpPr>
        <p:spPr>
          <a:xfrm>
            <a:off x="9956202" y="2696043"/>
            <a:ext cx="5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AEAA62-1980-42EE-83B0-448B92D47C25}"/>
              </a:ext>
            </a:extLst>
          </p:cNvPr>
          <p:cNvSpPr txBox="1"/>
          <p:nvPr/>
        </p:nvSpPr>
        <p:spPr>
          <a:xfrm>
            <a:off x="2915477" y="3429000"/>
            <a:ext cx="318052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/>
              <a:t>1)BX = SP = 7FF6H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D7EA860-2E1B-4E34-AE47-40FE0F51651B}"/>
              </a:ext>
            </a:extLst>
          </p:cNvPr>
          <p:cNvSpPr/>
          <p:nvPr/>
        </p:nvSpPr>
        <p:spPr>
          <a:xfrm>
            <a:off x="7407208" y="241761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SP (2)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803F72E-B3C1-4CFE-A8BA-F47170135498}"/>
              </a:ext>
            </a:extLst>
          </p:cNvPr>
          <p:cNvSpPr txBox="1"/>
          <p:nvPr/>
        </p:nvSpPr>
        <p:spPr>
          <a:xfrm>
            <a:off x="2915476" y="4596934"/>
            <a:ext cx="3180523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/>
              <a:t>2) ADD BX, 4</a:t>
            </a:r>
          </a:p>
          <a:p>
            <a:r>
              <a:rPr lang="es-AR" sz="2800" dirty="0"/>
              <a:t>    MOV AX, [BX]</a:t>
            </a:r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04E7369C-8C80-4980-A351-D3C687FE06AA}"/>
              </a:ext>
            </a:extLst>
          </p:cNvPr>
          <p:cNvSpPr/>
          <p:nvPr/>
        </p:nvSpPr>
        <p:spPr>
          <a:xfrm>
            <a:off x="10967828" y="4194746"/>
            <a:ext cx="858082" cy="35047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hacia la izquierda 28">
            <a:extLst>
              <a:ext uri="{FF2B5EF4-FFF2-40B4-BE49-F238E27FC236}">
                <a16:creationId xmlns:a16="http://schemas.microsoft.com/office/drawing/2014/main" id="{000AE51D-3A1C-4341-96B3-BA7DE64C9148}"/>
              </a:ext>
            </a:extLst>
          </p:cNvPr>
          <p:cNvSpPr/>
          <p:nvPr/>
        </p:nvSpPr>
        <p:spPr>
          <a:xfrm>
            <a:off x="10967828" y="2709208"/>
            <a:ext cx="858082" cy="350470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A473B1-70CA-4DA2-BF7B-4231ECD138A8}"/>
              </a:ext>
            </a:extLst>
          </p:cNvPr>
          <p:cNvSpPr txBox="1"/>
          <p:nvPr/>
        </p:nvSpPr>
        <p:spPr>
          <a:xfrm>
            <a:off x="11189805" y="2345054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06E8ED4-3571-4855-8470-F47031C6073D}"/>
              </a:ext>
            </a:extLst>
          </p:cNvPr>
          <p:cNvSpPr txBox="1"/>
          <p:nvPr/>
        </p:nvSpPr>
        <p:spPr>
          <a:xfrm>
            <a:off x="11171580" y="3861261"/>
            <a:ext cx="8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BX+4</a:t>
            </a:r>
          </a:p>
        </p:txBody>
      </p:sp>
    </p:spTree>
    <p:extLst>
      <p:ext uri="{BB962C8B-B14F-4D97-AF65-F5344CB8AC3E}">
        <p14:creationId xmlns:p14="http://schemas.microsoft.com/office/powerpoint/2010/main" val="42113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BFFB11-E2A6-4DD1-BC81-E931D2E7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469640"/>
            <a:ext cx="899318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PIC   EQU  20H			ORG  -------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EOI   EQU  20H			 DW  --------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N       EQU 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ORG  2000H			ORG  3000H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-------                            VAMOS :  PUSH  AX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MOV  AL, --------</a:t>
            </a:r>
            <a:r>
              <a:rPr lang="en-US" altLang="es-AR" sz="2400" dirty="0">
                <a:ea typeface="Times New Roman" panose="02020603050405020304" pitchFamily="18" charset="0"/>
              </a:rPr>
              <a:t>			  </a:t>
            </a: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  DX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OUT  ---------, AL			  MOV  AL, 20H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MOV  AL, N			</a:t>
            </a:r>
            <a:r>
              <a:rPr kumimoji="0" lang="en-US" altLang="es-AR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----------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OUT  PIC+4, AL			  POP  AX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MOV  DX, 0			  IRET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STI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</a:tabLst>
            </a:pPr>
            <a:r>
              <a:rPr kumimoji="0" lang="en-US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LAZO:  JMP  LAZO 			END</a:t>
            </a:r>
            <a:endParaRPr kumimoji="0" lang="en-US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39DAFA-79DB-4F03-8AE3-8E50194B4AB2}"/>
              </a:ext>
            </a:extLst>
          </p:cNvPr>
          <p:cNvSpPr txBox="1"/>
          <p:nvPr/>
        </p:nvSpPr>
        <p:spPr>
          <a:xfrm>
            <a:off x="3776869" y="3313041"/>
            <a:ext cx="9011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FF9AD8-74C9-4375-A012-4536EE1D91D3}"/>
              </a:ext>
            </a:extLst>
          </p:cNvPr>
          <p:cNvSpPr txBox="1"/>
          <p:nvPr/>
        </p:nvSpPr>
        <p:spPr>
          <a:xfrm>
            <a:off x="5217249" y="3685630"/>
            <a:ext cx="998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0FEH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CDADF6-E6EF-4B44-B697-9DC9A55A9456}"/>
              </a:ext>
            </a:extLst>
          </p:cNvPr>
          <p:cNvSpPr txBox="1"/>
          <p:nvPr/>
        </p:nvSpPr>
        <p:spPr>
          <a:xfrm>
            <a:off x="8969996" y="1469640"/>
            <a:ext cx="15522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(28H)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E7ED00-4A26-451F-8E33-E6E9587D3C20}"/>
              </a:ext>
            </a:extLst>
          </p:cNvPr>
          <p:cNvSpPr txBox="1"/>
          <p:nvPr/>
        </p:nvSpPr>
        <p:spPr>
          <a:xfrm>
            <a:off x="8885581" y="1878297"/>
            <a:ext cx="24715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(3000H)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83AC61-FE6F-4C12-B17F-76AD606A7F60}"/>
              </a:ext>
            </a:extLst>
          </p:cNvPr>
          <p:cNvSpPr txBox="1"/>
          <p:nvPr/>
        </p:nvSpPr>
        <p:spPr>
          <a:xfrm>
            <a:off x="8236225" y="4429733"/>
            <a:ext cx="2378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 PIC, 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6AE4D-6306-4254-AF09-4EE13440F08F}"/>
              </a:ext>
            </a:extLst>
          </p:cNvPr>
          <p:cNvSpPr txBox="1"/>
          <p:nvPr/>
        </p:nvSpPr>
        <p:spPr>
          <a:xfrm>
            <a:off x="2517913" y="278296"/>
            <a:ext cx="401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</a:rPr>
              <a:t>Completar las instrucciones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299F7C-A7E8-4D35-AB20-61BEDDFFF299}"/>
              </a:ext>
            </a:extLst>
          </p:cNvPr>
          <p:cNvSpPr/>
          <p:nvPr/>
        </p:nvSpPr>
        <p:spPr>
          <a:xfrm>
            <a:off x="4552121" y="4055972"/>
            <a:ext cx="104868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es-AR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PIC+1</a:t>
            </a:r>
            <a:endParaRPr lang="es-A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7">
            <a:extLst>
              <a:ext uri="{FF2B5EF4-FFF2-40B4-BE49-F238E27FC236}">
                <a16:creationId xmlns:a16="http://schemas.microsoft.com/office/drawing/2014/main" id="{72DCE520-2EF3-487C-80C2-B37E37142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800" y="141366"/>
            <a:ext cx="338455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Programa   principal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	          .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   		</a:t>
            </a:r>
            <a:r>
              <a:rPr lang="es-ES_tradnl" altLang="es-AR" sz="2000" dirty="0" err="1"/>
              <a:t>Push</a:t>
            </a:r>
            <a:r>
              <a:rPr lang="es-ES_tradnl" altLang="es-AR" sz="2000" dirty="0"/>
              <a:t> Param1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   		</a:t>
            </a:r>
            <a:r>
              <a:rPr lang="es-ES_tradnl" altLang="es-AR" sz="2000" dirty="0" err="1"/>
              <a:t>Call</a:t>
            </a:r>
            <a:r>
              <a:rPr lang="es-ES_tradnl" altLang="es-AR" sz="2000" dirty="0"/>
              <a:t>  Proce1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(Dir1)…………………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               .</a:t>
            </a:r>
            <a:endParaRPr lang="es-ES" altLang="es-AR" sz="2000" dirty="0"/>
          </a:p>
        </p:txBody>
      </p:sp>
      <p:sp>
        <p:nvSpPr>
          <p:cNvPr id="59397" name="Text Box 8">
            <a:extLst>
              <a:ext uri="{FF2B5EF4-FFF2-40B4-BE49-F238E27FC236}">
                <a16:creationId xmlns:a16="http://schemas.microsoft.com/office/drawing/2014/main" id="{A6C24B08-A4E3-416F-90ED-EF969B0A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84" y="2928801"/>
            <a:ext cx="4208115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		    ORG 3000H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Proce1:   </a:t>
            </a:r>
            <a:r>
              <a:rPr lang="es-ES_tradnl" altLang="es-AR" sz="2000" dirty="0" err="1"/>
              <a:t>Push</a:t>
            </a:r>
            <a:r>
              <a:rPr lang="es-ES_tradnl" altLang="es-AR" sz="2000" dirty="0"/>
              <a:t> Param2                  	         ……………..     	  	   	         </a:t>
            </a:r>
            <a:r>
              <a:rPr lang="es-ES_tradnl" altLang="es-AR" sz="2000" dirty="0" err="1"/>
              <a:t>Call</a:t>
            </a:r>
            <a:r>
              <a:rPr lang="es-ES_tradnl" altLang="es-AR" sz="2000" dirty="0"/>
              <a:t>  Proce2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      (Dir2)…………..               	 			</a:t>
            </a:r>
            <a:r>
              <a:rPr lang="es-ES_tradnl" altLang="es-AR" sz="2000" dirty="0" err="1"/>
              <a:t>Ret</a:t>
            </a:r>
            <a:r>
              <a:rPr lang="es-ES_tradnl" altLang="es-AR" sz="2000" dirty="0"/>
              <a:t>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_tradnl" altLang="es-AR" sz="2000" dirty="0"/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			ORG 3500H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Proce2 :	</a:t>
            </a:r>
            <a:r>
              <a:rPr lang="es-ES_tradnl" altLang="es-AR" sz="2000" dirty="0" err="1"/>
              <a:t>Push</a:t>
            </a:r>
            <a:r>
              <a:rPr lang="es-ES_tradnl" altLang="es-AR" sz="2000" dirty="0"/>
              <a:t> BX          	    *****Recuperar Param2****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s-ES_tradnl" altLang="es-AR" sz="2000" dirty="0"/>
              <a:t>*****Recuperar Param1****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_tradnl" altLang="es-AR" sz="2000" dirty="0"/>
              <a:t>                  </a:t>
            </a:r>
            <a:r>
              <a:rPr lang="es-ES_tradnl" altLang="es-AR" sz="2000" dirty="0" err="1"/>
              <a:t>Ret</a:t>
            </a:r>
            <a:endParaRPr lang="es-ES" altLang="es-AR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0D0B43D-BE67-4C26-9EA1-AC5A51149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2524"/>
              </p:ext>
            </p:extLst>
          </p:nvPr>
        </p:nvGraphicFramePr>
        <p:xfrm>
          <a:off x="2537722" y="272666"/>
          <a:ext cx="2782958" cy="436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334">
                  <a:extLst>
                    <a:ext uri="{9D8B030D-6E8A-4147-A177-3AD203B41FA5}">
                      <a16:colId xmlns:a16="http://schemas.microsoft.com/office/drawing/2014/main" val="709027572"/>
                    </a:ext>
                  </a:extLst>
                </a:gridCol>
                <a:gridCol w="1494624">
                  <a:extLst>
                    <a:ext uri="{9D8B030D-6E8A-4147-A177-3AD203B41FA5}">
                      <a16:colId xmlns:a16="http://schemas.microsoft.com/office/drawing/2014/main" val="3979193459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5508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48990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7872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69273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74829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3993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7FFCH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13564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81659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25967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7FFFH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5663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8000H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27138"/>
                  </a:ext>
                </a:extLst>
              </a:tr>
            </a:tbl>
          </a:graphicData>
        </a:graphic>
      </p:graphicFrame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90EDFD4-F848-44D4-B574-DB71D98A76A4}"/>
              </a:ext>
            </a:extLst>
          </p:cNvPr>
          <p:cNvSpPr/>
          <p:nvPr/>
        </p:nvSpPr>
        <p:spPr>
          <a:xfrm>
            <a:off x="1722782" y="4280453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27292B-DBA8-4E11-90F0-76600B26E7F0}"/>
              </a:ext>
            </a:extLst>
          </p:cNvPr>
          <p:cNvSpPr/>
          <p:nvPr/>
        </p:nvSpPr>
        <p:spPr>
          <a:xfrm>
            <a:off x="1689651" y="375538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91DEB3C6-A571-4F96-8FB0-720F484A7247}"/>
              </a:ext>
            </a:extLst>
          </p:cNvPr>
          <p:cNvSpPr/>
          <p:nvPr/>
        </p:nvSpPr>
        <p:spPr>
          <a:xfrm>
            <a:off x="1682989" y="1111952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7C17B9C-45C0-4318-AC6D-ECDD57A5D111}"/>
              </a:ext>
            </a:extLst>
          </p:cNvPr>
          <p:cNvSpPr/>
          <p:nvPr/>
        </p:nvSpPr>
        <p:spPr>
          <a:xfrm>
            <a:off x="1682990" y="1961114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1385015-BDC4-4724-9D16-7B464E52A0C3}"/>
              </a:ext>
            </a:extLst>
          </p:cNvPr>
          <p:cNvSpPr/>
          <p:nvPr/>
        </p:nvSpPr>
        <p:spPr>
          <a:xfrm>
            <a:off x="1689651" y="2713998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A9CF0B2-D1C4-41C9-A2E5-6495502E2998}"/>
              </a:ext>
            </a:extLst>
          </p:cNvPr>
          <p:cNvSpPr/>
          <p:nvPr/>
        </p:nvSpPr>
        <p:spPr>
          <a:xfrm>
            <a:off x="1722782" y="3536892"/>
            <a:ext cx="675861" cy="25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0FD537-5BE8-4755-BA56-A8FC6D1878CE}"/>
              </a:ext>
            </a:extLst>
          </p:cNvPr>
          <p:cNvSpPr txBox="1"/>
          <p:nvPr/>
        </p:nvSpPr>
        <p:spPr>
          <a:xfrm>
            <a:off x="4257090" y="265250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CD313-1AEF-42AE-9C52-523A6B33003D}"/>
              </a:ext>
            </a:extLst>
          </p:cNvPr>
          <p:cNvSpPr txBox="1"/>
          <p:nvPr/>
        </p:nvSpPr>
        <p:spPr>
          <a:xfrm>
            <a:off x="4224096" y="675532"/>
            <a:ext cx="56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BH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633999-4BF1-456C-A18B-6D20DF60BF2B}"/>
              </a:ext>
            </a:extLst>
          </p:cNvPr>
          <p:cNvSpPr txBox="1"/>
          <p:nvPr/>
        </p:nvSpPr>
        <p:spPr>
          <a:xfrm>
            <a:off x="4101789" y="105712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Dir2L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6911CBF-89BF-458F-B222-3C6C66BB7E5F}"/>
              </a:ext>
            </a:extLst>
          </p:cNvPr>
          <p:cNvSpPr txBox="1"/>
          <p:nvPr/>
        </p:nvSpPr>
        <p:spPr>
          <a:xfrm>
            <a:off x="4104031" y="1479614"/>
            <a:ext cx="8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Dir2H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4C92512-2CFF-4723-97F2-6B7D3644E317}"/>
              </a:ext>
            </a:extLst>
          </p:cNvPr>
          <p:cNvSpPr txBox="1"/>
          <p:nvPr/>
        </p:nvSpPr>
        <p:spPr>
          <a:xfrm>
            <a:off x="4051819" y="1866269"/>
            <a:ext cx="12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Param2L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6A2262-8371-43B5-88A5-03AC8C611B1D}"/>
              </a:ext>
            </a:extLst>
          </p:cNvPr>
          <p:cNvSpPr txBox="1"/>
          <p:nvPr/>
        </p:nvSpPr>
        <p:spPr>
          <a:xfrm>
            <a:off x="4025315" y="2279374"/>
            <a:ext cx="124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Param2H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032048-FA42-4F59-A3A5-85CDD08D4092}"/>
              </a:ext>
            </a:extLst>
          </p:cNvPr>
          <p:cNvSpPr txBox="1"/>
          <p:nvPr/>
        </p:nvSpPr>
        <p:spPr>
          <a:xfrm>
            <a:off x="4154797" y="2655332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Dir1L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275BA9E-B5EB-4076-825D-B5E904CF3E06}"/>
              </a:ext>
            </a:extLst>
          </p:cNvPr>
          <p:cNvSpPr txBox="1"/>
          <p:nvPr/>
        </p:nvSpPr>
        <p:spPr>
          <a:xfrm>
            <a:off x="4147102" y="3059668"/>
            <a:ext cx="76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Dir1H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22AB6A5-86E3-4B83-82E3-2D2B7868EE16}"/>
              </a:ext>
            </a:extLst>
          </p:cNvPr>
          <p:cNvSpPr txBox="1"/>
          <p:nvPr/>
        </p:nvSpPr>
        <p:spPr>
          <a:xfrm>
            <a:off x="4044953" y="3438382"/>
            <a:ext cx="11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Param1L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350DD3-3EDC-49FA-9D02-2BC38EEAEEE8}"/>
              </a:ext>
            </a:extLst>
          </p:cNvPr>
          <p:cNvSpPr txBox="1"/>
          <p:nvPr/>
        </p:nvSpPr>
        <p:spPr>
          <a:xfrm>
            <a:off x="4031700" y="3851487"/>
            <a:ext cx="13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Param1H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A27F8A-8916-4B4E-BC55-A001D5526B98}"/>
              </a:ext>
            </a:extLst>
          </p:cNvPr>
          <p:cNvSpPr txBox="1"/>
          <p:nvPr/>
        </p:nvSpPr>
        <p:spPr>
          <a:xfrm>
            <a:off x="2686844" y="4756826"/>
            <a:ext cx="4208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MOV BX, SP ;    BX=7FF6H</a:t>
            </a:r>
          </a:p>
          <a:p>
            <a:r>
              <a:rPr lang="es-AR" sz="2400" dirty="0"/>
              <a:t>ADD BX, 4;       BX=7FFAH</a:t>
            </a:r>
          </a:p>
          <a:p>
            <a:r>
              <a:rPr lang="es-AR" sz="2400" dirty="0"/>
              <a:t>MOV DX, [BX] Param2</a:t>
            </a:r>
          </a:p>
          <a:p>
            <a:r>
              <a:rPr lang="es-AR" sz="2400" dirty="0"/>
              <a:t>ADD BX, 4</a:t>
            </a:r>
          </a:p>
          <a:p>
            <a:r>
              <a:rPr lang="es-AR" sz="2400" dirty="0"/>
              <a:t>MOV CX, [BX]  Param1</a:t>
            </a:r>
          </a:p>
          <a:p>
            <a:endParaRPr lang="es-AR" sz="2400" dirty="0"/>
          </a:p>
          <a:p>
            <a:endParaRPr lang="es-AR" dirty="0"/>
          </a:p>
        </p:txBody>
      </p:sp>
      <p:sp>
        <p:nvSpPr>
          <p:cNvPr id="2" name="Flecha: hacia la izquierda 1">
            <a:extLst>
              <a:ext uri="{FF2B5EF4-FFF2-40B4-BE49-F238E27FC236}">
                <a16:creationId xmlns:a16="http://schemas.microsoft.com/office/drawing/2014/main" id="{24DB7D8F-E539-411C-84E7-2F8CF8362C76}"/>
              </a:ext>
            </a:extLst>
          </p:cNvPr>
          <p:cNvSpPr/>
          <p:nvPr/>
        </p:nvSpPr>
        <p:spPr>
          <a:xfrm>
            <a:off x="5579096" y="3496696"/>
            <a:ext cx="1212644" cy="332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712736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 1000H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</a:p>
          <a:p>
            <a:pPr lvl="1"/>
            <a:r>
              <a:rPr lang="es-AR" sz="2800" dirty="0"/>
              <a:t>DW 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  ------</a:t>
            </a:r>
          </a:p>
          <a:p>
            <a:pPr lvl="1"/>
            <a:r>
              <a:rPr lang="es-AR" sz="2800" dirty="0"/>
              <a:t>MOV AL, </a:t>
            </a:r>
            <a:r>
              <a:rPr lang="es-AR" sz="2800" dirty="0">
                <a:solidFill>
                  <a:schemeClr val="tx1"/>
                </a:solidFill>
              </a:rPr>
              <a:t>------</a:t>
            </a:r>
            <a:r>
              <a:rPr lang="es-AR" sz="2800" dirty="0"/>
              <a:t> </a:t>
            </a:r>
          </a:p>
          <a:p>
            <a:pPr lvl="1"/>
            <a:r>
              <a:rPr lang="es-AR" sz="2800" dirty="0"/>
              <a:t>OUT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  <a:r>
              <a:rPr lang="es-AR" sz="2800" dirty="0"/>
              <a:t>   , AL </a:t>
            </a:r>
          </a:p>
          <a:p>
            <a:pPr lvl="1"/>
            <a:r>
              <a:rPr lang="es-AR" sz="2800" dirty="0"/>
              <a:t>MOV AL, ----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/>
              <a:t>OUT  ------     ,AL 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21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2800" dirty="0"/>
              <a:t>ORG  3000H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MOV AL, EOI</a:t>
            </a:r>
          </a:p>
          <a:p>
            <a:pPr lvl="1"/>
            <a:r>
              <a:rPr lang="es-AR" sz="2800" dirty="0"/>
              <a:t>OUT   </a:t>
            </a:r>
            <a:r>
              <a:rPr lang="es-AR" sz="2800" dirty="0">
                <a:solidFill>
                  <a:schemeClr val="tx1"/>
                </a:solidFill>
              </a:rPr>
              <a:t>-------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endParaRPr lang="es-AR" sz="2800" dirty="0"/>
          </a:p>
          <a:p>
            <a:pPr lvl="1"/>
            <a:r>
              <a:rPr lang="es-AR" sz="2800" dirty="0"/>
              <a:t>IRET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36001" y="2936126"/>
            <a:ext cx="5057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Completar los instrucciones para una interrupción por hardware producida por la tecla F10.</a:t>
            </a:r>
          </a:p>
          <a:p>
            <a:r>
              <a:rPr lang="es-AR" sz="2800" dirty="0"/>
              <a:t>Usar el lugar 4 de la tabla de vectores.</a:t>
            </a:r>
          </a:p>
          <a:p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423F7-5FD2-4150-BB84-446D830410D2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77040C-F47D-4603-AFFA-6F75323A439D}"/>
              </a:ext>
            </a:extLst>
          </p:cNvPr>
          <p:cNvSpPr txBox="1"/>
          <p:nvPr/>
        </p:nvSpPr>
        <p:spPr>
          <a:xfrm>
            <a:off x="4324796" y="1341842"/>
            <a:ext cx="159050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16 (10H)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BED4B1-CF0F-4725-BC83-E7F257888FC0}"/>
              </a:ext>
            </a:extLst>
          </p:cNvPr>
          <p:cNvSpPr txBox="1"/>
          <p:nvPr/>
        </p:nvSpPr>
        <p:spPr>
          <a:xfrm>
            <a:off x="3548407" y="3541643"/>
            <a:ext cx="10816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CLI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D100AA-5246-47DB-91D3-F9BB285DE812}"/>
              </a:ext>
            </a:extLst>
          </p:cNvPr>
          <p:cNvSpPr txBox="1"/>
          <p:nvPr/>
        </p:nvSpPr>
        <p:spPr>
          <a:xfrm>
            <a:off x="4972084" y="4101670"/>
            <a:ext cx="9957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0FEH</a:t>
            </a:r>
            <a:endParaRPr lang="es-AR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4C712C-26C0-40A4-AFDD-CD17D0FE0A51}"/>
              </a:ext>
            </a:extLst>
          </p:cNvPr>
          <p:cNvSpPr txBox="1"/>
          <p:nvPr/>
        </p:nvSpPr>
        <p:spPr>
          <a:xfrm>
            <a:off x="4205075" y="4676601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PIC+1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BCFB4F-B3EE-4483-9D7D-84F97BC1BC40}"/>
              </a:ext>
            </a:extLst>
          </p:cNvPr>
          <p:cNvSpPr txBox="1"/>
          <p:nvPr/>
        </p:nvSpPr>
        <p:spPr>
          <a:xfrm>
            <a:off x="5076456" y="5204324"/>
            <a:ext cx="6219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4</a:t>
            </a:r>
            <a:endParaRPr lang="es-AR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57BA92-97E2-4966-AE62-F1EB72FFC2D9}"/>
              </a:ext>
            </a:extLst>
          </p:cNvPr>
          <p:cNvSpPr txBox="1"/>
          <p:nvPr/>
        </p:nvSpPr>
        <p:spPr>
          <a:xfrm>
            <a:off x="4324796" y="5783758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PIC+4</a:t>
            </a:r>
            <a:endParaRPr lang="es-AR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418B2-40D5-4A22-B859-28A9EB3D209E}"/>
              </a:ext>
            </a:extLst>
          </p:cNvPr>
          <p:cNvSpPr txBox="1"/>
          <p:nvPr/>
        </p:nvSpPr>
        <p:spPr>
          <a:xfrm>
            <a:off x="3473191" y="6319173"/>
            <a:ext cx="5982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STI</a:t>
            </a:r>
            <a:endParaRPr lang="es-AR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D6E699-B128-4DBC-9FA4-648F1E09ADF8}"/>
              </a:ext>
            </a:extLst>
          </p:cNvPr>
          <p:cNvSpPr txBox="1"/>
          <p:nvPr/>
        </p:nvSpPr>
        <p:spPr>
          <a:xfrm>
            <a:off x="4203070" y="1921327"/>
            <a:ext cx="12250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3000H</a:t>
            </a:r>
            <a:endParaRPr lang="es-AR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4E69B2-B754-4268-B584-05FDEC3F09FC}"/>
              </a:ext>
            </a:extLst>
          </p:cNvPr>
          <p:cNvSpPr txBox="1"/>
          <p:nvPr/>
        </p:nvSpPr>
        <p:spPr>
          <a:xfrm>
            <a:off x="8729075" y="1341842"/>
            <a:ext cx="1401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EOI, AL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365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712736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 1000H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</a:p>
          <a:p>
            <a:pPr lvl="1"/>
            <a:r>
              <a:rPr lang="es-AR" sz="2800" dirty="0"/>
              <a:t>DW 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  ------</a:t>
            </a:r>
          </a:p>
          <a:p>
            <a:pPr lvl="1"/>
            <a:r>
              <a:rPr lang="es-AR" sz="2800" dirty="0"/>
              <a:t>MOV AL, </a:t>
            </a:r>
            <a:r>
              <a:rPr lang="es-AR" sz="2800" dirty="0">
                <a:solidFill>
                  <a:schemeClr val="tx1"/>
                </a:solidFill>
              </a:rPr>
              <a:t>------</a:t>
            </a:r>
            <a:r>
              <a:rPr lang="es-AR" sz="2800" dirty="0"/>
              <a:t> </a:t>
            </a:r>
          </a:p>
          <a:p>
            <a:pPr lvl="1"/>
            <a:r>
              <a:rPr lang="es-AR" sz="2800" dirty="0"/>
              <a:t>OUT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  <a:r>
              <a:rPr lang="es-AR" sz="2800" dirty="0"/>
              <a:t>   , AL </a:t>
            </a:r>
          </a:p>
          <a:p>
            <a:pPr lvl="1"/>
            <a:r>
              <a:rPr lang="es-AR" sz="2800" dirty="0"/>
              <a:t>MOV AL, ----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/>
              <a:t>OUT  ------     ,AL 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21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2800" dirty="0"/>
              <a:t>ORG  3000H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MOV AL, EOI</a:t>
            </a:r>
          </a:p>
          <a:p>
            <a:pPr lvl="1"/>
            <a:r>
              <a:rPr lang="es-AR" sz="2800" dirty="0"/>
              <a:t>OUT   </a:t>
            </a:r>
            <a:r>
              <a:rPr lang="es-AR" sz="2800" dirty="0">
                <a:solidFill>
                  <a:schemeClr val="tx1"/>
                </a:solidFill>
              </a:rPr>
              <a:t>-------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endParaRPr lang="es-AR" sz="2800" dirty="0"/>
          </a:p>
          <a:p>
            <a:pPr lvl="1"/>
            <a:r>
              <a:rPr lang="es-AR" sz="2800" dirty="0"/>
              <a:t>IRET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36001" y="2936126"/>
            <a:ext cx="5057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/>
              <a:t>Idem</a:t>
            </a:r>
            <a:r>
              <a:rPr lang="es-AR" sz="2800" dirty="0"/>
              <a:t> anterior usando el nombre de los registros del PIC.</a:t>
            </a:r>
          </a:p>
          <a:p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INT0  EQU 24H</a:t>
            </a:r>
          </a:p>
          <a:p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423F7-5FD2-4150-BB84-446D830410D2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77040C-F47D-4603-AFFA-6F75323A439D}"/>
              </a:ext>
            </a:extLst>
          </p:cNvPr>
          <p:cNvSpPr txBox="1"/>
          <p:nvPr/>
        </p:nvSpPr>
        <p:spPr>
          <a:xfrm>
            <a:off x="4324796" y="1341842"/>
            <a:ext cx="159050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16 (10H)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BED4B1-CF0F-4725-BC83-E7F257888FC0}"/>
              </a:ext>
            </a:extLst>
          </p:cNvPr>
          <p:cNvSpPr txBox="1"/>
          <p:nvPr/>
        </p:nvSpPr>
        <p:spPr>
          <a:xfrm>
            <a:off x="3548407" y="3541643"/>
            <a:ext cx="10816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CLI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D100AA-5246-47DB-91D3-F9BB285DE812}"/>
              </a:ext>
            </a:extLst>
          </p:cNvPr>
          <p:cNvSpPr txBox="1"/>
          <p:nvPr/>
        </p:nvSpPr>
        <p:spPr>
          <a:xfrm>
            <a:off x="4972084" y="4101670"/>
            <a:ext cx="9957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0FEH</a:t>
            </a:r>
            <a:endParaRPr lang="es-AR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4C712C-26C0-40A4-AFDD-CD17D0FE0A51}"/>
              </a:ext>
            </a:extLst>
          </p:cNvPr>
          <p:cNvSpPr txBox="1"/>
          <p:nvPr/>
        </p:nvSpPr>
        <p:spPr>
          <a:xfrm>
            <a:off x="4205075" y="4676601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IMR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BCFB4F-B3EE-4483-9D7D-84F97BC1BC40}"/>
              </a:ext>
            </a:extLst>
          </p:cNvPr>
          <p:cNvSpPr txBox="1"/>
          <p:nvPr/>
        </p:nvSpPr>
        <p:spPr>
          <a:xfrm>
            <a:off x="5076456" y="5204324"/>
            <a:ext cx="6219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4</a:t>
            </a:r>
            <a:endParaRPr lang="es-AR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57BA92-97E2-4966-AE62-F1EB72FFC2D9}"/>
              </a:ext>
            </a:extLst>
          </p:cNvPr>
          <p:cNvSpPr txBox="1"/>
          <p:nvPr/>
        </p:nvSpPr>
        <p:spPr>
          <a:xfrm>
            <a:off x="4324796" y="5783758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INT0</a:t>
            </a:r>
            <a:endParaRPr lang="es-AR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418B2-40D5-4A22-B859-28A9EB3D209E}"/>
              </a:ext>
            </a:extLst>
          </p:cNvPr>
          <p:cNvSpPr txBox="1"/>
          <p:nvPr/>
        </p:nvSpPr>
        <p:spPr>
          <a:xfrm>
            <a:off x="3473191" y="6319173"/>
            <a:ext cx="5982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STI</a:t>
            </a:r>
            <a:endParaRPr lang="es-AR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D6E699-B128-4DBC-9FA4-648F1E09ADF8}"/>
              </a:ext>
            </a:extLst>
          </p:cNvPr>
          <p:cNvSpPr txBox="1"/>
          <p:nvPr/>
        </p:nvSpPr>
        <p:spPr>
          <a:xfrm>
            <a:off x="4203070" y="1921327"/>
            <a:ext cx="12250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3000H</a:t>
            </a:r>
            <a:endParaRPr lang="es-AR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4E69B2-B754-4268-B584-05FDEC3F09FC}"/>
              </a:ext>
            </a:extLst>
          </p:cNvPr>
          <p:cNvSpPr txBox="1"/>
          <p:nvPr/>
        </p:nvSpPr>
        <p:spPr>
          <a:xfrm>
            <a:off x="8729075" y="1341842"/>
            <a:ext cx="1401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EOI, AL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766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712736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 1000H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</a:p>
          <a:p>
            <a:pPr lvl="1"/>
            <a:r>
              <a:rPr lang="es-AR" sz="2800" dirty="0"/>
              <a:t>DW 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  ------</a:t>
            </a:r>
          </a:p>
          <a:p>
            <a:pPr lvl="1"/>
            <a:r>
              <a:rPr lang="es-AR" sz="2800" dirty="0"/>
              <a:t>MOV AL, </a:t>
            </a:r>
            <a:r>
              <a:rPr lang="es-AR" sz="2800" dirty="0">
                <a:solidFill>
                  <a:schemeClr val="tx1"/>
                </a:solidFill>
              </a:rPr>
              <a:t>------</a:t>
            </a:r>
            <a:r>
              <a:rPr lang="es-AR" sz="2800" dirty="0"/>
              <a:t> </a:t>
            </a:r>
          </a:p>
          <a:p>
            <a:pPr lvl="1"/>
            <a:r>
              <a:rPr lang="es-AR" sz="2800" dirty="0"/>
              <a:t>OUT </a:t>
            </a:r>
            <a:r>
              <a:rPr lang="es-AR" sz="2800" dirty="0">
                <a:solidFill>
                  <a:schemeClr val="tx1"/>
                </a:solidFill>
              </a:rPr>
              <a:t>--------</a:t>
            </a:r>
            <a:r>
              <a:rPr lang="es-AR" sz="2800" dirty="0"/>
              <a:t>   , AL </a:t>
            </a:r>
          </a:p>
          <a:p>
            <a:pPr lvl="1"/>
            <a:r>
              <a:rPr lang="es-AR" sz="2800" dirty="0"/>
              <a:t>MOV AL, ----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/>
              <a:t>OUT  ------     ,AL </a:t>
            </a: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----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041942" y="225286"/>
            <a:ext cx="4275414" cy="221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2800" dirty="0"/>
              <a:t>ORG  3000H</a:t>
            </a:r>
            <a:endParaRPr lang="es-AR" sz="2800" dirty="0">
              <a:solidFill>
                <a:srgbClr val="FF0000"/>
              </a:solidFill>
            </a:endParaRPr>
          </a:p>
          <a:p>
            <a:pPr lvl="1"/>
            <a:r>
              <a:rPr lang="es-AR" sz="2800" dirty="0">
                <a:solidFill>
                  <a:schemeClr val="tx1"/>
                </a:solidFill>
              </a:rPr>
              <a:t>MOV AL, EOI</a:t>
            </a:r>
          </a:p>
          <a:p>
            <a:pPr lvl="1"/>
            <a:r>
              <a:rPr lang="es-AR" sz="2800" dirty="0"/>
              <a:t>OUT   </a:t>
            </a:r>
            <a:r>
              <a:rPr lang="es-AR" sz="2800" dirty="0">
                <a:solidFill>
                  <a:schemeClr val="tx1"/>
                </a:solidFill>
              </a:rPr>
              <a:t>-------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endParaRPr lang="es-AR" sz="2800" dirty="0"/>
          </a:p>
          <a:p>
            <a:pPr lvl="1"/>
            <a:r>
              <a:rPr lang="es-AR" sz="2800" dirty="0"/>
              <a:t>IRET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36001" y="2936126"/>
            <a:ext cx="50572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/>
              <a:t>Idem</a:t>
            </a:r>
            <a:r>
              <a:rPr lang="es-AR" sz="2800" dirty="0"/>
              <a:t> anterior usando las direcciones de los registros del PIC.</a:t>
            </a:r>
          </a:p>
          <a:p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423F7-5FD2-4150-BB84-446D830410D2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77040C-F47D-4603-AFFA-6F75323A439D}"/>
              </a:ext>
            </a:extLst>
          </p:cNvPr>
          <p:cNvSpPr txBox="1"/>
          <p:nvPr/>
        </p:nvSpPr>
        <p:spPr>
          <a:xfrm>
            <a:off x="4324796" y="1341842"/>
            <a:ext cx="159050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16 (10H)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BED4B1-CF0F-4725-BC83-E7F257888FC0}"/>
              </a:ext>
            </a:extLst>
          </p:cNvPr>
          <p:cNvSpPr txBox="1"/>
          <p:nvPr/>
        </p:nvSpPr>
        <p:spPr>
          <a:xfrm>
            <a:off x="3548407" y="3541643"/>
            <a:ext cx="10816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CLI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D100AA-5246-47DB-91D3-F9BB285DE812}"/>
              </a:ext>
            </a:extLst>
          </p:cNvPr>
          <p:cNvSpPr txBox="1"/>
          <p:nvPr/>
        </p:nvSpPr>
        <p:spPr>
          <a:xfrm>
            <a:off x="4972084" y="4101670"/>
            <a:ext cx="9957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0FEH</a:t>
            </a:r>
            <a:endParaRPr lang="es-AR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4C712C-26C0-40A4-AFDD-CD17D0FE0A51}"/>
              </a:ext>
            </a:extLst>
          </p:cNvPr>
          <p:cNvSpPr txBox="1"/>
          <p:nvPr/>
        </p:nvSpPr>
        <p:spPr>
          <a:xfrm>
            <a:off x="4205075" y="4676601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21H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BCFB4F-B3EE-4483-9D7D-84F97BC1BC40}"/>
              </a:ext>
            </a:extLst>
          </p:cNvPr>
          <p:cNvSpPr txBox="1"/>
          <p:nvPr/>
        </p:nvSpPr>
        <p:spPr>
          <a:xfrm>
            <a:off x="5076456" y="5204324"/>
            <a:ext cx="6219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4</a:t>
            </a:r>
            <a:endParaRPr lang="es-AR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57BA92-97E2-4966-AE62-F1EB72FFC2D9}"/>
              </a:ext>
            </a:extLst>
          </p:cNvPr>
          <p:cNvSpPr txBox="1"/>
          <p:nvPr/>
        </p:nvSpPr>
        <p:spPr>
          <a:xfrm>
            <a:off x="4324796" y="5783758"/>
            <a:ext cx="12150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24H</a:t>
            </a:r>
            <a:endParaRPr lang="es-AR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418B2-40D5-4A22-B859-28A9EB3D209E}"/>
              </a:ext>
            </a:extLst>
          </p:cNvPr>
          <p:cNvSpPr txBox="1"/>
          <p:nvPr/>
        </p:nvSpPr>
        <p:spPr>
          <a:xfrm>
            <a:off x="3473191" y="6319173"/>
            <a:ext cx="5982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STI</a:t>
            </a:r>
            <a:endParaRPr lang="es-AR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D6E699-B128-4DBC-9FA4-648F1E09ADF8}"/>
              </a:ext>
            </a:extLst>
          </p:cNvPr>
          <p:cNvSpPr txBox="1"/>
          <p:nvPr/>
        </p:nvSpPr>
        <p:spPr>
          <a:xfrm>
            <a:off x="4203070" y="1921327"/>
            <a:ext cx="12250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3000H</a:t>
            </a:r>
            <a:endParaRPr lang="es-AR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4E69B2-B754-4268-B584-05FDEC3F09FC}"/>
              </a:ext>
            </a:extLst>
          </p:cNvPr>
          <p:cNvSpPr txBox="1"/>
          <p:nvPr/>
        </p:nvSpPr>
        <p:spPr>
          <a:xfrm>
            <a:off x="8729075" y="1341842"/>
            <a:ext cx="14574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20H, AL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53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233BA-A20D-422B-B331-B7B429DF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287"/>
            <a:ext cx="4275414" cy="663271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ORG  1000H</a:t>
            </a:r>
          </a:p>
          <a:p>
            <a:endParaRPr lang="es-AR" sz="2800" dirty="0"/>
          </a:p>
          <a:p>
            <a:pPr lvl="1"/>
            <a:r>
              <a:rPr lang="es-AR" sz="2800" dirty="0"/>
              <a:t>ORG  </a:t>
            </a:r>
            <a:r>
              <a:rPr lang="es-AR" sz="2800" dirty="0">
                <a:solidFill>
                  <a:srgbClr val="FF0000"/>
                </a:solidFill>
              </a:rPr>
              <a:t>----------</a:t>
            </a:r>
          </a:p>
          <a:p>
            <a:pPr lvl="1"/>
            <a:r>
              <a:rPr lang="es-AR" sz="2800" dirty="0">
                <a:solidFill>
                  <a:srgbClr val="FF0000"/>
                </a:solidFill>
              </a:rPr>
              <a:t>--------------</a:t>
            </a:r>
          </a:p>
          <a:p>
            <a:endParaRPr lang="es-AR" sz="2800" dirty="0"/>
          </a:p>
          <a:p>
            <a:pPr lvl="1"/>
            <a:r>
              <a:rPr lang="es-AR" sz="2800" dirty="0"/>
              <a:t>ORG 2000H</a:t>
            </a:r>
          </a:p>
          <a:p>
            <a:pPr lvl="1"/>
            <a:r>
              <a:rPr lang="es-AR" sz="2800" dirty="0"/>
              <a:t>------</a:t>
            </a:r>
          </a:p>
          <a:p>
            <a:pPr lvl="1"/>
            <a:r>
              <a:rPr lang="es-AR" sz="2800" dirty="0"/>
              <a:t>MOV AL, </a:t>
            </a:r>
            <a:r>
              <a:rPr lang="es-AR" sz="2800" dirty="0">
                <a:solidFill>
                  <a:srgbClr val="FF0000"/>
                </a:solidFill>
              </a:rPr>
              <a:t>------</a:t>
            </a:r>
          </a:p>
          <a:p>
            <a:pPr lvl="1"/>
            <a:r>
              <a:rPr lang="es-AR" sz="2800" dirty="0"/>
              <a:t>OUT  ------    , AL</a:t>
            </a:r>
          </a:p>
          <a:p>
            <a:pPr lvl="1"/>
            <a:r>
              <a:rPr lang="es-AR" sz="2800" dirty="0"/>
              <a:t>MOV AL,  </a:t>
            </a:r>
            <a:r>
              <a:rPr lang="es-AR" sz="2800" dirty="0">
                <a:solidFill>
                  <a:srgbClr val="FF0000"/>
                </a:solidFill>
              </a:rPr>
              <a:t>-----</a:t>
            </a:r>
          </a:p>
          <a:p>
            <a:pPr lvl="1"/>
            <a:r>
              <a:rPr lang="es-AR" sz="2800" dirty="0"/>
              <a:t>OUT </a:t>
            </a:r>
            <a:r>
              <a:rPr lang="es-AR" sz="2800" dirty="0">
                <a:solidFill>
                  <a:srgbClr val="FF0000"/>
                </a:solidFill>
              </a:rPr>
              <a:t>  ------    </a:t>
            </a:r>
            <a:r>
              <a:rPr lang="es-AR" sz="2800" dirty="0"/>
              <a:t>,AL</a:t>
            </a:r>
          </a:p>
          <a:p>
            <a:pPr lvl="1"/>
            <a:endParaRPr lang="es-AR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EF1A78-9557-4232-BC52-1913AFA34A06}"/>
              </a:ext>
            </a:extLst>
          </p:cNvPr>
          <p:cNvSpPr txBox="1">
            <a:spLocks/>
          </p:cNvSpPr>
          <p:nvPr/>
        </p:nvSpPr>
        <p:spPr>
          <a:xfrm>
            <a:off x="7810567" y="225287"/>
            <a:ext cx="4275414" cy="275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tx1"/>
                </a:solidFill>
              </a:rPr>
              <a:t>ORG  2500H</a:t>
            </a:r>
          </a:p>
          <a:p>
            <a:r>
              <a:rPr lang="es-AR" sz="2800" dirty="0">
                <a:solidFill>
                  <a:schemeClr val="tx1"/>
                </a:solidFill>
              </a:rPr>
              <a:t> MOV AL, EOI</a:t>
            </a:r>
          </a:p>
          <a:p>
            <a:pPr marL="342900" lvl="1" indent="-342900"/>
            <a:r>
              <a:rPr lang="es-AR" sz="2800" dirty="0">
                <a:solidFill>
                  <a:schemeClr val="tx1"/>
                </a:solidFill>
              </a:rPr>
              <a:t>OUT   EOI, AL </a:t>
            </a:r>
          </a:p>
          <a:p>
            <a:pPr marL="342900" lvl="1" indent="-342900"/>
            <a:r>
              <a:rPr lang="es-AR" sz="2800" dirty="0">
                <a:solidFill>
                  <a:schemeClr val="tx1"/>
                </a:solidFill>
              </a:rPr>
              <a:t>IRET  </a:t>
            </a:r>
          </a:p>
          <a:p>
            <a:pPr lvl="1"/>
            <a:endParaRPr lang="es-AR"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4F198-86B4-4CA3-849A-6B48A30FA347}"/>
              </a:ext>
            </a:extLst>
          </p:cNvPr>
          <p:cNvSpPr txBox="1"/>
          <p:nvPr/>
        </p:nvSpPr>
        <p:spPr>
          <a:xfrm>
            <a:off x="7041942" y="3541643"/>
            <a:ext cx="5057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Completar los instrucciones para una interrupción por hardware producida por la tecla F10.</a:t>
            </a:r>
          </a:p>
          <a:p>
            <a:r>
              <a:rPr lang="es-AR" sz="2800" dirty="0"/>
              <a:t>Usar el lugar (id) 23 de la tabla de vectores.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5CA2AF-6425-4334-BABA-9C3BEDCCBB9B}"/>
              </a:ext>
            </a:extLst>
          </p:cNvPr>
          <p:cNvSpPr txBox="1"/>
          <p:nvPr/>
        </p:nvSpPr>
        <p:spPr>
          <a:xfrm>
            <a:off x="106019" y="742122"/>
            <a:ext cx="13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A9E156-1EC5-4B08-A27D-28CDEA060412}"/>
              </a:ext>
            </a:extLst>
          </p:cNvPr>
          <p:cNvSpPr txBox="1"/>
          <p:nvPr/>
        </p:nvSpPr>
        <p:spPr>
          <a:xfrm>
            <a:off x="4984406" y="4100539"/>
            <a:ext cx="1330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0FEH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5A4FDD-5173-403E-B156-8BAF2C5A7DE0}"/>
              </a:ext>
            </a:extLst>
          </p:cNvPr>
          <p:cNvSpPr txBox="1"/>
          <p:nvPr/>
        </p:nvSpPr>
        <p:spPr>
          <a:xfrm>
            <a:off x="5141844" y="5190483"/>
            <a:ext cx="7686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7B43A6-E624-4830-8431-037264CABB7E}"/>
              </a:ext>
            </a:extLst>
          </p:cNvPr>
          <p:cNvSpPr txBox="1"/>
          <p:nvPr/>
        </p:nvSpPr>
        <p:spPr>
          <a:xfrm>
            <a:off x="3448742" y="3541643"/>
            <a:ext cx="10304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CLI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30A5AE-5645-469F-B087-A0A77E55B35A}"/>
              </a:ext>
            </a:extLst>
          </p:cNvPr>
          <p:cNvSpPr txBox="1"/>
          <p:nvPr/>
        </p:nvSpPr>
        <p:spPr>
          <a:xfrm>
            <a:off x="4229031" y="5775883"/>
            <a:ext cx="1330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0E8E88-5CD6-4AF2-9484-20C44338CC29}"/>
              </a:ext>
            </a:extLst>
          </p:cNvPr>
          <p:cNvSpPr txBox="1"/>
          <p:nvPr/>
        </p:nvSpPr>
        <p:spPr>
          <a:xfrm>
            <a:off x="4215779" y="4672015"/>
            <a:ext cx="1204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PIC+1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019F7F-3DCE-47C7-8022-6D67D61FA1BD}"/>
              </a:ext>
            </a:extLst>
          </p:cNvPr>
          <p:cNvSpPr txBox="1"/>
          <p:nvPr/>
        </p:nvSpPr>
        <p:spPr>
          <a:xfrm>
            <a:off x="3400111" y="1901303"/>
            <a:ext cx="21815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DW  2500H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B4F70F-15F6-4522-9E20-10D9EEF8A15B}"/>
              </a:ext>
            </a:extLst>
          </p:cNvPr>
          <p:cNvSpPr txBox="1"/>
          <p:nvPr/>
        </p:nvSpPr>
        <p:spPr>
          <a:xfrm>
            <a:off x="4386741" y="1343078"/>
            <a:ext cx="25665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23x4=92=5CH</a:t>
            </a:r>
          </a:p>
        </p:txBody>
      </p:sp>
    </p:spTree>
    <p:extLst>
      <p:ext uri="{BB962C8B-B14F-4D97-AF65-F5344CB8AC3E}">
        <p14:creationId xmlns:p14="http://schemas.microsoft.com/office/powerpoint/2010/main" val="32318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1687</TotalTime>
  <Words>1170</Words>
  <Application>Microsoft Office PowerPoint</Application>
  <PresentationFormat>Panorámica</PresentationFormat>
  <Paragraphs>335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Times New Roman</vt:lpstr>
      <vt:lpstr>Verdana</vt:lpstr>
      <vt:lpstr>Wingdings</vt:lpstr>
      <vt:lpstr>Wingdings 3</vt:lpstr>
      <vt:lpstr>Espiral</vt:lpstr>
      <vt:lpstr>Arquitectura de Computadoras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Lanzarini</dc:creator>
  <cp:lastModifiedBy>Jorge Marcelo Runco</cp:lastModifiedBy>
  <cp:revision>37</cp:revision>
  <dcterms:created xsi:type="dcterms:W3CDTF">2020-10-12T21:37:47Z</dcterms:created>
  <dcterms:modified xsi:type="dcterms:W3CDTF">2021-09-27T21:01:09Z</dcterms:modified>
</cp:coreProperties>
</file>