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8" r:id="rId7"/>
    <p:sldId id="269" r:id="rId8"/>
    <p:sldId id="263" r:id="rId9"/>
    <p:sldId id="264" r:id="rId10"/>
    <p:sldId id="265" r:id="rId11"/>
    <p:sldId id="267" r:id="rId12"/>
    <p:sldId id="270" r:id="rId13"/>
    <p:sldId id="271" r:id="rId14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997D3-5DDE-4C2E-85D2-B2D41A823EBD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6F50B-68EE-48D1-BA3C-74B1BFE1EF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82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Kommer gömmas sen.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22475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slide</a:t>
            </a:r>
            <a:r>
              <a:rPr lang="sv-SE" dirty="0"/>
              <a:t> is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large</a:t>
            </a:r>
            <a:r>
              <a:rPr lang="sv-SE" dirty="0"/>
              <a:t> right </a:t>
            </a:r>
            <a:r>
              <a:rPr lang="sv-SE" dirty="0" err="1"/>
              <a:t>now</a:t>
            </a:r>
            <a:r>
              <a:rPr lang="sv-SE" dirty="0"/>
              <a:t>. I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likely</a:t>
            </a:r>
            <a:r>
              <a:rPr lang="sv-SE" dirty="0"/>
              <a:t> split it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later.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353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A504A9-9F06-A8C2-68AF-14A4B1C5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F09405D-9424-00BD-010F-B39390D86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0B62FC5-FDB2-D0B0-5C17-F6D42ED3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7984B3-68F5-642A-0778-B56D4878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6A483B9-3EA6-6EF6-5E5B-B3776689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574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64CDE81-A6A2-F5A6-1E2E-34A945B1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48AC583-D12A-D9D1-9D0F-3CB25B005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8A88D29-42D1-23E3-00B7-43A2E0F9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D5891EC-16EC-2091-9C46-71F29902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BE5F783-8D64-B09D-716A-9BF1CC54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293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1B1ED9E9-CAE2-6DB4-4249-F07A2B24F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DB6EBB3-C2AB-925B-71FB-A0F464812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6E66308-9C94-6EE2-889C-A4C359B5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CC7C3A8-6DA5-057B-E8D2-33E0FAA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0D92F9-CAEB-2D25-8A79-0F774595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21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0D6825-85A6-462D-4140-3EEB8E56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C07AE5-A184-C12D-47B2-9BBC6EE96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88DCB6-D639-C12A-97DB-AB081EBA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7B11B82-4EF4-36C5-1F9C-3A4D198F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CC797A-B199-799E-9217-F1F71965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66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7BC4C01-41BA-43F3-2BFD-65879AF9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20B06FFB-4D43-D774-633E-3F150E19A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F501F9-E6B1-636C-6688-BEAEE204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739278-5C02-8F44-1D6C-04551378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6BF199-08C5-8275-2C40-C4D8DDD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6825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9C04DF-239B-46D7-C629-3E2EB671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83E1FE4-5844-BA9E-861C-1486BFA82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D57F044-6B59-4C0C-73F3-578E7FB9A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4AC036F-8F1E-81ED-DFE7-D14B240C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44D9CFC-3194-3073-B39E-DE325D5A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966803D-313E-7C5C-0B06-6827570F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1086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6F979AE-B235-4A5C-56BD-D9E644E0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6E55948-E804-52F2-6056-08C197B6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D0D56C04-B7F0-F185-7F1F-10E843923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BBF7147-86AC-3A07-2465-697B6AEEB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10646700-D6E0-2E3C-C8E2-E24CB71AB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79E121C-7293-0D97-79E3-E9DC70BE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0E8BCA0-61C6-A95C-A2E3-DDD4A312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F19F66B-34D1-92A8-2673-0D4156B7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858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C9D317-1414-1C87-A8A4-E5387E6A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EBC8FE4-2D00-E064-BC23-0DDF3A19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3D2E2D5-419F-133A-BD25-989B1C49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A7FD117-55A3-2B72-5770-48CE1D7E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0317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6E7CCA1-C65A-5565-7F02-9BD1659E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C9EFD55-8A33-9E5D-B458-39063619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9B78905-4BD7-D8DF-72ED-AAD18505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14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DDD167-7309-DAFC-5FF1-DA3F65F2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4BDBA4-102C-08DF-BFE4-A1A3BF9E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66D5467-61B5-014F-1B3C-AC0E25CF9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7A8FD24-E197-76CA-1C14-FFBB81FF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38287F6-09D5-ECE0-B846-D6A2B4E3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79A0FC3-8F60-236E-81CE-5375D0BD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105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4DCCB4-78FD-E03F-F4D7-EE904B13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5A9C6A67-4866-9B39-11A7-4B078BCC75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AC9A89B-612F-E692-53C8-EBA2828FD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F094A66-24EE-A7D7-B673-7416F9DD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21ADC4E-31AD-2808-7720-EE7B17BA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855DD9E-C054-F8F2-E130-149465A2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8991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71FD322-3089-7FE7-B412-880B3E0D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SE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EB6B7EB-E713-5DD9-9A73-A059E9E05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BB1DEDE-EBCB-FF5F-830A-C3D6087AF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7C1A7-548F-42C3-B92F-19A439C1AD1F}" type="datetimeFigureOut">
              <a:rPr lang="en-SE" smtClean="0"/>
              <a:t>2025-01-24</a:t>
            </a:fld>
            <a:endParaRPr lang="en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E3BD280-6B7D-A17F-F166-6CFE5BBDA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CC9CACB-D62A-6C95-DECD-22D074EF3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05E6F-84D7-49F8-8A13-653607F99B5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78031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B461E8C-52E0-57F5-A097-FB27FE81B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Multisequence brain tumour classification using deep learning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D372BC-A28B-ED42-3807-3DABAEB0FF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Simon Jorstedt</a:t>
            </a:r>
          </a:p>
          <a:p>
            <a:r>
              <a:rPr lang="en-GB" noProof="0" dirty="0"/>
              <a:t>Linköping University</a:t>
            </a:r>
          </a:p>
        </p:txBody>
      </p:sp>
    </p:spTree>
    <p:extLst>
      <p:ext uri="{BB962C8B-B14F-4D97-AF65-F5344CB8AC3E}">
        <p14:creationId xmlns:p14="http://schemas.microsoft.com/office/powerpoint/2010/main" val="280381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9104DD-E070-5376-3C84-1CA283EB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Foundation models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1A419B-1D8D-F5B5-E6AB-15F7AE345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Huge models, made for solving many different tasks.</a:t>
            </a:r>
          </a:p>
          <a:p>
            <a:pPr lvl="1"/>
            <a:r>
              <a:rPr lang="en-GB" noProof="0" dirty="0"/>
              <a:t>ChatGPT (LLM)</a:t>
            </a:r>
          </a:p>
          <a:p>
            <a:pPr lvl="1"/>
            <a:r>
              <a:rPr lang="en-GB" noProof="0" dirty="0"/>
              <a:t>ResNet50 (Images)</a:t>
            </a:r>
          </a:p>
          <a:p>
            <a:pPr lvl="1"/>
            <a:r>
              <a:rPr lang="en-GB" noProof="0" dirty="0"/>
              <a:t>BERT (early LLM), sort of a back-end model. It produces embeddings that can be configured for whatever task you have. Text summarization,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150999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F8E9174-C9E8-D614-F380-446CCC81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noProof="0" dirty="0"/>
              <a:t>Model Evaluation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71CD85-CCF9-5B5A-C144-23D4FF44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1900" noProof="0" dirty="0"/>
              <a:t>Quality of fit</a:t>
            </a:r>
          </a:p>
          <a:p>
            <a:pPr lvl="1"/>
            <a:r>
              <a:rPr lang="en-GB" sz="1900" noProof="0" dirty="0"/>
              <a:t>Confusion matrix</a:t>
            </a:r>
          </a:p>
          <a:p>
            <a:pPr lvl="1"/>
            <a:r>
              <a:rPr lang="en-GB" sz="1900" noProof="0" dirty="0"/>
              <a:t>Accuracy, Precision, Recall, F1 score</a:t>
            </a:r>
          </a:p>
          <a:p>
            <a:pPr lvl="1"/>
            <a:r>
              <a:rPr lang="en-GB" sz="1900" noProof="0" dirty="0"/>
              <a:t>ROC-AUC</a:t>
            </a:r>
          </a:p>
          <a:p>
            <a:pPr lvl="1"/>
            <a:r>
              <a:rPr lang="en-GB" sz="1900" noProof="0" dirty="0"/>
              <a:t>Training time</a:t>
            </a:r>
          </a:p>
          <a:p>
            <a:pPr lvl="1"/>
            <a:r>
              <a:rPr lang="en-GB" sz="1900" noProof="0" dirty="0"/>
              <a:t>Carbon emissions</a:t>
            </a:r>
          </a:p>
          <a:p>
            <a:r>
              <a:rPr lang="en-GB" sz="1900" noProof="0" dirty="0"/>
              <a:t>Uncertainty</a:t>
            </a:r>
          </a:p>
          <a:p>
            <a:pPr lvl="1"/>
            <a:r>
              <a:rPr lang="en-GB" sz="1900" noProof="0" dirty="0"/>
              <a:t>Model and data uncertainty</a:t>
            </a:r>
          </a:p>
          <a:p>
            <a:r>
              <a:rPr lang="en-GB" sz="1900" noProof="0" dirty="0"/>
              <a:t>Attention maps</a:t>
            </a:r>
          </a:p>
          <a:p>
            <a:pPr lvl="1"/>
            <a:r>
              <a:rPr lang="en-GB" sz="1900" noProof="0" dirty="0"/>
              <a:t>Grad-CAM</a:t>
            </a:r>
          </a:p>
        </p:txBody>
      </p:sp>
      <p:pic>
        <p:nvPicPr>
          <p:cNvPr id="7" name="Picture 6" descr="A diagram of spam&#10;&#10;Description automatically generated">
            <a:extLst>
              <a:ext uri="{FF2B5EF4-FFF2-40B4-BE49-F238E27FC236}">
                <a16:creationId xmlns:a16="http://schemas.microsoft.com/office/drawing/2014/main" id="{5DC350F7-D5B9-0931-2CF9-C95F2BE09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789725"/>
            <a:ext cx="4014216" cy="2508884"/>
          </a:xfrm>
          <a:prstGeom prst="rect">
            <a:avLst/>
          </a:prstGeom>
        </p:spPr>
      </p:pic>
      <p:pic>
        <p:nvPicPr>
          <p:cNvPr id="5" name="Picture 4" descr="A comparison of images of a rainbow&#10;&#10;Description automatically generated with medium confidence">
            <a:extLst>
              <a:ext uri="{FF2B5EF4-FFF2-40B4-BE49-F238E27FC236}">
                <a16:creationId xmlns:a16="http://schemas.microsoft.com/office/drawing/2014/main" id="{1C4BBED2-1EFB-EF2D-88BB-691C2D2CE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0" y="4343169"/>
            <a:ext cx="3995928" cy="164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F4FB-DF47-024F-E613-13E327C1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Statistical 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E4B0-31D1-1A90-22E4-CB82455F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Wilcoxon, </a:t>
            </a:r>
            <a:r>
              <a:rPr lang="en-GB" noProof="0" dirty="0" err="1"/>
              <a:t>wilcoxon</a:t>
            </a:r>
            <a:r>
              <a:rPr lang="en-GB" noProof="0" dirty="0"/>
              <a:t> signed rank test</a:t>
            </a:r>
          </a:p>
          <a:p>
            <a:r>
              <a:rPr lang="en-GB" noProof="0" dirty="0"/>
              <a:t>Nonparametric bootstrapping tests</a:t>
            </a:r>
          </a:p>
        </p:txBody>
      </p:sp>
    </p:spTree>
    <p:extLst>
      <p:ext uri="{BB962C8B-B14F-4D97-AF65-F5344CB8AC3E}">
        <p14:creationId xmlns:p14="http://schemas.microsoft.com/office/powerpoint/2010/main" val="20970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75D04-E296-6F38-E67A-E9EC89A1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94CF16-65E7-9F81-6C96-09E077FBC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Thank you for listening </a:t>
            </a:r>
            <a:r>
              <a:rPr lang="en-GB" noProof="0" dirty="0">
                <a:sym typeface="Wingdings" panose="05000000000000000000" pitchFamily="2" charset="2"/>
              </a:rPr>
              <a:t></a:t>
            </a:r>
            <a:endParaRPr lang="en-GB" noProof="0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7115867-12DC-5F16-18FF-237924FEA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1955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6F3205-0C82-78CE-BC9B-B499BB86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Paediatric Brain Tumours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EA4480-5E90-C536-28AC-D5B6DAA9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Particularly dangerous disease</a:t>
            </a:r>
          </a:p>
          <a:p>
            <a:r>
              <a:rPr lang="en-GB" noProof="0" dirty="0"/>
              <a:t>Tumours in children behave differently </a:t>
            </a:r>
            <a:r>
              <a:rPr lang="en-GB" dirty="0"/>
              <a:t>than in adults</a:t>
            </a:r>
          </a:p>
          <a:p>
            <a:r>
              <a:rPr lang="en-GB" dirty="0"/>
              <a:t>Diagnostics: Invasive operation or with non-invasive imaging</a:t>
            </a: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5927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BE1608-4649-04AB-FCF8-56CD7BDA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Magnetic Resonance Imaging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A9DBF4-8DCA-CF60-66FC-5D22A28B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Non-invasive (safe)</a:t>
            </a:r>
          </a:p>
        </p:txBody>
      </p:sp>
      <p:pic>
        <p:nvPicPr>
          <p:cNvPr id="1026" name="Picture 2" descr="MRI Basics">
            <a:extLst>
              <a:ext uri="{FF2B5EF4-FFF2-40B4-BE49-F238E27FC236}">
                <a16:creationId xmlns:a16="http://schemas.microsoft.com/office/drawing/2014/main" id="{B338D178-F80D-67BD-C9D8-0D5E34F1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2" y="3119438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5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C0C087A-5EE1-9B58-34AB-1306454A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Motivation	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BA4DCF5-9F20-C607-A803-81D43B97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Classify </a:t>
            </a:r>
            <a:r>
              <a:rPr lang="en-GB" noProof="0" dirty="0" err="1"/>
              <a:t>tumor</a:t>
            </a:r>
            <a:r>
              <a:rPr lang="en-GB" noProof="0" dirty="0"/>
              <a:t> type</a:t>
            </a:r>
          </a:p>
          <a:p>
            <a:r>
              <a:rPr lang="en-GB" noProof="0" dirty="0"/>
              <a:t>This will lessen the burden on radiologists</a:t>
            </a:r>
          </a:p>
        </p:txBody>
      </p:sp>
    </p:spTree>
    <p:extLst>
      <p:ext uri="{BB962C8B-B14F-4D97-AF65-F5344CB8AC3E}">
        <p14:creationId xmlns:p14="http://schemas.microsoft.com/office/powerpoint/2010/main" val="284810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12183A-D776-5621-E8FC-BED4EFFD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”core”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57691B9-8C20-2D1E-FEA9-A3A5B5135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Radiologists use several different sequences</a:t>
            </a:r>
          </a:p>
          <a:p>
            <a:r>
              <a:rPr lang="en-GB" noProof="0" dirty="0"/>
              <a:t>Previous model architectures use single image (easy setup, good starting point) they use 2d and one seq. Name the 3 articles.</a:t>
            </a:r>
          </a:p>
          <a:p>
            <a:r>
              <a:rPr lang="en-GB" noProof="0" dirty="0"/>
              <a:t>We will use multiple! This also makes the model much more complicated.</a:t>
            </a:r>
          </a:p>
        </p:txBody>
      </p:sp>
    </p:spTree>
    <p:extLst>
      <p:ext uri="{BB962C8B-B14F-4D97-AF65-F5344CB8AC3E}">
        <p14:creationId xmlns:p14="http://schemas.microsoft.com/office/powerpoint/2010/main" val="172597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1EE8-2620-2823-7D77-81F62FB6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E6FE-189B-C1ED-3E3C-5CBF1C18A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Classify tumour type, using …</a:t>
            </a:r>
          </a:p>
          <a:p>
            <a:r>
              <a:rPr lang="en-GB" noProof="0" dirty="0"/>
              <a:t>a 2D or 3D based foundation model</a:t>
            </a:r>
          </a:p>
          <a:p>
            <a:r>
              <a:rPr lang="en-GB" noProof="0" dirty="0"/>
              <a:t>Multisequence Deep learning methods</a:t>
            </a:r>
          </a:p>
          <a:p>
            <a:pPr lvl="1"/>
            <a:r>
              <a:rPr lang="en-GB" noProof="0" dirty="0"/>
              <a:t>Radiologists use multiple sequences</a:t>
            </a:r>
          </a:p>
          <a:p>
            <a:pPr lvl="1"/>
            <a:r>
              <a:rPr lang="en-GB" dirty="0"/>
              <a:t>All previous work use only one sequence</a:t>
            </a:r>
          </a:p>
          <a:p>
            <a:pPr lvl="1"/>
            <a:r>
              <a:rPr lang="en-GB" noProof="0" dirty="0"/>
              <a:t>We will combine multiple sequences (T2, ADC, etc)</a:t>
            </a:r>
          </a:p>
        </p:txBody>
      </p:sp>
    </p:spTree>
    <p:extLst>
      <p:ext uri="{BB962C8B-B14F-4D97-AF65-F5344CB8AC3E}">
        <p14:creationId xmlns:p14="http://schemas.microsoft.com/office/powerpoint/2010/main" val="22271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6304-D5B7-0FF2-5CCD-7822F1CA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2DD6-AD48-FF10-C3CC-7FECC82A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Latest BRATS and U-PENN-GBM</a:t>
            </a:r>
          </a:p>
          <a:p>
            <a:r>
              <a:rPr lang="en-GB" noProof="0" dirty="0"/>
              <a:t>Total of 8 diagnoses, notably (DPIG, ATRT, Medulloblastoma)</a:t>
            </a:r>
          </a:p>
          <a:p>
            <a:r>
              <a:rPr lang="en-GB" noProof="0" dirty="0"/>
              <a:t>We have from 18 to 290 patients per diagnose.</a:t>
            </a:r>
          </a:p>
        </p:txBody>
      </p:sp>
    </p:spTree>
    <p:extLst>
      <p:ext uri="{BB962C8B-B14F-4D97-AF65-F5344CB8AC3E}">
        <p14:creationId xmlns:p14="http://schemas.microsoft.com/office/powerpoint/2010/main" val="187602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9DC0FF4-F1A1-B599-37FF-4F3A07C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noProof="0"/>
              <a:t>Fusion of modalities (images)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EE1C2A-A285-E566-E65D-BB240C96F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noProof="0"/>
              <a:t>Examples of multimodality data</a:t>
            </a:r>
          </a:p>
          <a:p>
            <a:pPr lvl="1"/>
            <a:r>
              <a:rPr lang="en-GB" sz="2000" noProof="0"/>
              <a:t>Image + text</a:t>
            </a:r>
          </a:p>
          <a:p>
            <a:pPr lvl="1"/>
            <a:r>
              <a:rPr lang="en-GB" sz="2000" noProof="0"/>
              <a:t>Image + patient meta data</a:t>
            </a:r>
          </a:p>
          <a:p>
            <a:pPr lvl="1"/>
            <a:r>
              <a:rPr lang="en-GB" sz="2000" noProof="0"/>
              <a:t>Context + prompt</a:t>
            </a:r>
          </a:p>
          <a:p>
            <a:r>
              <a:rPr lang="en-GB" sz="2000" noProof="0"/>
              <a:t>Early, Intermediate, late fusion</a:t>
            </a:r>
          </a:p>
          <a:p>
            <a:pPr lvl="1"/>
            <a:endParaRPr lang="en-GB" sz="2000" noProof="0"/>
          </a:p>
          <a:p>
            <a:pPr marL="457200" lvl="1" indent="0">
              <a:buNone/>
            </a:pPr>
            <a:endParaRPr lang="en-GB" sz="2000" noProof="0"/>
          </a:p>
          <a:p>
            <a:pPr marL="457200" lvl="1" indent="0">
              <a:buNone/>
            </a:pPr>
            <a:endParaRPr lang="en-GB" sz="2000" noProof="0"/>
          </a:p>
          <a:p>
            <a:pPr marL="457200" lvl="1" indent="0">
              <a:buNone/>
            </a:pPr>
            <a:endParaRPr lang="en-GB" sz="2000" noProof="0"/>
          </a:p>
        </p:txBody>
      </p:sp>
      <p:pic>
        <p:nvPicPr>
          <p:cNvPr id="4098" name="Picture 2" descr="Multimodal Models and Fusion - A Complete Guide | Medium">
            <a:extLst>
              <a:ext uri="{FF2B5EF4-FFF2-40B4-BE49-F238E27FC236}">
                <a16:creationId xmlns:a16="http://schemas.microsoft.com/office/drawing/2014/main" id="{7D582223-86CE-B7A7-82EB-D2ED0B794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068" y="3257550"/>
            <a:ext cx="5484742" cy="204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8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F42E55F-A297-474F-AF2D-6D3A1582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3867236-D719-15A6-7901-ADDCD6C5A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5011473" cy="1773936"/>
          </a:xfrm>
        </p:spPr>
        <p:txBody>
          <a:bodyPr>
            <a:normAutofit/>
          </a:bodyPr>
          <a:lstStyle/>
          <a:p>
            <a:r>
              <a:rPr lang="en-GB" sz="3600" noProof="0" dirty="0">
                <a:solidFill>
                  <a:schemeClr val="tx2"/>
                </a:solidFill>
              </a:rPr>
              <a:t>Deep Learning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800" noProof="0" dirty="0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2A6C57-AEE4-EE9F-D547-AB43C09F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641" y="338328"/>
            <a:ext cx="5029200" cy="1773936"/>
          </a:xfrm>
        </p:spPr>
        <p:txBody>
          <a:bodyPr anchor="ctr">
            <a:normAutofit/>
          </a:bodyPr>
          <a:lstStyle/>
          <a:p>
            <a:r>
              <a:rPr lang="en-GB" sz="1800" noProof="0" dirty="0">
                <a:solidFill>
                  <a:schemeClr val="tx2"/>
                </a:solidFill>
              </a:rPr>
              <a:t>Linear regression, made more complicated</a:t>
            </a:r>
          </a:p>
          <a:p>
            <a:r>
              <a:rPr lang="en-GB" sz="1800" noProof="0" dirty="0">
                <a:solidFill>
                  <a:schemeClr val="tx2"/>
                </a:solidFill>
              </a:rPr>
              <a:t>Every node in the network is doing linear regression, wrapped in a nonlinear function.</a:t>
            </a:r>
          </a:p>
        </p:txBody>
      </p:sp>
      <p:pic>
        <p:nvPicPr>
          <p:cNvPr id="2052" name="Picture 4" descr="How to do linear regression and correlation analysis">
            <a:extLst>
              <a:ext uri="{FF2B5EF4-FFF2-40B4-BE49-F238E27FC236}">
                <a16:creationId xmlns:a16="http://schemas.microsoft.com/office/drawing/2014/main" id="{7653DD3F-6F30-42AB-1ADF-0730E4AA2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0607" y="3364198"/>
            <a:ext cx="4365143" cy="26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is Deep Learning? Its history and place in our future">
            <a:extLst>
              <a:ext uri="{FF2B5EF4-FFF2-40B4-BE49-F238E27FC236}">
                <a16:creationId xmlns:a16="http://schemas.microsoft.com/office/drawing/2014/main" id="{EC27E0A7-0787-78D9-249D-1D73882B2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641" y="3381598"/>
            <a:ext cx="5166360" cy="26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A9CC6D-AA41-0FFE-67B0-2B72AED7B670}"/>
              </a:ext>
            </a:extLst>
          </p:cNvPr>
          <p:cNvSpPr txBox="1"/>
          <p:nvPr/>
        </p:nvSpPr>
        <p:spPr>
          <a:xfrm>
            <a:off x="7641471" y="2801467"/>
            <a:ext cx="3030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u="sng" dirty="0"/>
              <a:t>Neural </a:t>
            </a:r>
            <a:r>
              <a:rPr lang="sv-SE" sz="2400" u="sng" dirty="0" err="1"/>
              <a:t>Network</a:t>
            </a:r>
            <a:endParaRPr lang="en-SE" sz="2400" u="sng" dirty="0"/>
          </a:p>
        </p:txBody>
      </p:sp>
    </p:spTree>
    <p:extLst>
      <p:ext uri="{BB962C8B-B14F-4D97-AF65-F5344CB8AC3E}">
        <p14:creationId xmlns:p14="http://schemas.microsoft.com/office/powerpoint/2010/main" val="2156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341</Words>
  <Application>Microsoft Office PowerPoint</Application>
  <PresentationFormat>Widescreen</PresentationFormat>
  <Paragraphs>63</Paragraphs>
  <Slides>13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Office-tema</vt:lpstr>
      <vt:lpstr>Multisequence brain tumour classification using deep learning</vt:lpstr>
      <vt:lpstr>Paediatric Brain Tumours</vt:lpstr>
      <vt:lpstr>Magnetic Resonance Imaging</vt:lpstr>
      <vt:lpstr>Motivation </vt:lpstr>
      <vt:lpstr>The ”core”</vt:lpstr>
      <vt:lpstr>Aim</vt:lpstr>
      <vt:lpstr>Data</vt:lpstr>
      <vt:lpstr>Fusion of modalities (images)</vt:lpstr>
      <vt:lpstr>Deep Learning</vt:lpstr>
      <vt:lpstr>Foundation models</vt:lpstr>
      <vt:lpstr>Model Evaluation</vt:lpstr>
      <vt:lpstr>Statistical significance testing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Jorstedt</dc:creator>
  <cp:lastModifiedBy>Simon Jorstedt</cp:lastModifiedBy>
  <cp:revision>4</cp:revision>
  <dcterms:created xsi:type="dcterms:W3CDTF">2025-01-21T15:11:43Z</dcterms:created>
  <dcterms:modified xsi:type="dcterms:W3CDTF">2025-01-24T15:21:36Z</dcterms:modified>
</cp:coreProperties>
</file>