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56FAD75D.xml" ContentType="application/vnd.ms-powerpoint.comments+xml"/>
  <Override PartName="/ppt/notesSlides/notesSlide2.xml" ContentType="application/vnd.openxmlformats-officedocument.presentationml.notesSlide+xml"/>
  <Override PartName="/ppt/comments/modernComment_102_C023CAA5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0C_D465422.xml" ContentType="application/vnd.ms-powerpoint.comments+xml"/>
  <Override PartName="/ppt/notesSlides/notesSlide5.xml" ContentType="application/vnd.openxmlformats-officedocument.presentationml.notesSlide+xml"/>
  <Override PartName="/ppt/comments/modernComment_107_CAC94940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09_5A00B8D9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0B_BE4EA1D7.xml" ContentType="application/vnd.ms-powerpoint.comments+xml"/>
  <Override PartName="/ppt/comments/modernComment_10E_7CFEDF80.xml" ContentType="application/vnd.ms-powerpoint.comments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8"/>
  </p:notesMasterIdLst>
  <p:sldIdLst>
    <p:sldId id="256" r:id="rId2"/>
    <p:sldId id="257" r:id="rId3"/>
    <p:sldId id="258" r:id="rId4"/>
    <p:sldId id="277" r:id="rId5"/>
    <p:sldId id="278" r:id="rId6"/>
    <p:sldId id="272" r:id="rId7"/>
    <p:sldId id="268" r:id="rId8"/>
    <p:sldId id="275" r:id="rId9"/>
    <p:sldId id="263" r:id="rId10"/>
    <p:sldId id="273" r:id="rId11"/>
    <p:sldId id="265" r:id="rId12"/>
    <p:sldId id="274" r:id="rId13"/>
    <p:sldId id="267" r:id="rId14"/>
    <p:sldId id="270" r:id="rId15"/>
    <p:sldId id="27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C8E5781-6D10-B43E-3450-C7E2EEEA2C4A}" name="Simon Jorstedt" initials="SJ" userId="S::simjo484@student.liu.se::59af646b-3ce2-4107-b7cd-ca70678f840a" providerId="AD"/>
  <p188:author id="{55E31BAA-DCAD-B1AB-BED4-C06D4F67E547}" name="Neda Haj Hosseini" initials="NH" userId="S::nedha71@liu.se::159c36af-ed04-439f-9caa-db919b1dc7d7" providerId="AD"/>
  <p188:author id="{3DB6CCE7-3810-96B3-0941-D365C29CECF0}" name="Anders Eklund" initials="AE" userId="S::andek67@liu.se::bc9ba811-2990-4211-94f6-ec0c9269ecc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92227-EBC1-CBAE-B283-0E5458072A07}" v="48" dt="2025-01-27T14:04:49.916"/>
    <p1510:client id="{83513AB0-A666-82DB-53D1-9F673F0D5585}" v="15" dt="2025-01-29T09:09:24.387"/>
    <p1510:client id="{C33777CB-6BAC-378F-EA56-6E01EA028E03}" v="81" dt="2025-01-28T06:46:21.762"/>
    <p1510:client id="{CA65A9B3-162F-2CB7-A901-98B390286EB4}" v="34" dt="2025-01-28T14:48:03.664"/>
    <p1510:client id="{CC3EC138-9826-0D37-95F8-D6087F555F26}" v="919" dt="2025-01-28T15:48:56.197"/>
    <p1510:client id="{E286AFBE-9C4E-DACE-9798-826B05A09F6D}" v="184" dt="2025-01-28T07:13:37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modernComment_101_56FAD75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F624754-0937-401F-AC44-BAE425E96A27}" authorId="{55E31BAA-DCAD-B1AB-BED4-C06D4F67E547}" status="resolved" created="2025-01-26T09:41:05.25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59279709" sldId="257"/>
      <ac:spMk id="3" creationId="{4BEA4480-5E90-C536-28AC-D5B6DAA94D77}"/>
      <ac:txMk cp="82" len="32">
        <ac:context len="117" hash="3690901584"/>
      </ac:txMk>
    </ac:txMkLst>
    <p188:pos x="9531457" y="1369016"/>
    <p188:replyLst>
      <p188:reply id="{91FAA8D3-B1E7-46A5-A9D8-890FD42ED8C6}" authorId="{EC8E5781-6D10-B43E-3450-C7E2EEEA2C4A}" created="2025-01-28T06:53:10.530">
        <p188:txBody>
          <a:bodyPr/>
          <a:lstStyle/>
          <a:p>
            <a:r>
              <a:rPr lang="en-US"/>
              <a:t>OK!</a:t>
            </a:r>
          </a:p>
        </p188:txBody>
      </p188:reply>
    </p188:replyLst>
    <p188:txBody>
      <a:bodyPr/>
      <a:lstStyle/>
      <a:p>
        <a:r>
          <a:rPr lang="en-US"/>
          <a:t>start with the second one. First imaging for preliminary diagnosis then invasive op</a:t>
        </a:r>
      </a:p>
    </p188:txBody>
  </p188:cm>
</p188:cmLst>
</file>

<file path=ppt/comments/modernComment_102_C023CAA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18691A5-EF9F-4D1E-A0DD-1EF33B5487CB}" authorId="{55E31BAA-DCAD-B1AB-BED4-C06D4F67E547}" status="resolved" created="2025-01-26T09:42:05.240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23571109" sldId="258"/>
      <ac:spMk id="3" creationId="{ACA9DBF4-8DCA-CF60-66FC-5D22A28B1574}"/>
      <ac:txMk cp="87">
        <ac:context len="172" hash="3327170017"/>
      </ac:txMk>
    </ac:txMkLst>
    <p188:pos x="3190067" y="335796"/>
    <p188:replyLst>
      <p188:reply id="{BB584446-98B3-4CCB-BB00-3E947377F58A}" authorId="{EC8E5781-6D10-B43E-3450-C7E2EEEA2C4A}" created="2025-01-28T06:54:26.420">
        <p188:txBody>
          <a:bodyPr/>
          <a:lstStyle/>
          <a:p>
            <a:r>
              <a:rPr lang="en-US"/>
              <a:t>ok!</a:t>
            </a:r>
          </a:p>
        </p188:txBody>
      </p188:reply>
    </p188:replyLst>
    <p188:txBody>
      <a:bodyPr/>
      <a:lstStyle/>
      <a:p>
        <a:r>
          <a:rPr lang="en-US"/>
          <a:t>this is not important. focus on giving info about the sequences</a:t>
        </a:r>
      </a:p>
    </p188:txBody>
  </p188:cm>
</p188:cmLst>
</file>

<file path=ppt/comments/modernComment_107_CAC9494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AA39586-C42A-494F-BA62-21131F82E838}" authorId="{55E31BAA-DCAD-B1AB-BED4-C06D4F67E547}" created="2025-01-26T09:51:12.565">
    <pc:sldMkLst xmlns:pc="http://schemas.microsoft.com/office/powerpoint/2013/main/command">
      <pc:docMk/>
      <pc:sldMk cId="3402189120" sldId="263"/>
    </pc:sldMkLst>
    <p188:replyLst>
      <p188:reply id="{171062B3-7BCA-4C4D-9FB5-4D95AC51B83B}" authorId="{EC8E5781-6D10-B43E-3450-C7E2EEEA2C4A}" created="2025-01-27T13:07:41.553">
        <p188:txBody>
          <a:bodyPr/>
          <a:lstStyle/>
          <a:p>
            <a:r>
              <a:rPr lang="en-US"/>
              <a:t>Do you mean between the Foundation and Evaluation slides? I agree</a:t>
            </a:r>
          </a:p>
        </p188:txBody>
      </p188:reply>
    </p188:replyLst>
    <p188:txBody>
      <a:bodyPr/>
      <a:lstStyle/>
      <a:p>
        <a:r>
          <a:rPr lang="en-US"/>
          <a:t>isn't it better that this comes before the model evaluation?</a:t>
        </a:r>
      </a:p>
    </p188:txBody>
  </p188:cm>
  <p188:cm id="{CC37C11B-E914-4261-8F60-E9407BBFFB60}" authorId="{3DB6CCE7-3810-96B3-0941-D365C29CECF0}" created="2025-01-28T14:44:42.55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02189120" sldId="263"/>
      <ac:spMk id="2" creationId="{D9DC0FF4-F1A1-B599-37FF-4F3A07C7B117}"/>
      <ac:txMk cp="21">
        <ac:context len="22" hash="1190453932"/>
      </ac:txMk>
    </ac:txMkLst>
    <p188:pos x="7290661" y="716796"/>
    <p188:txBody>
      <a:bodyPr/>
      <a:lstStyle/>
      <a:p>
        <a:r>
          <a:rPr lang="en-US"/>
          <a:t>Simplest fusion of images is to have more input channels in a CNN / vision transformer, but requires that all patients have ALL images</a:t>
        </a:r>
      </a:p>
    </p188:txBody>
  </p188:cm>
</p188:cmLst>
</file>

<file path=ppt/comments/modernComment_109_5A00B8D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54C59C4-D8BC-4B6D-A0C8-EE8009D051E7}" authorId="{55E31BAA-DCAD-B1AB-BED4-C06D4F67E547}" created="2025-01-26T09:49:38.238">
    <pc:sldMkLst xmlns:pc="http://schemas.microsoft.com/office/powerpoint/2013/main/command">
      <pc:docMk/>
      <pc:sldMk cId="1509996761" sldId="265"/>
    </pc:sldMkLst>
    <p188:txBody>
      <a:bodyPr/>
      <a:lstStyle/>
      <a:p>
        <a:r>
          <a:rPr lang="en-US"/>
          <a:t>you should give a description of foundation models, then mention the ones available that will be suitable for your application. </a:t>
        </a:r>
      </a:p>
    </p188:txBody>
  </p188:cm>
  <p188:cm id="{7FD515BE-CE60-409C-935A-D84AB278AB08}" authorId="{3DB6CCE7-3810-96B3-0941-D365C29CECF0}" created="2025-01-28T14:39:13.6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509996761" sldId="265"/>
      <ac:spMk id="3" creationId="{4B1A419B-1D8D-F5B5-E6AB-15F7AE3454E9}"/>
      <ac:txMk cp="75">
        <ac:context len="148" hash="3035505351"/>
      </ac:txMk>
    </ac:txMkLst>
    <p188:pos x="1536915" y="1801677"/>
    <p188:txBody>
      <a:bodyPr/>
      <a:lstStyle/>
      <a:p>
        <a:r>
          <a:rPr lang="en-US"/>
          <a:t>Model from Facebook? Segment anything?</a:t>
        </a:r>
      </a:p>
    </p188:txBody>
  </p188:cm>
</p188:cmLst>
</file>

<file path=ppt/comments/modernComment_10B_BE4EA1D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4C58048-22B5-46D5-B64C-917EA0D494B6}" authorId="{3DB6CCE7-3810-96B3-0941-D365C29CECF0}" created="2025-01-28T14:45:22.33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192824279" sldId="267"/>
      <ac:spMk id="3" creationId="{FD71CD85-CCF9-5B5A-C144-23D4FF44CD47}"/>
      <ac:txMk cp="70">
        <ac:context len="178" hash="246174492"/>
      </ac:txMk>
    </ac:txMkLst>
    <p188:pos x="1827508" y="1162372"/>
    <p188:txBody>
      <a:bodyPr/>
      <a:lstStyle/>
      <a:p>
        <a:r>
          <a:rPr lang="en-US"/>
          <a:t>Matthew's correlation coefficient</a:t>
        </a:r>
      </a:p>
    </p188:txBody>
  </p188:cm>
</p188:cmLst>
</file>

<file path=ppt/comments/modernComment_10C_D46542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E12E14C-840A-4CB5-BE21-099333BC046C}" authorId="{55E31BAA-DCAD-B1AB-BED4-C06D4F67E547}" created="2025-01-26T09:58:15.297">
    <pc:sldMkLst xmlns:pc="http://schemas.microsoft.com/office/powerpoint/2013/main/command">
      <pc:docMk/>
      <pc:sldMk cId="222712866" sldId="268"/>
    </pc:sldMkLst>
    <p188:replyLst>
      <p188:reply id="{A9833B1A-F543-4248-B2BC-2436D5B09FD4}" authorId="{EC8E5781-6D10-B43E-3450-C7E2EEEA2C4A}" created="2025-01-28T07:05:38.391">
        <p188:txBody>
          <a:bodyPr/>
          <a:lstStyle/>
          <a:p>
            <a:r>
              <a:rPr lang="en-US"/>
              <a:t>La till</a:t>
            </a:r>
          </a:p>
        </p188:txBody>
      </p188:reply>
      <p188:reply id="{4C1BA732-AD14-42A2-B814-539885D71005}" authorId="{3DB6CCE7-3810-96B3-0941-D365C29CECF0}" created="2025-01-28T14:42:34.370">
        <p188:txBody>
          <a:bodyPr/>
          <a:lstStyle/>
          <a:p>
            <a:r>
              <a:rPr lang="en-US"/>
              <a:t>Kanske
Does a 3D foundation model lead to significantly better tumor classification compared to a 2D foundation model?</a:t>
            </a:r>
          </a:p>
        </p188:txBody>
      </p188:reply>
    </p188:replyLst>
    <p188:txBody>
      <a:bodyPr/>
      <a:lstStyle/>
      <a:p>
        <a:r>
          <a:rPr lang="en-US"/>
          <a:t>Here you should write concrete research questions: 
- Does a 3D foundation model perform reasonable tumor classification? 
- Does a multimodal analysis of MR-sequences perform better than single modality analysis? </a:t>
        </a:r>
      </a:p>
    </p188:txBody>
  </p188:cm>
  <p188:cm id="{A8F2C415-1631-402B-8244-93A7EA2A4808}" authorId="{3DB6CCE7-3810-96B3-0941-D365C29CECF0}" created="2025-01-28T14:38:03.71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2712866" sldId="268"/>
      <ac:spMk id="3" creationId="{236DE6FE-189B-C1ED-3E3C-5CBF1C18AF3B}"/>
      <ac:txMk cp="83">
        <ac:context len="265" hash="2028430971"/>
      </ac:txMk>
    </ac:txMkLst>
    <p188:pos x="4559084" y="1614406"/>
    <p188:replyLst>
      <p188:reply id="{977240A5-B4B9-45A8-9197-6210C35677B3}" authorId="{EC8E5781-6D10-B43E-3450-C7E2EEEA2C4A}" created="2025-01-29T07:46:31.361">
        <p188:txBody>
          <a:bodyPr/>
          <a:lstStyle/>
          <a:p>
            <a:r>
              <a:rPr lang="en-US"/>
              <a:t>Det beror på typen av fusion. Du beskrev early och intermediate fusion</a:t>
            </a:r>
          </a:p>
        </p188:txBody>
      </p188:reply>
    </p188:replyLst>
    <p188:txBody>
      <a:bodyPr/>
      <a:lstStyle/>
      <a:p>
        <a:r>
          <a:rPr lang="en-US"/>
          <a:t>Vad menas med multimodal här? Ett CNN med flera inkanaler? Eller fusion av flera CNN med en inkanal? Eller båda?</a:t>
        </a:r>
      </a:p>
    </p188:txBody>
  </p188:cm>
  <p188:cm id="{6C113975-3B5A-4875-8FE4-D24F37E4B887}" authorId="{3DB6CCE7-3810-96B3-0941-D365C29CECF0}" created="2025-01-28T14:46:57.02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22712866" sldId="268"/>
      <ac:spMk id="3" creationId="{236DE6FE-189B-C1ED-3E3C-5CBF1C18AF3B}"/>
      <ac:txMk cp="209">
        <ac:context len="265" hash="2028430971"/>
      </ac:txMk>
    </ac:txMkLst>
    <p188:pos x="7781440" y="3028627"/>
    <p188:txBody>
      <a:bodyPr/>
      <a:lstStyle/>
      <a:p>
        <a:r>
          <a:rPr lang="en-US"/>
          <a:t>Is one combination of modalities significantly better than others?</a:t>
        </a:r>
      </a:p>
    </p188:txBody>
  </p188:cm>
</p188:cmLst>
</file>

<file path=ppt/comments/modernComment_10E_7CFEDF8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361FD4A-DC60-47EC-B4B8-83A031340F0C}" authorId="{EC8E5781-6D10-B43E-3450-C7E2EEEA2C4A}" created="2025-01-28T07:07:18.406">
    <pc:sldMkLst xmlns:pc="http://schemas.microsoft.com/office/powerpoint/2013/main/command">
      <pc:docMk/>
      <pc:sldMk cId="2097078144" sldId="270"/>
    </pc:sldMkLst>
    <p188:replyLst>
      <p188:reply id="{1D69755E-552D-467A-B87F-221E4CC83B70}" authorId="{EC8E5781-6D10-B43E-3450-C7E2EEEA2C4A}" created="2025-01-29T07:44:09.486">
        <p188:txBody>
          <a:bodyPr/>
          <a:lstStyle/>
          <a:p>
            <a:r>
              <a:rPr lang="en-US"/>
              <a:t>Hmm, I disagree</a:t>
            </a:r>
          </a:p>
        </p188:txBody>
      </p188:reply>
    </p188:replyLst>
    <p188:txBody>
      <a:bodyPr/>
      <a:lstStyle/>
      <a:p>
        <a:r>
          <a:rPr lang="en-US"/>
          <a:t>This should not have a slide of its own, it's just a small aspect of the evaluation.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997D3-5DDE-4C2E-85D2-B2D41A823EBD}" type="datetimeFigureOut">
              <a:rPr lang="en-SE" smtClean="0"/>
              <a:t>2025-01-31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6F50B-68EE-48D1-BA3C-74B1BFE1EF9F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1821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Might mention that child tumors are different from adult tumors. Say that </a:t>
            </a:r>
            <a:r>
              <a:rPr lang="en-US" i="1">
                <a:latin typeface="Calibri"/>
                <a:ea typeface="Calibri"/>
                <a:cs typeface="Calibri"/>
              </a:rPr>
              <a:t>one typical approach </a:t>
            </a:r>
            <a:r>
              <a:rPr lang="en-US">
                <a:latin typeface="Calibri"/>
                <a:ea typeface="Calibri"/>
                <a:cs typeface="Calibri"/>
              </a:rPr>
              <a:t>is an invasive operation to remove the tumor. Mention that it's important to quickly detect and classify.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6F50B-68EE-48D1-BA3C-74B1BFE1EF9F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8351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foundation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originally</a:t>
            </a:r>
            <a:r>
              <a:rPr lang="sv-SE" dirty="0"/>
              <a:t> </a:t>
            </a:r>
            <a:r>
              <a:rPr lang="sv-SE" dirty="0" err="1"/>
              <a:t>made</a:t>
            </a:r>
            <a:r>
              <a:rPr lang="sv-SE" dirty="0"/>
              <a:t> for 2D.</a:t>
            </a:r>
          </a:p>
          <a:p>
            <a:endParaRPr lang="sv-SE" dirty="0"/>
          </a:p>
          <a:p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typically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three</a:t>
            </a:r>
            <a:r>
              <a:rPr lang="sv-SE" dirty="0"/>
              <a:t> </a:t>
            </a:r>
            <a:r>
              <a:rPr lang="sv-SE" dirty="0" err="1"/>
              <a:t>channels</a:t>
            </a:r>
            <a:r>
              <a:rPr lang="sv-SE" dirty="0"/>
              <a:t> (for RGB), </a:t>
            </a:r>
            <a:r>
              <a:rPr lang="sv-SE" dirty="0" err="1"/>
              <a:t>but</a:t>
            </a:r>
            <a:r>
              <a:rPr lang="sv-SE" dirty="0"/>
              <a:t> MR Images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grayscale</a:t>
            </a:r>
            <a:r>
              <a:rPr lang="sv-SE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6F50B-68EE-48D1-BA3C-74B1BFE1EF9F}" type="slidenum">
              <a:rPr lang="en-SE" smtClean="0"/>
              <a:t>15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7417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When performing diagnostics, one technique is the MRI.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Calibri"/>
                <a:cs typeface="Calibri"/>
              </a:rPr>
              <a:t>It is very customizable, we can produce many different sequences (images) revealing various aspects.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Calibri"/>
                <a:cs typeface="Calibri"/>
              </a:rPr>
              <a:t>Many layered images are produced.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6F50B-68EE-48D1-BA3C-74B1BFE1EF9F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4409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: </a:t>
            </a:r>
            <a:r>
              <a:rPr lang="en-GB" b="0" dirty="0">
                <a:solidFill>
                  <a:srgbClr val="434244"/>
                </a:solidFill>
                <a:effectLst/>
                <a:latin typeface="Georgia" panose="02040502050405020303" pitchFamily="18" charset="0"/>
              </a:rPr>
              <a:t>Deep Learning for </a:t>
            </a:r>
            <a:r>
              <a:rPr lang="en-GB" b="0" dirty="0" err="1">
                <a:solidFill>
                  <a:srgbClr val="434244"/>
                </a:solidFill>
                <a:effectLst/>
                <a:latin typeface="Georgia" panose="02040502050405020303" pitchFamily="18" charset="0"/>
              </a:rPr>
              <a:t>Pediatric</a:t>
            </a:r>
            <a:r>
              <a:rPr lang="en-GB" b="0" dirty="0">
                <a:solidFill>
                  <a:srgbClr val="434244"/>
                </a:solidFill>
                <a:effectLst/>
                <a:latin typeface="Georgia" panose="02040502050405020303" pitchFamily="18" charset="0"/>
              </a:rPr>
              <a:t> Posterior Fossa </a:t>
            </a:r>
            <a:r>
              <a:rPr lang="en-GB" b="0" dirty="0" err="1">
                <a:solidFill>
                  <a:srgbClr val="434244"/>
                </a:solidFill>
                <a:effectLst/>
                <a:latin typeface="Georgia" panose="02040502050405020303" pitchFamily="18" charset="0"/>
              </a:rPr>
              <a:t>Tumor</a:t>
            </a:r>
            <a:r>
              <a:rPr lang="en-GB" b="0" dirty="0">
                <a:solidFill>
                  <a:srgbClr val="434244"/>
                </a:solidFill>
                <a:effectLst/>
                <a:latin typeface="Georgia" panose="02040502050405020303" pitchFamily="18" charset="0"/>
              </a:rPr>
              <a:t> Detection and Classification: A Multi-Institutional Study</a:t>
            </a:r>
            <a:endParaRPr lang="sv-SE" b="0" dirty="0">
              <a:solidFill>
                <a:srgbClr val="434244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v-SE" b="0" dirty="0">
              <a:solidFill>
                <a:srgbClr val="434244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>
              <a:solidFill>
                <a:srgbClr val="434244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6F50B-68EE-48D1-BA3C-74B1BFE1EF9F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72383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What is "reasonable" feature extraction?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6F50B-68EE-48D1-BA3C-74B1BFE1EF9F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6745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Multimodal data: We have multiple distinct inputs. Mention that in the real world, everything is multimodal. The fusion strategy refers to when in the training the fusion is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6F50B-68EE-48D1-BA3C-74B1BFE1EF9F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32323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Early</a:t>
            </a:r>
            <a:r>
              <a:rPr lang="sv-SE" dirty="0"/>
              <a:t>: </a:t>
            </a:r>
            <a:r>
              <a:rPr lang="sv-SE" dirty="0" err="1"/>
              <a:t>Concatenate</a:t>
            </a:r>
            <a:r>
              <a:rPr lang="sv-SE" dirty="0"/>
              <a:t>, sort </a:t>
            </a:r>
            <a:r>
              <a:rPr lang="sv-SE" dirty="0" err="1"/>
              <a:t>of</a:t>
            </a:r>
            <a:r>
              <a:rPr lang="sv-SE" dirty="0"/>
              <a:t> like </a:t>
            </a:r>
            <a:r>
              <a:rPr lang="sv-SE" dirty="0" err="1"/>
              <a:t>channels</a:t>
            </a:r>
            <a:r>
              <a:rPr lang="sv-SE" dirty="0"/>
              <a:t> in a CNN.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6F50B-68EE-48D1-BA3C-74B1BFE1EF9F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9289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Expensive beyond our resources.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Calibri"/>
                <a:cs typeface="Calibri"/>
              </a:rPr>
              <a:t>Self-Supervised learning means that there is less requirement for manual annotation.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Calibri"/>
                <a:cs typeface="Calibri"/>
              </a:rPr>
              <a:t>Transfer Learning: the model has already learnt to identify shapes, lines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6F50B-68EE-48D1-BA3C-74B1BFE1EF9F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31192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All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produce</a:t>
            </a:r>
            <a:r>
              <a:rPr lang="sv-SE" dirty="0"/>
              <a:t> a latent representation in the pipeline.</a:t>
            </a:r>
          </a:p>
          <a:p>
            <a:endParaRPr lang="sv-SE" dirty="0"/>
          </a:p>
          <a:p>
            <a:r>
              <a:rPr lang="sv-SE" dirty="0" err="1"/>
              <a:t>ResNet</a:t>
            </a:r>
            <a:r>
              <a:rPr lang="sv-SE" dirty="0"/>
              <a:t> and </a:t>
            </a:r>
            <a:r>
              <a:rPr lang="sv-SE" dirty="0" err="1"/>
              <a:t>ViT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originally</a:t>
            </a:r>
            <a:r>
              <a:rPr lang="sv-SE" dirty="0"/>
              <a:t> 2D, and </a:t>
            </a:r>
            <a:r>
              <a:rPr lang="sv-SE" dirty="0" err="1"/>
              <a:t>would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</a:t>
            </a:r>
            <a:r>
              <a:rPr lang="sv-SE" dirty="0" err="1"/>
              <a:t>configuring</a:t>
            </a:r>
            <a:r>
              <a:rPr lang="sv-SE" dirty="0"/>
              <a:t> for 3D.</a:t>
            </a:r>
          </a:p>
          <a:p>
            <a:endParaRPr lang="sv-SE" dirty="0"/>
          </a:p>
          <a:p>
            <a:r>
              <a:rPr lang="sv-SE" dirty="0"/>
              <a:t>Vista3D and MAISI </a:t>
            </a:r>
            <a:r>
              <a:rPr lang="sv-SE" dirty="0" err="1"/>
              <a:t>are</a:t>
            </a:r>
            <a:r>
              <a:rPr lang="sv-SE" dirty="0"/>
              <a:t> 3D.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6F50B-68EE-48D1-BA3C-74B1BFE1EF9F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2522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err="1"/>
              <a:t>This</a:t>
            </a:r>
            <a:r>
              <a:rPr lang="sv-SE"/>
              <a:t> </a:t>
            </a:r>
            <a:r>
              <a:rPr lang="sv-SE" err="1"/>
              <a:t>slide</a:t>
            </a:r>
            <a:r>
              <a:rPr lang="sv-SE"/>
              <a:t> is </a:t>
            </a:r>
            <a:r>
              <a:rPr lang="sv-SE" err="1"/>
              <a:t>very</a:t>
            </a:r>
            <a:r>
              <a:rPr lang="sv-SE"/>
              <a:t> </a:t>
            </a:r>
            <a:r>
              <a:rPr lang="sv-SE" err="1"/>
              <a:t>large</a:t>
            </a:r>
            <a:r>
              <a:rPr lang="sv-SE"/>
              <a:t> right </a:t>
            </a:r>
            <a:r>
              <a:rPr lang="sv-SE" err="1"/>
              <a:t>now</a:t>
            </a:r>
            <a:r>
              <a:rPr lang="sv-SE"/>
              <a:t>. I </a:t>
            </a:r>
            <a:r>
              <a:rPr lang="sv-SE" err="1"/>
              <a:t>will</a:t>
            </a:r>
            <a:r>
              <a:rPr lang="sv-SE"/>
              <a:t> </a:t>
            </a:r>
            <a:r>
              <a:rPr lang="sv-SE" err="1"/>
              <a:t>likely</a:t>
            </a:r>
            <a:r>
              <a:rPr lang="sv-SE"/>
              <a:t> split it </a:t>
            </a:r>
            <a:r>
              <a:rPr lang="sv-SE" err="1"/>
              <a:t>into</a:t>
            </a:r>
            <a:r>
              <a:rPr lang="sv-SE"/>
              <a:t> </a:t>
            </a:r>
            <a:r>
              <a:rPr lang="sv-SE" err="1"/>
              <a:t>two</a:t>
            </a:r>
            <a:r>
              <a:rPr lang="sv-SE"/>
              <a:t> later.</a:t>
            </a:r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6F50B-68EE-48D1-BA3C-74B1BFE1EF9F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353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D5D83F1-BF6E-4A98-8153-BAC9ABDE7CE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96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6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46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51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5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8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45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857DF4D-D974-434D-9D64-40B7405DF5F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85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5A00B8D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BE4EA1D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E_7CFEDF8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56FAD75D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2_C023CAA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C_D46542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CAC9494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A28970-3E8F-46CD-A302-42EE83668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B461E8C-52E0-57F5-A097-FB27FE81B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631" y="652520"/>
            <a:ext cx="7164674" cy="5571066"/>
          </a:xfrm>
        </p:spPr>
        <p:txBody>
          <a:bodyPr>
            <a:normAutofit/>
          </a:bodyPr>
          <a:lstStyle/>
          <a:p>
            <a:r>
              <a:rPr lang="en-GB" sz="6600" noProof="0" dirty="0">
                <a:solidFill>
                  <a:schemeClr val="tx1">
                    <a:alpha val="80000"/>
                  </a:schemeClr>
                </a:solidFill>
              </a:rPr>
              <a:t>Multisequence Fusion for brain tumour classification</a:t>
            </a:r>
            <a:br>
              <a:rPr lang="en-GB" sz="6600" noProof="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GB" sz="6600" noProof="0" dirty="0">
                <a:solidFill>
                  <a:schemeClr val="tx1">
                    <a:alpha val="80000"/>
                  </a:schemeClr>
                </a:solidFill>
              </a:rPr>
              <a:t>using deep learning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10D372BC-A28B-ED42-3807-3DABAEB0F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4869" y="643467"/>
            <a:ext cx="3711914" cy="5571066"/>
          </a:xfrm>
        </p:spPr>
        <p:txBody>
          <a:bodyPr>
            <a:normAutofit/>
          </a:bodyPr>
          <a:lstStyle/>
          <a:p>
            <a:r>
              <a:rPr lang="en-GB" sz="2000" noProof="0" dirty="0">
                <a:latin typeface="Aptos" panose="020B0004020202020204" pitchFamily="34" charset="0"/>
              </a:rPr>
              <a:t>Simon Jorstedt</a:t>
            </a:r>
            <a:endParaRPr lang="en-GB" sz="2000" dirty="0">
              <a:latin typeface="Aptos" panose="020B0004020202020204" pitchFamily="34" charset="0"/>
            </a:endParaRPr>
          </a:p>
          <a:p>
            <a:r>
              <a:rPr lang="en-GB" sz="2000" noProof="0" dirty="0">
                <a:latin typeface="Aptos" panose="020B0004020202020204" pitchFamily="34" charset="0"/>
              </a:rPr>
              <a:t>Linköping University</a:t>
            </a:r>
          </a:p>
          <a:p>
            <a:endParaRPr lang="en-GB" sz="2000" dirty="0">
              <a:latin typeface="Aptos" panose="020B0004020202020204" pitchFamily="34" charset="0"/>
            </a:endParaRPr>
          </a:p>
          <a:p>
            <a:r>
              <a:rPr lang="en-GB" sz="2000" i="1" noProof="0" dirty="0">
                <a:latin typeface="Aptos" panose="020B0004020202020204" pitchFamily="34" charset="0"/>
              </a:rPr>
              <a:t>Supervisor</a:t>
            </a:r>
            <a:r>
              <a:rPr lang="en-GB" sz="2000" noProof="0" dirty="0">
                <a:latin typeface="Aptos" panose="020B0004020202020204" pitchFamily="34" charset="0"/>
              </a:rPr>
              <a:t>: Anders Eklund</a:t>
            </a:r>
          </a:p>
          <a:p>
            <a:endParaRPr lang="en-GB" sz="2000" noProof="0" dirty="0">
              <a:latin typeface="Aptos" panose="020B0004020202020204" pitchFamily="34" charset="0"/>
            </a:endParaRPr>
          </a:p>
          <a:p>
            <a:r>
              <a:rPr lang="en-GB" sz="2000" i="1" dirty="0">
                <a:latin typeface="Aptos" panose="020B0004020202020204" pitchFamily="34" charset="0"/>
              </a:rPr>
              <a:t>Examinator</a:t>
            </a:r>
            <a:r>
              <a:rPr lang="en-GB" sz="2000" dirty="0">
                <a:latin typeface="Aptos" panose="020B0004020202020204" pitchFamily="34" charset="0"/>
              </a:rPr>
              <a:t>: Krzysztof </a:t>
            </a:r>
            <a:r>
              <a:rPr lang="en-GB" sz="2000" dirty="0" err="1">
                <a:latin typeface="Aptos" panose="020B0004020202020204" pitchFamily="34" charset="0"/>
              </a:rPr>
              <a:t>Bartoszek</a:t>
            </a:r>
            <a:endParaRPr lang="en-GB" sz="2000" noProof="0" dirty="0">
              <a:latin typeface="Aptos" panose="020B0004020202020204" pitchFamily="34" charset="0"/>
            </a:endParaRPr>
          </a:p>
          <a:p>
            <a:endParaRPr lang="en-GB" sz="2000" noProof="0" dirty="0">
              <a:latin typeface="Aptos" panose="020B0004020202020204" pitchFamily="34" charset="0"/>
            </a:endParaRPr>
          </a:p>
          <a:p>
            <a:r>
              <a:rPr lang="en-GB" sz="2000" i="1" dirty="0">
                <a:latin typeface="Aptos" panose="020B0004020202020204" pitchFamily="34" charset="0"/>
              </a:rPr>
              <a:t>External Supervisor</a:t>
            </a:r>
            <a:r>
              <a:rPr lang="en-GB" sz="2000" dirty="0">
                <a:latin typeface="Aptos" panose="020B0004020202020204" pitchFamily="34" charset="0"/>
              </a:rPr>
              <a:t>: Neda Haj-Hosseini</a:t>
            </a:r>
          </a:p>
          <a:p>
            <a:endParaRPr lang="en-GB" sz="2000" noProof="0" dirty="0">
              <a:latin typeface="Aptos" panose="020B00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AE7893-212D-45CB-A5B0-AE377389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1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0735-47F7-20BD-0D1F-A0BA52CAD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Fusion techniques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A84F7-3A17-8E21-832F-B385AB79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8B78B-1319-4D82-B9CE-AC4D7526F2DC}" type="datetime1">
              <a:rPr lang="en-SE"/>
              <a:t>2025-01-31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4D1DA-82A2-5ED5-CB49-2D62811F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C4134-7DB2-4D5F-0B19-CCF4AEC1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10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64A3E4-6052-E176-02BA-5A1E71994C51}"/>
              </a:ext>
            </a:extLst>
          </p:cNvPr>
          <p:cNvSpPr/>
          <p:nvPr/>
        </p:nvSpPr>
        <p:spPr>
          <a:xfrm>
            <a:off x="5033631" y="2589028"/>
            <a:ext cx="1132366" cy="8399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Data</a:t>
            </a:r>
            <a:endParaRPr lang="en-S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F54ABF-1851-BE63-3804-9A87A6C4DFD8}"/>
              </a:ext>
            </a:extLst>
          </p:cNvPr>
          <p:cNvSpPr/>
          <p:nvPr/>
        </p:nvSpPr>
        <p:spPr>
          <a:xfrm>
            <a:off x="6652460" y="2589027"/>
            <a:ext cx="1538176" cy="83997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Concatenate</a:t>
            </a:r>
            <a:endParaRPr lang="en-S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90C6BD-9252-D80A-9F61-33E3C749F6D3}"/>
              </a:ext>
            </a:extLst>
          </p:cNvPr>
          <p:cNvSpPr/>
          <p:nvPr/>
        </p:nvSpPr>
        <p:spPr>
          <a:xfrm>
            <a:off x="8782470" y="2576849"/>
            <a:ext cx="1442484" cy="8399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Feature </a:t>
            </a:r>
            <a:r>
              <a:rPr lang="sv-SE" dirty="0" err="1"/>
              <a:t>Extraction</a:t>
            </a:r>
            <a:endParaRPr lang="en-S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941127-AC9F-0E4B-F1E6-920252B8E3B9}"/>
              </a:ext>
            </a:extLst>
          </p:cNvPr>
          <p:cNvSpPr/>
          <p:nvPr/>
        </p:nvSpPr>
        <p:spPr>
          <a:xfrm>
            <a:off x="10711417" y="2589027"/>
            <a:ext cx="1132366" cy="83997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Classifier</a:t>
            </a:r>
            <a:endParaRPr lang="en-S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BA3DD13-A660-4DBC-D9F8-E36695345D0C}"/>
              </a:ext>
            </a:extLst>
          </p:cNvPr>
          <p:cNvSpPr/>
          <p:nvPr/>
        </p:nvSpPr>
        <p:spPr>
          <a:xfrm>
            <a:off x="6163256" y="2770315"/>
            <a:ext cx="489204" cy="4846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1521B70-26FC-C259-3A9C-BA928C0D477C}"/>
              </a:ext>
            </a:extLst>
          </p:cNvPr>
          <p:cNvSpPr/>
          <p:nvPr/>
        </p:nvSpPr>
        <p:spPr>
          <a:xfrm>
            <a:off x="8190636" y="2770315"/>
            <a:ext cx="607488" cy="484632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9141B7-0909-09D5-8BF3-08DFA514475B}"/>
              </a:ext>
            </a:extLst>
          </p:cNvPr>
          <p:cNvSpPr/>
          <p:nvPr/>
        </p:nvSpPr>
        <p:spPr>
          <a:xfrm>
            <a:off x="10222213" y="2783625"/>
            <a:ext cx="489204" cy="484632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7781E0-45C5-9A9C-806D-A12ACA874237}"/>
              </a:ext>
            </a:extLst>
          </p:cNvPr>
          <p:cNvSpPr/>
          <p:nvPr/>
        </p:nvSpPr>
        <p:spPr>
          <a:xfrm>
            <a:off x="5033631" y="4003621"/>
            <a:ext cx="1132366" cy="8399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Data</a:t>
            </a:r>
            <a:endParaRPr lang="en-S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5F50C3-AF50-7F3E-1FCA-5B03C1F161EE}"/>
              </a:ext>
            </a:extLst>
          </p:cNvPr>
          <p:cNvSpPr/>
          <p:nvPr/>
        </p:nvSpPr>
        <p:spPr>
          <a:xfrm>
            <a:off x="8581407" y="4001648"/>
            <a:ext cx="1538176" cy="83997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Concatenate</a:t>
            </a:r>
            <a:endParaRPr lang="en-S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73F9AC-8552-B59A-46DC-AE8AEE841F44}"/>
              </a:ext>
            </a:extLst>
          </p:cNvPr>
          <p:cNvSpPr/>
          <p:nvPr/>
        </p:nvSpPr>
        <p:spPr>
          <a:xfrm>
            <a:off x="6652460" y="4001648"/>
            <a:ext cx="1442484" cy="8399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(</a:t>
            </a:r>
            <a:r>
              <a:rPr lang="sv-SE" dirty="0" err="1"/>
              <a:t>Separate</a:t>
            </a:r>
            <a:r>
              <a:rPr lang="sv-SE" dirty="0"/>
              <a:t>)</a:t>
            </a:r>
          </a:p>
          <a:p>
            <a:pPr algn="ctr"/>
            <a:r>
              <a:rPr lang="sv-SE" dirty="0"/>
              <a:t>Feature </a:t>
            </a:r>
            <a:r>
              <a:rPr lang="sv-SE" dirty="0" err="1"/>
              <a:t>Extraction</a:t>
            </a:r>
            <a:endParaRPr lang="en-SE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2FB75AE4-B519-65E3-B967-AA615AF2E894}"/>
              </a:ext>
            </a:extLst>
          </p:cNvPr>
          <p:cNvSpPr/>
          <p:nvPr/>
        </p:nvSpPr>
        <p:spPr>
          <a:xfrm>
            <a:off x="6163256" y="4184908"/>
            <a:ext cx="489204" cy="4846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933ADD94-95DE-72A7-F9A4-B70335A5DF31}"/>
              </a:ext>
            </a:extLst>
          </p:cNvPr>
          <p:cNvSpPr/>
          <p:nvPr/>
        </p:nvSpPr>
        <p:spPr>
          <a:xfrm>
            <a:off x="10119583" y="4182936"/>
            <a:ext cx="607488" cy="484632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CA235E5D-6B70-206B-65DE-1DC99D69EA46}"/>
              </a:ext>
            </a:extLst>
          </p:cNvPr>
          <p:cNvSpPr/>
          <p:nvPr/>
        </p:nvSpPr>
        <p:spPr>
          <a:xfrm>
            <a:off x="8092203" y="4208424"/>
            <a:ext cx="489204" cy="484632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3F0325-7737-7FB3-835E-9EC6B97B4C9D}"/>
              </a:ext>
            </a:extLst>
          </p:cNvPr>
          <p:cNvSpPr/>
          <p:nvPr/>
        </p:nvSpPr>
        <p:spPr>
          <a:xfrm>
            <a:off x="5033631" y="5338769"/>
            <a:ext cx="1132366" cy="83997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Data</a:t>
            </a:r>
            <a:endParaRPr lang="en-SE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A277B9-600B-2D0F-77C7-18380DE6736E}"/>
              </a:ext>
            </a:extLst>
          </p:cNvPr>
          <p:cNvSpPr/>
          <p:nvPr/>
        </p:nvSpPr>
        <p:spPr>
          <a:xfrm>
            <a:off x="10371742" y="5331234"/>
            <a:ext cx="1538176" cy="83997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Concatenate</a:t>
            </a:r>
            <a:endParaRPr lang="sv-SE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EA8BCF-F4A5-A80E-80DC-4E8E33CBBD0C}"/>
              </a:ext>
            </a:extLst>
          </p:cNvPr>
          <p:cNvSpPr/>
          <p:nvPr/>
        </p:nvSpPr>
        <p:spPr>
          <a:xfrm>
            <a:off x="6652460" y="5336796"/>
            <a:ext cx="1442484" cy="83997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(</a:t>
            </a:r>
            <a:r>
              <a:rPr lang="sv-SE" dirty="0" err="1"/>
              <a:t>Separate</a:t>
            </a:r>
            <a:r>
              <a:rPr lang="sv-SE" dirty="0"/>
              <a:t>)</a:t>
            </a:r>
          </a:p>
          <a:p>
            <a:pPr algn="ctr"/>
            <a:r>
              <a:rPr lang="sv-SE" dirty="0"/>
              <a:t>Feature </a:t>
            </a:r>
            <a:r>
              <a:rPr lang="sv-SE" dirty="0" err="1"/>
              <a:t>Extraction</a:t>
            </a:r>
            <a:endParaRPr lang="en-SE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8A73E708-3BCB-BC09-C83F-37B41314C648}"/>
              </a:ext>
            </a:extLst>
          </p:cNvPr>
          <p:cNvSpPr/>
          <p:nvPr/>
        </p:nvSpPr>
        <p:spPr>
          <a:xfrm>
            <a:off x="6163256" y="5520056"/>
            <a:ext cx="489204" cy="48463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0224231F-E414-6692-930D-0741EB2DC42D}"/>
              </a:ext>
            </a:extLst>
          </p:cNvPr>
          <p:cNvSpPr/>
          <p:nvPr/>
        </p:nvSpPr>
        <p:spPr>
          <a:xfrm>
            <a:off x="8092203" y="5543572"/>
            <a:ext cx="489204" cy="484632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CADFDC-9CBD-152D-1DDD-2B54FEFF3170}"/>
              </a:ext>
            </a:extLst>
          </p:cNvPr>
          <p:cNvSpPr/>
          <p:nvPr/>
        </p:nvSpPr>
        <p:spPr>
          <a:xfrm>
            <a:off x="10755916" y="3977683"/>
            <a:ext cx="1132366" cy="839973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Classifier</a:t>
            </a:r>
            <a:endParaRPr lang="en-S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CACD06-5020-08EE-DC17-668E5470AF70}"/>
              </a:ext>
            </a:extLst>
          </p:cNvPr>
          <p:cNvSpPr/>
          <p:nvPr/>
        </p:nvSpPr>
        <p:spPr>
          <a:xfrm>
            <a:off x="8581407" y="5344464"/>
            <a:ext cx="1303872" cy="839973"/>
          </a:xfrm>
          <a:prstGeom prst="rect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(</a:t>
            </a:r>
            <a:r>
              <a:rPr lang="sv-SE" dirty="0" err="1"/>
              <a:t>Separate</a:t>
            </a:r>
            <a:r>
              <a:rPr lang="sv-SE" dirty="0"/>
              <a:t>)</a:t>
            </a:r>
          </a:p>
          <a:p>
            <a:pPr algn="ctr"/>
            <a:r>
              <a:rPr lang="sv-SE" dirty="0" err="1"/>
              <a:t>Classifiers</a:t>
            </a:r>
            <a:endParaRPr lang="en-SE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31C8825-C336-AF99-0C5F-7286881E9AF5}"/>
              </a:ext>
            </a:extLst>
          </p:cNvPr>
          <p:cNvSpPr/>
          <p:nvPr/>
        </p:nvSpPr>
        <p:spPr>
          <a:xfrm>
            <a:off x="9882538" y="5548605"/>
            <a:ext cx="489204" cy="484632"/>
          </a:xfrm>
          <a:prstGeom prst="rightArrow">
            <a:avLst/>
          </a:prstGeom>
          <a:ln>
            <a:noFill/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4A36090-1767-24D3-6BEC-43D6EF3A50FE}"/>
              </a:ext>
            </a:extLst>
          </p:cNvPr>
          <p:cNvSpPr txBox="1">
            <a:spLocks/>
          </p:cNvSpPr>
          <p:nvPr/>
        </p:nvSpPr>
        <p:spPr>
          <a:xfrm>
            <a:off x="739777" y="2347751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Aptos" panose="020B0004020202020204" pitchFamily="34" charset="0"/>
              </a:rPr>
              <a:t>Early</a:t>
            </a:r>
          </a:p>
          <a:p>
            <a:pPr lvl="2"/>
            <a:r>
              <a:rPr lang="en-GB" sz="2000" dirty="0">
                <a:latin typeface="Aptos" panose="020B0004020202020204" pitchFamily="34" charset="0"/>
              </a:rPr>
              <a:t>Modalities are treated separately</a:t>
            </a:r>
          </a:p>
          <a:p>
            <a:pPr lvl="2"/>
            <a:endParaRPr lang="en-GB" sz="2000" dirty="0">
              <a:latin typeface="Aptos" panose="020B0004020202020204" pitchFamily="34" charset="0"/>
            </a:endParaRPr>
          </a:p>
          <a:p>
            <a:pPr lvl="2"/>
            <a:endParaRPr lang="en-GB" sz="2000" dirty="0">
              <a:latin typeface="Aptos" panose="020B0004020202020204" pitchFamily="34" charset="0"/>
            </a:endParaRPr>
          </a:p>
          <a:p>
            <a:r>
              <a:rPr lang="en-GB" sz="2800" dirty="0">
                <a:latin typeface="Aptos" panose="020B0004020202020204" pitchFamily="34" charset="0"/>
              </a:rPr>
              <a:t>Intermediate</a:t>
            </a:r>
          </a:p>
          <a:p>
            <a:pPr lvl="2"/>
            <a:r>
              <a:rPr lang="en-GB" sz="2000" dirty="0">
                <a:latin typeface="Aptos" panose="020B0004020202020204" pitchFamily="34" charset="0"/>
              </a:rPr>
              <a:t>Modality dependencies</a:t>
            </a:r>
          </a:p>
          <a:p>
            <a:pPr marL="457200" lvl="3" indent="0">
              <a:buNone/>
            </a:pPr>
            <a:r>
              <a:rPr lang="en-GB" sz="2000" dirty="0">
                <a:latin typeface="Aptos" panose="020B0004020202020204" pitchFamily="34" charset="0"/>
              </a:rPr>
              <a:t>taken into account</a:t>
            </a:r>
          </a:p>
          <a:p>
            <a:pPr lvl="2"/>
            <a:endParaRPr lang="en-GB" sz="2000" dirty="0">
              <a:latin typeface="Aptos" panose="020B0004020202020204" pitchFamily="34" charset="0"/>
            </a:endParaRPr>
          </a:p>
          <a:p>
            <a:r>
              <a:rPr lang="en-GB" sz="2800" dirty="0">
                <a:latin typeface="Aptos" panose="020B0004020202020204" pitchFamily="34" charset="0"/>
              </a:rPr>
              <a:t>Late</a:t>
            </a:r>
          </a:p>
          <a:p>
            <a:pPr lvl="2"/>
            <a:r>
              <a:rPr lang="en-GB" sz="2000" dirty="0">
                <a:latin typeface="Aptos" panose="020B0004020202020204" pitchFamily="34" charset="0"/>
              </a:rPr>
              <a:t>Train separate classifiers</a:t>
            </a:r>
            <a:endParaRPr lang="sv-SE" sz="2800" dirty="0">
              <a:latin typeface="Aptos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FCF05E-8D99-9591-17BF-4EC96B4D186A}"/>
              </a:ext>
            </a:extLst>
          </p:cNvPr>
          <p:cNvSpPr/>
          <p:nvPr/>
        </p:nvSpPr>
        <p:spPr>
          <a:xfrm>
            <a:off x="10711417" y="3519269"/>
            <a:ext cx="1176865" cy="2037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Trained</a:t>
            </a:r>
            <a:endParaRPr lang="en-S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48286B-F9AD-9E79-7061-414E6DCF3656}"/>
              </a:ext>
            </a:extLst>
          </p:cNvPr>
          <p:cNvSpPr/>
          <p:nvPr/>
        </p:nvSpPr>
        <p:spPr>
          <a:xfrm>
            <a:off x="6652460" y="4910427"/>
            <a:ext cx="5213573" cy="2771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Trained</a:t>
            </a:r>
            <a:endParaRPr lang="en-S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EEA3F1-C3FD-B27E-43F8-2F68E8F37365}"/>
              </a:ext>
            </a:extLst>
          </p:cNvPr>
          <p:cNvSpPr/>
          <p:nvPr/>
        </p:nvSpPr>
        <p:spPr>
          <a:xfrm>
            <a:off x="8560142" y="6279375"/>
            <a:ext cx="3349776" cy="273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/>
              <a:t>Trained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84301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A9104DD-E070-5376-3C84-1CA283EB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Foundation models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B1A419B-1D8D-F5B5-E6AB-15F7AE345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128" y="2286000"/>
            <a:ext cx="9720073" cy="40233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>
                <a:latin typeface="Aptos" panose="020B0004020202020204" pitchFamily="34" charset="0"/>
              </a:rPr>
              <a:t>Generalised</a:t>
            </a:r>
          </a:p>
          <a:p>
            <a:pPr lvl="2"/>
            <a:r>
              <a:rPr lang="en-GB" sz="2400" noProof="0" dirty="0">
                <a:latin typeface="Aptos" panose="020B0004020202020204" pitchFamily="34" charset="0"/>
              </a:rPr>
              <a:t>Requires lots of training </a:t>
            </a:r>
            <a:r>
              <a:rPr lang="en-GB" sz="2400" dirty="0">
                <a:latin typeface="Aptos" panose="020B0004020202020204" pitchFamily="34" charset="0"/>
              </a:rPr>
              <a:t>data</a:t>
            </a:r>
          </a:p>
          <a:p>
            <a:pPr lvl="2"/>
            <a:r>
              <a:rPr lang="en-GB" sz="2400" dirty="0">
                <a:latin typeface="Aptos" panose="020B0004020202020204" pitchFamily="34" charset="0"/>
              </a:rPr>
              <a:t>Self-Supervised learning</a:t>
            </a:r>
          </a:p>
          <a:p>
            <a:pPr lvl="2"/>
            <a:r>
              <a:rPr lang="en-GB" sz="2400" noProof="0" dirty="0">
                <a:latin typeface="Aptos" panose="020B0004020202020204" pitchFamily="34" charset="0"/>
              </a:rPr>
              <a:t>Very expensive</a:t>
            </a:r>
          </a:p>
          <a:p>
            <a:pPr lvl="1"/>
            <a:endParaRPr lang="en-GB" sz="2800" noProof="0" dirty="0">
              <a:latin typeface="Aptos" panose="020B0004020202020204" pitchFamily="34" charset="0"/>
            </a:endParaRPr>
          </a:p>
          <a:p>
            <a:r>
              <a:rPr lang="en-GB" sz="2800" noProof="0" dirty="0">
                <a:latin typeface="Aptos" panose="020B0004020202020204" pitchFamily="34" charset="0"/>
              </a:rPr>
              <a:t>Transfer Learning</a:t>
            </a:r>
          </a:p>
          <a:p>
            <a:pPr lvl="2"/>
            <a:r>
              <a:rPr lang="en-GB" sz="2400" dirty="0">
                <a:latin typeface="Aptos" panose="020B0004020202020204" pitchFamily="34" charset="0"/>
              </a:rPr>
              <a:t>Task-specific</a:t>
            </a:r>
          </a:p>
          <a:p>
            <a:pPr lvl="2"/>
            <a:r>
              <a:rPr lang="en-GB" sz="2400" dirty="0">
                <a:latin typeface="Aptos" panose="020B0004020202020204" pitchFamily="34" charset="0"/>
              </a:rPr>
              <a:t>Parameter fine tuning</a:t>
            </a:r>
          </a:p>
          <a:p>
            <a:pPr lvl="2"/>
            <a:r>
              <a:rPr lang="en-GB" sz="2400" dirty="0">
                <a:latin typeface="Aptos" panose="020B0004020202020204" pitchFamily="34" charset="0"/>
              </a:rPr>
              <a:t>Less data</a:t>
            </a:r>
          </a:p>
        </p:txBody>
      </p:sp>
    </p:spTree>
    <p:extLst>
      <p:ext uri="{BB962C8B-B14F-4D97-AF65-F5344CB8AC3E}">
        <p14:creationId xmlns:p14="http://schemas.microsoft.com/office/powerpoint/2010/main" val="15099967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CBCE2-B907-E51A-913F-5DBD8AE1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 model candidates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2A10D-8647-C28C-678B-F7FB4180E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err="1">
                <a:latin typeface="Aptos" panose="020B0004020202020204" pitchFamily="34" charset="0"/>
              </a:rPr>
              <a:t>ResNet</a:t>
            </a:r>
            <a:endParaRPr lang="en-US" sz="2800" dirty="0">
              <a:latin typeface="Aptos" panose="020B0004020202020204" pitchFamily="34" charset="0"/>
            </a:endParaRPr>
          </a:p>
          <a:p>
            <a:pPr lvl="2"/>
            <a:r>
              <a:rPr lang="en-US" sz="2400" dirty="0">
                <a:latin typeface="Aptos" panose="020B0004020202020204" pitchFamily="34" charset="0"/>
              </a:rPr>
              <a:t>Residual CNN</a:t>
            </a:r>
          </a:p>
          <a:p>
            <a:r>
              <a:rPr lang="en-US" sz="2800" dirty="0" err="1">
                <a:latin typeface="Aptos" panose="020B0004020202020204" pitchFamily="34" charset="0"/>
              </a:rPr>
              <a:t>ViT</a:t>
            </a:r>
            <a:endParaRPr lang="en-US" sz="2800" dirty="0">
              <a:latin typeface="Aptos" panose="020B0004020202020204" pitchFamily="34" charset="0"/>
            </a:endParaRPr>
          </a:p>
          <a:p>
            <a:pPr lvl="2"/>
            <a:r>
              <a:rPr lang="en-US" sz="2400" dirty="0">
                <a:latin typeface="Aptos" panose="020B0004020202020204" pitchFamily="34" charset="0"/>
              </a:rPr>
              <a:t>Vision Transformer</a:t>
            </a:r>
          </a:p>
          <a:p>
            <a:r>
              <a:rPr lang="en-US" sz="2800" dirty="0">
                <a:latin typeface="Aptos" panose="020B0004020202020204" pitchFamily="34" charset="0"/>
              </a:rPr>
              <a:t>Vista3D</a:t>
            </a:r>
          </a:p>
          <a:p>
            <a:pPr lvl="2"/>
            <a:r>
              <a:rPr lang="en-US" sz="2400" dirty="0">
                <a:latin typeface="Aptos" panose="020B0004020202020204" pitchFamily="34" charset="0"/>
              </a:rPr>
              <a:t>Medical segmentation</a:t>
            </a:r>
          </a:p>
          <a:p>
            <a:r>
              <a:rPr lang="en-US" sz="2800" dirty="0">
                <a:latin typeface="Aptos" panose="020B0004020202020204" pitchFamily="34" charset="0"/>
              </a:rPr>
              <a:t>MAISI</a:t>
            </a:r>
          </a:p>
          <a:p>
            <a:pPr lvl="2"/>
            <a:r>
              <a:rPr lang="en-US" sz="2400" dirty="0">
                <a:latin typeface="Aptos" panose="020B0004020202020204" pitchFamily="34" charset="0"/>
              </a:rPr>
              <a:t>Medical Synthesis</a:t>
            </a:r>
          </a:p>
          <a:p>
            <a:endParaRPr lang="en-US" sz="2800" dirty="0">
              <a:latin typeface="Aptos" panose="020B00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9F2F4-9DC4-CBBF-5E75-A2AFF0227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9A99-73B9-4204-9D5B-8DF37A3F94BB}" type="datetime1">
              <a:rPr lang="en-SE"/>
              <a:t>2025-01-31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527E-52E7-A39E-6431-69EB7EADE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985C-066A-0604-CEAD-45BA9DF8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6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8E9174-C9E8-D614-F380-446CCC81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807" y="0"/>
            <a:ext cx="6894576" cy="1783080"/>
          </a:xfrm>
        </p:spPr>
        <p:txBody>
          <a:bodyPr anchor="b">
            <a:normAutofit/>
          </a:bodyPr>
          <a:lstStyle/>
          <a:p>
            <a:r>
              <a:rPr lang="en-GB" sz="5400" noProof="0" dirty="0"/>
              <a:t>Model Evaluation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D71CD85-CCF9-5B5A-C144-23D4FF44C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18245"/>
            <a:ext cx="6894576" cy="45448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300" dirty="0">
                <a:latin typeface="Aptos" panose="020B0004020202020204" pitchFamily="34" charset="0"/>
              </a:rPr>
              <a:t>Metrics</a:t>
            </a:r>
            <a:endParaRPr lang="en-GB" sz="2300" noProof="0" dirty="0">
              <a:latin typeface="Aptos" panose="020B0004020202020204" pitchFamily="34" charset="0"/>
            </a:endParaRPr>
          </a:p>
          <a:p>
            <a:pPr marL="493395" lvl="1"/>
            <a:r>
              <a:rPr lang="en-GB" sz="2300" noProof="0" dirty="0">
                <a:latin typeface="Aptos" panose="020B0004020202020204" pitchFamily="34" charset="0"/>
              </a:rPr>
              <a:t>Confusion matrix</a:t>
            </a:r>
          </a:p>
          <a:p>
            <a:pPr marL="493395" lvl="1"/>
            <a:r>
              <a:rPr lang="en-GB" sz="2300" noProof="0" dirty="0">
                <a:latin typeface="Aptos" panose="020B0004020202020204" pitchFamily="34" charset="0"/>
              </a:rPr>
              <a:t>Balanced Accuracy</a:t>
            </a:r>
          </a:p>
          <a:p>
            <a:pPr marL="493395" lvl="1"/>
            <a:r>
              <a:rPr lang="en-GB" sz="2300" noProof="0" dirty="0">
                <a:latin typeface="Aptos" panose="020B0004020202020204" pitchFamily="34" charset="0"/>
              </a:rPr>
              <a:t>Precision, Recall, F1 score</a:t>
            </a:r>
          </a:p>
          <a:p>
            <a:pPr marL="493395" lvl="1"/>
            <a:r>
              <a:rPr lang="en-GB" sz="2300" dirty="0">
                <a:latin typeface="Aptos" panose="020B0004020202020204" pitchFamily="34" charset="0"/>
              </a:rPr>
              <a:t>Matthews Correlation Coefficient</a:t>
            </a:r>
          </a:p>
          <a:p>
            <a:r>
              <a:rPr lang="en-GB" sz="2300" noProof="0" dirty="0">
                <a:latin typeface="Aptos" panose="020B0004020202020204" pitchFamily="34" charset="0"/>
              </a:rPr>
              <a:t>Additional</a:t>
            </a:r>
          </a:p>
          <a:p>
            <a:pPr lvl="2"/>
            <a:r>
              <a:rPr lang="en-GB" sz="2300" noProof="0" dirty="0">
                <a:latin typeface="Aptos" panose="020B0004020202020204" pitchFamily="34" charset="0"/>
              </a:rPr>
              <a:t>ROC-AUC</a:t>
            </a:r>
          </a:p>
          <a:p>
            <a:pPr lvl="2"/>
            <a:r>
              <a:rPr lang="en-GB" sz="2300" noProof="0" dirty="0">
                <a:latin typeface="Aptos" panose="020B0004020202020204" pitchFamily="34" charset="0"/>
              </a:rPr>
              <a:t>Training time</a:t>
            </a:r>
          </a:p>
          <a:p>
            <a:pPr lvl="2"/>
            <a:r>
              <a:rPr lang="en-GB" sz="2300" noProof="0" dirty="0">
                <a:latin typeface="Aptos" panose="020B0004020202020204" pitchFamily="34" charset="0"/>
              </a:rPr>
              <a:t>Carbon emissions</a:t>
            </a:r>
          </a:p>
          <a:p>
            <a:r>
              <a:rPr lang="en-GB" sz="2300" noProof="0" dirty="0">
                <a:latin typeface="Aptos" panose="020B0004020202020204" pitchFamily="34" charset="0"/>
              </a:rPr>
              <a:t>Attention maps</a:t>
            </a:r>
          </a:p>
          <a:p>
            <a:pPr marL="493395" lvl="1"/>
            <a:r>
              <a:rPr lang="en-GB" sz="2300" noProof="0" dirty="0">
                <a:latin typeface="Aptos" panose="020B0004020202020204" pitchFamily="34" charset="0"/>
              </a:rPr>
              <a:t>Grad-CAM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3A30A0-5819-ACBB-3B99-EB9B9D17B5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2" b="11966"/>
          <a:stretch/>
        </p:blipFill>
        <p:spPr>
          <a:xfrm>
            <a:off x="8059547" y="891540"/>
            <a:ext cx="2992078" cy="29860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71674B-6515-D65D-7A02-D28706CE25C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69" r="322" b="11783"/>
          <a:stretch/>
        </p:blipFill>
        <p:spPr>
          <a:xfrm>
            <a:off x="8059547" y="3877570"/>
            <a:ext cx="2972936" cy="297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2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F4FB-DF47-024F-E613-13E327C1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Statistical significance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8E4B0-31D1-1A90-22E4-CB82455FB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>
                <a:latin typeface="Aptos" panose="020B0004020202020204" pitchFamily="34" charset="0"/>
              </a:rPr>
              <a:t>Model uncertainty</a:t>
            </a:r>
          </a:p>
          <a:p>
            <a:pPr lvl="2"/>
            <a:r>
              <a:rPr lang="en-GB" sz="2400" dirty="0">
                <a:latin typeface="Aptos" panose="020B0004020202020204" pitchFamily="34" charset="0"/>
              </a:rPr>
              <a:t>Nonparametric bootstrapping</a:t>
            </a:r>
          </a:p>
          <a:p>
            <a:pPr lvl="2"/>
            <a:r>
              <a:rPr lang="en-GB" sz="2400" dirty="0" err="1">
                <a:latin typeface="Aptos" panose="020B0004020202020204" pitchFamily="34" charset="0"/>
              </a:rPr>
              <a:t>Tensorflow</a:t>
            </a:r>
            <a:r>
              <a:rPr lang="en-GB" sz="2400" dirty="0">
                <a:latin typeface="Aptos" panose="020B0004020202020204" pitchFamily="34" charset="0"/>
              </a:rPr>
              <a:t> probability</a:t>
            </a:r>
          </a:p>
          <a:p>
            <a:pPr marL="0" indent="0">
              <a:buNone/>
            </a:pPr>
            <a:endParaRPr lang="en-US" sz="2800" dirty="0">
              <a:latin typeface="Aptos" panose="020B0004020202020204" pitchFamily="34" charset="0"/>
            </a:endParaRPr>
          </a:p>
          <a:p>
            <a:r>
              <a:rPr lang="en-US" sz="2800" dirty="0">
                <a:latin typeface="Aptos" panose="020B0004020202020204" pitchFamily="34" charset="0"/>
              </a:rPr>
              <a:t>Model comparison</a:t>
            </a:r>
          </a:p>
          <a:p>
            <a:pPr lvl="2"/>
            <a:r>
              <a:rPr lang="en-GB" sz="2400" dirty="0">
                <a:latin typeface="Aptos" panose="020B0004020202020204" pitchFamily="34" charset="0"/>
              </a:rPr>
              <a:t>W</a:t>
            </a:r>
            <a:r>
              <a:rPr lang="en-GB" sz="2400" noProof="0" dirty="0" err="1">
                <a:latin typeface="Aptos" panose="020B0004020202020204" pitchFamily="34" charset="0"/>
              </a:rPr>
              <a:t>ilcoxon</a:t>
            </a:r>
            <a:r>
              <a:rPr lang="en-GB" sz="2400" noProof="0" dirty="0">
                <a:latin typeface="Aptos" panose="020B0004020202020204" pitchFamily="34" charset="0"/>
              </a:rPr>
              <a:t> signed rank test</a:t>
            </a:r>
          </a:p>
          <a:p>
            <a:pPr lvl="2"/>
            <a:r>
              <a:rPr lang="en-GB" sz="2400" noProof="0" dirty="0">
                <a:latin typeface="Aptos" panose="020B0004020202020204" pitchFamily="34" charset="0"/>
              </a:rPr>
              <a:t>DeLong test (ROC curves)</a:t>
            </a:r>
          </a:p>
        </p:txBody>
      </p:sp>
    </p:spTree>
    <p:extLst>
      <p:ext uri="{BB962C8B-B14F-4D97-AF65-F5344CB8AC3E}">
        <p14:creationId xmlns:p14="http://schemas.microsoft.com/office/powerpoint/2010/main" val="20970781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07F3-2C36-F59F-5BED-3CA36246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Challenges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4B0F-1C52-2FAB-5D7A-D385B863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sz="2800" dirty="0">
                <a:latin typeface="Aptos" panose="020B0004020202020204" pitchFamily="34" charset="0"/>
              </a:rPr>
              <a:t>Foundation </a:t>
            </a:r>
            <a:r>
              <a:rPr lang="sv-SE" sz="2800" dirty="0" err="1">
                <a:latin typeface="Aptos" panose="020B0004020202020204" pitchFamily="34" charset="0"/>
              </a:rPr>
              <a:t>model</a:t>
            </a:r>
            <a:r>
              <a:rPr lang="sv-SE" sz="2800" dirty="0">
                <a:latin typeface="Aptos" panose="020B0004020202020204" pitchFamily="34" charset="0"/>
              </a:rPr>
              <a:t> </a:t>
            </a:r>
            <a:r>
              <a:rPr lang="sv-SE" sz="2800" dirty="0" err="1">
                <a:latin typeface="Aptos" panose="020B0004020202020204" pitchFamily="34" charset="0"/>
              </a:rPr>
              <a:t>configuration</a:t>
            </a:r>
            <a:endParaRPr lang="sv-SE" sz="2800" dirty="0">
              <a:latin typeface="Aptos" panose="020B0004020202020204" pitchFamily="34" charset="0"/>
            </a:endParaRPr>
          </a:p>
          <a:p>
            <a:pPr lvl="2"/>
            <a:r>
              <a:rPr lang="sv-SE" sz="2400" dirty="0">
                <a:latin typeface="Aptos" panose="020B0004020202020204" pitchFamily="34" charset="0"/>
              </a:rPr>
              <a:t>2D/3D </a:t>
            </a:r>
            <a:r>
              <a:rPr lang="sv-SE" sz="2400" dirty="0" err="1">
                <a:latin typeface="Aptos" panose="020B0004020202020204" pitchFamily="34" charset="0"/>
              </a:rPr>
              <a:t>mismatch</a:t>
            </a:r>
            <a:endParaRPr lang="sv-SE" sz="2400" dirty="0">
              <a:latin typeface="Aptos" panose="020B0004020202020204" pitchFamily="34" charset="0"/>
            </a:endParaRPr>
          </a:p>
          <a:p>
            <a:pPr lvl="2"/>
            <a:r>
              <a:rPr lang="sv-SE" sz="2400" dirty="0">
                <a:latin typeface="Aptos" panose="020B0004020202020204" pitchFamily="34" charset="0"/>
              </a:rPr>
              <a:t>Channel </a:t>
            </a:r>
            <a:r>
              <a:rPr lang="sv-SE" sz="2400" dirty="0" err="1">
                <a:latin typeface="Aptos" panose="020B0004020202020204" pitchFamily="34" charset="0"/>
              </a:rPr>
              <a:t>mismatch</a:t>
            </a:r>
            <a:endParaRPr lang="sv-SE" sz="2400" dirty="0">
              <a:latin typeface="Aptos" panose="020B0004020202020204" pitchFamily="34" charset="0"/>
            </a:endParaRPr>
          </a:p>
          <a:p>
            <a:endParaRPr lang="sv-SE" sz="2800" dirty="0">
              <a:latin typeface="Aptos" panose="020B0004020202020204" pitchFamily="34" charset="0"/>
            </a:endParaRPr>
          </a:p>
          <a:p>
            <a:r>
              <a:rPr lang="sv-SE" sz="2800" dirty="0" err="1">
                <a:latin typeface="Aptos" panose="020B0004020202020204" pitchFamily="34" charset="0"/>
              </a:rPr>
              <a:t>Computationally</a:t>
            </a:r>
            <a:r>
              <a:rPr lang="sv-SE" sz="2800" dirty="0">
                <a:latin typeface="Aptos" panose="020B0004020202020204" pitchFamily="34" charset="0"/>
              </a:rPr>
              <a:t> </a:t>
            </a:r>
            <a:r>
              <a:rPr lang="sv-SE" sz="2800" dirty="0" err="1">
                <a:latin typeface="Aptos" panose="020B0004020202020204" pitchFamily="34" charset="0"/>
              </a:rPr>
              <a:t>expensive</a:t>
            </a:r>
            <a:r>
              <a:rPr lang="sv-SE" sz="2800" dirty="0">
                <a:latin typeface="Aptos" panose="020B0004020202020204" pitchFamily="34" charset="0"/>
              </a:rPr>
              <a:t> </a:t>
            </a:r>
            <a:r>
              <a:rPr lang="sv-SE" sz="2800" dirty="0" err="1">
                <a:latin typeface="Aptos" panose="020B0004020202020204" pitchFamily="34" charset="0"/>
              </a:rPr>
              <a:t>training</a:t>
            </a:r>
            <a:endParaRPr lang="sv-SE" sz="2800" dirty="0">
              <a:latin typeface="Aptos" panose="020B0004020202020204" pitchFamily="34" charset="0"/>
            </a:endParaRPr>
          </a:p>
          <a:p>
            <a:pPr lvl="2"/>
            <a:r>
              <a:rPr lang="sv-SE" sz="2400" dirty="0">
                <a:latin typeface="Aptos" panose="020B0004020202020204" pitchFamily="34" charset="0"/>
              </a:rPr>
              <a:t>Parallell feature </a:t>
            </a:r>
            <a:r>
              <a:rPr lang="sv-SE" sz="2400" dirty="0" err="1">
                <a:latin typeface="Aptos" panose="020B0004020202020204" pitchFamily="34" charset="0"/>
              </a:rPr>
              <a:t>extraction</a:t>
            </a:r>
            <a:endParaRPr lang="sv-SE" sz="2400" dirty="0">
              <a:latin typeface="Aptos" panose="020B0004020202020204" pitchFamily="34" charset="0"/>
            </a:endParaRPr>
          </a:p>
          <a:p>
            <a:pPr lvl="2"/>
            <a:r>
              <a:rPr lang="sv-SE" sz="2400" dirty="0">
                <a:latin typeface="Aptos" panose="020B0004020202020204" pitchFamily="34" charset="0"/>
              </a:rPr>
              <a:t>Parallell </a:t>
            </a:r>
            <a:r>
              <a:rPr lang="sv-SE" sz="2400" dirty="0" err="1">
                <a:latin typeface="Aptos" panose="020B0004020202020204" pitchFamily="34" charset="0"/>
              </a:rPr>
              <a:t>models</a:t>
            </a:r>
            <a:endParaRPr lang="sv-SE" sz="2400" dirty="0">
              <a:latin typeface="Aptos" panose="020B00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87EFE-429C-37A9-7339-4A172B8C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91EF2-E152-4E2C-8CB6-FDE43B99BAAE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C7CD4-9EDD-5573-8ECF-AA406745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2E75E-CD2E-8224-DFBD-1A058477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5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75D04-E296-6F38-E67A-E9EC89A1C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94CF16-65E7-9F81-6C96-09E077FBC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noProof="0" dirty="0">
                <a:latin typeface="Aptos" panose="020B0004020202020204" pitchFamily="34" charset="0"/>
              </a:rPr>
              <a:t>Thank you for listening </a:t>
            </a:r>
            <a:r>
              <a:rPr lang="en-GB" noProof="0" dirty="0">
                <a:latin typeface="Aptos" panose="020B0004020202020204" pitchFamily="34" charset="0"/>
                <a:sym typeface="Wingdings" panose="05000000000000000000" pitchFamily="2" charset="2"/>
              </a:rPr>
              <a:t></a:t>
            </a:r>
            <a:endParaRPr lang="en-GB" noProof="0" dirty="0">
              <a:latin typeface="Aptos" panose="020B0004020202020204" pitchFamily="34" charset="0"/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7115867-12DC-5F16-18FF-237924FEA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955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6F3205-0C82-78CE-BC9B-B499BB86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GB" sz="4000" noProof="0"/>
              <a:t>Paediatric Brain Tumours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BEA4480-5E90-C536-28AC-D5B6DAA9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968184"/>
            <a:ext cx="5334197" cy="3769835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en-GB" sz="3000" dirty="0">
                <a:latin typeface="Aptos" panose="020B0004020202020204" pitchFamily="34" charset="0"/>
              </a:rPr>
              <a:t>Severe disease</a:t>
            </a:r>
            <a:endParaRPr lang="en-US" sz="3000" dirty="0">
              <a:latin typeface="Aptos" panose="020B0004020202020204" pitchFamily="34" charset="0"/>
            </a:endParaRPr>
          </a:p>
          <a:p>
            <a:endParaRPr lang="en-GB" sz="2800" dirty="0">
              <a:latin typeface="Aptos" panose="020B0004020202020204" pitchFamily="34" charset="0"/>
            </a:endParaRPr>
          </a:p>
          <a:p>
            <a:r>
              <a:rPr lang="en-GB" sz="2800" dirty="0">
                <a:latin typeface="Aptos" panose="020B0004020202020204" pitchFamily="34" charset="0"/>
              </a:rPr>
              <a:t>Treatment varies for diagnoses</a:t>
            </a:r>
          </a:p>
          <a:p>
            <a:pPr lvl="2"/>
            <a:r>
              <a:rPr lang="en-GB" sz="2000" dirty="0">
                <a:latin typeface="Aptos" panose="020B0004020202020204" pitchFamily="34" charset="0"/>
              </a:rPr>
              <a:t>Radiotherapy</a:t>
            </a:r>
          </a:p>
          <a:p>
            <a:pPr lvl="2"/>
            <a:r>
              <a:rPr lang="en-GB" sz="2000" dirty="0">
                <a:latin typeface="Aptos" panose="020B0004020202020204" pitchFamily="34" charset="0"/>
              </a:rPr>
              <a:t>Chemotherapy</a:t>
            </a:r>
          </a:p>
          <a:p>
            <a:pPr lvl="2"/>
            <a:r>
              <a:rPr lang="en-GB" sz="2000" dirty="0">
                <a:latin typeface="Aptos" panose="020B0004020202020204" pitchFamily="34" charset="0"/>
              </a:rPr>
              <a:t>Surgery</a:t>
            </a:r>
            <a:endParaRPr lang="en-GB" sz="2800" dirty="0">
              <a:latin typeface="Aptos" panose="020B0004020202020204" pitchFamily="34" charset="0"/>
            </a:endParaRPr>
          </a:p>
          <a:p>
            <a:endParaRPr lang="en-GB" sz="2800" dirty="0">
              <a:latin typeface="Aptos" panose="020B0004020202020204" pitchFamily="34" charset="0"/>
            </a:endParaRPr>
          </a:p>
          <a:p>
            <a:r>
              <a:rPr lang="en-GB" sz="3000" dirty="0">
                <a:latin typeface="Aptos" panose="020B0004020202020204" pitchFamily="34" charset="0"/>
              </a:rPr>
              <a:t>Diagnostics</a:t>
            </a:r>
          </a:p>
          <a:p>
            <a:pPr lvl="2"/>
            <a:r>
              <a:rPr lang="en-GB" sz="2000" dirty="0">
                <a:latin typeface="Aptos" panose="020B0004020202020204" pitchFamily="34" charset="0"/>
              </a:rPr>
              <a:t>Non-invasive imaging</a:t>
            </a:r>
          </a:p>
          <a:p>
            <a:endParaRPr lang="en-GB" sz="2800" noProof="0" dirty="0">
              <a:latin typeface="Aptos" panose="020B0004020202020204" pitchFamily="34" charset="0"/>
            </a:endParaRPr>
          </a:p>
          <a:p>
            <a:endParaRPr lang="en-GB" sz="2800" noProof="0" dirty="0">
              <a:latin typeface="Aptos" panose="020B0004020202020204" pitchFamily="34" charset="0"/>
            </a:endParaRPr>
          </a:p>
        </p:txBody>
      </p:sp>
      <p:pic>
        <p:nvPicPr>
          <p:cNvPr id="4" name="Picture 3" descr="Brain tumor">
            <a:extLst>
              <a:ext uri="{FF2B5EF4-FFF2-40B4-BE49-F238E27FC236}">
                <a16:creationId xmlns:a16="http://schemas.microsoft.com/office/drawing/2014/main" id="{B31C7B1A-2C97-27FB-08EF-FB67AC10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70" r="-1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92797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BE1608-4649-04AB-FCF8-56CD7BDA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365" y="584065"/>
            <a:ext cx="10363200" cy="1187570"/>
          </a:xfrm>
        </p:spPr>
        <p:txBody>
          <a:bodyPr/>
          <a:lstStyle/>
          <a:p>
            <a:r>
              <a:rPr lang="en-GB" noProof="0" dirty="0"/>
              <a:t>Magnetic Resonance Imaging</a:t>
            </a:r>
            <a:r>
              <a:rPr lang="en-GB" dirty="0"/>
              <a:t> (MRI)</a:t>
            </a:r>
            <a:endParaRPr lang="en-GB" noProof="0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CA9DBF4-8DCA-CF60-66FC-5D22A28B1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365" y="2036531"/>
            <a:ext cx="5922757" cy="37533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800" dirty="0">
                <a:latin typeface="Aptos" panose="020B0004020202020204" pitchFamily="34" charset="0"/>
              </a:rPr>
              <a:t>Customisable</a:t>
            </a:r>
          </a:p>
          <a:p>
            <a:pPr lvl="2"/>
            <a:r>
              <a:rPr lang="en-GB" sz="2000" dirty="0">
                <a:latin typeface="Aptos" panose="020B0004020202020204" pitchFamily="34" charset="0"/>
              </a:rPr>
              <a:t>Many sequences</a:t>
            </a:r>
            <a:endParaRPr lang="en-GB" sz="2800" dirty="0">
              <a:latin typeface="Aptos" panose="020B0004020202020204" pitchFamily="34" charset="0"/>
            </a:endParaRPr>
          </a:p>
          <a:p>
            <a:r>
              <a:rPr lang="en-GB" sz="2800" dirty="0">
                <a:latin typeface="Aptos" panose="020B0004020202020204" pitchFamily="34" charset="0"/>
              </a:rPr>
              <a:t>Radiologists use several</a:t>
            </a:r>
          </a:p>
          <a:p>
            <a:pPr lvl="2"/>
            <a:r>
              <a:rPr lang="en-GB" sz="2000" dirty="0">
                <a:latin typeface="Aptos" panose="020B0004020202020204" pitchFamily="34" charset="0"/>
              </a:rPr>
              <a:t>T1w, T2w, FLAIR, ADC, …</a:t>
            </a:r>
            <a:endParaRPr lang="en-GB" sz="2800" dirty="0">
              <a:latin typeface="Aptos" panose="020B0004020202020204" pitchFamily="34" charset="0"/>
            </a:endParaRPr>
          </a:p>
          <a:p>
            <a:endParaRPr lang="en-GB" sz="2800" dirty="0">
              <a:latin typeface="Aptos" panose="020B0004020202020204" pitchFamily="34" charset="0"/>
            </a:endParaRPr>
          </a:p>
          <a:p>
            <a:r>
              <a:rPr lang="en-GB" sz="2800" dirty="0">
                <a:latin typeface="Aptos" panose="020B0004020202020204" pitchFamily="34" charset="0"/>
              </a:rPr>
              <a:t>Recent deep learning projects</a:t>
            </a:r>
          </a:p>
          <a:p>
            <a:pPr lvl="2"/>
            <a:r>
              <a:rPr lang="en-GB" sz="2000" dirty="0">
                <a:latin typeface="Aptos" panose="020B0004020202020204" pitchFamily="34" charset="0"/>
              </a:rPr>
              <a:t>Use only one for classification</a:t>
            </a:r>
          </a:p>
          <a:p>
            <a:pPr marL="0" indent="0">
              <a:buNone/>
            </a:pPr>
            <a:endParaRPr lang="en-GB" sz="2800" dirty="0">
              <a:latin typeface="Aptos" panose="020B0004020202020204" pitchFamily="34" charset="0"/>
            </a:endParaRPr>
          </a:p>
          <a:p>
            <a:r>
              <a:rPr lang="en-GB" sz="2800" dirty="0">
                <a:latin typeface="Aptos" panose="020B0004020202020204" pitchFamily="34" charset="0"/>
              </a:rPr>
              <a:t>I will combine multiple</a:t>
            </a:r>
          </a:p>
          <a:p>
            <a:pPr lvl="2"/>
            <a:r>
              <a:rPr lang="en-GB" sz="2000" dirty="0">
                <a:latin typeface="Aptos" panose="020B0004020202020204" pitchFamily="34" charset="0"/>
              </a:rPr>
              <a:t>Fusion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203535-CC01-EF21-E848-E6A322A73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848" y="2036531"/>
            <a:ext cx="6341106" cy="403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711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4D834-568F-ECD1-73C7-026E6838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635F06-6ECE-ADA4-05AB-3CA643D3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8239" y="914828"/>
            <a:ext cx="2151610" cy="20896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01DC6E-D9AB-D763-2332-980EDD2D1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83" y="1066633"/>
            <a:ext cx="2377849" cy="16177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E1E89A-5355-A828-2168-D3558E6AD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773" y="1085685"/>
            <a:ext cx="2503838" cy="15813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A9C17C-6B27-6965-42F6-9926BB728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238" y="3536324"/>
            <a:ext cx="2174562" cy="22258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D0B0F6-6E21-E9AE-6583-2B49903239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173650"/>
            <a:ext cx="2377849" cy="15885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A843CA-41D8-4B8C-1A50-78E3182990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4818" y="4180800"/>
            <a:ext cx="227679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3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3AA1B-450B-84DF-0695-9C585BBD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D29B2-7811-42B2-87D0-AD29A2B68C85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FCD01-7A1B-203F-AC3E-5F1AA8A9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6B728-D65F-4EA8-A975-0AF711D1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ADC0D-730E-E784-C92D-338D33D74717}"/>
              </a:ext>
            </a:extLst>
          </p:cNvPr>
          <p:cNvSpPr txBox="1"/>
          <p:nvPr/>
        </p:nvSpPr>
        <p:spPr>
          <a:xfrm>
            <a:off x="4796840" y="888242"/>
            <a:ext cx="108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Aptos" panose="020B0004020202020204" pitchFamily="34" charset="0"/>
              </a:rPr>
              <a:t>T1w</a:t>
            </a:r>
            <a:endParaRPr lang="en-SE" dirty="0"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5CF5B-E99D-7E86-E710-196A640F8002}"/>
              </a:ext>
            </a:extLst>
          </p:cNvPr>
          <p:cNvSpPr txBox="1"/>
          <p:nvPr/>
        </p:nvSpPr>
        <p:spPr>
          <a:xfrm>
            <a:off x="7018463" y="864899"/>
            <a:ext cx="126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latin typeface="Aptos" panose="020B0004020202020204" pitchFamily="34" charset="0"/>
              </a:rPr>
              <a:t>T2w</a:t>
            </a:r>
            <a:endParaRPr lang="en-SE" dirty="0">
              <a:latin typeface="Aptos" panose="020B00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264F7B-F827-8CBA-258D-2E5424433A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91" t="36619" r="7502" b="36619"/>
          <a:stretch/>
        </p:blipFill>
        <p:spPr>
          <a:xfrm>
            <a:off x="4354080" y="2874648"/>
            <a:ext cx="1452260" cy="15284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1A342D-8507-33C6-258C-A6DBC046DD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19" t="2987" r="6545" b="70251"/>
          <a:stretch/>
        </p:blipFill>
        <p:spPr>
          <a:xfrm>
            <a:off x="4354080" y="1275662"/>
            <a:ext cx="1452260" cy="14893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50FC77-BAE5-AA35-6F67-9181CD27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99" t="70058" r="11299" b="3165"/>
          <a:stretch/>
        </p:blipFill>
        <p:spPr>
          <a:xfrm>
            <a:off x="4354080" y="4504585"/>
            <a:ext cx="1452260" cy="15284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2683236-861A-3E86-E88E-ECBAE73BE5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776" t="2834" r="5817" b="70272"/>
          <a:stretch/>
        </p:blipFill>
        <p:spPr>
          <a:xfrm>
            <a:off x="6587367" y="1256140"/>
            <a:ext cx="1452260" cy="15284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CA241A-F1CA-26A9-F322-5FC5C0C41B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716" t="36553" r="5878" b="36552"/>
          <a:stretch/>
        </p:blipFill>
        <p:spPr>
          <a:xfrm>
            <a:off x="6587367" y="2885373"/>
            <a:ext cx="1452260" cy="15284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4DEBCB-5333-BB95-8FE8-C91BE40A1E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131" t="69532" r="6462" b="3573"/>
          <a:stretch/>
        </p:blipFill>
        <p:spPr>
          <a:xfrm>
            <a:off x="6587368" y="4504585"/>
            <a:ext cx="1452260" cy="15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4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2B5-CDB4-A644-3A75-FF80AAC3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75E5-8C25-6C82-6E00-48162355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Ensemble of single-sequence predictors (T2w 3D)</a:t>
            </a:r>
          </a:p>
          <a:p>
            <a:pPr lvl="2"/>
            <a:r>
              <a:rPr lang="en-US" sz="2400" dirty="0">
                <a:latin typeface="Aptos" panose="020B0004020202020204" pitchFamily="34" charset="0"/>
              </a:rPr>
              <a:t>Tumor detection as good as radiologists (Sensitivity 0.96)</a:t>
            </a:r>
          </a:p>
          <a:p>
            <a:pPr lvl="2"/>
            <a:r>
              <a:rPr lang="en-US" sz="2400" dirty="0">
                <a:latin typeface="Aptos" panose="020B0004020202020204" pitchFamily="34" charset="0"/>
              </a:rPr>
              <a:t>Tumor classification equal or significantly outperforms radiologists</a:t>
            </a:r>
          </a:p>
          <a:p>
            <a:endParaRPr lang="en-US" sz="2800" dirty="0">
              <a:latin typeface="Aptos" panose="020B0004020202020204" pitchFamily="34" charset="0"/>
            </a:endParaRPr>
          </a:p>
          <a:p>
            <a:r>
              <a:rPr lang="en-US" sz="2800" dirty="0">
                <a:latin typeface="Aptos" panose="020B0004020202020204" pitchFamily="34" charset="0"/>
              </a:rPr>
              <a:t>Rudimentary sequence combinations</a:t>
            </a:r>
          </a:p>
          <a:p>
            <a:pPr lvl="2"/>
            <a:r>
              <a:rPr lang="en-US" sz="2400" dirty="0">
                <a:latin typeface="Aptos" panose="020B0004020202020204" pitchFamily="34" charset="0"/>
              </a:rPr>
              <a:t>Raw concatenation</a:t>
            </a:r>
          </a:p>
          <a:p>
            <a:pPr lvl="2"/>
            <a:r>
              <a:rPr lang="en-US" sz="2400" dirty="0">
                <a:latin typeface="Aptos" panose="020B0004020202020204" pitchFamily="34" charset="0"/>
              </a:rPr>
              <a:t>Possibly mixed sequences</a:t>
            </a:r>
          </a:p>
          <a:p>
            <a:endParaRPr lang="en-US" sz="2800" dirty="0">
              <a:latin typeface="Aptos" panose="020B0004020202020204" pitchFamily="34" charset="0"/>
            </a:endParaRPr>
          </a:p>
          <a:p>
            <a:endParaRPr lang="en-US" sz="2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9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1EE8-2620-2823-7D77-81F62FB6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E6FE-189B-C1ED-3E3C-5CBF1C18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561531"/>
            <a:ext cx="10157690" cy="37254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Aptos" panose="02110004020202020204"/>
                <a:cs typeface="Segoe UI"/>
              </a:rPr>
              <a:t>Can we achieve a multisequence model that significantly outperforms a baseline single-sequence model?</a:t>
            </a:r>
          </a:p>
          <a:p>
            <a:pPr lvl="2"/>
            <a:r>
              <a:rPr lang="en-GB" sz="2400" dirty="0">
                <a:solidFill>
                  <a:srgbClr val="000000"/>
                </a:solidFill>
                <a:latin typeface="Aptos" panose="02110004020202020204"/>
                <a:cs typeface="Segoe UI"/>
              </a:rPr>
              <a:t>At least two fusion strategies will be statistically compared</a:t>
            </a:r>
          </a:p>
          <a:p>
            <a:endParaRPr lang="en-GB" sz="2800" dirty="0">
              <a:solidFill>
                <a:srgbClr val="000000"/>
              </a:solidFill>
              <a:latin typeface="Aptos" panose="02110004020202020204"/>
              <a:cs typeface="Segoe UI"/>
            </a:endParaRPr>
          </a:p>
          <a:p>
            <a:r>
              <a:rPr lang="en-GB" sz="2800" dirty="0">
                <a:solidFill>
                  <a:srgbClr val="000000"/>
                </a:solidFill>
                <a:latin typeface="Aptos" panose="02110004020202020204"/>
                <a:cs typeface="Segoe UI"/>
              </a:rPr>
              <a:t>Will incorporating a foundation model for feature extraction significantly improve the performance?</a:t>
            </a:r>
          </a:p>
        </p:txBody>
      </p:sp>
    </p:spTree>
    <p:extLst>
      <p:ext uri="{BB962C8B-B14F-4D97-AF65-F5344CB8AC3E}">
        <p14:creationId xmlns:p14="http://schemas.microsoft.com/office/powerpoint/2010/main" val="22271286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F673-A516-337F-3E57-92423CB8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A7E0-7734-5D16-9D51-383700655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Aptos" panose="020B0004020202020204" pitchFamily="34" charset="0"/>
              </a:rPr>
              <a:t>3D-Sequences and stacked 2D-slices</a:t>
            </a:r>
          </a:p>
          <a:p>
            <a:pPr lvl="2"/>
            <a:r>
              <a:rPr lang="en-GB" sz="2400" dirty="0">
                <a:latin typeface="Aptos" panose="020B0004020202020204" pitchFamily="34" charset="0"/>
              </a:rPr>
              <a:t>Sagittal, Coronal, Axial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1ACC-082F-C2A8-D1D6-4EA2F9AF6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80146-E177-4B56-B2E7-8F1509DA1079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C38E-FA09-F6C1-EAF9-4D0161D4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94AAE-52DD-7BF8-F8C2-9CC57E26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EC1680-0FA8-CEBF-4CEC-8F8BA811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014" y="3591061"/>
            <a:ext cx="7116300" cy="252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4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DC0FF4-F1A1-B599-37FF-4F3A07C7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br>
              <a:rPr lang="en-GB" sz="4800" dirty="0"/>
            </a:br>
            <a:r>
              <a:rPr lang="en-GB" sz="4800" dirty="0"/>
              <a:t>Fusion of modalities</a:t>
            </a:r>
            <a:endParaRPr lang="en-GB" sz="48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5503-E6F6-7032-4B39-E6AE3EB5E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686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Aptos" panose="020B0004020202020204" pitchFamily="34" charset="0"/>
              </a:rPr>
              <a:t>Combine multiple inputs</a:t>
            </a:r>
            <a:endParaRPr lang="sv-SE" sz="3200" dirty="0">
              <a:latin typeface="Aptos" panose="020B0004020202020204" pitchFamily="34" charset="0"/>
            </a:endParaRPr>
          </a:p>
          <a:p>
            <a:pPr lvl="2"/>
            <a:r>
              <a:rPr lang="sv-SE" sz="2000" dirty="0" err="1">
                <a:latin typeface="Aptos" panose="020B0004020202020204" pitchFamily="34" charset="0"/>
              </a:rPr>
              <a:t>Extract</a:t>
            </a:r>
            <a:r>
              <a:rPr lang="sv-SE" sz="2000" dirty="0">
                <a:latin typeface="Aptos" panose="020B0004020202020204" pitchFamily="34" charset="0"/>
              </a:rPr>
              <a:t> </a:t>
            </a:r>
            <a:r>
              <a:rPr lang="sv-SE" sz="2000" dirty="0" err="1">
                <a:latin typeface="Aptos" panose="020B0004020202020204" pitchFamily="34" charset="0"/>
              </a:rPr>
              <a:t>more</a:t>
            </a:r>
            <a:r>
              <a:rPr lang="sv-SE" sz="2000" dirty="0">
                <a:latin typeface="Aptos" panose="020B0004020202020204" pitchFamily="34" charset="0"/>
              </a:rPr>
              <a:t> </a:t>
            </a:r>
            <a:r>
              <a:rPr lang="sv-SE" sz="2000" dirty="0" err="1">
                <a:latin typeface="Aptos" panose="020B0004020202020204" pitchFamily="34" charset="0"/>
              </a:rPr>
              <a:t>knowledge</a:t>
            </a:r>
            <a:endParaRPr lang="sv-SE" sz="2000" dirty="0">
              <a:latin typeface="Aptos" panose="020B0004020202020204" pitchFamily="34" charset="0"/>
            </a:endParaRPr>
          </a:p>
          <a:p>
            <a:pPr lvl="2"/>
            <a:endParaRPr lang="sv-SE" sz="2000" dirty="0">
              <a:latin typeface="Aptos" panose="020B0004020202020204" pitchFamily="34" charset="0"/>
            </a:endParaRPr>
          </a:p>
          <a:p>
            <a:pPr lvl="2"/>
            <a:endParaRPr lang="en-GB" sz="2800" dirty="0">
              <a:latin typeface="Aptos" panose="020B0004020202020204" pitchFamily="34" charset="0"/>
            </a:endParaRPr>
          </a:p>
          <a:p>
            <a:r>
              <a:rPr lang="en-GB" sz="2800" dirty="0">
                <a:latin typeface="Aptos" panose="020B0004020202020204" pitchFamily="34" charset="0"/>
              </a:rPr>
              <a:t>Examples of multimodal data</a:t>
            </a:r>
          </a:p>
          <a:p>
            <a:pPr lvl="2"/>
            <a:r>
              <a:rPr lang="en-GB" sz="2000" b="1" dirty="0">
                <a:latin typeface="Aptos" panose="020B0004020202020204" pitchFamily="34" charset="0"/>
              </a:rPr>
              <a:t>ChatGPT</a:t>
            </a:r>
            <a:r>
              <a:rPr lang="en-GB" sz="2000" dirty="0">
                <a:latin typeface="Aptos" panose="020B0004020202020204" pitchFamily="34" charset="0"/>
              </a:rPr>
              <a:t>: Context + Prompt</a:t>
            </a:r>
          </a:p>
          <a:p>
            <a:pPr lvl="2"/>
            <a:r>
              <a:rPr lang="en-GB" sz="2000" b="1" dirty="0">
                <a:latin typeface="Aptos" panose="020B0004020202020204" pitchFamily="34" charset="0"/>
              </a:rPr>
              <a:t>Drone</a:t>
            </a:r>
            <a:r>
              <a:rPr lang="en-GB" sz="2000" dirty="0">
                <a:latin typeface="Aptos" panose="020B0004020202020204" pitchFamily="34" charset="0"/>
              </a:rPr>
              <a:t>: Image + Windspeed + Sound</a:t>
            </a:r>
          </a:p>
          <a:p>
            <a:pPr lvl="2"/>
            <a:r>
              <a:rPr lang="en-GB" sz="2000" b="1" dirty="0" err="1">
                <a:latin typeface="Aptos" panose="020B0004020202020204" pitchFamily="34" charset="0"/>
              </a:rPr>
              <a:t>Tumor</a:t>
            </a:r>
            <a:r>
              <a:rPr lang="en-GB" sz="2000" b="1" dirty="0">
                <a:latin typeface="Aptos" panose="020B0004020202020204" pitchFamily="34" charset="0"/>
              </a:rPr>
              <a:t> Classification</a:t>
            </a:r>
            <a:r>
              <a:rPr lang="en-GB" sz="2000" dirty="0">
                <a:latin typeface="Aptos" panose="020B0004020202020204" pitchFamily="34" charset="0"/>
              </a:rPr>
              <a:t>: Sequence + Sequence</a:t>
            </a:r>
          </a:p>
          <a:p>
            <a:endParaRPr lang="en-GB" sz="3600" dirty="0">
              <a:latin typeface="Aptos" panose="020B0004020202020204" pitchFamily="34" charset="0"/>
            </a:endParaRPr>
          </a:p>
          <a:p>
            <a:endParaRPr lang="en-GB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1891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1880</TotalTime>
  <Words>618</Words>
  <Application>Microsoft Office PowerPoint</Application>
  <PresentationFormat>Widescreen</PresentationFormat>
  <Paragraphs>184</Paragraphs>
  <Slides>16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Calibri</vt:lpstr>
      <vt:lpstr>Georgia</vt:lpstr>
      <vt:lpstr>Tw Cen MT</vt:lpstr>
      <vt:lpstr>Tw Cen MT Condensed</vt:lpstr>
      <vt:lpstr>Wingdings 3</vt:lpstr>
      <vt:lpstr>Integral</vt:lpstr>
      <vt:lpstr>Multisequence Fusion for brain tumour classification using deep learning</vt:lpstr>
      <vt:lpstr>Paediatric Brain Tumours</vt:lpstr>
      <vt:lpstr>Magnetic Resonance Imaging (MRI)</vt:lpstr>
      <vt:lpstr>PowerPoint Presentation</vt:lpstr>
      <vt:lpstr>PowerPoint Presentation</vt:lpstr>
      <vt:lpstr>Related works</vt:lpstr>
      <vt:lpstr>Research Questions</vt:lpstr>
      <vt:lpstr>Data</vt:lpstr>
      <vt:lpstr> Fusion of modalities</vt:lpstr>
      <vt:lpstr>Fusion techniques</vt:lpstr>
      <vt:lpstr>Foundation models</vt:lpstr>
      <vt:lpstr>Foundation model candidates</vt:lpstr>
      <vt:lpstr>Model Evaluation</vt:lpstr>
      <vt:lpstr>Statistical significance testing</vt:lpstr>
      <vt:lpstr>Challenges</vt:lpstr>
      <vt:lpstr>Thank you for listening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Jorstedt</dc:creator>
  <cp:lastModifiedBy>Simon Jorstedt</cp:lastModifiedBy>
  <cp:revision>43</cp:revision>
  <dcterms:created xsi:type="dcterms:W3CDTF">2025-01-21T15:11:43Z</dcterms:created>
  <dcterms:modified xsi:type="dcterms:W3CDTF">2025-01-31T18:22:45Z</dcterms:modified>
</cp:coreProperties>
</file>