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5DA"/>
    <a:srgbClr val="E1D2C1"/>
    <a:srgbClr val="DCCAB6"/>
    <a:srgbClr val="B8946C"/>
    <a:srgbClr val="A67D50"/>
    <a:srgbClr val="E2C5F1"/>
    <a:srgbClr val="BEE6F8"/>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D1F6E7-81E9-CA82-D571-318B4A97BAF1}" v="13" dt="2024-10-30T21:25:58.4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248" y="-2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C277B876-79DC-4505-AADF-F5C4F2E6155C}" type="datetimeFigureOut">
              <a:rPr lang="en-US" smtClean="0"/>
              <a:t>11/7/2024</a:t>
            </a:fld>
            <a:endParaRPr lang="en-US"/>
          </a:p>
        </p:txBody>
      </p:sp>
      <p:sp>
        <p:nvSpPr>
          <p:cNvPr id="4" name="מציין מיקום של תמונת שקופית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BA1F4CAE-C8DE-41ED-8C66-281A7C65E42F}" type="slidenum">
              <a:rPr lang="en-US" smtClean="0"/>
              <a:t>‹#›</a:t>
            </a:fld>
            <a:endParaRPr lang="en-US"/>
          </a:p>
        </p:txBody>
      </p:sp>
    </p:spTree>
    <p:extLst>
      <p:ext uri="{BB962C8B-B14F-4D97-AF65-F5344CB8AC3E}">
        <p14:creationId xmlns:p14="http://schemas.microsoft.com/office/powerpoint/2010/main" val="138346325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a:p>
        </p:txBody>
      </p:sp>
      <p:sp>
        <p:nvSpPr>
          <p:cNvPr id="4" name="מציין מיקום של מספר שקופית 3"/>
          <p:cNvSpPr>
            <a:spLocks noGrp="1"/>
          </p:cNvSpPr>
          <p:nvPr>
            <p:ph type="sldNum" sz="quarter" idx="5"/>
          </p:nvPr>
        </p:nvSpPr>
        <p:spPr/>
        <p:txBody>
          <a:bodyPr/>
          <a:lstStyle/>
          <a:p>
            <a:fld id="{BA1F4CAE-C8DE-41ED-8C66-281A7C65E42F}" type="slidenum">
              <a:rPr lang="en-US" smtClean="0"/>
              <a:t>1</a:t>
            </a:fld>
            <a:endParaRPr lang="en-US"/>
          </a:p>
        </p:txBody>
      </p:sp>
    </p:spTree>
    <p:extLst>
      <p:ext uri="{BB962C8B-B14F-4D97-AF65-F5344CB8AC3E}">
        <p14:creationId xmlns:p14="http://schemas.microsoft.com/office/powerpoint/2010/main" val="2454691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n-US"/>
              <a:t>Click to edit Master title style</a:t>
            </a:r>
          </a:p>
        </p:txBody>
      </p:sp>
      <p:sp>
        <p:nvSpPr>
          <p:cNvPr id="3" name="Subtitle 2"/>
          <p:cNvSpPr>
            <a:spLocks noGrp="1"/>
          </p:cNvSpPr>
          <p:nvPr>
            <p:ph type="subTitle" idx="1"/>
          </p:nvPr>
        </p:nvSpPr>
        <p:spPr>
          <a:xfrm>
            <a:off x="3149997" y="18908198"/>
            <a:ext cx="18899981" cy="8691601"/>
          </a:xfrm>
        </p:spPr>
        <p:txBody>
          <a:bodyPr/>
          <a:lstStyle>
            <a:lvl1pPr marL="0" indent="0" algn="ctr">
              <a:buNone/>
              <a:defRPr sz="6614"/>
            </a:lvl1pPr>
            <a:lvl2pPr marL="1259997" indent="0" algn="ctr">
              <a:buNone/>
              <a:defRPr sz="5512"/>
            </a:lvl2pPr>
            <a:lvl3pPr marL="2519995" indent="0" algn="ctr">
              <a:buNone/>
              <a:defRPr sz="4961"/>
            </a:lvl3pPr>
            <a:lvl4pPr marL="3779992" indent="0" algn="ctr">
              <a:buNone/>
              <a:defRPr sz="4409"/>
            </a:lvl4pPr>
            <a:lvl5pPr marL="5039990" indent="0" algn="ctr">
              <a:buNone/>
              <a:defRPr sz="4409"/>
            </a:lvl5pPr>
            <a:lvl6pPr marL="6299987" indent="0" algn="ctr">
              <a:buNone/>
              <a:defRPr sz="4409"/>
            </a:lvl6pPr>
            <a:lvl7pPr marL="7559985" indent="0" algn="ctr">
              <a:buNone/>
              <a:defRPr sz="4409"/>
            </a:lvl7pPr>
            <a:lvl8pPr marL="8819982" indent="0" algn="ctr">
              <a:buNone/>
              <a:defRPr sz="4409"/>
            </a:lvl8pPr>
            <a:lvl9pPr marL="10079980" indent="0" algn="ctr">
              <a:buNone/>
              <a:defRPr sz="4409"/>
            </a:lvl9pPr>
          </a:lstStyle>
          <a:p>
            <a:r>
              <a:rPr lang="en-US"/>
              <a:t>Click to edit Master subtitle style</a:t>
            </a:r>
          </a:p>
        </p:txBody>
      </p:sp>
      <p:sp>
        <p:nvSpPr>
          <p:cNvPr id="4" name="Date Placeholder 3"/>
          <p:cNvSpPr>
            <a:spLocks noGrp="1"/>
          </p:cNvSpPr>
          <p:nvPr>
            <p:ph type="dt" sz="half" idx="10"/>
          </p:nvPr>
        </p:nvSpPr>
        <p:spPr/>
        <p:txBody>
          <a:bodyPr/>
          <a:lstStyle/>
          <a:p>
            <a:fld id="{96F86DA2-6F35-4111-ACB3-E2300C0C7C15}" type="datetimeFigureOut">
              <a:rPr lang="en-GB" smtClean="0"/>
              <a:t>07/11/2024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40708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86DA2-6F35-4111-ACB3-E2300C0C7C15}" type="datetimeFigureOut">
              <a:rPr lang="en-GB" smtClean="0"/>
              <a:t>07/11/2024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840168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732500" y="1916653"/>
            <a:ext cx="15986234" cy="3050811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86DA2-6F35-4111-ACB3-E2300C0C7C15}" type="datetimeFigureOut">
              <a:rPr lang="en-GB" smtClean="0"/>
              <a:t>07/11/2024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95089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F86DA2-6F35-4111-ACB3-E2300C0C7C15}" type="datetimeFigureOut">
              <a:rPr lang="en-GB" smtClean="0"/>
              <a:t>07/11/2024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71267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n-US"/>
              <a:t>Click to edit Master title style</a:t>
            </a:r>
          </a:p>
        </p:txBody>
      </p:sp>
      <p:sp>
        <p:nvSpPr>
          <p:cNvPr id="3" name="Text Placeholder 2"/>
          <p:cNvSpPr>
            <a:spLocks noGrp="1"/>
          </p:cNvSpPr>
          <p:nvPr>
            <p:ph type="body" idx="1"/>
          </p:nvPr>
        </p:nvSpPr>
        <p:spPr>
          <a:xfrm>
            <a:off x="1719375" y="24091502"/>
            <a:ext cx="21734978" cy="7874940"/>
          </a:xfr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F86DA2-6F35-4111-ACB3-E2300C0C7C15}" type="datetimeFigureOut">
              <a:rPr lang="en-GB" smtClean="0"/>
              <a:t>07/11/2024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8640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73249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757488" y="9583264"/>
            <a:ext cx="10709989" cy="228415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F86DA2-6F35-4111-ACB3-E2300C0C7C15}" type="datetimeFigureOut">
              <a:rPr lang="en-GB" smtClean="0"/>
              <a:t>07/11/2024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96388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n-US"/>
              <a:t>Click to edit Master title style</a:t>
            </a:r>
          </a:p>
        </p:txBody>
      </p:sp>
      <p:sp>
        <p:nvSpPr>
          <p:cNvPr id="3" name="Text Placeholder 2"/>
          <p:cNvSpPr>
            <a:spLocks noGrp="1"/>
          </p:cNvSpPr>
          <p:nvPr>
            <p:ph type="body" idx="1"/>
          </p:nvPr>
        </p:nvSpPr>
        <p:spPr>
          <a:xfrm>
            <a:off x="1735783" y="8824938"/>
            <a:ext cx="10660769"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4" name="Content Placeholder 3"/>
          <p:cNvSpPr>
            <a:spLocks noGrp="1"/>
          </p:cNvSpPr>
          <p:nvPr>
            <p:ph sz="half" idx="2"/>
          </p:nvPr>
        </p:nvSpPr>
        <p:spPr>
          <a:xfrm>
            <a:off x="1735783" y="13149904"/>
            <a:ext cx="10660769"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757489" y="8824938"/>
            <a:ext cx="10713272" cy="4324966"/>
          </a:xfr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Edit Master text styles</a:t>
            </a:r>
          </a:p>
        </p:txBody>
      </p:sp>
      <p:sp>
        <p:nvSpPr>
          <p:cNvPr id="6" name="Content Placeholder 5"/>
          <p:cNvSpPr>
            <a:spLocks noGrp="1"/>
          </p:cNvSpPr>
          <p:nvPr>
            <p:ph sz="quarter" idx="4"/>
          </p:nvPr>
        </p:nvSpPr>
        <p:spPr>
          <a:xfrm>
            <a:off x="12757489" y="13149904"/>
            <a:ext cx="10713272" cy="193415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F86DA2-6F35-4111-ACB3-E2300C0C7C15}" type="datetimeFigureOut">
              <a:rPr lang="en-GB" smtClean="0"/>
              <a:t>07/11/2024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355958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F86DA2-6F35-4111-ACB3-E2300C0C7C15}" type="datetimeFigureOut">
              <a:rPr lang="en-GB" smtClean="0"/>
              <a:t>07/11/2024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572518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F86DA2-6F35-4111-ACB3-E2300C0C7C15}" type="datetimeFigureOut">
              <a:rPr lang="en-GB" smtClean="0"/>
              <a:t>07/11/2024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34026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p>
        </p:txBody>
      </p:sp>
      <p:sp>
        <p:nvSpPr>
          <p:cNvPr id="3" name="Content Placeholder 2"/>
          <p:cNvSpPr>
            <a:spLocks noGrp="1"/>
          </p:cNvSpPr>
          <p:nvPr>
            <p:ph idx="1"/>
          </p:nvPr>
        </p:nvSpPr>
        <p:spPr>
          <a:xfrm>
            <a:off x="10713272" y="5183304"/>
            <a:ext cx="12757487" cy="25583147"/>
          </a:xfr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07/11/2024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1841435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19"/>
            </a:lvl1pPr>
          </a:lstStyle>
          <a:p>
            <a:r>
              <a:rPr lang="en-US"/>
              <a:t>Click to edit Master title style</a:t>
            </a:r>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a:t>Click icon to add picture</a:t>
            </a:r>
          </a:p>
        </p:txBody>
      </p:sp>
      <p:sp>
        <p:nvSpPr>
          <p:cNvPr id="4" name="Text Placeholder 3"/>
          <p:cNvSpPr>
            <a:spLocks noGrp="1"/>
          </p:cNvSpPr>
          <p:nvPr>
            <p:ph type="body" sz="half" idx="2"/>
          </p:nvPr>
        </p:nvSpPr>
        <p:spPr>
          <a:xfrm>
            <a:off x="1735780" y="10799922"/>
            <a:ext cx="8127648" cy="20008190"/>
          </a:xfr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Edit Master text styles</a:t>
            </a:r>
          </a:p>
        </p:txBody>
      </p:sp>
      <p:sp>
        <p:nvSpPr>
          <p:cNvPr id="5" name="Date Placeholder 4"/>
          <p:cNvSpPr>
            <a:spLocks noGrp="1"/>
          </p:cNvSpPr>
          <p:nvPr>
            <p:ph type="dt" sz="half" idx="10"/>
          </p:nvPr>
        </p:nvSpPr>
        <p:spPr/>
        <p:txBody>
          <a:bodyPr/>
          <a:lstStyle/>
          <a:p>
            <a:fld id="{96F86DA2-6F35-4111-ACB3-E2300C0C7C15}" type="datetimeFigureOut">
              <a:rPr lang="en-GB" smtClean="0"/>
              <a:t>07/11/2024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8C2CB9A-9BA4-4F40-AC33-1A1DB0F02AD0}" type="slidenum">
              <a:rPr lang="en-GB" smtClean="0"/>
              <a:t>‹#›</a:t>
            </a:fld>
            <a:endParaRPr lang="en-GB"/>
          </a:p>
        </p:txBody>
      </p:sp>
    </p:spTree>
    <p:extLst>
      <p:ext uri="{BB962C8B-B14F-4D97-AF65-F5344CB8AC3E}">
        <p14:creationId xmlns:p14="http://schemas.microsoft.com/office/powerpoint/2010/main" val="215406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7">
                <a:solidFill>
                  <a:schemeClr val="tx1">
                    <a:tint val="75000"/>
                  </a:schemeClr>
                </a:solidFill>
              </a:defRPr>
            </a:lvl1pPr>
          </a:lstStyle>
          <a:p>
            <a:fld id="{96F86DA2-6F35-4111-ACB3-E2300C0C7C15}" type="datetimeFigureOut">
              <a:rPr lang="en-GB" smtClean="0"/>
              <a:t>07/11/2024</a:t>
            </a:fld>
            <a:endParaRPr lang="en-GB"/>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7">
                <a:solidFill>
                  <a:schemeClr val="tx1">
                    <a:tint val="75000"/>
                  </a:schemeClr>
                </a:solidFill>
              </a:defRPr>
            </a:lvl1pPr>
          </a:lstStyle>
          <a:p>
            <a:fld id="{18C2CB9A-9BA4-4F40-AC33-1A1DB0F02AD0}" type="slidenum">
              <a:rPr lang="en-GB" smtClean="0"/>
              <a:t>‹#›</a:t>
            </a:fld>
            <a:endParaRPr lang="en-GB"/>
          </a:p>
        </p:txBody>
      </p:sp>
    </p:spTree>
    <p:extLst>
      <p:ext uri="{BB962C8B-B14F-4D97-AF65-F5344CB8AC3E}">
        <p14:creationId xmlns:p14="http://schemas.microsoft.com/office/powerpoint/2010/main" val="2572802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Rectangle 1">
            <a:extLst>
              <a:ext uri="{FF2B5EF4-FFF2-40B4-BE49-F238E27FC236}">
                <a16:creationId xmlns:a16="http://schemas.microsoft.com/office/drawing/2014/main" id="{0D196F94-57E1-76E5-7D44-5E0AB9E8E08E}"/>
              </a:ext>
            </a:extLst>
          </p:cNvPr>
          <p:cNvSpPr>
            <a:spLocks noChangeArrowheads="1"/>
          </p:cNvSpPr>
          <p:nvPr/>
        </p:nvSpPr>
        <p:spPr bwMode="auto">
          <a:xfrm>
            <a:off x="21304074" y="31486300"/>
            <a:ext cx="3666682" cy="1646605"/>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p>
            <a:pPr algn="ctr" defTabSz="1371600" eaLnBrk="0" fontAlgn="base" hangingPunct="0">
              <a:spcBef>
                <a:spcPct val="0"/>
              </a:spcBef>
              <a:spcAft>
                <a:spcPct val="0"/>
              </a:spcAft>
            </a:pPr>
            <a:r>
              <a:rPr lang="en-US" altLang="en-IL" sz="2700" b="1" dirty="0">
                <a:latin typeface="Arial Unicode MS"/>
              </a:rPr>
              <a:t>Labels</a:t>
            </a:r>
            <a:endParaRPr lang="he-IL" altLang="en-IL" sz="1600" b="1" dirty="0"/>
          </a:p>
          <a:p>
            <a:pPr algn="ctr" defTabSz="1371600" rtl="1" eaLnBrk="0" fontAlgn="base" hangingPunct="0">
              <a:spcBef>
                <a:spcPct val="0"/>
              </a:spcBef>
              <a:spcAft>
                <a:spcPct val="0"/>
              </a:spcAft>
            </a:pPr>
            <a:r>
              <a:rPr lang="he-IL" altLang="en-IL" sz="2000" b="1" dirty="0"/>
              <a:t>סיווג תוויות אותיות לתמונות תנועות ידיים בשפת הסימנים</a:t>
            </a:r>
          </a:p>
          <a:p>
            <a:pPr algn="ctr" defTabSz="1371600" rtl="1" eaLnBrk="0" fontAlgn="base" hangingPunct="0">
              <a:spcBef>
                <a:spcPct val="0"/>
              </a:spcBef>
              <a:spcAft>
                <a:spcPct val="0"/>
              </a:spcAft>
            </a:pPr>
            <a:r>
              <a:rPr lang="he-IL" altLang="en-IL" sz="2000" b="1" dirty="0">
                <a:latin typeface="Calibri (MS)"/>
                <a:ea typeface="Calibri (MS)"/>
                <a:rtl/>
              </a:rPr>
              <a:t>שכבת הפלט מקבלת החלטה ומקצה תווית לכל אחת מהתמונות.</a:t>
            </a:r>
            <a:endParaRPr lang="en-US" altLang="en-IL" sz="2000" b="1" dirty="0">
              <a:latin typeface="Calibri (MS)"/>
              <a:ea typeface="Calibri (MS)"/>
              <a:rtl/>
            </a:endParaRPr>
          </a:p>
        </p:txBody>
      </p:sp>
      <p:graphicFrame>
        <p:nvGraphicFramePr>
          <p:cNvPr id="3" name="Table 2">
            <a:extLst>
              <a:ext uri="{FF2B5EF4-FFF2-40B4-BE49-F238E27FC236}">
                <a16:creationId xmlns:a16="http://schemas.microsoft.com/office/drawing/2014/main" id="{5E55D3C5-B04D-41A5-9B17-C157FCAEF508}"/>
              </a:ext>
            </a:extLst>
          </p:cNvPr>
          <p:cNvGraphicFramePr>
            <a:graphicFrameLocks noGrp="1"/>
          </p:cNvGraphicFramePr>
          <p:nvPr>
            <p:extLst>
              <p:ext uri="{D42A27DB-BD31-4B8C-83A1-F6EECF244321}">
                <p14:modId xmlns:p14="http://schemas.microsoft.com/office/powerpoint/2010/main" val="1545090470"/>
              </p:ext>
            </p:extLst>
          </p:nvPr>
        </p:nvGraphicFramePr>
        <p:xfrm>
          <a:off x="818147" y="665380"/>
          <a:ext cx="23509706" cy="3792093"/>
        </p:xfrm>
        <a:graphic>
          <a:graphicData uri="http://schemas.openxmlformats.org/drawingml/2006/table">
            <a:tbl>
              <a:tblPr firstRow="1" bandRow="1">
                <a:tableStyleId>{5C22544A-7EE6-4342-B048-85BDC9FD1C3A}</a:tableStyleId>
              </a:tblPr>
              <a:tblGrid>
                <a:gridCol w="5873323">
                  <a:extLst>
                    <a:ext uri="{9D8B030D-6E8A-4147-A177-3AD203B41FA5}">
                      <a16:colId xmlns:a16="http://schemas.microsoft.com/office/drawing/2014/main" val="4092810084"/>
                    </a:ext>
                  </a:extLst>
                </a:gridCol>
                <a:gridCol w="12895941">
                  <a:extLst>
                    <a:ext uri="{9D8B030D-6E8A-4147-A177-3AD203B41FA5}">
                      <a16:colId xmlns:a16="http://schemas.microsoft.com/office/drawing/2014/main" val="3944608498"/>
                    </a:ext>
                  </a:extLst>
                </a:gridCol>
                <a:gridCol w="4740442">
                  <a:extLst>
                    <a:ext uri="{9D8B030D-6E8A-4147-A177-3AD203B41FA5}">
                      <a16:colId xmlns:a16="http://schemas.microsoft.com/office/drawing/2014/main" val="3295376166"/>
                    </a:ext>
                  </a:extLst>
                </a:gridCol>
              </a:tblGrid>
              <a:tr h="1921409">
                <a:tc>
                  <a:txBody>
                    <a:bodyPr/>
                    <a:lstStyle/>
                    <a:p>
                      <a:pPr marL="0" marR="0" lvl="0" indent="0" algn="ctr" defTabSz="2519995" rtl="1" eaLnBrk="1" fontAlgn="auto" latinLnBrk="0" hangingPunct="1">
                        <a:lnSpc>
                          <a:spcPct val="100000"/>
                        </a:lnSpc>
                        <a:spcBef>
                          <a:spcPts val="0"/>
                        </a:spcBef>
                        <a:spcAft>
                          <a:spcPts val="0"/>
                        </a:spcAft>
                        <a:buClrTx/>
                        <a:buSzTx/>
                        <a:buFontTx/>
                        <a:buNone/>
                        <a:tabLst/>
                        <a:defRPr/>
                      </a:pPr>
                      <a:r>
                        <a:rPr lang="he-IL" sz="4000" dirty="0"/>
                        <a:t>מרכז מעבדות מחשוב</a:t>
                      </a:r>
                    </a:p>
                    <a:p>
                      <a:pPr marL="0" marR="0" lvl="0" indent="0" algn="ctr" defTabSz="2519995" rtl="1" eaLnBrk="1" fontAlgn="auto" latinLnBrk="0" hangingPunct="1">
                        <a:lnSpc>
                          <a:spcPct val="100000"/>
                        </a:lnSpc>
                        <a:spcBef>
                          <a:spcPts val="0"/>
                        </a:spcBef>
                        <a:spcAft>
                          <a:spcPts val="0"/>
                        </a:spcAft>
                        <a:buClrTx/>
                        <a:buSzTx/>
                        <a:buFontTx/>
                        <a:buNone/>
                        <a:tabLst/>
                        <a:defRPr/>
                      </a:pPr>
                      <a:r>
                        <a:rPr lang="he-IL" sz="4000" dirty="0"/>
                        <a:t>בית הספר למדעי המחשב</a:t>
                      </a:r>
                    </a:p>
                    <a:p>
                      <a:pPr marL="0" marR="0" lvl="0" indent="0" algn="ctr" defTabSz="2519995" rtl="1" eaLnBrk="1" fontAlgn="auto" latinLnBrk="0" hangingPunct="1">
                        <a:lnSpc>
                          <a:spcPct val="100000"/>
                        </a:lnSpc>
                        <a:spcBef>
                          <a:spcPts val="0"/>
                        </a:spcBef>
                        <a:spcAft>
                          <a:spcPts val="0"/>
                        </a:spcAft>
                        <a:buClrTx/>
                        <a:buSzTx/>
                        <a:buFontTx/>
                        <a:buNone/>
                        <a:tabLst/>
                        <a:defRPr/>
                      </a:pPr>
                      <a:r>
                        <a:rPr lang="he-IL" sz="4000" dirty="0"/>
                        <a:t>הפקולטה למדעים</a:t>
                      </a:r>
                    </a:p>
                  </a:txBody>
                  <a:tcPr anchor="ctr">
                    <a:solidFill>
                      <a:srgbClr val="B8946C"/>
                    </a:solidFill>
                  </a:tcPr>
                </a:tc>
                <a:tc rowSpan="2">
                  <a:txBody>
                    <a:bodyPr/>
                    <a:lstStyle/>
                    <a:p>
                      <a:pPr algn="ctr"/>
                      <a:r>
                        <a:rPr lang="en-US" sz="4961" b="1" i="0" kern="1200" dirty="0">
                          <a:solidFill>
                            <a:schemeClr val="lt1"/>
                          </a:solidFill>
                          <a:effectLst/>
                          <a:latin typeface="+mn-lt"/>
                          <a:ea typeface="+mn-ea"/>
                          <a:cs typeface="+mn-cs"/>
                        </a:rPr>
                        <a:t>Interactive platform for learning sign language using machine learning and computer vision technologies</a:t>
                      </a:r>
                      <a:r>
                        <a:rPr lang="en-US" sz="4961" b="0" i="0" kern="1200" dirty="0">
                          <a:solidFill>
                            <a:schemeClr val="lt1"/>
                          </a:solidFill>
                          <a:effectLst/>
                          <a:latin typeface="+mn-lt"/>
                          <a:ea typeface="+mn-ea"/>
                          <a:cs typeface="+mn-cs"/>
                        </a:rPr>
                        <a:t> </a:t>
                      </a:r>
                      <a:endParaRPr lang="he-IL" sz="4961" b="0" i="0" kern="1200" dirty="0">
                        <a:solidFill>
                          <a:schemeClr val="lt1"/>
                        </a:solidFill>
                        <a:effectLst/>
                        <a:latin typeface="+mn-lt"/>
                        <a:ea typeface="+mn-ea"/>
                        <a:cs typeface="+mn-cs"/>
                      </a:endParaRPr>
                    </a:p>
                    <a:p>
                      <a:pPr algn="ctr"/>
                      <a:r>
                        <a:rPr lang="en-US" sz="5400" dirty="0" err="1"/>
                        <a:t>Inon</a:t>
                      </a:r>
                      <a:r>
                        <a:rPr lang="en-US" sz="5400" dirty="0"/>
                        <a:t> </a:t>
                      </a:r>
                      <a:r>
                        <a:rPr lang="en-US" sz="5400" dirty="0" err="1"/>
                        <a:t>Reany</a:t>
                      </a:r>
                      <a:r>
                        <a:rPr lang="en-US" sz="5400" dirty="0"/>
                        <a:t> and Yafit </a:t>
                      </a:r>
                      <a:r>
                        <a:rPr lang="en-US" sz="5400" dirty="0" err="1"/>
                        <a:t>Avazov</a:t>
                      </a:r>
                      <a:endParaRPr lang="he-IL" sz="5400" dirty="0"/>
                    </a:p>
                    <a:p>
                      <a:pPr algn="ctr" rtl="1"/>
                      <a:r>
                        <a:rPr lang="he-IL" sz="4000" b="1" kern="1200" dirty="0">
                          <a:solidFill>
                            <a:schemeClr val="lt1"/>
                          </a:solidFill>
                          <a:latin typeface="Arial"/>
                          <a:ea typeface="+mn-ea"/>
                          <a:cs typeface="Arial"/>
                        </a:rPr>
                        <a:t>תשפ"ד סמסטר קיץ – </a:t>
                      </a:r>
                      <a:r>
                        <a:rPr lang="en-US" sz="4000" b="1" kern="1200" dirty="0">
                          <a:solidFill>
                            <a:schemeClr val="lt1"/>
                          </a:solidFill>
                          <a:latin typeface="Arial"/>
                          <a:ea typeface="+mn-ea"/>
                          <a:cs typeface="Arial"/>
                        </a:rPr>
                        <a:t>Summer semester,2024</a:t>
                      </a:r>
                      <a:endParaRPr lang="en-GB" sz="4000" b="1" kern="1200" dirty="0">
                        <a:solidFill>
                          <a:schemeClr val="lt1"/>
                        </a:solidFill>
                        <a:latin typeface="Arial" panose="020B0604020202020204" pitchFamily="34" charset="0"/>
                        <a:ea typeface="+mn-ea"/>
                        <a:cs typeface="Arial" panose="020B0604020202020204" pitchFamily="34" charset="0"/>
                      </a:endParaRPr>
                    </a:p>
                  </a:txBody>
                  <a:tcPr anchor="ctr">
                    <a:solidFill>
                      <a:srgbClr val="B8946C"/>
                    </a:solidFill>
                  </a:tcPr>
                </a:tc>
                <a:tc rowSpan="2">
                  <a:txBody>
                    <a:bodyPr/>
                    <a:lstStyle/>
                    <a:p>
                      <a:pPr algn="ctr"/>
                      <a:endParaRPr lang="en-GB"/>
                    </a:p>
                  </a:txBody>
                  <a:tcPr>
                    <a:solidFill>
                      <a:srgbClr val="B8946C"/>
                    </a:solidFill>
                  </a:tcPr>
                </a:tc>
                <a:extLst>
                  <a:ext uri="{0D108BD9-81ED-4DB2-BD59-A6C34878D82A}">
                    <a16:rowId xmlns:a16="http://schemas.microsoft.com/office/drawing/2014/main" val="1622067825"/>
                  </a:ext>
                </a:extLst>
              </a:tr>
              <a:tr h="1620616">
                <a:tc>
                  <a:txBody>
                    <a:bodyPr/>
                    <a:lstStyle/>
                    <a:p>
                      <a:pPr marL="0" marR="0" lvl="0" indent="0" algn="ctr" defTabSz="2519995" rtl="0" eaLnBrk="1" fontAlgn="auto" latinLnBrk="0" hangingPunct="1">
                        <a:lnSpc>
                          <a:spcPct val="100000"/>
                        </a:lnSpc>
                        <a:spcBef>
                          <a:spcPts val="0"/>
                        </a:spcBef>
                        <a:spcAft>
                          <a:spcPts val="0"/>
                        </a:spcAft>
                        <a:buClrTx/>
                        <a:buSzTx/>
                        <a:buFontTx/>
                        <a:buNone/>
                        <a:tabLst/>
                        <a:defRPr/>
                      </a:pPr>
                      <a:r>
                        <a:rPr lang="en-GB" sz="4000" b="1" dirty="0" err="1">
                          <a:solidFill>
                            <a:schemeClr val="bg1"/>
                          </a:solidFill>
                          <a:latin typeface="Arial"/>
                          <a:cs typeface="Arial"/>
                        </a:rPr>
                        <a:t>Dr.</a:t>
                      </a:r>
                      <a:r>
                        <a:rPr lang="en-GB" sz="4000" b="1" dirty="0">
                          <a:solidFill>
                            <a:schemeClr val="bg1"/>
                          </a:solidFill>
                          <a:latin typeface="Arial"/>
                          <a:cs typeface="Arial"/>
                        </a:rPr>
                        <a:t> Yakov Damatov</a:t>
                      </a:r>
                    </a:p>
                    <a:p>
                      <a:pPr marL="0" marR="0" lvl="0" indent="0" algn="ctr" defTabSz="2519995" rtl="0" eaLnBrk="1" fontAlgn="auto" latinLnBrk="0" hangingPunct="1">
                        <a:lnSpc>
                          <a:spcPct val="100000"/>
                        </a:lnSpc>
                        <a:spcBef>
                          <a:spcPts val="0"/>
                        </a:spcBef>
                        <a:spcAft>
                          <a:spcPts val="0"/>
                        </a:spcAft>
                        <a:buClrTx/>
                        <a:buSzTx/>
                        <a:buFontTx/>
                        <a:buNone/>
                        <a:tabLst/>
                        <a:defRPr/>
                      </a:pPr>
                      <a:r>
                        <a:rPr lang="en-GB" sz="4000" b="1" dirty="0" err="1">
                          <a:solidFill>
                            <a:schemeClr val="bg1"/>
                          </a:solidFill>
                          <a:latin typeface="Arial"/>
                          <a:cs typeface="Arial"/>
                        </a:rPr>
                        <a:t>Mr.Viacheslav</a:t>
                      </a:r>
                      <a:r>
                        <a:rPr lang="en-GB" sz="4000" b="1" dirty="0">
                          <a:solidFill>
                            <a:schemeClr val="bg1"/>
                          </a:solidFill>
                          <a:latin typeface="Arial"/>
                          <a:cs typeface="Arial"/>
                        </a:rPr>
                        <a:t> Nefedov</a:t>
                      </a:r>
                    </a:p>
                  </a:txBody>
                  <a:tcPr anchor="ctr">
                    <a:solidFill>
                      <a:srgbClr val="B8946C"/>
                    </a:solidFill>
                  </a:tcPr>
                </a:tc>
                <a:tc vMerge="1">
                  <a:txBody>
                    <a:bodyPr/>
                    <a:lstStyle/>
                    <a:p>
                      <a:pPr algn="ctr"/>
                      <a:endParaRPr lang="en-GB" sz="4000" b="1" kern="1200">
                        <a:solidFill>
                          <a:schemeClr val="lt1"/>
                        </a:solidFill>
                        <a:latin typeface="Arial" panose="020B0604020202020204" pitchFamily="34" charset="0"/>
                        <a:ea typeface="+mn-ea"/>
                        <a:cs typeface="Arial" panose="020B0604020202020204" pitchFamily="34" charset="0"/>
                      </a:endParaRPr>
                    </a:p>
                  </a:txBody>
                  <a:tcPr anchor="ctr">
                    <a:solidFill>
                      <a:srgbClr val="009999"/>
                    </a:solidFill>
                  </a:tcPr>
                </a:tc>
                <a:tc vMerge="1">
                  <a:txBody>
                    <a:bodyPr/>
                    <a:lstStyle/>
                    <a:p>
                      <a:endParaRPr lang="en-GB"/>
                    </a:p>
                  </a:txBody>
                  <a:tcPr>
                    <a:solidFill>
                      <a:srgbClr val="009999"/>
                    </a:solidFill>
                  </a:tcPr>
                </a:tc>
                <a:extLst>
                  <a:ext uri="{0D108BD9-81ED-4DB2-BD59-A6C34878D82A}">
                    <a16:rowId xmlns:a16="http://schemas.microsoft.com/office/drawing/2014/main" val="2987700668"/>
                  </a:ext>
                </a:extLst>
              </a:tr>
            </a:tbl>
          </a:graphicData>
        </a:graphic>
      </p:graphicFrame>
      <p:pic>
        <p:nvPicPr>
          <p:cNvPr id="1026" name="Picture 1" descr="Related image">
            <a:extLst>
              <a:ext uri="{FF2B5EF4-FFF2-40B4-BE49-F238E27FC236}">
                <a16:creationId xmlns:a16="http://schemas.microsoft.com/office/drawing/2014/main" id="{5A5333D2-7388-4619-A766-D87FC1725F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40513" y="1040568"/>
            <a:ext cx="4252557" cy="281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מלבן 5">
            <a:extLst>
              <a:ext uri="{FF2B5EF4-FFF2-40B4-BE49-F238E27FC236}">
                <a16:creationId xmlns:a16="http://schemas.microsoft.com/office/drawing/2014/main" id="{8B516DEF-43E1-152A-672D-92F4546E6321}"/>
              </a:ext>
            </a:extLst>
          </p:cNvPr>
          <p:cNvSpPr/>
          <p:nvPr/>
        </p:nvSpPr>
        <p:spPr>
          <a:xfrm>
            <a:off x="14809497" y="4814052"/>
            <a:ext cx="8906846" cy="923330"/>
          </a:xfrm>
          <a:prstGeom prst="rect">
            <a:avLst/>
          </a:prstGeom>
          <a:solidFill>
            <a:srgbClr val="E1D2C1"/>
          </a:solidFill>
        </p:spPr>
        <p:txBody>
          <a:bodyPr wrap="square" lIns="91440" tIns="45720" rIns="91440" bIns="45720">
            <a:spAutoFit/>
          </a:bodyPr>
          <a:lstStyle/>
          <a:p>
            <a:pPr algn="ctr" rtl="1"/>
            <a:r>
              <a:rPr lang="he-IL" sz="5400" b="1" cap="none" spc="0" dirty="0">
                <a:ln w="0"/>
                <a:solidFill>
                  <a:schemeClr val="tx1"/>
                </a:solidFill>
                <a:effectLst>
                  <a:outerShdw blurRad="38100" dist="19050" dir="2700000" algn="tl" rotWithShape="0">
                    <a:schemeClr val="dk1">
                      <a:alpha val="40000"/>
                    </a:schemeClr>
                  </a:outerShdw>
                </a:effectLst>
              </a:rPr>
              <a:t>תקציר</a:t>
            </a:r>
          </a:p>
        </p:txBody>
      </p:sp>
      <p:sp>
        <p:nvSpPr>
          <p:cNvPr id="8" name="תיבת טקסט 7">
            <a:extLst>
              <a:ext uri="{FF2B5EF4-FFF2-40B4-BE49-F238E27FC236}">
                <a16:creationId xmlns:a16="http://schemas.microsoft.com/office/drawing/2014/main" id="{9E4F4F71-9F6D-E3E9-39B0-CCE5F6D0AF5A}"/>
              </a:ext>
            </a:extLst>
          </p:cNvPr>
          <p:cNvSpPr txBox="1"/>
          <p:nvPr/>
        </p:nvSpPr>
        <p:spPr>
          <a:xfrm>
            <a:off x="13488417" y="5954477"/>
            <a:ext cx="10227926" cy="3847207"/>
          </a:xfrm>
          <a:prstGeom prst="rect">
            <a:avLst/>
          </a:prstGeom>
          <a:noFill/>
        </p:spPr>
        <p:txBody>
          <a:bodyPr wrap="square" rtlCol="0">
            <a:spAutoFit/>
          </a:bodyPr>
          <a:lstStyle/>
          <a:p>
            <a:pPr algn="r" rtl="1"/>
            <a:r>
              <a:rPr lang="he-IL" sz="3200" b="1" u="sng" dirty="0">
                <a:latin typeface="Arial" panose="020B0604020202020204" pitchFamily="34" charset="0"/>
                <a:cs typeface="Arial" panose="020B0604020202020204" pitchFamily="34" charset="0"/>
              </a:rPr>
              <a:t>סביבת פיתוח:</a:t>
            </a:r>
            <a:r>
              <a:rPr lang="en-US" sz="3200" dirty="0" err="1">
                <a:latin typeface="Arial" panose="020B0604020202020204" pitchFamily="34" charset="0"/>
                <a:cs typeface="Arial" panose="020B0604020202020204" pitchFamily="34" charset="0"/>
              </a:rPr>
              <a:t>VScode,PyCharm</a:t>
            </a:r>
            <a:r>
              <a:rPr lang="he-IL" sz="3200" dirty="0">
                <a:latin typeface="Arial" panose="020B0604020202020204" pitchFamily="34" charset="0"/>
                <a:cs typeface="Arial" panose="020B0604020202020204" pitchFamily="34" charset="0"/>
              </a:rPr>
              <a:t> </a:t>
            </a:r>
          </a:p>
          <a:p>
            <a:pPr algn="r" rtl="1">
              <a:spcBef>
                <a:spcPts val="600"/>
              </a:spcBef>
              <a:spcAft>
                <a:spcPts val="600"/>
              </a:spcAft>
            </a:pPr>
            <a:r>
              <a:rPr lang="he-IL" sz="3200" b="1" u="sng" dirty="0">
                <a:latin typeface="Arial" panose="020B0604020202020204" pitchFamily="34" charset="0"/>
                <a:cs typeface="Arial" panose="020B0604020202020204" pitchFamily="34" charset="0"/>
              </a:rPr>
              <a:t>שפות: </a:t>
            </a:r>
            <a:r>
              <a:rPr lang="en-US" sz="3200" dirty="0">
                <a:latin typeface="Arial" panose="020B0604020202020204" pitchFamily="34" charset="0"/>
                <a:cs typeface="Arial" panose="020B0604020202020204" pitchFamily="34" charset="0"/>
              </a:rPr>
              <a:t>python , html , java script  </a:t>
            </a:r>
          </a:p>
          <a:p>
            <a:pPr algn="just" rtl="1">
              <a:spcBef>
                <a:spcPts val="600"/>
              </a:spcBef>
              <a:spcAft>
                <a:spcPts val="600"/>
              </a:spcAft>
            </a:pPr>
            <a:r>
              <a:rPr lang="he-IL" sz="3200" b="1" u="sng" dirty="0">
                <a:latin typeface="Arial" panose="020B0604020202020204" pitchFamily="34" charset="0"/>
                <a:cs typeface="Arial" panose="020B0604020202020204" pitchFamily="34" charset="0"/>
              </a:rPr>
              <a:t>המטרה: </a:t>
            </a:r>
            <a:r>
              <a:rPr lang="he-IL" sz="3200" dirty="0">
                <a:latin typeface="Arial" panose="020B0604020202020204" pitchFamily="34" charset="0"/>
                <a:cs typeface="Arial" panose="020B0604020202020204" pitchFamily="34" charset="0"/>
              </a:rPr>
              <a:t>לפתח פלטפורמת תוכנה חדשנית ללימוד היסודות של שפת הסימנים בשפה האנגלית, עם ממשק אינטראקטיבי המבוסס על טכנולוגיות למידת מכונה וראייה ממוחשבת</a:t>
            </a:r>
          </a:p>
          <a:p>
            <a:pPr algn="r" rtl="1"/>
            <a:r>
              <a:rPr lang="he-IL" sz="3200" b="1" u="sng" dirty="0">
                <a:latin typeface="Arial" panose="020B0604020202020204" pitchFamily="34" charset="0"/>
                <a:cs typeface="Arial" panose="020B0604020202020204" pitchFamily="34" charset="0"/>
              </a:rPr>
              <a:t>ספריות: </a:t>
            </a:r>
            <a:r>
              <a:rPr lang="en-US" sz="3200" dirty="0">
                <a:latin typeface="Arial" panose="020B0604020202020204" pitchFamily="34" charset="0"/>
                <a:cs typeface="Arial" panose="020B0604020202020204" pitchFamily="34" charset="0"/>
              </a:rPr>
              <a:t>flask , </a:t>
            </a:r>
            <a:r>
              <a:rPr lang="en-US" sz="3200" dirty="0" err="1">
                <a:latin typeface="Arial" panose="020B0604020202020204" pitchFamily="34" charset="0"/>
                <a:cs typeface="Arial" panose="020B0604020202020204" pitchFamily="34" charset="0"/>
              </a:rPr>
              <a:t>openCV</a:t>
            </a:r>
            <a:r>
              <a:rPr lang="en-US" sz="3200" dirty="0">
                <a:latin typeface="Arial" panose="020B0604020202020204" pitchFamily="34" charset="0"/>
                <a:cs typeface="Arial" panose="020B0604020202020204" pitchFamily="34" charset="0"/>
              </a:rPr>
              <a:t> , TensorFlow ,</a:t>
            </a:r>
            <a:r>
              <a:rPr lang="en-US" sz="3200" dirty="0" err="1">
                <a:latin typeface="Arial" panose="020B0604020202020204" pitchFamily="34" charset="0"/>
                <a:cs typeface="Arial" panose="020B0604020202020204" pitchFamily="34" charset="0"/>
              </a:rPr>
              <a:t>mediapipe</a:t>
            </a:r>
            <a:r>
              <a:rPr lang="en-US" sz="3200" dirty="0">
                <a:latin typeface="Arial" panose="020B0604020202020204" pitchFamily="34" charset="0"/>
                <a:cs typeface="Arial" panose="020B0604020202020204" pitchFamily="34" charset="0"/>
              </a:rPr>
              <a:t> , </a:t>
            </a:r>
            <a:r>
              <a:rPr lang="en-US" sz="3200" dirty="0" err="1">
                <a:latin typeface="Arial" panose="020B0604020202020204" pitchFamily="34" charset="0"/>
                <a:cs typeface="Arial" panose="020B0604020202020204" pitchFamily="34" charset="0"/>
              </a:rPr>
              <a:t>numpy</a:t>
            </a:r>
            <a:r>
              <a:rPr lang="en-US" sz="3200" dirty="0">
                <a:latin typeface="Arial" panose="020B0604020202020204" pitchFamily="34" charset="0"/>
                <a:cs typeface="Arial" panose="020B0604020202020204" pitchFamily="34" charset="0"/>
              </a:rPr>
              <a:t> , pandas , PIL , </a:t>
            </a:r>
            <a:r>
              <a:rPr lang="en-US" sz="3200" dirty="0" err="1">
                <a:latin typeface="Arial" panose="020B0604020202020204" pitchFamily="34" charset="0"/>
                <a:cs typeface="Arial" panose="020B0604020202020204" pitchFamily="34" charset="0"/>
              </a:rPr>
              <a:t>keras</a:t>
            </a:r>
            <a:r>
              <a:rPr lang="en-US" sz="3200" dirty="0">
                <a:latin typeface="Arial" panose="020B0604020202020204" pitchFamily="34" charset="0"/>
                <a:cs typeface="Arial" panose="020B0604020202020204" pitchFamily="34" charset="0"/>
              </a:rPr>
              <a:t> , </a:t>
            </a:r>
            <a:endParaRPr lang="he-IL" sz="3200" dirty="0">
              <a:latin typeface="Arial" panose="020B0604020202020204" pitchFamily="34" charset="0"/>
              <a:cs typeface="Arial" panose="020B0604020202020204" pitchFamily="34" charset="0"/>
            </a:endParaRPr>
          </a:p>
        </p:txBody>
      </p:sp>
      <p:sp>
        <p:nvSpPr>
          <p:cNvPr id="9" name="מלבן 8">
            <a:extLst>
              <a:ext uri="{FF2B5EF4-FFF2-40B4-BE49-F238E27FC236}">
                <a16:creationId xmlns:a16="http://schemas.microsoft.com/office/drawing/2014/main" id="{07908D68-2000-5AEC-F888-02D85A06877C}"/>
              </a:ext>
            </a:extLst>
          </p:cNvPr>
          <p:cNvSpPr/>
          <p:nvPr/>
        </p:nvSpPr>
        <p:spPr>
          <a:xfrm>
            <a:off x="12772571" y="10195076"/>
            <a:ext cx="10943772" cy="923330"/>
          </a:xfrm>
          <a:prstGeom prst="rect">
            <a:avLst/>
          </a:prstGeom>
          <a:solidFill>
            <a:srgbClr val="E1D2C1"/>
          </a:solidFill>
        </p:spPr>
        <p:txBody>
          <a:bodyPr wrap="square" lIns="91440" tIns="45720" rIns="91440" bIns="45720">
            <a:spAutoFit/>
          </a:bodyPr>
          <a:lstStyle/>
          <a:p>
            <a:pPr algn="ctr" rtl="1"/>
            <a:r>
              <a:rPr lang="he-IL" sz="5400" b="1" cap="none" spc="0">
                <a:ln w="0"/>
                <a:effectLst>
                  <a:outerShdw blurRad="38100" dist="19050" dir="2700000" algn="tl" rotWithShape="0">
                    <a:schemeClr val="dk1">
                      <a:alpha val="40000"/>
                    </a:schemeClr>
                  </a:outerShdw>
                </a:effectLst>
              </a:rPr>
              <a:t>רקע ורציונל</a:t>
            </a:r>
          </a:p>
        </p:txBody>
      </p:sp>
      <p:sp>
        <p:nvSpPr>
          <p:cNvPr id="10" name="תיבת טקסט 9">
            <a:extLst>
              <a:ext uri="{FF2B5EF4-FFF2-40B4-BE49-F238E27FC236}">
                <a16:creationId xmlns:a16="http://schemas.microsoft.com/office/drawing/2014/main" id="{7F46A773-5AAC-1BD2-E7CE-A422E74C18FC}"/>
              </a:ext>
            </a:extLst>
          </p:cNvPr>
          <p:cNvSpPr txBox="1"/>
          <p:nvPr/>
        </p:nvSpPr>
        <p:spPr>
          <a:xfrm>
            <a:off x="12772571" y="11325793"/>
            <a:ext cx="11004292" cy="3046988"/>
          </a:xfrm>
          <a:prstGeom prst="rect">
            <a:avLst/>
          </a:prstGeom>
          <a:noFill/>
        </p:spPr>
        <p:txBody>
          <a:bodyPr wrap="square" rtlCol="0">
            <a:spAutoFit/>
          </a:bodyPr>
          <a:lstStyle/>
          <a:p>
            <a:pPr algn="just" rtl="1" fontAlgn="base"/>
            <a:r>
              <a:rPr lang="he-IL" sz="3200" dirty="0">
                <a:latin typeface="Arial" panose="020B0604020202020204" pitchFamily="34" charset="0"/>
                <a:cs typeface="Arial" panose="020B0604020202020204" pitchFamily="34" charset="0"/>
              </a:rPr>
              <a:t>שפת הסימנים היא כלי תקשורת חיוני עבור אנשים עם לקויות שמיעה ודיבור.</a:t>
            </a:r>
            <a:r>
              <a:rPr lang="en-US" sz="3200" dirty="0">
                <a:latin typeface="Arial" panose="020B0604020202020204" pitchFamily="34" charset="0"/>
                <a:cs typeface="Arial" panose="020B0604020202020204" pitchFamily="34" charset="0"/>
              </a:rPr>
              <a:t> </a:t>
            </a:r>
            <a:r>
              <a:rPr lang="he-IL" sz="3200" dirty="0">
                <a:latin typeface="Arial" panose="020B0604020202020204" pitchFamily="34" charset="0"/>
                <a:cs typeface="Arial" panose="020B0604020202020204" pitchFamily="34" charset="0"/>
              </a:rPr>
              <a:t>שימוש בטכנולוגיות מתקדמות, כמו למידת מכונה וראייה ממוחשבת, יכול להקל על למידת השפה ולשפר את התקשורת הבסיסית של ילדים כבדי שמיעה עם הסביבה הקרובה. באמצעות הפלטפורמה, המשתמשים לומדים תנועות ידיים ותרגילים שונים אשר מאפשרים להם לרכוש כלים לתקשורת בשפה זו.</a:t>
            </a:r>
            <a:endParaRPr lang="he-IL" sz="3200" b="0" i="0" dirty="0">
              <a:solidFill>
                <a:srgbClr val="000000"/>
              </a:solidFill>
              <a:effectLst/>
              <a:latin typeface="Arial" panose="020B0604020202020204" pitchFamily="34" charset="0"/>
              <a:cs typeface="Arial" panose="020B0604020202020204" pitchFamily="34" charset="0"/>
            </a:endParaRPr>
          </a:p>
        </p:txBody>
      </p:sp>
      <p:sp>
        <p:nvSpPr>
          <p:cNvPr id="13" name="מלבן 12">
            <a:extLst>
              <a:ext uri="{FF2B5EF4-FFF2-40B4-BE49-F238E27FC236}">
                <a16:creationId xmlns:a16="http://schemas.microsoft.com/office/drawing/2014/main" id="{56A1D359-80F0-68AB-F39D-062EDF72B7F6}"/>
              </a:ext>
            </a:extLst>
          </p:cNvPr>
          <p:cNvSpPr/>
          <p:nvPr/>
        </p:nvSpPr>
        <p:spPr>
          <a:xfrm>
            <a:off x="12742311" y="14849484"/>
            <a:ext cx="11064811" cy="923330"/>
          </a:xfrm>
          <a:prstGeom prst="rect">
            <a:avLst/>
          </a:prstGeom>
          <a:solidFill>
            <a:srgbClr val="E1D2C1"/>
          </a:solidFill>
        </p:spPr>
        <p:txBody>
          <a:bodyPr wrap="square" lIns="91440" tIns="45720" rIns="91440" bIns="45720">
            <a:spAutoFit/>
          </a:bodyPr>
          <a:lstStyle/>
          <a:p>
            <a:pPr algn="ctr" rtl="1"/>
            <a:r>
              <a:rPr lang="he-IL" sz="5400" b="1" dirty="0">
                <a:ln w="0"/>
                <a:effectLst>
                  <a:outerShdw blurRad="38100" dist="19050" dir="2700000" algn="tl" rotWithShape="0">
                    <a:schemeClr val="dk1">
                      <a:alpha val="40000"/>
                    </a:schemeClr>
                  </a:outerShdw>
                </a:effectLst>
              </a:rPr>
              <a:t>הסבר על הפלטפורמה</a:t>
            </a:r>
            <a:endParaRPr lang="he-IL" sz="5400" b="1" cap="none" spc="0" dirty="0">
              <a:ln w="0"/>
              <a:solidFill>
                <a:schemeClr val="tx1"/>
              </a:solidFill>
              <a:effectLst>
                <a:outerShdw blurRad="38100" dist="19050" dir="2700000" algn="tl" rotWithShape="0">
                  <a:schemeClr val="dk1">
                    <a:alpha val="40000"/>
                  </a:schemeClr>
                </a:outerShdw>
              </a:effectLst>
            </a:endParaRPr>
          </a:p>
        </p:txBody>
      </p:sp>
      <p:sp>
        <p:nvSpPr>
          <p:cNvPr id="14" name="תיבת טקסט 13">
            <a:extLst>
              <a:ext uri="{FF2B5EF4-FFF2-40B4-BE49-F238E27FC236}">
                <a16:creationId xmlns:a16="http://schemas.microsoft.com/office/drawing/2014/main" id="{A273A71C-FC62-13DC-6224-282F7FF4A28C}"/>
              </a:ext>
            </a:extLst>
          </p:cNvPr>
          <p:cNvSpPr txBox="1"/>
          <p:nvPr/>
        </p:nvSpPr>
        <p:spPr>
          <a:xfrm>
            <a:off x="12772571" y="16080698"/>
            <a:ext cx="11185850" cy="4031873"/>
          </a:xfrm>
          <a:prstGeom prst="rect">
            <a:avLst/>
          </a:prstGeom>
          <a:noFill/>
        </p:spPr>
        <p:txBody>
          <a:bodyPr wrap="square" rtlCol="0">
            <a:spAutoFit/>
          </a:bodyPr>
          <a:lstStyle/>
          <a:p>
            <a:pPr algn="just" rtl="1"/>
            <a:r>
              <a:rPr lang="he-IL" sz="3200" dirty="0">
                <a:latin typeface="Arial" panose="020B0604020202020204" pitchFamily="34" charset="0"/>
                <a:cs typeface="Arial" panose="020B0604020202020204" pitchFamily="34" charset="0"/>
              </a:rPr>
              <a:t>הפלטפורמה שפותחה מציעה מגוון אפשרויות לימוד ותרגול לשפת הסימנים</a:t>
            </a:r>
            <a:r>
              <a:rPr lang="en-US" sz="3200" dirty="0">
                <a:latin typeface="Arial" panose="020B0604020202020204" pitchFamily="34" charset="0"/>
                <a:cs typeface="Arial" panose="020B0604020202020204" pitchFamily="34" charset="0"/>
              </a:rPr>
              <a:t> </a:t>
            </a:r>
            <a:r>
              <a:rPr lang="he-IL" sz="3200" dirty="0">
                <a:latin typeface="Arial" panose="020B0604020202020204" pitchFamily="34" charset="0"/>
                <a:cs typeface="Arial" panose="020B0604020202020204" pitchFamily="34" charset="0"/>
              </a:rPr>
              <a:t>בשפה האנגלית. המשתמשים יכולים ללמוד אותיות ותנועות ידיים שונות באמצעות מצלמה המנתחת את תנועותיהם, ומודל למידת מכונה המזהה את המחוות ומספק משוב בזמן אמת. בנוסף, הפלטפורמה משלבת גם מודל המזהה דיבור, המאפשר למשתמשים ללמוד אותיות ומילים דרך קול. המערכת מעוצבת בצורה צבעונית וידידותית, עם אפשרויות כמו משחקי זיכרון, תרגולים, ומבחן אינטראקטיבי שמספקים חוויית למידה מלאה.</a:t>
            </a:r>
          </a:p>
        </p:txBody>
      </p:sp>
      <p:sp>
        <p:nvSpPr>
          <p:cNvPr id="2" name="מלבן 1">
            <a:extLst>
              <a:ext uri="{FF2B5EF4-FFF2-40B4-BE49-F238E27FC236}">
                <a16:creationId xmlns:a16="http://schemas.microsoft.com/office/drawing/2014/main" id="{4314B35B-F0AC-6963-056F-708C0AF99786}"/>
              </a:ext>
            </a:extLst>
          </p:cNvPr>
          <p:cNvSpPr/>
          <p:nvPr/>
        </p:nvSpPr>
        <p:spPr>
          <a:xfrm>
            <a:off x="818147" y="15014803"/>
            <a:ext cx="11064810" cy="923330"/>
          </a:xfrm>
          <a:prstGeom prst="rect">
            <a:avLst/>
          </a:prstGeom>
          <a:solidFill>
            <a:srgbClr val="E1D2C1"/>
          </a:solidFill>
        </p:spPr>
        <p:txBody>
          <a:bodyPr wrap="square" lIns="91440" tIns="45720" rIns="91440" bIns="45720">
            <a:spAutoFit/>
          </a:bodyPr>
          <a:lstStyle/>
          <a:p>
            <a:pPr algn="ctr" rtl="1"/>
            <a:r>
              <a:rPr lang="he-IL" sz="5400" b="1" dirty="0"/>
              <a:t>שלבי פיתוח עיקריים</a:t>
            </a:r>
          </a:p>
        </p:txBody>
      </p:sp>
      <p:sp>
        <p:nvSpPr>
          <p:cNvPr id="4" name="תיבת טקסט 3">
            <a:extLst>
              <a:ext uri="{FF2B5EF4-FFF2-40B4-BE49-F238E27FC236}">
                <a16:creationId xmlns:a16="http://schemas.microsoft.com/office/drawing/2014/main" id="{C68319A7-7251-97F1-B2CA-86016F0C7AD7}"/>
              </a:ext>
            </a:extLst>
          </p:cNvPr>
          <p:cNvSpPr txBox="1"/>
          <p:nvPr/>
        </p:nvSpPr>
        <p:spPr>
          <a:xfrm>
            <a:off x="1068158" y="16225290"/>
            <a:ext cx="11064810" cy="10002738"/>
          </a:xfrm>
          <a:prstGeom prst="rect">
            <a:avLst/>
          </a:prstGeom>
          <a:noFill/>
        </p:spPr>
        <p:txBody>
          <a:bodyPr wrap="square" rtlCol="0">
            <a:spAutoFit/>
          </a:bodyPr>
          <a:lstStyle/>
          <a:p>
            <a:pPr marL="514350" indent="-514350" algn="just" rtl="1">
              <a:buAutoNum type="arabicPeriod"/>
            </a:pPr>
            <a:r>
              <a:rPr lang="he-IL" sz="2800" b="1" dirty="0">
                <a:latin typeface="Arial" panose="020B0604020202020204" pitchFamily="34" charset="0"/>
                <a:cs typeface="Arial" panose="020B0604020202020204" pitchFamily="34" charset="0"/>
              </a:rPr>
              <a:t>איסוף נתונים</a:t>
            </a:r>
            <a:r>
              <a:rPr lang="he-IL" sz="2800" dirty="0">
                <a:latin typeface="Arial" panose="020B0604020202020204" pitchFamily="34" charset="0"/>
                <a:cs typeface="Arial" panose="020B0604020202020204" pitchFamily="34" charset="0"/>
              </a:rPr>
              <a:t>: תחילה נאספו תמונות של תנועות ידיים המשמשות כאותיות בשפת הסימנים, והן נותחו באמצעות ספריית </a:t>
            </a:r>
            <a:r>
              <a:rPr lang="en-US" sz="2800" dirty="0" err="1">
                <a:latin typeface="Arial" panose="020B0604020202020204" pitchFamily="34" charset="0"/>
                <a:cs typeface="Arial" panose="020B0604020202020204" pitchFamily="34" charset="0"/>
              </a:rPr>
              <a:t>MediaPipe</a:t>
            </a:r>
            <a:r>
              <a:rPr lang="en-US" sz="2800" dirty="0">
                <a:latin typeface="Arial" panose="020B0604020202020204" pitchFamily="34" charset="0"/>
                <a:cs typeface="Arial" panose="020B0604020202020204" pitchFamily="34" charset="0"/>
              </a:rPr>
              <a:t>, </a:t>
            </a:r>
            <a:r>
              <a:rPr lang="he-IL" sz="2800" dirty="0">
                <a:latin typeface="Arial" panose="020B0604020202020204" pitchFamily="34" charset="0"/>
                <a:cs typeface="Arial" panose="020B0604020202020204" pitchFamily="34" charset="0"/>
              </a:rPr>
              <a:t> המספקת מיפוי של 21 נקודות מפתח ביד. כך ניתן לייצג כל מחווה בצורה מדויקת וליצור תבניות לזיהוי האותיות.</a:t>
            </a:r>
          </a:p>
          <a:p>
            <a:pPr marL="514350" indent="-514350" algn="just" rtl="1">
              <a:buAutoNum type="arabicPeriod"/>
            </a:pPr>
            <a:r>
              <a:rPr lang="he-IL" sz="2800" dirty="0">
                <a:latin typeface="Arial" panose="020B0604020202020204" pitchFamily="34" charset="0"/>
                <a:cs typeface="Arial" panose="020B0604020202020204" pitchFamily="34" charset="0"/>
              </a:rPr>
              <a:t> </a:t>
            </a:r>
            <a:r>
              <a:rPr lang="he-IL" sz="2800" b="1" dirty="0">
                <a:latin typeface="Arial" panose="020B0604020202020204" pitchFamily="34" charset="0"/>
                <a:cs typeface="Arial" panose="020B0604020202020204" pitchFamily="34" charset="0"/>
              </a:rPr>
              <a:t>עיבוד מקדים של הנתונים</a:t>
            </a:r>
            <a:r>
              <a:rPr lang="he-IL" sz="2800" dirty="0">
                <a:latin typeface="Arial" panose="020B0604020202020204" pitchFamily="34" charset="0"/>
                <a:cs typeface="Arial" panose="020B0604020202020204" pitchFamily="34" charset="0"/>
              </a:rPr>
              <a:t>: הנתונים שנאספו עברו עיבוד נוסף שכלל נרמול כדי להבטיח קנה מידה אחיד וניקוי רעשים כדי להבטיח דיוק. כל תנועה קיבלה תווית בהתאם לאותיות שפת הסימנים, מה שיצר בסיס נתונים ברור ומובנה לאימון המודל.</a:t>
            </a:r>
          </a:p>
          <a:p>
            <a:pPr marL="514350" indent="-514350" algn="just" rtl="1">
              <a:buAutoNum type="arabicPeriod"/>
            </a:pPr>
            <a:r>
              <a:rPr lang="he-IL" sz="2800" dirty="0">
                <a:latin typeface="Arial" panose="020B0604020202020204" pitchFamily="34" charset="0"/>
                <a:cs typeface="Arial" panose="020B0604020202020204" pitchFamily="34" charset="0"/>
              </a:rPr>
              <a:t> </a:t>
            </a:r>
            <a:r>
              <a:rPr lang="he-IL" sz="2800" b="1" dirty="0">
                <a:latin typeface="Arial" panose="020B0604020202020204" pitchFamily="34" charset="0"/>
                <a:cs typeface="Arial" panose="020B0604020202020204" pitchFamily="34" charset="0"/>
              </a:rPr>
              <a:t>בחירת מודל למידת מכונה</a:t>
            </a:r>
            <a:r>
              <a:rPr lang="he-IL" sz="2800" dirty="0">
                <a:latin typeface="Arial" panose="020B0604020202020204" pitchFamily="34" charset="0"/>
                <a:cs typeface="Arial" panose="020B0604020202020204" pitchFamily="34" charset="0"/>
              </a:rPr>
              <a:t>: נבחר מודל </a:t>
            </a:r>
            <a:r>
              <a:rPr lang="en-US" sz="2800" dirty="0">
                <a:latin typeface="Arial" panose="020B0604020202020204" pitchFamily="34" charset="0"/>
                <a:cs typeface="Arial" panose="020B0604020202020204" pitchFamily="34" charset="0"/>
              </a:rPr>
              <a:t>CNN</a:t>
            </a:r>
            <a:r>
              <a:rPr lang="he-IL" sz="2800" dirty="0">
                <a:latin typeface="Arial" panose="020B0604020202020204" pitchFamily="34" charset="0"/>
                <a:cs typeface="Arial" panose="020B0604020202020204" pitchFamily="34" charset="0"/>
              </a:rPr>
              <a:t> (רשת </a:t>
            </a:r>
            <a:r>
              <a:rPr lang="he-IL" sz="2800" dirty="0" err="1">
                <a:latin typeface="Arial" panose="020B0604020202020204" pitchFamily="34" charset="0"/>
                <a:cs typeface="Arial" panose="020B0604020202020204" pitchFamily="34" charset="0"/>
              </a:rPr>
              <a:t>קונבולוציונית</a:t>
            </a:r>
            <a:r>
              <a:rPr lang="he-IL" sz="2800" dirty="0">
                <a:latin typeface="Arial" panose="020B0604020202020204" pitchFamily="34" charset="0"/>
                <a:cs typeface="Arial" panose="020B0604020202020204" pitchFamily="34" charset="0"/>
              </a:rPr>
              <a:t>) המתמחה בזיהוי תבניות בתמונות, במיוחד לזיהוי תנועות מורכבות כמו בשפת הסימנים. הרשת כוללת שכבות </a:t>
            </a:r>
            <a:r>
              <a:rPr lang="he-IL" sz="2800" dirty="0" err="1">
                <a:latin typeface="Arial" panose="020B0604020202020204" pitchFamily="34" charset="0"/>
                <a:cs typeface="Arial" panose="020B0604020202020204" pitchFamily="34" charset="0"/>
              </a:rPr>
              <a:t>קונבולוציה</a:t>
            </a:r>
            <a:r>
              <a:rPr lang="he-IL" sz="2800" dirty="0">
                <a:latin typeface="Arial" panose="020B0604020202020204" pitchFamily="34" charset="0"/>
                <a:cs typeface="Arial" panose="020B0604020202020204" pitchFamily="34" charset="0"/>
              </a:rPr>
              <a:t> לזיהוי תבניות, שכבות </a:t>
            </a:r>
            <a:r>
              <a:rPr lang="en-US" sz="2800" dirty="0">
                <a:latin typeface="Arial" panose="020B0604020202020204" pitchFamily="34" charset="0"/>
                <a:cs typeface="Arial" panose="020B0604020202020204" pitchFamily="34" charset="0"/>
              </a:rPr>
              <a:t>Pooling </a:t>
            </a:r>
            <a:r>
              <a:rPr lang="he-IL" sz="2800" dirty="0">
                <a:latin typeface="Arial" panose="020B0604020202020204" pitchFamily="34" charset="0"/>
                <a:cs typeface="Arial" panose="020B0604020202020204" pitchFamily="34" charset="0"/>
              </a:rPr>
              <a:t>לצמצום מידע מיותר, ושכבות </a:t>
            </a:r>
            <a:r>
              <a:rPr lang="en-US" sz="2800" dirty="0">
                <a:latin typeface="Arial" panose="020B0604020202020204" pitchFamily="34" charset="0"/>
                <a:cs typeface="Arial" panose="020B0604020202020204" pitchFamily="34" charset="0"/>
              </a:rPr>
              <a:t>Fully Connected </a:t>
            </a:r>
            <a:r>
              <a:rPr lang="he-IL" sz="2800" dirty="0">
                <a:latin typeface="Arial" panose="020B0604020202020204" pitchFamily="34" charset="0"/>
                <a:cs typeface="Arial" panose="020B0604020202020204" pitchFamily="34" charset="0"/>
              </a:rPr>
              <a:t>לסיווג הסופי של כל תנועה</a:t>
            </a:r>
          </a:p>
          <a:p>
            <a:pPr marL="514350" indent="-514350" algn="just" rtl="1">
              <a:buAutoNum type="arabicPeriod"/>
            </a:pPr>
            <a:r>
              <a:rPr lang="he-IL" sz="2800" dirty="0">
                <a:latin typeface="Arial" panose="020B0604020202020204" pitchFamily="34" charset="0"/>
                <a:cs typeface="Arial" panose="020B0604020202020204" pitchFamily="34" charset="0"/>
              </a:rPr>
              <a:t> </a:t>
            </a:r>
            <a:r>
              <a:rPr lang="he-IL" sz="2800" b="1" dirty="0">
                <a:latin typeface="Arial" panose="020B0604020202020204" pitchFamily="34" charset="0"/>
                <a:cs typeface="Arial" panose="020B0604020202020204" pitchFamily="34" charset="0"/>
              </a:rPr>
              <a:t>אימון המודל</a:t>
            </a:r>
            <a:r>
              <a:rPr lang="he-IL" sz="2800" dirty="0">
                <a:latin typeface="Arial" panose="020B0604020202020204" pitchFamily="34" charset="0"/>
                <a:cs typeface="Arial" panose="020B0604020202020204" pitchFamily="34" charset="0"/>
              </a:rPr>
              <a:t>: המודל אומן על הנתונים שעברו עיבוד במשך מחזורים רבים. במהלך האימון המודל שיפר את דיוקו על ידי אופטימיזציה של הפרמטרים, מה שאפשר לו להתמודד טוב יותר עם נתונים חדשים שלא ראה בעבר.</a:t>
            </a:r>
          </a:p>
          <a:p>
            <a:pPr marL="514350" indent="-514350" algn="just" rtl="1">
              <a:buAutoNum type="arabicPeriod"/>
            </a:pPr>
            <a:r>
              <a:rPr lang="he-IL" sz="2800" dirty="0">
                <a:latin typeface="Arial" panose="020B0604020202020204" pitchFamily="34" charset="0"/>
                <a:cs typeface="Arial" panose="020B0604020202020204" pitchFamily="34" charset="0"/>
              </a:rPr>
              <a:t> </a:t>
            </a:r>
            <a:r>
              <a:rPr lang="he-IL" sz="2800" b="1" dirty="0">
                <a:latin typeface="Arial" panose="020B0604020202020204" pitchFamily="34" charset="0"/>
                <a:cs typeface="Arial" panose="020B0604020202020204" pitchFamily="34" charset="0"/>
              </a:rPr>
              <a:t>הערכת המודל ושיפור</a:t>
            </a:r>
            <a:r>
              <a:rPr lang="he-IL" sz="2800" dirty="0">
                <a:latin typeface="Arial" panose="020B0604020202020204" pitchFamily="34" charset="0"/>
                <a:cs typeface="Arial" panose="020B0604020202020204" pitchFamily="34" charset="0"/>
              </a:rPr>
              <a:t>: לאחר האימון, ביצועי המודל נבדקו על נתוני בדיקה. נמדדו מדדים כמו דיוק ו-</a:t>
            </a:r>
            <a:r>
              <a:rPr lang="en-US" sz="2800" dirty="0">
                <a:latin typeface="Arial" panose="020B0604020202020204" pitchFamily="34" charset="0"/>
                <a:cs typeface="Arial" panose="020B0604020202020204" pitchFamily="34" charset="0"/>
              </a:rPr>
              <a:t>loss </a:t>
            </a:r>
            <a:r>
              <a:rPr lang="he-IL" sz="2800" dirty="0">
                <a:latin typeface="Arial" panose="020B0604020202020204" pitchFamily="34" charset="0"/>
                <a:cs typeface="Arial" panose="020B0604020202020204" pitchFamily="34" charset="0"/>
              </a:rPr>
              <a:t> לאורך מחזורי האימון, והותאמו הפרמטרים כדי לשפר את יכולת המודל בזיהוי תנועות חדשות בצורה מיטבית.</a:t>
            </a:r>
          </a:p>
          <a:p>
            <a:pPr marL="514350" indent="-514350" algn="just" rtl="1">
              <a:buAutoNum type="arabicPeriod"/>
            </a:pPr>
            <a:r>
              <a:rPr lang="he-IL" sz="2800" dirty="0">
                <a:latin typeface="Arial" panose="020B0604020202020204" pitchFamily="34" charset="0"/>
                <a:cs typeface="Arial" panose="020B0604020202020204" pitchFamily="34" charset="0"/>
              </a:rPr>
              <a:t> </a:t>
            </a:r>
            <a:r>
              <a:rPr lang="he-IL" sz="2800" b="1" dirty="0">
                <a:latin typeface="Arial" panose="020B0604020202020204" pitchFamily="34" charset="0"/>
                <a:cs typeface="Arial" panose="020B0604020202020204" pitchFamily="34" charset="0"/>
              </a:rPr>
              <a:t>עיצוב ממשק המשתמש</a:t>
            </a:r>
            <a:r>
              <a:rPr lang="he-IL" sz="2800" dirty="0">
                <a:latin typeface="Arial" panose="020B0604020202020204" pitchFamily="34" charset="0"/>
                <a:cs typeface="Arial" panose="020B0604020202020204" pitchFamily="34" charset="0"/>
              </a:rPr>
              <a:t>: הממשק עוצב בצורה אינטראקטיבית וידידותית, עם משחקים לתרגול התנועות ולמידה חווייתית, ממשק מבחן להערכת התקדמות המשתמשים, ומסכי תרגול ולימוד שבהם ניתן לשפר את כישורי השפה.</a:t>
            </a:r>
          </a:p>
        </p:txBody>
      </p:sp>
      <p:sp>
        <p:nvSpPr>
          <p:cNvPr id="23" name="מלבן 22">
            <a:extLst>
              <a:ext uri="{FF2B5EF4-FFF2-40B4-BE49-F238E27FC236}">
                <a16:creationId xmlns:a16="http://schemas.microsoft.com/office/drawing/2014/main" id="{CEE448D7-1D9B-0950-4850-B6390C50DE41}"/>
              </a:ext>
            </a:extLst>
          </p:cNvPr>
          <p:cNvSpPr/>
          <p:nvPr/>
        </p:nvSpPr>
        <p:spPr>
          <a:xfrm>
            <a:off x="12772571" y="20359497"/>
            <a:ext cx="11064811" cy="923330"/>
          </a:xfrm>
          <a:prstGeom prst="rect">
            <a:avLst/>
          </a:prstGeom>
          <a:solidFill>
            <a:srgbClr val="E1D2C1"/>
          </a:solidFill>
        </p:spPr>
        <p:txBody>
          <a:bodyPr wrap="square" lIns="91440" tIns="45720" rIns="91440" bIns="45720">
            <a:spAutoFit/>
          </a:bodyPr>
          <a:lstStyle/>
          <a:p>
            <a:pPr algn="ctr" rtl="1"/>
            <a:r>
              <a:rPr lang="he-IL" sz="5400" b="1" dirty="0">
                <a:ln w="0"/>
                <a:effectLst>
                  <a:outerShdw blurRad="38100" dist="19050" dir="2700000" algn="tl" rotWithShape="0">
                    <a:schemeClr val="dk1">
                      <a:alpha val="40000"/>
                    </a:schemeClr>
                  </a:outerShdw>
                </a:effectLst>
              </a:rPr>
              <a:t>מסקנות וסיכום</a:t>
            </a:r>
            <a:endParaRPr lang="he-IL" sz="5400" b="1" cap="none" spc="0" dirty="0">
              <a:ln w="0"/>
              <a:solidFill>
                <a:schemeClr val="tx1"/>
              </a:solidFill>
              <a:effectLst>
                <a:outerShdw blurRad="38100" dist="19050" dir="2700000" algn="tl" rotWithShape="0">
                  <a:schemeClr val="dk1">
                    <a:alpha val="40000"/>
                  </a:schemeClr>
                </a:outerShdw>
              </a:effectLst>
            </a:endParaRPr>
          </a:p>
        </p:txBody>
      </p:sp>
      <p:sp>
        <p:nvSpPr>
          <p:cNvPr id="24" name="תיבת טקסט 23">
            <a:extLst>
              <a:ext uri="{FF2B5EF4-FFF2-40B4-BE49-F238E27FC236}">
                <a16:creationId xmlns:a16="http://schemas.microsoft.com/office/drawing/2014/main" id="{E570ABA5-9A51-E340-2FD2-9A630A22EBB8}"/>
              </a:ext>
            </a:extLst>
          </p:cNvPr>
          <p:cNvSpPr txBox="1"/>
          <p:nvPr/>
        </p:nvSpPr>
        <p:spPr>
          <a:xfrm>
            <a:off x="12772571" y="21327453"/>
            <a:ext cx="11185850" cy="5293757"/>
          </a:xfrm>
          <a:prstGeom prst="rect">
            <a:avLst/>
          </a:prstGeom>
          <a:noFill/>
        </p:spPr>
        <p:txBody>
          <a:bodyPr wrap="square" rtlCol="0">
            <a:spAutoFit/>
          </a:bodyPr>
          <a:lstStyle/>
          <a:p>
            <a:pPr algn="just" rtl="1"/>
            <a:r>
              <a:rPr lang="he-IL" sz="3200" dirty="0"/>
              <a:t>הפרויקט הראה כי ניתן לשפר את הלמידה של שפת הסימנים באמצעות שילוב טכנולוגיות של למידת מכונה וראייה ממוחשבת. הפלטפורמה מסייעת במיוחד לילדים כבדי שמיעה לשפר את כישוריהם הבסיסיים בתקשורת עם הסביבה.</a:t>
            </a:r>
          </a:p>
          <a:p>
            <a:pPr algn="r" rtl="1"/>
            <a:endParaRPr lang="he-IL" dirty="0"/>
          </a:p>
          <a:p>
            <a:pPr algn="just" rtl="1"/>
            <a:r>
              <a:rPr lang="he-IL" sz="3200" dirty="0"/>
              <a:t>בפרויקט פיתחנו פלטפורמה אינטראקטיבית ללימוד שפת הסימנים, המשלבת טכנולוגיות למידת מכונה וראייה ממוחשבת. הפלטפורמה מאפשרת זיהוי תנועות ידיים ודיבור, תוך מתן משוב בזמן אמת ללמידה ותרגול. הממשק עוצב בצורה ידידותית, עם תרגולים, משחקים ומבחנים לחיזוק המיומנויות. הפלטפורמה מסייעת לשפר את התקשורת של ילדים כבדי שמיעה עם סביבתם</a:t>
            </a:r>
            <a:endParaRPr lang="he-IL" sz="3200" b="1" dirty="0"/>
          </a:p>
        </p:txBody>
      </p:sp>
      <p:sp>
        <p:nvSpPr>
          <p:cNvPr id="26" name="Freeform 5">
            <a:extLst>
              <a:ext uri="{FF2B5EF4-FFF2-40B4-BE49-F238E27FC236}">
                <a16:creationId xmlns:a16="http://schemas.microsoft.com/office/drawing/2014/main" id="{53EE9950-20CF-53A4-C7D7-D4DE447AA86B}"/>
              </a:ext>
            </a:extLst>
          </p:cNvPr>
          <p:cNvSpPr/>
          <p:nvPr/>
        </p:nvSpPr>
        <p:spPr>
          <a:xfrm>
            <a:off x="698226" y="6770898"/>
            <a:ext cx="3279792" cy="2558177"/>
          </a:xfrm>
          <a:custGeom>
            <a:avLst/>
            <a:gdLst/>
            <a:ahLst/>
            <a:cxnLst/>
            <a:rect l="l" t="t" r="r" b="b"/>
            <a:pathLst>
              <a:path w="4394039" h="3139612">
                <a:moveTo>
                  <a:pt x="0" y="0"/>
                </a:moveTo>
                <a:lnTo>
                  <a:pt x="4394039" y="0"/>
                </a:lnTo>
                <a:lnTo>
                  <a:pt x="4394039" y="3139612"/>
                </a:lnTo>
                <a:lnTo>
                  <a:pt x="0" y="3139612"/>
                </a:lnTo>
                <a:lnTo>
                  <a:pt x="0" y="0"/>
                </a:lnTo>
                <a:close/>
              </a:path>
            </a:pathLst>
          </a:custGeom>
          <a:blipFill>
            <a:blip r:embed="rId4"/>
            <a:stretch>
              <a:fillRect r="-81464"/>
            </a:stretch>
          </a:blipFill>
        </p:spPr>
        <p:txBody>
          <a:bodyPr/>
          <a:lstStyle/>
          <a:p>
            <a:pPr algn="r" rtl="1"/>
            <a:endParaRPr lang="en-IL"/>
          </a:p>
        </p:txBody>
      </p:sp>
      <p:sp>
        <p:nvSpPr>
          <p:cNvPr id="27" name="Freeform 6">
            <a:extLst>
              <a:ext uri="{FF2B5EF4-FFF2-40B4-BE49-F238E27FC236}">
                <a16:creationId xmlns:a16="http://schemas.microsoft.com/office/drawing/2014/main" id="{34471C0F-8478-F6A0-9308-288E8B77C009}"/>
              </a:ext>
            </a:extLst>
          </p:cNvPr>
          <p:cNvSpPr/>
          <p:nvPr/>
        </p:nvSpPr>
        <p:spPr>
          <a:xfrm>
            <a:off x="3214711" y="7775089"/>
            <a:ext cx="2312110" cy="2430687"/>
          </a:xfrm>
          <a:custGeom>
            <a:avLst/>
            <a:gdLst/>
            <a:ahLst/>
            <a:cxnLst/>
            <a:rect l="l" t="t" r="r" b="b"/>
            <a:pathLst>
              <a:path w="3097605" h="2983146">
                <a:moveTo>
                  <a:pt x="0" y="0"/>
                </a:moveTo>
                <a:lnTo>
                  <a:pt x="3097605" y="0"/>
                </a:lnTo>
                <a:lnTo>
                  <a:pt x="3097605" y="2983146"/>
                </a:lnTo>
                <a:lnTo>
                  <a:pt x="0" y="2983146"/>
                </a:lnTo>
                <a:lnTo>
                  <a:pt x="0" y="0"/>
                </a:lnTo>
                <a:close/>
              </a:path>
            </a:pathLst>
          </a:custGeom>
          <a:blipFill>
            <a:blip r:embed="rId4"/>
            <a:stretch>
              <a:fillRect l="-152257" t="-5245" r="-5154"/>
            </a:stretch>
          </a:blipFill>
        </p:spPr>
        <p:txBody>
          <a:bodyPr/>
          <a:lstStyle/>
          <a:p>
            <a:pPr algn="r" rtl="1"/>
            <a:endParaRPr lang="en-IL"/>
          </a:p>
        </p:txBody>
      </p:sp>
      <p:pic>
        <p:nvPicPr>
          <p:cNvPr id="28" name="תמונה 27">
            <a:extLst>
              <a:ext uri="{FF2B5EF4-FFF2-40B4-BE49-F238E27FC236}">
                <a16:creationId xmlns:a16="http://schemas.microsoft.com/office/drawing/2014/main" id="{2E917533-28EB-C6C3-B5CE-CBF35C6A2040}"/>
              </a:ext>
            </a:extLst>
          </p:cNvPr>
          <p:cNvPicPr>
            <a:picLocks noChangeAspect="1"/>
          </p:cNvPicPr>
          <p:nvPr/>
        </p:nvPicPr>
        <p:blipFill>
          <a:blip r:embed="rId5"/>
          <a:stretch>
            <a:fillRect/>
          </a:stretch>
        </p:blipFill>
        <p:spPr>
          <a:xfrm>
            <a:off x="7121862" y="7017291"/>
            <a:ext cx="6083854" cy="2836814"/>
          </a:xfrm>
          <a:prstGeom prst="rect">
            <a:avLst/>
          </a:prstGeom>
        </p:spPr>
      </p:pic>
      <p:pic>
        <p:nvPicPr>
          <p:cNvPr id="29" name="תמונה 28">
            <a:extLst>
              <a:ext uri="{FF2B5EF4-FFF2-40B4-BE49-F238E27FC236}">
                <a16:creationId xmlns:a16="http://schemas.microsoft.com/office/drawing/2014/main" id="{296534C3-5E58-3603-9CAD-4AF5E97B7958}"/>
              </a:ext>
            </a:extLst>
          </p:cNvPr>
          <p:cNvPicPr>
            <a:picLocks noChangeAspect="1"/>
          </p:cNvPicPr>
          <p:nvPr/>
        </p:nvPicPr>
        <p:blipFill>
          <a:blip r:embed="rId6"/>
          <a:stretch>
            <a:fillRect/>
          </a:stretch>
        </p:blipFill>
        <p:spPr>
          <a:xfrm>
            <a:off x="4310738" y="4616685"/>
            <a:ext cx="4579650" cy="2468354"/>
          </a:xfrm>
          <a:prstGeom prst="rect">
            <a:avLst/>
          </a:prstGeom>
        </p:spPr>
      </p:pic>
      <p:sp>
        <p:nvSpPr>
          <p:cNvPr id="30" name="Freeform 5">
            <a:extLst>
              <a:ext uri="{FF2B5EF4-FFF2-40B4-BE49-F238E27FC236}">
                <a16:creationId xmlns:a16="http://schemas.microsoft.com/office/drawing/2014/main" id="{BA17436D-709B-5141-AF84-E25829801A95}"/>
              </a:ext>
            </a:extLst>
          </p:cNvPr>
          <p:cNvSpPr/>
          <p:nvPr/>
        </p:nvSpPr>
        <p:spPr>
          <a:xfrm>
            <a:off x="855279" y="10307352"/>
            <a:ext cx="4240249" cy="4415531"/>
          </a:xfrm>
          <a:custGeom>
            <a:avLst/>
            <a:gdLst/>
            <a:ahLst/>
            <a:cxnLst/>
            <a:rect l="l" t="t" r="r" b="b"/>
            <a:pathLst>
              <a:path w="4240249" h="4415531">
                <a:moveTo>
                  <a:pt x="0" y="0"/>
                </a:moveTo>
                <a:lnTo>
                  <a:pt x="4240249" y="0"/>
                </a:lnTo>
                <a:lnTo>
                  <a:pt x="4240249" y="4415531"/>
                </a:lnTo>
                <a:lnTo>
                  <a:pt x="0" y="4415531"/>
                </a:lnTo>
                <a:lnTo>
                  <a:pt x="0" y="0"/>
                </a:lnTo>
                <a:close/>
              </a:path>
            </a:pathLst>
          </a:custGeom>
          <a:blipFill>
            <a:blip r:embed="rId7"/>
            <a:stretch>
              <a:fillRect l="-8917" t="-1699" r="-12868" b="-7478"/>
            </a:stretch>
          </a:blipFill>
          <a:ln w="47625" cap="rnd">
            <a:solidFill>
              <a:srgbClr val="8BDEF9"/>
            </a:solidFill>
            <a:prstDash val="solid"/>
            <a:round/>
          </a:ln>
        </p:spPr>
        <p:txBody>
          <a:bodyPr/>
          <a:lstStyle/>
          <a:p>
            <a:pPr algn="r" rtl="1"/>
            <a:endParaRPr lang="en-IL" dirty="0"/>
          </a:p>
        </p:txBody>
      </p:sp>
      <p:pic>
        <p:nvPicPr>
          <p:cNvPr id="32" name="תמונה 31" descr="תמונה שמכילה פני אדם, אדם, חיוך, לבוש&#10;&#10;התיאור נוצר באופן אוטומטי">
            <a:extLst>
              <a:ext uri="{FF2B5EF4-FFF2-40B4-BE49-F238E27FC236}">
                <a16:creationId xmlns:a16="http://schemas.microsoft.com/office/drawing/2014/main" id="{C362AACD-19A2-E59F-85A0-1E0ED46629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4253" y="9312152"/>
            <a:ext cx="4944665" cy="4726739"/>
          </a:xfrm>
          <a:prstGeom prst="rect">
            <a:avLst/>
          </a:prstGeom>
        </p:spPr>
      </p:pic>
      <p:sp>
        <p:nvSpPr>
          <p:cNvPr id="15" name="Freeform 3">
            <a:extLst>
              <a:ext uri="{FF2B5EF4-FFF2-40B4-BE49-F238E27FC236}">
                <a16:creationId xmlns:a16="http://schemas.microsoft.com/office/drawing/2014/main" id="{2D5F0D51-D0AD-75FE-84F3-EBB7279D2980}"/>
              </a:ext>
            </a:extLst>
          </p:cNvPr>
          <p:cNvSpPr/>
          <p:nvPr/>
        </p:nvSpPr>
        <p:spPr>
          <a:xfrm rot="1922509" flipV="1">
            <a:off x="8992771" y="6097464"/>
            <a:ext cx="1944208" cy="549239"/>
          </a:xfrm>
          <a:custGeom>
            <a:avLst/>
            <a:gdLst/>
            <a:ahLst/>
            <a:cxnLst/>
            <a:rect l="l" t="t" r="r" b="b"/>
            <a:pathLst>
              <a:path w="1944208" h="549239">
                <a:moveTo>
                  <a:pt x="0" y="549239"/>
                </a:moveTo>
                <a:lnTo>
                  <a:pt x="1944208" y="549239"/>
                </a:lnTo>
                <a:lnTo>
                  <a:pt x="1944208" y="0"/>
                </a:lnTo>
                <a:lnTo>
                  <a:pt x="0" y="0"/>
                </a:lnTo>
                <a:lnTo>
                  <a:pt x="0" y="549239"/>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L"/>
          </a:p>
        </p:txBody>
      </p:sp>
      <p:sp>
        <p:nvSpPr>
          <p:cNvPr id="16" name="Freeform 4">
            <a:extLst>
              <a:ext uri="{FF2B5EF4-FFF2-40B4-BE49-F238E27FC236}">
                <a16:creationId xmlns:a16="http://schemas.microsoft.com/office/drawing/2014/main" id="{44EE9325-2AC7-09B7-AE8F-A611DA2D9934}"/>
              </a:ext>
            </a:extLst>
          </p:cNvPr>
          <p:cNvSpPr/>
          <p:nvPr/>
        </p:nvSpPr>
        <p:spPr>
          <a:xfrm rot="20279007" flipH="1" flipV="1">
            <a:off x="2192202" y="5808591"/>
            <a:ext cx="2045018" cy="577718"/>
          </a:xfrm>
          <a:custGeom>
            <a:avLst/>
            <a:gdLst/>
            <a:ahLst/>
            <a:cxnLst/>
            <a:rect l="l" t="t" r="r" b="b"/>
            <a:pathLst>
              <a:path w="2045018" h="577718">
                <a:moveTo>
                  <a:pt x="2045018" y="577718"/>
                </a:moveTo>
                <a:lnTo>
                  <a:pt x="0" y="577718"/>
                </a:lnTo>
                <a:lnTo>
                  <a:pt x="0" y="0"/>
                </a:lnTo>
                <a:lnTo>
                  <a:pt x="2045018" y="0"/>
                </a:lnTo>
                <a:lnTo>
                  <a:pt x="2045018" y="577718"/>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L"/>
          </a:p>
        </p:txBody>
      </p:sp>
      <p:sp>
        <p:nvSpPr>
          <p:cNvPr id="39" name="מלבן 38">
            <a:extLst>
              <a:ext uri="{FF2B5EF4-FFF2-40B4-BE49-F238E27FC236}">
                <a16:creationId xmlns:a16="http://schemas.microsoft.com/office/drawing/2014/main" id="{32A6B05C-BF59-7884-6FB7-D3F26F6F0899}"/>
              </a:ext>
            </a:extLst>
          </p:cNvPr>
          <p:cNvSpPr/>
          <p:nvPr/>
        </p:nvSpPr>
        <p:spPr>
          <a:xfrm>
            <a:off x="7041902" y="13895052"/>
            <a:ext cx="4335093" cy="400110"/>
          </a:xfrm>
          <a:prstGeom prst="rect">
            <a:avLst/>
          </a:prstGeom>
          <a:solidFill>
            <a:srgbClr val="E1D2C1"/>
          </a:solidFill>
        </p:spPr>
        <p:txBody>
          <a:bodyPr wrap="square" lIns="91440" tIns="45720" rIns="91440" bIns="45720">
            <a:spAutoFit/>
          </a:bodyPr>
          <a:lstStyle/>
          <a:p>
            <a:pPr algn="ctr" rtl="1"/>
            <a:r>
              <a:rPr lang="he-IL" sz="2000" b="1" cap="none" spc="0" dirty="0">
                <a:ln w="0"/>
                <a:solidFill>
                  <a:schemeClr val="tx1"/>
                </a:solidFill>
                <a:effectLst>
                  <a:outerShdw blurRad="38100" dist="19050" dir="2700000" algn="tl" rotWithShape="0">
                    <a:schemeClr val="dk1">
                      <a:alpha val="40000"/>
                    </a:schemeClr>
                  </a:outerShdw>
                </a:effectLst>
              </a:rPr>
              <a:t>שימוש במודל לאימון על האותיות</a:t>
            </a:r>
          </a:p>
        </p:txBody>
      </p:sp>
      <p:grpSp>
        <p:nvGrpSpPr>
          <p:cNvPr id="1091" name="קבוצה 1090">
            <a:extLst>
              <a:ext uri="{FF2B5EF4-FFF2-40B4-BE49-F238E27FC236}">
                <a16:creationId xmlns:a16="http://schemas.microsoft.com/office/drawing/2014/main" id="{CF0E40E2-AD35-4F81-4E35-C58CEEE00567}"/>
              </a:ext>
            </a:extLst>
          </p:cNvPr>
          <p:cNvGrpSpPr/>
          <p:nvPr/>
        </p:nvGrpSpPr>
        <p:grpSpPr>
          <a:xfrm>
            <a:off x="1728849" y="29219265"/>
            <a:ext cx="8198514" cy="3605863"/>
            <a:chOff x="1263132" y="29096884"/>
            <a:chExt cx="7976118" cy="4180022"/>
          </a:xfrm>
        </p:grpSpPr>
        <p:pic>
          <p:nvPicPr>
            <p:cNvPr id="1088" name="תמונה 1087">
              <a:extLst>
                <a:ext uri="{FF2B5EF4-FFF2-40B4-BE49-F238E27FC236}">
                  <a16:creationId xmlns:a16="http://schemas.microsoft.com/office/drawing/2014/main" id="{881B6A68-EA4E-9EED-B815-3CA63792B371}"/>
                </a:ext>
              </a:extLst>
            </p:cNvPr>
            <p:cNvPicPr>
              <a:picLocks noChangeAspect="1"/>
            </p:cNvPicPr>
            <p:nvPr/>
          </p:nvPicPr>
          <p:blipFill>
            <a:blip r:embed="rId11"/>
            <a:stretch>
              <a:fillRect/>
            </a:stretch>
          </p:blipFill>
          <p:spPr>
            <a:xfrm>
              <a:off x="1263132" y="29096884"/>
              <a:ext cx="7976118" cy="3934215"/>
            </a:xfrm>
            <a:prstGeom prst="rect">
              <a:avLst/>
            </a:prstGeom>
          </p:spPr>
        </p:pic>
        <p:pic>
          <p:nvPicPr>
            <p:cNvPr id="1089" name="תמונה 1088">
              <a:extLst>
                <a:ext uri="{FF2B5EF4-FFF2-40B4-BE49-F238E27FC236}">
                  <a16:creationId xmlns:a16="http://schemas.microsoft.com/office/drawing/2014/main" id="{ACE24EF5-4B08-DB8F-9DAE-A3B3626A9D71}"/>
                </a:ext>
              </a:extLst>
            </p:cNvPr>
            <p:cNvPicPr>
              <a:picLocks noChangeAspect="1"/>
            </p:cNvPicPr>
            <p:nvPr/>
          </p:nvPicPr>
          <p:blipFill>
            <a:blip r:embed="rId12"/>
            <a:stretch>
              <a:fillRect/>
            </a:stretch>
          </p:blipFill>
          <p:spPr>
            <a:xfrm>
              <a:off x="4660810" y="32553063"/>
              <a:ext cx="977561" cy="723843"/>
            </a:xfrm>
            <a:prstGeom prst="rect">
              <a:avLst/>
            </a:prstGeom>
          </p:spPr>
        </p:pic>
      </p:grpSp>
      <p:pic>
        <p:nvPicPr>
          <p:cNvPr id="1090" name="תמונה 1089">
            <a:extLst>
              <a:ext uri="{FF2B5EF4-FFF2-40B4-BE49-F238E27FC236}">
                <a16:creationId xmlns:a16="http://schemas.microsoft.com/office/drawing/2014/main" id="{09978AF4-8D4B-9995-41BB-907227EAAEC2}"/>
              </a:ext>
            </a:extLst>
          </p:cNvPr>
          <p:cNvPicPr>
            <a:picLocks noChangeAspect="1"/>
          </p:cNvPicPr>
          <p:nvPr/>
        </p:nvPicPr>
        <p:blipFill>
          <a:blip r:embed="rId13"/>
          <a:stretch>
            <a:fillRect/>
          </a:stretch>
        </p:blipFill>
        <p:spPr>
          <a:xfrm>
            <a:off x="1371890" y="33070027"/>
            <a:ext cx="2350688" cy="2159353"/>
          </a:xfrm>
          <a:prstGeom prst="rect">
            <a:avLst/>
          </a:prstGeom>
        </p:spPr>
      </p:pic>
      <p:sp>
        <p:nvSpPr>
          <p:cNvPr id="1093" name="תיבת טקסט 1092">
            <a:extLst>
              <a:ext uri="{FF2B5EF4-FFF2-40B4-BE49-F238E27FC236}">
                <a16:creationId xmlns:a16="http://schemas.microsoft.com/office/drawing/2014/main" id="{2EE778C0-2887-A36E-C5F2-901227872BCF}"/>
              </a:ext>
            </a:extLst>
          </p:cNvPr>
          <p:cNvSpPr txBox="1"/>
          <p:nvPr/>
        </p:nvSpPr>
        <p:spPr>
          <a:xfrm>
            <a:off x="652272" y="35317254"/>
            <a:ext cx="5057932" cy="461665"/>
          </a:xfrm>
          <a:prstGeom prst="rect">
            <a:avLst/>
          </a:prstGeom>
          <a:solidFill>
            <a:schemeClr val="bg2"/>
          </a:solidFill>
        </p:spPr>
        <p:txBody>
          <a:bodyPr wrap="square" rtlCol="0">
            <a:spAutoFit/>
          </a:bodyPr>
          <a:lstStyle/>
          <a:p>
            <a:pPr algn="ctr"/>
            <a:r>
              <a:rPr lang="he-IL" sz="2400" b="1" dirty="0"/>
              <a:t>איור 1: תמונות הידיים ללא קורדינאטות </a:t>
            </a:r>
            <a:endParaRPr lang="en-IL" sz="2400" b="1" dirty="0"/>
          </a:p>
        </p:txBody>
      </p:sp>
      <p:pic>
        <p:nvPicPr>
          <p:cNvPr id="1094" name="תמונה 1093">
            <a:extLst>
              <a:ext uri="{FF2B5EF4-FFF2-40B4-BE49-F238E27FC236}">
                <a16:creationId xmlns:a16="http://schemas.microsoft.com/office/drawing/2014/main" id="{8BC8B37E-7E9A-2CAD-A79F-E69865BE8BD2}"/>
              </a:ext>
            </a:extLst>
          </p:cNvPr>
          <p:cNvPicPr>
            <a:picLocks noChangeAspect="1"/>
          </p:cNvPicPr>
          <p:nvPr/>
        </p:nvPicPr>
        <p:blipFill>
          <a:blip r:embed="rId14"/>
          <a:stretch>
            <a:fillRect/>
          </a:stretch>
        </p:blipFill>
        <p:spPr>
          <a:xfrm>
            <a:off x="2338122" y="32400917"/>
            <a:ext cx="420660" cy="669883"/>
          </a:xfrm>
          <a:prstGeom prst="rect">
            <a:avLst/>
          </a:prstGeom>
        </p:spPr>
      </p:pic>
      <p:grpSp>
        <p:nvGrpSpPr>
          <p:cNvPr id="1095" name="קבוצה 1094">
            <a:extLst>
              <a:ext uri="{FF2B5EF4-FFF2-40B4-BE49-F238E27FC236}">
                <a16:creationId xmlns:a16="http://schemas.microsoft.com/office/drawing/2014/main" id="{5062FEB6-DB90-B0FB-5BBC-B286E9DA289A}"/>
              </a:ext>
            </a:extLst>
          </p:cNvPr>
          <p:cNvGrpSpPr/>
          <p:nvPr/>
        </p:nvGrpSpPr>
        <p:grpSpPr>
          <a:xfrm>
            <a:off x="7554167" y="32827638"/>
            <a:ext cx="2260393" cy="2081885"/>
            <a:chOff x="4863141" y="1776210"/>
            <a:chExt cx="2698780" cy="2717828"/>
          </a:xfrm>
        </p:grpSpPr>
        <p:pic>
          <p:nvPicPr>
            <p:cNvPr id="1096" name="תמונה 1095">
              <a:extLst>
                <a:ext uri="{FF2B5EF4-FFF2-40B4-BE49-F238E27FC236}">
                  <a16:creationId xmlns:a16="http://schemas.microsoft.com/office/drawing/2014/main" id="{CA065C55-B8E9-4E82-6F04-97686E75D29D}"/>
                </a:ext>
              </a:extLst>
            </p:cNvPr>
            <p:cNvPicPr>
              <a:picLocks noChangeAspect="1"/>
            </p:cNvPicPr>
            <p:nvPr/>
          </p:nvPicPr>
          <p:blipFill>
            <a:blip r:embed="rId15"/>
            <a:stretch>
              <a:fillRect/>
            </a:stretch>
          </p:blipFill>
          <p:spPr>
            <a:xfrm>
              <a:off x="4863141" y="3122881"/>
              <a:ext cx="1354736" cy="1371157"/>
            </a:xfrm>
            <a:prstGeom prst="rect">
              <a:avLst/>
            </a:prstGeom>
          </p:spPr>
        </p:pic>
        <p:pic>
          <p:nvPicPr>
            <p:cNvPr id="1097" name="תמונה 1096">
              <a:extLst>
                <a:ext uri="{FF2B5EF4-FFF2-40B4-BE49-F238E27FC236}">
                  <a16:creationId xmlns:a16="http://schemas.microsoft.com/office/drawing/2014/main" id="{0B1879CC-633B-1F53-A7B6-2692E59C317A}"/>
                </a:ext>
              </a:extLst>
            </p:cNvPr>
            <p:cNvPicPr>
              <a:picLocks noChangeAspect="1"/>
            </p:cNvPicPr>
            <p:nvPr/>
          </p:nvPicPr>
          <p:blipFill>
            <a:blip r:embed="rId16"/>
            <a:stretch>
              <a:fillRect/>
            </a:stretch>
          </p:blipFill>
          <p:spPr>
            <a:xfrm>
              <a:off x="6207186" y="1776210"/>
              <a:ext cx="1354735" cy="1346718"/>
            </a:xfrm>
            <a:prstGeom prst="rect">
              <a:avLst/>
            </a:prstGeom>
          </p:spPr>
        </p:pic>
        <p:pic>
          <p:nvPicPr>
            <p:cNvPr id="1098" name="תמונה 1097">
              <a:extLst>
                <a:ext uri="{FF2B5EF4-FFF2-40B4-BE49-F238E27FC236}">
                  <a16:creationId xmlns:a16="http://schemas.microsoft.com/office/drawing/2014/main" id="{CEB4D0B6-6382-A7E0-6975-DBEAB18BA195}"/>
                </a:ext>
              </a:extLst>
            </p:cNvPr>
            <p:cNvPicPr>
              <a:picLocks noChangeAspect="1"/>
            </p:cNvPicPr>
            <p:nvPr/>
          </p:nvPicPr>
          <p:blipFill>
            <a:blip r:embed="rId17"/>
            <a:stretch>
              <a:fillRect/>
            </a:stretch>
          </p:blipFill>
          <p:spPr>
            <a:xfrm>
              <a:off x="6200802" y="3108466"/>
              <a:ext cx="1352582" cy="1385572"/>
            </a:xfrm>
            <a:prstGeom prst="rect">
              <a:avLst/>
            </a:prstGeom>
          </p:spPr>
        </p:pic>
        <p:pic>
          <p:nvPicPr>
            <p:cNvPr id="1099" name="תמונה 1098">
              <a:extLst>
                <a:ext uri="{FF2B5EF4-FFF2-40B4-BE49-F238E27FC236}">
                  <a16:creationId xmlns:a16="http://schemas.microsoft.com/office/drawing/2014/main" id="{0DE3399E-D23D-B123-812B-D9BDFE4FFCD6}"/>
                </a:ext>
              </a:extLst>
            </p:cNvPr>
            <p:cNvPicPr>
              <a:picLocks noChangeAspect="1"/>
            </p:cNvPicPr>
            <p:nvPr/>
          </p:nvPicPr>
          <p:blipFill>
            <a:blip r:embed="rId18"/>
            <a:stretch>
              <a:fillRect/>
            </a:stretch>
          </p:blipFill>
          <p:spPr>
            <a:xfrm>
              <a:off x="4871679" y="1776210"/>
              <a:ext cx="1354735" cy="1346671"/>
            </a:xfrm>
            <a:prstGeom prst="rect">
              <a:avLst/>
            </a:prstGeom>
          </p:spPr>
        </p:pic>
      </p:grpSp>
      <p:sp>
        <p:nvSpPr>
          <p:cNvPr id="1100" name="תיבת טקסט 1099">
            <a:extLst>
              <a:ext uri="{FF2B5EF4-FFF2-40B4-BE49-F238E27FC236}">
                <a16:creationId xmlns:a16="http://schemas.microsoft.com/office/drawing/2014/main" id="{CDE2E6A0-8337-9E60-B77C-CED68D3C569A}"/>
              </a:ext>
            </a:extLst>
          </p:cNvPr>
          <p:cNvSpPr txBox="1"/>
          <p:nvPr/>
        </p:nvSpPr>
        <p:spPr>
          <a:xfrm>
            <a:off x="6261967" y="35021942"/>
            <a:ext cx="4712084" cy="769441"/>
          </a:xfrm>
          <a:prstGeom prst="rect">
            <a:avLst/>
          </a:prstGeom>
          <a:solidFill>
            <a:schemeClr val="bg2"/>
          </a:solidFill>
        </p:spPr>
        <p:txBody>
          <a:bodyPr wrap="square" rtlCol="0">
            <a:spAutoFit/>
          </a:bodyPr>
          <a:lstStyle/>
          <a:p>
            <a:pPr algn="ctr"/>
            <a:r>
              <a:rPr lang="he-IL" sz="2200" b="1" dirty="0"/>
              <a:t>איור 2: תמונות הידיים עם קורדינאטות</a:t>
            </a:r>
            <a:endParaRPr lang="en-US" sz="2200" b="1" dirty="0"/>
          </a:p>
          <a:p>
            <a:pPr algn="ctr"/>
            <a:r>
              <a:rPr lang="en-US" sz="2200" b="1" dirty="0"/>
              <a:t>Mediapipe </a:t>
            </a:r>
            <a:r>
              <a:rPr lang="he-IL" sz="2200" b="1" dirty="0"/>
              <a:t>ע"י ספריית </a:t>
            </a:r>
            <a:r>
              <a:rPr lang="en-US" sz="2200" b="1" dirty="0"/>
              <a:t> </a:t>
            </a:r>
            <a:endParaRPr lang="en-IL" sz="2200" b="1" dirty="0"/>
          </a:p>
        </p:txBody>
      </p:sp>
      <p:pic>
        <p:nvPicPr>
          <p:cNvPr id="1104" name="תמונה 1103">
            <a:extLst>
              <a:ext uri="{FF2B5EF4-FFF2-40B4-BE49-F238E27FC236}">
                <a16:creationId xmlns:a16="http://schemas.microsoft.com/office/drawing/2014/main" id="{5BB3E844-1525-DC0A-7884-B6703D5F6702}"/>
              </a:ext>
            </a:extLst>
          </p:cNvPr>
          <p:cNvPicPr>
            <a:picLocks noChangeAspect="1"/>
          </p:cNvPicPr>
          <p:nvPr/>
        </p:nvPicPr>
        <p:blipFill>
          <a:blip r:embed="rId19"/>
          <a:stretch>
            <a:fillRect/>
          </a:stretch>
        </p:blipFill>
        <p:spPr>
          <a:xfrm>
            <a:off x="9964875" y="31019765"/>
            <a:ext cx="3584062" cy="366077"/>
          </a:xfrm>
          <a:prstGeom prst="rect">
            <a:avLst/>
          </a:prstGeom>
        </p:spPr>
      </p:pic>
      <p:pic>
        <p:nvPicPr>
          <p:cNvPr id="1106" name="תמונה 1105">
            <a:extLst>
              <a:ext uri="{FF2B5EF4-FFF2-40B4-BE49-F238E27FC236}">
                <a16:creationId xmlns:a16="http://schemas.microsoft.com/office/drawing/2014/main" id="{665B90DB-6D1B-12B6-EC46-051367FEEF01}"/>
              </a:ext>
            </a:extLst>
          </p:cNvPr>
          <p:cNvPicPr>
            <a:picLocks noChangeAspect="1"/>
          </p:cNvPicPr>
          <p:nvPr/>
        </p:nvPicPr>
        <p:blipFill>
          <a:blip r:embed="rId20"/>
          <a:stretch>
            <a:fillRect/>
          </a:stretch>
        </p:blipFill>
        <p:spPr>
          <a:xfrm>
            <a:off x="13771673" y="29279102"/>
            <a:ext cx="8067248" cy="3594164"/>
          </a:xfrm>
          <a:prstGeom prst="rect">
            <a:avLst/>
          </a:prstGeom>
        </p:spPr>
      </p:pic>
      <p:sp>
        <p:nvSpPr>
          <p:cNvPr id="1108" name="תיבת טקסט 1107">
            <a:extLst>
              <a:ext uri="{FF2B5EF4-FFF2-40B4-BE49-F238E27FC236}">
                <a16:creationId xmlns:a16="http://schemas.microsoft.com/office/drawing/2014/main" id="{6D77CF06-82F0-C739-DA3F-924B51EC1D21}"/>
              </a:ext>
            </a:extLst>
          </p:cNvPr>
          <p:cNvSpPr txBox="1"/>
          <p:nvPr/>
        </p:nvSpPr>
        <p:spPr>
          <a:xfrm>
            <a:off x="8830458" y="26469862"/>
            <a:ext cx="7915660" cy="1015663"/>
          </a:xfrm>
          <a:prstGeom prst="rect">
            <a:avLst/>
          </a:prstGeom>
          <a:solidFill>
            <a:srgbClr val="E1D2C1"/>
          </a:solidFill>
        </p:spPr>
        <p:txBody>
          <a:bodyPr wrap="square" rtlCol="0">
            <a:spAutoFit/>
          </a:bodyPr>
          <a:lstStyle/>
          <a:p>
            <a:pPr algn="ctr"/>
            <a:r>
              <a:rPr lang="en-US" sz="5800" b="1" dirty="0"/>
              <a:t>Sign Recognition Pipeline</a:t>
            </a:r>
            <a:endParaRPr lang="en-US" sz="5800" dirty="0"/>
          </a:p>
        </p:txBody>
      </p:sp>
      <p:sp>
        <p:nvSpPr>
          <p:cNvPr id="1109" name="תיבת טקסט 1108">
            <a:extLst>
              <a:ext uri="{FF2B5EF4-FFF2-40B4-BE49-F238E27FC236}">
                <a16:creationId xmlns:a16="http://schemas.microsoft.com/office/drawing/2014/main" id="{2B3C4C80-888B-DDA8-B4A6-6118BD6F3A79}"/>
              </a:ext>
            </a:extLst>
          </p:cNvPr>
          <p:cNvSpPr txBox="1"/>
          <p:nvPr/>
        </p:nvSpPr>
        <p:spPr>
          <a:xfrm>
            <a:off x="15571748" y="27851801"/>
            <a:ext cx="5587496" cy="1077218"/>
          </a:xfrm>
          <a:prstGeom prst="rect">
            <a:avLst/>
          </a:prstGeom>
          <a:solidFill>
            <a:schemeClr val="bg2"/>
          </a:solidFill>
        </p:spPr>
        <p:txBody>
          <a:bodyPr wrap="square" rtlCol="0">
            <a:spAutoFit/>
          </a:bodyPr>
          <a:lstStyle/>
          <a:p>
            <a:pPr algn="ctr"/>
            <a:r>
              <a:rPr lang="en-US" sz="3200" b="1" dirty="0">
                <a:latin typeface="Arial" panose="020B0604020202020204" pitchFamily="34" charset="0"/>
                <a:cs typeface="Arial" panose="020B0604020202020204" pitchFamily="34" charset="0"/>
              </a:rPr>
              <a:t>Custom Gesture Classification Network</a:t>
            </a:r>
            <a:endParaRPr lang="en-IL" sz="3200" b="1" dirty="0">
              <a:latin typeface="Arial" panose="020B0604020202020204" pitchFamily="34" charset="0"/>
              <a:cs typeface="Arial" panose="020B0604020202020204" pitchFamily="34" charset="0"/>
            </a:endParaRPr>
          </a:p>
        </p:txBody>
      </p:sp>
      <p:sp>
        <p:nvSpPr>
          <p:cNvPr id="1110" name="תיבת טקסט 1109">
            <a:extLst>
              <a:ext uri="{FF2B5EF4-FFF2-40B4-BE49-F238E27FC236}">
                <a16:creationId xmlns:a16="http://schemas.microsoft.com/office/drawing/2014/main" id="{A35248B5-0A7C-F731-2167-49801D6DCE89}"/>
              </a:ext>
            </a:extLst>
          </p:cNvPr>
          <p:cNvSpPr txBox="1"/>
          <p:nvPr/>
        </p:nvSpPr>
        <p:spPr>
          <a:xfrm>
            <a:off x="3764393" y="27892797"/>
            <a:ext cx="5672340" cy="1077218"/>
          </a:xfrm>
          <a:prstGeom prst="rect">
            <a:avLst/>
          </a:prstGeom>
          <a:solidFill>
            <a:schemeClr val="bg2"/>
          </a:solidFill>
        </p:spPr>
        <p:txBody>
          <a:bodyPr wrap="square" rtlCol="0">
            <a:spAutoFit/>
          </a:bodyPr>
          <a:lstStyle/>
          <a:p>
            <a:pPr algn="ctr"/>
            <a:r>
              <a:rPr lang="en-US" sz="3200" b="1" dirty="0">
                <a:latin typeface="Arial" panose="020B0604020202020204" pitchFamily="34" charset="0"/>
                <a:cs typeface="Arial" panose="020B0604020202020204" pitchFamily="34" charset="0"/>
              </a:rPr>
              <a:t>Pretrained CNN </a:t>
            </a:r>
          </a:p>
          <a:p>
            <a:pPr algn="ctr"/>
            <a:r>
              <a:rPr lang="en-US" sz="3200" b="1" dirty="0">
                <a:latin typeface="Arial" panose="020B0604020202020204" pitchFamily="34" charset="0"/>
                <a:cs typeface="Arial" panose="020B0604020202020204" pitchFamily="34" charset="0"/>
              </a:rPr>
              <a:t>Hand landmark detection</a:t>
            </a:r>
          </a:p>
        </p:txBody>
      </p:sp>
      <p:cxnSp>
        <p:nvCxnSpPr>
          <p:cNvPr id="1111" name="מחבר חץ ישר 1110">
            <a:extLst>
              <a:ext uri="{FF2B5EF4-FFF2-40B4-BE49-F238E27FC236}">
                <a16:creationId xmlns:a16="http://schemas.microsoft.com/office/drawing/2014/main" id="{A28045D1-C751-0552-520C-3E227B9C0123}"/>
              </a:ext>
            </a:extLst>
          </p:cNvPr>
          <p:cNvCxnSpPr>
            <a:cxnSpLocks/>
          </p:cNvCxnSpPr>
          <p:nvPr/>
        </p:nvCxnSpPr>
        <p:spPr>
          <a:xfrm flipH="1">
            <a:off x="17438356" y="32734010"/>
            <a:ext cx="306708" cy="647377"/>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1113" name="מחבר חץ ישר 1112">
            <a:extLst>
              <a:ext uri="{FF2B5EF4-FFF2-40B4-BE49-F238E27FC236}">
                <a16:creationId xmlns:a16="http://schemas.microsoft.com/office/drawing/2014/main" id="{B101259C-EF1C-57D1-168A-F8A8BA405E8E}"/>
              </a:ext>
            </a:extLst>
          </p:cNvPr>
          <p:cNvCxnSpPr>
            <a:cxnSpLocks/>
          </p:cNvCxnSpPr>
          <p:nvPr/>
        </p:nvCxnSpPr>
        <p:spPr>
          <a:xfrm>
            <a:off x="8751149" y="32170933"/>
            <a:ext cx="1691" cy="506302"/>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
        <p:nvSpPr>
          <p:cNvPr id="1114" name="Rectangle 1">
            <a:extLst>
              <a:ext uri="{FF2B5EF4-FFF2-40B4-BE49-F238E27FC236}">
                <a16:creationId xmlns:a16="http://schemas.microsoft.com/office/drawing/2014/main" id="{B30128CC-E231-644A-53D6-AF199C0EA8B5}"/>
              </a:ext>
            </a:extLst>
          </p:cNvPr>
          <p:cNvSpPr>
            <a:spLocks noChangeArrowheads="1"/>
          </p:cNvSpPr>
          <p:nvPr/>
        </p:nvSpPr>
        <p:spPr bwMode="auto">
          <a:xfrm>
            <a:off x="21043803" y="33191122"/>
            <a:ext cx="3924316" cy="27047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ctr" defTabSz="1371600" eaLnBrk="0" fontAlgn="base" hangingPunct="0">
              <a:lnSpc>
                <a:spcPct val="150000"/>
              </a:lnSpc>
              <a:spcBef>
                <a:spcPct val="0"/>
              </a:spcBef>
              <a:spcAft>
                <a:spcPct val="0"/>
              </a:spcAft>
            </a:pPr>
            <a:r>
              <a:rPr lang="en-IL" altLang="en-IL" sz="1700" dirty="0">
                <a:latin typeface="Arial Unicode MS"/>
              </a:rPr>
              <a:t>{</a:t>
            </a:r>
            <a:r>
              <a:rPr lang="en-IL" altLang="en-IL" sz="1700" b="1" dirty="0">
                <a:latin typeface="Arial Unicode MS"/>
              </a:rPr>
              <a:t>'0</a:t>
            </a:r>
            <a:r>
              <a:rPr lang="en-IL" altLang="en-IL" sz="1700" dirty="0">
                <a:latin typeface="Arial Unicode MS"/>
              </a:rPr>
              <a:t>': 61, </a:t>
            </a:r>
            <a:r>
              <a:rPr lang="en-US" altLang="en-IL" sz="1700" dirty="0">
                <a:latin typeface="Arial Unicode MS"/>
              </a:rPr>
              <a:t> </a:t>
            </a:r>
            <a:r>
              <a:rPr lang="en-IL" altLang="en-IL" sz="1700" b="1" dirty="0">
                <a:latin typeface="Arial Unicode MS"/>
              </a:rPr>
              <a:t>'1</a:t>
            </a:r>
            <a:r>
              <a:rPr lang="en-IL" altLang="en-IL" sz="1700" dirty="0">
                <a:latin typeface="Arial Unicode MS"/>
              </a:rPr>
              <a:t>': 67, </a:t>
            </a:r>
            <a:r>
              <a:rPr lang="en-US" altLang="en-IL" sz="1700" dirty="0">
                <a:latin typeface="Arial Unicode MS"/>
              </a:rPr>
              <a:t> </a:t>
            </a:r>
            <a:r>
              <a:rPr lang="en-IL" altLang="en-IL" sz="1700" b="1" dirty="0">
                <a:latin typeface="Arial Unicode MS"/>
              </a:rPr>
              <a:t>'2</a:t>
            </a:r>
            <a:r>
              <a:rPr lang="en-IL" altLang="en-IL" sz="1700" dirty="0">
                <a:latin typeface="Arial Unicode MS"/>
              </a:rPr>
              <a:t>': 70,</a:t>
            </a:r>
            <a:r>
              <a:rPr lang="en-US" altLang="en-IL" sz="1700" dirty="0">
                <a:latin typeface="Arial Unicode MS"/>
              </a:rPr>
              <a:t> </a:t>
            </a:r>
            <a:r>
              <a:rPr lang="en-IL" altLang="en-IL" sz="1700" dirty="0">
                <a:latin typeface="Arial Unicode MS"/>
              </a:rPr>
              <a:t> </a:t>
            </a:r>
            <a:r>
              <a:rPr lang="en-IL" altLang="en-IL" sz="1700" b="1" dirty="0">
                <a:latin typeface="Arial Unicode MS"/>
              </a:rPr>
              <a:t>'3</a:t>
            </a:r>
            <a:r>
              <a:rPr lang="en-IL" altLang="en-IL" sz="1700" dirty="0">
                <a:latin typeface="Arial Unicode MS"/>
              </a:rPr>
              <a:t>': 70, </a:t>
            </a:r>
            <a:r>
              <a:rPr lang="en-US" altLang="en-IL" sz="1700" dirty="0">
                <a:latin typeface="Arial Unicode MS"/>
              </a:rPr>
              <a:t> </a:t>
            </a:r>
            <a:r>
              <a:rPr lang="en-IL" altLang="en-IL" sz="1700" b="1" dirty="0">
                <a:latin typeface="Arial Unicode MS"/>
              </a:rPr>
              <a:t>'4</a:t>
            </a:r>
            <a:r>
              <a:rPr lang="en-IL" altLang="en-IL" sz="1700" dirty="0">
                <a:latin typeface="Arial Unicode MS"/>
              </a:rPr>
              <a:t>': 67,</a:t>
            </a:r>
            <a:r>
              <a:rPr lang="en-US" altLang="en-IL" sz="1700" dirty="0">
                <a:latin typeface="Arial Unicode MS"/>
              </a:rPr>
              <a:t> </a:t>
            </a:r>
            <a:r>
              <a:rPr lang="en-IL" altLang="en-IL" sz="1700" dirty="0">
                <a:latin typeface="Arial Unicode MS"/>
              </a:rPr>
              <a:t> </a:t>
            </a:r>
            <a:r>
              <a:rPr lang="en-IL" altLang="en-IL" sz="1700" b="1" dirty="0">
                <a:latin typeface="Arial Unicode MS"/>
              </a:rPr>
              <a:t>'5</a:t>
            </a:r>
            <a:r>
              <a:rPr lang="en-IL" altLang="en-IL" sz="1700" dirty="0">
                <a:latin typeface="Arial Unicode MS"/>
              </a:rPr>
              <a:t>': 70, </a:t>
            </a:r>
            <a:r>
              <a:rPr lang="en-IL" altLang="en-IL" sz="1700" b="1" dirty="0">
                <a:latin typeface="Arial Unicode MS"/>
              </a:rPr>
              <a:t>'6</a:t>
            </a:r>
            <a:r>
              <a:rPr lang="en-IL" altLang="en-IL" sz="1700" dirty="0">
                <a:latin typeface="Arial Unicode MS"/>
              </a:rPr>
              <a:t>': 60, </a:t>
            </a:r>
            <a:r>
              <a:rPr lang="en-IL" altLang="en-IL" sz="1700" b="1" dirty="0">
                <a:latin typeface="Arial Unicode MS"/>
              </a:rPr>
              <a:t>'7</a:t>
            </a:r>
            <a:r>
              <a:rPr lang="en-IL" altLang="en-IL" sz="1700" dirty="0">
                <a:latin typeface="Arial Unicode MS"/>
              </a:rPr>
              <a:t>': 63, </a:t>
            </a:r>
            <a:r>
              <a:rPr lang="en-IL" altLang="en-IL" sz="1700" b="1" dirty="0">
                <a:latin typeface="Arial Unicode MS"/>
              </a:rPr>
              <a:t>'8</a:t>
            </a:r>
            <a:r>
              <a:rPr lang="en-IL" altLang="en-IL" sz="1700" dirty="0">
                <a:latin typeface="Arial Unicode MS"/>
              </a:rPr>
              <a:t>': 64, </a:t>
            </a:r>
            <a:r>
              <a:rPr lang="en-IL" altLang="en-IL" sz="1700" b="1" dirty="0">
                <a:latin typeface="Arial Unicode MS"/>
              </a:rPr>
              <a:t>'9</a:t>
            </a:r>
            <a:r>
              <a:rPr lang="en-IL" altLang="en-IL" sz="1700" dirty="0">
                <a:latin typeface="Arial Unicode MS"/>
              </a:rPr>
              <a:t>': 68, </a:t>
            </a:r>
            <a:r>
              <a:rPr lang="en-IL" altLang="en-IL" sz="1700" b="1" dirty="0">
                <a:latin typeface="Arial Unicode MS"/>
              </a:rPr>
              <a:t>'a</a:t>
            </a:r>
            <a:r>
              <a:rPr lang="en-IL" altLang="en-IL" sz="1700" dirty="0">
                <a:latin typeface="Arial Unicode MS"/>
              </a:rPr>
              <a:t>': 70, </a:t>
            </a:r>
            <a:r>
              <a:rPr lang="en-IL" altLang="en-IL" sz="1700" b="1" dirty="0">
                <a:latin typeface="Arial Unicode MS"/>
              </a:rPr>
              <a:t>'b</a:t>
            </a:r>
            <a:r>
              <a:rPr lang="en-IL" altLang="en-IL" sz="1700" dirty="0">
                <a:latin typeface="Arial Unicode MS"/>
              </a:rPr>
              <a:t>': 70, </a:t>
            </a:r>
            <a:r>
              <a:rPr lang="en-IL" altLang="en-IL" sz="1700" b="1" dirty="0">
                <a:latin typeface="Arial Unicode MS"/>
              </a:rPr>
              <a:t>'c</a:t>
            </a:r>
            <a:r>
              <a:rPr lang="en-IL" altLang="en-IL" sz="1700" dirty="0">
                <a:latin typeface="Arial Unicode MS"/>
              </a:rPr>
              <a:t>': 60, </a:t>
            </a:r>
            <a:r>
              <a:rPr lang="en-IL" altLang="en-IL" sz="1700" b="1" dirty="0">
                <a:latin typeface="Arial Unicode MS"/>
              </a:rPr>
              <a:t>'d</a:t>
            </a:r>
            <a:r>
              <a:rPr lang="en-IL" altLang="en-IL" sz="1700" dirty="0">
                <a:latin typeface="Arial Unicode MS"/>
              </a:rPr>
              <a:t>': 70, </a:t>
            </a:r>
            <a:r>
              <a:rPr lang="en-IL" altLang="en-IL" sz="1700" b="1" dirty="0">
                <a:latin typeface="Arial Unicode MS"/>
              </a:rPr>
              <a:t>'e</a:t>
            </a:r>
            <a:r>
              <a:rPr lang="en-IL" altLang="en-IL" sz="1700" dirty="0">
                <a:latin typeface="Arial Unicode MS"/>
              </a:rPr>
              <a:t>': 63, </a:t>
            </a:r>
            <a:r>
              <a:rPr lang="en-IL" altLang="en-IL" sz="1700" b="1" dirty="0">
                <a:latin typeface="Arial Unicode MS"/>
              </a:rPr>
              <a:t>'f</a:t>
            </a:r>
            <a:r>
              <a:rPr lang="en-IL" altLang="en-IL" sz="1700" dirty="0">
                <a:latin typeface="Arial Unicode MS"/>
              </a:rPr>
              <a:t>': 70, </a:t>
            </a:r>
            <a:r>
              <a:rPr lang="en-IL" altLang="en-IL" sz="1700" b="1" dirty="0">
                <a:latin typeface="Arial Unicode MS"/>
              </a:rPr>
              <a:t>'g</a:t>
            </a:r>
            <a:r>
              <a:rPr lang="en-IL" altLang="en-IL" sz="1700" dirty="0">
                <a:latin typeface="Arial Unicode MS"/>
              </a:rPr>
              <a:t>': 69, </a:t>
            </a:r>
            <a:r>
              <a:rPr lang="en-IL" altLang="en-IL" sz="1700" b="1" dirty="0">
                <a:latin typeface="Arial Unicode MS"/>
              </a:rPr>
              <a:t>'h</a:t>
            </a:r>
            <a:r>
              <a:rPr lang="en-IL" altLang="en-IL" sz="1700" dirty="0">
                <a:latin typeface="Arial Unicode MS"/>
              </a:rPr>
              <a:t>': 69, </a:t>
            </a:r>
            <a:r>
              <a:rPr lang="en-IL" altLang="en-IL" sz="1700" b="1" dirty="0">
                <a:latin typeface="Arial Unicode MS"/>
              </a:rPr>
              <a:t>'</a:t>
            </a:r>
            <a:r>
              <a:rPr lang="en-IL" altLang="en-IL" sz="1700" b="1" dirty="0" err="1">
                <a:latin typeface="Arial Unicode MS"/>
              </a:rPr>
              <a:t>i</a:t>
            </a:r>
            <a:r>
              <a:rPr lang="en-IL" altLang="en-IL" sz="1700" dirty="0">
                <a:latin typeface="Arial Unicode MS"/>
              </a:rPr>
              <a:t>': 70, </a:t>
            </a:r>
            <a:r>
              <a:rPr lang="en-IL" altLang="en-IL" sz="1700" b="1" dirty="0">
                <a:latin typeface="Arial Unicode MS"/>
              </a:rPr>
              <a:t>'j</a:t>
            </a:r>
            <a:r>
              <a:rPr lang="en-IL" altLang="en-IL" sz="1700" dirty="0">
                <a:latin typeface="Arial Unicode MS"/>
              </a:rPr>
              <a:t>': 61, </a:t>
            </a:r>
            <a:r>
              <a:rPr lang="en-IL" altLang="en-IL" sz="1700" b="1" dirty="0">
                <a:latin typeface="Arial Unicode MS"/>
              </a:rPr>
              <a:t>'k</a:t>
            </a:r>
            <a:r>
              <a:rPr lang="en-IL" altLang="en-IL" sz="1700" dirty="0">
                <a:latin typeface="Arial Unicode MS"/>
              </a:rPr>
              <a:t>': 70, </a:t>
            </a:r>
            <a:r>
              <a:rPr lang="en-IL" altLang="en-IL" sz="1700" b="1" dirty="0">
                <a:latin typeface="Arial Unicode MS"/>
              </a:rPr>
              <a:t>'l</a:t>
            </a:r>
            <a:r>
              <a:rPr lang="en-IL" altLang="en-IL" sz="1700" dirty="0">
                <a:latin typeface="Arial Unicode MS"/>
              </a:rPr>
              <a:t>': 70, </a:t>
            </a:r>
            <a:r>
              <a:rPr lang="en-IL" altLang="en-IL" sz="1700" b="1" dirty="0">
                <a:latin typeface="Arial Unicode MS"/>
              </a:rPr>
              <a:t>'m</a:t>
            </a:r>
            <a:r>
              <a:rPr lang="en-IL" altLang="en-IL" sz="1700" dirty="0">
                <a:latin typeface="Arial Unicode MS"/>
              </a:rPr>
              <a:t>': 62, </a:t>
            </a:r>
            <a:r>
              <a:rPr lang="en-IL" altLang="en-IL" sz="1700" b="1" dirty="0">
                <a:latin typeface="Arial Unicode MS"/>
              </a:rPr>
              <a:t>'n</a:t>
            </a:r>
            <a:r>
              <a:rPr lang="en-IL" altLang="en-IL" sz="1700" dirty="0">
                <a:latin typeface="Arial Unicode MS"/>
              </a:rPr>
              <a:t>': 65, </a:t>
            </a:r>
            <a:r>
              <a:rPr lang="en-IL" altLang="en-IL" sz="1700" b="1" dirty="0">
                <a:latin typeface="Arial Unicode MS"/>
              </a:rPr>
              <a:t>'o</a:t>
            </a:r>
            <a:r>
              <a:rPr lang="en-IL" altLang="en-IL" sz="1700" dirty="0">
                <a:latin typeface="Arial Unicode MS"/>
              </a:rPr>
              <a:t>': 61, </a:t>
            </a:r>
            <a:r>
              <a:rPr lang="en-IL" altLang="en-IL" sz="1700" b="1" dirty="0">
                <a:latin typeface="Arial Unicode MS"/>
              </a:rPr>
              <a:t>'p</a:t>
            </a:r>
            <a:r>
              <a:rPr lang="en-IL" altLang="en-IL" sz="1700" dirty="0">
                <a:latin typeface="Arial Unicode MS"/>
              </a:rPr>
              <a:t>': 64, </a:t>
            </a:r>
            <a:r>
              <a:rPr lang="en-IL" altLang="en-IL" sz="1700" b="1" dirty="0">
                <a:latin typeface="Arial Unicode MS"/>
              </a:rPr>
              <a:t>'q</a:t>
            </a:r>
            <a:r>
              <a:rPr lang="en-IL" altLang="en-IL" sz="1700" dirty="0">
                <a:latin typeface="Arial Unicode MS"/>
              </a:rPr>
              <a:t>': 51, </a:t>
            </a:r>
            <a:r>
              <a:rPr lang="en-IL" altLang="en-IL" sz="1700" b="1" dirty="0">
                <a:latin typeface="Arial Unicode MS"/>
              </a:rPr>
              <a:t>'r</a:t>
            </a:r>
            <a:r>
              <a:rPr lang="en-IL" altLang="en-IL" sz="1700" dirty="0">
                <a:latin typeface="Arial Unicode MS"/>
              </a:rPr>
              <a:t>': 66, </a:t>
            </a:r>
            <a:r>
              <a:rPr lang="en-IL" altLang="en-IL" sz="1700" b="1" dirty="0">
                <a:latin typeface="Arial Unicode MS"/>
              </a:rPr>
              <a:t>'s</a:t>
            </a:r>
            <a:r>
              <a:rPr lang="en-IL" altLang="en-IL" sz="1700" dirty="0">
                <a:latin typeface="Arial Unicode MS"/>
              </a:rPr>
              <a:t>': 70, </a:t>
            </a:r>
            <a:r>
              <a:rPr lang="en-IL" altLang="en-IL" sz="1700" b="1" dirty="0">
                <a:latin typeface="Arial Unicode MS"/>
              </a:rPr>
              <a:t>'t</a:t>
            </a:r>
            <a:r>
              <a:rPr lang="en-IL" altLang="en-IL" sz="1700" dirty="0">
                <a:latin typeface="Arial Unicode MS"/>
              </a:rPr>
              <a:t>': 65, </a:t>
            </a:r>
            <a:r>
              <a:rPr lang="en-IL" altLang="en-IL" sz="1700" b="1" dirty="0">
                <a:latin typeface="Arial Unicode MS"/>
              </a:rPr>
              <a:t>'u</a:t>
            </a:r>
            <a:r>
              <a:rPr lang="en-IL" altLang="en-IL" sz="1700" dirty="0">
                <a:latin typeface="Arial Unicode MS"/>
              </a:rPr>
              <a:t>': 70, </a:t>
            </a:r>
            <a:r>
              <a:rPr lang="en-IL" altLang="en-IL" sz="1700" b="1" dirty="0">
                <a:latin typeface="Arial Unicode MS"/>
              </a:rPr>
              <a:t>'v</a:t>
            </a:r>
            <a:r>
              <a:rPr lang="en-IL" altLang="en-IL" sz="1700" dirty="0">
                <a:latin typeface="Arial Unicode MS"/>
              </a:rPr>
              <a:t>': 69, </a:t>
            </a:r>
            <a:r>
              <a:rPr lang="en-IL" altLang="en-IL" sz="1700" b="1" dirty="0">
                <a:latin typeface="Arial Unicode MS"/>
              </a:rPr>
              <a:t>'w</a:t>
            </a:r>
            <a:r>
              <a:rPr lang="en-IL" altLang="en-IL" sz="1700" dirty="0">
                <a:latin typeface="Arial Unicode MS"/>
              </a:rPr>
              <a:t>': 63, </a:t>
            </a:r>
            <a:r>
              <a:rPr lang="en-IL" altLang="en-IL" sz="1700" b="1" dirty="0">
                <a:latin typeface="Arial Unicode MS"/>
              </a:rPr>
              <a:t>'x</a:t>
            </a:r>
            <a:r>
              <a:rPr lang="en-IL" altLang="en-IL" sz="1700" dirty="0">
                <a:latin typeface="Arial Unicode MS"/>
              </a:rPr>
              <a:t>': 63, </a:t>
            </a:r>
            <a:r>
              <a:rPr lang="en-IL" altLang="en-IL" sz="1700" b="1" dirty="0">
                <a:latin typeface="Arial Unicode MS"/>
              </a:rPr>
              <a:t>'y</a:t>
            </a:r>
            <a:r>
              <a:rPr lang="en-IL" altLang="en-IL" sz="1700" dirty="0">
                <a:latin typeface="Arial Unicode MS"/>
              </a:rPr>
              <a:t>': 70, </a:t>
            </a:r>
            <a:r>
              <a:rPr lang="en-IL" altLang="en-IL" sz="1700" b="1" dirty="0">
                <a:latin typeface="Arial Unicode MS"/>
              </a:rPr>
              <a:t>'z</a:t>
            </a:r>
            <a:r>
              <a:rPr lang="en-IL" altLang="en-IL" sz="1700" dirty="0">
                <a:latin typeface="Arial Unicode MS"/>
              </a:rPr>
              <a:t>': 63}</a:t>
            </a:r>
            <a:endParaRPr lang="en-US" altLang="en-IL" sz="1700" b="1" dirty="0">
              <a:highlight>
                <a:srgbClr val="F4EFE8"/>
              </a:highlight>
            </a:endParaRPr>
          </a:p>
        </p:txBody>
      </p:sp>
      <p:cxnSp>
        <p:nvCxnSpPr>
          <p:cNvPr id="1116" name="מחבר חץ ישר 1115">
            <a:extLst>
              <a:ext uri="{FF2B5EF4-FFF2-40B4-BE49-F238E27FC236}">
                <a16:creationId xmlns:a16="http://schemas.microsoft.com/office/drawing/2014/main" id="{3A657A4F-2983-7B31-4951-F224785FC34D}"/>
              </a:ext>
            </a:extLst>
          </p:cNvPr>
          <p:cNvCxnSpPr>
            <a:cxnSpLocks/>
          </p:cNvCxnSpPr>
          <p:nvPr/>
        </p:nvCxnSpPr>
        <p:spPr>
          <a:xfrm flipV="1">
            <a:off x="10118632" y="32200711"/>
            <a:ext cx="3666683" cy="1983169"/>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7" name="Rectangle 1">
            <a:extLst>
              <a:ext uri="{FF2B5EF4-FFF2-40B4-BE49-F238E27FC236}">
                <a16:creationId xmlns:a16="http://schemas.microsoft.com/office/drawing/2014/main" id="{8669C733-AFEC-9B71-0FEE-767BF26D4ECE}"/>
              </a:ext>
            </a:extLst>
          </p:cNvPr>
          <p:cNvSpPr>
            <a:spLocks noChangeArrowheads="1"/>
          </p:cNvSpPr>
          <p:nvPr/>
        </p:nvSpPr>
        <p:spPr bwMode="auto">
          <a:xfrm>
            <a:off x="12309287" y="33241264"/>
            <a:ext cx="4957549" cy="2654573"/>
          </a:xfrm>
          <a:prstGeom prst="rect">
            <a:avLst/>
          </a:prstGeom>
          <a:solidFill>
            <a:schemeClr val="bg2"/>
          </a:solidFill>
          <a:ln>
            <a:noFill/>
          </a:ln>
          <a:effectLst/>
        </p:spPr>
        <p:txBody>
          <a:bodyPr vert="horz" wrap="square" lIns="0" tIns="0" rIns="0" bIns="0" numCol="1" anchor="ctr" anchorCtr="0" compatLnSpc="1">
            <a:prstTxWarp prst="textNoShape">
              <a:avLst/>
            </a:prstTxWarp>
            <a:spAutoFit/>
          </a:bodyPr>
          <a:lstStyle/>
          <a:p>
            <a:pPr marL="457200" indent="-457200" algn="r" defTabSz="1371600" rtl="1" eaLnBrk="0" fontAlgn="base" hangingPunct="0">
              <a:lnSpc>
                <a:spcPts val="2300"/>
              </a:lnSpc>
              <a:spcBef>
                <a:spcPct val="0"/>
              </a:spcBef>
              <a:spcAft>
                <a:spcPct val="0"/>
              </a:spcAft>
              <a:buAutoNum type="arabicPeriod"/>
            </a:pPr>
            <a:r>
              <a:rPr lang="he-IL" sz="2000" b="1" dirty="0">
                <a:latin typeface="Calibri (MS)"/>
                <a:ea typeface="Calibri (MS)"/>
                <a:rtl/>
              </a:rPr>
              <a:t>בשכבות אמצעיות (בדרך כלל יותר מאחת), הרשת מעבדת תמונות של תנועות ידיים כדי לזהות תבניות בסיסיות כמו זוויות ומצבי אצבעות.</a:t>
            </a:r>
          </a:p>
          <a:p>
            <a:pPr algn="r" defTabSz="1371600" rtl="1" eaLnBrk="0" fontAlgn="base" hangingPunct="0">
              <a:lnSpc>
                <a:spcPts val="2300"/>
              </a:lnSpc>
              <a:spcBef>
                <a:spcPct val="0"/>
              </a:spcBef>
              <a:spcAft>
                <a:spcPct val="0"/>
              </a:spcAft>
            </a:pPr>
            <a:r>
              <a:rPr lang="he-IL" sz="2000" b="1" dirty="0">
                <a:latin typeface="Calibri (MS)"/>
                <a:ea typeface="Calibri (MS)"/>
                <a:rtl/>
              </a:rPr>
              <a:t>2. כל אחת מהרמות האמצעיות מוסיפה שלב </a:t>
            </a:r>
          </a:p>
          <a:p>
            <a:pPr algn="r" defTabSz="1371600" rtl="1" eaLnBrk="0" fontAlgn="base" hangingPunct="0">
              <a:lnSpc>
                <a:spcPts val="2300"/>
              </a:lnSpc>
              <a:spcBef>
                <a:spcPct val="0"/>
              </a:spcBef>
              <a:spcAft>
                <a:spcPct val="0"/>
              </a:spcAft>
            </a:pPr>
            <a:r>
              <a:rPr lang="he-IL" sz="2000" b="1" dirty="0">
                <a:latin typeface="Calibri (MS)"/>
                <a:ea typeface="Calibri (MS)"/>
                <a:rtl/>
              </a:rPr>
              <a:t>    נוסף לאיכות זיהוי התמונה. </a:t>
            </a:r>
          </a:p>
          <a:p>
            <a:pPr algn="r" defTabSz="1371600" rtl="1" eaLnBrk="0" fontAlgn="base" hangingPunct="0">
              <a:lnSpc>
                <a:spcPts val="2300"/>
              </a:lnSpc>
              <a:spcBef>
                <a:spcPct val="0"/>
              </a:spcBef>
              <a:spcAft>
                <a:spcPct val="0"/>
              </a:spcAft>
            </a:pPr>
            <a:r>
              <a:rPr lang="he-IL" sz="2000" b="1" dirty="0">
                <a:latin typeface="Calibri (MS)"/>
                <a:ea typeface="Calibri (MS)"/>
                <a:rtl/>
              </a:rPr>
              <a:t>3. זה יימשך עד שלבסוף יבנה ייצוג  ברור של     </a:t>
            </a:r>
          </a:p>
          <a:p>
            <a:pPr algn="r" defTabSz="1371600" rtl="1" eaLnBrk="0" fontAlgn="base" hangingPunct="0">
              <a:lnSpc>
                <a:spcPts val="2300"/>
              </a:lnSpc>
              <a:spcBef>
                <a:spcPct val="0"/>
              </a:spcBef>
              <a:spcAft>
                <a:spcPct val="0"/>
              </a:spcAft>
            </a:pPr>
            <a:r>
              <a:rPr lang="he-IL" sz="2000" b="1" dirty="0">
                <a:latin typeface="Calibri (MS)"/>
                <a:ea typeface="Calibri (MS)"/>
                <a:rtl/>
              </a:rPr>
              <a:t>   התמונה של תנועות הידיים, שמועבר לרמת    </a:t>
            </a:r>
          </a:p>
          <a:p>
            <a:pPr algn="r" defTabSz="1371600" rtl="1" eaLnBrk="0" fontAlgn="base" hangingPunct="0">
              <a:lnSpc>
                <a:spcPts val="2300"/>
              </a:lnSpc>
              <a:spcBef>
                <a:spcPct val="0"/>
              </a:spcBef>
              <a:spcAft>
                <a:spcPct val="0"/>
              </a:spcAft>
            </a:pPr>
            <a:r>
              <a:rPr lang="he-IL" sz="2000" b="1" dirty="0">
                <a:latin typeface="Calibri (MS)"/>
                <a:ea typeface="Calibri (MS)"/>
                <a:rtl/>
              </a:rPr>
              <a:t>   הפלט.</a:t>
            </a:r>
            <a:endParaRPr lang="en-IL" altLang="en-IL" sz="2000" b="1" dirty="0">
              <a:latin typeface="Calibri (MS)"/>
              <a:ea typeface="Calibri (MS)"/>
              <a:rtl/>
            </a:endParaRPr>
          </a:p>
        </p:txBody>
      </p:sp>
    </p:spTree>
    <p:extLst>
      <p:ext uri="{BB962C8B-B14F-4D97-AF65-F5344CB8AC3E}">
        <p14:creationId xmlns:p14="http://schemas.microsoft.com/office/powerpoint/2010/main" val="13604581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1028</TotalTime>
  <Words>826</Words>
  <Application>Microsoft Office PowerPoint</Application>
  <PresentationFormat>מותאם אישית</PresentationFormat>
  <Paragraphs>47</Paragraphs>
  <Slides>1</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vt:i4>
      </vt:variant>
    </vt:vector>
  </HeadingPairs>
  <TitlesOfParts>
    <vt:vector size="8" baseType="lpstr">
      <vt:lpstr>Arial Unicode MS</vt:lpstr>
      <vt:lpstr>Aptos</vt:lpstr>
      <vt:lpstr>Arial</vt:lpstr>
      <vt:lpstr>Calibri</vt:lpstr>
      <vt:lpstr>Calibri (MS)</vt:lpstr>
      <vt:lpstr>Calibri Light</vt:lpstr>
      <vt:lpstr>Office Theme</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Patashov</dc:creator>
  <cp:lastModifiedBy>Yafit Avazov</cp:lastModifiedBy>
  <cp:revision>20</cp:revision>
  <dcterms:created xsi:type="dcterms:W3CDTF">2019-01-27T10:54:29Z</dcterms:created>
  <dcterms:modified xsi:type="dcterms:W3CDTF">2024-11-08T11:29:17Z</dcterms:modified>
</cp:coreProperties>
</file>