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7" r:id="rId4"/>
    <p:sldId id="272" r:id="rId5"/>
    <p:sldId id="273" r:id="rId6"/>
    <p:sldId id="274" r:id="rId7"/>
    <p:sldId id="275" r:id="rId8"/>
    <p:sldId id="271" r:id="rId9"/>
    <p:sldId id="27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ly Ohayon" initials="CO" lastIdx="1" clrIdx="0">
    <p:extLst>
      <p:ext uri="{19B8F6BF-5375-455C-9EA6-DF929625EA0E}">
        <p15:presenceInfo xmlns:p15="http://schemas.microsoft.com/office/powerpoint/2012/main" userId="S-1-5-21-1172767002-570174983-1852903728-1647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B9E5D9-E341-DA41-B47E-75AADDC2C577}" v="5" dt="2022-12-07T15:34:05.922"/>
    <p1510:client id="{EAE69EEA-6CC6-495B-8A1A-719D0053EC31}" v="2" dt="2023-01-12T15:47:30.077"/>
    <p1510:client id="{EFE1A681-1993-4EC4-827A-44C543954605}" v="4" dt="2023-01-03T12:45:19.2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נועה גבריאלי" userId="874aa33ada83e763" providerId="Windows Live" clId="Web-{51073C50-FBEF-49DB-8C96-9F25F53EA1FE}"/>
    <pc:docChg chg="sldOrd">
      <pc:chgData name="נועה גבריאלי" userId="874aa33ada83e763" providerId="Windows Live" clId="Web-{51073C50-FBEF-49DB-8C96-9F25F53EA1FE}" dt="2022-11-29T19:19:31.453" v="0"/>
      <pc:docMkLst>
        <pc:docMk/>
      </pc:docMkLst>
      <pc:sldChg chg="ord">
        <pc:chgData name="נועה גבריאלי" userId="874aa33ada83e763" providerId="Windows Live" clId="Web-{51073C50-FBEF-49DB-8C96-9F25F53EA1FE}" dt="2022-11-29T19:19:31.453" v="0"/>
        <pc:sldMkLst>
          <pc:docMk/>
          <pc:sldMk cId="1258992773" sldId="271"/>
        </pc:sldMkLst>
      </pc:sldChg>
    </pc:docChg>
  </pc:docChgLst>
  <pc:docChgLst>
    <pc:chgData name="Hodaya Yitzhari" userId="7c1e2d1f4232ff84" providerId="Windows Live" clId="Web-{EAE69EEA-6CC6-495B-8A1A-719D0053EC31}"/>
    <pc:docChg chg="modSld">
      <pc:chgData name="Hodaya Yitzhari" userId="7c1e2d1f4232ff84" providerId="Windows Live" clId="Web-{EAE69EEA-6CC6-495B-8A1A-719D0053EC31}" dt="2023-01-12T15:47:30.077" v="2" actId="20577"/>
      <pc:docMkLst>
        <pc:docMk/>
      </pc:docMkLst>
      <pc:sldChg chg="modSp">
        <pc:chgData name="Hodaya Yitzhari" userId="7c1e2d1f4232ff84" providerId="Windows Live" clId="Web-{EAE69EEA-6CC6-495B-8A1A-719D0053EC31}" dt="2023-01-12T15:47:30.077" v="2" actId="20577"/>
        <pc:sldMkLst>
          <pc:docMk/>
          <pc:sldMk cId="1258992773" sldId="271"/>
        </pc:sldMkLst>
        <pc:spChg chg="mod">
          <ac:chgData name="Hodaya Yitzhari" userId="7c1e2d1f4232ff84" providerId="Windows Live" clId="Web-{EAE69EEA-6CC6-495B-8A1A-719D0053EC31}" dt="2023-01-12T15:47:30.077" v="2" actId="20577"/>
          <ac:spMkLst>
            <pc:docMk/>
            <pc:sldMk cId="1258992773" sldId="271"/>
            <ac:spMk id="3" creationId="{A3BC5588-CBD2-4E72-A8E4-525DAC8BAA39}"/>
          </ac:spMkLst>
        </pc:spChg>
      </pc:sldChg>
    </pc:docChg>
  </pc:docChgLst>
  <pc:docChgLst>
    <pc:chgData name="זוהר אדמוני" userId="921af16a0fc0764d" providerId="Windows Live" clId="Web-{D6520872-F5C1-4EDC-B496-81CF3A9FF4AE}"/>
    <pc:docChg chg="modSld">
      <pc:chgData name="זוהר אדמוני" userId="921af16a0fc0764d" providerId="Windows Live" clId="Web-{D6520872-F5C1-4EDC-B496-81CF3A9FF4AE}" dt="2022-07-05T07:54:41.912" v="7" actId="20577"/>
      <pc:docMkLst>
        <pc:docMk/>
      </pc:docMkLst>
      <pc:sldChg chg="modSp">
        <pc:chgData name="זוהר אדמוני" userId="921af16a0fc0764d" providerId="Windows Live" clId="Web-{D6520872-F5C1-4EDC-B496-81CF3A9FF4AE}" dt="2022-07-05T07:54:41.912" v="7" actId="20577"/>
        <pc:sldMkLst>
          <pc:docMk/>
          <pc:sldMk cId="1377823025" sldId="275"/>
        </pc:sldMkLst>
        <pc:spChg chg="mod">
          <ac:chgData name="זוהר אדמוני" userId="921af16a0fc0764d" providerId="Windows Live" clId="Web-{D6520872-F5C1-4EDC-B496-81CF3A9FF4AE}" dt="2022-07-05T07:54:41.912" v="7" actId="20577"/>
          <ac:spMkLst>
            <pc:docMk/>
            <pc:sldMk cId="1377823025" sldId="275"/>
            <ac:spMk id="3" creationId="{C0A2B772-5281-4F89-879C-206AC96CE25B}"/>
          </ac:spMkLst>
        </pc:spChg>
      </pc:sldChg>
    </pc:docChg>
  </pc:docChgLst>
  <pc:docChgLst>
    <pc:chgData name="LeadersApp Technologies לידרסאפ טכנולוגיות" userId="7da38784c61b1fa5" providerId="Windows Live" clId="Web-{EFE1A681-1993-4EC4-827A-44C543954605}"/>
    <pc:docChg chg="modSld">
      <pc:chgData name="LeadersApp Technologies לידרסאפ טכנולוגיות" userId="7da38784c61b1fa5" providerId="Windows Live" clId="Web-{EFE1A681-1993-4EC4-827A-44C543954605}" dt="2023-01-03T12:45:18.186" v="0" actId="20577"/>
      <pc:docMkLst>
        <pc:docMk/>
      </pc:docMkLst>
      <pc:sldChg chg="modSp">
        <pc:chgData name="LeadersApp Technologies לידרסאפ טכנולוגיות" userId="7da38784c61b1fa5" providerId="Windows Live" clId="Web-{EFE1A681-1993-4EC4-827A-44C543954605}" dt="2023-01-03T12:45:18.186" v="0" actId="20577"/>
        <pc:sldMkLst>
          <pc:docMk/>
          <pc:sldMk cId="1657541735" sldId="256"/>
        </pc:sldMkLst>
        <pc:spChg chg="mod">
          <ac:chgData name="LeadersApp Technologies לידרסאפ טכנולוגיות" userId="7da38784c61b1fa5" providerId="Windows Live" clId="Web-{EFE1A681-1993-4EC4-827A-44C543954605}" dt="2023-01-03T12:45:18.186" v="0" actId="20577"/>
          <ac:spMkLst>
            <pc:docMk/>
            <pc:sldMk cId="1657541735" sldId="256"/>
            <ac:spMk id="8" creationId="{D65D7D13-84E6-4105-B3C3-E835ADC7CADA}"/>
          </ac:spMkLst>
        </pc:spChg>
      </pc:sldChg>
    </pc:docChg>
  </pc:docChgLst>
  <pc:docChgLst>
    <pc:chgData name="Ziv Lazarov" userId="76f228d02ce955bd" providerId="LiveId" clId="{04B9E5D9-E341-DA41-B47E-75AADDC2C577}"/>
    <pc:docChg chg="modSld">
      <pc:chgData name="Ziv Lazarov" userId="76f228d02ce955bd" providerId="LiveId" clId="{04B9E5D9-E341-DA41-B47E-75AADDC2C577}" dt="2022-12-07T15:34:05.922" v="4" actId="20577"/>
      <pc:docMkLst>
        <pc:docMk/>
      </pc:docMkLst>
      <pc:sldChg chg="modSp mod">
        <pc:chgData name="Ziv Lazarov" userId="76f228d02ce955bd" providerId="LiveId" clId="{04B9E5D9-E341-DA41-B47E-75AADDC2C577}" dt="2022-12-07T15:34:05.922" v="4" actId="20577"/>
        <pc:sldMkLst>
          <pc:docMk/>
          <pc:sldMk cId="1377823025" sldId="275"/>
        </pc:sldMkLst>
        <pc:spChg chg="mod">
          <ac:chgData name="Ziv Lazarov" userId="76f228d02ce955bd" providerId="LiveId" clId="{04B9E5D9-E341-DA41-B47E-75AADDC2C577}" dt="2022-12-07T15:34:05.922" v="4" actId="20577"/>
          <ac:spMkLst>
            <pc:docMk/>
            <pc:sldMk cId="1377823025" sldId="275"/>
            <ac:spMk id="3" creationId="{C0A2B772-5281-4F89-879C-206AC96CE25B}"/>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10-26T13:52:21.126" idx="1">
    <p:pos x="7680" y="2"/>
    <p:text>תכנות בPYTHON</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7944751-752A-4D3E-A6B3-B5614E6C6D45}" type="datetimeFigureOut">
              <a:rPr lang="he-IL" smtClean="0"/>
              <a:t>י"ט/טבת/תשפ"ג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4EF8351-0A6E-41CA-B51A-61404088B474}" type="slidenum">
              <a:rPr lang="he-IL" smtClean="0"/>
              <a:t>‹#›</a:t>
            </a:fld>
            <a:endParaRPr lang="he-IL"/>
          </a:p>
        </p:txBody>
      </p:sp>
    </p:spTree>
    <p:extLst>
      <p:ext uri="{BB962C8B-B14F-4D97-AF65-F5344CB8AC3E}">
        <p14:creationId xmlns:p14="http://schemas.microsoft.com/office/powerpoint/2010/main" val="3563102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44751-752A-4D3E-A6B3-B5614E6C6D45}" type="datetimeFigureOut">
              <a:rPr lang="he-IL" smtClean="0"/>
              <a:t>י"ט/טבת/תשפ"ג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4EF8351-0A6E-41CA-B51A-61404088B474}" type="slidenum">
              <a:rPr lang="he-IL" smtClean="0"/>
              <a:t>‹#›</a:t>
            </a:fld>
            <a:endParaRPr lang="he-IL"/>
          </a:p>
        </p:txBody>
      </p:sp>
    </p:spTree>
    <p:extLst>
      <p:ext uri="{BB962C8B-B14F-4D97-AF65-F5344CB8AC3E}">
        <p14:creationId xmlns:p14="http://schemas.microsoft.com/office/powerpoint/2010/main" val="339859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44751-752A-4D3E-A6B3-B5614E6C6D45}" type="datetimeFigureOut">
              <a:rPr lang="he-IL" smtClean="0"/>
              <a:t>י"ט/טבת/תשפ"ג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4EF8351-0A6E-41CA-B51A-61404088B474}" type="slidenum">
              <a:rPr lang="he-IL" smtClean="0"/>
              <a:t>‹#›</a:t>
            </a:fld>
            <a:endParaRPr lang="he-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072204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44751-752A-4D3E-A6B3-B5614E6C6D45}" type="datetimeFigureOut">
              <a:rPr lang="he-IL" smtClean="0"/>
              <a:t>י"ט/טבת/תשפ"ג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4EF8351-0A6E-41CA-B51A-61404088B474}" type="slidenum">
              <a:rPr lang="he-IL" smtClean="0"/>
              <a:t>‹#›</a:t>
            </a:fld>
            <a:endParaRPr lang="he-IL"/>
          </a:p>
        </p:txBody>
      </p:sp>
    </p:spTree>
    <p:extLst>
      <p:ext uri="{BB962C8B-B14F-4D97-AF65-F5344CB8AC3E}">
        <p14:creationId xmlns:p14="http://schemas.microsoft.com/office/powerpoint/2010/main" val="2902625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44751-752A-4D3E-A6B3-B5614E6C6D45}" type="datetimeFigureOut">
              <a:rPr lang="he-IL" smtClean="0"/>
              <a:t>י"ט/טבת/תשפ"ג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4EF8351-0A6E-41CA-B51A-61404088B474}" type="slidenum">
              <a:rPr lang="he-IL" smtClean="0"/>
              <a:t>‹#›</a:t>
            </a:fld>
            <a:endParaRPr lang="he-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10807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44751-752A-4D3E-A6B3-B5614E6C6D45}" type="datetimeFigureOut">
              <a:rPr lang="he-IL" smtClean="0"/>
              <a:t>י"ט/טבת/תשפ"ג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4EF8351-0A6E-41CA-B51A-61404088B474}" type="slidenum">
              <a:rPr lang="he-IL" smtClean="0"/>
              <a:t>‹#›</a:t>
            </a:fld>
            <a:endParaRPr lang="he-IL"/>
          </a:p>
        </p:txBody>
      </p:sp>
    </p:spTree>
    <p:extLst>
      <p:ext uri="{BB962C8B-B14F-4D97-AF65-F5344CB8AC3E}">
        <p14:creationId xmlns:p14="http://schemas.microsoft.com/office/powerpoint/2010/main" val="676631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944751-752A-4D3E-A6B3-B5614E6C6D45}" type="datetimeFigureOut">
              <a:rPr lang="he-IL" smtClean="0"/>
              <a:t>י"ט/טבת/תשפ"ג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4EF8351-0A6E-41CA-B51A-61404088B474}" type="slidenum">
              <a:rPr lang="he-IL" smtClean="0"/>
              <a:t>‹#›</a:t>
            </a:fld>
            <a:endParaRPr lang="he-IL"/>
          </a:p>
        </p:txBody>
      </p:sp>
    </p:spTree>
    <p:extLst>
      <p:ext uri="{BB962C8B-B14F-4D97-AF65-F5344CB8AC3E}">
        <p14:creationId xmlns:p14="http://schemas.microsoft.com/office/powerpoint/2010/main" val="3299808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944751-752A-4D3E-A6B3-B5614E6C6D45}" type="datetimeFigureOut">
              <a:rPr lang="he-IL" smtClean="0"/>
              <a:t>י"ט/טבת/תשפ"ג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4EF8351-0A6E-41CA-B51A-61404088B474}" type="slidenum">
              <a:rPr lang="he-IL" smtClean="0"/>
              <a:t>‹#›</a:t>
            </a:fld>
            <a:endParaRPr lang="he-IL"/>
          </a:p>
        </p:txBody>
      </p:sp>
    </p:spTree>
    <p:extLst>
      <p:ext uri="{BB962C8B-B14F-4D97-AF65-F5344CB8AC3E}">
        <p14:creationId xmlns:p14="http://schemas.microsoft.com/office/powerpoint/2010/main" val="1449408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944751-752A-4D3E-A6B3-B5614E6C6D45}" type="datetimeFigureOut">
              <a:rPr lang="he-IL" smtClean="0"/>
              <a:t>י"ט/טבת/תשפ"ג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4EF8351-0A6E-41CA-B51A-61404088B474}" type="slidenum">
              <a:rPr lang="he-IL" smtClean="0"/>
              <a:t>‹#›</a:t>
            </a:fld>
            <a:endParaRPr lang="he-IL"/>
          </a:p>
        </p:txBody>
      </p:sp>
    </p:spTree>
    <p:extLst>
      <p:ext uri="{BB962C8B-B14F-4D97-AF65-F5344CB8AC3E}">
        <p14:creationId xmlns:p14="http://schemas.microsoft.com/office/powerpoint/2010/main" val="2248772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44751-752A-4D3E-A6B3-B5614E6C6D45}" type="datetimeFigureOut">
              <a:rPr lang="he-IL" smtClean="0"/>
              <a:t>י"ט/טבת/תשפ"ג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4EF8351-0A6E-41CA-B51A-61404088B474}" type="slidenum">
              <a:rPr lang="he-IL" smtClean="0"/>
              <a:t>‹#›</a:t>
            </a:fld>
            <a:endParaRPr lang="he-IL"/>
          </a:p>
        </p:txBody>
      </p:sp>
    </p:spTree>
    <p:extLst>
      <p:ext uri="{BB962C8B-B14F-4D97-AF65-F5344CB8AC3E}">
        <p14:creationId xmlns:p14="http://schemas.microsoft.com/office/powerpoint/2010/main" val="3295433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44751-752A-4D3E-A6B3-B5614E6C6D45}" type="datetimeFigureOut">
              <a:rPr lang="he-IL" smtClean="0"/>
              <a:t>י"ט/טבת/תשפ"ג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B4EF8351-0A6E-41CA-B51A-61404088B474}" type="slidenum">
              <a:rPr lang="he-IL" smtClean="0"/>
              <a:t>‹#›</a:t>
            </a:fld>
            <a:endParaRPr lang="he-IL"/>
          </a:p>
        </p:txBody>
      </p:sp>
    </p:spTree>
    <p:extLst>
      <p:ext uri="{BB962C8B-B14F-4D97-AF65-F5344CB8AC3E}">
        <p14:creationId xmlns:p14="http://schemas.microsoft.com/office/powerpoint/2010/main" val="822366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44751-752A-4D3E-A6B3-B5614E6C6D45}" type="datetimeFigureOut">
              <a:rPr lang="he-IL" smtClean="0"/>
              <a:t>י"ט/טבת/תשפ"ג</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B4EF8351-0A6E-41CA-B51A-61404088B474}" type="slidenum">
              <a:rPr lang="he-IL" smtClean="0"/>
              <a:t>‹#›</a:t>
            </a:fld>
            <a:endParaRPr lang="he-IL"/>
          </a:p>
        </p:txBody>
      </p:sp>
    </p:spTree>
    <p:extLst>
      <p:ext uri="{BB962C8B-B14F-4D97-AF65-F5344CB8AC3E}">
        <p14:creationId xmlns:p14="http://schemas.microsoft.com/office/powerpoint/2010/main" val="1668294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97944751-752A-4D3E-A6B3-B5614E6C6D45}" type="datetimeFigureOut">
              <a:rPr lang="he-IL" smtClean="0"/>
              <a:t>י"ט/טבת/תשפ"ג</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B4EF8351-0A6E-41CA-B51A-61404088B474}" type="slidenum">
              <a:rPr lang="he-IL" smtClean="0"/>
              <a:t>‹#›</a:t>
            </a:fld>
            <a:endParaRPr lang="he-IL"/>
          </a:p>
        </p:txBody>
      </p:sp>
    </p:spTree>
    <p:extLst>
      <p:ext uri="{BB962C8B-B14F-4D97-AF65-F5344CB8AC3E}">
        <p14:creationId xmlns:p14="http://schemas.microsoft.com/office/powerpoint/2010/main" val="3232450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944751-752A-4D3E-A6B3-B5614E6C6D45}" type="datetimeFigureOut">
              <a:rPr lang="he-IL" smtClean="0"/>
              <a:t>י"ט/טבת/תשפ"ג</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B4EF8351-0A6E-41CA-B51A-61404088B474}" type="slidenum">
              <a:rPr lang="he-IL" smtClean="0"/>
              <a:t>‹#›</a:t>
            </a:fld>
            <a:endParaRPr lang="he-IL"/>
          </a:p>
        </p:txBody>
      </p:sp>
    </p:spTree>
    <p:extLst>
      <p:ext uri="{BB962C8B-B14F-4D97-AF65-F5344CB8AC3E}">
        <p14:creationId xmlns:p14="http://schemas.microsoft.com/office/powerpoint/2010/main" val="576627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944751-752A-4D3E-A6B3-B5614E6C6D45}" type="datetimeFigureOut">
              <a:rPr lang="he-IL" smtClean="0"/>
              <a:t>י"ט/טבת/תשפ"ג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B4EF8351-0A6E-41CA-B51A-61404088B474}" type="slidenum">
              <a:rPr lang="he-IL" smtClean="0"/>
              <a:t>‹#›</a:t>
            </a:fld>
            <a:endParaRPr lang="he-IL"/>
          </a:p>
        </p:txBody>
      </p:sp>
    </p:spTree>
    <p:extLst>
      <p:ext uri="{BB962C8B-B14F-4D97-AF65-F5344CB8AC3E}">
        <p14:creationId xmlns:p14="http://schemas.microsoft.com/office/powerpoint/2010/main" val="234207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7944751-752A-4D3E-A6B3-B5614E6C6D45}" type="datetimeFigureOut">
              <a:rPr lang="he-IL" smtClean="0"/>
              <a:t>י"ט/טבת/תשפ"ג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B4EF8351-0A6E-41CA-B51A-61404088B474}" type="slidenum">
              <a:rPr lang="he-IL" smtClean="0"/>
              <a:t>‹#›</a:t>
            </a:fld>
            <a:endParaRPr lang="he-IL"/>
          </a:p>
        </p:txBody>
      </p:sp>
    </p:spTree>
    <p:extLst>
      <p:ext uri="{BB962C8B-B14F-4D97-AF65-F5344CB8AC3E}">
        <p14:creationId xmlns:p14="http://schemas.microsoft.com/office/powerpoint/2010/main" val="3846420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7944751-752A-4D3E-A6B3-B5614E6C6D45}" type="datetimeFigureOut">
              <a:rPr lang="he-IL" smtClean="0"/>
              <a:t>י"ט/טבת/תשפ"ג</a:t>
            </a:fld>
            <a:endParaRPr lang="he-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4EF8351-0A6E-41CA-B51A-61404088B474}" type="slidenum">
              <a:rPr lang="he-IL" smtClean="0"/>
              <a:t>‹#›</a:t>
            </a:fld>
            <a:endParaRPr lang="he-IL"/>
          </a:p>
        </p:txBody>
      </p:sp>
    </p:spTree>
    <p:extLst>
      <p:ext uri="{BB962C8B-B14F-4D97-AF65-F5344CB8AC3E}">
        <p14:creationId xmlns:p14="http://schemas.microsoft.com/office/powerpoint/2010/main" val="12906410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250C2-3067-4946-8CB5-7811742F4247}"/>
              </a:ext>
            </a:extLst>
          </p:cNvPr>
          <p:cNvSpPr>
            <a:spLocks noGrp="1"/>
          </p:cNvSpPr>
          <p:nvPr>
            <p:ph type="ctrTitle"/>
          </p:nvPr>
        </p:nvSpPr>
        <p:spPr>
          <a:xfrm>
            <a:off x="5550319" y="835017"/>
            <a:ext cx="3742675" cy="3215820"/>
          </a:xfrm>
        </p:spPr>
        <p:txBody>
          <a:bodyPr>
            <a:normAutofit/>
          </a:bodyPr>
          <a:lstStyle/>
          <a:p>
            <a:r>
              <a:rPr lang="he-IL"/>
              <a:t>תכנות בשפת </a:t>
            </a:r>
            <a:br>
              <a:rPr lang="he-IL"/>
            </a:br>
            <a:r>
              <a:rPr lang="en-US"/>
              <a:t>Python</a:t>
            </a:r>
            <a:endParaRPr lang="he-IL"/>
          </a:p>
        </p:txBody>
      </p:sp>
      <p:pic>
        <p:nvPicPr>
          <p:cNvPr id="10" name="Picture 9">
            <a:extLst>
              <a:ext uri="{FF2B5EF4-FFF2-40B4-BE49-F238E27FC236}">
                <a16:creationId xmlns:a16="http://schemas.microsoft.com/office/drawing/2014/main" id="{996D2604-14F1-4F19-B7A0-1A459DF6EDA4}"/>
              </a:ext>
            </a:extLst>
          </p:cNvPr>
          <p:cNvPicPr>
            <a:picLocks noChangeAspect="1"/>
          </p:cNvPicPr>
          <p:nvPr/>
        </p:nvPicPr>
        <p:blipFill rotWithShape="1">
          <a:blip r:embed="rId2">
            <a:extLst>
              <a:ext uri="{28A0092B-C50C-407E-A947-70E740481C1C}">
                <a14:useLocalDpi xmlns:a14="http://schemas.microsoft.com/office/drawing/2010/main" val="0"/>
              </a:ext>
            </a:extLst>
          </a:blip>
          <a:srcRect t="14060" r="2" b="18205"/>
          <a:stretch/>
        </p:blipFill>
        <p:spPr>
          <a:xfrm>
            <a:off x="888629" y="611065"/>
            <a:ext cx="4134132" cy="3412455"/>
          </a:xfrm>
          <a:prstGeom prst="rect">
            <a:avLst/>
          </a:prstGeom>
        </p:spPr>
      </p:pic>
      <p:pic>
        <p:nvPicPr>
          <p:cNvPr id="1026" name="Picture 2" descr="פייתון: קל ללמוד, קשה לאתגר [דעה] | גיקטיים">
            <a:extLst>
              <a:ext uri="{FF2B5EF4-FFF2-40B4-BE49-F238E27FC236}">
                <a16:creationId xmlns:a16="http://schemas.microsoft.com/office/drawing/2014/main" id="{09BA1B4C-FCEC-40FC-84F9-5093C4D9ED5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86353" y="4802141"/>
            <a:ext cx="3309884" cy="201121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65D7D13-84E6-4105-B3C3-E835ADC7CADA}"/>
              </a:ext>
            </a:extLst>
          </p:cNvPr>
          <p:cNvSpPr txBox="1"/>
          <p:nvPr/>
        </p:nvSpPr>
        <p:spPr>
          <a:xfrm>
            <a:off x="5720020" y="5653651"/>
            <a:ext cx="1882588" cy="400110"/>
          </a:xfrm>
          <a:prstGeom prst="rect">
            <a:avLst/>
          </a:prstGeom>
          <a:noFill/>
        </p:spPr>
        <p:txBody>
          <a:bodyPr wrap="square" lIns="91440" tIns="45720" rIns="91440" bIns="45720" rtlCol="1" anchor="t">
            <a:spAutoFit/>
          </a:bodyPr>
          <a:lstStyle/>
          <a:p>
            <a:pPr>
              <a:spcAft>
                <a:spcPts val="600"/>
              </a:spcAft>
            </a:pPr>
            <a:r>
              <a:rPr lang="he-IL" sz="2000" b="1" dirty="0">
                <a:solidFill>
                  <a:schemeClr val="accent2"/>
                </a:solidFill>
                <a:cs typeface="Gisha"/>
              </a:rPr>
              <a:t>שיעור 15</a:t>
            </a:r>
            <a:endParaRPr lang="he-IL" sz="2000" b="1" dirty="0">
              <a:solidFill>
                <a:schemeClr val="accent2"/>
              </a:solidFill>
            </a:endParaRPr>
          </a:p>
        </p:txBody>
      </p:sp>
    </p:spTree>
    <p:extLst>
      <p:ext uri="{BB962C8B-B14F-4D97-AF65-F5344CB8AC3E}">
        <p14:creationId xmlns:p14="http://schemas.microsoft.com/office/powerpoint/2010/main" val="1657541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CC831-86DB-4094-A6E8-B8B959D46876}"/>
              </a:ext>
            </a:extLst>
          </p:cNvPr>
          <p:cNvSpPr>
            <a:spLocks noGrp="1"/>
          </p:cNvSpPr>
          <p:nvPr>
            <p:ph type="title"/>
          </p:nvPr>
        </p:nvSpPr>
        <p:spPr>
          <a:xfrm>
            <a:off x="1333502" y="609600"/>
            <a:ext cx="8596668" cy="1320800"/>
          </a:xfrm>
        </p:spPr>
        <p:txBody>
          <a:bodyPr>
            <a:normAutofit/>
          </a:bodyPr>
          <a:lstStyle/>
          <a:p>
            <a:pPr algn="ctr"/>
            <a:r>
              <a:rPr lang="en-US" sz="4000" b="1"/>
              <a:t>functions</a:t>
            </a:r>
            <a:endParaRPr lang="he-IL" sz="4000" b="1"/>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0A2B772-5281-4F89-879C-206AC96CE25B}"/>
              </a:ext>
            </a:extLst>
          </p:cNvPr>
          <p:cNvSpPr>
            <a:spLocks noGrp="1"/>
          </p:cNvSpPr>
          <p:nvPr>
            <p:ph idx="1"/>
          </p:nvPr>
        </p:nvSpPr>
        <p:spPr>
          <a:xfrm>
            <a:off x="1333502" y="1635617"/>
            <a:ext cx="8596668" cy="4405745"/>
          </a:xfrm>
        </p:spPr>
        <p:txBody>
          <a:bodyPr>
            <a:normAutofit/>
          </a:bodyPr>
          <a:lstStyle/>
          <a:p>
            <a:pPr marL="0" indent="0">
              <a:buNone/>
            </a:pPr>
            <a:r>
              <a:rPr lang="he-IL"/>
              <a:t>פונקציה היא קטע קוד שקוראים לו בשם</a:t>
            </a:r>
          </a:p>
          <a:p>
            <a:pPr marL="0" indent="0">
              <a:buNone/>
            </a:pPr>
            <a:r>
              <a:rPr lang="he-IL"/>
              <a:t>אפשר להעביר לקטע הקוד מידע, שעליו יבוצעו פעולות</a:t>
            </a:r>
          </a:p>
          <a:p>
            <a:pPr marL="0" indent="0">
              <a:buNone/>
            </a:pPr>
            <a:r>
              <a:rPr lang="he-IL"/>
              <a:t>אפשר גם לקבל חזרה ערכים מהפונקציה</a:t>
            </a:r>
          </a:p>
          <a:p>
            <a:pPr marL="0" indent="0">
              <a:buNone/>
            </a:pPr>
            <a:r>
              <a:rPr lang="he-IL"/>
              <a:t>קריאה לפונקציה בפייתון: שם הפונקציה וסוגריים עגולים</a:t>
            </a:r>
          </a:p>
          <a:p>
            <a:pPr marL="0" indent="0">
              <a:buNone/>
            </a:pPr>
            <a:r>
              <a:rPr lang="he-IL"/>
              <a:t>בלי פרמטרים: ()</a:t>
            </a:r>
            <a:r>
              <a:rPr lang="en-US"/>
              <a:t>my_func</a:t>
            </a:r>
          </a:p>
          <a:p>
            <a:pPr marL="0" indent="0">
              <a:buNone/>
            </a:pPr>
            <a:r>
              <a:rPr lang="he-IL"/>
              <a:t>עם פרמטר אחד: (</a:t>
            </a:r>
            <a:r>
              <a:rPr lang="en-US"/>
              <a:t>my_func(param</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26124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CC831-86DB-4094-A6E8-B8B959D46876}"/>
              </a:ext>
            </a:extLst>
          </p:cNvPr>
          <p:cNvSpPr>
            <a:spLocks noGrp="1"/>
          </p:cNvSpPr>
          <p:nvPr>
            <p:ph type="title"/>
          </p:nvPr>
        </p:nvSpPr>
        <p:spPr>
          <a:xfrm>
            <a:off x="1333502" y="609600"/>
            <a:ext cx="8596668" cy="1320800"/>
          </a:xfrm>
        </p:spPr>
        <p:txBody>
          <a:bodyPr>
            <a:normAutofit/>
          </a:bodyPr>
          <a:lstStyle/>
          <a:p>
            <a:pPr algn="ctr"/>
            <a:r>
              <a:rPr lang="en-US" sz="4000" b="1"/>
              <a:t>functions</a:t>
            </a:r>
            <a:endParaRPr lang="he-IL" sz="4000" b="1"/>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0A2B772-5281-4F89-879C-206AC96CE25B}"/>
              </a:ext>
            </a:extLst>
          </p:cNvPr>
          <p:cNvSpPr>
            <a:spLocks noGrp="1"/>
          </p:cNvSpPr>
          <p:nvPr>
            <p:ph idx="1"/>
          </p:nvPr>
        </p:nvSpPr>
        <p:spPr>
          <a:xfrm>
            <a:off x="1333502" y="1635617"/>
            <a:ext cx="8596668" cy="4405745"/>
          </a:xfrm>
        </p:spPr>
        <p:txBody>
          <a:bodyPr>
            <a:normAutofit/>
          </a:bodyPr>
          <a:lstStyle/>
          <a:p>
            <a:pPr marL="0" indent="0">
              <a:buNone/>
            </a:pPr>
            <a:r>
              <a:rPr lang="he-IL"/>
              <a:t>בפייתון יש הרבה מאוד פונקציות מוכנות שהשתמשנו בהם עד עכשיו, אך לפעמים נרצה להגדיר פונקציות משלנו למטרות ספציפיות אחרות.</a:t>
            </a:r>
          </a:p>
          <a:p>
            <a:pPr marL="0" indent="0">
              <a:buNone/>
            </a:pPr>
            <a:r>
              <a:rPr lang="he-IL"/>
              <a:t>כפי שלמדנו בעבר,</a:t>
            </a:r>
          </a:p>
          <a:p>
            <a:pPr marL="0" indent="0">
              <a:buNone/>
            </a:pPr>
            <a:r>
              <a:rPr lang="he-IL"/>
              <a:t>יצירת פונקציה מבצעת את אותה סדרת פעולות קבועה ומקלה על כתיבת תכניות.</a:t>
            </a:r>
            <a:endParaRPr lang="en-US"/>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44825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CC831-86DB-4094-A6E8-B8B959D46876}"/>
              </a:ext>
            </a:extLst>
          </p:cNvPr>
          <p:cNvSpPr>
            <a:spLocks noGrp="1"/>
          </p:cNvSpPr>
          <p:nvPr>
            <p:ph type="title"/>
          </p:nvPr>
        </p:nvSpPr>
        <p:spPr>
          <a:xfrm>
            <a:off x="1333502" y="609600"/>
            <a:ext cx="8596668" cy="1320800"/>
          </a:xfrm>
        </p:spPr>
        <p:txBody>
          <a:bodyPr>
            <a:normAutofit/>
          </a:bodyPr>
          <a:lstStyle/>
          <a:p>
            <a:pPr algn="ctr"/>
            <a:r>
              <a:rPr lang="en-US" sz="4000" b="1"/>
              <a:t>functions</a:t>
            </a:r>
            <a:endParaRPr lang="he-IL" sz="4000" b="1"/>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0A2B772-5281-4F89-879C-206AC96CE25B}"/>
              </a:ext>
            </a:extLst>
          </p:cNvPr>
          <p:cNvSpPr>
            <a:spLocks noGrp="1"/>
          </p:cNvSpPr>
          <p:nvPr>
            <p:ph idx="1"/>
          </p:nvPr>
        </p:nvSpPr>
        <p:spPr>
          <a:xfrm>
            <a:off x="1333502" y="1635617"/>
            <a:ext cx="8596668" cy="4405745"/>
          </a:xfrm>
        </p:spPr>
        <p:txBody>
          <a:bodyPr>
            <a:normAutofit/>
          </a:bodyPr>
          <a:lstStyle/>
          <a:p>
            <a:pPr marL="0" indent="0">
              <a:buNone/>
            </a:pPr>
            <a:r>
              <a:rPr lang="he-IL"/>
              <a:t>פונקציה ללא פרמטרים – כאשר לא צריך לקבל פרמטרים מבחוץ –נשאיר את הסוגריים ריקות.</a:t>
            </a:r>
          </a:p>
          <a:p>
            <a:pPr marL="0" indent="0">
              <a:buNone/>
            </a:pPr>
            <a:r>
              <a:rPr lang="he-IL"/>
              <a:t>פונקציה שמקבלת פרמטרים – כאשר יהיה לנו צורך במידע מבחוץ נקבל את המשתנים בסוגריים של הפונקציה .</a:t>
            </a:r>
          </a:p>
          <a:p>
            <a:pPr marL="0" indent="0">
              <a:buNone/>
            </a:pPr>
            <a:endParaRPr lang="he-IL"/>
          </a:p>
          <a:p>
            <a:pPr marL="0" indent="0">
              <a:buNone/>
            </a:pPr>
            <a:r>
              <a:rPr lang="he-IL"/>
              <a:t>פונקציה מגדירים ע"י המילה השמורה </a:t>
            </a:r>
            <a:r>
              <a:rPr lang="en-US"/>
              <a:t>def </a:t>
            </a:r>
            <a:r>
              <a:rPr lang="he-IL"/>
              <a:t> (מלשון להגדיר)</a:t>
            </a:r>
          </a:p>
          <a:p>
            <a:pPr marL="0" indent="0" algn="l">
              <a:buNone/>
            </a:pPr>
            <a:r>
              <a:rPr lang="en-US"/>
              <a:t>def func_name():</a:t>
            </a:r>
          </a:p>
          <a:p>
            <a:pPr marL="0" indent="0" algn="l">
              <a:buNone/>
            </a:pPr>
            <a:r>
              <a:rPr lang="en-US"/>
              <a:t>        …….</a:t>
            </a:r>
          </a:p>
          <a:p>
            <a:pPr marL="0" indent="0">
              <a:buNone/>
            </a:pPr>
            <a:endParaRPr lang="he-IL"/>
          </a:p>
          <a:p>
            <a:pPr marL="0" indent="0">
              <a:buNone/>
            </a:pPr>
            <a:r>
              <a:rPr lang="he-IL"/>
              <a:t> </a:t>
            </a:r>
            <a:endParaRPr lang="en-US"/>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88838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CC831-86DB-4094-A6E8-B8B959D46876}"/>
              </a:ext>
            </a:extLst>
          </p:cNvPr>
          <p:cNvSpPr>
            <a:spLocks noGrp="1"/>
          </p:cNvSpPr>
          <p:nvPr>
            <p:ph type="title"/>
          </p:nvPr>
        </p:nvSpPr>
        <p:spPr>
          <a:xfrm>
            <a:off x="1333502" y="609600"/>
            <a:ext cx="8596668" cy="1320800"/>
          </a:xfrm>
        </p:spPr>
        <p:txBody>
          <a:bodyPr>
            <a:normAutofit/>
          </a:bodyPr>
          <a:lstStyle/>
          <a:p>
            <a:pPr algn="ctr"/>
            <a:r>
              <a:rPr lang="he-IL" sz="4000" b="1"/>
              <a:t>הגדרת פונקציה ב-</a:t>
            </a:r>
            <a:r>
              <a:rPr lang="en-US" sz="4000" b="1"/>
              <a:t>Python</a:t>
            </a:r>
            <a:endParaRPr lang="he-IL" sz="4000" b="1"/>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0A2B772-5281-4F89-879C-206AC96CE25B}"/>
              </a:ext>
            </a:extLst>
          </p:cNvPr>
          <p:cNvSpPr>
            <a:spLocks noGrp="1"/>
          </p:cNvSpPr>
          <p:nvPr>
            <p:ph idx="1"/>
          </p:nvPr>
        </p:nvSpPr>
        <p:spPr>
          <a:xfrm>
            <a:off x="1333502" y="1635617"/>
            <a:ext cx="8596668" cy="4405745"/>
          </a:xfrm>
        </p:spPr>
        <p:txBody>
          <a:bodyPr>
            <a:normAutofit/>
          </a:bodyPr>
          <a:lstStyle/>
          <a:p>
            <a:pPr marL="0" indent="0" algn="l">
              <a:buNone/>
            </a:pPr>
            <a:r>
              <a:rPr lang="en-US"/>
              <a:t>def Func_Name( LIST OF PARAMETERS ):</a:t>
            </a:r>
            <a:br>
              <a:rPr lang="en-US"/>
            </a:br>
            <a:r>
              <a:rPr lang="en-US"/>
              <a:t>       STATEMENTS</a:t>
            </a:r>
          </a:p>
          <a:p>
            <a:pPr marL="0" indent="0">
              <a:buNone/>
            </a:pPr>
            <a:r>
              <a:rPr lang="en-US"/>
              <a:t>-Func_Name</a:t>
            </a:r>
            <a:r>
              <a:rPr lang="he-IL"/>
              <a:t>ניתן להשתמש כמעט בכל שם עבור פונקציה חדשה, מלבד המלים השמורות של פייתון.</a:t>
            </a:r>
          </a:p>
          <a:p>
            <a:pPr marL="0" indent="0">
              <a:buNone/>
            </a:pPr>
            <a:endParaRPr lang="he-IL"/>
          </a:p>
          <a:p>
            <a:pPr marL="0" indent="0">
              <a:buNone/>
            </a:pPr>
            <a:r>
              <a:rPr lang="en-US"/>
              <a:t>Parameters</a:t>
            </a:r>
            <a:r>
              <a:rPr lang="he-IL"/>
              <a:t>-רשימת הפרמטרים מציינת מהם הארגומנטים שהפונקציה מעוניינת לקבל (רשימה זו יכולה להיות ריקה, אם הפונקציה אינה זקוקה לארגומנטים).</a:t>
            </a:r>
          </a:p>
          <a:p>
            <a:pPr marL="0" indent="0">
              <a:buNone/>
            </a:pPr>
            <a:endParaRPr lang="he-IL"/>
          </a:p>
          <a:p>
            <a:pPr marL="0" indent="0">
              <a:buNone/>
            </a:pPr>
            <a:r>
              <a:rPr lang="en-US"/>
              <a:t>-Statements </a:t>
            </a:r>
            <a:r>
              <a:rPr lang="he-IL"/>
              <a:t>לאחר שם הפונקציה מופיעות שורות הקוד שלה. אלו הן רשימה של ביטויים שמבוצעים בכל פעם שהפונקציה נקראת. מספר שורות הקוד שמכילה פונקציה אינו מוגבל. כל שורות הקוד של פונקציה חייבות להיות מוסחות ימינה, במרווח אחיד (אלא אם כן מקוננים בתוכה בלוקים נוספים).</a:t>
            </a:r>
            <a:endParaRPr lang="en-US"/>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02394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CC831-86DB-4094-A6E8-B8B959D46876}"/>
              </a:ext>
            </a:extLst>
          </p:cNvPr>
          <p:cNvSpPr>
            <a:spLocks noGrp="1"/>
          </p:cNvSpPr>
          <p:nvPr>
            <p:ph type="title"/>
          </p:nvPr>
        </p:nvSpPr>
        <p:spPr>
          <a:xfrm>
            <a:off x="1333502" y="609600"/>
            <a:ext cx="8596668" cy="1320800"/>
          </a:xfrm>
        </p:spPr>
        <p:txBody>
          <a:bodyPr>
            <a:normAutofit/>
          </a:bodyPr>
          <a:lstStyle/>
          <a:p>
            <a:pPr algn="ctr"/>
            <a:r>
              <a:rPr lang="he-IL" sz="4000" b="1"/>
              <a:t>הגדרת פונקציה ב-</a:t>
            </a:r>
            <a:r>
              <a:rPr lang="en-US" sz="4000" b="1"/>
              <a:t>Python</a:t>
            </a:r>
            <a:endParaRPr lang="he-IL" sz="4000" b="1"/>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0A2B772-5281-4F89-879C-206AC96CE25B}"/>
              </a:ext>
            </a:extLst>
          </p:cNvPr>
          <p:cNvSpPr>
            <a:spLocks noGrp="1"/>
          </p:cNvSpPr>
          <p:nvPr>
            <p:ph idx="1"/>
          </p:nvPr>
        </p:nvSpPr>
        <p:spPr>
          <a:xfrm>
            <a:off x="1333502" y="1635617"/>
            <a:ext cx="8596668" cy="4405745"/>
          </a:xfrm>
        </p:spPr>
        <p:txBody>
          <a:bodyPr>
            <a:normAutofit/>
          </a:bodyPr>
          <a:lstStyle/>
          <a:p>
            <a:pPr marL="0" indent="0">
              <a:buNone/>
            </a:pPr>
            <a:r>
              <a:rPr lang="he-IL"/>
              <a:t>שם הפונקציה צריך להיות בעל משמעות – </a:t>
            </a:r>
          </a:p>
          <a:p>
            <a:pPr marL="0" indent="0">
              <a:buNone/>
            </a:pPr>
            <a:r>
              <a:rPr lang="he-IL"/>
              <a:t>יהיה יותר קל להבין מה מטרת הפונקציה במיוחד בקוד ארוך עם הרבה פונקציות שונות.</a:t>
            </a:r>
          </a:p>
          <a:p>
            <a:pPr marL="0" indent="0" algn="l">
              <a:buNone/>
            </a:pPr>
            <a:r>
              <a:rPr lang="en-US"/>
              <a:t>def func_name():</a:t>
            </a:r>
            <a:endParaRPr lang="he-IL"/>
          </a:p>
          <a:p>
            <a:pPr marL="0" indent="0" algn="l">
              <a:buNone/>
            </a:pPr>
            <a:r>
              <a:rPr lang="en-US"/>
              <a:t>    “””this function print hello”””</a:t>
            </a:r>
          </a:p>
          <a:p>
            <a:pPr marL="0" indent="0" algn="l">
              <a:buNone/>
            </a:pPr>
            <a:r>
              <a:rPr lang="en-US"/>
              <a:t>        print(“hello”)</a:t>
            </a:r>
          </a:p>
          <a:p>
            <a:pPr marL="0" indent="0">
              <a:buNone/>
            </a:pPr>
            <a:r>
              <a:rPr lang="he-IL"/>
              <a:t>בנוסף ניתן להוסיף תיעוד – הסבר מה הפונקציה עושה,</a:t>
            </a:r>
          </a:p>
          <a:p>
            <a:pPr marL="0" indent="0">
              <a:buNone/>
            </a:pPr>
            <a:r>
              <a:rPr lang="he-IL"/>
              <a:t>את התיעוד כותבים בשורה הראשונה בתוך 3 מרכאות וחשוב מאוד להסביר מה היא עושה .</a:t>
            </a:r>
            <a:endParaRPr lang="en-US"/>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57665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CC831-86DB-4094-A6E8-B8B959D46876}"/>
              </a:ext>
            </a:extLst>
          </p:cNvPr>
          <p:cNvSpPr>
            <a:spLocks noGrp="1"/>
          </p:cNvSpPr>
          <p:nvPr>
            <p:ph type="title"/>
          </p:nvPr>
        </p:nvSpPr>
        <p:spPr>
          <a:xfrm>
            <a:off x="1333502" y="609600"/>
            <a:ext cx="8596668" cy="1320800"/>
          </a:xfrm>
        </p:spPr>
        <p:txBody>
          <a:bodyPr>
            <a:normAutofit/>
          </a:bodyPr>
          <a:lstStyle/>
          <a:p>
            <a:pPr algn="ctr"/>
            <a:r>
              <a:rPr lang="en-US" sz="4000" b="1"/>
              <a:t>Return</a:t>
            </a:r>
            <a:endParaRPr lang="he-IL" sz="4000" b="1"/>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0A2B772-5281-4F89-879C-206AC96CE25B}"/>
              </a:ext>
            </a:extLst>
          </p:cNvPr>
          <p:cNvSpPr>
            <a:spLocks noGrp="1"/>
          </p:cNvSpPr>
          <p:nvPr>
            <p:ph idx="1"/>
          </p:nvPr>
        </p:nvSpPr>
        <p:spPr>
          <a:xfrm>
            <a:off x="1333502" y="1635617"/>
            <a:ext cx="8596668" cy="4405745"/>
          </a:xfrm>
        </p:spPr>
        <p:txBody>
          <a:bodyPr vert="horz" lIns="91440" tIns="45720" rIns="91440" bIns="45720" rtlCol="0" anchor="t">
            <a:normAutofit fontScale="92500" lnSpcReduction="10000"/>
          </a:bodyPr>
          <a:lstStyle/>
          <a:p>
            <a:pPr marL="0" indent="0">
              <a:buNone/>
            </a:pPr>
            <a:r>
              <a:rPr lang="he-IL"/>
              <a:t>פונקציה מחזירה ערך או ערכים ע"י המילה השמורה </a:t>
            </a:r>
            <a:r>
              <a:rPr lang="en-US"/>
              <a:t>  return</a:t>
            </a:r>
            <a:endParaRPr lang="he-IL"/>
          </a:p>
          <a:p>
            <a:pPr marL="0" indent="0">
              <a:buNone/>
            </a:pPr>
            <a:r>
              <a:rPr lang="he-IL"/>
              <a:t>לדוגמא-</a:t>
            </a:r>
          </a:p>
          <a:p>
            <a:pPr marL="0" indent="0" algn="l">
              <a:buNone/>
            </a:pPr>
            <a:r>
              <a:rPr lang="en-US"/>
              <a:t>def five():</a:t>
            </a:r>
            <a:endParaRPr lang="he-IL"/>
          </a:p>
          <a:p>
            <a:pPr marL="0" indent="0" algn="l">
              <a:buNone/>
            </a:pPr>
            <a:r>
              <a:rPr lang="en-US"/>
              <a:t>    “””this function return 5”””</a:t>
            </a:r>
          </a:p>
          <a:p>
            <a:pPr marL="0" indent="0" algn="l">
              <a:buNone/>
            </a:pPr>
            <a:r>
              <a:rPr lang="en-US"/>
              <a:t>   z=5</a:t>
            </a:r>
          </a:p>
          <a:p>
            <a:pPr marL="0" indent="0" algn="l">
              <a:buNone/>
            </a:pPr>
            <a:r>
              <a:rPr lang="en-US"/>
              <a:t>   return 5</a:t>
            </a:r>
          </a:p>
          <a:p>
            <a:pPr marL="0" indent="0">
              <a:buNone/>
            </a:pPr>
            <a:r>
              <a:rPr lang="he-IL"/>
              <a:t>אפשר להחזיר יותר מערך אחד, לדוגמא-</a:t>
            </a:r>
          </a:p>
          <a:p>
            <a:pPr marL="0" indent="0" algn="l">
              <a:buNone/>
            </a:pPr>
            <a:r>
              <a:rPr lang="en-US"/>
              <a:t>def five_six():</a:t>
            </a:r>
          </a:p>
          <a:p>
            <a:pPr marL="0" indent="0" algn="l">
              <a:buNone/>
            </a:pPr>
            <a:r>
              <a:rPr lang="en-US"/>
              <a:t>  x=6   </a:t>
            </a:r>
          </a:p>
          <a:p>
            <a:pPr marL="0" indent="0" algn="l">
              <a:buNone/>
            </a:pPr>
            <a:r>
              <a:rPr lang="en-US"/>
              <a:t>  y=7   </a:t>
            </a:r>
          </a:p>
          <a:p>
            <a:pPr marL="0" indent="0" algn="l">
              <a:buNone/>
            </a:pPr>
            <a:r>
              <a:rPr lang="en-US"/>
              <a:t>  return </a:t>
            </a:r>
            <a:r>
              <a:rPr lang="en-US" err="1"/>
              <a:t>x,y</a:t>
            </a:r>
            <a:r>
              <a:rPr lang="en-US"/>
              <a:t>   </a:t>
            </a:r>
          </a:p>
          <a:p>
            <a:pPr marL="0" indent="0" algn="l">
              <a:buNone/>
            </a:pPr>
            <a:r>
              <a:rPr lang="en-US"/>
              <a:t>  </a:t>
            </a:r>
          </a:p>
          <a:p>
            <a:pPr marL="0" indent="0" algn="l">
              <a:buNone/>
            </a:pPr>
            <a:endParaRPr lang="en-US"/>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77823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53736-3344-40DC-80FE-953BDBDC490E}"/>
              </a:ext>
            </a:extLst>
          </p:cNvPr>
          <p:cNvSpPr>
            <a:spLocks noGrp="1"/>
          </p:cNvSpPr>
          <p:nvPr>
            <p:ph type="title"/>
          </p:nvPr>
        </p:nvSpPr>
        <p:spPr/>
        <p:txBody>
          <a:bodyPr/>
          <a:lstStyle/>
          <a:p>
            <a:pPr algn="ctr"/>
            <a:r>
              <a:rPr lang="he-IL"/>
              <a:t>עבודת כיתה</a:t>
            </a:r>
            <a:r>
              <a:rPr lang="he-IL">
                <a:sym typeface="Wingdings" panose="05000000000000000000" pitchFamily="2" charset="2"/>
              </a:rPr>
              <a:t></a:t>
            </a:r>
            <a:br>
              <a:rPr lang="he-IL">
                <a:sym typeface="Wingdings" panose="05000000000000000000" pitchFamily="2" charset="2"/>
              </a:rPr>
            </a:br>
            <a:r>
              <a:rPr lang="he-IL">
                <a:sym typeface="Wingdings" panose="05000000000000000000" pitchFamily="2" charset="2"/>
              </a:rPr>
              <a:t>חזרה ורענון בנושא פונקציות</a:t>
            </a:r>
            <a:endParaRPr lang="he-IL"/>
          </a:p>
        </p:txBody>
      </p:sp>
      <p:sp>
        <p:nvSpPr>
          <p:cNvPr id="3" name="Content Placeholder 2">
            <a:extLst>
              <a:ext uri="{FF2B5EF4-FFF2-40B4-BE49-F238E27FC236}">
                <a16:creationId xmlns:a16="http://schemas.microsoft.com/office/drawing/2014/main" id="{A3BC5588-CBD2-4E72-A8E4-525DAC8BAA39}"/>
              </a:ext>
            </a:extLst>
          </p:cNvPr>
          <p:cNvSpPr>
            <a:spLocks noGrp="1"/>
          </p:cNvSpPr>
          <p:nvPr>
            <p:ph idx="1"/>
          </p:nvPr>
        </p:nvSpPr>
        <p:spPr/>
        <p:txBody>
          <a:bodyPr vert="horz" lIns="91440" tIns="45720" rIns="91440" bIns="45720" rtlCol="0" anchor="t">
            <a:normAutofit/>
          </a:bodyPr>
          <a:lstStyle/>
          <a:p>
            <a:pPr marL="0" indent="0">
              <a:buNone/>
            </a:pPr>
            <a:r>
              <a:rPr lang="he-IL" dirty="0">
                <a:ea typeface="+mn-lt"/>
                <a:cs typeface="Gisha"/>
              </a:rPr>
              <a:t>1.כתוב פונקציה שמדפיסה למסך את שמך.</a:t>
            </a:r>
            <a:endParaRPr lang="he-IL" dirty="0"/>
          </a:p>
          <a:p>
            <a:pPr marL="0" indent="0">
              <a:buNone/>
            </a:pPr>
            <a:r>
              <a:rPr lang="he-IL" dirty="0">
                <a:ea typeface="+mn-lt"/>
                <a:cs typeface="Gisha"/>
              </a:rPr>
              <a:t>2.כתוב פונקציה שמקבלת מספר, ומדפיסה אותו למסך.</a:t>
            </a:r>
            <a:endParaRPr lang="he-IL" dirty="0"/>
          </a:p>
          <a:p>
            <a:pPr marL="0" indent="0">
              <a:buNone/>
            </a:pPr>
            <a:r>
              <a:rPr lang="he-IL" dirty="0">
                <a:ea typeface="+mn-lt"/>
                <a:cs typeface="Gisha"/>
              </a:rPr>
              <a:t>3.כתוב פונקציה שמקבלת מחרוזת ומדפיסה אותה.</a:t>
            </a:r>
            <a:endParaRPr lang="he-IL" dirty="0"/>
          </a:p>
          <a:p>
            <a:pPr marL="0" indent="0">
              <a:buNone/>
            </a:pPr>
            <a:r>
              <a:rPr lang="he-IL" dirty="0">
                <a:ea typeface="+mn-lt"/>
                <a:cs typeface="Gisha"/>
              </a:rPr>
              <a:t>4.כתבו פונקציה שמקבלת 2 מספרים, הפונקציה תדפיס את תוצאת החיסור של המספרים.</a:t>
            </a:r>
            <a:endParaRPr lang="he-IL" dirty="0"/>
          </a:p>
          <a:p>
            <a:pPr marL="0" indent="0">
              <a:buNone/>
            </a:pPr>
            <a:r>
              <a:rPr lang="he-IL" dirty="0">
                <a:ea typeface="+mn-lt"/>
                <a:cs typeface="Gisha"/>
              </a:rPr>
              <a:t>5.כתוב פונקציה שמקבלת מספר דו סיפרתי, הפונקציה תדפיס למסך את ספרת האחדות וספרת העשרות.</a:t>
            </a:r>
            <a:endParaRPr lang="he-IL" dirty="0"/>
          </a:p>
          <a:p>
            <a:pPr marL="0" indent="0">
              <a:buNone/>
            </a:pPr>
            <a:r>
              <a:rPr lang="he-IL" dirty="0">
                <a:ea typeface="+mn-lt"/>
                <a:cs typeface="Gisha"/>
              </a:rPr>
              <a:t>6.כתבו פונקציה שמקבלת מספר, ומדפיסה האם המספר זוגי או אי-זוגי.</a:t>
            </a:r>
            <a:endParaRPr lang="he-IL" dirty="0"/>
          </a:p>
        </p:txBody>
      </p:sp>
    </p:spTree>
    <p:extLst>
      <p:ext uri="{BB962C8B-B14F-4D97-AF65-F5344CB8AC3E}">
        <p14:creationId xmlns:p14="http://schemas.microsoft.com/office/powerpoint/2010/main" val="1258992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1E0CC-CEC4-4154-8CDD-48E281C020BA}"/>
              </a:ext>
            </a:extLst>
          </p:cNvPr>
          <p:cNvSpPr>
            <a:spLocks noGrp="1"/>
          </p:cNvSpPr>
          <p:nvPr>
            <p:ph type="title"/>
          </p:nvPr>
        </p:nvSpPr>
        <p:spPr/>
        <p:txBody>
          <a:bodyPr/>
          <a:lstStyle/>
          <a:p>
            <a:pPr algn="ctr"/>
            <a:r>
              <a:rPr lang="he-IL"/>
              <a:t>פונקציה שמקבלת פרמטרים</a:t>
            </a:r>
          </a:p>
        </p:txBody>
      </p:sp>
      <p:sp>
        <p:nvSpPr>
          <p:cNvPr id="3" name="Content Placeholder 2">
            <a:extLst>
              <a:ext uri="{FF2B5EF4-FFF2-40B4-BE49-F238E27FC236}">
                <a16:creationId xmlns:a16="http://schemas.microsoft.com/office/drawing/2014/main" id="{743AF10D-1B48-4F3C-8D46-370D76F8C986}"/>
              </a:ext>
            </a:extLst>
          </p:cNvPr>
          <p:cNvSpPr>
            <a:spLocks noGrp="1"/>
          </p:cNvSpPr>
          <p:nvPr>
            <p:ph idx="1"/>
          </p:nvPr>
        </p:nvSpPr>
        <p:spPr/>
        <p:txBody>
          <a:bodyPr/>
          <a:lstStyle/>
          <a:p>
            <a:pPr marL="0" indent="0">
              <a:buNone/>
            </a:pPr>
            <a:r>
              <a:rPr lang="he-IL"/>
              <a:t>קבלת פרמטרים בפונקציה נעשית בצורה הבאה-</a:t>
            </a:r>
          </a:p>
          <a:p>
            <a:pPr marL="0" indent="0" algn="l">
              <a:buNone/>
            </a:pPr>
            <a:r>
              <a:rPr lang="en-US"/>
              <a:t>def function(number1,number2):</a:t>
            </a:r>
          </a:p>
          <a:p>
            <a:pPr marL="0" indent="0" algn="l">
              <a:buNone/>
            </a:pPr>
            <a:r>
              <a:rPr lang="en-US"/>
              <a:t>    return number1+number2</a:t>
            </a:r>
          </a:p>
          <a:p>
            <a:pPr marL="0" indent="0">
              <a:buNone/>
            </a:pPr>
            <a:r>
              <a:rPr lang="he-IL"/>
              <a:t>*לא מציינים את סוג המשתנה כפי שעשינו בשפת </a:t>
            </a:r>
            <a:r>
              <a:rPr lang="en-US"/>
              <a:t>C</a:t>
            </a:r>
            <a:endParaRPr lang="he-IL"/>
          </a:p>
        </p:txBody>
      </p:sp>
    </p:spTree>
    <p:extLst>
      <p:ext uri="{BB962C8B-B14F-4D97-AF65-F5344CB8AC3E}">
        <p14:creationId xmlns:p14="http://schemas.microsoft.com/office/powerpoint/2010/main" val="11060984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מסך רחב</PresentationFormat>
  <Slides>9</Slides>
  <Notes>0</Notes>
  <HiddenSlides>0</HiddenSlides>
  <ScaleCrop>false</ScaleCrop>
  <HeadingPairs>
    <vt:vector size="4" baseType="variant">
      <vt:variant>
        <vt:lpstr>ערכת נושא</vt:lpstr>
      </vt:variant>
      <vt:variant>
        <vt:i4>1</vt:i4>
      </vt:variant>
      <vt:variant>
        <vt:lpstr>כותרות שקופיות</vt:lpstr>
      </vt:variant>
      <vt:variant>
        <vt:i4>9</vt:i4>
      </vt:variant>
    </vt:vector>
  </HeadingPairs>
  <TitlesOfParts>
    <vt:vector size="10" baseType="lpstr">
      <vt:lpstr>Facet</vt:lpstr>
      <vt:lpstr>תכנות בשפת  Python</vt:lpstr>
      <vt:lpstr>functions</vt:lpstr>
      <vt:lpstr>functions</vt:lpstr>
      <vt:lpstr>functions</vt:lpstr>
      <vt:lpstr>הגדרת פונקציה ב-Python</vt:lpstr>
      <vt:lpstr>הגדרת פונקציה ב-Python</vt:lpstr>
      <vt:lpstr>Return</vt:lpstr>
      <vt:lpstr>עבודת כיתה חזרה ורענון בנושא פונקציות</vt:lpstr>
      <vt:lpstr>פונקציה שמקבלת פרמטרים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Chely Ohayon</dc:creator>
  <cp:revision>7</cp:revision>
  <dcterms:created xsi:type="dcterms:W3CDTF">2020-10-26T11:26:21Z</dcterms:created>
  <dcterms:modified xsi:type="dcterms:W3CDTF">2023-01-12T15:47:38Z</dcterms:modified>
</cp:coreProperties>
</file>