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58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ly Ohayon" initials="CO" lastIdx="4" clrIdx="0">
    <p:extLst>
      <p:ext uri="{19B8F6BF-5375-455C-9EA6-DF929625EA0E}">
        <p15:presenceInfo xmlns:p15="http://schemas.microsoft.com/office/powerpoint/2012/main" userId="S-1-5-21-1172767002-570174983-1852903728-164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2"/>
    <p:restoredTop sz="96018"/>
  </p:normalViewPr>
  <p:slideViewPr>
    <p:cSldViewPr snapToGrid="0" showGuides="1">
      <p:cViewPr>
        <p:scale>
          <a:sx n="127" d="100"/>
          <a:sy n="127" d="100"/>
        </p:scale>
        <p:origin x="16" y="-688"/>
      </p:cViewPr>
      <p:guideLst>
        <p:guide pos="758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6T13:52:21.126" idx="3">
    <p:pos x="7680" y="2"/>
    <p:text>תכנות בPYTHON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6T13:52:21.126" idx="4">
    <p:pos x="7680" y="2"/>
    <p:text>תכנות בPYTHON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2753-8E2D-0834-1896-0D4C96E20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D3D5A-CAFA-2A81-FF57-7AD44A214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F94C2-D8AA-4E49-1475-3685D7F9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AE34-51AC-A443-9C07-9D91E1C16034}" type="datetimeFigureOut">
              <a:rPr lang="en-IL" smtClean="0"/>
              <a:t>29/12/2022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1B44B-0E8F-E818-C6E5-B5CBEA90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DCC2-FD57-BDDE-DB82-76A4D6B8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F74F-82AC-924B-9D54-30BFECBA140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818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ADA2-6341-02D0-DF8D-588E234B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D45F0-8F6F-6680-EA22-24566972A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0180-EE26-30E2-EDFB-C947B55D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AE34-51AC-A443-9C07-9D91E1C16034}" type="datetimeFigureOut">
              <a:rPr lang="en-IL" smtClean="0"/>
              <a:t>29/12/2022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98902-C10E-7D37-F430-AFA89619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A94B6-D48E-C27F-0BD9-486D6406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F74F-82AC-924B-9D54-30BFECBA140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60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0464A-B041-921E-E356-0BF464EE3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DA252-2C92-C864-C293-7790A7478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538F4-833E-B2B1-BB41-86111751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AE34-51AC-A443-9C07-9D91E1C16034}" type="datetimeFigureOut">
              <a:rPr lang="en-IL" smtClean="0"/>
              <a:t>29/12/2022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4970F-C628-15DA-17C0-C4AE7D4C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03C9C-67C1-DB83-6033-16D86141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F74F-82AC-924B-9D54-30BFECBA140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8956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4751-752A-4D3E-A6B3-B5614E6C6D45}" type="datetimeFigureOut">
              <a:rPr lang="he-IL" smtClean="0"/>
              <a:t>ה'.טבת.תשפ"ג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8351-0A6E-41CA-B51A-61404088B4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9950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4751-752A-4D3E-A6B3-B5614E6C6D45}" type="datetimeFigureOut">
              <a:rPr lang="he-IL" smtClean="0"/>
              <a:t>ה'.טבת.תשפ"ג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8351-0A6E-41CA-B51A-61404088B4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2070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4751-752A-4D3E-A6B3-B5614E6C6D45}" type="datetimeFigureOut">
              <a:rPr lang="he-IL" smtClean="0"/>
              <a:t>ה'.טבת.תשפ"ג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8351-0A6E-41CA-B51A-61404088B4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4179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4751-752A-4D3E-A6B3-B5614E6C6D45}" type="datetimeFigureOut">
              <a:rPr lang="he-IL" smtClean="0"/>
              <a:t>ה'.טבת.תשפ"ג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8351-0A6E-41CA-B51A-61404088B4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794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4751-752A-4D3E-A6B3-B5614E6C6D45}" type="datetimeFigureOut">
              <a:rPr lang="he-IL" smtClean="0"/>
              <a:t>ה'.טבת.תשפ"ג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8351-0A6E-41CA-B51A-61404088B4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5957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4751-752A-4D3E-A6B3-B5614E6C6D45}" type="datetimeFigureOut">
              <a:rPr lang="he-IL" smtClean="0"/>
              <a:t>ה'.טבת.תשפ"ג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8351-0A6E-41CA-B51A-61404088B4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22897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4751-752A-4D3E-A6B3-B5614E6C6D45}" type="datetimeFigureOut">
              <a:rPr lang="he-IL" smtClean="0"/>
              <a:t>ה'.טבת.תשפ"ג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8351-0A6E-41CA-B51A-61404088B4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7565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4751-752A-4D3E-A6B3-B5614E6C6D45}" type="datetimeFigureOut">
              <a:rPr lang="he-IL" smtClean="0"/>
              <a:t>ה'.טבת.תשפ"ג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8351-0A6E-41CA-B51A-61404088B4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180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8F61-3826-9F9D-28C9-8406BEB8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65A43-B7EC-E3DA-0275-212322E3E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C4C48-0D81-0EDE-D10B-71248F61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AE34-51AC-A443-9C07-9D91E1C16034}" type="datetimeFigureOut">
              <a:rPr lang="en-IL" smtClean="0"/>
              <a:t>29/12/2022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234E0-FB6A-CDA0-2BD3-23C6E804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175B-845F-8317-4944-F718857E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F74F-82AC-924B-9D54-30BFECBA140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47072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4751-752A-4D3E-A6B3-B5614E6C6D45}" type="datetimeFigureOut">
              <a:rPr lang="he-IL" smtClean="0"/>
              <a:t>ה'.טבת.תשפ"ג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8351-0A6E-41CA-B51A-61404088B4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7771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4751-752A-4D3E-A6B3-B5614E6C6D45}" type="datetimeFigureOut">
              <a:rPr lang="he-IL" smtClean="0"/>
              <a:t>ה'.טבת.תשפ"ג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8351-0A6E-41CA-B51A-61404088B4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7384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4751-752A-4D3E-A6B3-B5614E6C6D45}" type="datetimeFigureOut">
              <a:rPr lang="he-IL" smtClean="0"/>
              <a:t>ה'.טבת.תשפ"ג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8351-0A6E-41CA-B51A-61404088B474}" type="slidenum">
              <a:rPr lang="he-IL" smtClean="0"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26421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4751-752A-4D3E-A6B3-B5614E6C6D45}" type="datetimeFigureOut">
              <a:rPr lang="he-IL" smtClean="0"/>
              <a:t>ה'.טבת.תשפ"ג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8351-0A6E-41CA-B51A-61404088B4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92648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4751-752A-4D3E-A6B3-B5614E6C6D45}" type="datetimeFigureOut">
              <a:rPr lang="he-IL" smtClean="0"/>
              <a:t>ה'.טבת.תשפ"ג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8351-0A6E-41CA-B51A-61404088B474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18582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4751-752A-4D3E-A6B3-B5614E6C6D45}" type="datetimeFigureOut">
              <a:rPr lang="he-IL" smtClean="0"/>
              <a:t>ה'.טבת.תשפ"ג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8351-0A6E-41CA-B51A-61404088B4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2795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4751-752A-4D3E-A6B3-B5614E6C6D45}" type="datetimeFigureOut">
              <a:rPr lang="he-IL" smtClean="0"/>
              <a:t>ה'.טבת.תשפ"ג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8351-0A6E-41CA-B51A-61404088B4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31122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4751-752A-4D3E-A6B3-B5614E6C6D45}" type="datetimeFigureOut">
              <a:rPr lang="he-IL" smtClean="0"/>
              <a:t>ה'.טבת.תשפ"ג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8351-0A6E-41CA-B51A-61404088B4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592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7EFC-76CE-D214-24ED-179E0FD2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AA1AC-9ECC-6329-1AEB-B8456CB43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2C7F2-BCB6-A672-BBD5-84F8E65C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AE34-51AC-A443-9C07-9D91E1C16034}" type="datetimeFigureOut">
              <a:rPr lang="en-IL" smtClean="0"/>
              <a:t>29/12/2022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98CFD-48E0-C9B5-1C20-893E12BD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6BFF2-95AD-01DB-7E76-1D0F004E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F74F-82AC-924B-9D54-30BFECBA140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982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D824-9A86-F33A-224F-CF8B9B9E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55E38-91EB-B1B0-26FA-AA0BF72F2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26DAB-E842-8C23-14B7-3B8C93373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22B7F-650F-ECEF-BB2F-9BB81C06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AE34-51AC-A443-9C07-9D91E1C16034}" type="datetimeFigureOut">
              <a:rPr lang="en-IL" smtClean="0"/>
              <a:t>29/12/2022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D2C72-AE34-A4F4-F116-CF76B83B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234DB-5FA2-B326-707D-2786DF0F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F74F-82AC-924B-9D54-30BFECBA140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645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2314-C776-818D-0D71-F7AB3179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6E984-F743-5FA7-4D0B-E47C59DC0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4A10A-3D4F-1050-5770-03E25BE03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5E20F-B7CF-13F5-9762-654713782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F4857-DE62-45DE-3BFF-ADEE4BA6E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94DBF-CABE-F5D5-1196-DE23D3F1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AE34-51AC-A443-9C07-9D91E1C16034}" type="datetimeFigureOut">
              <a:rPr lang="en-IL" smtClean="0"/>
              <a:t>29/12/2022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8B80F-53D5-7E76-3380-87B81F78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5E49BA-6B13-CDD3-CA03-D0F04644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F74F-82AC-924B-9D54-30BFECBA140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060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DDD1-CDE3-E82D-AE57-EEA5C27A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11D63-3211-7C5C-739C-715A8959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AE34-51AC-A443-9C07-9D91E1C16034}" type="datetimeFigureOut">
              <a:rPr lang="en-IL" smtClean="0"/>
              <a:t>29/12/2022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3F633-75BC-FCB9-235B-B5D37CB9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F2863-1D4A-71A0-1307-4A92F24C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F74F-82AC-924B-9D54-30BFECBA140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25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E2CC8-7FAA-3089-16CA-96B3D054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AE34-51AC-A443-9C07-9D91E1C16034}" type="datetimeFigureOut">
              <a:rPr lang="en-IL" smtClean="0"/>
              <a:t>29/12/2022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890F1-DE60-5AB8-800A-62DBD956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5843E-334E-7A3A-9734-A15D6A3A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F74F-82AC-924B-9D54-30BFECBA140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608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B390-4165-FACE-0059-ED2521F24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E6BF3-4D1B-4625-15E0-7CD8D4DC5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72C5C-1251-D4D8-6D4E-08B0D78DB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3B305-325A-1D9D-8E9A-10A484DF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AE34-51AC-A443-9C07-9D91E1C16034}" type="datetimeFigureOut">
              <a:rPr lang="en-IL" smtClean="0"/>
              <a:t>29/12/2022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F01A7-8CDB-24C1-2ADD-D6C348F8C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63256-1A34-13E1-1935-89658965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F74F-82AC-924B-9D54-30BFECBA140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300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91D8-408D-FD6A-00C4-15BBC482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95342-DB98-A703-9BBE-775A45CBA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34C00-AC79-4EF3-A823-FA89646F3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A9D88-6B81-891B-65AB-71126736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AE34-51AC-A443-9C07-9D91E1C16034}" type="datetimeFigureOut">
              <a:rPr lang="en-IL" smtClean="0"/>
              <a:t>29/12/2022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36216-D8A8-356C-9455-DA00C29F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6DBEE-93EE-FA0D-ACAE-AB299FE8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F74F-82AC-924B-9D54-30BFECBA140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2530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E672B-C936-95AC-6A28-0DC210A4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326BF-6D87-587B-4F77-9D4486E3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BFB81-3E92-2CF4-14A9-D9AF9148A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4AE34-51AC-A443-9C07-9D91E1C16034}" type="datetimeFigureOut">
              <a:rPr lang="en-IL" smtClean="0"/>
              <a:t>29/12/2022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72F8F-4672-AA47-0F08-E9A2B3156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7B742-A397-00D4-71CE-7CCFFFAF3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8F74F-82AC-924B-9D54-30BFECBA140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47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44751-752A-4D3E-A6B3-B5614E6C6D45}" type="datetimeFigureOut">
              <a:rPr lang="he-IL" smtClean="0"/>
              <a:t>ה'.טבת.תשפ"ג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EF8351-0A6E-41CA-B51A-61404088B4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292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50C2-3067-4946-8CB5-7811742F4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702" y="1483111"/>
            <a:ext cx="4248638" cy="2567725"/>
          </a:xfrm>
        </p:spPr>
        <p:txBody>
          <a:bodyPr>
            <a:normAutofit/>
          </a:bodyPr>
          <a:lstStyle/>
          <a:p>
            <a:r>
              <a:rPr lang="he-IL" dirty="0"/>
              <a:t>תכנות מתקדם בשפת </a:t>
            </a:r>
            <a:br>
              <a:rPr lang="he-IL" dirty="0"/>
            </a:br>
            <a:r>
              <a:rPr lang="en-US" dirty="0"/>
              <a:t>Python</a:t>
            </a:r>
            <a:r>
              <a:rPr lang="he-IL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AD815-CFF7-4CB9-A125-D73D5154D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726" y="4050833"/>
            <a:ext cx="1275267" cy="409655"/>
          </a:xfrm>
        </p:spPr>
        <p:txBody>
          <a:bodyPr>
            <a:normAutofit/>
          </a:bodyPr>
          <a:lstStyle/>
          <a:p>
            <a:r>
              <a:rPr lang="en-US" b="1" dirty="0"/>
              <a:t>lambda</a:t>
            </a:r>
          </a:p>
          <a:p>
            <a:endParaRPr lang="he-IL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5A9BAB-36BA-4291-B1C9-936CEB03A8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" r="-4" b="8968"/>
          <a:stretch/>
        </p:blipFill>
        <p:spPr>
          <a:xfrm>
            <a:off x="932960" y="403196"/>
            <a:ext cx="4248639" cy="3662266"/>
          </a:xfrm>
          <a:prstGeom prst="rect">
            <a:avLst/>
          </a:prstGeom>
        </p:spPr>
      </p:pic>
      <p:pic>
        <p:nvPicPr>
          <p:cNvPr id="1030" name="Picture 6" descr="פייתון: קל ללמוד, קשה לאתגר [דעה] | גיקטיים">
            <a:extLst>
              <a:ext uri="{FF2B5EF4-FFF2-40B4-BE49-F238E27FC236}">
                <a16:creationId xmlns:a16="http://schemas.microsoft.com/office/drawing/2014/main" id="{8728D31C-38AE-4618-A70A-B1B562070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68" y="4212661"/>
            <a:ext cx="27432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54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CC84E0-BF29-0191-342A-0B8572983D44}"/>
              </a:ext>
            </a:extLst>
          </p:cNvPr>
          <p:cNvSpPr/>
          <p:nvPr/>
        </p:nvSpPr>
        <p:spPr>
          <a:xfrm>
            <a:off x="2855082" y="163175"/>
            <a:ext cx="52870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תזכורת - פונקציות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CEC340-1CF1-2BB7-141D-CE7EB5CD8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75" b="92641"/>
          <a:stretch/>
        </p:blipFill>
        <p:spPr>
          <a:xfrm>
            <a:off x="1001898" y="1348633"/>
            <a:ext cx="4273297" cy="4131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EB1E42-DD1E-FEF5-DF6F-53794306DC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21586" r="-2455"/>
          <a:stretch/>
        </p:blipFill>
        <p:spPr>
          <a:xfrm>
            <a:off x="1001898" y="2023872"/>
            <a:ext cx="4996566" cy="44017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9771BD-39F4-0036-8824-D70B9F752F66}"/>
              </a:ext>
            </a:extLst>
          </p:cNvPr>
          <p:cNvSpPr txBox="1"/>
          <p:nvPr/>
        </p:nvSpPr>
        <p:spPr>
          <a:xfrm>
            <a:off x="6839712" y="2610195"/>
            <a:ext cx="1865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>
                <a:solidFill>
                  <a:srgbClr val="FF0000"/>
                </a:solidFill>
              </a:rPr>
              <a:t>מה הפלט ? </a:t>
            </a:r>
            <a:endParaRPr lang="en-IL" sz="24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7184BC-267E-87B3-8B40-83844926650A}"/>
              </a:ext>
            </a:extLst>
          </p:cNvPr>
          <p:cNvCxnSpPr/>
          <p:nvPr/>
        </p:nvCxnSpPr>
        <p:spPr>
          <a:xfrm>
            <a:off x="7680960" y="3193780"/>
            <a:ext cx="0" cy="1329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0CE9E7-F6E0-9D9F-62A2-25CA7A714AA5}"/>
              </a:ext>
            </a:extLst>
          </p:cNvPr>
          <p:cNvSpPr txBox="1"/>
          <p:nvPr/>
        </p:nvSpPr>
        <p:spPr>
          <a:xfrm>
            <a:off x="7409688" y="4620225"/>
            <a:ext cx="542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>
                <a:solidFill>
                  <a:srgbClr val="FF0000"/>
                </a:solidFill>
              </a:rPr>
              <a:t>11</a:t>
            </a:r>
            <a:endParaRPr lang="en-IL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30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CA690D-9E4B-C80D-C0E3-4E5560839AA8}"/>
              </a:ext>
            </a:extLst>
          </p:cNvPr>
          <p:cNvSpPr/>
          <p:nvPr/>
        </p:nvSpPr>
        <p:spPr>
          <a:xfrm>
            <a:off x="3654290" y="425243"/>
            <a:ext cx="2464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rtl="1" eaLnBrk="1" latinLnBrk="0" hangingPunct="1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lambda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AFDB9-32C4-F826-BA9D-4D6FB43F628B}"/>
              </a:ext>
            </a:extLst>
          </p:cNvPr>
          <p:cNvSpPr txBox="1"/>
          <p:nvPr/>
        </p:nvSpPr>
        <p:spPr>
          <a:xfrm>
            <a:off x="926590" y="1348573"/>
            <a:ext cx="8280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פונקציית </a:t>
            </a:r>
            <a:r>
              <a:rPr lang="en-US" dirty="0"/>
              <a:t>lambda</a:t>
            </a:r>
            <a:r>
              <a:rPr lang="he-IL" dirty="0"/>
              <a:t> זו פונקציה אנונימית. </a:t>
            </a:r>
          </a:p>
          <a:p>
            <a:pPr algn="r" rtl="1"/>
            <a:r>
              <a:rPr lang="he-IL" dirty="0"/>
              <a:t>מה זה אומר אנונימית – אין לה שם.</a:t>
            </a:r>
          </a:p>
          <a:p>
            <a:pPr algn="r" rtl="1"/>
            <a:r>
              <a:rPr lang="he-IL" dirty="0"/>
              <a:t>לא תוכלו לקרוא לה כל פעם שתרצו להשתמש במה שהיא עושה.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פונקציה </a:t>
            </a:r>
            <a:r>
              <a:rPr lang="en-US" dirty="0"/>
              <a:t>lambda</a:t>
            </a:r>
            <a:r>
              <a:rPr lang="he-IL" dirty="0"/>
              <a:t> מקבלת 0 או יותר פרמטרים.</a:t>
            </a:r>
          </a:p>
          <a:p>
            <a:pPr algn="r" rtl="1"/>
            <a:r>
              <a:rPr lang="he-IL" dirty="0"/>
              <a:t>אבל בשונה מפונקציות רגילות שאנחנו כותבים עם </a:t>
            </a:r>
            <a:r>
              <a:rPr lang="en-US" dirty="0"/>
              <a:t>def</a:t>
            </a:r>
            <a:r>
              <a:rPr lang="he-IL" dirty="0"/>
              <a:t> </a:t>
            </a:r>
          </a:p>
          <a:p>
            <a:pPr algn="r" rtl="1"/>
            <a:r>
              <a:rPr lang="he-IL" dirty="0"/>
              <a:t>שיכולות להחזיר מספר רב של פרמטרים</a:t>
            </a:r>
          </a:p>
          <a:p>
            <a:pPr algn="r" rtl="1"/>
            <a:r>
              <a:rPr lang="he-IL" dirty="0"/>
              <a:t>פונקציית </a:t>
            </a:r>
            <a:r>
              <a:rPr lang="en-US" dirty="0"/>
              <a:t>lambda</a:t>
            </a:r>
            <a:r>
              <a:rPr lang="he-IL" dirty="0"/>
              <a:t> יכולה להחזיר רק פרמטר אחד.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FE6B3-1619-B1EB-F73D-99B01A044851}"/>
              </a:ext>
            </a:extLst>
          </p:cNvPr>
          <p:cNvSpPr txBox="1"/>
          <p:nvPr/>
        </p:nvSpPr>
        <p:spPr>
          <a:xfrm>
            <a:off x="1914546" y="3779520"/>
            <a:ext cx="630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דוגמא לפונקציית </a:t>
            </a:r>
            <a:r>
              <a:rPr lang="en-US" dirty="0"/>
              <a:t>lambda</a:t>
            </a:r>
            <a:r>
              <a:rPr lang="he-IL" dirty="0"/>
              <a:t> בשימוש עם </a:t>
            </a:r>
            <a:r>
              <a:rPr lang="en-US" dirty="0"/>
              <a:t>map</a:t>
            </a:r>
            <a:r>
              <a:rPr lang="he-IL" dirty="0"/>
              <a:t> שלמדנו בשיעור הקודם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6AF292-D967-3299-02DD-808E5BFDF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663" y="4348663"/>
            <a:ext cx="6826075" cy="11019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ABA6D8-40E7-4F2B-F769-B1CD786BB32C}"/>
              </a:ext>
            </a:extLst>
          </p:cNvPr>
          <p:cNvSpPr txBox="1"/>
          <p:nvPr/>
        </p:nvSpPr>
        <p:spPr>
          <a:xfrm>
            <a:off x="2668423" y="5850208"/>
            <a:ext cx="439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>
                <a:solidFill>
                  <a:srgbClr val="00B050"/>
                </a:solidFill>
              </a:rPr>
              <a:t>לא להיבהל, נסביר הכול בשקופית הבאה</a:t>
            </a:r>
            <a:endParaRPr lang="en-IL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54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A7F90E-FCE8-61B8-55F4-476077F83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12" y="490341"/>
            <a:ext cx="6826075" cy="1101923"/>
          </a:xfrm>
          <a:prstGeom prst="rect">
            <a:avLst/>
          </a:prstGeom>
        </p:spPr>
      </p:pic>
      <p:sp>
        <p:nvSpPr>
          <p:cNvPr id="5" name="U-Turn Arrow 4">
            <a:extLst>
              <a:ext uri="{FF2B5EF4-FFF2-40B4-BE49-F238E27FC236}">
                <a16:creationId xmlns:a16="http://schemas.microsoft.com/office/drawing/2014/main" id="{4705E6F3-5A43-A2A5-EAB3-44D8E5688918}"/>
              </a:ext>
            </a:extLst>
          </p:cNvPr>
          <p:cNvSpPr/>
          <p:nvPr/>
        </p:nvSpPr>
        <p:spPr>
          <a:xfrm rot="10800000">
            <a:off x="2888167" y="1694985"/>
            <a:ext cx="691376" cy="16726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6D2FE-A766-1264-7D15-98D869D7A941}"/>
              </a:ext>
            </a:extLst>
          </p:cNvPr>
          <p:cNvSpPr txBox="1"/>
          <p:nvPr/>
        </p:nvSpPr>
        <p:spPr>
          <a:xfrm>
            <a:off x="144966" y="2641130"/>
            <a:ext cx="226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en-US" b="1" dirty="0"/>
              <a:t>add_1_list</a:t>
            </a:r>
          </a:p>
          <a:p>
            <a:pPr marL="0" algn="ctr" defTabSz="914400" rtl="1" eaLnBrk="1" latinLnBrk="0" hangingPunct="1"/>
            <a:r>
              <a:rPr lang="he-IL" b="1" dirty="0"/>
              <a:t>משתנה מסוג רשימה</a:t>
            </a:r>
            <a:endParaRPr lang="en-IL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E39329-25BB-BA31-EEA7-4B35D9C797FD}"/>
              </a:ext>
            </a:extLst>
          </p:cNvPr>
          <p:cNvCxnSpPr>
            <a:cxnSpLocks/>
          </p:cNvCxnSpPr>
          <p:nvPr/>
        </p:nvCxnSpPr>
        <p:spPr>
          <a:xfrm flipV="1">
            <a:off x="2263698" y="1969477"/>
            <a:ext cx="624469" cy="617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9E2CF4-C1FB-F7F9-8904-918DC6062C6B}"/>
              </a:ext>
            </a:extLst>
          </p:cNvPr>
          <p:cNvCxnSpPr>
            <a:cxnSpLocks/>
          </p:cNvCxnSpPr>
          <p:nvPr/>
        </p:nvCxnSpPr>
        <p:spPr>
          <a:xfrm flipV="1">
            <a:off x="3024554" y="1694985"/>
            <a:ext cx="1296237" cy="1875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0B9F1-0876-5B75-06A0-B306F2D6E275}"/>
              </a:ext>
            </a:extLst>
          </p:cNvPr>
          <p:cNvSpPr txBox="1"/>
          <p:nvPr/>
        </p:nvSpPr>
        <p:spPr>
          <a:xfrm>
            <a:off x="954599" y="3570540"/>
            <a:ext cx="2409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he-IL" b="1" dirty="0"/>
              <a:t>פונקציית </a:t>
            </a:r>
            <a:r>
              <a:rPr lang="en-US" b="1" dirty="0"/>
              <a:t>map</a:t>
            </a:r>
            <a:r>
              <a:rPr lang="he-IL" b="1" dirty="0"/>
              <a:t> מקבלת פונקציה ומשתנה מסוג </a:t>
            </a:r>
            <a:r>
              <a:rPr lang="en-US" b="1" dirty="0"/>
              <a:t>iterable</a:t>
            </a:r>
          </a:p>
          <a:p>
            <a:pPr marL="0" algn="ctr" defTabSz="914400" rtl="1" eaLnBrk="1" latinLnBrk="0" hangingPunct="1"/>
            <a:r>
              <a:rPr lang="he-IL" b="1" dirty="0"/>
              <a:t>ומפעילה את הפונקציה על כל אחד מהאיברים שלה</a:t>
            </a:r>
            <a:endParaRPr lang="en-IL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DFD640-4346-1604-DA5E-50F2DE38FF32}"/>
              </a:ext>
            </a:extLst>
          </p:cNvPr>
          <p:cNvCxnSpPr>
            <a:cxnSpLocks/>
          </p:cNvCxnSpPr>
          <p:nvPr/>
        </p:nvCxnSpPr>
        <p:spPr>
          <a:xfrm flipV="1">
            <a:off x="4921548" y="1658417"/>
            <a:ext cx="0" cy="994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51106C-D654-47AA-8B78-B974AD42EA9F}"/>
              </a:ext>
            </a:extLst>
          </p:cNvPr>
          <p:cNvCxnSpPr>
            <a:cxnSpLocks/>
          </p:cNvCxnSpPr>
          <p:nvPr/>
        </p:nvCxnSpPr>
        <p:spPr>
          <a:xfrm flipV="1">
            <a:off x="5689041" y="1694985"/>
            <a:ext cx="0" cy="862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CB2F7B-B01D-FC58-B7CB-076F71114635}"/>
              </a:ext>
            </a:extLst>
          </p:cNvPr>
          <p:cNvCxnSpPr>
            <a:cxnSpLocks/>
          </p:cNvCxnSpPr>
          <p:nvPr/>
        </p:nvCxnSpPr>
        <p:spPr>
          <a:xfrm flipV="1">
            <a:off x="6384052" y="1658417"/>
            <a:ext cx="0" cy="862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9BBF25E-7373-E052-CC3F-1F95A4EB45C5}"/>
              </a:ext>
            </a:extLst>
          </p:cNvPr>
          <p:cNvSpPr txBox="1"/>
          <p:nvPr/>
        </p:nvSpPr>
        <p:spPr>
          <a:xfrm>
            <a:off x="3672672" y="2653236"/>
            <a:ext cx="145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he-IL" b="1" dirty="0"/>
              <a:t>מילה שמורה</a:t>
            </a:r>
            <a:endParaRPr lang="en-IL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123A09-4B35-D0AD-180C-C02FDFB61C1F}"/>
              </a:ext>
            </a:extLst>
          </p:cNvPr>
          <p:cNvSpPr txBox="1"/>
          <p:nvPr/>
        </p:nvSpPr>
        <p:spPr>
          <a:xfrm>
            <a:off x="5124658" y="2660217"/>
            <a:ext cx="88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he-IL" b="1" dirty="0"/>
              <a:t>פרמטר</a:t>
            </a:r>
            <a:endParaRPr lang="en-IL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0982BD-6D3C-BE4D-C883-6782C33922CA}"/>
              </a:ext>
            </a:extLst>
          </p:cNvPr>
          <p:cNvSpPr txBox="1"/>
          <p:nvPr/>
        </p:nvSpPr>
        <p:spPr>
          <a:xfrm>
            <a:off x="6049804" y="2675542"/>
            <a:ext cx="249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he-IL" b="1" dirty="0"/>
              <a:t>מה הפונקציה מחזירה</a:t>
            </a:r>
            <a:endParaRPr lang="en-IL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9FA69A-BF04-16F0-AA36-18E2020571DE}"/>
              </a:ext>
            </a:extLst>
          </p:cNvPr>
          <p:cNvSpPr txBox="1"/>
          <p:nvPr/>
        </p:nvSpPr>
        <p:spPr>
          <a:xfrm>
            <a:off x="4730947" y="4246736"/>
            <a:ext cx="373764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he-IL" b="1" dirty="0">
                <a:solidFill>
                  <a:schemeClr val="accent2">
                    <a:lumMod val="75000"/>
                  </a:schemeClr>
                </a:solidFill>
              </a:rPr>
              <a:t>מה יהיה הפלט של שורת הקוד הזה במידה ונדפיס את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add_1_list</a:t>
            </a:r>
            <a:endParaRPr lang="en-I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2C5CA6-AC11-6CB9-86DF-78F2A8C93428}"/>
              </a:ext>
            </a:extLst>
          </p:cNvPr>
          <p:cNvCxnSpPr>
            <a:stCxn id="27" idx="2"/>
          </p:cNvCxnSpPr>
          <p:nvPr/>
        </p:nvCxnSpPr>
        <p:spPr>
          <a:xfrm flipH="1">
            <a:off x="6591719" y="4893067"/>
            <a:ext cx="8048" cy="653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C8F1F5EC-C6AE-D7F7-7B63-97B212F59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693" y="5582299"/>
            <a:ext cx="4876148" cy="5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3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7" grpId="0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59FC9-8AD0-65A6-B267-0596F128171F}"/>
              </a:ext>
            </a:extLst>
          </p:cNvPr>
          <p:cNvSpPr/>
          <p:nvPr/>
        </p:nvSpPr>
        <p:spPr>
          <a:xfrm>
            <a:off x="2528715" y="324760"/>
            <a:ext cx="43893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r" defTabSz="914400" rtl="1" eaLnBrk="1" latinLnBrk="0" hangingPunct="1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פונקציית 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7F07E-03C9-310C-F1CD-08A9581E3A41}"/>
              </a:ext>
            </a:extLst>
          </p:cNvPr>
          <p:cNvSpPr txBox="1"/>
          <p:nvPr/>
        </p:nvSpPr>
        <p:spPr>
          <a:xfrm>
            <a:off x="2210637" y="1416818"/>
            <a:ext cx="66922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בפייתון פונקציית </a:t>
            </a:r>
            <a:r>
              <a:rPr lang="en-US" dirty="0"/>
              <a:t>filter()</a:t>
            </a:r>
            <a:r>
              <a:rPr lang="he-IL" dirty="0"/>
              <a:t> היא פונקציה שמקבלת 2 פרמטרים</a:t>
            </a:r>
          </a:p>
          <a:p>
            <a:pPr algn="r" rtl="1"/>
            <a:r>
              <a:rPr lang="he-IL" dirty="0"/>
              <a:t>פרמטר 1: פונקציה</a:t>
            </a:r>
          </a:p>
          <a:p>
            <a:pPr algn="r" rtl="1"/>
            <a:r>
              <a:rPr lang="he-IL" dirty="0"/>
              <a:t>פרמטר 2: משתנה מסוג </a:t>
            </a:r>
            <a:r>
              <a:rPr lang="en-US" dirty="0"/>
              <a:t>iterable</a:t>
            </a:r>
            <a:r>
              <a:rPr lang="he-IL" dirty="0"/>
              <a:t>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הוא מפעיל את הפונקציה על כל אחד מן האיברים בפרמטר ה-2</a:t>
            </a:r>
          </a:p>
          <a:p>
            <a:pPr algn="r" rtl="1"/>
            <a:r>
              <a:rPr lang="he-IL" dirty="0"/>
              <a:t>ומחזיר את אותו פרמטר 2 אשר מכיל רק את האלמנטים שעליהם הפונקציה החזירה אמת.</a:t>
            </a:r>
          </a:p>
          <a:p>
            <a:pPr algn="r" rtl="1"/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E1268-514B-BE3F-141B-3955150DC9F3}"/>
              </a:ext>
            </a:extLst>
          </p:cNvPr>
          <p:cNvSpPr txBox="1"/>
          <p:nvPr/>
        </p:nvSpPr>
        <p:spPr>
          <a:xfrm>
            <a:off x="1175657" y="4061896"/>
            <a:ext cx="7450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he-IL" sz="3600" b="1" dirty="0">
                <a:solidFill>
                  <a:srgbClr val="FF0000"/>
                </a:solidFill>
              </a:rPr>
              <a:t>אוקי אוקי .. אפשר בעברית בבקשה ?</a:t>
            </a:r>
          </a:p>
          <a:p>
            <a:pPr marL="0" algn="ctr" defTabSz="914400" rtl="1" eaLnBrk="1" latinLnBrk="0" hangingPunct="1"/>
            <a:r>
              <a:rPr lang="he-IL" sz="3600" b="1" dirty="0">
                <a:solidFill>
                  <a:srgbClr val="FF0000"/>
                </a:solidFill>
              </a:rPr>
              <a:t>ודוגמא גם לא תזיק. </a:t>
            </a:r>
            <a:endParaRPr lang="en-IL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11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882CE7-5508-1056-EF66-EF58F6401D07}"/>
              </a:ext>
            </a:extLst>
          </p:cNvPr>
          <p:cNvSpPr/>
          <p:nvPr/>
        </p:nvSpPr>
        <p:spPr>
          <a:xfrm>
            <a:off x="4120755" y="294615"/>
            <a:ext cx="1830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l" defTabSz="914400" rtl="0" eaLnBrk="1" latinLnBrk="0" hangingPunct="1"/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דוגמא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4A684-F1FB-03BA-2C36-4DFE24BF1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30" y="1342742"/>
            <a:ext cx="7772400" cy="1158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496698-0E34-6883-9A75-C31C8EE2C66F}"/>
              </a:ext>
            </a:extLst>
          </p:cNvPr>
          <p:cNvSpPr txBox="1"/>
          <p:nvPr/>
        </p:nvSpPr>
        <p:spPr>
          <a:xfrm>
            <a:off x="522008" y="2924071"/>
            <a:ext cx="840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אז אמרנו ש-</a:t>
            </a:r>
            <a:r>
              <a:rPr lang="en-US" dirty="0"/>
              <a:t>filter</a:t>
            </a:r>
            <a:r>
              <a:rPr lang="he-IL" dirty="0"/>
              <a:t> מקבלת פונקציה ומשתנה מסוג </a:t>
            </a:r>
            <a:r>
              <a:rPr lang="en-US" dirty="0"/>
              <a:t>iterable</a:t>
            </a:r>
            <a:r>
              <a:rPr lang="he-IL" dirty="0"/>
              <a:t> שבמקרה שלנו כאן זה רשימה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01E7E-627D-E24E-F688-DC23EB0EA007}"/>
              </a:ext>
            </a:extLst>
          </p:cNvPr>
          <p:cNvSpPr txBox="1"/>
          <p:nvPr/>
        </p:nvSpPr>
        <p:spPr>
          <a:xfrm>
            <a:off x="1467060" y="3618636"/>
            <a:ext cx="745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וגם אמרנו ש-</a:t>
            </a:r>
            <a:r>
              <a:rPr lang="en-US" dirty="0"/>
              <a:t>filter</a:t>
            </a:r>
            <a:r>
              <a:rPr lang="he-IL" dirty="0"/>
              <a:t> מפעילה את הפונקציה על כל אחד מהאיברים של </a:t>
            </a:r>
            <a:r>
              <a:rPr lang="en-US" dirty="0"/>
              <a:t>numbers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31F7C-4727-75C9-14AE-552EF6B7E5D6}"/>
              </a:ext>
            </a:extLst>
          </p:cNvPr>
          <p:cNvSpPr txBox="1"/>
          <p:nvPr/>
        </p:nvSpPr>
        <p:spPr>
          <a:xfrm>
            <a:off x="1316335" y="4313201"/>
            <a:ext cx="760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ואם הפונקציה מחזירה </a:t>
            </a:r>
            <a:r>
              <a:rPr lang="en-US" dirty="0"/>
              <a:t>True</a:t>
            </a:r>
            <a:r>
              <a:rPr lang="he-IL" dirty="0"/>
              <a:t> על איבר מסוים היא תוסיף אותו לרשימה </a:t>
            </a:r>
            <a:r>
              <a:rPr lang="en-US" dirty="0"/>
              <a:t>add_1_list</a:t>
            </a:r>
            <a:r>
              <a:rPr lang="he-IL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EA4647-04F2-98F9-4B63-81A36CF22983}"/>
              </a:ext>
            </a:extLst>
          </p:cNvPr>
          <p:cNvSpPr txBox="1"/>
          <p:nvPr/>
        </p:nvSpPr>
        <p:spPr>
          <a:xfrm>
            <a:off x="1999369" y="5007766"/>
            <a:ext cx="544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b="1" dirty="0"/>
              <a:t>מה לפי דעתכם יהיה הפלט אם נדפיס את </a:t>
            </a:r>
            <a:r>
              <a:rPr lang="en-US" b="1" dirty="0"/>
              <a:t>add_1_list</a:t>
            </a:r>
            <a:endParaRPr lang="he-IL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0A02DE-2795-6E77-D490-11E6AEDBF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5702331"/>
            <a:ext cx="29337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5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A23A1-B79A-ACF7-54AC-13FD32D77919}"/>
              </a:ext>
            </a:extLst>
          </p:cNvPr>
          <p:cNvSpPr/>
          <p:nvPr/>
        </p:nvSpPr>
        <p:spPr>
          <a:xfrm>
            <a:off x="3055630" y="375002"/>
            <a:ext cx="35413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l" defTabSz="914400" rtl="0" eaLnBrk="1" latinLnBrk="0" hangingPunct="1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עבוד</a:t>
            </a:r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 כיתה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829BB-5073-9F7C-FF0D-EF22C3A8D36B}"/>
              </a:ext>
            </a:extLst>
          </p:cNvPr>
          <p:cNvSpPr txBox="1"/>
          <p:nvPr/>
        </p:nvSpPr>
        <p:spPr>
          <a:xfrm>
            <a:off x="314597" y="1477109"/>
            <a:ext cx="90234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b="1" u="sng" dirty="0"/>
              <a:t>שאלה 1:</a:t>
            </a:r>
          </a:p>
          <a:p>
            <a:pPr marL="0" algn="r" defTabSz="914400" rtl="1" eaLnBrk="1" latinLnBrk="0" hangingPunct="1"/>
            <a:endParaRPr lang="he-IL" b="1" u="sng" dirty="0"/>
          </a:p>
          <a:p>
            <a:pPr marL="0" algn="r" defTabSz="914400" rtl="1" eaLnBrk="1" latinLnBrk="0" hangingPunct="1"/>
            <a:r>
              <a:rPr lang="he-IL" dirty="0"/>
              <a:t>צור רשימה אשר תכיל </a:t>
            </a:r>
            <a:r>
              <a:rPr lang="en-US" dirty="0"/>
              <a:t>5 </a:t>
            </a:r>
            <a:r>
              <a:rPr lang="he-IL" dirty="0"/>
              <a:t> משתנים מסוג </a:t>
            </a:r>
            <a:r>
              <a:rPr lang="en-US" dirty="0"/>
              <a:t>tuple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כל </a:t>
            </a:r>
            <a:r>
              <a:rPr lang="en-US" dirty="0"/>
              <a:t>tuple</a:t>
            </a:r>
            <a:r>
              <a:rPr lang="he-IL" dirty="0"/>
              <a:t> יכיל בתוכו 2 מספרים שלמים</a:t>
            </a:r>
          </a:p>
          <a:p>
            <a:pPr marL="0" algn="r" defTabSz="914400" rtl="1" eaLnBrk="1" latinLnBrk="0" hangingPunct="1"/>
            <a:endParaRPr lang="he-IL" dirty="0"/>
          </a:p>
          <a:p>
            <a:pPr marL="0" algn="r" defTabSz="914400" rtl="1" eaLnBrk="1" latinLnBrk="0" hangingPunct="1"/>
            <a:r>
              <a:rPr lang="he-IL" dirty="0"/>
              <a:t>החזר רשימה שתכיל רק את ה-</a:t>
            </a:r>
            <a:r>
              <a:rPr lang="en-US" dirty="0"/>
              <a:t>tuples</a:t>
            </a:r>
            <a:r>
              <a:rPr lang="he-IL" dirty="0"/>
              <a:t> אשר האיבר ה-2 שלהם מתחלק ב-3</a:t>
            </a:r>
          </a:p>
          <a:p>
            <a:pPr marL="0" algn="r" defTabSz="914400" rtl="1" eaLnBrk="1" latinLnBrk="0" hangingPunct="1"/>
            <a:r>
              <a:rPr lang="he-IL" dirty="0"/>
              <a:t>עליכם להשתמש ב-</a:t>
            </a:r>
            <a:r>
              <a:rPr lang="en-US" dirty="0"/>
              <a:t>lambda</a:t>
            </a:r>
            <a:r>
              <a:rPr lang="he-IL" dirty="0"/>
              <a:t> ו-</a:t>
            </a:r>
            <a:r>
              <a:rPr lang="en-US" dirty="0"/>
              <a:t>filter</a:t>
            </a:r>
            <a:r>
              <a:rPr lang="he-IL" dirty="0"/>
              <a:t>.</a:t>
            </a:r>
          </a:p>
          <a:p>
            <a:pPr marL="0" algn="r" defTabSz="914400" rtl="1" eaLnBrk="1" latinLnBrk="0" hangingPunct="1"/>
            <a:endParaRPr lang="he-IL" dirty="0"/>
          </a:p>
          <a:p>
            <a:pPr marL="0" algn="r" defTabSz="914400" rtl="1" eaLnBrk="1" latinLnBrk="0" hangingPunct="1"/>
            <a:r>
              <a:rPr lang="he-IL" b="1" dirty="0">
                <a:solidFill>
                  <a:srgbClr val="FF0000"/>
                </a:solidFill>
              </a:rPr>
              <a:t>הערה:</a:t>
            </a:r>
          </a:p>
          <a:p>
            <a:pPr marL="0" algn="r" defTabSz="914400" rtl="1" eaLnBrk="1" latinLnBrk="0" hangingPunct="1"/>
            <a:r>
              <a:rPr lang="he-IL" dirty="0"/>
              <a:t>שימו לב שכאשר אתם מכניסים תנאי לתוך </a:t>
            </a:r>
            <a:r>
              <a:rPr lang="en-US" dirty="0"/>
              <a:t>lambda</a:t>
            </a:r>
            <a:r>
              <a:rPr lang="he-IL" dirty="0"/>
              <a:t> יש צורך להשתמש ב-</a:t>
            </a:r>
            <a:r>
              <a:rPr lang="en-US" dirty="0">
                <a:effectLst/>
              </a:rPr>
              <a:t> List comprehension</a:t>
            </a:r>
          </a:p>
          <a:p>
            <a:pPr marL="0" algn="r" defTabSz="914400" rtl="1" eaLnBrk="1" latinLnBrk="0" hangingPunct="1"/>
            <a:r>
              <a:rPr lang="he-IL" dirty="0"/>
              <a:t>וגם להחזיר </a:t>
            </a:r>
            <a:r>
              <a:rPr lang="en-US" dirty="0"/>
              <a:t>None</a:t>
            </a:r>
            <a:r>
              <a:rPr lang="he-IL" dirty="0"/>
              <a:t> במידה והתנאי לא מתקיים. כלומר – חייב להוסיף </a:t>
            </a:r>
            <a:r>
              <a:rPr lang="en-US" dirty="0"/>
              <a:t>else</a:t>
            </a:r>
            <a:r>
              <a:rPr lang="he-IL" dirty="0"/>
              <a:t> אי אפשר להשאיר את ה-</a:t>
            </a:r>
            <a:r>
              <a:rPr lang="en-US" dirty="0"/>
              <a:t>if</a:t>
            </a:r>
            <a:r>
              <a:rPr lang="he-IL" dirty="0"/>
              <a:t> לבד. </a:t>
            </a:r>
          </a:p>
          <a:p>
            <a:pPr marL="0" algn="r" defTabSz="914400" rtl="1" eaLnBrk="1" latinLnBrk="0" hangingPunct="1"/>
            <a:endParaRPr lang="he-IL" dirty="0"/>
          </a:p>
          <a:p>
            <a:pPr marL="0" algn="r" defTabSz="914400" rtl="1" eaLnBrk="1" latinLnBrk="0" hangingPunct="1"/>
            <a:r>
              <a:rPr lang="he-IL" dirty="0"/>
              <a:t>לדוגמא: </a:t>
            </a:r>
            <a:r>
              <a:rPr lang="en-US" dirty="0"/>
              <a:t>filter(lambda x : x if x % 2 == 0 else None)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0889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AFABB4-0FA9-B4B0-3CEA-CD56830089D1}"/>
              </a:ext>
            </a:extLst>
          </p:cNvPr>
          <p:cNvSpPr/>
          <p:nvPr/>
        </p:nvSpPr>
        <p:spPr>
          <a:xfrm>
            <a:off x="3055630" y="375002"/>
            <a:ext cx="35413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l" defTabSz="914400" rtl="0" eaLnBrk="1" latinLnBrk="0" hangingPunct="1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עבוד</a:t>
            </a:r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 כיתה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5C655-B2F6-2991-5010-780E68EC5872}"/>
              </a:ext>
            </a:extLst>
          </p:cNvPr>
          <p:cNvSpPr txBox="1"/>
          <p:nvPr/>
        </p:nvSpPr>
        <p:spPr>
          <a:xfrm>
            <a:off x="823966" y="1328477"/>
            <a:ext cx="8100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u="sng" dirty="0"/>
              <a:t>שאלה 2:</a:t>
            </a:r>
          </a:p>
          <a:p>
            <a:pPr algn="r" rtl="1"/>
            <a:endParaRPr lang="he-IL" b="1" u="sng" dirty="0"/>
          </a:p>
          <a:p>
            <a:pPr algn="r" rtl="1"/>
            <a:r>
              <a:rPr lang="he-IL" dirty="0"/>
              <a:t>כתבו תוכנית אשר קולטת שמות של אנשים מהמשתמש לתוך רשימה</a:t>
            </a:r>
          </a:p>
          <a:p>
            <a:pPr algn="r" rtl="1"/>
            <a:r>
              <a:rPr lang="he-IL" dirty="0"/>
              <a:t>החזירו רשימה רק של השמות שמתחילות באות גדולה באמצעות </a:t>
            </a:r>
            <a:r>
              <a:rPr lang="en-US" dirty="0"/>
              <a:t>filter</a:t>
            </a:r>
            <a:r>
              <a:rPr lang="he-IL" dirty="0"/>
              <a:t> ו-</a:t>
            </a:r>
            <a:r>
              <a:rPr lang="en-US" dirty="0"/>
              <a:t>lambda</a:t>
            </a:r>
            <a:r>
              <a:rPr lang="he-IL" dirty="0"/>
              <a:t> </a:t>
            </a:r>
          </a:p>
          <a:p>
            <a:pPr algn="r" rtl="1"/>
            <a:endParaRPr lang="he-IL" b="1" u="sng" dirty="0"/>
          </a:p>
          <a:p>
            <a:pPr algn="r" rtl="1"/>
            <a:r>
              <a:rPr lang="he-IL" b="1" u="sng" dirty="0"/>
              <a:t>כל מה שנאמר בשאלה הקודמת בהערה תקף גם לפה. </a:t>
            </a:r>
          </a:p>
          <a:p>
            <a:pPr algn="r" rtl="1"/>
            <a:endParaRPr lang="en-IL" b="1" u="sng" dirty="0"/>
          </a:p>
        </p:txBody>
      </p:sp>
    </p:spTree>
    <p:extLst>
      <p:ext uri="{BB962C8B-B14F-4D97-AF65-F5344CB8AC3E}">
        <p14:creationId xmlns:p14="http://schemas.microsoft.com/office/powerpoint/2010/main" val="731185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379</Words>
  <Application>Microsoft Macintosh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Wingdings 3</vt:lpstr>
      <vt:lpstr>Office Theme 2013 - 2022</vt:lpstr>
      <vt:lpstr>Facet</vt:lpstr>
      <vt:lpstr>תכנות מתקדם בשפת  Python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תכנות מתקדם בשפת  Python </dc:title>
  <dc:creator>ערן לוי</dc:creator>
  <cp:lastModifiedBy>ערן לוי</cp:lastModifiedBy>
  <cp:revision>1</cp:revision>
  <dcterms:created xsi:type="dcterms:W3CDTF">2022-12-29T13:25:26Z</dcterms:created>
  <dcterms:modified xsi:type="dcterms:W3CDTF">2022-12-29T17:36:49Z</dcterms:modified>
</cp:coreProperties>
</file>