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CHAI3" initials="LC" lastIdx="2" clrIdx="0">
    <p:extLst>
      <p:ext uri="{19B8F6BF-5375-455C-9EA6-DF929625EA0E}">
        <p15:presenceInfo xmlns:p15="http://schemas.microsoft.com/office/powerpoint/2012/main" userId="S::1chaileo3@hdsb.ca::df146d1d-2698-4791-b735-eb2103e63d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3T13:14:09.807" idx="1">
    <p:pos x="10" y="10"/>
    <p:text>Intro: Tim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6T01:47:06.261" idx="2">
    <p:pos x="10" y="10"/>
    <p:text>Hola Tim Yang, buenos dias
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6EA57-BACD-4A5E-A6AF-DF2C8314E475}" type="datetimeFigureOut">
              <a:rPr lang="en-CA" smtClean="0"/>
              <a:t>2018-10-25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D4F-5773-4F6E-9EBD-1B625CD5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19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..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D4F-5773-4F6E-9EBD-1B625CD51BC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18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D4F-5773-4F6E-9EBD-1B625CD51BC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D4F-5773-4F6E-9EBD-1B625CD51BC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60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237130" y="3661144"/>
            <a:ext cx="5885352" cy="17917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4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6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2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9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ky, building, outdoor&#10;&#10;Description generated with very high confidence">
            <a:extLst>
              <a:ext uri="{FF2B5EF4-FFF2-40B4-BE49-F238E27FC236}">
                <a16:creationId xmlns:a16="http://schemas.microsoft.com/office/drawing/2014/main" id="{08B02848-F326-49E9-984C-01F06A7C3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728" r="-1" b="-1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en-US" sz="6600" dirty="0">
                <a:cs typeface="Calibri Light"/>
              </a:rPr>
              <a:t>Las </a:t>
            </a:r>
            <a:r>
              <a:rPr lang="en-US" sz="6600" dirty="0" err="1">
                <a:cs typeface="Calibri Light"/>
              </a:rPr>
              <a:t>Fallas</a:t>
            </a:r>
            <a:r>
              <a:rPr lang="en-US" sz="6600" dirty="0">
                <a:cs typeface="Calibri Light"/>
              </a:rPr>
              <a:t> de Valencia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Arial"/>
              </a:rPr>
              <a:t>Leo Chai &amp; Tim Yang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4473-9DB7-4DCB-A142-79880377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Have Heart One" pitchFamily="2" charset="0"/>
              </a:rPr>
              <a:t>La </a:t>
            </a:r>
            <a:r>
              <a:rPr lang="en-US" sz="6000" dirty="0" err="1">
                <a:latin typeface="Have Heart One" pitchFamily="2" charset="0"/>
              </a:rPr>
              <a:t>Actividad</a:t>
            </a:r>
            <a:endParaRPr lang="en-CA" sz="6000" dirty="0">
              <a:latin typeface="Have Heart One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7507-9BC7-44BD-83BD-75432B4D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Have Heart Two" pitchFamily="2" charset="0"/>
              </a:rPr>
              <a:t>Una persona </a:t>
            </a:r>
            <a:r>
              <a:rPr lang="en-CA" dirty="0" err="1">
                <a:latin typeface="Have Heart Two" pitchFamily="2" charset="0"/>
              </a:rPr>
              <a:t>será</a:t>
            </a:r>
            <a:r>
              <a:rPr lang="en-CA" dirty="0">
                <a:latin typeface="Have Heart Two" pitchFamily="2" charset="0"/>
              </a:rPr>
              <a:t> </a:t>
            </a:r>
            <a:r>
              <a:rPr lang="en-CA" dirty="0" err="1">
                <a:latin typeface="Have Heart Two" pitchFamily="2" charset="0"/>
              </a:rPr>
              <a:t>elegida</a:t>
            </a:r>
            <a:r>
              <a:rPr lang="en-CA" dirty="0">
                <a:latin typeface="Have Heart Two" pitchFamily="2" charset="0"/>
              </a:rPr>
              <a:t> (One individual will be chosen).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Have Heart Two" pitchFamily="2" charset="0"/>
              </a:rPr>
              <a:t>Se le dará una palabra (</a:t>
            </a:r>
            <a:r>
              <a:rPr lang="es-ES" dirty="0" err="1">
                <a:latin typeface="Have Heart Two" pitchFamily="2" charset="0"/>
              </a:rPr>
              <a:t>They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will</a:t>
            </a:r>
            <a:r>
              <a:rPr lang="es-ES" dirty="0">
                <a:latin typeface="Have Heart Two" pitchFamily="2" charset="0"/>
              </a:rPr>
              <a:t> be </a:t>
            </a:r>
            <a:r>
              <a:rPr lang="es-ES" dirty="0" err="1">
                <a:latin typeface="Have Heart Two" pitchFamily="2" charset="0"/>
              </a:rPr>
              <a:t>given</a:t>
            </a:r>
            <a:r>
              <a:rPr lang="es-ES" dirty="0">
                <a:latin typeface="Have Heart Two" pitchFamily="2" charset="0"/>
              </a:rPr>
              <a:t> a </a:t>
            </a:r>
            <a:r>
              <a:rPr lang="es-ES" dirty="0" err="1">
                <a:latin typeface="Have Heart Two" pitchFamily="2" charset="0"/>
              </a:rPr>
              <a:t>word</a:t>
            </a:r>
            <a:r>
              <a:rPr lang="es-ES" dirty="0">
                <a:latin typeface="Have Heart Two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Have Heart Two" pitchFamily="2" charset="0"/>
              </a:rPr>
              <a:t>hará un dibujo de la palabra proporcionada (</a:t>
            </a:r>
            <a:r>
              <a:rPr lang="es-ES" dirty="0" err="1">
                <a:latin typeface="Have Heart Two" pitchFamily="2" charset="0"/>
              </a:rPr>
              <a:t>They</a:t>
            </a:r>
            <a:r>
              <a:rPr lang="es-ES" dirty="0">
                <a:latin typeface="Have Heart Two" pitchFamily="2" charset="0"/>
              </a:rPr>
              <a:t> Will </a:t>
            </a:r>
            <a:r>
              <a:rPr lang="es-ES" dirty="0" err="1">
                <a:latin typeface="Have Heart Two" pitchFamily="2" charset="0"/>
              </a:rPr>
              <a:t>draw</a:t>
            </a:r>
            <a:r>
              <a:rPr lang="es-ES" dirty="0">
                <a:latin typeface="Have Heart Two" pitchFamily="2" charset="0"/>
              </a:rPr>
              <a:t> a </a:t>
            </a:r>
            <a:r>
              <a:rPr lang="es-ES" dirty="0" err="1">
                <a:latin typeface="Have Heart Two" pitchFamily="2" charset="0"/>
              </a:rPr>
              <a:t>picture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of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the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word</a:t>
            </a:r>
            <a:r>
              <a:rPr lang="es-ES" dirty="0">
                <a:latin typeface="Have Heart Two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atin typeface="Have Heart Two" pitchFamily="2" charset="0"/>
              </a:rPr>
              <a:t>El Resto de la clase intentará adivinar la palabra (</a:t>
            </a:r>
            <a:r>
              <a:rPr lang="es-ES" dirty="0" err="1">
                <a:latin typeface="Have Heart Two" pitchFamily="2" charset="0"/>
              </a:rPr>
              <a:t>Rest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of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the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class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will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guess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the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word</a:t>
            </a:r>
            <a:r>
              <a:rPr lang="es-ES" dirty="0">
                <a:latin typeface="Have Heart Two" pitchFamily="2" charset="0"/>
              </a:rPr>
              <a:t>)</a:t>
            </a:r>
            <a:endParaRPr lang="en-CA" dirty="0">
              <a:latin typeface="Have Heart Two" pitchFamily="2" charset="0"/>
            </a:endParaRPr>
          </a:p>
          <a:p>
            <a:pPr marL="457200" indent="-457200">
              <a:buAutoNum type="arabicPeriod"/>
            </a:pPr>
            <a:r>
              <a:rPr lang="es-ES" dirty="0">
                <a:latin typeface="Have Heart Two" pitchFamily="2" charset="0"/>
              </a:rPr>
              <a:t>La persona que adivine la palabra </a:t>
            </a:r>
            <a:r>
              <a:rPr lang="es-ES" dirty="0" err="1">
                <a:latin typeface="Have Heart Two" pitchFamily="2" charset="0"/>
              </a:rPr>
              <a:t>recibirÁ</a:t>
            </a:r>
            <a:r>
              <a:rPr lang="es-ES" dirty="0">
                <a:latin typeface="Have Heart Two" pitchFamily="2" charset="0"/>
              </a:rPr>
              <a:t> un premio (</a:t>
            </a:r>
            <a:r>
              <a:rPr lang="es-ES" dirty="0" err="1">
                <a:latin typeface="Have Heart Two" pitchFamily="2" charset="0"/>
              </a:rPr>
              <a:t>Guess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the</a:t>
            </a:r>
            <a:r>
              <a:rPr lang="es-ES" dirty="0">
                <a:latin typeface="Have Heart Two" pitchFamily="2" charset="0"/>
              </a:rPr>
              <a:t> </a:t>
            </a:r>
            <a:r>
              <a:rPr lang="es-ES" dirty="0" err="1">
                <a:latin typeface="Have Heart Two" pitchFamily="2" charset="0"/>
              </a:rPr>
              <a:t>word</a:t>
            </a:r>
            <a:r>
              <a:rPr lang="es-ES" dirty="0">
                <a:latin typeface="Have Heart Two" pitchFamily="2" charset="0"/>
              </a:rPr>
              <a:t> and </a:t>
            </a:r>
            <a:r>
              <a:rPr lang="es-ES" dirty="0" err="1">
                <a:latin typeface="Have Heart Two" pitchFamily="2" charset="0"/>
              </a:rPr>
              <a:t>get</a:t>
            </a:r>
            <a:r>
              <a:rPr lang="es-ES" dirty="0">
                <a:latin typeface="Have Heart Two" pitchFamily="2" charset="0"/>
              </a:rPr>
              <a:t> a </a:t>
            </a:r>
            <a:r>
              <a:rPr lang="es-ES" dirty="0" err="1">
                <a:latin typeface="Have Heart Two" pitchFamily="2" charset="0"/>
              </a:rPr>
              <a:t>prize</a:t>
            </a:r>
            <a:r>
              <a:rPr lang="es-ES" dirty="0">
                <a:latin typeface="Have Heart Two" pitchFamily="2" charset="0"/>
              </a:rPr>
              <a:t>)</a:t>
            </a:r>
            <a:br>
              <a:rPr lang="es-ES" dirty="0">
                <a:latin typeface="Have Heart Two" pitchFamily="2" charset="0"/>
              </a:rPr>
            </a:br>
            <a:endParaRPr lang="en-CA" dirty="0">
              <a:latin typeface="Have Heart Tw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4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5B32-80D8-4936-B6BE-72D07CC0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/>
              <a:t>Gracias por </a:t>
            </a:r>
            <a:r>
              <a:rPr lang="en-US" err="1"/>
              <a:t>su</a:t>
            </a:r>
            <a:r>
              <a:rPr lang="en-US"/>
              <a:t> </a:t>
            </a:r>
            <a:r>
              <a:rPr lang="en-US" err="1"/>
              <a:t>atención</a:t>
            </a:r>
            <a:endParaRPr lang="en-CA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A10D-FFBE-4D3D-8928-3D8E4EB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endParaRPr lang="en-CA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48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ire, nature, hydrant, building&#10;&#10;Description generated with very high confidence">
            <a:extLst>
              <a:ext uri="{FF2B5EF4-FFF2-40B4-BE49-F238E27FC236}">
                <a16:creationId xmlns:a16="http://schemas.microsoft.com/office/drawing/2014/main" id="{AB3F52CE-B87B-4422-A463-EF64EBFE41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7" r="909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684A5-A5B7-4A58-8A18-2205FD6F2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117D-D758-491F-8A71-A395FE58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281" y="1651555"/>
            <a:ext cx="4744858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Las fallas de Valencia son un festival.</a:t>
            </a:r>
            <a:endParaRPr lang="es-419" dirty="0">
              <a:cs typeface="Arial"/>
            </a:endParaRPr>
          </a:p>
          <a:p>
            <a:pPr marL="0" indent="0">
              <a:buNone/>
            </a:pPr>
            <a:r>
              <a:rPr lang="en-US" altLang="zh-CN" dirty="0">
                <a:latin typeface="Calibri"/>
                <a:cs typeface="Calibri"/>
              </a:rPr>
              <a:t>Hay </a:t>
            </a:r>
            <a:r>
              <a:rPr lang="en-US" altLang="zh-CN" dirty="0" err="1">
                <a:latin typeface="Calibri"/>
                <a:cs typeface="Calibri"/>
              </a:rPr>
              <a:t>algunos</a:t>
            </a:r>
            <a:r>
              <a:rPr lang="en-US" altLang="zh-CN" dirty="0">
                <a:latin typeface="Calibri"/>
                <a:cs typeface="Calibri"/>
              </a:rPr>
              <a:t> </a:t>
            </a:r>
            <a:r>
              <a:rPr lang="en-US" altLang="zh-CN" dirty="0" err="1">
                <a:latin typeface="Calibri"/>
                <a:cs typeface="Calibri"/>
              </a:rPr>
              <a:t>partes</a:t>
            </a:r>
            <a:r>
              <a:rPr lang="en-US" altLang="zh-CN" dirty="0">
                <a:latin typeface="Calibri"/>
                <a:cs typeface="Calibri"/>
              </a:rPr>
              <a:t> del festival</a:t>
            </a:r>
            <a:r>
              <a:rPr lang="es-419" dirty="0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s-419" dirty="0">
                <a:cs typeface="Arial"/>
              </a:rPr>
              <a:t>La falla </a:t>
            </a:r>
            <a:r>
              <a:rPr lang="es-419" dirty="0">
                <a:latin typeface="Calibri"/>
                <a:cs typeface="Calibri"/>
              </a:rPr>
              <a:t>es la estatua que se construye antes.</a:t>
            </a:r>
            <a:endParaRPr lang="es-419" b="1" dirty="0"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3" grpId="0" build="p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95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5" name="Picture 97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6" name="Rectangle 99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01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03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C12EB-5EE4-4F72-9340-79275BB0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sz="2600">
                <a:latin typeface="Portico"/>
                <a:cs typeface="Arial"/>
              </a:rPr>
              <a:t>Origen de</a:t>
            </a:r>
            <a:br>
              <a:rPr lang="en-US" sz="2600">
                <a:latin typeface="Portico"/>
                <a:cs typeface="Arial"/>
              </a:rPr>
            </a:br>
            <a:r>
              <a:rPr lang="en-US" sz="2600">
                <a:latin typeface="Portico"/>
                <a:cs typeface="Arial"/>
              </a:rPr>
              <a:t> Las </a:t>
            </a:r>
            <a:r>
              <a:rPr lang="en-US" sz="2600" err="1">
                <a:latin typeface="Portico"/>
                <a:cs typeface="Arial"/>
              </a:rPr>
              <a:t>Fallas</a:t>
            </a:r>
            <a:r>
              <a:rPr lang="en-US" sz="2600">
                <a:latin typeface="Portico"/>
              </a:rPr>
              <a:t> de Valencia</a:t>
            </a:r>
          </a:p>
        </p:txBody>
      </p:sp>
      <p:pic>
        <p:nvPicPr>
          <p:cNvPr id="5" name="Picture 4" descr="A group of people standing in front of a building&#10;&#10;Description generated with very high confidence">
            <a:extLst>
              <a:ext uri="{FF2B5EF4-FFF2-40B4-BE49-F238E27FC236}">
                <a16:creationId xmlns:a16="http://schemas.microsoft.com/office/drawing/2014/main" id="{B1A2231B-8377-4981-99F7-AF60B3DEEF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r="2" b="2"/>
          <a:stretch/>
        </p:blipFill>
        <p:spPr>
          <a:xfrm>
            <a:off x="1659296" y="647190"/>
            <a:ext cx="4914867" cy="556428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69" name="TextBox 105">
            <a:extLst>
              <a:ext uri="{FF2B5EF4-FFF2-40B4-BE49-F238E27FC236}">
                <a16:creationId xmlns:a16="http://schemas.microsoft.com/office/drawing/2014/main" id="{28C2C105-F0AE-4C2F-8016-AD50F5531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2481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70" name="Content Placeholder 2">
            <a:extLst>
              <a:ext uri="{FF2B5EF4-FFF2-40B4-BE49-F238E27FC236}">
                <a16:creationId xmlns:a16="http://schemas.microsoft.com/office/drawing/2014/main" id="{5CF438FA-636D-4D30-82F9-AC7A050C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704" y="2052116"/>
            <a:ext cx="3013025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>
                <a:cs typeface="Arial"/>
              </a:rPr>
              <a:t>El </a:t>
            </a:r>
            <a:r>
              <a:rPr lang="en-US" sz="1800" err="1">
                <a:cs typeface="Arial"/>
              </a:rPr>
              <a:t>origen</a:t>
            </a:r>
            <a:r>
              <a:rPr lang="en-US" sz="1800">
                <a:cs typeface="Arial"/>
              </a:rPr>
              <a:t> de las </a:t>
            </a:r>
            <a:r>
              <a:rPr lang="en-US" sz="1800" err="1">
                <a:cs typeface="Arial"/>
              </a:rPr>
              <a:t>fallas</a:t>
            </a:r>
            <a:r>
              <a:rPr lang="en-US" sz="1800">
                <a:cs typeface="Arial"/>
              </a:rPr>
              <a:t> de Valencia es </a:t>
            </a:r>
            <a:r>
              <a:rPr lang="en-US" sz="1800" err="1">
                <a:cs typeface="Arial"/>
              </a:rPr>
              <a:t>desconocido</a:t>
            </a:r>
            <a:r>
              <a:rPr lang="en-US" sz="1800">
                <a:cs typeface="Arial"/>
              </a:rPr>
              <a:t>.</a:t>
            </a:r>
            <a:endParaRPr lang="en-US" sz="1800" b="1">
              <a:cs typeface="Arial"/>
            </a:endParaRPr>
          </a:p>
          <a:p>
            <a:pPr marL="344170" indent="-344170"/>
            <a:r>
              <a:rPr lang="en-US" sz="1800">
                <a:cs typeface="Arial"/>
              </a:rPr>
              <a:t>Hay </a:t>
            </a:r>
            <a:r>
              <a:rPr lang="en-US" sz="1800" err="1">
                <a:cs typeface="Arial"/>
              </a:rPr>
              <a:t>muchas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teorías</a:t>
            </a:r>
            <a:r>
              <a:rPr lang="en-US" sz="1800">
                <a:cs typeface="Arial"/>
              </a:rPr>
              <a:t> del </a:t>
            </a:r>
            <a:r>
              <a:rPr lang="en-US" sz="1800" err="1">
                <a:cs typeface="Arial"/>
              </a:rPr>
              <a:t>origen</a:t>
            </a:r>
            <a:r>
              <a:rPr lang="en-US" sz="1800">
                <a:cs typeface="Arial"/>
              </a:rPr>
              <a:t> de la fiesta.</a:t>
            </a:r>
          </a:p>
          <a:p>
            <a:pPr marL="344170" indent="-344170"/>
            <a:endParaRPr lang="en-US" sz="1800">
              <a:cs typeface="Arial"/>
            </a:endParaRPr>
          </a:p>
          <a:p>
            <a:pPr marL="344170" indent="-344170"/>
            <a:endParaRPr lang="en-US" sz="1800">
              <a:cs typeface="Arial"/>
            </a:endParaRPr>
          </a:p>
        </p:txBody>
      </p:sp>
      <p:sp>
        <p:nvSpPr>
          <p:cNvPr id="171" name="Rectangle 107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2" grpId="0"/>
      <p:bldP spid="170" grpId="0" build="p"/>
      <p:bldP spid="1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45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group of people walking on a city street&#10;&#10;Description generated with very high confidence">
            <a:extLst>
              <a:ext uri="{FF2B5EF4-FFF2-40B4-BE49-F238E27FC236}">
                <a16:creationId xmlns:a16="http://schemas.microsoft.com/office/drawing/2014/main" id="{34061647-5387-41AA-B086-FD55F9E921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35" r="-1" b="892"/>
          <a:stretch/>
        </p:blipFill>
        <p:spPr>
          <a:xfrm>
            <a:off x="-1808" y="0"/>
            <a:ext cx="12191675" cy="6858000"/>
          </a:xfrm>
          <a:prstGeom prst="rect">
            <a:avLst/>
          </a:prstGeom>
        </p:spPr>
      </p:pic>
      <p:pic>
        <p:nvPicPr>
          <p:cNvPr id="124" name="Picture 47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5" name="Picture 49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6" name="Rectangle 51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53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55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FE12A-A246-442C-9FE8-9F857597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La </a:t>
            </a:r>
            <a:r>
              <a:rPr lang="en-US" sz="2600" dirty="0" err="1"/>
              <a:t>Despertà</a:t>
            </a:r>
            <a:endParaRPr lang="en-US" sz="2600" dirty="0"/>
          </a:p>
        </p:txBody>
      </p:sp>
      <p:sp>
        <p:nvSpPr>
          <p:cNvPr id="129" name="TextBox 57">
            <a:extLst>
              <a:ext uri="{FF2B5EF4-FFF2-40B4-BE49-F238E27FC236}">
                <a16:creationId xmlns:a16="http://schemas.microsoft.com/office/drawing/2014/main" id="{D15739DB-3328-42F4-B530-BC79F25F2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30" name="Content Placeholder 2">
            <a:extLst>
              <a:ext uri="{FF2B5EF4-FFF2-40B4-BE49-F238E27FC236}">
                <a16:creationId xmlns:a16="http://schemas.microsoft.com/office/drawing/2014/main" id="{A436D9BA-968F-431D-B87F-85C5B650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281" y="2171700"/>
            <a:ext cx="2668401" cy="3878243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600" dirty="0" err="1">
                <a:cs typeface="Arial"/>
              </a:rPr>
              <a:t>Empieza</a:t>
            </a:r>
            <a:r>
              <a:rPr lang="en-US" sz="1600" dirty="0">
                <a:cs typeface="Arial"/>
              </a:rPr>
              <a:t> a las 8:00 de la </a:t>
            </a:r>
            <a:r>
              <a:rPr lang="en-US" sz="1600" dirty="0" err="1">
                <a:cs typeface="Arial"/>
              </a:rPr>
              <a:t>mañana</a:t>
            </a:r>
            <a:r>
              <a:rPr lang="en-US" sz="1600" dirty="0">
                <a:cs typeface="Arial"/>
              </a:rPr>
              <a:t>.</a:t>
            </a:r>
          </a:p>
          <a:p>
            <a:pPr marL="344170" indent="-344170"/>
            <a:r>
              <a:rPr lang="en-US" sz="1600" dirty="0">
                <a:cs typeface="Arial"/>
              </a:rPr>
              <a:t>Las </a:t>
            </a:r>
            <a:r>
              <a:rPr lang="en-US" sz="1600" dirty="0" err="1">
                <a:cs typeface="Arial"/>
              </a:rPr>
              <a:t>bandas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marchan</a:t>
            </a:r>
            <a:r>
              <a:rPr lang="en-US" sz="1600" dirty="0">
                <a:cs typeface="Arial"/>
              </a:rPr>
              <a:t> por la </a:t>
            </a:r>
            <a:r>
              <a:rPr lang="en-US" sz="1600" dirty="0" err="1">
                <a:cs typeface="Arial"/>
              </a:rPr>
              <a:t>calle</a:t>
            </a:r>
            <a:r>
              <a:rPr lang="en-US" sz="1600" dirty="0">
                <a:cs typeface="Arial"/>
              </a:rPr>
              <a:t>.</a:t>
            </a:r>
          </a:p>
          <a:p>
            <a:pPr marL="344170" indent="-344170"/>
            <a:r>
              <a:rPr lang="en-US" sz="1600" dirty="0">
                <a:cs typeface="Arial"/>
              </a:rPr>
              <a:t>Hay </a:t>
            </a:r>
            <a:r>
              <a:rPr lang="en-US" sz="1600" dirty="0" err="1">
                <a:cs typeface="Arial"/>
              </a:rPr>
              <a:t>gente</a:t>
            </a:r>
            <a:r>
              <a:rPr lang="en-US" sz="1600" dirty="0">
                <a:cs typeface="Arial"/>
              </a:rPr>
              <a:t> </a:t>
            </a:r>
            <a:r>
              <a:rPr lang="en-US" sz="1600" dirty="0" err="1">
                <a:cs typeface="Arial"/>
              </a:rPr>
              <a:t>siguiendo</a:t>
            </a:r>
            <a:r>
              <a:rPr lang="en-US" sz="1600" dirty="0">
                <a:cs typeface="Arial"/>
              </a:rPr>
              <a:t> las </a:t>
            </a:r>
            <a:r>
              <a:rPr lang="en-US" sz="1600" dirty="0" err="1">
                <a:cs typeface="Arial"/>
              </a:rPr>
              <a:t>bandas</a:t>
            </a:r>
            <a:r>
              <a:rPr lang="en-US" sz="1600" dirty="0">
                <a:cs typeface="Arial"/>
              </a:rPr>
              <a:t>.</a:t>
            </a:r>
          </a:p>
          <a:p>
            <a:pPr marL="795020" lvl="1" indent="-337820"/>
            <a:r>
              <a:rPr lang="en-US" sz="1600" dirty="0">
                <a:cs typeface="Arial"/>
              </a:rPr>
              <a:t>Se </a:t>
            </a:r>
            <a:r>
              <a:rPr lang="en-US" sz="1600" dirty="0" err="1">
                <a:cs typeface="Arial"/>
              </a:rPr>
              <a:t>llaman</a:t>
            </a:r>
            <a:r>
              <a:rPr lang="en-US" sz="1600" dirty="0">
                <a:cs typeface="Arial"/>
              </a:rPr>
              <a:t> </a:t>
            </a:r>
            <a:r>
              <a:rPr lang="en-US" sz="1600" dirty="0" err="1">
                <a:cs typeface="Arial"/>
              </a:rPr>
              <a:t>falleros</a:t>
            </a:r>
            <a:r>
              <a:rPr lang="en-US" sz="1600" dirty="0">
                <a:cs typeface="Arial"/>
              </a:rPr>
              <a:t>.</a:t>
            </a:r>
          </a:p>
          <a:p>
            <a:pPr marL="795020" lvl="1" indent="-337820"/>
            <a:r>
              <a:rPr lang="en-US" sz="1600" dirty="0" err="1">
                <a:cs typeface="Arial"/>
              </a:rPr>
              <a:t>Lanzan</a:t>
            </a:r>
            <a:r>
              <a:rPr lang="en-US" sz="1600" dirty="0">
                <a:cs typeface="Arial"/>
              </a:rPr>
              <a:t> </a:t>
            </a:r>
            <a:r>
              <a:rPr lang="en-US" sz="1600" dirty="0" err="1">
                <a:cs typeface="Arial"/>
              </a:rPr>
              <a:t>petardos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en</a:t>
            </a:r>
            <a:r>
              <a:rPr lang="en-US" sz="1600" dirty="0">
                <a:cs typeface="Arial"/>
              </a:rPr>
              <a:t> la </a:t>
            </a:r>
            <a:r>
              <a:rPr lang="en-US" sz="1600" dirty="0" err="1">
                <a:cs typeface="Arial"/>
              </a:rPr>
              <a:t>calle</a:t>
            </a:r>
            <a:endParaRPr lang="en-US" sz="1600" dirty="0">
              <a:cs typeface="Arial"/>
            </a:endParaRPr>
          </a:p>
        </p:txBody>
      </p:sp>
      <p:sp>
        <p:nvSpPr>
          <p:cNvPr id="131" name="Rectangle 59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2" grpId="0"/>
      <p:bldP spid="130" grpId="0" uiExpand="1" build="p"/>
      <p:bldP spid="1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122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city&#10;&#10;Description generated with high confidence">
            <a:extLst>
              <a:ext uri="{FF2B5EF4-FFF2-40B4-BE49-F238E27FC236}">
                <a16:creationId xmlns:a16="http://schemas.microsoft.com/office/drawing/2014/main" id="{F0FA16DC-CC62-44C8-BBA1-0854BCB2A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0" r="909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23" name="Picture 124">
            <a:extLst>
              <a:ext uri="{FF2B5EF4-FFF2-40B4-BE49-F238E27FC236}">
                <a16:creationId xmlns:a16="http://schemas.microsoft.com/office/drawing/2014/main" id="{D445918B-6272-4727-A3FA-F23651AEC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24" name="Picture 126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25" name="Rectangle 128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130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132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589207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610DC-90B5-43FC-959D-4E4635EF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119672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La </a:t>
            </a:r>
            <a:r>
              <a:rPr lang="en-US" err="1"/>
              <a:t>Mascletà</a:t>
            </a:r>
            <a:endParaRPr lang="en-US"/>
          </a:p>
        </p:txBody>
      </p: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E30E5BCF-F5BD-4522-ABB0-E8AD3246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93" y="1723643"/>
            <a:ext cx="4119672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800">
                <a:cs typeface="Arial"/>
              </a:rPr>
              <a:t>La </a:t>
            </a:r>
            <a:r>
              <a:rPr lang="en-US" sz="1800" err="1"/>
              <a:t>Mascletà</a:t>
            </a:r>
            <a:r>
              <a:rPr lang="en-US" sz="1800">
                <a:cs typeface="Arial"/>
              </a:rPr>
              <a:t> es un </a:t>
            </a:r>
            <a:r>
              <a:rPr lang="en-US" sz="1800" err="1">
                <a:cs typeface="Arial"/>
              </a:rPr>
              <a:t>disparo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piroté</a:t>
            </a:r>
            <a:r>
              <a:rPr lang="es-419" sz="1800">
                <a:cs typeface="Arial"/>
              </a:rPr>
              <a:t>c</a:t>
            </a:r>
            <a:r>
              <a:rPr lang="en-US" sz="1800" err="1">
                <a:cs typeface="Arial"/>
              </a:rPr>
              <a:t>nico</a:t>
            </a:r>
            <a:r>
              <a:rPr lang="en-US" sz="1800">
                <a:cs typeface="Arial"/>
              </a:rPr>
              <a:t> </a:t>
            </a:r>
            <a:r>
              <a:rPr lang="en-US" sz="1800" err="1">
                <a:cs typeface="Arial"/>
              </a:rPr>
              <a:t>muy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ruidoso</a:t>
            </a:r>
            <a:r>
              <a:rPr lang="en-US" sz="1800">
                <a:cs typeface="Arial"/>
              </a:rPr>
              <a:t> y </a:t>
            </a:r>
            <a:r>
              <a:rPr lang="en-US" sz="1800" err="1">
                <a:cs typeface="Arial"/>
              </a:rPr>
              <a:t>rítmico</a:t>
            </a:r>
            <a:r>
              <a:rPr lang="en-US" sz="1800">
                <a:cs typeface="Arial"/>
              </a:rPr>
              <a:t> para </a:t>
            </a:r>
            <a:r>
              <a:rPr lang="en-US" sz="1800" err="1">
                <a:cs typeface="Arial"/>
              </a:rPr>
              <a:t>celebrar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eventos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festivos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durante</a:t>
            </a:r>
            <a:r>
              <a:rPr lang="en-US" sz="1800">
                <a:cs typeface="Arial"/>
              </a:rPr>
              <a:t> el </a:t>
            </a:r>
            <a:r>
              <a:rPr lang="en-US" sz="1800" err="1">
                <a:cs typeface="Arial"/>
              </a:rPr>
              <a:t>día</a:t>
            </a:r>
            <a:r>
              <a:rPr lang="en-US" sz="1800">
                <a:cs typeface="Arial"/>
              </a:rPr>
              <a:t>. </a:t>
            </a:r>
          </a:p>
          <a:p>
            <a:pPr marL="344170" indent="-344170"/>
            <a:r>
              <a:rPr lang="en-US" sz="1800">
                <a:cs typeface="Arial"/>
              </a:rPr>
              <a:t>La </a:t>
            </a:r>
            <a:r>
              <a:rPr lang="en-US" sz="1800" err="1">
                <a:cs typeface="Arial"/>
              </a:rPr>
              <a:t>Mascletà</a:t>
            </a:r>
            <a:r>
              <a:rPr lang="en-US" sz="1800">
                <a:cs typeface="Arial"/>
              </a:rPr>
              <a:t> se </a:t>
            </a:r>
            <a:r>
              <a:rPr lang="en-US" sz="1800" err="1">
                <a:cs typeface="Arial"/>
              </a:rPr>
              <a:t>realiza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todos</a:t>
            </a:r>
            <a:r>
              <a:rPr lang="en-US" sz="1800">
                <a:cs typeface="Arial"/>
              </a:rPr>
              <a:t> los </a:t>
            </a:r>
            <a:r>
              <a:rPr lang="en-US" sz="1800" err="1">
                <a:cs typeface="Arial"/>
              </a:rPr>
              <a:t>días</a:t>
            </a:r>
            <a:r>
              <a:rPr lang="en-US" sz="1800">
                <a:cs typeface="Arial"/>
              </a:rPr>
              <a:t> </a:t>
            </a:r>
            <a:r>
              <a:rPr lang="en-US" sz="1800" err="1">
                <a:cs typeface="Arial"/>
              </a:rPr>
              <a:t>durante</a:t>
            </a:r>
            <a:r>
              <a:rPr lang="en-US" sz="1800">
                <a:cs typeface="Arial"/>
              </a:rPr>
              <a:t> el festival a las 2:00 de la </a:t>
            </a:r>
            <a:r>
              <a:rPr lang="en-US" sz="1800" err="1">
                <a:cs typeface="Arial"/>
              </a:rPr>
              <a:t>tarde</a:t>
            </a:r>
            <a:r>
              <a:rPr lang="en-US" sz="1800">
                <a:cs typeface="Arial"/>
              </a:rPr>
              <a:t>.</a:t>
            </a:r>
          </a:p>
          <a:p>
            <a:pPr marL="344170" indent="-344170"/>
            <a:r>
              <a:rPr lang="en-US" sz="1800">
                <a:cs typeface="Arial"/>
              </a:rPr>
              <a:t>Este </a:t>
            </a:r>
            <a:r>
              <a:rPr lang="en-US" sz="1800" err="1">
                <a:cs typeface="Arial"/>
              </a:rPr>
              <a:t>evento</a:t>
            </a:r>
            <a:r>
              <a:rPr lang="en-US" sz="1800">
                <a:cs typeface="Arial"/>
              </a:rPr>
              <a:t> es </a:t>
            </a:r>
            <a:r>
              <a:rPr lang="en-US" sz="1800" err="1">
                <a:cs typeface="Arial"/>
              </a:rPr>
              <a:t>tÍpico</a:t>
            </a:r>
            <a:r>
              <a:rPr lang="en-US" sz="1800">
                <a:cs typeface="Arial"/>
              </a:rPr>
              <a:t> de Valencia.</a:t>
            </a:r>
          </a:p>
        </p:txBody>
      </p:sp>
      <p:sp>
        <p:nvSpPr>
          <p:cNvPr id="228" name="TextBox 134">
            <a:extLst>
              <a:ext uri="{FF2B5EF4-FFF2-40B4-BE49-F238E27FC236}">
                <a16:creationId xmlns:a16="http://schemas.microsoft.com/office/drawing/2014/main" id="{33B684A5-A5B7-4A58-8A18-2205FD6F2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30" name="Rectangle 136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61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" grpId="0"/>
      <p:bldP spid="117" grpId="0" build="p"/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uilding, outdoor, sky&#10;&#10;Description generated with very high confidence">
            <a:extLst>
              <a:ext uri="{FF2B5EF4-FFF2-40B4-BE49-F238E27FC236}">
                <a16:creationId xmlns:a16="http://schemas.microsoft.com/office/drawing/2014/main" id="{1D0CCD28-1E00-433F-B416-3C8375A530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28" r="-1" b="-1"/>
          <a:stretch/>
        </p:blipFill>
        <p:spPr>
          <a:xfrm>
            <a:off x="325" y="0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D25EB3-6A7E-4D4E-93FB-70626BC3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CF231-47D1-4BA2-9671-FDAA75486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2A6449-B15E-47FB-BAAD-E66777E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FFEF-B639-4693-A52A-36B4C94D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4FC9C-CB35-4714-BFF1-3178211C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La Plantá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A5FA-9459-4B32-BE6F-ECCFF1CF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330" y="1818386"/>
            <a:ext cx="2560533" cy="3878243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600" err="1">
                <a:cs typeface="Arial"/>
              </a:rPr>
              <a:t>Todas</a:t>
            </a:r>
            <a:r>
              <a:rPr lang="en-US" sz="1600">
                <a:cs typeface="Arial"/>
              </a:rPr>
              <a:t> las </a:t>
            </a:r>
            <a:r>
              <a:rPr lang="en-US" sz="1600" err="1">
                <a:cs typeface="Arial"/>
              </a:rPr>
              <a:t>fallas</a:t>
            </a:r>
            <a:r>
              <a:rPr lang="en-US" sz="1600">
                <a:cs typeface="Arial"/>
              </a:rPr>
              <a:t> se </a:t>
            </a:r>
            <a:r>
              <a:rPr lang="en-US" sz="1600" err="1">
                <a:cs typeface="Arial"/>
              </a:rPr>
              <a:t>empiezan</a:t>
            </a:r>
            <a:r>
              <a:rPr lang="en-US" sz="1600">
                <a:cs typeface="Arial"/>
              </a:rPr>
              <a:t> a </a:t>
            </a:r>
            <a:r>
              <a:rPr lang="en-US" sz="1600" err="1">
                <a:cs typeface="Arial"/>
              </a:rPr>
              <a:t>construir</a:t>
            </a:r>
            <a:r>
              <a:rPr lang="en-US" sz="1600">
                <a:cs typeface="Arial"/>
              </a:rPr>
              <a:t> el 15 de </a:t>
            </a:r>
            <a:r>
              <a:rPr lang="en-US" sz="1600" err="1">
                <a:cs typeface="Arial"/>
              </a:rPr>
              <a:t>marzo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en</a:t>
            </a:r>
            <a:r>
              <a:rPr lang="en-US" sz="1600">
                <a:cs typeface="Arial"/>
              </a:rPr>
              <a:t> la </a:t>
            </a:r>
            <a:r>
              <a:rPr lang="en-US" sz="1600" err="1">
                <a:cs typeface="Arial"/>
              </a:rPr>
              <a:t>madrugada</a:t>
            </a:r>
            <a:r>
              <a:rPr lang="en-US" sz="1600">
                <a:cs typeface="Arial"/>
              </a:rPr>
              <a:t>. </a:t>
            </a:r>
          </a:p>
          <a:p>
            <a:pPr marL="344170" indent="-344170"/>
            <a:r>
              <a:rPr lang="en-US" sz="1600">
                <a:cs typeface="Arial"/>
              </a:rPr>
              <a:t>Si </a:t>
            </a:r>
            <a:r>
              <a:rPr lang="en-US" sz="1600" err="1">
                <a:cs typeface="Arial"/>
              </a:rPr>
              <a:t>piensas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manejar</a:t>
            </a:r>
            <a:r>
              <a:rPr lang="en-US" sz="1600">
                <a:cs typeface="Arial"/>
              </a:rPr>
              <a:t> a Valencia, !</a:t>
            </a:r>
            <a:r>
              <a:rPr lang="en-US" sz="1600" err="1">
                <a:cs typeface="Arial"/>
              </a:rPr>
              <a:t>Olvídalo</a:t>
            </a:r>
            <a:r>
              <a:rPr lang="en-US" sz="1600">
                <a:cs typeface="Arial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73576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2" grpId="0" animBg="1"/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group of people walking down the street&#10;&#10;Description generated with very high confidence">
            <a:extLst>
              <a:ext uri="{FF2B5EF4-FFF2-40B4-BE49-F238E27FC236}">
                <a16:creationId xmlns:a16="http://schemas.microsoft.com/office/drawing/2014/main" id="{776976E8-7DEA-4166-98DD-F8946F9AA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9" r="-1" b="7799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DB9FE-103E-416D-A890-4BB8D7EC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CA" sz="2600" dirty="0" err="1"/>
              <a:t>Ofrenda</a:t>
            </a:r>
            <a:r>
              <a:rPr lang="en-CA" sz="2600" dirty="0"/>
              <a:t> de Flores</a:t>
            </a:r>
            <a:endParaRPr lang="en-US" sz="2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5739DB-3328-42F4-B530-BC79F25F2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9BB9-5134-4251-8F07-4C6A32C8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281" y="2171700"/>
            <a:ext cx="2861573" cy="3878243"/>
          </a:xfrm>
        </p:spPr>
        <p:txBody>
          <a:bodyPr>
            <a:normAutofit/>
          </a:bodyPr>
          <a:lstStyle/>
          <a:p>
            <a:pPr marL="344170" indent="-344170"/>
            <a:r>
              <a:rPr lang="en-CA" sz="1600">
                <a:cs typeface="Arial"/>
              </a:rPr>
              <a:t>La </a:t>
            </a:r>
            <a:r>
              <a:rPr lang="en-CA" sz="1600" err="1">
                <a:cs typeface="Arial"/>
              </a:rPr>
              <a:t>Ofrenda</a:t>
            </a:r>
            <a:r>
              <a:rPr lang="en-CA" sz="1600">
                <a:cs typeface="Arial"/>
              </a:rPr>
              <a:t> de Flores </a:t>
            </a:r>
            <a:r>
              <a:rPr lang="en-CA" sz="1600" err="1">
                <a:cs typeface="Arial"/>
              </a:rPr>
              <a:t>durará</a:t>
            </a:r>
            <a:r>
              <a:rPr lang="en-CA" sz="1600">
                <a:cs typeface="Arial"/>
              </a:rPr>
              <a:t> del </a:t>
            </a:r>
            <a:r>
              <a:rPr lang="es-419" sz="1600">
                <a:cs typeface="Arial"/>
              </a:rPr>
              <a:t>diecisiete</a:t>
            </a:r>
            <a:r>
              <a:rPr lang="en-CA" sz="1600">
                <a:cs typeface="Arial"/>
              </a:rPr>
              <a:t> al </a:t>
            </a:r>
            <a:r>
              <a:rPr lang="en-CA" sz="1600" err="1">
                <a:cs typeface="Arial"/>
              </a:rPr>
              <a:t>dieciocho</a:t>
            </a:r>
            <a:r>
              <a:rPr lang="en-CA" sz="1600">
                <a:cs typeface="Arial"/>
              </a:rPr>
              <a:t> de </a:t>
            </a:r>
            <a:r>
              <a:rPr lang="en-CA" sz="1600" err="1">
                <a:cs typeface="Arial"/>
              </a:rPr>
              <a:t>marzo</a:t>
            </a:r>
            <a:r>
              <a:rPr lang="en-CA" sz="1600">
                <a:cs typeface="Arial"/>
              </a:rPr>
              <a:t>.</a:t>
            </a:r>
          </a:p>
          <a:p>
            <a:pPr marL="344170" indent="-344170"/>
            <a:r>
              <a:rPr lang="en-US" altLang="zh-CN" sz="1600" err="1">
                <a:cs typeface="Arial"/>
              </a:rPr>
              <a:t>Habr</a:t>
            </a:r>
            <a:r>
              <a:rPr lang="es-US" altLang="zh-CN" sz="1600">
                <a:cs typeface="Arial"/>
              </a:rPr>
              <a:t>á</a:t>
            </a:r>
            <a:r>
              <a:rPr lang="en-CA" sz="1600">
                <a:cs typeface="Arial"/>
              </a:rPr>
              <a:t> una </a:t>
            </a:r>
            <a:r>
              <a:rPr lang="en-CA" sz="1600" err="1">
                <a:cs typeface="Arial"/>
              </a:rPr>
              <a:t>estatua</a:t>
            </a:r>
            <a:r>
              <a:rPr lang="en-CA" sz="1600">
                <a:cs typeface="Arial"/>
              </a:rPr>
              <a:t> </a:t>
            </a:r>
            <a:r>
              <a:rPr lang="en-CA" sz="1600" err="1">
                <a:cs typeface="Arial"/>
              </a:rPr>
              <a:t>muy</a:t>
            </a:r>
            <a:r>
              <a:rPr lang="en-CA" sz="1600">
                <a:cs typeface="Arial"/>
              </a:rPr>
              <a:t> </a:t>
            </a:r>
            <a:r>
              <a:rPr lang="en-CA" sz="1600" err="1">
                <a:cs typeface="Arial"/>
              </a:rPr>
              <a:t>grande</a:t>
            </a:r>
            <a:r>
              <a:rPr lang="en-CA" sz="1600">
                <a:cs typeface="Arial"/>
              </a:rPr>
              <a:t> de Maria, la </a:t>
            </a:r>
            <a:r>
              <a:rPr lang="en-CA" sz="1600" err="1">
                <a:cs typeface="Arial"/>
              </a:rPr>
              <a:t>madre</a:t>
            </a:r>
            <a:r>
              <a:rPr lang="en-CA" sz="1600">
                <a:cs typeface="Arial"/>
              </a:rPr>
              <a:t> de Jesús.</a:t>
            </a:r>
            <a:endParaRPr lang="en-US" sz="1600">
              <a:cs typeface="Arial"/>
            </a:endParaRPr>
          </a:p>
          <a:p>
            <a:pPr marL="344170" indent="-344170"/>
            <a:r>
              <a:rPr lang="en-CA" sz="1600">
                <a:cs typeface="Arial"/>
              </a:rPr>
              <a:t>La </a:t>
            </a:r>
            <a:r>
              <a:rPr lang="en-CA" sz="1600" err="1">
                <a:cs typeface="Arial"/>
              </a:rPr>
              <a:t>gente</a:t>
            </a:r>
            <a:r>
              <a:rPr lang="en-CA" sz="1600">
                <a:cs typeface="Arial"/>
              </a:rPr>
              <a:t> </a:t>
            </a:r>
            <a:r>
              <a:rPr lang="en-CA" sz="1600" err="1">
                <a:cs typeface="Arial"/>
              </a:rPr>
              <a:t>ofrece</a:t>
            </a:r>
            <a:r>
              <a:rPr lang="en-CA" sz="1600">
                <a:cs typeface="Arial"/>
              </a:rPr>
              <a:t> </a:t>
            </a:r>
            <a:r>
              <a:rPr lang="en-CA" sz="1600" err="1">
                <a:cs typeface="Arial"/>
              </a:rPr>
              <a:t>flores</a:t>
            </a:r>
            <a:r>
              <a:rPr lang="en-CA" sz="1600">
                <a:cs typeface="Arial"/>
              </a:rPr>
              <a:t> a Maria y las pone </a:t>
            </a:r>
            <a:r>
              <a:rPr lang="en-CA" sz="1600" err="1">
                <a:cs typeface="Arial"/>
              </a:rPr>
              <a:t>en</a:t>
            </a:r>
            <a:r>
              <a:rPr lang="en-CA" sz="1600">
                <a:cs typeface="Arial"/>
              </a:rPr>
              <a:t> el pedestal.</a:t>
            </a:r>
          </a:p>
          <a:p>
            <a:pPr marL="344170" indent="-344170"/>
            <a:endParaRPr lang="en-CA" sz="1600"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2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" grpId="0"/>
      <p:bldP spid="3" grpId="0" build="p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2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14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Content Placeholder 4">
            <a:extLst>
              <a:ext uri="{FF2B5EF4-FFF2-40B4-BE49-F238E27FC236}">
                <a16:creationId xmlns:a16="http://schemas.microsoft.com/office/drawing/2014/main" id="{CC95505B-273F-4ADB-9CCF-9F9019809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r="23633" b="-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61" name="Picture 16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D119E-8584-4122-B001-9DBB0D16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Ofrenda de Flores</a:t>
            </a:r>
            <a:endParaRPr lang="en-CA"/>
          </a:p>
        </p:txBody>
      </p:sp>
      <p:sp>
        <p:nvSpPr>
          <p:cNvPr id="62" name="Rectangle 18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05F0EB18-1E7B-44E3-8DEA-7DE98E1CF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E5D7C8-2D9B-4AE0-9A0A-C886297C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/>
              <a:t>El </a:t>
            </a:r>
            <a:r>
              <a:rPr lang="en-US" err="1"/>
              <a:t>desfile</a:t>
            </a:r>
            <a:r>
              <a:rPr lang="en-US"/>
              <a:t> dura </a:t>
            </a:r>
            <a:r>
              <a:rPr lang="en-US" err="1"/>
              <a:t>catorce</a:t>
            </a:r>
            <a:r>
              <a:rPr lang="en-US"/>
              <a:t> d</a:t>
            </a:r>
            <a:r>
              <a:rPr lang="es-US" err="1"/>
              <a:t>ías</a:t>
            </a:r>
            <a:r>
              <a:rPr lang="en-US"/>
              <a:t> para </a:t>
            </a:r>
            <a:r>
              <a:rPr lang="en-US" err="1"/>
              <a:t>llegar</a:t>
            </a:r>
            <a:r>
              <a:rPr lang="en-US"/>
              <a:t> a la Virgen del Pilar.</a:t>
            </a:r>
          </a:p>
          <a:p>
            <a:r>
              <a:rPr lang="en-US"/>
              <a:t>El </a:t>
            </a:r>
            <a:r>
              <a:rPr lang="en-US" err="1"/>
              <a:t>año</a:t>
            </a:r>
            <a:r>
              <a:rPr lang="en-US"/>
              <a:t> </a:t>
            </a:r>
            <a:r>
              <a:rPr lang="en-US" err="1"/>
              <a:t>pasado</a:t>
            </a:r>
            <a:r>
              <a:rPr lang="en-US"/>
              <a:t>, m</a:t>
            </a:r>
            <a:r>
              <a:rPr lang="en-CA" err="1"/>
              <a:t>ás</a:t>
            </a:r>
            <a:r>
              <a:rPr lang="en-CA"/>
              <a:t> de 700 </a:t>
            </a:r>
            <a:r>
              <a:rPr lang="en-CA" err="1"/>
              <a:t>grupos</a:t>
            </a:r>
            <a:r>
              <a:rPr lang="en-CA"/>
              <a:t> de personas </a:t>
            </a:r>
            <a:r>
              <a:rPr lang="en-CA" err="1"/>
              <a:t>visitaron</a:t>
            </a:r>
            <a:r>
              <a:rPr lang="en-CA"/>
              <a:t> la </a:t>
            </a:r>
            <a:r>
              <a:rPr lang="en-CA" err="1"/>
              <a:t>Ofrenda</a:t>
            </a:r>
            <a:r>
              <a:rPr lang="en-CA"/>
              <a:t> de Flores, y el primer </a:t>
            </a:r>
            <a:r>
              <a:rPr lang="en-CA" err="1"/>
              <a:t>grupo</a:t>
            </a:r>
            <a:r>
              <a:rPr lang="en-CA"/>
              <a:t> </a:t>
            </a:r>
            <a:r>
              <a:rPr lang="en-CA" err="1"/>
              <a:t>comenzó</a:t>
            </a:r>
            <a:r>
              <a:rPr lang="en-CA"/>
              <a:t> la </a:t>
            </a:r>
            <a:r>
              <a:rPr lang="en-CA" err="1"/>
              <a:t>ofrenda</a:t>
            </a:r>
            <a:r>
              <a:rPr lang="en-CA"/>
              <a:t> a las </a:t>
            </a:r>
            <a:r>
              <a:rPr lang="en-CA" err="1"/>
              <a:t>siete</a:t>
            </a:r>
            <a:r>
              <a:rPr lang="en-CA"/>
              <a:t> </a:t>
            </a:r>
            <a:r>
              <a:rPr lang="en-CA" err="1"/>
              <a:t>menos</a:t>
            </a:r>
            <a:r>
              <a:rPr lang="en-CA"/>
              <a:t> quince horas.</a:t>
            </a:r>
          </a:p>
          <a:p>
            <a:r>
              <a:rPr lang="en-US"/>
              <a:t>A</a:t>
            </a:r>
            <a:r>
              <a:rPr lang="en-CA"/>
              <a:t> las 12:00 horas hay una </a:t>
            </a:r>
            <a:r>
              <a:rPr lang="en-CA" err="1"/>
              <a:t>ofrenda</a:t>
            </a:r>
            <a:r>
              <a:rPr lang="en-CA"/>
              <a:t> floral </a:t>
            </a:r>
            <a:r>
              <a:rPr lang="en-CA" err="1"/>
              <a:t>aérea</a:t>
            </a:r>
            <a:r>
              <a:rPr lang="en-CA"/>
              <a:t>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49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building, table, indoor&#10;&#10;Description generated with high confidence">
            <a:extLst>
              <a:ext uri="{FF2B5EF4-FFF2-40B4-BE49-F238E27FC236}">
                <a16:creationId xmlns:a16="http://schemas.microsoft.com/office/drawing/2014/main" id="{821FCF24-4561-4A9E-86CB-4F286B77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1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cs typeface="Arial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762B8-4DD8-425A-88D2-4794093F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La </a:t>
            </a:r>
            <a:r>
              <a:rPr lang="en-US" sz="2600" dirty="0" err="1"/>
              <a:t>Cremà</a:t>
            </a:r>
            <a:endParaRPr lang="en-US" sz="2600" dirty="0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D15739DB-3328-42F4-B530-BC79F25F2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11FE-9BC0-4C87-9935-1A892889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281" y="2171700"/>
            <a:ext cx="2668401" cy="3878243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600" err="1">
                <a:cs typeface="Arial"/>
              </a:rPr>
              <a:t>En</a:t>
            </a:r>
            <a:r>
              <a:rPr lang="en-US" sz="1600">
                <a:cs typeface="Arial"/>
              </a:rPr>
              <a:t> el </a:t>
            </a:r>
            <a:r>
              <a:rPr lang="en-US" sz="1600" err="1">
                <a:cs typeface="Arial"/>
              </a:rPr>
              <a:t>noche</a:t>
            </a:r>
            <a:r>
              <a:rPr lang="en-US" sz="1600">
                <a:cs typeface="Arial"/>
              </a:rPr>
              <a:t> final al </a:t>
            </a:r>
            <a:r>
              <a:rPr lang="en-US" sz="1600" err="1">
                <a:cs typeface="Arial"/>
              </a:rPr>
              <a:t>diecinueve</a:t>
            </a:r>
            <a:r>
              <a:rPr lang="en-US" sz="1600">
                <a:cs typeface="Arial"/>
              </a:rPr>
              <a:t> de </a:t>
            </a:r>
            <a:r>
              <a:rPr lang="en-US" sz="1600" err="1">
                <a:cs typeface="Arial"/>
              </a:rPr>
              <a:t>marzo</a:t>
            </a:r>
            <a:endParaRPr lang="en-US" err="1">
              <a:cs typeface="Arial"/>
            </a:endParaRPr>
          </a:p>
          <a:p>
            <a:pPr marL="344170" indent="-344170"/>
            <a:r>
              <a:rPr lang="en-US" sz="1600" err="1">
                <a:cs typeface="Arial"/>
              </a:rPr>
              <a:t>empiezan</a:t>
            </a:r>
            <a:r>
              <a:rPr lang="en-US" sz="1600">
                <a:cs typeface="Arial"/>
              </a:rPr>
              <a:t> a </a:t>
            </a:r>
            <a:r>
              <a:rPr lang="en-US" sz="1600" err="1">
                <a:cs typeface="Arial"/>
              </a:rPr>
              <a:t>arder</a:t>
            </a:r>
            <a:r>
              <a:rPr lang="en-US" sz="1600">
                <a:cs typeface="Arial"/>
              </a:rPr>
              <a:t> la </a:t>
            </a:r>
            <a:r>
              <a:rPr lang="en-US" sz="1600" err="1">
                <a:cs typeface="Arial"/>
              </a:rPr>
              <a:t>fallas</a:t>
            </a:r>
          </a:p>
          <a:p>
            <a:pPr marL="1139190" lvl="1" indent="-344170"/>
            <a:r>
              <a:rPr lang="en-US" sz="1600" err="1">
                <a:cs typeface="Arial"/>
              </a:rPr>
              <a:t>Estan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usando</a:t>
            </a:r>
            <a:r>
              <a:rPr lang="en-US" sz="1600">
                <a:cs typeface="Arial"/>
              </a:rPr>
              <a:t> </a:t>
            </a:r>
            <a:r>
              <a:rPr lang="en-US" sz="1600" err="1">
                <a:cs typeface="Arial"/>
              </a:rPr>
              <a:t>fuego</a:t>
            </a:r>
            <a:r>
              <a:rPr lang="en-US" sz="1600">
                <a:cs typeface="Arial"/>
              </a:rPr>
              <a:t> o </a:t>
            </a:r>
            <a:r>
              <a:rPr lang="en-US" sz="1600" err="1">
                <a:cs typeface="Arial"/>
              </a:rPr>
              <a:t>petardos</a:t>
            </a:r>
          </a:p>
          <a:p>
            <a:pPr marL="344170" indent="-344170"/>
            <a:r>
              <a:rPr lang="en-US" sz="1600" err="1">
                <a:cs typeface="Arial"/>
              </a:rPr>
              <a:t>Bailan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después</a:t>
            </a:r>
            <a:r>
              <a:rPr lang="en-US" sz="1600">
                <a:cs typeface="Arial"/>
              </a:rPr>
              <a:t> con </a:t>
            </a:r>
            <a:r>
              <a:rPr lang="en-US" sz="1600" err="1">
                <a:cs typeface="Arial"/>
              </a:rPr>
              <a:t>música</a:t>
            </a:r>
            <a:r>
              <a:rPr lang="en-US" sz="1600">
                <a:cs typeface="Arial"/>
              </a:rPr>
              <a:t> </a:t>
            </a:r>
            <a:r>
              <a:rPr lang="en-US" sz="1600" err="1">
                <a:cs typeface="Arial"/>
              </a:rPr>
              <a:t>en</a:t>
            </a:r>
            <a:r>
              <a:rPr lang="en-US" sz="1600">
                <a:cs typeface="Arial"/>
              </a:rPr>
              <a:t> el </a:t>
            </a:r>
            <a:r>
              <a:rPr lang="en-US" sz="1600" err="1">
                <a:cs typeface="Arial"/>
              </a:rPr>
              <a:t>calle</a:t>
            </a:r>
          </a:p>
        </p:txBody>
      </p:sp>
    </p:spTree>
    <p:extLst>
      <p:ext uri="{BB962C8B-B14F-4D97-AF65-F5344CB8AC3E}">
        <p14:creationId xmlns:p14="http://schemas.microsoft.com/office/powerpoint/2010/main" val="113245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" grpId="0"/>
      <p:bldP spid="18" grpId="0" animBg="1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232</Words>
  <Application>Microsoft Office PowerPoint</Application>
  <PresentationFormat>宽屏</PresentationFormat>
  <Paragraphs>52</Paragraphs>
  <Slides>11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Portico</vt:lpstr>
      <vt:lpstr>宋体</vt:lpstr>
      <vt:lpstr>Arial</vt:lpstr>
      <vt:lpstr>Calibri</vt:lpstr>
      <vt:lpstr>Calibri Light</vt:lpstr>
      <vt:lpstr>Have Heart One</vt:lpstr>
      <vt:lpstr>Have Heart Two</vt:lpstr>
      <vt:lpstr>MS Shell Dlg 2</vt:lpstr>
      <vt:lpstr>Wingdings</vt:lpstr>
      <vt:lpstr>Wingdings 3</vt:lpstr>
      <vt:lpstr>Madison</vt:lpstr>
      <vt:lpstr>Las Fallas de Valencia</vt:lpstr>
      <vt:lpstr>PowerPoint 演示文稿</vt:lpstr>
      <vt:lpstr>Origen de  Las Fallas de Valencia</vt:lpstr>
      <vt:lpstr>La Despertà</vt:lpstr>
      <vt:lpstr>La Mascletà</vt:lpstr>
      <vt:lpstr>La Plantá</vt:lpstr>
      <vt:lpstr>Ofrenda de Flores</vt:lpstr>
      <vt:lpstr>Ofrenda de Flores</vt:lpstr>
      <vt:lpstr>La Cremà</vt:lpstr>
      <vt:lpstr>La Actividad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Fallas de Valencia</dc:title>
  <dc:creator>TIM YANG</dc:creator>
  <cp:lastModifiedBy>LEO CHAI3</cp:lastModifiedBy>
  <cp:revision>3</cp:revision>
  <dcterms:created xsi:type="dcterms:W3CDTF">2018-10-25T18:18:05Z</dcterms:created>
  <dcterms:modified xsi:type="dcterms:W3CDTF">2018-10-26T02:15:53Z</dcterms:modified>
</cp:coreProperties>
</file>