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335" r:id="rId4"/>
    <p:sldId id="298" r:id="rId5"/>
    <p:sldId id="302" r:id="rId6"/>
    <p:sldId id="325" r:id="rId7"/>
    <p:sldId id="326" r:id="rId8"/>
    <p:sldId id="303" r:id="rId9"/>
    <p:sldId id="327" r:id="rId10"/>
    <p:sldId id="328" r:id="rId11"/>
    <p:sldId id="329" r:id="rId12"/>
    <p:sldId id="330" r:id="rId13"/>
    <p:sldId id="331" r:id="rId14"/>
    <p:sldId id="304" r:id="rId15"/>
    <p:sldId id="306" r:id="rId16"/>
    <p:sldId id="305" r:id="rId17"/>
    <p:sldId id="332" r:id="rId18"/>
    <p:sldId id="333" r:id="rId19"/>
    <p:sldId id="3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5" autoAdjust="0"/>
    <p:restoredTop sz="84634" autoAdjust="0"/>
  </p:normalViewPr>
  <p:slideViewPr>
    <p:cSldViewPr snapToGrid="0" snapToObjects="1">
      <p:cViewPr varScale="1">
        <p:scale>
          <a:sx n="86" d="100"/>
          <a:sy n="86" d="100"/>
        </p:scale>
        <p:origin x="616" y="192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2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Approximation: how far your prediction</a:t>
            </a:r>
            <a:r>
              <a:rPr lang="en-US" baseline="0" dirty="0" smtClean="0"/>
              <a:t> is on average from the actual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2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48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0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37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9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 Jan,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 smtClean="0">
                <a:solidFill>
                  <a:prstClr val="black"/>
                </a:solidFill>
                <a:latin typeface="Segoe UI" charset="0"/>
                <a:ea typeface="Segoe UI" charset="0"/>
                <a:cs typeface="Segoe UI" charset="0"/>
              </a:rPr>
              <a:t>| </a:t>
            </a:r>
            <a:r>
              <a:rPr lang="en-US" b="1" dirty="0">
                <a:solidFill>
                  <a:prstClr val="black"/>
                </a:solidFill>
                <a:latin typeface="Segoe UI" charset="0"/>
                <a:ea typeface="Segoe UI" charset="0"/>
                <a:cs typeface="Segoe UI" charset="0"/>
              </a:rPr>
              <a:t>Indian Institute of Technology Kharagpur</a:t>
            </a:r>
          </a:p>
          <a:p>
            <a:pPr algn="r"/>
            <a:r>
              <a:rPr lang="en-US" i="1" dirty="0" err="1" smtClean="0">
                <a:solidFill>
                  <a:prstClr val="black"/>
                </a:solidFill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i="1" dirty="0">
              <a:solidFill>
                <a:prstClr val="black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03 Jan,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Linear Algebra Review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 smtClean="0">
                <a:solidFill>
                  <a:prstClr val="black"/>
                </a:solidFill>
                <a:latin typeface="Segoe UI" charset="0"/>
                <a:ea typeface="Segoe UI" charset="0"/>
                <a:cs typeface="Segoe UI" charset="0"/>
              </a:rPr>
              <a:t>| </a:t>
            </a:r>
            <a:r>
              <a:rPr lang="en-US" b="1" dirty="0">
                <a:solidFill>
                  <a:prstClr val="black"/>
                </a:solidFill>
                <a:latin typeface="Segoe UI" charset="0"/>
                <a:ea typeface="Segoe UI" charset="0"/>
                <a:cs typeface="Segoe UI" charset="0"/>
              </a:rPr>
              <a:t>Indian Institute of Technology Kharagpur</a:t>
            </a:r>
          </a:p>
          <a:p>
            <a:pPr algn="r"/>
            <a:r>
              <a:rPr lang="en-US" i="1" dirty="0" err="1" smtClean="0">
                <a:solidFill>
                  <a:prstClr val="black"/>
                </a:solidFill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i="1" dirty="0">
              <a:solidFill>
                <a:prstClr val="black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24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10" Type="http://schemas.openxmlformats.org/officeDocument/2006/relationships/image" Target="../media/image150.png"/><Relationship Id="rId11" Type="http://schemas.openxmlformats.org/officeDocument/2006/relationships/image" Target="../media/image160.png"/><Relationship Id="rId12" Type="http://schemas.openxmlformats.org/officeDocument/2006/relationships/image" Target="../media/image19.emf"/><Relationship Id="rId13" Type="http://schemas.openxmlformats.org/officeDocument/2006/relationships/image" Target="../media/image680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0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6" Type="http://schemas.openxmlformats.org/officeDocument/2006/relationships/image" Target="../media/image110.png"/><Relationship Id="rId7" Type="http://schemas.openxmlformats.org/officeDocument/2006/relationships/image" Target="../media/image120.png"/><Relationship Id="rId8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Deep </a:t>
            </a:r>
            <a:r>
              <a:rPr lang="en-US" sz="3600" dirty="0" smtClean="0"/>
              <a:t>Learning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>
                <a:solidFill>
                  <a:srgbClr val="000099"/>
                </a:solidFill>
              </a:rPr>
              <a:t>Abir Das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Assistant Professor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3F3F3F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</a:rPr>
              <a:t>http://cse.iitkgp.ac.in/~adas/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L-2 Parameter Norm Regularization</a:t>
            </a:r>
            <a:endParaRPr sz="36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1380672"/>
                <a:ext cx="11072149" cy="541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Further simplification of the analysis will be made by making a quadratic approximation to the </a:t>
                </a:r>
                <a:r>
                  <a:rPr lang="en-US" sz="2400" dirty="0" err="1" smtClean="0"/>
                  <a:t>unregularized</a:t>
                </a:r>
                <a:r>
                  <a:rPr lang="en-US" sz="2400" dirty="0" smtClean="0"/>
                  <a:t> objective function in the neighborhood of the optimum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to the </a:t>
                </a:r>
                <a:r>
                  <a:rPr lang="en-US" sz="2400" dirty="0" err="1" smtClean="0"/>
                  <a:t>unregularized</a:t>
                </a:r>
                <a:r>
                  <a:rPr lang="en-US" sz="2400" dirty="0" smtClean="0"/>
                  <a:t> objective function.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lvl="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H is the Hessian Matrix of J </a:t>
                </a:r>
                <a:r>
                  <a:rPr lang="en-US" sz="2400" dirty="0" err="1" smtClean="0"/>
                  <a:t>w.r.t</a:t>
                </a:r>
                <a:r>
                  <a:rPr lang="en-US" sz="2400" dirty="0" smtClean="0"/>
                  <a:t>. w evaluated at w*.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What rule/formula is used to get this approximation?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Taylor series expansion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Where is the first order term?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being the minimizing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is 0</a:t>
                </a: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0672"/>
                <a:ext cx="11072149" cy="5415200"/>
              </a:xfrm>
              <a:prstGeom prst="rect">
                <a:avLst/>
              </a:prstGeom>
              <a:blipFill rotWithShape="0">
                <a:blip r:embed="rId2"/>
                <a:stretch>
                  <a:fillRect l="-771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L-2 Parameter Norm Regularization</a:t>
            </a:r>
            <a:endParaRPr sz="36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1380672"/>
                <a:ext cx="11072149" cy="4484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With this approximation, the regularized objective is given by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𝑤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Computing the gradient of the above and equating it to 0, we get the minimizing w of the regularized and approximated objective as,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𝐻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</a:rPr>
                      <m:t>→0,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grows, we can see the effect by using </a:t>
                </a:r>
                <a:r>
                  <a:rPr lang="en-US" sz="2400" dirty="0" err="1" smtClean="0"/>
                  <a:t>eigendecomposition</a:t>
                </a:r>
                <a:r>
                  <a:rPr lang="en-US" sz="2400" dirty="0" smtClean="0"/>
                  <a:t> of H</a:t>
                </a: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0672"/>
                <a:ext cx="11072149" cy="4484626"/>
              </a:xfrm>
              <a:prstGeom prst="rect">
                <a:avLst/>
              </a:prstGeom>
              <a:blipFill rotWithShape="0">
                <a:blip r:embed="rId2"/>
                <a:stretch>
                  <a:fillRect l="-771" t="-1087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L-2 Parameter Norm Regularization</a:t>
            </a:r>
            <a:endParaRPr sz="36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1380672"/>
                <a:ext cx="11072149" cy="216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𝐻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Λ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𝑄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Λ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𝑄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Λ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The effect of weight decay is to rescale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along the axes defined by the eigenvectors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sz="2400" dirty="0" smtClean="0"/>
                  <a:t>. Specifically, the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that is aligned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eigenvector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sz="2400" dirty="0" smtClean="0"/>
                  <a:t> is rescaled by a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0672"/>
                <a:ext cx="11072149" cy="2167003"/>
              </a:xfrm>
              <a:prstGeom prst="rect">
                <a:avLst/>
              </a:prstGeom>
              <a:blipFill rotWithShape="0">
                <a:blip r:embed="rId2"/>
                <a:stretch>
                  <a:fillRect l="-771" t="-1404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82" y="3152610"/>
            <a:ext cx="4534525" cy="32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Regularization Strategies: Dataset Augmentation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10652"/>
            <a:ext cx="1107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way </a:t>
            </a:r>
            <a:r>
              <a:rPr lang="en-US" dirty="0"/>
              <a:t>to get better generalization is to train on more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But under </a:t>
            </a:r>
            <a:r>
              <a:rPr lang="en-US" dirty="0"/>
              <a:t>most circumstances, data is limited. Furthermore, labelling is an extremely tedious task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Dataset Augmentation provides a cheap and easy way to increase the amount of </a:t>
            </a:r>
            <a:r>
              <a:rPr lang="en-US" dirty="0" smtClean="0"/>
              <a:t>training </a:t>
            </a:r>
            <a:r>
              <a:rPr lang="en-US" dirty="0"/>
              <a:t>data.</a:t>
            </a:r>
            <a:endParaRPr lang="en-US" dirty="0" smtClean="0"/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r="21639"/>
          <a:stretch/>
        </p:blipFill>
        <p:spPr bwMode="auto">
          <a:xfrm>
            <a:off x="6335840" y="2630666"/>
            <a:ext cx="233846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r="21639"/>
          <a:stretch/>
        </p:blipFill>
        <p:spPr bwMode="auto">
          <a:xfrm flipH="1">
            <a:off x="9486273" y="2630666"/>
            <a:ext cx="233846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6" y="3339350"/>
            <a:ext cx="4567241" cy="1862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3751" y="5456420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Color Jitter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62405" y="612487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 Flip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950" y="6032413"/>
            <a:ext cx="22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 many many 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87" y="3441977"/>
            <a:ext cx="3339142" cy="30960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Regularization Strategies: Dropout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10652"/>
            <a:ext cx="11072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Bagging is a technique for reducing generalization error through combining several models (</a:t>
            </a:r>
            <a:r>
              <a:rPr lang="en-US" dirty="0" err="1"/>
              <a:t>Breiman</a:t>
            </a:r>
            <a:r>
              <a:rPr lang="en-US" dirty="0"/>
              <a:t>, 1994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Bagging</a:t>
            </a:r>
            <a:r>
              <a:rPr lang="en-US" dirty="0"/>
              <a:t>: (1) Train k different models on k different subsets of training data, constructed to have the same number of examples as the original dataset through random sampling from that dataset with </a:t>
            </a:r>
            <a:r>
              <a:rPr lang="en-US" dirty="0" smtClean="0"/>
              <a:t>replacement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Bagging</a:t>
            </a:r>
            <a:r>
              <a:rPr lang="en-US" dirty="0"/>
              <a:t>: (2) Have all of the models vote on the output for test </a:t>
            </a:r>
            <a:r>
              <a:rPr lang="en-US" dirty="0" smtClean="0"/>
              <a:t>examples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Dropout </a:t>
            </a:r>
            <a:r>
              <a:rPr lang="en-US" dirty="0"/>
              <a:t>is a computationally inexpensive but powerful extension of </a:t>
            </a:r>
            <a:r>
              <a:rPr lang="en-US" dirty="0" smtClean="0"/>
              <a:t>Bagging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Training </a:t>
            </a:r>
            <a:r>
              <a:rPr lang="en-US" dirty="0"/>
              <a:t>with dropout consists of training sub-networks that can be formed by removing non-output units from an underlying base network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4864"/>
            <a:ext cx="5371787" cy="2711970"/>
          </a:xfrm>
          <a:prstGeom prst="rect">
            <a:avLst/>
          </a:prstGeom>
        </p:spPr>
      </p:pic>
      <p:sp>
        <p:nvSpPr>
          <p:cNvPr id="15" name="Google Shape;88;p12"/>
          <p:cNvSpPr txBox="1"/>
          <p:nvPr/>
        </p:nvSpPr>
        <p:spPr>
          <a:xfrm>
            <a:off x="8839201" y="6254388"/>
            <a:ext cx="3337810" cy="28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 smtClean="0">
                <a:solidFill>
                  <a:srgbClr val="999999"/>
                </a:solidFill>
              </a:rPr>
              <a:t>Images courtesy: </a:t>
            </a:r>
            <a:r>
              <a:rPr lang="en-US" sz="1000" dirty="0" err="1" smtClean="0">
                <a:solidFill>
                  <a:srgbClr val="999999"/>
                </a:solidFill>
              </a:rPr>
              <a:t>Goodfellow</a:t>
            </a:r>
            <a:r>
              <a:rPr lang="en-US" sz="1000" dirty="0" smtClean="0">
                <a:solidFill>
                  <a:srgbClr val="999999"/>
                </a:solidFill>
              </a:rPr>
              <a:t> et. al., </a:t>
            </a:r>
            <a:r>
              <a:rPr lang="en-US" sz="1000" dirty="0" err="1" smtClean="0">
                <a:solidFill>
                  <a:srgbClr val="999999"/>
                </a:solidFill>
              </a:rPr>
              <a:t>Karpathy</a:t>
            </a:r>
            <a:r>
              <a:rPr lang="en-US" sz="1000" dirty="0" smtClean="0">
                <a:solidFill>
                  <a:srgbClr val="999999"/>
                </a:solidFill>
              </a:rPr>
              <a:t> et. al.</a:t>
            </a:r>
            <a:endParaRPr lang="en-US" sz="1000" dirty="0">
              <a:solidFill>
                <a:srgbClr val="999999"/>
              </a:solidFill>
            </a:endParaRPr>
          </a:p>
          <a:p>
            <a:endParaRPr sz="10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5679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Dropout (Fun Intuition)</a:t>
            </a:r>
            <a:endParaRPr sz="363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69844" y="6356350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ropout (Srivastava et al., 2014) may be the first instance of a hu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26" y="2097838"/>
            <a:ext cx="7932677" cy="329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8199120" y="3291840"/>
            <a:ext cx="1813560" cy="15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08086" y="3681141"/>
            <a:ext cx="7765554" cy="65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326" y="4062141"/>
            <a:ext cx="7765554" cy="65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08086" y="4477591"/>
            <a:ext cx="3665994" cy="308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73997" cy="365125"/>
          </a:xfrm>
        </p:spPr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0;p14"/>
          <p:cNvSpPr txBox="1"/>
          <p:nvPr/>
        </p:nvSpPr>
        <p:spPr>
          <a:xfrm>
            <a:off x="154308" y="86472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</a:rPr>
              <a:t>Batch Normalization 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25E2A1F-AE1E-4311-9D24-57C8C4271F7C}"/>
              </a:ext>
            </a:extLst>
          </p:cNvPr>
          <p:cNvSpPr/>
          <p:nvPr/>
        </p:nvSpPr>
        <p:spPr>
          <a:xfrm>
            <a:off x="1527164" y="1959013"/>
            <a:ext cx="2734543" cy="109870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2AB59D1-4747-4102-AB63-4C98084C8604}"/>
              </a:ext>
            </a:extLst>
          </p:cNvPr>
          <p:cNvCxnSpPr>
            <a:endCxn id="34" idx="1"/>
          </p:cNvCxnSpPr>
          <p:nvPr/>
        </p:nvCxnSpPr>
        <p:spPr>
          <a:xfrm>
            <a:off x="663068" y="1740794"/>
            <a:ext cx="1113565" cy="556303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D7A2D0D-FDAC-4762-9468-CBA95D88EC79}"/>
              </a:ext>
            </a:extLst>
          </p:cNvPr>
          <p:cNvCxnSpPr>
            <a:endCxn id="34" idx="2"/>
          </p:cNvCxnSpPr>
          <p:nvPr/>
        </p:nvCxnSpPr>
        <p:spPr>
          <a:xfrm>
            <a:off x="663068" y="2551684"/>
            <a:ext cx="1008112" cy="0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76FC58C-B9FF-4A65-BD02-17380D3CC4EE}"/>
              </a:ext>
            </a:extLst>
          </p:cNvPr>
          <p:cNvCxnSpPr>
            <a:endCxn id="34" idx="3"/>
          </p:cNvCxnSpPr>
          <p:nvPr/>
        </p:nvCxnSpPr>
        <p:spPr>
          <a:xfrm flipV="1">
            <a:off x="730160" y="2806271"/>
            <a:ext cx="1046473" cy="1249612"/>
          </a:xfrm>
          <a:prstGeom prst="straightConnector1">
            <a:avLst/>
          </a:prstGeom>
          <a:ln w="381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B8AD03C-CCC2-449B-9C1C-566B041A895A}"/>
              </a:ext>
            </a:extLst>
          </p:cNvPr>
          <p:cNvCxnSpPr>
            <a:endCxn id="34" idx="4"/>
          </p:cNvCxnSpPr>
          <p:nvPr/>
        </p:nvCxnSpPr>
        <p:spPr>
          <a:xfrm flipV="1">
            <a:off x="2031220" y="2911724"/>
            <a:ext cx="0" cy="108012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D1ED076-E90E-469C-9490-CFE107C064F3}"/>
              </a:ext>
            </a:extLst>
          </p:cNvPr>
          <p:cNvCxnSpPr>
            <a:stCxn id="34" idx="6"/>
          </p:cNvCxnSpPr>
          <p:nvPr/>
        </p:nvCxnSpPr>
        <p:spPr>
          <a:xfrm flipV="1">
            <a:off x="2391260" y="2549195"/>
            <a:ext cx="1081771" cy="24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2F9EF37-3D87-476B-A770-D285127AAD3D}"/>
              </a:ext>
            </a:extLst>
          </p:cNvPr>
          <p:cNvGrpSpPr/>
          <p:nvPr/>
        </p:nvGrpSpPr>
        <p:grpSpPr>
          <a:xfrm>
            <a:off x="1139326" y="2962687"/>
            <a:ext cx="36000" cy="340800"/>
            <a:chOff x="2731586" y="4043627"/>
            <a:chExt cx="36000" cy="340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82C81A79-FD20-4FE1-9127-1BD5B0BCEEF6}"/>
                </a:ext>
              </a:extLst>
            </p:cNvPr>
            <p:cNvSpPr/>
            <p:nvPr/>
          </p:nvSpPr>
          <p:spPr>
            <a:xfrm>
              <a:off x="2731586" y="404362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76FD5DB-52AE-4F74-94ED-7B5F9CB32F8D}"/>
                </a:ext>
              </a:extLst>
            </p:cNvPr>
            <p:cNvSpPr/>
            <p:nvPr/>
          </p:nvSpPr>
          <p:spPr>
            <a:xfrm>
              <a:off x="2731586" y="419602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E158D396-712D-4085-B419-0B792F38D93D}"/>
                </a:ext>
              </a:extLst>
            </p:cNvPr>
            <p:cNvSpPr/>
            <p:nvPr/>
          </p:nvSpPr>
          <p:spPr>
            <a:xfrm>
              <a:off x="2731586" y="434842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F0730AC7-0202-48C3-B7FB-5EEA412E7D77}"/>
                  </a:ext>
                </a:extLst>
              </p:cNvPr>
              <p:cNvSpPr txBox="1"/>
              <p:nvPr/>
            </p:nvSpPr>
            <p:spPr>
              <a:xfrm>
                <a:off x="186718" y="1410652"/>
                <a:ext cx="5085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730AC7-0202-48C3-B7FB-5EEA412E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8" y="1410652"/>
                <a:ext cx="5085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FAD121C-5215-421E-A8F9-DBF5CA04CB7E}"/>
                  </a:ext>
                </a:extLst>
              </p:cNvPr>
              <p:cNvSpPr txBox="1"/>
              <p:nvPr/>
            </p:nvSpPr>
            <p:spPr>
              <a:xfrm>
                <a:off x="186718" y="2219426"/>
                <a:ext cx="5180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AD121C-5215-421E-A8F9-DBF5CA04C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8" y="2219426"/>
                <a:ext cx="5180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11156681-1628-47B6-B300-D26CB86CFB63}"/>
                  </a:ext>
                </a:extLst>
              </p:cNvPr>
              <p:cNvSpPr txBox="1"/>
              <p:nvPr/>
            </p:nvSpPr>
            <p:spPr>
              <a:xfrm>
                <a:off x="186718" y="3676831"/>
                <a:ext cx="5451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156681-1628-47B6-B300-D26CB86C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8" y="3676831"/>
                <a:ext cx="54514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C6858C0F-A73E-486D-88CF-268E3C89A941}"/>
                  </a:ext>
                </a:extLst>
              </p:cNvPr>
              <p:cNvSpPr txBox="1"/>
              <p:nvPr/>
            </p:nvSpPr>
            <p:spPr>
              <a:xfrm>
                <a:off x="943286" y="1466570"/>
                <a:ext cx="5838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858C0F-A73E-486D-88CF-268E3C89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86" y="1466570"/>
                <a:ext cx="58387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10CD5517-66C1-456E-A58E-8554DBD99F1F}"/>
                  </a:ext>
                </a:extLst>
              </p:cNvPr>
              <p:cNvSpPr txBox="1"/>
              <p:nvPr/>
            </p:nvSpPr>
            <p:spPr>
              <a:xfrm>
                <a:off x="943286" y="2025975"/>
                <a:ext cx="5933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CD5517-66C1-456E-A58E-8554DBD99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86" y="2025975"/>
                <a:ext cx="59336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310067E9-1037-41B4-89C6-9E4E20D52DA8}"/>
                  </a:ext>
                </a:extLst>
              </p:cNvPr>
              <p:cNvSpPr txBox="1"/>
              <p:nvPr/>
            </p:nvSpPr>
            <p:spPr>
              <a:xfrm>
                <a:off x="943286" y="3647681"/>
                <a:ext cx="6204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0067E9-1037-41B4-89C6-9E4E20D5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86" y="3647681"/>
                <a:ext cx="62049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88B04FF-F7BF-4D69-8EB6-B0DEB356E9F6}"/>
                  </a:ext>
                </a:extLst>
              </p:cNvPr>
              <p:cNvSpPr txBox="1"/>
              <p:nvPr/>
            </p:nvSpPr>
            <p:spPr>
              <a:xfrm>
                <a:off x="1885447" y="4062042"/>
                <a:ext cx="298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8B04FF-F7BF-4D69-8EB6-B0DEB356E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47" y="4062042"/>
                <a:ext cx="2981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688BDE8E-8938-4EA1-B112-A4F3A50D6686}"/>
                  </a:ext>
                </a:extLst>
              </p:cNvPr>
              <p:cNvSpPr txBox="1"/>
              <p:nvPr/>
            </p:nvSpPr>
            <p:spPr>
              <a:xfrm>
                <a:off x="2138401" y="3215633"/>
                <a:ext cx="12293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8BDE8E-8938-4EA1-B112-A4F3A50D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401" y="3215633"/>
                <a:ext cx="122937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3994815-93DF-46F3-8E9A-773169A94962}"/>
                  </a:ext>
                </a:extLst>
              </p:cNvPr>
              <p:cNvSpPr txBox="1"/>
              <p:nvPr/>
            </p:nvSpPr>
            <p:spPr>
              <a:xfrm>
                <a:off x="2418098" y="2056752"/>
                <a:ext cx="9233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994815-93DF-46F3-8E9A-773169A94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98" y="2056752"/>
                <a:ext cx="92333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E8A09784-A0BE-4CEC-93E0-E17E50C1678E}"/>
              </a:ext>
            </a:extLst>
          </p:cNvPr>
          <p:cNvGrpSpPr/>
          <p:nvPr/>
        </p:nvGrpSpPr>
        <p:grpSpPr>
          <a:xfrm>
            <a:off x="1671180" y="2191644"/>
            <a:ext cx="860767" cy="720080"/>
            <a:chOff x="3359696" y="3429000"/>
            <a:chExt cx="860767" cy="720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1F4264C8-6C74-4ABD-9A58-E90935F14301}"/>
                </a:ext>
              </a:extLst>
            </p:cNvPr>
            <p:cNvSpPr/>
            <p:nvPr/>
          </p:nvSpPr>
          <p:spPr>
            <a:xfrm>
              <a:off x="3359696" y="3429000"/>
              <a:ext cx="72008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7365B420-2079-4881-93BF-949DA7CC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26091" y="3443712"/>
              <a:ext cx="794372" cy="69090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736E03D-40A6-4C5D-9D6E-A859C0A11F24}"/>
              </a:ext>
            </a:extLst>
          </p:cNvPr>
          <p:cNvGrpSpPr/>
          <p:nvPr/>
        </p:nvGrpSpPr>
        <p:grpSpPr>
          <a:xfrm>
            <a:off x="3489636" y="2189155"/>
            <a:ext cx="772071" cy="720080"/>
            <a:chOff x="6644172" y="4270432"/>
            <a:chExt cx="772071" cy="72008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748FD897-2FC9-479A-B62F-3494057E6063}"/>
                </a:ext>
              </a:extLst>
            </p:cNvPr>
            <p:cNvSpPr/>
            <p:nvPr/>
          </p:nvSpPr>
          <p:spPr>
            <a:xfrm>
              <a:off x="6644172" y="4270432"/>
              <a:ext cx="720080" cy="72008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22EA136-CFD0-4400-9DDE-8D184450DAB7}"/>
                    </a:ext>
                  </a:extLst>
                </p:cNvPr>
                <p:cNvSpPr txBox="1"/>
                <p:nvPr/>
              </p:nvSpPr>
              <p:spPr>
                <a:xfrm>
                  <a:off x="6644172" y="4383657"/>
                  <a:ext cx="772071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72" y="4383657"/>
                  <a:ext cx="772071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680D24C-CE78-4558-9C36-18143DF430F4}"/>
              </a:ext>
            </a:extLst>
          </p:cNvPr>
          <p:cNvCxnSpPr/>
          <p:nvPr/>
        </p:nvCxnSpPr>
        <p:spPr>
          <a:xfrm>
            <a:off x="4209716" y="2546706"/>
            <a:ext cx="622884" cy="248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7E89E7D9-2D04-4452-91A6-D67DAD5CE866}"/>
                  </a:ext>
                </a:extLst>
              </p:cNvPr>
              <p:cNvSpPr txBox="1"/>
              <p:nvPr/>
            </p:nvSpPr>
            <p:spPr>
              <a:xfrm>
                <a:off x="4800642" y="2233181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9E7D9-2D04-4452-91A6-D67DAD5C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42" y="2233181"/>
                <a:ext cx="350032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BDA0AA32-8F73-447A-8335-992E0A6B4806}"/>
              </a:ext>
            </a:extLst>
          </p:cNvPr>
          <p:cNvGrpSpPr/>
          <p:nvPr/>
        </p:nvGrpSpPr>
        <p:grpSpPr>
          <a:xfrm>
            <a:off x="6853800" y="3669160"/>
            <a:ext cx="3965783" cy="1186087"/>
            <a:chOff x="7928429" y="2233181"/>
            <a:chExt cx="3965783" cy="1186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97FEC0A-1581-4D4D-A7C4-25DE8FFBF857}"/>
                </a:ext>
              </a:extLst>
            </p:cNvPr>
            <p:cNvGrpSpPr/>
            <p:nvPr/>
          </p:nvGrpSpPr>
          <p:grpSpPr>
            <a:xfrm>
              <a:off x="7928429" y="2453906"/>
              <a:ext cx="1947731" cy="849581"/>
              <a:chOff x="7318794" y="2445623"/>
              <a:chExt cx="1947731" cy="8495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27B1AC6D-E9CD-4BFD-A3A6-588E17B0919C}"/>
                  </a:ext>
                </a:extLst>
              </p:cNvPr>
              <p:cNvSpPr/>
              <p:nvPr/>
            </p:nvSpPr>
            <p:spPr>
              <a:xfrm>
                <a:off x="8061434" y="2702490"/>
                <a:ext cx="462456" cy="2601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61A766D3-1DC0-4B24-B6BC-463D97EFCC9A}"/>
                  </a:ext>
                </a:extLst>
              </p:cNvPr>
              <p:cNvSpPr/>
              <p:nvPr/>
            </p:nvSpPr>
            <p:spPr>
              <a:xfrm>
                <a:off x="7874881" y="2652216"/>
                <a:ext cx="835561" cy="3607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36DDB0C-E694-46AA-82A4-619513007D78}"/>
                  </a:ext>
                </a:extLst>
              </p:cNvPr>
              <p:cNvSpPr/>
              <p:nvPr/>
            </p:nvSpPr>
            <p:spPr>
              <a:xfrm>
                <a:off x="7695726" y="2554418"/>
                <a:ext cx="1201975" cy="5966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74CFAB1B-B811-4A87-95CD-45FD9974C2B3}"/>
                  </a:ext>
                </a:extLst>
              </p:cNvPr>
              <p:cNvSpPr/>
              <p:nvPr/>
            </p:nvSpPr>
            <p:spPr>
              <a:xfrm>
                <a:off x="7534533" y="2479936"/>
                <a:ext cx="1516255" cy="7645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CA04A9F1-E9BB-402A-A352-979CAD688666}"/>
                  </a:ext>
                </a:extLst>
              </p:cNvPr>
              <p:cNvSpPr/>
              <p:nvPr/>
            </p:nvSpPr>
            <p:spPr>
              <a:xfrm>
                <a:off x="7318794" y="2445623"/>
                <a:ext cx="1947731" cy="84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EC54CF7C-724C-4D8B-B0EB-A58E7431EEDA}"/>
                </a:ext>
              </a:extLst>
            </p:cNvPr>
            <p:cNvGrpSpPr/>
            <p:nvPr/>
          </p:nvGrpSpPr>
          <p:grpSpPr>
            <a:xfrm>
              <a:off x="10664836" y="2233181"/>
              <a:ext cx="1229376" cy="1186087"/>
              <a:chOff x="10540043" y="2221892"/>
              <a:chExt cx="1229376" cy="118608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BB4872E2-2B68-4785-8E9E-C6BBAD3ACB73}"/>
                  </a:ext>
                </a:extLst>
              </p:cNvPr>
              <p:cNvGrpSpPr/>
              <p:nvPr/>
            </p:nvGrpSpPr>
            <p:grpSpPr>
              <a:xfrm>
                <a:off x="10608079" y="2272196"/>
                <a:ext cx="1089937" cy="1065462"/>
                <a:chOff x="10608079" y="2279458"/>
                <a:chExt cx="1089937" cy="106546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E7735A45-6E7C-486C-BFD3-99D60039F0E5}"/>
                    </a:ext>
                  </a:extLst>
                </p:cNvPr>
                <p:cNvSpPr/>
                <p:nvPr/>
              </p:nvSpPr>
              <p:spPr>
                <a:xfrm>
                  <a:off x="10994711" y="2654934"/>
                  <a:ext cx="315219" cy="3079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8F2FAF29-DA31-42E3-8E4B-D21749EB6F9D}"/>
                    </a:ext>
                  </a:extLst>
                </p:cNvPr>
                <p:cNvSpPr/>
                <p:nvPr/>
              </p:nvSpPr>
              <p:spPr>
                <a:xfrm>
                  <a:off x="10929420" y="2587713"/>
                  <a:ext cx="445799" cy="4371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362DA0E5-C39E-4055-94C6-5D0628C00C8C}"/>
                    </a:ext>
                  </a:extLst>
                </p:cNvPr>
                <p:cNvSpPr/>
                <p:nvPr/>
              </p:nvSpPr>
              <p:spPr>
                <a:xfrm>
                  <a:off x="10833558" y="2517374"/>
                  <a:ext cx="642823" cy="57779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51A28369-D21D-420F-9A91-0BD4A0CCA9EA}"/>
                    </a:ext>
                  </a:extLst>
                </p:cNvPr>
                <p:cNvSpPr/>
                <p:nvPr/>
              </p:nvSpPr>
              <p:spPr>
                <a:xfrm>
                  <a:off x="10786614" y="2465647"/>
                  <a:ext cx="742318" cy="68888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xmlns="" id="{74133549-0DF9-42F8-8DF8-FF5819EF95C9}"/>
                    </a:ext>
                  </a:extLst>
                </p:cNvPr>
                <p:cNvSpPr/>
                <p:nvPr/>
              </p:nvSpPr>
              <p:spPr>
                <a:xfrm>
                  <a:off x="10714913" y="2398637"/>
                  <a:ext cx="874812" cy="8152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E35E170F-EA13-43A3-AE48-C534EA8A4811}"/>
                    </a:ext>
                  </a:extLst>
                </p:cNvPr>
                <p:cNvSpPr/>
                <p:nvPr/>
              </p:nvSpPr>
              <p:spPr>
                <a:xfrm>
                  <a:off x="10608079" y="2279458"/>
                  <a:ext cx="1089937" cy="10654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BCFF5B6D-0775-4CE4-B7A9-AFCE360AF37E}"/>
                  </a:ext>
                </a:extLst>
              </p:cNvPr>
              <p:cNvSpPr/>
              <p:nvPr/>
            </p:nvSpPr>
            <p:spPr>
              <a:xfrm>
                <a:off x="10540043" y="2221892"/>
                <a:ext cx="1229376" cy="11860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xmlns="" id="{A5B0C422-037F-46ED-91FF-3E88598335AF}"/>
                </a:ext>
              </a:extLst>
            </p:cNvPr>
            <p:cNvSpPr/>
            <p:nvPr/>
          </p:nvSpPr>
          <p:spPr>
            <a:xfrm>
              <a:off x="10091897" y="2617784"/>
              <a:ext cx="380189" cy="39032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A041C038-BFA5-413F-83D9-FD986497E554}"/>
                  </a:ext>
                </a:extLst>
              </p:cNvPr>
              <p:cNvSpPr txBox="1"/>
              <p:nvPr/>
            </p:nvSpPr>
            <p:spPr>
              <a:xfrm>
                <a:off x="6195385" y="1514832"/>
                <a:ext cx="2027899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041C038-BFA5-413F-83D9-FD986497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85" y="1514832"/>
                <a:ext cx="2027899" cy="10082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7394194-3760-44A5-B4BE-E1338E152637}"/>
                  </a:ext>
                </a:extLst>
              </p:cNvPr>
              <p:cNvSpPr txBox="1"/>
              <p:nvPr/>
            </p:nvSpPr>
            <p:spPr>
              <a:xfrm>
                <a:off x="6332722" y="2593355"/>
                <a:ext cx="20278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i="1" dirty="0"/>
                  <a:t>X</a:t>
                </a:r>
                <a:r>
                  <a:rPr lang="en-IN" sz="2400" dirty="0"/>
                  <a:t> -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394194-3760-44A5-B4BE-E1338E152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22" y="2593355"/>
                <a:ext cx="2027899" cy="369332"/>
              </a:xfrm>
              <a:prstGeom prst="rect">
                <a:avLst/>
              </a:prstGeom>
              <a:blipFill>
                <a:blip r:embed="rId16"/>
                <a:stretch>
                  <a:fillRect l="-5422" t="-24590" b="-49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366D9C7A-FF00-44EE-BC8A-30FD9E93E30D}"/>
                  </a:ext>
                </a:extLst>
              </p:cNvPr>
              <p:cNvSpPr txBox="1"/>
              <p:nvPr/>
            </p:nvSpPr>
            <p:spPr>
              <a:xfrm>
                <a:off x="6332722" y="3115087"/>
                <a:ext cx="5007940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r>
                  <a:rPr lang="en-IN" sz="2800" dirty="0"/>
                  <a:t> (elementwise)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66D9C7A-FF00-44EE-BC8A-30FD9E93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22" y="3115087"/>
                <a:ext cx="5007940" cy="610680"/>
              </a:xfrm>
              <a:prstGeom prst="rect">
                <a:avLst/>
              </a:prstGeom>
              <a:blipFill>
                <a:blip r:embed="rId17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72D52616-DF5D-43F6-BF84-9E44598CEB3B}"/>
                  </a:ext>
                </a:extLst>
              </p:cNvPr>
              <p:cNvSpPr/>
              <p:nvPr/>
            </p:nvSpPr>
            <p:spPr>
              <a:xfrm>
                <a:off x="6711432" y="4912345"/>
                <a:ext cx="5380510" cy="86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Can we 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/>
                  <a:t>so as to train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/>
                  <a:t> faster ?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2D52616-DF5D-43F6-BF84-9E44598CE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32" y="4912345"/>
                <a:ext cx="5380510" cy="861646"/>
              </a:xfrm>
              <a:prstGeom prst="rect">
                <a:avLst/>
              </a:prstGeom>
              <a:blipFill>
                <a:blip r:embed="rId18"/>
                <a:stretch>
                  <a:fillRect l="-1812" t="-3546" r="-340" b="-15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F57FA652-E1BF-4D9D-95F0-3A5BF94F24ED}"/>
                  </a:ext>
                </a:extLst>
              </p:cNvPr>
              <p:cNvSpPr/>
              <p:nvPr/>
            </p:nvSpPr>
            <p:spPr>
              <a:xfrm>
                <a:off x="6754082" y="5866196"/>
                <a:ext cx="2143275" cy="47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57FA652-E1BF-4D9D-95F0-3A5BF94F2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82" y="5866196"/>
                <a:ext cx="2143275" cy="476990"/>
              </a:xfrm>
              <a:prstGeom prst="rect">
                <a:avLst/>
              </a:prstGeom>
              <a:blipFill>
                <a:blip r:embed="rId19"/>
                <a:stretch>
                  <a:fillRect l="-4545" t="-6329" b="-27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97891" y="4552192"/>
            <a:ext cx="6097293" cy="2209681"/>
            <a:chOff x="297891" y="4552192"/>
            <a:chExt cx="6097293" cy="2209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xmlns="" id="{7B22E7A0-4562-4E60-BBB5-0B3A8157814A}"/>
                    </a:ext>
                  </a:extLst>
                </p:cNvPr>
                <p:cNvSpPr txBox="1"/>
                <p:nvPr/>
              </p:nvSpPr>
              <p:spPr>
                <a:xfrm>
                  <a:off x="1413080" y="4885582"/>
                  <a:ext cx="758636" cy="3843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B22E7A0-4562-4E60-BBB5-0B3A81578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080" y="4885582"/>
                  <a:ext cx="758636" cy="38433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t="-3175"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FFD604FF-57D8-480D-8496-949A3CBCCAC9}"/>
                    </a:ext>
                  </a:extLst>
                </p:cNvPr>
                <p:cNvSpPr txBox="1"/>
                <p:nvPr/>
              </p:nvSpPr>
              <p:spPr>
                <a:xfrm>
                  <a:off x="1450607" y="6025143"/>
                  <a:ext cx="758636" cy="3983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FD604FF-57D8-480D-8496-949A3CBCC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607" y="6025143"/>
                  <a:ext cx="758636" cy="39831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CDD8C81F-8268-4454-9E98-AAC50C835A2E}"/>
                    </a:ext>
                  </a:extLst>
                </p:cNvPr>
                <p:cNvSpPr txBox="1"/>
                <p:nvPr/>
              </p:nvSpPr>
              <p:spPr>
                <a:xfrm>
                  <a:off x="3131882" y="4807768"/>
                  <a:ext cx="758636" cy="3843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DD8C81F-8268-4454-9E98-AAC50C835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82" y="4807768"/>
                  <a:ext cx="758636" cy="38433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t="-4762"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id="{D7107547-B16A-43D4-9F35-F9E245F16143}"/>
                    </a:ext>
                  </a:extLst>
                </p:cNvPr>
                <p:cNvSpPr txBox="1"/>
                <p:nvPr/>
              </p:nvSpPr>
              <p:spPr>
                <a:xfrm>
                  <a:off x="3161843" y="5993273"/>
                  <a:ext cx="758636" cy="3983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7107547-B16A-43D4-9F35-F9E245F16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843" y="5993273"/>
                  <a:ext cx="758636" cy="39831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t="-4615"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5E0EC685-70CD-4D70-90AC-B232EBB2A060}"/>
                    </a:ext>
                  </a:extLst>
                </p:cNvPr>
                <p:cNvSpPr txBox="1"/>
                <p:nvPr/>
              </p:nvSpPr>
              <p:spPr>
                <a:xfrm>
                  <a:off x="1913776" y="4888466"/>
                  <a:ext cx="758636" cy="3843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5E0EC685-70CD-4D70-90AC-B232EBB2A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776" y="4888466"/>
                  <a:ext cx="758636" cy="38433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762"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xmlns="" id="{EFD6227A-94C0-43F9-922D-B4A831798502}"/>
                    </a:ext>
                  </a:extLst>
                </p:cNvPr>
                <p:cNvSpPr txBox="1"/>
                <p:nvPr/>
              </p:nvSpPr>
              <p:spPr>
                <a:xfrm>
                  <a:off x="1948473" y="6024142"/>
                  <a:ext cx="758636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FD6227A-94C0-43F9-922D-B4A831798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473" y="6024142"/>
                  <a:ext cx="758636" cy="38465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t="-4762" b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60B3C2FC-D183-42F8-869A-3CA46AC7879E}"/>
                    </a:ext>
                  </a:extLst>
                </p:cNvPr>
                <p:cNvSpPr txBox="1"/>
                <p:nvPr/>
              </p:nvSpPr>
              <p:spPr>
                <a:xfrm>
                  <a:off x="3647898" y="4830152"/>
                  <a:ext cx="758636" cy="3843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0B3C2FC-D183-42F8-869A-3CA46AC78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98" y="4830152"/>
                  <a:ext cx="758636" cy="38433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t="-3175"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9F20A428-52EA-46F8-B5F4-D45BF8AF66FF}"/>
                    </a:ext>
                  </a:extLst>
                </p:cNvPr>
                <p:cNvSpPr txBox="1"/>
                <p:nvPr/>
              </p:nvSpPr>
              <p:spPr>
                <a:xfrm>
                  <a:off x="3660506" y="6061581"/>
                  <a:ext cx="758636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F20A428-52EA-46F8-B5F4-D45BF8AF6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506" y="6061581"/>
                  <a:ext cx="758636" cy="384657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t="-3175" b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xmlns="" id="{3F637285-A276-4388-B4A6-A9A31EB7EC10}"/>
                </a:ext>
              </a:extLst>
            </p:cNvPr>
            <p:cNvSpPr/>
            <p:nvPr/>
          </p:nvSpPr>
          <p:spPr>
            <a:xfrm>
              <a:off x="1488132" y="4581808"/>
              <a:ext cx="1057450" cy="101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7736DDD-1D25-4084-995B-34EC6E94332E}"/>
                </a:ext>
              </a:extLst>
            </p:cNvPr>
            <p:cNvSpPr/>
            <p:nvPr/>
          </p:nvSpPr>
          <p:spPr>
            <a:xfrm>
              <a:off x="1536654" y="5745157"/>
              <a:ext cx="1057450" cy="101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1E3D153F-9347-4AE4-85C1-9B17922A0817}"/>
                </a:ext>
              </a:extLst>
            </p:cNvPr>
            <p:cNvSpPr/>
            <p:nvPr/>
          </p:nvSpPr>
          <p:spPr>
            <a:xfrm>
              <a:off x="3194952" y="4552192"/>
              <a:ext cx="1057450" cy="101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DF541F12-E752-4E28-9DCC-FFFCD23FD94A}"/>
                </a:ext>
              </a:extLst>
            </p:cNvPr>
            <p:cNvSpPr/>
            <p:nvPr/>
          </p:nvSpPr>
          <p:spPr>
            <a:xfrm>
              <a:off x="3248251" y="5750924"/>
              <a:ext cx="1057450" cy="101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5E16F39B-E8A5-4862-81D3-C1C46556691A}"/>
                </a:ext>
              </a:extLst>
            </p:cNvPr>
            <p:cNvSpPr/>
            <p:nvPr/>
          </p:nvSpPr>
          <p:spPr>
            <a:xfrm>
              <a:off x="4621949" y="5102433"/>
              <a:ext cx="1057450" cy="101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xmlns="" id="{4D7AE020-50F5-4342-ACE2-AA2A70E561DB}"/>
                    </a:ext>
                  </a:extLst>
                </p:cNvPr>
                <p:cNvSpPr txBox="1"/>
                <p:nvPr/>
              </p:nvSpPr>
              <p:spPr>
                <a:xfrm>
                  <a:off x="303993" y="4671546"/>
                  <a:ext cx="42787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D7AE020-50F5-4342-ACE2-AA2A70E56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93" y="4671546"/>
                  <a:ext cx="427874" cy="43088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96089FF7-BA89-4694-843F-4F8C66BEA8B6}"/>
                    </a:ext>
                  </a:extLst>
                </p:cNvPr>
                <p:cNvSpPr txBox="1"/>
                <p:nvPr/>
              </p:nvSpPr>
              <p:spPr>
                <a:xfrm>
                  <a:off x="302286" y="5435309"/>
                  <a:ext cx="436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6089FF7-BA89-4694-843F-4F8C66BEA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86" y="5435309"/>
                  <a:ext cx="436145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xmlns="" id="{35A35132-2243-4F2D-ACCF-F373069D66D0}"/>
                    </a:ext>
                  </a:extLst>
                </p:cNvPr>
                <p:cNvSpPr txBox="1"/>
                <p:nvPr/>
              </p:nvSpPr>
              <p:spPr>
                <a:xfrm>
                  <a:off x="297891" y="6140287"/>
                  <a:ext cx="436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5A35132-2243-4F2D-ACCF-F373069D6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91" y="6140287"/>
                  <a:ext cx="436145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xmlns="" id="{206B494B-40C2-485C-A18E-014B30465D69}"/>
                </a:ext>
              </a:extLst>
            </p:cNvPr>
            <p:cNvCxnSpPr>
              <a:cxnSpLocks/>
              <a:stCxn id="1030" idx="3"/>
              <a:endCxn id="1029" idx="1"/>
            </p:cNvCxnSpPr>
            <p:nvPr/>
          </p:nvCxnSpPr>
          <p:spPr>
            <a:xfrm flipV="1">
              <a:off x="731867" y="4729858"/>
              <a:ext cx="911125" cy="157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xmlns="" id="{3F7755D2-C460-44F1-A376-90684C24D96A}"/>
                </a:ext>
              </a:extLst>
            </p:cNvPr>
            <p:cNvCxnSpPr>
              <a:cxnSpLocks/>
              <a:stCxn id="90" idx="3"/>
              <a:endCxn id="1029" idx="2"/>
            </p:cNvCxnSpPr>
            <p:nvPr/>
          </p:nvCxnSpPr>
          <p:spPr>
            <a:xfrm flipV="1">
              <a:off x="738431" y="5087283"/>
              <a:ext cx="749701" cy="5634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xmlns="" id="{8C8E4B48-592E-4B39-AAF7-00D8E26DDDD6}"/>
                </a:ext>
              </a:extLst>
            </p:cNvPr>
            <p:cNvCxnSpPr>
              <a:cxnSpLocks/>
              <a:stCxn id="91" idx="3"/>
              <a:endCxn id="1029" idx="3"/>
            </p:cNvCxnSpPr>
            <p:nvPr/>
          </p:nvCxnSpPr>
          <p:spPr>
            <a:xfrm flipV="1">
              <a:off x="734036" y="5444707"/>
              <a:ext cx="908956" cy="911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xmlns="" id="{36E50BA3-7FEE-4F97-B614-B1FAC2747DD8}"/>
                </a:ext>
              </a:extLst>
            </p:cNvPr>
            <p:cNvCxnSpPr>
              <a:cxnSpLocks/>
              <a:stCxn id="1030" idx="3"/>
              <a:endCxn id="85" idx="1"/>
            </p:cNvCxnSpPr>
            <p:nvPr/>
          </p:nvCxnSpPr>
          <p:spPr>
            <a:xfrm>
              <a:off x="731867" y="4886990"/>
              <a:ext cx="959647" cy="10062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B48FBF71-147B-42D3-96E0-641031A34A64}"/>
                </a:ext>
              </a:extLst>
            </p:cNvPr>
            <p:cNvCxnSpPr>
              <a:cxnSpLocks/>
              <a:stCxn id="90" idx="3"/>
              <a:endCxn id="85" idx="2"/>
            </p:cNvCxnSpPr>
            <p:nvPr/>
          </p:nvCxnSpPr>
          <p:spPr>
            <a:xfrm>
              <a:off x="738431" y="5650753"/>
              <a:ext cx="798223" cy="599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0ACEE56C-8092-4E2D-AA6D-DEB2D3025CFE}"/>
                </a:ext>
              </a:extLst>
            </p:cNvPr>
            <p:cNvCxnSpPr>
              <a:cxnSpLocks/>
              <a:stCxn id="91" idx="3"/>
              <a:endCxn id="85" idx="3"/>
            </p:cNvCxnSpPr>
            <p:nvPr/>
          </p:nvCxnSpPr>
          <p:spPr>
            <a:xfrm>
              <a:off x="734036" y="6355731"/>
              <a:ext cx="957478" cy="252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615FE1E2-DC5B-46FA-BEB9-7A2C49A8CA0B}"/>
                </a:ext>
              </a:extLst>
            </p:cNvPr>
            <p:cNvCxnSpPr>
              <a:cxnSpLocks/>
              <a:stCxn id="1029" idx="6"/>
              <a:endCxn id="86" idx="2"/>
            </p:cNvCxnSpPr>
            <p:nvPr/>
          </p:nvCxnSpPr>
          <p:spPr>
            <a:xfrm flipV="1">
              <a:off x="2545582" y="5057667"/>
              <a:ext cx="649370" cy="29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xmlns="" id="{7282D6C6-4B71-4765-9028-8C514CB62A47}"/>
                </a:ext>
              </a:extLst>
            </p:cNvPr>
            <p:cNvCxnSpPr>
              <a:cxnSpLocks/>
              <a:stCxn id="1029" idx="6"/>
              <a:endCxn id="87" idx="2"/>
            </p:cNvCxnSpPr>
            <p:nvPr/>
          </p:nvCxnSpPr>
          <p:spPr>
            <a:xfrm>
              <a:off x="2545582" y="5087283"/>
              <a:ext cx="702669" cy="1169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24582450-800D-4104-961A-F9CEFA7326EC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 flipV="1">
              <a:off x="2594104" y="5057667"/>
              <a:ext cx="600848" cy="1192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xmlns="" id="{6EF9D637-B629-45D4-9AFC-C0E41857CFA4}"/>
                </a:ext>
              </a:extLst>
            </p:cNvPr>
            <p:cNvCxnSpPr>
              <a:cxnSpLocks/>
              <a:stCxn id="85" idx="6"/>
              <a:endCxn id="87" idx="2"/>
            </p:cNvCxnSpPr>
            <p:nvPr/>
          </p:nvCxnSpPr>
          <p:spPr>
            <a:xfrm>
              <a:off x="2594104" y="6250632"/>
              <a:ext cx="654147" cy="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xmlns="" id="{0F3F3956-39C6-4123-8EF2-6436E1B0597B}"/>
                </a:ext>
              </a:extLst>
            </p:cNvPr>
            <p:cNvCxnSpPr>
              <a:cxnSpLocks/>
              <a:stCxn id="86" idx="6"/>
              <a:endCxn id="88" idx="2"/>
            </p:cNvCxnSpPr>
            <p:nvPr/>
          </p:nvCxnSpPr>
          <p:spPr>
            <a:xfrm>
              <a:off x="4252402" y="5057667"/>
              <a:ext cx="369547" cy="550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xmlns="" id="{62ED7D40-5D2C-4F72-A2D5-6F69845CADE0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 flipV="1">
              <a:off x="4305701" y="5607908"/>
              <a:ext cx="316248" cy="6484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xmlns="" id="{C21920C4-01B8-4CC3-AE7B-7D93ABE3F1C9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679399" y="5607908"/>
              <a:ext cx="3162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id="{92CDDED5-BFC3-41E4-B610-0711C95DC6A6}"/>
                    </a:ext>
                  </a:extLst>
                </p:cNvPr>
                <p:cNvSpPr txBox="1"/>
                <p:nvPr/>
              </p:nvSpPr>
              <p:spPr>
                <a:xfrm>
                  <a:off x="6106900" y="5381785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N" sz="28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N" sz="28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2CDDED5-BFC3-41E4-B610-0711C95DC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900" y="5381785"/>
                  <a:ext cx="288284" cy="43088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414D6331-314D-40EC-BA73-50835F2E7AC8}"/>
                </a:ext>
              </a:extLst>
            </p:cNvPr>
            <p:cNvCxnSpPr>
              <a:stCxn id="1029" idx="0"/>
              <a:endCxn id="1029" idx="4"/>
            </p:cNvCxnSpPr>
            <p:nvPr/>
          </p:nvCxnSpPr>
          <p:spPr>
            <a:xfrm>
              <a:off x="2016857" y="4581808"/>
              <a:ext cx="0" cy="101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93604424-683B-4BCD-9CD3-792128532084}"/>
                </a:ext>
              </a:extLst>
            </p:cNvPr>
            <p:cNvCxnSpPr>
              <a:cxnSpLocks/>
              <a:stCxn id="85" idx="0"/>
              <a:endCxn id="85" idx="4"/>
            </p:cNvCxnSpPr>
            <p:nvPr/>
          </p:nvCxnSpPr>
          <p:spPr>
            <a:xfrm>
              <a:off x="2065379" y="5745157"/>
              <a:ext cx="0" cy="101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49DC0825-39BC-44BD-A48B-6001284E916E}"/>
                </a:ext>
              </a:extLst>
            </p:cNvPr>
            <p:cNvCxnSpPr>
              <a:cxnSpLocks/>
              <a:stCxn id="86" idx="0"/>
              <a:endCxn id="86" idx="4"/>
            </p:cNvCxnSpPr>
            <p:nvPr/>
          </p:nvCxnSpPr>
          <p:spPr>
            <a:xfrm>
              <a:off x="3723677" y="4552192"/>
              <a:ext cx="0" cy="101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256B6D60-040E-4A87-9259-C41905F33E86}"/>
                </a:ext>
              </a:extLst>
            </p:cNvPr>
            <p:cNvCxnSpPr>
              <a:cxnSpLocks/>
              <a:stCxn id="87" idx="0"/>
              <a:endCxn id="87" idx="4"/>
            </p:cNvCxnSpPr>
            <p:nvPr/>
          </p:nvCxnSpPr>
          <p:spPr>
            <a:xfrm>
              <a:off x="3776976" y="5750924"/>
              <a:ext cx="0" cy="101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0" grpId="0"/>
      <p:bldP spid="60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C28AFAE5-8198-4CEA-9CBE-4B61118F400D}"/>
              </a:ext>
            </a:extLst>
          </p:cNvPr>
          <p:cNvSpPr/>
          <p:nvPr/>
        </p:nvSpPr>
        <p:spPr>
          <a:xfrm>
            <a:off x="152976" y="1476386"/>
            <a:ext cx="10451961" cy="47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Given some intermediate values in NN, 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B8F1D4D4-910F-4A51-B681-988D7E1D3900}"/>
                  </a:ext>
                </a:extLst>
              </p:cNvPr>
              <p:cNvSpPr/>
              <p:nvPr/>
            </p:nvSpPr>
            <p:spPr>
              <a:xfrm>
                <a:off x="5105323" y="1400074"/>
                <a:ext cx="3870740" cy="560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8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F1D4D4-910F-4A51-B681-988D7E1D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323" y="1400074"/>
                <a:ext cx="3870740" cy="560090"/>
              </a:xfrm>
              <a:prstGeom prst="rect">
                <a:avLst/>
              </a:prstGeom>
              <a:blipFill>
                <a:blip r:embed="rId3"/>
                <a:stretch>
                  <a:fillRect t="-5435" b="-29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76F1A71F-CBCB-4734-9F48-A81E634FA1CF}"/>
                  </a:ext>
                </a:extLst>
              </p:cNvPr>
              <p:cNvSpPr txBox="1"/>
              <p:nvPr/>
            </p:nvSpPr>
            <p:spPr>
              <a:xfrm>
                <a:off x="498778" y="1922612"/>
                <a:ext cx="2027899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6F1A71F-CBCB-4734-9F48-A81E634F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8" y="1922612"/>
                <a:ext cx="2027899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7D1B10D8-5444-4FD4-BAC2-01C65C7B00D4}"/>
                  </a:ext>
                </a:extLst>
              </p:cNvPr>
              <p:cNvSpPr txBox="1"/>
              <p:nvPr/>
            </p:nvSpPr>
            <p:spPr>
              <a:xfrm>
                <a:off x="-321029" y="3005343"/>
                <a:ext cx="500794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D1B10D8-5444-4FD4-BAC2-01C65C7B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1029" y="3005343"/>
                <a:ext cx="5007940" cy="1176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E53A80E-7593-4D77-A9AF-A52703CDFB85}"/>
                  </a:ext>
                </a:extLst>
              </p:cNvPr>
              <p:cNvSpPr/>
              <p:nvPr/>
            </p:nvSpPr>
            <p:spPr>
              <a:xfrm>
                <a:off x="319960" y="4259908"/>
                <a:ext cx="2901307" cy="1067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53A80E-7593-4D77-A9AF-A52703CDF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60" y="4259908"/>
                <a:ext cx="2901307" cy="1067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DE59BBDF-138D-4B4D-A461-2AEEAC7B0D29}"/>
                  </a:ext>
                </a:extLst>
              </p:cNvPr>
              <p:cNvSpPr/>
              <p:nvPr/>
            </p:nvSpPr>
            <p:spPr>
              <a:xfrm>
                <a:off x="421707" y="5646839"/>
                <a:ext cx="11118652" cy="615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8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8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sz="2800" dirty="0"/>
                  <a:t> are the learnable parameters of the model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59BBDF-138D-4B4D-A461-2AEEAC7B0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7" y="5646839"/>
                <a:ext cx="11118652" cy="615681"/>
              </a:xfrm>
              <a:prstGeom prst="rect">
                <a:avLst/>
              </a:prstGeom>
              <a:blipFill>
                <a:blip r:embed="rId7"/>
                <a:stretch>
                  <a:fillRect b="-27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F5268BD1-87EB-4D9B-8EEB-F37A8E3132AD}"/>
                  </a:ext>
                </a:extLst>
              </p:cNvPr>
              <p:cNvSpPr/>
              <p:nvPr/>
            </p:nvSpPr>
            <p:spPr>
              <a:xfrm>
                <a:off x="421707" y="6305524"/>
                <a:ext cx="11118652" cy="55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Use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80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8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instead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of</m:t>
                    </m:r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further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calculations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5268BD1-87EB-4D9B-8EEB-F37A8E313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7" y="6305524"/>
                <a:ext cx="11118652" cy="552267"/>
              </a:xfrm>
              <a:prstGeom prst="rect">
                <a:avLst/>
              </a:prstGeom>
              <a:blipFill>
                <a:blip r:embed="rId8"/>
                <a:stretch>
                  <a:fillRect l="-1096" t="-4396" b="-3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B252684-9EEC-4CC5-84D9-653651931228}"/>
              </a:ext>
            </a:extLst>
          </p:cNvPr>
          <p:cNvCxnSpPr/>
          <p:nvPr/>
        </p:nvCxnSpPr>
        <p:spPr>
          <a:xfrm>
            <a:off x="4256689" y="2145197"/>
            <a:ext cx="0" cy="325717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9F0D3A-2183-4ECA-9D10-1BB5D0669E84}"/>
              </a:ext>
            </a:extLst>
          </p:cNvPr>
          <p:cNvSpPr/>
          <p:nvPr/>
        </p:nvSpPr>
        <p:spPr>
          <a:xfrm>
            <a:off x="4572485" y="1961946"/>
            <a:ext cx="532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If,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307D1913-6B81-44C1-B118-9F47FB8CF98A}"/>
                  </a:ext>
                </a:extLst>
              </p:cNvPr>
              <p:cNvSpPr/>
              <p:nvPr/>
            </p:nvSpPr>
            <p:spPr>
              <a:xfrm>
                <a:off x="4569214" y="2506685"/>
                <a:ext cx="2281202" cy="626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7D1913-6B81-44C1-B118-9F47FB8CF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14" y="2506685"/>
                <a:ext cx="2281202" cy="6260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152EB21-6101-4D4F-A06A-CA296AB0A7AD}"/>
                  </a:ext>
                </a:extLst>
              </p:cNvPr>
              <p:cNvSpPr/>
              <p:nvPr/>
            </p:nvSpPr>
            <p:spPr>
              <a:xfrm>
                <a:off x="4540456" y="3263873"/>
                <a:ext cx="1169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52EB21-6101-4D4F-A06A-CA296AB0A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56" y="3263873"/>
                <a:ext cx="116935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D2AD81CE-6F30-48AC-908E-050B1290436F}"/>
              </a:ext>
            </a:extLst>
          </p:cNvPr>
          <p:cNvSpPr/>
          <p:nvPr/>
        </p:nvSpPr>
        <p:spPr>
          <a:xfrm>
            <a:off x="4598894" y="3868141"/>
            <a:ext cx="950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then,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8BBCEC41-FC7C-4C95-AD26-6B1A8F730590}"/>
                  </a:ext>
                </a:extLst>
              </p:cNvPr>
              <p:cNvSpPr/>
              <p:nvPr/>
            </p:nvSpPr>
            <p:spPr>
              <a:xfrm>
                <a:off x="4686911" y="4464944"/>
                <a:ext cx="1608389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BBCEC41-FC7C-4C95-AD26-6B1A8F730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11" y="4464944"/>
                <a:ext cx="1608389" cy="552267"/>
              </a:xfrm>
              <a:prstGeom prst="rect">
                <a:avLst/>
              </a:prstGeom>
              <a:blipFill>
                <a:blip r:embed="rId11"/>
                <a:stretch>
                  <a:fillRect t="-4396" b="-3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Google Shape;100;p14">
            <a:extLst>
              <a:ext uri="{FF2B5EF4-FFF2-40B4-BE49-F238E27FC236}">
                <a16:creationId xmlns:a16="http://schemas.microsoft.com/office/drawing/2014/main" xmlns="" id="{E4EB26A3-E0BD-43F4-8857-EF246C3A49C3}"/>
              </a:ext>
            </a:extLst>
          </p:cNvPr>
          <p:cNvSpPr txBox="1"/>
          <p:nvPr/>
        </p:nvSpPr>
        <p:spPr>
          <a:xfrm>
            <a:off x="2698" y="737911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</a:rPr>
              <a:t>Implementing </a:t>
            </a:r>
            <a:r>
              <a:rPr lang="en-US" sz="3600" dirty="0" err="1">
                <a:solidFill>
                  <a:srgbClr val="434343"/>
                </a:solidFill>
              </a:rPr>
              <a:t>BatchNorm</a:t>
            </a:r>
            <a:r>
              <a:rPr lang="en-US" sz="3600" dirty="0">
                <a:solidFill>
                  <a:srgbClr val="434343"/>
                </a:solidFill>
              </a:rPr>
              <a:t> </a:t>
            </a:r>
            <a:endParaRPr sz="3600" dirty="0">
              <a:solidFill>
                <a:srgbClr val="434343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0A5C5751-6C55-4EB4-8C3E-5DA5B2F216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5328" y="2593817"/>
            <a:ext cx="4525031" cy="2818080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xmlns="" id="{CEAFD3C1-4009-44ED-AA76-511D95D9C554}"/>
              </a:ext>
            </a:extLst>
          </p:cNvPr>
          <p:cNvSpPr/>
          <p:nvPr/>
        </p:nvSpPr>
        <p:spPr>
          <a:xfrm>
            <a:off x="7067483" y="3025821"/>
            <a:ext cx="3972910" cy="2158124"/>
          </a:xfrm>
          <a:custGeom>
            <a:avLst/>
            <a:gdLst>
              <a:gd name="connsiteX0" fmla="*/ 0 w 3972910"/>
              <a:gd name="connsiteY0" fmla="*/ 2158124 h 2158124"/>
              <a:gd name="connsiteX1" fmla="*/ 1019503 w 3972910"/>
              <a:gd name="connsiteY1" fmla="*/ 1790262 h 2158124"/>
              <a:gd name="connsiteX2" fmla="*/ 2375338 w 3972910"/>
              <a:gd name="connsiteY2" fmla="*/ 245241 h 2158124"/>
              <a:gd name="connsiteX3" fmla="*/ 3972910 w 3972910"/>
              <a:gd name="connsiteY3" fmla="*/ 24524 h 215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910" h="2158124">
                <a:moveTo>
                  <a:pt x="0" y="2158124"/>
                </a:moveTo>
                <a:cubicBezTo>
                  <a:pt x="311806" y="2133600"/>
                  <a:pt x="623613" y="2109076"/>
                  <a:pt x="1019503" y="1790262"/>
                </a:cubicBezTo>
                <a:cubicBezTo>
                  <a:pt x="1415393" y="1471448"/>
                  <a:pt x="1883104" y="539531"/>
                  <a:pt x="2375338" y="245241"/>
                </a:cubicBezTo>
                <a:cubicBezTo>
                  <a:pt x="2867573" y="-49049"/>
                  <a:pt x="3420241" y="-12263"/>
                  <a:pt x="3972910" y="2452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22F0CB5F-A337-464D-956D-E9339CDC96E2}"/>
              </a:ext>
            </a:extLst>
          </p:cNvPr>
          <p:cNvSpPr/>
          <p:nvPr/>
        </p:nvSpPr>
        <p:spPr>
          <a:xfrm>
            <a:off x="8870731" y="3184634"/>
            <a:ext cx="714703" cy="641132"/>
          </a:xfrm>
          <a:custGeom>
            <a:avLst/>
            <a:gdLst>
              <a:gd name="connsiteX0" fmla="*/ 0 w 714703"/>
              <a:gd name="connsiteY0" fmla="*/ 641132 h 641132"/>
              <a:gd name="connsiteX1" fmla="*/ 357352 w 714703"/>
              <a:gd name="connsiteY1" fmla="*/ 262759 h 641132"/>
              <a:gd name="connsiteX2" fmla="*/ 714703 w 714703"/>
              <a:gd name="connsiteY2" fmla="*/ 0 h 641132"/>
              <a:gd name="connsiteX3" fmla="*/ 714703 w 714703"/>
              <a:gd name="connsiteY3" fmla="*/ 0 h 64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703" h="641132">
                <a:moveTo>
                  <a:pt x="0" y="641132"/>
                </a:moveTo>
                <a:cubicBezTo>
                  <a:pt x="119117" y="505373"/>
                  <a:pt x="238235" y="369614"/>
                  <a:pt x="357352" y="262759"/>
                </a:cubicBezTo>
                <a:cubicBezTo>
                  <a:pt x="476469" y="155904"/>
                  <a:pt x="714703" y="0"/>
                  <a:pt x="714703" y="0"/>
                </a:cubicBezTo>
                <a:lnTo>
                  <a:pt x="7147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0;p14">
            <a:extLst>
              <a:ext uri="{FF2B5EF4-FFF2-40B4-BE49-F238E27FC236}">
                <a16:creationId xmlns:a16="http://schemas.microsoft.com/office/drawing/2014/main" xmlns="" id="{5C6E582D-9D66-426D-A5AD-D212A8322536}"/>
              </a:ext>
            </a:extLst>
          </p:cNvPr>
          <p:cNvSpPr txBox="1"/>
          <p:nvPr/>
        </p:nvSpPr>
        <p:spPr>
          <a:xfrm>
            <a:off x="154308" y="86472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</a:rPr>
              <a:t>Effect of Batch Normalization on Biases </a:t>
            </a:r>
            <a:endParaRPr sz="36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0F453959-2C4D-401D-90EC-82CB879D98EA}"/>
                  </a:ext>
                </a:extLst>
              </p:cNvPr>
              <p:cNvSpPr/>
              <p:nvPr/>
            </p:nvSpPr>
            <p:spPr>
              <a:xfrm>
                <a:off x="154308" y="1584912"/>
                <a:ext cx="3940822" cy="560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453959-2C4D-401D-90EC-82CB879D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" y="1584912"/>
                <a:ext cx="3940822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398E75E-2EAC-48D7-9ED7-4E53B09103F5}"/>
                  </a:ext>
                </a:extLst>
              </p:cNvPr>
              <p:cNvSpPr/>
              <p:nvPr/>
            </p:nvSpPr>
            <p:spPr>
              <a:xfrm>
                <a:off x="154308" y="2166601"/>
                <a:ext cx="6257002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know,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98E75E-2EAC-48D7-9ED7-4E53B0910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" y="2166601"/>
                <a:ext cx="6257002" cy="703013"/>
              </a:xfrm>
              <a:prstGeom prst="rect">
                <a:avLst/>
              </a:prstGeom>
              <a:blipFill>
                <a:blip r:embed="rId4"/>
                <a:stretch>
                  <a:fillRect l="-1947" b="-11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BE6D50F4-3650-4617-8EB4-F2E1D1E97461}"/>
                  </a:ext>
                </a:extLst>
              </p:cNvPr>
              <p:cNvSpPr/>
              <p:nvPr/>
            </p:nvSpPr>
            <p:spPr>
              <a:xfrm>
                <a:off x="1943018" y="2869614"/>
                <a:ext cx="847273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6D50F4-3650-4617-8EB4-F2E1D1E9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18" y="2869614"/>
                <a:ext cx="8472733" cy="703013"/>
              </a:xfrm>
              <a:prstGeom prst="rect">
                <a:avLst/>
              </a:prstGeom>
              <a:blipFill>
                <a:blip r:embed="rId5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F468E03-D13E-4128-8315-8DD7281B6A6A}"/>
                  </a:ext>
                </a:extLst>
              </p:cNvPr>
              <p:cNvSpPr/>
              <p:nvPr/>
            </p:nvSpPr>
            <p:spPr>
              <a:xfrm>
                <a:off x="1943017" y="3518641"/>
                <a:ext cx="847273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F468E03-D13E-4128-8315-8DD7281B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17" y="3518641"/>
                <a:ext cx="8472733" cy="703013"/>
              </a:xfrm>
              <a:prstGeom prst="rect">
                <a:avLst/>
              </a:prstGeom>
              <a:blipFill>
                <a:blip r:embed="rId6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FAB202C-1A6F-4B48-AD52-551DFF7257BC}"/>
                  </a:ext>
                </a:extLst>
              </p:cNvPr>
              <p:cNvSpPr/>
              <p:nvPr/>
            </p:nvSpPr>
            <p:spPr>
              <a:xfrm>
                <a:off x="175612" y="5966550"/>
                <a:ext cx="3107197" cy="61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IN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AB202C-1A6F-4B48-AD52-551DFF725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12" y="5966550"/>
                <a:ext cx="3107197" cy="6156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35809C6-4E52-4501-9D4A-E5FE26984364}"/>
              </a:ext>
            </a:extLst>
          </p:cNvPr>
          <p:cNvGrpSpPr/>
          <p:nvPr/>
        </p:nvGrpSpPr>
        <p:grpSpPr>
          <a:xfrm>
            <a:off x="154308" y="4275640"/>
            <a:ext cx="11111057" cy="2072299"/>
            <a:chOff x="154308" y="4454317"/>
            <a:chExt cx="11111057" cy="2072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A809A320-8E3A-423D-AA52-C4ED0FDF913A}"/>
                    </a:ext>
                  </a:extLst>
                </p:cNvPr>
                <p:cNvSpPr/>
                <p:nvPr/>
              </p:nvSpPr>
              <p:spPr>
                <a:xfrm>
                  <a:off x="154308" y="4454317"/>
                  <a:ext cx="11111057" cy="20722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/>
                    <a:t>So,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IN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IN" sz="2800" dirty="0"/>
                            <m:t>+ 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a14:m>
                  <a:endPara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I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IN" sz="2800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IN" sz="2800" dirty="0"/>
                              <m:t>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09A320-8E3A-423D-AA52-C4ED0FDF9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8" y="4454317"/>
                  <a:ext cx="11111057" cy="2072299"/>
                </a:xfrm>
                <a:prstGeom prst="rect">
                  <a:avLst/>
                </a:prstGeom>
                <a:blipFill>
                  <a:blip r:embed="rId8"/>
                  <a:stretch>
                    <a:fillRect l="-10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1DADF638-47CA-4F22-AC29-0B71F926CEDC}"/>
                </a:ext>
              </a:extLst>
            </p:cNvPr>
            <p:cNvCxnSpPr/>
            <p:nvPr/>
          </p:nvCxnSpPr>
          <p:spPr>
            <a:xfrm flipV="1">
              <a:off x="4929352" y="4529959"/>
              <a:ext cx="504496" cy="388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ACFB564-E7DB-4CE7-9EC2-F908C637A5E3}"/>
                </a:ext>
              </a:extLst>
            </p:cNvPr>
            <p:cNvCxnSpPr/>
            <p:nvPr/>
          </p:nvCxnSpPr>
          <p:spPr>
            <a:xfrm flipV="1">
              <a:off x="8192814" y="4529959"/>
              <a:ext cx="504496" cy="388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0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Agenda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 smtClean="0">
                <a:solidFill>
                  <a:prstClr val="black"/>
                </a:solidFill>
              </a:rPr>
              <a:t>Introduce the concepts of </a:t>
            </a:r>
          </a:p>
          <a:p>
            <a:pPr lvl="1">
              <a:lnSpc>
                <a:spcPts val="3000"/>
              </a:lnSpc>
            </a:pPr>
            <a:r>
              <a:rPr lang="en-US" dirty="0" smtClean="0">
                <a:solidFill>
                  <a:prstClr val="black"/>
                </a:solidFill>
              </a:rPr>
              <a:t>Regularization</a:t>
            </a:r>
          </a:p>
          <a:p>
            <a:pPr lvl="1">
              <a:lnSpc>
                <a:spcPts val="3000"/>
              </a:lnSpc>
            </a:pPr>
            <a:r>
              <a:rPr lang="en-US" dirty="0" smtClean="0">
                <a:solidFill>
                  <a:prstClr val="black"/>
                </a:solidFill>
              </a:rPr>
              <a:t>Dropout</a:t>
            </a:r>
          </a:p>
          <a:p>
            <a:pPr lvl="1">
              <a:lnSpc>
                <a:spcPts val="3000"/>
              </a:lnSpc>
            </a:pPr>
            <a:r>
              <a:rPr lang="en-US" dirty="0" smtClean="0">
                <a:solidFill>
                  <a:prstClr val="black"/>
                </a:solidFill>
              </a:rPr>
              <a:t>Batch normalization</a:t>
            </a:r>
          </a:p>
          <a:p>
            <a:pPr lvl="1">
              <a:lnSpc>
                <a:spcPts val="3000"/>
              </a:lnSpc>
            </a:pPr>
            <a:endParaRPr lang="en-US" dirty="0">
              <a:solidFill>
                <a:prstClr val="black"/>
              </a:solidFill>
            </a:endParaRP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prstClr val="black"/>
                </a:solidFill>
              </a:rPr>
              <a:t>Resource: </a:t>
            </a:r>
            <a:r>
              <a:rPr lang="en-US" dirty="0" err="1" smtClean="0">
                <a:solidFill>
                  <a:prstClr val="black"/>
                </a:solidFill>
              </a:rPr>
              <a:t>Goodfellow</a:t>
            </a:r>
            <a:r>
              <a:rPr lang="en-US" dirty="0" smtClean="0">
                <a:solidFill>
                  <a:prstClr val="black"/>
                </a:solidFill>
              </a:rPr>
              <a:t> Book (Chapter 7)</a:t>
            </a:r>
          </a:p>
          <a:p>
            <a:pPr lvl="1">
              <a:lnSpc>
                <a:spcPts val="3000"/>
              </a:lnSpc>
            </a:pPr>
            <a:endParaRPr lang="en-US" dirty="0">
              <a:solidFill>
                <a:prstClr val="black"/>
              </a:solidFill>
            </a:endParaRPr>
          </a:p>
          <a:p>
            <a:pPr>
              <a:lnSpc>
                <a:spcPts val="3000"/>
              </a:lnSpc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CS60010 / Deep Learning | Regularization and </a:t>
            </a:r>
            <a:r>
              <a:rPr lang="en-US" dirty="0" err="1"/>
              <a:t>Batchnorm</a:t>
            </a:r>
            <a:r>
              <a:rPr lang="en-US" dirty="0"/>
              <a:t> (c) Abir Das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73997" cy="365125"/>
          </a:xfrm>
        </p:spPr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CS60010 / Deep Learning | Regularization and </a:t>
            </a:r>
            <a:r>
              <a:rPr lang="en-US" dirty="0" err="1" smtClean="0"/>
              <a:t>Batchnorm</a:t>
            </a:r>
            <a:r>
              <a:rPr lang="en-US" dirty="0" smtClean="0"/>
              <a:t>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1861073" y="832857"/>
            <a:ext cx="9306599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rgbClr val="434343"/>
                </a:solidFill>
              </a:rPr>
              <a:t>Recap: The </a:t>
            </a:r>
            <a:r>
              <a:rPr lang="en-US" sz="4000" dirty="0" smtClean="0">
                <a:solidFill>
                  <a:srgbClr val="434343"/>
                </a:solidFill>
              </a:rPr>
              <a:t>Bias-Variance Decomposition</a:t>
            </a:r>
            <a:endParaRPr sz="40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6968" y="1539839"/>
                <a:ext cx="3277820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8" y="1539839"/>
                <a:ext cx="3277820" cy="5084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4143" y="2178941"/>
                <a:ext cx="3758273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𝒟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43" y="2178941"/>
                <a:ext cx="3758273" cy="282065"/>
              </a:xfrm>
              <a:prstGeom prst="rect">
                <a:avLst/>
              </a:prstGeom>
              <a:blipFill rotWithShape="0">
                <a:blip r:embed="rId4"/>
                <a:stretch>
                  <a:fillRect l="-325" t="-4255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04143" y="2591635"/>
                <a:ext cx="4203778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−2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b="1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sup>
                          </m:sSubSup>
                          <m:d>
                            <m:dPr>
                              <m:ctrlPr>
                                <a:rPr lang="mr-I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b="1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43" y="2591635"/>
                <a:ext cx="4203778" cy="282065"/>
              </a:xfrm>
              <a:prstGeom prst="rect">
                <a:avLst/>
              </a:prstGeom>
              <a:blipFill rotWithShape="0">
                <a:blip r:embed="rId5"/>
                <a:stretch>
                  <a:fillRect l="-145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04143" y="3004329"/>
                <a:ext cx="3621825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−2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bar>
                      <m:d>
                        <m:d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b="1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43" y="3004329"/>
                <a:ext cx="3621825" cy="282065"/>
              </a:xfrm>
              <a:prstGeom prst="rect">
                <a:avLst/>
              </a:prstGeom>
              <a:blipFill rotWithShape="0">
                <a:blip r:embed="rId6"/>
                <a:stretch>
                  <a:fillRect l="-337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04143" y="3417023"/>
                <a:ext cx="5327292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ba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ba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bar>
                      <m:d>
                        <m:d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b="1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43" y="3417023"/>
                <a:ext cx="5327292" cy="282065"/>
              </a:xfrm>
              <a:prstGeom prst="rect">
                <a:avLst/>
              </a:prstGeom>
              <a:blipFill rotWithShape="0">
                <a:blip r:embed="rId7"/>
                <a:stretch>
                  <a:fillRect l="-114" t="-65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304143" y="3829718"/>
                <a:ext cx="4095673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b="1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ba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43" y="3829718"/>
                <a:ext cx="4095673" cy="367345"/>
              </a:xfrm>
              <a:prstGeom prst="rect">
                <a:avLst/>
              </a:prstGeom>
              <a:blipFill rotWithShape="0">
                <a:blip r:embed="rId8"/>
                <a:stretch>
                  <a:fillRect l="-298" r="-14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88;p12"/>
          <p:cNvSpPr txBox="1"/>
          <p:nvPr/>
        </p:nvSpPr>
        <p:spPr>
          <a:xfrm>
            <a:off x="10004259" y="6179438"/>
            <a:ext cx="2172751" cy="3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 smtClean="0">
                <a:solidFill>
                  <a:srgbClr val="999999"/>
                </a:solidFill>
              </a:rPr>
              <a:t>Slide</a:t>
            </a:r>
            <a:r>
              <a:rPr lang="en-US" sz="1000" dirty="0">
                <a:solidFill>
                  <a:srgbClr val="999999"/>
                </a:solidFill>
              </a:rPr>
              <a:t> </a:t>
            </a:r>
            <a:r>
              <a:rPr lang="en-US" sz="1000" dirty="0" smtClean="0">
                <a:solidFill>
                  <a:srgbClr val="999999"/>
                </a:solidFill>
              </a:rPr>
              <a:t>motivation: Malik </a:t>
            </a:r>
            <a:r>
              <a:rPr lang="en-US" sz="1000" dirty="0" err="1">
                <a:solidFill>
                  <a:srgbClr val="999999"/>
                </a:solidFill>
              </a:rPr>
              <a:t>Magdon</a:t>
            </a:r>
            <a:r>
              <a:rPr lang="en-US" sz="1000" dirty="0">
                <a:solidFill>
                  <a:srgbClr val="999999"/>
                </a:solidFill>
              </a:rPr>
              <a:t>-Ismail</a:t>
            </a:r>
          </a:p>
          <a:p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139200" y="3621774"/>
            <a:ext cx="295361" cy="142231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05392" y="44701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68" name="Left Brace 67"/>
          <p:cNvSpPr/>
          <p:nvPr/>
        </p:nvSpPr>
        <p:spPr>
          <a:xfrm rot="16200000">
            <a:off x="4198735" y="3354477"/>
            <a:ext cx="265164" cy="198710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948851" y="4470131"/>
            <a:ext cx="111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Variance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51983" y="2524306"/>
            <a:ext cx="2808198" cy="414702"/>
            <a:chOff x="7351983" y="2524306"/>
            <a:chExt cx="2808198" cy="414702"/>
          </a:xfrm>
        </p:grpSpPr>
        <p:grpSp>
          <p:nvGrpSpPr>
            <p:cNvPr id="11" name="Group 10"/>
            <p:cNvGrpSpPr/>
            <p:nvPr/>
          </p:nvGrpSpPr>
          <p:grpSpPr>
            <a:xfrm>
              <a:off x="7351983" y="2524306"/>
              <a:ext cx="2808198" cy="414702"/>
              <a:chOff x="7351983" y="2524306"/>
              <a:chExt cx="2808198" cy="4147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351983" y="2589052"/>
                    <a:ext cx="11580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b="1" dirty="0" smtClean="0"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983" y="2589052"/>
                    <a:ext cx="1158009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211" r="-2105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TextBox 70"/>
              <p:cNvSpPr txBox="1"/>
              <p:nvPr/>
            </p:nvSpPr>
            <p:spPr>
              <a:xfrm>
                <a:off x="8468651" y="2538898"/>
                <a:ext cx="6078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Bias</a:t>
                </a:r>
                <a:endParaRPr lang="en-US" sz="2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046616" y="2538898"/>
                <a:ext cx="1113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/>
                  <a:t>Variance</a:t>
                </a:r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8812662" y="2524306"/>
                    <a:ext cx="470171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latin typeface="Cambria Math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2662" y="2524306"/>
                    <a:ext cx="470171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/>
            <p:cNvSpPr/>
            <p:nvPr/>
          </p:nvSpPr>
          <p:spPr>
            <a:xfrm>
              <a:off x="7351983" y="2524306"/>
              <a:ext cx="2721407" cy="398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0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1861073" y="832857"/>
            <a:ext cx="8509299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434343"/>
                </a:solidFill>
              </a:rPr>
              <a:t>Recap: Bias-Variance Trade-off</a:t>
            </a:r>
            <a:endParaRPr sz="4000" dirty="0">
              <a:solidFill>
                <a:srgbClr val="4343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0" y="1715861"/>
            <a:ext cx="5190124" cy="43352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78621" y="2157039"/>
            <a:ext cx="4164944" cy="3286487"/>
            <a:chOff x="6678621" y="2157039"/>
            <a:chExt cx="4164944" cy="3286487"/>
          </a:xfrm>
        </p:grpSpPr>
        <p:sp>
          <p:nvSpPr>
            <p:cNvPr id="46" name="object 26"/>
            <p:cNvSpPr/>
            <p:nvPr/>
          </p:nvSpPr>
          <p:spPr>
            <a:xfrm>
              <a:off x="6983517" y="5126636"/>
              <a:ext cx="3755390" cy="0"/>
            </a:xfrm>
            <a:custGeom>
              <a:avLst/>
              <a:gdLst/>
              <a:ahLst/>
              <a:cxnLst/>
              <a:rect l="l" t="t" r="r" b="b"/>
              <a:pathLst>
                <a:path w="3755390">
                  <a:moveTo>
                    <a:pt x="0" y="0"/>
                  </a:moveTo>
                  <a:lnTo>
                    <a:pt x="3754840" y="0"/>
                  </a:lnTo>
                </a:path>
              </a:pathLst>
            </a:custGeom>
            <a:ln w="11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/>
            <p:cNvSpPr/>
            <p:nvPr/>
          </p:nvSpPr>
          <p:spPr>
            <a:xfrm>
              <a:off x="6983517" y="2157039"/>
              <a:ext cx="0" cy="2964180"/>
            </a:xfrm>
            <a:custGeom>
              <a:avLst/>
              <a:gdLst/>
              <a:ahLst/>
              <a:cxnLst/>
              <a:rect l="l" t="t" r="r" b="b"/>
              <a:pathLst>
                <a:path h="2964179">
                  <a:moveTo>
                    <a:pt x="0" y="2963913"/>
                  </a:moveTo>
                  <a:lnTo>
                    <a:pt x="0" y="0"/>
                  </a:lnTo>
                </a:path>
              </a:pathLst>
            </a:custGeom>
            <a:ln w="22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/>
            <p:cNvSpPr/>
            <p:nvPr/>
          </p:nvSpPr>
          <p:spPr>
            <a:xfrm>
              <a:off x="6983517" y="2157052"/>
              <a:ext cx="3756025" cy="1482090"/>
            </a:xfrm>
            <a:custGeom>
              <a:avLst/>
              <a:gdLst/>
              <a:ahLst/>
              <a:cxnLst/>
              <a:rect l="l" t="t" r="r" b="b"/>
              <a:pathLst>
                <a:path w="3756025" h="1482089">
                  <a:moveTo>
                    <a:pt x="0" y="0"/>
                  </a:moveTo>
                  <a:lnTo>
                    <a:pt x="0" y="1481467"/>
                  </a:lnTo>
                  <a:lnTo>
                    <a:pt x="3755781" y="1481467"/>
                  </a:lnTo>
                  <a:lnTo>
                    <a:pt x="3755781" y="1236191"/>
                  </a:lnTo>
                  <a:lnTo>
                    <a:pt x="3754840" y="1236128"/>
                  </a:lnTo>
                  <a:lnTo>
                    <a:pt x="3581495" y="1227606"/>
                  </a:lnTo>
                  <a:lnTo>
                    <a:pt x="3465930" y="1220025"/>
                  </a:lnTo>
                  <a:lnTo>
                    <a:pt x="3408150" y="1217180"/>
                  </a:lnTo>
                  <a:lnTo>
                    <a:pt x="3119239" y="1198244"/>
                  </a:lnTo>
                  <a:lnTo>
                    <a:pt x="3061459" y="1193507"/>
                  </a:lnTo>
                  <a:lnTo>
                    <a:pt x="3003684" y="1189722"/>
                  </a:lnTo>
                  <a:lnTo>
                    <a:pt x="2714777" y="1166037"/>
                  </a:lnTo>
                  <a:lnTo>
                    <a:pt x="2425865" y="1137614"/>
                  </a:lnTo>
                  <a:lnTo>
                    <a:pt x="2368080" y="1130998"/>
                  </a:lnTo>
                  <a:lnTo>
                    <a:pt x="2194737" y="1111097"/>
                  </a:lnTo>
                  <a:lnTo>
                    <a:pt x="2079180" y="1095946"/>
                  </a:lnTo>
                  <a:lnTo>
                    <a:pt x="1905825" y="1070368"/>
                  </a:lnTo>
                  <a:lnTo>
                    <a:pt x="1732483" y="1041958"/>
                  </a:lnTo>
                  <a:lnTo>
                    <a:pt x="1674710" y="1031531"/>
                  </a:lnTo>
                  <a:lnTo>
                    <a:pt x="1559140" y="1008798"/>
                  </a:lnTo>
                  <a:lnTo>
                    <a:pt x="1501368" y="995539"/>
                  </a:lnTo>
                  <a:lnTo>
                    <a:pt x="1443583" y="983220"/>
                  </a:lnTo>
                  <a:lnTo>
                    <a:pt x="1328013" y="954810"/>
                  </a:lnTo>
                  <a:lnTo>
                    <a:pt x="1270241" y="939659"/>
                  </a:lnTo>
                  <a:lnTo>
                    <a:pt x="1154671" y="905547"/>
                  </a:lnTo>
                  <a:lnTo>
                    <a:pt x="1096899" y="886611"/>
                  </a:lnTo>
                  <a:lnTo>
                    <a:pt x="1039114" y="866711"/>
                  </a:lnTo>
                  <a:lnTo>
                    <a:pt x="981329" y="844917"/>
                  </a:lnTo>
                  <a:lnTo>
                    <a:pt x="923556" y="822184"/>
                  </a:lnTo>
                  <a:lnTo>
                    <a:pt x="865759" y="796619"/>
                  </a:lnTo>
                  <a:lnTo>
                    <a:pt x="807986" y="770089"/>
                  </a:lnTo>
                  <a:lnTo>
                    <a:pt x="750214" y="740739"/>
                  </a:lnTo>
                  <a:lnTo>
                    <a:pt x="692429" y="708519"/>
                  </a:lnTo>
                  <a:lnTo>
                    <a:pt x="634644" y="673480"/>
                  </a:lnTo>
                  <a:lnTo>
                    <a:pt x="576859" y="634631"/>
                  </a:lnTo>
                  <a:lnTo>
                    <a:pt x="519074" y="592962"/>
                  </a:lnTo>
                  <a:lnTo>
                    <a:pt x="461302" y="545604"/>
                  </a:lnTo>
                  <a:lnTo>
                    <a:pt x="403517" y="492543"/>
                  </a:lnTo>
                  <a:lnTo>
                    <a:pt x="345732" y="431926"/>
                  </a:lnTo>
                  <a:lnTo>
                    <a:pt x="287947" y="363727"/>
                  </a:lnTo>
                  <a:lnTo>
                    <a:pt x="230174" y="285101"/>
                  </a:lnTo>
                  <a:lnTo>
                    <a:pt x="172389" y="194169"/>
                  </a:lnTo>
                  <a:lnTo>
                    <a:pt x="114604" y="85241"/>
                  </a:lnTo>
                  <a:lnTo>
                    <a:pt x="76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9"/>
            <p:cNvSpPr/>
            <p:nvPr/>
          </p:nvSpPr>
          <p:spPr>
            <a:xfrm>
              <a:off x="7060172" y="2157052"/>
              <a:ext cx="3679190" cy="1236345"/>
            </a:xfrm>
            <a:custGeom>
              <a:avLst/>
              <a:gdLst/>
              <a:ahLst/>
              <a:cxnLst/>
              <a:rect l="l" t="t" r="r" b="b"/>
              <a:pathLst>
                <a:path w="3679190" h="1236345">
                  <a:moveTo>
                    <a:pt x="0" y="0"/>
                  </a:moveTo>
                  <a:lnTo>
                    <a:pt x="37949" y="85241"/>
                  </a:lnTo>
                  <a:lnTo>
                    <a:pt x="95734" y="194169"/>
                  </a:lnTo>
                  <a:lnTo>
                    <a:pt x="153519" y="285101"/>
                  </a:lnTo>
                  <a:lnTo>
                    <a:pt x="211291" y="363727"/>
                  </a:lnTo>
                  <a:lnTo>
                    <a:pt x="269076" y="431926"/>
                  </a:lnTo>
                  <a:lnTo>
                    <a:pt x="326861" y="492543"/>
                  </a:lnTo>
                  <a:lnTo>
                    <a:pt x="384646" y="545604"/>
                  </a:lnTo>
                  <a:lnTo>
                    <a:pt x="442418" y="592962"/>
                  </a:lnTo>
                  <a:lnTo>
                    <a:pt x="500203" y="634631"/>
                  </a:lnTo>
                  <a:lnTo>
                    <a:pt x="557988" y="673480"/>
                  </a:lnTo>
                  <a:lnTo>
                    <a:pt x="615773" y="708519"/>
                  </a:lnTo>
                  <a:lnTo>
                    <a:pt x="673558" y="740739"/>
                  </a:lnTo>
                  <a:lnTo>
                    <a:pt x="731331" y="770089"/>
                  </a:lnTo>
                  <a:lnTo>
                    <a:pt x="789103" y="796619"/>
                  </a:lnTo>
                  <a:lnTo>
                    <a:pt x="846901" y="822184"/>
                  </a:lnTo>
                  <a:lnTo>
                    <a:pt x="904673" y="844917"/>
                  </a:lnTo>
                  <a:lnTo>
                    <a:pt x="962458" y="866711"/>
                  </a:lnTo>
                  <a:lnTo>
                    <a:pt x="1020243" y="886611"/>
                  </a:lnTo>
                  <a:lnTo>
                    <a:pt x="1078015" y="905547"/>
                  </a:lnTo>
                  <a:lnTo>
                    <a:pt x="1135800" y="922603"/>
                  </a:lnTo>
                  <a:lnTo>
                    <a:pt x="1193585" y="939659"/>
                  </a:lnTo>
                  <a:lnTo>
                    <a:pt x="1251358" y="954810"/>
                  </a:lnTo>
                  <a:lnTo>
                    <a:pt x="1309143" y="969009"/>
                  </a:lnTo>
                  <a:lnTo>
                    <a:pt x="1366928" y="983220"/>
                  </a:lnTo>
                  <a:lnTo>
                    <a:pt x="1424713" y="995539"/>
                  </a:lnTo>
                  <a:lnTo>
                    <a:pt x="1482485" y="1008798"/>
                  </a:lnTo>
                  <a:lnTo>
                    <a:pt x="1540270" y="1020165"/>
                  </a:lnTo>
                  <a:lnTo>
                    <a:pt x="1598055" y="1031531"/>
                  </a:lnTo>
                  <a:lnTo>
                    <a:pt x="1655827" y="1041958"/>
                  </a:lnTo>
                  <a:lnTo>
                    <a:pt x="1713612" y="1051419"/>
                  </a:lnTo>
                  <a:lnTo>
                    <a:pt x="1771397" y="1060894"/>
                  </a:lnTo>
                  <a:lnTo>
                    <a:pt x="1829170" y="1070368"/>
                  </a:lnTo>
                  <a:lnTo>
                    <a:pt x="1886967" y="1078902"/>
                  </a:lnTo>
                  <a:lnTo>
                    <a:pt x="1944740" y="1087424"/>
                  </a:lnTo>
                  <a:lnTo>
                    <a:pt x="2002525" y="1095946"/>
                  </a:lnTo>
                  <a:lnTo>
                    <a:pt x="2060310" y="1103515"/>
                  </a:lnTo>
                  <a:lnTo>
                    <a:pt x="2118082" y="1111097"/>
                  </a:lnTo>
                  <a:lnTo>
                    <a:pt x="2175867" y="1117726"/>
                  </a:lnTo>
                  <a:lnTo>
                    <a:pt x="2233652" y="1124368"/>
                  </a:lnTo>
                  <a:lnTo>
                    <a:pt x="2291424" y="1130998"/>
                  </a:lnTo>
                  <a:lnTo>
                    <a:pt x="2349209" y="1137614"/>
                  </a:lnTo>
                  <a:lnTo>
                    <a:pt x="2406994" y="1143304"/>
                  </a:lnTo>
                  <a:lnTo>
                    <a:pt x="2464779" y="1148981"/>
                  </a:lnTo>
                  <a:lnTo>
                    <a:pt x="2522551" y="1154670"/>
                  </a:lnTo>
                  <a:lnTo>
                    <a:pt x="2580336" y="1160347"/>
                  </a:lnTo>
                  <a:lnTo>
                    <a:pt x="2638121" y="1166037"/>
                  </a:lnTo>
                  <a:lnTo>
                    <a:pt x="2695894" y="1170774"/>
                  </a:lnTo>
                  <a:lnTo>
                    <a:pt x="2753679" y="1175511"/>
                  </a:lnTo>
                  <a:lnTo>
                    <a:pt x="2811464" y="1180248"/>
                  </a:lnTo>
                  <a:lnTo>
                    <a:pt x="2869239" y="1184985"/>
                  </a:lnTo>
                  <a:lnTo>
                    <a:pt x="2927029" y="1189722"/>
                  </a:lnTo>
                  <a:lnTo>
                    <a:pt x="2984803" y="1193507"/>
                  </a:lnTo>
                  <a:lnTo>
                    <a:pt x="3042583" y="1198244"/>
                  </a:lnTo>
                  <a:lnTo>
                    <a:pt x="3100373" y="1202029"/>
                  </a:lnTo>
                  <a:lnTo>
                    <a:pt x="3158148" y="1205813"/>
                  </a:lnTo>
                  <a:lnTo>
                    <a:pt x="3215930" y="1209611"/>
                  </a:lnTo>
                  <a:lnTo>
                    <a:pt x="3273715" y="1213395"/>
                  </a:lnTo>
                  <a:lnTo>
                    <a:pt x="3331494" y="1217180"/>
                  </a:lnTo>
                  <a:lnTo>
                    <a:pt x="3389274" y="1220025"/>
                  </a:lnTo>
                  <a:lnTo>
                    <a:pt x="3447059" y="1223822"/>
                  </a:lnTo>
                  <a:lnTo>
                    <a:pt x="3504839" y="1227606"/>
                  </a:lnTo>
                  <a:lnTo>
                    <a:pt x="3562614" y="1230451"/>
                  </a:lnTo>
                  <a:lnTo>
                    <a:pt x="3620404" y="1233296"/>
                  </a:lnTo>
                  <a:lnTo>
                    <a:pt x="3678184" y="1236128"/>
                  </a:lnTo>
                  <a:lnTo>
                    <a:pt x="3679126" y="1236191"/>
                  </a:lnTo>
                </a:path>
              </a:pathLst>
            </a:custGeom>
            <a:ln w="5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0"/>
            <p:cNvSpPr/>
            <p:nvPr/>
          </p:nvSpPr>
          <p:spPr>
            <a:xfrm>
              <a:off x="6983517" y="2157052"/>
              <a:ext cx="3756025" cy="1482090"/>
            </a:xfrm>
            <a:custGeom>
              <a:avLst/>
              <a:gdLst/>
              <a:ahLst/>
              <a:cxnLst/>
              <a:rect l="l" t="t" r="r" b="b"/>
              <a:pathLst>
                <a:path w="3756025" h="1482089">
                  <a:moveTo>
                    <a:pt x="3755781" y="1481467"/>
                  </a:moveTo>
                  <a:lnTo>
                    <a:pt x="0" y="1481467"/>
                  </a:lnTo>
                  <a:lnTo>
                    <a:pt x="0" y="0"/>
                  </a:lnTo>
                </a:path>
              </a:pathLst>
            </a:custGeom>
            <a:ln w="5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1"/>
            <p:cNvSpPr/>
            <p:nvPr/>
          </p:nvSpPr>
          <p:spPr>
            <a:xfrm>
              <a:off x="6983517" y="3638520"/>
              <a:ext cx="3756025" cy="1482725"/>
            </a:xfrm>
            <a:custGeom>
              <a:avLst/>
              <a:gdLst/>
              <a:ahLst/>
              <a:cxnLst/>
              <a:rect l="l" t="t" r="r" b="b"/>
              <a:pathLst>
                <a:path w="3756025" h="1482725">
                  <a:moveTo>
                    <a:pt x="3755781" y="0"/>
                  </a:moveTo>
                  <a:lnTo>
                    <a:pt x="0" y="0"/>
                  </a:lnTo>
                  <a:lnTo>
                    <a:pt x="0" y="1482432"/>
                  </a:lnTo>
                  <a:lnTo>
                    <a:pt x="3755781" y="1482432"/>
                  </a:lnTo>
                  <a:lnTo>
                    <a:pt x="3755781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2"/>
            <p:cNvSpPr/>
            <p:nvPr/>
          </p:nvSpPr>
          <p:spPr>
            <a:xfrm>
              <a:off x="6983515" y="3638520"/>
              <a:ext cx="3756025" cy="0"/>
            </a:xfrm>
            <a:custGeom>
              <a:avLst/>
              <a:gdLst/>
              <a:ahLst/>
              <a:cxnLst/>
              <a:rect l="l" t="t" r="r" b="b"/>
              <a:pathLst>
                <a:path w="3756025">
                  <a:moveTo>
                    <a:pt x="3755783" y="0"/>
                  </a:moveTo>
                  <a:lnTo>
                    <a:pt x="0" y="0"/>
                  </a:lnTo>
                </a:path>
              </a:pathLst>
            </a:custGeom>
            <a:ln w="5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33"/>
            <p:cNvSpPr/>
            <p:nvPr/>
          </p:nvSpPr>
          <p:spPr>
            <a:xfrm>
              <a:off x="6983515" y="5120953"/>
              <a:ext cx="3756025" cy="0"/>
            </a:xfrm>
            <a:custGeom>
              <a:avLst/>
              <a:gdLst/>
              <a:ahLst/>
              <a:cxnLst/>
              <a:rect l="l" t="t" r="r" b="b"/>
              <a:pathLst>
                <a:path w="3756025">
                  <a:moveTo>
                    <a:pt x="0" y="0"/>
                  </a:moveTo>
                  <a:lnTo>
                    <a:pt x="3755783" y="0"/>
                  </a:lnTo>
                </a:path>
              </a:pathLst>
            </a:custGeom>
            <a:ln w="5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4"/>
            <p:cNvSpPr/>
            <p:nvPr/>
          </p:nvSpPr>
          <p:spPr>
            <a:xfrm>
              <a:off x="7060237" y="2157039"/>
              <a:ext cx="3679190" cy="1237615"/>
            </a:xfrm>
            <a:custGeom>
              <a:avLst/>
              <a:gdLst/>
              <a:ahLst/>
              <a:cxnLst/>
              <a:rect l="l" t="t" r="r" b="b"/>
              <a:pathLst>
                <a:path w="3679190" h="1237614">
                  <a:moveTo>
                    <a:pt x="0" y="0"/>
                  </a:moveTo>
                  <a:lnTo>
                    <a:pt x="37884" y="85255"/>
                  </a:lnTo>
                  <a:lnTo>
                    <a:pt x="95669" y="194183"/>
                  </a:lnTo>
                  <a:lnTo>
                    <a:pt x="153454" y="285115"/>
                  </a:lnTo>
                  <a:lnTo>
                    <a:pt x="211226" y="363740"/>
                  </a:lnTo>
                  <a:lnTo>
                    <a:pt x="269011" y="431939"/>
                  </a:lnTo>
                  <a:lnTo>
                    <a:pt x="326796" y="492556"/>
                  </a:lnTo>
                  <a:lnTo>
                    <a:pt x="384581" y="545617"/>
                  </a:lnTo>
                  <a:lnTo>
                    <a:pt x="442353" y="592975"/>
                  </a:lnTo>
                  <a:lnTo>
                    <a:pt x="500138" y="634644"/>
                  </a:lnTo>
                  <a:lnTo>
                    <a:pt x="557923" y="673493"/>
                  </a:lnTo>
                  <a:lnTo>
                    <a:pt x="615708" y="708533"/>
                  </a:lnTo>
                  <a:lnTo>
                    <a:pt x="673493" y="740752"/>
                  </a:lnTo>
                  <a:lnTo>
                    <a:pt x="731266" y="770102"/>
                  </a:lnTo>
                  <a:lnTo>
                    <a:pt x="789038" y="796632"/>
                  </a:lnTo>
                  <a:lnTo>
                    <a:pt x="846836" y="822198"/>
                  </a:lnTo>
                  <a:lnTo>
                    <a:pt x="904608" y="844931"/>
                  </a:lnTo>
                  <a:lnTo>
                    <a:pt x="962393" y="866724"/>
                  </a:lnTo>
                  <a:lnTo>
                    <a:pt x="1020178" y="886625"/>
                  </a:lnTo>
                  <a:lnTo>
                    <a:pt x="1077950" y="905560"/>
                  </a:lnTo>
                  <a:lnTo>
                    <a:pt x="1135735" y="922616"/>
                  </a:lnTo>
                  <a:lnTo>
                    <a:pt x="1193520" y="939673"/>
                  </a:lnTo>
                  <a:lnTo>
                    <a:pt x="1251292" y="954824"/>
                  </a:lnTo>
                  <a:lnTo>
                    <a:pt x="1309077" y="969022"/>
                  </a:lnTo>
                  <a:lnTo>
                    <a:pt x="1366862" y="983234"/>
                  </a:lnTo>
                  <a:lnTo>
                    <a:pt x="1424647" y="995553"/>
                  </a:lnTo>
                  <a:lnTo>
                    <a:pt x="1482420" y="1008811"/>
                  </a:lnTo>
                  <a:lnTo>
                    <a:pt x="1540205" y="1020178"/>
                  </a:lnTo>
                  <a:lnTo>
                    <a:pt x="1597990" y="1031544"/>
                  </a:lnTo>
                  <a:lnTo>
                    <a:pt x="1655762" y="1041971"/>
                  </a:lnTo>
                  <a:lnTo>
                    <a:pt x="1713547" y="1051433"/>
                  </a:lnTo>
                  <a:lnTo>
                    <a:pt x="1771332" y="1060907"/>
                  </a:lnTo>
                  <a:lnTo>
                    <a:pt x="1829104" y="1070381"/>
                  </a:lnTo>
                  <a:lnTo>
                    <a:pt x="1886902" y="1078915"/>
                  </a:lnTo>
                  <a:lnTo>
                    <a:pt x="1944674" y="1087437"/>
                  </a:lnTo>
                  <a:lnTo>
                    <a:pt x="2002459" y="1095959"/>
                  </a:lnTo>
                  <a:lnTo>
                    <a:pt x="2060244" y="1103528"/>
                  </a:lnTo>
                  <a:lnTo>
                    <a:pt x="2118017" y="1111110"/>
                  </a:lnTo>
                  <a:lnTo>
                    <a:pt x="2175802" y="1117739"/>
                  </a:lnTo>
                  <a:lnTo>
                    <a:pt x="2233587" y="1124381"/>
                  </a:lnTo>
                  <a:lnTo>
                    <a:pt x="2291359" y="1131011"/>
                  </a:lnTo>
                  <a:lnTo>
                    <a:pt x="2349144" y="1137627"/>
                  </a:lnTo>
                  <a:lnTo>
                    <a:pt x="2406929" y="1143317"/>
                  </a:lnTo>
                  <a:lnTo>
                    <a:pt x="2464714" y="1148994"/>
                  </a:lnTo>
                  <a:lnTo>
                    <a:pt x="2522486" y="1154684"/>
                  </a:lnTo>
                  <a:lnTo>
                    <a:pt x="2580271" y="1160360"/>
                  </a:lnTo>
                  <a:lnTo>
                    <a:pt x="2638056" y="1166050"/>
                  </a:lnTo>
                  <a:lnTo>
                    <a:pt x="2695829" y="1170787"/>
                  </a:lnTo>
                  <a:lnTo>
                    <a:pt x="2753614" y="1175524"/>
                  </a:lnTo>
                  <a:lnTo>
                    <a:pt x="2811399" y="1180261"/>
                  </a:lnTo>
                  <a:lnTo>
                    <a:pt x="2869173" y="1184998"/>
                  </a:lnTo>
                  <a:lnTo>
                    <a:pt x="2926963" y="1189736"/>
                  </a:lnTo>
                  <a:lnTo>
                    <a:pt x="2984738" y="1193520"/>
                  </a:lnTo>
                  <a:lnTo>
                    <a:pt x="3042518" y="1198257"/>
                  </a:lnTo>
                  <a:lnTo>
                    <a:pt x="3100308" y="1202042"/>
                  </a:lnTo>
                  <a:lnTo>
                    <a:pt x="3158083" y="1205826"/>
                  </a:lnTo>
                  <a:lnTo>
                    <a:pt x="3215864" y="1209624"/>
                  </a:lnTo>
                  <a:lnTo>
                    <a:pt x="3273649" y="1213408"/>
                  </a:lnTo>
                  <a:lnTo>
                    <a:pt x="3331429" y="1217193"/>
                  </a:lnTo>
                  <a:lnTo>
                    <a:pt x="3389209" y="1220038"/>
                  </a:lnTo>
                  <a:lnTo>
                    <a:pt x="3446994" y="1223835"/>
                  </a:lnTo>
                  <a:lnTo>
                    <a:pt x="3504774" y="1227620"/>
                  </a:lnTo>
                  <a:lnTo>
                    <a:pt x="3562549" y="1230464"/>
                  </a:lnTo>
                  <a:lnTo>
                    <a:pt x="3620339" y="1233309"/>
                  </a:lnTo>
                  <a:lnTo>
                    <a:pt x="3678119" y="1236141"/>
                  </a:lnTo>
                  <a:lnTo>
                    <a:pt x="3679061" y="1237094"/>
                  </a:lnTo>
                </a:path>
              </a:pathLst>
            </a:custGeom>
            <a:ln w="4546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5"/>
            <p:cNvSpPr/>
            <p:nvPr/>
          </p:nvSpPr>
          <p:spPr>
            <a:xfrm>
              <a:off x="6983517" y="3801448"/>
              <a:ext cx="3756025" cy="963930"/>
            </a:xfrm>
            <a:custGeom>
              <a:avLst/>
              <a:gdLst/>
              <a:ahLst/>
              <a:cxnLst/>
              <a:rect l="l" t="t" r="r" b="b"/>
              <a:pathLst>
                <a:path w="3756025" h="963929">
                  <a:moveTo>
                    <a:pt x="0" y="963333"/>
                  </a:moveTo>
                  <a:lnTo>
                    <a:pt x="56832" y="889457"/>
                  </a:lnTo>
                  <a:lnTo>
                    <a:pt x="114604" y="824090"/>
                  </a:lnTo>
                  <a:lnTo>
                    <a:pt x="172389" y="765365"/>
                  </a:lnTo>
                  <a:lnTo>
                    <a:pt x="230174" y="714209"/>
                  </a:lnTo>
                  <a:lnTo>
                    <a:pt x="287947" y="666851"/>
                  </a:lnTo>
                  <a:lnTo>
                    <a:pt x="345732" y="624230"/>
                  </a:lnTo>
                  <a:lnTo>
                    <a:pt x="403517" y="586333"/>
                  </a:lnTo>
                  <a:lnTo>
                    <a:pt x="461302" y="551294"/>
                  </a:lnTo>
                  <a:lnTo>
                    <a:pt x="519074" y="519087"/>
                  </a:lnTo>
                  <a:lnTo>
                    <a:pt x="576859" y="488772"/>
                  </a:lnTo>
                  <a:lnTo>
                    <a:pt x="634644" y="461302"/>
                  </a:lnTo>
                  <a:lnTo>
                    <a:pt x="692429" y="436676"/>
                  </a:lnTo>
                  <a:lnTo>
                    <a:pt x="750214" y="412991"/>
                  </a:lnTo>
                  <a:lnTo>
                    <a:pt x="807986" y="391198"/>
                  </a:lnTo>
                  <a:lnTo>
                    <a:pt x="865759" y="370370"/>
                  </a:lnTo>
                  <a:lnTo>
                    <a:pt x="923556" y="351421"/>
                  </a:lnTo>
                  <a:lnTo>
                    <a:pt x="981329" y="333425"/>
                  </a:lnTo>
                  <a:lnTo>
                    <a:pt x="1039114" y="316369"/>
                  </a:lnTo>
                  <a:lnTo>
                    <a:pt x="1096899" y="301218"/>
                  </a:lnTo>
                  <a:lnTo>
                    <a:pt x="1154671" y="286054"/>
                  </a:lnTo>
                  <a:lnTo>
                    <a:pt x="1212456" y="271843"/>
                  </a:lnTo>
                  <a:lnTo>
                    <a:pt x="1270241" y="258597"/>
                  </a:lnTo>
                  <a:lnTo>
                    <a:pt x="1328013" y="245338"/>
                  </a:lnTo>
                  <a:lnTo>
                    <a:pt x="1385798" y="233972"/>
                  </a:lnTo>
                  <a:lnTo>
                    <a:pt x="1443583" y="222592"/>
                  </a:lnTo>
                  <a:lnTo>
                    <a:pt x="1501368" y="211226"/>
                  </a:lnTo>
                  <a:lnTo>
                    <a:pt x="1559140" y="200812"/>
                  </a:lnTo>
                  <a:lnTo>
                    <a:pt x="1616925" y="191338"/>
                  </a:lnTo>
                  <a:lnTo>
                    <a:pt x="1674710" y="181876"/>
                  </a:lnTo>
                  <a:lnTo>
                    <a:pt x="1732483" y="173342"/>
                  </a:lnTo>
                  <a:lnTo>
                    <a:pt x="1790268" y="164820"/>
                  </a:lnTo>
                  <a:lnTo>
                    <a:pt x="1848053" y="156298"/>
                  </a:lnTo>
                  <a:lnTo>
                    <a:pt x="1905825" y="148717"/>
                  </a:lnTo>
                  <a:lnTo>
                    <a:pt x="1963623" y="141135"/>
                  </a:lnTo>
                  <a:lnTo>
                    <a:pt x="2021395" y="133565"/>
                  </a:lnTo>
                  <a:lnTo>
                    <a:pt x="2079180" y="126923"/>
                  </a:lnTo>
                  <a:lnTo>
                    <a:pt x="2136965" y="119354"/>
                  </a:lnTo>
                  <a:lnTo>
                    <a:pt x="2194737" y="113665"/>
                  </a:lnTo>
                  <a:lnTo>
                    <a:pt x="2252522" y="107035"/>
                  </a:lnTo>
                  <a:lnTo>
                    <a:pt x="2310307" y="101346"/>
                  </a:lnTo>
                  <a:lnTo>
                    <a:pt x="2368080" y="95669"/>
                  </a:lnTo>
                  <a:lnTo>
                    <a:pt x="2425865" y="89979"/>
                  </a:lnTo>
                  <a:lnTo>
                    <a:pt x="2483650" y="84289"/>
                  </a:lnTo>
                  <a:lnTo>
                    <a:pt x="2541435" y="79565"/>
                  </a:lnTo>
                  <a:lnTo>
                    <a:pt x="2599207" y="73888"/>
                  </a:lnTo>
                  <a:lnTo>
                    <a:pt x="2656992" y="69138"/>
                  </a:lnTo>
                  <a:lnTo>
                    <a:pt x="2714777" y="64401"/>
                  </a:lnTo>
                  <a:lnTo>
                    <a:pt x="2772549" y="59677"/>
                  </a:lnTo>
                  <a:lnTo>
                    <a:pt x="2830334" y="55880"/>
                  </a:lnTo>
                  <a:lnTo>
                    <a:pt x="2888119" y="51155"/>
                  </a:lnTo>
                  <a:lnTo>
                    <a:pt x="2945894" y="47358"/>
                  </a:lnTo>
                  <a:lnTo>
                    <a:pt x="3003684" y="43573"/>
                  </a:lnTo>
                  <a:lnTo>
                    <a:pt x="3061459" y="39789"/>
                  </a:lnTo>
                  <a:lnTo>
                    <a:pt x="3119239" y="35991"/>
                  </a:lnTo>
                  <a:lnTo>
                    <a:pt x="3177029" y="32207"/>
                  </a:lnTo>
                  <a:lnTo>
                    <a:pt x="3234804" y="28422"/>
                  </a:lnTo>
                  <a:lnTo>
                    <a:pt x="3292585" y="24625"/>
                  </a:lnTo>
                  <a:lnTo>
                    <a:pt x="3350370" y="21780"/>
                  </a:lnTo>
                  <a:lnTo>
                    <a:pt x="3408150" y="17995"/>
                  </a:lnTo>
                  <a:lnTo>
                    <a:pt x="3465930" y="15151"/>
                  </a:lnTo>
                  <a:lnTo>
                    <a:pt x="3523715" y="11366"/>
                  </a:lnTo>
                  <a:lnTo>
                    <a:pt x="3581495" y="8521"/>
                  </a:lnTo>
                  <a:lnTo>
                    <a:pt x="3639270" y="5689"/>
                  </a:lnTo>
                  <a:lnTo>
                    <a:pt x="3697060" y="2844"/>
                  </a:lnTo>
                  <a:lnTo>
                    <a:pt x="3754840" y="0"/>
                  </a:lnTo>
                  <a:lnTo>
                    <a:pt x="3755782" y="0"/>
                  </a:lnTo>
                </a:path>
              </a:pathLst>
            </a:custGeom>
            <a:ln w="1136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6"/>
            <p:cNvSpPr/>
            <p:nvPr/>
          </p:nvSpPr>
          <p:spPr>
            <a:xfrm>
              <a:off x="6983517" y="3615786"/>
              <a:ext cx="3756025" cy="45720"/>
            </a:xfrm>
            <a:custGeom>
              <a:avLst/>
              <a:gdLst/>
              <a:ahLst/>
              <a:cxnLst/>
              <a:rect l="l" t="t" r="r" b="b"/>
              <a:pathLst>
                <a:path w="3756025" h="45720">
                  <a:moveTo>
                    <a:pt x="3755782" y="45467"/>
                  </a:moveTo>
                  <a:lnTo>
                    <a:pt x="3755782" y="0"/>
                  </a:lnTo>
                  <a:lnTo>
                    <a:pt x="0" y="0"/>
                  </a:lnTo>
                  <a:lnTo>
                    <a:pt x="0" y="45467"/>
                  </a:lnTo>
                  <a:lnTo>
                    <a:pt x="3755782" y="45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7"/>
            <p:cNvSpPr/>
            <p:nvPr/>
          </p:nvSpPr>
          <p:spPr>
            <a:xfrm>
              <a:off x="7675946" y="3638520"/>
              <a:ext cx="0" cy="1482725"/>
            </a:xfrm>
            <a:custGeom>
              <a:avLst/>
              <a:gdLst/>
              <a:ahLst/>
              <a:cxnLst/>
              <a:rect l="l" t="t" r="r" b="b"/>
              <a:pathLst>
                <a:path h="1482725">
                  <a:moveTo>
                    <a:pt x="0" y="1482432"/>
                  </a:moveTo>
                  <a:lnTo>
                    <a:pt x="0" y="0"/>
                  </a:lnTo>
                </a:path>
              </a:pathLst>
            </a:custGeom>
            <a:ln w="2273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8"/>
            <p:cNvSpPr/>
            <p:nvPr/>
          </p:nvSpPr>
          <p:spPr>
            <a:xfrm>
              <a:off x="7675946" y="2865572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29">
                  <a:moveTo>
                    <a:pt x="0" y="772947"/>
                  </a:moveTo>
                  <a:lnTo>
                    <a:pt x="0" y="0"/>
                  </a:lnTo>
                </a:path>
              </a:pathLst>
            </a:custGeom>
            <a:ln w="227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9"/>
            <p:cNvSpPr/>
            <p:nvPr/>
          </p:nvSpPr>
          <p:spPr>
            <a:xfrm>
              <a:off x="7571743" y="3534329"/>
              <a:ext cx="208394" cy="2083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0"/>
            <p:cNvSpPr/>
            <p:nvPr/>
          </p:nvSpPr>
          <p:spPr>
            <a:xfrm>
              <a:off x="7571743" y="2761381"/>
              <a:ext cx="208394" cy="2083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1"/>
            <p:cNvSpPr txBox="1"/>
            <p:nvPr/>
          </p:nvSpPr>
          <p:spPr>
            <a:xfrm>
              <a:off x="7349785" y="5136186"/>
              <a:ext cx="2541270" cy="3073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50" spc="-15" dirty="0">
                  <a:latin typeface="Times New Roman"/>
                  <a:cs typeface="Times New Roman"/>
                </a:rPr>
                <a:t>Number </a:t>
              </a:r>
              <a:r>
                <a:rPr sz="1850" spc="-95" dirty="0">
                  <a:latin typeface="Times New Roman"/>
                  <a:cs typeface="Times New Roman"/>
                </a:rPr>
                <a:t>of </a:t>
              </a:r>
              <a:r>
                <a:rPr sz="1850" spc="40" dirty="0">
                  <a:latin typeface="Times New Roman"/>
                  <a:cs typeface="Times New Roman"/>
                </a:rPr>
                <a:t>Data </a:t>
              </a:r>
              <a:r>
                <a:rPr sz="1850" dirty="0">
                  <a:latin typeface="Times New Roman"/>
                  <a:cs typeface="Times New Roman"/>
                </a:rPr>
                <a:t>Points,</a:t>
              </a:r>
              <a:r>
                <a:rPr sz="1850" spc="15" dirty="0">
                  <a:latin typeface="Times New Roman"/>
                  <a:cs typeface="Times New Roman"/>
                </a:rPr>
                <a:t> </a:t>
              </a:r>
              <a:r>
                <a:rPr sz="1850" i="1" spc="215" dirty="0">
                  <a:latin typeface="Times New Roman"/>
                  <a:cs typeface="Times New Roman"/>
                </a:rPr>
                <a:t>N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97" name="object 42"/>
            <p:cNvSpPr txBox="1"/>
            <p:nvPr/>
          </p:nvSpPr>
          <p:spPr>
            <a:xfrm>
              <a:off x="6678621" y="2860099"/>
              <a:ext cx="243656" cy="14782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855"/>
                </a:lnSpc>
              </a:pPr>
              <a:r>
                <a:rPr sz="1850" spc="10" dirty="0" smtClean="0">
                  <a:latin typeface="Times New Roman"/>
                  <a:cs typeface="Times New Roman"/>
                </a:rPr>
                <a:t>Error</a:t>
              </a:r>
              <a:endParaRPr sz="1850" dirty="0">
                <a:latin typeface="Times New Roman"/>
                <a:cs typeface="Times New Roman"/>
              </a:endParaRPr>
            </a:p>
          </p:txBody>
        </p:sp>
        <p:sp>
          <p:nvSpPr>
            <p:cNvPr id="98" name="object 43"/>
            <p:cNvSpPr txBox="1"/>
            <p:nvPr/>
          </p:nvSpPr>
          <p:spPr>
            <a:xfrm>
              <a:off x="7738862" y="4428509"/>
              <a:ext cx="383540" cy="3073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850" spc="15" dirty="0">
                  <a:solidFill>
                    <a:srgbClr val="2626FF"/>
                  </a:solidFill>
                  <a:latin typeface="Times New Roman"/>
                  <a:cs typeface="Times New Roman"/>
                </a:rPr>
                <a:t>b</a:t>
              </a:r>
              <a:r>
                <a:rPr sz="1850" spc="-55" dirty="0">
                  <a:solidFill>
                    <a:srgbClr val="2626FF"/>
                  </a:solidFill>
                  <a:latin typeface="Times New Roman"/>
                  <a:cs typeface="Times New Roman"/>
                </a:rPr>
                <a:t>i</a:t>
              </a:r>
              <a:r>
                <a:rPr sz="1850" spc="25" dirty="0">
                  <a:solidFill>
                    <a:srgbClr val="2626FF"/>
                  </a:solidFill>
                  <a:latin typeface="Times New Roman"/>
                  <a:cs typeface="Times New Roman"/>
                </a:rPr>
                <a:t>a</a:t>
              </a:r>
              <a:r>
                <a:rPr sz="1850" spc="-60" dirty="0">
                  <a:solidFill>
                    <a:srgbClr val="2626FF"/>
                  </a:solidFill>
                  <a:latin typeface="Times New Roman"/>
                  <a:cs typeface="Times New Roman"/>
                </a:rPr>
                <a:t>s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99" name="object 44"/>
            <p:cNvSpPr txBox="1"/>
            <p:nvPr/>
          </p:nvSpPr>
          <p:spPr>
            <a:xfrm>
              <a:off x="7724892" y="3223706"/>
              <a:ext cx="7950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3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v</a:t>
              </a:r>
              <a:r>
                <a:rPr sz="1600" spc="2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a</a:t>
              </a:r>
              <a:r>
                <a:rPr sz="1600" spc="3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r</a:t>
              </a:r>
              <a:r>
                <a:rPr sz="1600" spc="-5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i</a:t>
              </a:r>
              <a:r>
                <a:rPr sz="1600" spc="2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a</a:t>
              </a:r>
              <a:r>
                <a:rPr sz="1600" spc="1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n</a:t>
              </a:r>
              <a:r>
                <a:rPr sz="1600" spc="-70" dirty="0">
                  <a:solidFill>
                    <a:srgbClr val="ED1C24"/>
                  </a:solidFill>
                  <a:latin typeface="Times New Roman"/>
                  <a:cs typeface="Times New Roman"/>
                </a:rPr>
                <a:t>ce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00" name="object 45"/>
            <p:cNvSpPr txBox="1"/>
            <p:nvPr/>
          </p:nvSpPr>
          <p:spPr>
            <a:xfrm>
              <a:off x="9687264" y="2972261"/>
              <a:ext cx="115630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spc="-13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Test</a:t>
              </a:r>
              <a:r>
                <a:rPr lang="en-US" sz="1600" i="1" spc="307" baseline="9009" dirty="0" smtClean="0">
                  <a:solidFill>
                    <a:srgbClr val="ED1C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135" dirty="0">
                  <a:solidFill>
                    <a:srgbClr val="ED1C24"/>
                  </a:solidFill>
                  <a:latin typeface="Times New Roman"/>
                  <a:cs typeface="Times New Roman"/>
                </a:rPr>
                <a:t>Error</a:t>
              </a:r>
              <a:endParaRPr sz="1600" spc="-135" dirty="0">
                <a:solidFill>
                  <a:srgbClr val="ED1C24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1" name="object 46"/>
            <p:cNvSpPr txBox="1"/>
            <p:nvPr/>
          </p:nvSpPr>
          <p:spPr>
            <a:xfrm>
              <a:off x="9638659" y="3999827"/>
              <a:ext cx="968067" cy="26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spc="-135" dirty="0">
                  <a:solidFill>
                    <a:srgbClr val="0432FF"/>
                  </a:solidFill>
                  <a:latin typeface="Times New Roman"/>
                  <a:cs typeface="Times New Roman"/>
                </a:rPr>
                <a:t>Training</a:t>
              </a:r>
              <a:r>
                <a:rPr lang="en-US" sz="1600" i="1" spc="307" baseline="9009" dirty="0" smtClean="0">
                  <a:solidFill>
                    <a:srgbClr val="0432FF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-135" dirty="0">
                  <a:solidFill>
                    <a:srgbClr val="0432FF"/>
                  </a:solidFill>
                  <a:latin typeface="Times New Roman"/>
                  <a:cs typeface="Times New Roman"/>
                </a:rPr>
                <a:t>Error</a:t>
              </a:r>
              <a:endParaRPr sz="1600" spc="-135" dirty="0">
                <a:solidFill>
                  <a:srgbClr val="0432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6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Regularization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380672"/>
            <a:ext cx="11072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Machine learning is concerned more about the performance on the test data than on the training data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According to the </a:t>
            </a:r>
            <a:r>
              <a:rPr lang="en-US" sz="2400" dirty="0" err="1" smtClean="0"/>
              <a:t>Goodfellow</a:t>
            </a:r>
            <a:r>
              <a:rPr lang="en-US" sz="2400" dirty="0" smtClean="0"/>
              <a:t> book, chapter 7 </a:t>
            </a:r>
            <a:r>
              <a:rPr lang="mr-IN" sz="2400" dirty="0" smtClean="0"/>
              <a:t>–</a:t>
            </a:r>
            <a:r>
              <a:rPr lang="en-US" sz="2400" dirty="0" smtClean="0"/>
              <a:t> “</a:t>
            </a:r>
            <a:r>
              <a:rPr lang="en-US" sz="2400" i="1" dirty="0" smtClean="0"/>
              <a:t>Many strategies used in Machine Learning are explicitly designed to reduce the test error, possibly at the expense of increased training error. These strategies are </a:t>
            </a:r>
            <a:r>
              <a:rPr lang="en-US" sz="2400" i="1" dirty="0" smtClean="0"/>
              <a:t>collectively </a:t>
            </a:r>
            <a:r>
              <a:rPr lang="en-US" sz="2400" i="1" dirty="0" smtClean="0"/>
              <a:t>known as Regularization”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Also </a:t>
            </a:r>
            <a:r>
              <a:rPr lang="mr-IN" sz="2400" dirty="0" smtClean="0"/>
              <a:t>–</a:t>
            </a:r>
            <a:r>
              <a:rPr lang="en-US" sz="2400" dirty="0" smtClean="0"/>
              <a:t> in the book, regularization is defined as </a:t>
            </a:r>
            <a:r>
              <a:rPr lang="mr-IN" sz="2400" dirty="0" smtClean="0"/>
              <a:t>–</a:t>
            </a:r>
            <a:r>
              <a:rPr lang="en-US" sz="2400" dirty="0" smtClean="0"/>
              <a:t> “</a:t>
            </a:r>
            <a:r>
              <a:rPr lang="en-US" sz="2400" i="1" dirty="0" smtClean="0"/>
              <a:t>Any modification we make to a learning algorithm that is intended to reduce its generalization error but not its training error</a:t>
            </a:r>
            <a:r>
              <a:rPr lang="en-US" sz="2400" dirty="0" smtClean="0"/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5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Regularization Strategies</a:t>
            </a:r>
            <a:endParaRPr sz="3600" dirty="0">
              <a:solidFill>
                <a:srgbClr val="43434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380672"/>
            <a:ext cx="11072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Adding restrictions on parameter values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Adding constraints that are designed to encode specific kinds of prior knowledge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Use of </a:t>
            </a:r>
            <a:r>
              <a:rPr lang="en-US" sz="2400" dirty="0" smtClean="0"/>
              <a:t>ensemble </a:t>
            </a:r>
            <a:r>
              <a:rPr lang="en-US" sz="2400" dirty="0" smtClean="0"/>
              <a:t>methods/dropout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Dataset augmentation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practical Deep Learning scenarios, we almost do find </a:t>
            </a:r>
            <a:r>
              <a:rPr lang="mr-IN" sz="2400" dirty="0" smtClean="0"/>
              <a:t>–</a:t>
            </a:r>
            <a:r>
              <a:rPr lang="en-US" sz="2400" dirty="0" smtClean="0"/>
              <a:t> the best fitting model (in the sense of minimizing generalization error) is a large model that has been regularized appropriately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3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0"/>
          <a:stretch/>
        </p:blipFill>
        <p:spPr>
          <a:xfrm>
            <a:off x="650725" y="3580969"/>
            <a:ext cx="4144412" cy="27753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Parameter Norm Penalties</a:t>
            </a:r>
            <a:endParaRPr sz="36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1380672"/>
                <a:ext cx="11072149" cy="252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The most traditional form of regularization to deep learning is adding penalties for high norm of parameters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This approach limits the capacity of the model by adding penalty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Ω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𝜃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to the objective function resulting in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Ω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𝜃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When the optimization procedure tries to minimize the objective function, it will also limit the parameters to grow in an unbounded manner, thus restricting the complexity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0672"/>
                <a:ext cx="11072149" cy="2528128"/>
              </a:xfrm>
              <a:prstGeom prst="rect">
                <a:avLst/>
              </a:prstGeom>
              <a:blipFill rotWithShape="0">
                <a:blip r:embed="rId3"/>
                <a:stretch>
                  <a:fillRect l="-496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779851" y="6186275"/>
                <a:ext cx="7464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51" y="6186275"/>
                <a:ext cx="74646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mtClean="0">
                <a:solidFill>
                  <a:srgbClr val="434343"/>
                </a:solidFill>
              </a:rPr>
              <a:t>Parameter </a:t>
            </a:r>
            <a:r>
              <a:rPr lang="en-US" sz="3600" dirty="0" smtClean="0">
                <a:solidFill>
                  <a:srgbClr val="434343"/>
                </a:solidFill>
              </a:rPr>
              <a:t>Norm Penalties</a:t>
            </a:r>
            <a:endParaRPr sz="36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1380672"/>
                <a:ext cx="11072149" cy="516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Two most common choices are L2 (also known as weight decay in deep learning community) and L1 norms as penalties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||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||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||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||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In neural networks, we typically, choose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sz="2400" dirty="0" smtClean="0"/>
                  <a:t>’s as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400" dirty="0" smtClean="0"/>
                  <a:t>’s to regularize </a:t>
                </a:r>
                <a:r>
                  <a:rPr lang="mr-IN" sz="2400" dirty="0" smtClean="0"/>
                  <a:t>–</a:t>
                </a:r>
                <a:r>
                  <a:rPr lang="en-US" sz="2400" dirty="0" smtClean="0"/>
                  <a:t> not the biases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Regularizing bias parameters can introduce significant amount of </a:t>
                </a:r>
                <a:r>
                  <a:rPr lang="en-US" sz="2400" dirty="0" err="1" smtClean="0"/>
                  <a:t>underfitting</a:t>
                </a: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Thus for neural networks,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Ω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𝑤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0672"/>
                <a:ext cx="11072149" cy="5164940"/>
              </a:xfrm>
              <a:prstGeom prst="rect">
                <a:avLst/>
              </a:prstGeom>
              <a:blipFill rotWithShape="0">
                <a:blip r:embed="rId2"/>
                <a:stretch>
                  <a:fillRect l="-771" t="-943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smtClean="0"/>
              <a:t>CS60010 / Deep Learning | Regularization and Batchnorm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  <p:sp>
        <p:nvSpPr>
          <p:cNvPr id="8" name="Google Shape;100;p14"/>
          <p:cNvSpPr txBox="1"/>
          <p:nvPr/>
        </p:nvSpPr>
        <p:spPr>
          <a:xfrm>
            <a:off x="92597" y="832857"/>
            <a:ext cx="11817752" cy="5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34343"/>
                </a:solidFill>
              </a:rPr>
              <a:t>L-2 Parameter Norm Regularization</a:t>
            </a:r>
            <a:endParaRPr sz="3600" dirty="0">
              <a:solidFill>
                <a:srgbClr val="43434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1380672"/>
                <a:ext cx="11072149" cy="507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L-2 parameter norm penalty is commonly known as </a:t>
                </a:r>
                <a:r>
                  <a:rPr lang="en-US" sz="2400" b="1" dirty="0" smtClean="0"/>
                  <a:t>Weight Decay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b="1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We can gain some insight into the behavior of weight decay regularization by studying the gradient of the regularized objective function.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The gradient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𝑤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So, the update step is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𝑤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𝛼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sz="2400" b="0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𝜖𝛼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The addition of weight decay term modifies the learning rule to shrink the weight vector further before performing the usual gradient update</a:t>
                </a:r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0672"/>
                <a:ext cx="11072149" cy="5074210"/>
              </a:xfrm>
              <a:prstGeom prst="rect">
                <a:avLst/>
              </a:prstGeom>
              <a:blipFill rotWithShape="0">
                <a:blip r:embed="rId2"/>
                <a:stretch>
                  <a:fillRect l="-771" t="-960" r="-1377" b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16085</TotalTime>
  <Words>891</Words>
  <Application>Microsoft Macintosh PowerPoint</Application>
  <PresentationFormat>Widescreen</PresentationFormat>
  <Paragraphs>213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Cambria Math</vt:lpstr>
      <vt:lpstr>Mangal</vt:lpstr>
      <vt:lpstr>Quattrocento Sans</vt:lpstr>
      <vt:lpstr>Segoe UI</vt:lpstr>
      <vt:lpstr>Times New Roman</vt:lpstr>
      <vt:lpstr>Arial</vt:lpstr>
      <vt:lpstr>Office Theme</vt:lpstr>
      <vt:lpstr>1_Office Theme</vt:lpstr>
      <vt:lpstr>Deep Learning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Dropout (Fun Intuition)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 Das</cp:lastModifiedBy>
  <cp:revision>487</cp:revision>
  <dcterms:created xsi:type="dcterms:W3CDTF">2019-01-13T09:33:50Z</dcterms:created>
  <dcterms:modified xsi:type="dcterms:W3CDTF">2020-02-27T06:26:05Z</dcterms:modified>
</cp:coreProperties>
</file>