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8" r:id="rId3"/>
    <p:sldId id="283" r:id="rId4"/>
    <p:sldId id="299" r:id="rId5"/>
    <p:sldId id="311" r:id="rId6"/>
    <p:sldId id="282" r:id="rId7"/>
    <p:sldId id="285" r:id="rId8"/>
    <p:sldId id="286" r:id="rId9"/>
    <p:sldId id="300" r:id="rId10"/>
    <p:sldId id="284" r:id="rId11"/>
    <p:sldId id="301" r:id="rId12"/>
    <p:sldId id="302" r:id="rId13"/>
    <p:sldId id="31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3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2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5" autoAdjust="0"/>
    <p:restoredTop sz="82718" autoAdjust="0"/>
  </p:normalViewPr>
  <p:slideViewPr>
    <p:cSldViewPr snapToGrid="0" snapToObjects="1">
      <p:cViewPr varScale="1">
        <p:scale>
          <a:sx n="76" d="100"/>
          <a:sy n="76" d="100"/>
        </p:scale>
        <p:origin x="232" y="256"/>
      </p:cViewPr>
      <p:guideLst>
        <p:guide orient="horz" pos="2478"/>
        <p:guide pos="3144"/>
      </p:guideLst>
    </p:cSldViewPr>
  </p:slideViewPr>
  <p:outlineViewPr>
    <p:cViewPr>
      <p:scale>
        <a:sx n="33" d="100"/>
        <a:sy n="33" d="100"/>
      </p:scale>
      <p:origin x="0" y="-7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2B5F3-CA21-B746-93BD-89BD39E53309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D147-E104-D44D-A191-1057172D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429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0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9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2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2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2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e5af7fc7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e5af7fc7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3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1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69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3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0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D147-E104-D44D-A191-1057172D21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7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0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43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817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4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526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92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0505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9973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20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27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87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751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998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61B0-7D86-4323-A66E-9C8598A8768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9467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760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207009"/>
            <a:ext cx="11360800" cy="553541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84863"/>
            <a:ext cx="5181600" cy="3992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84863"/>
            <a:ext cx="5181600" cy="3992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13060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954517"/>
            <a:ext cx="5157787" cy="3235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13060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54517"/>
            <a:ext cx="5183188" cy="3235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92277"/>
            <a:ext cx="1173997" cy="365125"/>
          </a:xfrm>
        </p:spPr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69844" y="6492277"/>
            <a:ext cx="783956" cy="365125"/>
          </a:xfrm>
        </p:spPr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6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2197" y="6356350"/>
            <a:ext cx="8167606" cy="365125"/>
          </a:xfrm>
        </p:spPr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74360"/>
            <a:ext cx="10515600" cy="103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8623"/>
            <a:ext cx="10515600" cy="4078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73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smtClean="0"/>
              <a:t>Jan 02,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2197" y="6356350"/>
            <a:ext cx="8167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844" y="6356350"/>
            <a:ext cx="783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fld id="{683B8651-0143-4140-839E-3D36292080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35479" y="272251"/>
            <a:ext cx="742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0432FF"/>
                </a:solidFill>
                <a:latin typeface="Segoe UI" charset="0"/>
                <a:ea typeface="Segoe UI" charset="0"/>
                <a:cs typeface="Segoe UI" charset="0"/>
              </a:rPr>
              <a:t>Computer Science and Engineering</a:t>
            </a:r>
            <a:r>
              <a:rPr lang="en-US" b="1" dirty="0" smtClean="0">
                <a:latin typeface="Segoe UI" charset="0"/>
                <a:ea typeface="Segoe UI" charset="0"/>
                <a:cs typeface="Segoe UI" charset="0"/>
              </a:rPr>
              <a:t>| </a:t>
            </a:r>
            <a:r>
              <a:rPr lang="en-US" b="1" dirty="0">
                <a:latin typeface="Segoe UI" charset="0"/>
                <a:ea typeface="Segoe UI" charset="0"/>
                <a:cs typeface="Segoe UI" charset="0"/>
              </a:rPr>
              <a:t>Indian Institute of Technology Kharagpur</a:t>
            </a:r>
          </a:p>
          <a:p>
            <a:pPr algn="r"/>
            <a:r>
              <a:rPr lang="en-US" b="0" i="1" dirty="0" err="1" smtClean="0">
                <a:latin typeface="Segoe UI" charset="0"/>
                <a:ea typeface="Segoe UI" charset="0"/>
                <a:cs typeface="Segoe UI" charset="0"/>
              </a:rPr>
              <a:t>cse.iitkgp.ac.in</a:t>
            </a:r>
            <a:endParaRPr lang="en-US" b="0" i="1" dirty="0">
              <a:latin typeface="Segoe UI" charset="0"/>
              <a:ea typeface="Segoe UI" charset="0"/>
              <a:cs typeface="Segoe UI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14398"/>
            <a:ext cx="12192000" cy="10758"/>
          </a:xfrm>
          <a:prstGeom prst="line">
            <a:avLst/>
          </a:prstGeom>
          <a:ln w="222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15871"/>
            <a:ext cx="781048" cy="8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40E161B0-7D86-4323-A66E-9C8598A87687}" type="datetimeFigureOut">
              <a:rPr lang="en-US" kern="0" smtClea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1/2/20</a:t>
            </a:fld>
            <a:endParaRPr lang="en-US" kern="0">
              <a:solidFill>
                <a:prstClr val="black">
                  <a:tint val="7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endParaRPr lang="en-US" kern="0">
              <a:solidFill>
                <a:prstClr val="black">
                  <a:tint val="7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 smtClean="0">
                <a:solidFill>
                  <a:prstClr val="black">
                    <a:tint val="75000"/>
                  </a:prstClr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lang="en" kern="0">
              <a:solidFill>
                <a:prstClr val="black">
                  <a:tint val="75000"/>
                </a:prst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099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utube.com/watch?v=733m6qBH-j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loud.google.com/docs/?mkt_tok=eyJpIjoiT0RjM1lqRXhObVEwWW1JeiIsInQiOiJNQVkrY1lsOVkwMHZJeHE5SjZIeExxbnVFaU03Y2JkdVdFZjlCTEx4ekdwNmxwVzVsditKZmxNZlpGeGg2MURxb0wzMFloK3hSZ0pKZmVaeDNcL0pXTUd0OGJISlZhaEVTRk15QjZ5dDFocVhUdlJYMVZKbWxqVW9mQzdaMkF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thecvf.com/?page_id=10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imEtTnQKt4M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se.iitkgp.ac.in/~adas/courses/dl_spr2020/dl_spr2020.php" TargetMode="External"/><Relationship Id="rId4" Type="http://schemas.openxmlformats.org/officeDocument/2006/relationships/hyperlink" Target="https://10.5.18.110/moodle/login/index.php" TargetMode="External"/><Relationship Id="rId5" Type="http://schemas.openxmlformats.org/officeDocument/2006/relationships/hyperlink" Target="https://piazza.com/iitkgp.ac.in/spring2020/cs60010/hom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4" Type="http://schemas.openxmlformats.org/officeDocument/2006/relationships/hyperlink" Target="http://cs231n.github.io/python-numpy-tutorial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eeplearningbook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stanford.edu/" TargetMode="External"/><Relationship Id="rId4" Type="http://schemas.openxmlformats.org/officeDocument/2006/relationships/hyperlink" Target="https://uvadlc.github.io/" TargetMode="External"/><Relationship Id="rId5" Type="http://schemas.openxmlformats.org/officeDocument/2006/relationships/hyperlink" Target="https://swayam.gov.in/nd1_noc19_cs54/preview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ctrTitle"/>
          </p:nvPr>
        </p:nvSpPr>
        <p:spPr>
          <a:xfrm>
            <a:off x="1127448" y="1814964"/>
            <a:ext cx="993710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en-US" sz="3600" dirty="0" smtClean="0"/>
              <a:t>Deep Learning</a:t>
            </a:r>
            <a:br>
              <a:rPr lang="en-US" sz="3600" dirty="0" smtClean="0"/>
            </a:br>
            <a:r>
              <a:rPr lang="en-US" sz="3600" dirty="0" smtClean="0"/>
              <a:t>CS60010</a:t>
            </a:r>
            <a:endParaRPr sz="3600" i="1"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2895600" y="3645024"/>
            <a:ext cx="6400800" cy="19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None/>
            </a:pPr>
            <a:r>
              <a:rPr lang="en-US" sz="2000" b="1" dirty="0">
                <a:solidFill>
                  <a:srgbClr val="000099"/>
                </a:solidFill>
              </a:rPr>
              <a:t>Abir Das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Assistant Professor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Computer Science and Engineering Department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2000" dirty="0">
                <a:solidFill>
                  <a:srgbClr val="3F3F3F"/>
                </a:solidFill>
              </a:rPr>
              <a:t>Indian Institute of Technology Kharagpur</a:t>
            </a:r>
            <a:endParaRPr sz="2000" dirty="0">
              <a:solidFill>
                <a:srgbClr val="3F3F3F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 dirty="0">
              <a:solidFill>
                <a:srgbClr val="3F3F3F"/>
              </a:solidFill>
            </a:endParaRPr>
          </a:p>
          <a:p>
            <a:pPr lvl="0">
              <a:lnSpc>
                <a:spcPct val="80000"/>
              </a:lnSpc>
              <a:spcBef>
                <a:spcPts val="400"/>
              </a:spcBef>
              <a:buClr>
                <a:srgbClr val="3F3F3F"/>
              </a:buClr>
              <a:buSzPts val="2000"/>
            </a:pPr>
            <a:r>
              <a:rPr lang="en-US" sz="2000" dirty="0">
                <a:solidFill>
                  <a:srgbClr val="3F3F3F"/>
                </a:solidFill>
              </a:rPr>
              <a:t>http://cse.iitkgp.ac.in/~adas/</a:t>
            </a:r>
            <a:endParaRPr sz="20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Evaluation</a:t>
            </a:r>
            <a:r>
              <a:rPr lang="en-US" dirty="0" smtClean="0"/>
              <a:t>: Homework (20%)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; mid term (30%); End-term (30%); Project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%), Paper presentation (5%).</a:t>
            </a:r>
            <a:endParaRPr lang="en-US" dirty="0" smtClean="0"/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Paper presentation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The whole class will be divided into </a:t>
            </a:r>
            <a:r>
              <a:rPr lang="en-US" dirty="0" smtClean="0"/>
              <a:t>2 member teams. The team will be formed by the instructor and the Tas. Papers will be assigned to each team by the instructor and the </a:t>
            </a:r>
            <a:r>
              <a:rPr lang="en-US" dirty="0" err="1" smtClean="0"/>
              <a:t>TAs.</a:t>
            </a:r>
            <a:r>
              <a:rPr lang="en-US" dirty="0" smtClean="0"/>
              <a:t> 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Each Friday the class will be divided into 2 halves. The first half (</a:t>
            </a:r>
            <a:r>
              <a:rPr lang="en-US" dirty="0" err="1" smtClean="0"/>
              <a:t>approx</a:t>
            </a:r>
            <a:r>
              <a:rPr lang="en-US" dirty="0" smtClean="0"/>
              <a:t> 25 minutes) will have usual lecturing. </a:t>
            </a:r>
            <a:r>
              <a:rPr lang="en-US" dirty="0" smtClean="0"/>
              <a:t>In the</a:t>
            </a:r>
            <a:r>
              <a:rPr lang="en-US" dirty="0" smtClean="0"/>
              <a:t> second half (</a:t>
            </a:r>
            <a:r>
              <a:rPr lang="en-US" dirty="0" err="1" smtClean="0"/>
              <a:t>approx</a:t>
            </a:r>
            <a:r>
              <a:rPr lang="en-US" dirty="0" smtClean="0"/>
              <a:t> 30 minutes), 3 teams will present the papers assigned to them. The duration of each presentation will be 8 minutes (+ 2 minutes Q&amp;A).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Each team will have to present one paper during the whole semester.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Some </a:t>
            </a:r>
            <a:r>
              <a:rPr lang="en-US" dirty="0" err="1" smtClean="0"/>
              <a:t>thumbrules</a:t>
            </a:r>
            <a:r>
              <a:rPr lang="en-US" dirty="0" smtClean="0"/>
              <a:t>:</a:t>
            </a:r>
          </a:p>
          <a:p>
            <a:pPr marL="1371600" lvl="3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10-12 slides in total, divide the presentation in problem definition (if required provide importance of the problem), approach (if you can motivate why the approach is good/novel it will be great), Results and what could have been done extra according to you.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Evaluation</a:t>
            </a:r>
            <a:r>
              <a:rPr lang="en-US" dirty="0" smtClean="0"/>
              <a:t>: Homework (20%)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; mid term (30%); End-term (30%); Project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%), Paper presentation (5%).</a:t>
            </a:r>
            <a:endParaRPr lang="en-US" dirty="0" smtClean="0"/>
          </a:p>
          <a:p>
            <a:pPr marL="457200" lvl="1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Paper presentation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Why are we doing this</a:t>
            </a:r>
            <a:r>
              <a:rPr lang="en-US" dirty="0" smtClean="0"/>
              <a:t>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Deep Learning is a rapidly evolving field. Everyday new papers are coming out. Just check </a:t>
            </a:r>
            <a:r>
              <a:rPr lang="en-US" dirty="0" err="1" smtClean="0"/>
              <a:t>ArXiv</a:t>
            </a:r>
            <a:r>
              <a:rPr lang="en-US" dirty="0" smtClean="0"/>
              <a:t> and see (especially just after the paper submission deadlines of reputed conferences. We will see what are some good conferences in fields related to Deep Learning in a few slides).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Some of them are good, some are bad. If we divide and conquer the task of reading papers everybody will be benefitted.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Papers are BIIIIG things. How do I get started?</a:t>
            </a:r>
          </a:p>
          <a:p>
            <a:pPr marL="914400" lvl="2" indent="-279400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Fantastic tips by Andrew Ng.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 (First 30 minutes)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What about Computing Resources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/>
              <a:t>We are going </a:t>
            </a:r>
            <a:r>
              <a:rPr lang="en-US" dirty="0" smtClean="0"/>
              <a:t>to use Google </a:t>
            </a:r>
            <a:r>
              <a:rPr lang="en-US" dirty="0"/>
              <a:t>cloud compute </a:t>
            </a:r>
            <a:r>
              <a:rPr lang="en-US" dirty="0" smtClean="0"/>
              <a:t>services (GCP).</a:t>
            </a:r>
          </a:p>
          <a:p>
            <a:pPr>
              <a:lnSpc>
                <a:spcPts val="3000"/>
              </a:lnSpc>
            </a:pPr>
            <a:r>
              <a:rPr lang="en-US" dirty="0"/>
              <a:t>Cloud computing is convenient compared to a server based approach.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dirty="0" smtClean="0"/>
              <a:t>Google </a:t>
            </a:r>
            <a:r>
              <a:rPr lang="en-US" dirty="0"/>
              <a:t>has been kind enough to provide a $50 compute credit for every student enrolled in the course</a:t>
            </a:r>
            <a:r>
              <a:rPr lang="en-US" dirty="0" smtClean="0"/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You will be provided with instructions on how to redeem this free cloud credit.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Try to save this for your project ($200 in total for 4 members).</a:t>
            </a:r>
          </a:p>
          <a:p>
            <a:pPr>
              <a:lnSpc>
                <a:spcPts val="3000"/>
              </a:lnSpc>
            </a:pPr>
            <a:r>
              <a:rPr lang="en-US" dirty="0" err="1" smtClean="0"/>
              <a:t>Homeworks</a:t>
            </a:r>
            <a:r>
              <a:rPr lang="en-US" dirty="0" smtClean="0"/>
              <a:t> can be done in your PC and Google </a:t>
            </a:r>
            <a:r>
              <a:rPr lang="en-US" dirty="0" err="1" smtClean="0"/>
              <a:t>Colab</a:t>
            </a:r>
            <a:r>
              <a:rPr lang="en-US" dirty="0" smtClean="0"/>
              <a:t> (free to use)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GCP Documentation: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/>
              <a:t>Further details on procedure to set up a project and deep learning libraries in the VM will the discussed in due course.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</a:t>
            </a:r>
            <a:r>
              <a:rPr lang="en-US" sz="4000" dirty="0" smtClean="0"/>
              <a:t>Conferences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dirty="0" smtClean="0"/>
              <a:t>CVPR </a:t>
            </a:r>
            <a:r>
              <a:rPr lang="en-US" dirty="0"/>
              <a:t>– Computer Vision and Pattern Recognition, since </a:t>
            </a:r>
            <a:r>
              <a:rPr lang="en-US" dirty="0" smtClean="0"/>
              <a:t>1983. Held in USA (2023 is scheduled to be held in Vancouver, first time outside USA)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Google Scholar h-5 index, 2019 </a:t>
            </a:r>
            <a:r>
              <a:rPr lang="mr-IN" dirty="0" smtClean="0"/>
              <a:t>–</a:t>
            </a:r>
            <a:r>
              <a:rPr lang="en-US" dirty="0" smtClean="0"/>
              <a:t> 240 (Top 10 across any field, any conference or journal)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ECCV </a:t>
            </a:r>
            <a:r>
              <a:rPr lang="en-US" dirty="0"/>
              <a:t>- European Conference on Computer Vision, since </a:t>
            </a:r>
            <a:r>
              <a:rPr lang="en-US" dirty="0" smtClean="0"/>
              <a:t>1990. </a:t>
            </a:r>
            <a:r>
              <a:rPr lang="en-US" dirty="0"/>
              <a:t>Held every other year, </a:t>
            </a:r>
            <a:r>
              <a:rPr lang="en-US" dirty="0" smtClean="0"/>
              <a:t>in Europe.</a:t>
            </a:r>
            <a:endParaRPr lang="en-US" dirty="0"/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137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dirty="0"/>
              <a:t>ICCV – International Conference on Computer Vision, since 1987. Held every other year, across the world.</a:t>
            </a:r>
          </a:p>
          <a:p>
            <a:pPr lvl="1">
              <a:lnSpc>
                <a:spcPts val="3000"/>
              </a:lnSpc>
            </a:pPr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129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Organized under the banner of CVF (Computer Vision Foundation) -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pPr>
              <a:lnSpc>
                <a:spcPts val="3000"/>
              </a:lnSpc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Vision </a:t>
            </a:r>
            <a:r>
              <a:rPr lang="en-US" sz="4000" dirty="0" smtClean="0"/>
              <a:t>Conferences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ACCV – Asian Conference on Computer Vision</a:t>
            </a:r>
          </a:p>
          <a:p>
            <a:r>
              <a:rPr lang="en-US" dirty="0"/>
              <a:t>BMVC – British Machine Vision </a:t>
            </a:r>
            <a:r>
              <a:rPr lang="en-US" dirty="0" smtClean="0"/>
              <a:t>Conference</a:t>
            </a:r>
          </a:p>
          <a:p>
            <a:r>
              <a:rPr lang="en-US" dirty="0" smtClean="0"/>
              <a:t>ICIP - International </a:t>
            </a:r>
            <a:r>
              <a:rPr lang="en-US" dirty="0"/>
              <a:t>Conference on Image </a:t>
            </a:r>
            <a:r>
              <a:rPr lang="en-US" dirty="0" smtClean="0"/>
              <a:t>Processing</a:t>
            </a:r>
          </a:p>
          <a:p>
            <a:r>
              <a:rPr lang="en-US" dirty="0" smtClean="0"/>
              <a:t>WACV - </a:t>
            </a:r>
            <a:r>
              <a:rPr lang="en-US" dirty="0"/>
              <a:t>Workshop on Applications of Computer Vision</a:t>
            </a:r>
            <a:endParaRPr lang="en-US" dirty="0" smtClean="0"/>
          </a:p>
          <a:p>
            <a:r>
              <a:rPr lang="en-US" dirty="0" smtClean="0"/>
              <a:t>ICPR - International </a:t>
            </a:r>
            <a:r>
              <a:rPr lang="en-US" dirty="0"/>
              <a:t>Conference on Pattern Recognition</a:t>
            </a:r>
            <a:endParaRPr lang="en-US" dirty="0" smtClean="0"/>
          </a:p>
          <a:p>
            <a:r>
              <a:rPr lang="en-US" dirty="0" smtClean="0"/>
              <a:t>ICVGIP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Indian Conference on Computer Vision, Graphics and Image Processing</a:t>
            </a:r>
            <a:endParaRPr lang="en-US" dirty="0" smtClean="0"/>
          </a:p>
          <a:p>
            <a:r>
              <a:rPr lang="en-US" dirty="0" smtClean="0"/>
              <a:t>NCVPRIPG - </a:t>
            </a:r>
            <a:r>
              <a:rPr lang="en-US" dirty="0"/>
              <a:t>National Conference on Computer Vision, Pattern Recognition, Image Processing and Graphics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2428"/>
            <a:ext cx="7233749" cy="44854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/>
              <a:t>Computer </a:t>
            </a:r>
            <a:r>
              <a:rPr lang="en-US" sz="4000" dirty="0" smtClean="0"/>
              <a:t>Vision Journals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PAMI </a:t>
            </a:r>
            <a:r>
              <a:rPr lang="en-US" dirty="0"/>
              <a:t>– </a:t>
            </a:r>
            <a:r>
              <a:rPr lang="en-US" dirty="0" smtClean="0"/>
              <a:t>IEEE Transactions on </a:t>
            </a:r>
            <a:r>
              <a:rPr lang="en-US" dirty="0"/>
              <a:t>Pattern Analysis and Machine </a:t>
            </a:r>
            <a:r>
              <a:rPr lang="en-US" dirty="0" smtClean="0"/>
              <a:t>Intelligence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127</a:t>
            </a:r>
          </a:p>
          <a:p>
            <a:pPr lvl="1"/>
            <a:r>
              <a:rPr lang="en-US" dirty="0" smtClean="0"/>
              <a:t>Impact Factor, 2018 </a:t>
            </a:r>
            <a:r>
              <a:rPr lang="mr-IN" dirty="0" smtClean="0"/>
              <a:t>–</a:t>
            </a:r>
            <a:r>
              <a:rPr lang="en-US" dirty="0" smtClean="0"/>
              <a:t> 17.730 </a:t>
            </a:r>
          </a:p>
          <a:p>
            <a:pPr lvl="1"/>
            <a:endParaRPr lang="en-US" dirty="0"/>
          </a:p>
          <a:p>
            <a:r>
              <a:rPr lang="en-US" dirty="0" smtClean="0"/>
              <a:t>TIP </a:t>
            </a:r>
            <a:r>
              <a:rPr lang="en-US" dirty="0"/>
              <a:t>- IEEE Transactions on </a:t>
            </a:r>
            <a:r>
              <a:rPr lang="en-US" dirty="0" smtClean="0"/>
              <a:t>Image Processing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102</a:t>
            </a:r>
          </a:p>
          <a:p>
            <a:pPr lvl="1"/>
            <a:r>
              <a:rPr lang="en-US" dirty="0"/>
              <a:t>Impact Factor, 2018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6.79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IJCV - International </a:t>
            </a:r>
            <a:r>
              <a:rPr lang="en-US" dirty="0"/>
              <a:t>Journal of Computer Vision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66</a:t>
            </a:r>
            <a:endParaRPr lang="en-US" dirty="0"/>
          </a:p>
          <a:p>
            <a:pPr lvl="1"/>
            <a:r>
              <a:rPr lang="en-US" dirty="0"/>
              <a:t>Impact Factor, </a:t>
            </a:r>
            <a:r>
              <a:rPr lang="en-US" dirty="0" smtClean="0"/>
              <a:t>2017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11.541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38814"/>
            <a:ext cx="8587420" cy="395778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 smtClean="0"/>
              <a:t>Conferences in Other Application Areas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92" y="16139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NeurIPS</a:t>
            </a:r>
            <a:r>
              <a:rPr lang="en-US" dirty="0" smtClean="0"/>
              <a:t> </a:t>
            </a:r>
            <a:r>
              <a:rPr lang="en-US" dirty="0"/>
              <a:t>– Neural Information Processing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169 </a:t>
            </a:r>
            <a:r>
              <a:rPr lang="en-US" dirty="0"/>
              <a:t>(Top </a:t>
            </a:r>
            <a:r>
              <a:rPr lang="en-US" dirty="0" smtClean="0"/>
              <a:t>30 </a:t>
            </a:r>
            <a:r>
              <a:rPr lang="en-US" dirty="0"/>
              <a:t>across any field, any conference or journal)</a:t>
            </a:r>
          </a:p>
          <a:p>
            <a:r>
              <a:rPr lang="en-US" dirty="0"/>
              <a:t>MICCAI – Medical Image Computing and Computer-Assisted </a:t>
            </a:r>
            <a:r>
              <a:rPr lang="en-US" dirty="0" smtClean="0"/>
              <a:t>Intervention</a:t>
            </a:r>
          </a:p>
          <a:p>
            <a:r>
              <a:rPr lang="en-US" dirty="0" smtClean="0"/>
              <a:t>ICLR - International </a:t>
            </a:r>
            <a:r>
              <a:rPr lang="en-US" dirty="0"/>
              <a:t>Conference on Learning </a:t>
            </a:r>
            <a:r>
              <a:rPr lang="en-US" dirty="0" smtClean="0"/>
              <a:t>Representations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150 (Started in 2013)</a:t>
            </a:r>
          </a:p>
          <a:p>
            <a:r>
              <a:rPr lang="en-US" dirty="0"/>
              <a:t>ICML – International Conference on Machine Learning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135</a:t>
            </a:r>
          </a:p>
          <a:p>
            <a:r>
              <a:rPr lang="en-US" dirty="0" smtClean="0"/>
              <a:t>IJCAI, AAAI, ACL, EMNLP, NAACL, FAT-ML, ACM-MM, ICRA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00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38814"/>
            <a:ext cx="8587420" cy="395778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 smtClean="0"/>
              <a:t>Journals Other Application Areas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7292" y="16139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TMM </a:t>
            </a:r>
            <a:r>
              <a:rPr lang="en-US" dirty="0"/>
              <a:t>– </a:t>
            </a:r>
            <a:r>
              <a:rPr lang="en-US" dirty="0" smtClean="0"/>
              <a:t>IEEE Transactions on Multimedia</a:t>
            </a:r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64</a:t>
            </a:r>
          </a:p>
          <a:p>
            <a:pPr lvl="1"/>
            <a:r>
              <a:rPr lang="en-US" dirty="0" smtClean="0"/>
              <a:t>Impact Factor, 2018 </a:t>
            </a:r>
            <a:r>
              <a:rPr lang="mr-IN" dirty="0" smtClean="0"/>
              <a:t>–</a:t>
            </a:r>
            <a:r>
              <a:rPr lang="en-US" dirty="0" smtClean="0"/>
              <a:t> 5.452 </a:t>
            </a:r>
            <a:endParaRPr lang="en-US" dirty="0"/>
          </a:p>
          <a:p>
            <a:r>
              <a:rPr lang="en-US" dirty="0" smtClean="0"/>
              <a:t>JMLR - Journal </a:t>
            </a:r>
            <a:r>
              <a:rPr lang="en-US" dirty="0"/>
              <a:t>of Machine Learning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Google </a:t>
            </a:r>
            <a:r>
              <a:rPr lang="en-US" dirty="0"/>
              <a:t>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81</a:t>
            </a:r>
          </a:p>
          <a:p>
            <a:pPr lvl="1"/>
            <a:r>
              <a:rPr lang="en-US" dirty="0"/>
              <a:t>Impact Factor, 2018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4.091</a:t>
            </a:r>
          </a:p>
          <a:p>
            <a:r>
              <a:rPr lang="en-US" dirty="0" smtClean="0"/>
              <a:t>KDE- </a:t>
            </a:r>
            <a:r>
              <a:rPr lang="en-US" dirty="0"/>
              <a:t>IEEE Transactions on Knowledge and Data Engineering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Google Scholar h-5 index, 2019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77</a:t>
            </a:r>
            <a:endParaRPr lang="en-US" dirty="0"/>
          </a:p>
          <a:p>
            <a:pPr lvl="1"/>
            <a:r>
              <a:rPr lang="en-US" dirty="0"/>
              <a:t>Impact Factor, </a:t>
            </a:r>
            <a:r>
              <a:rPr lang="en-US" dirty="0" smtClean="0"/>
              <a:t>2017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3.857</a:t>
            </a:r>
          </a:p>
          <a:p>
            <a:r>
              <a:rPr lang="en-US" dirty="0" smtClean="0"/>
              <a:t>TCSVT, CVIU, IJRR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43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 smtClean="0"/>
              <a:t>Decide Where to Submit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 descr="http://www.phdcomics.com/comics/archive/phd040816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1" y="1467129"/>
            <a:ext cx="3553509" cy="48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8167226" y="3552339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Taken from </a:t>
            </a:r>
            <a:r>
              <a:rPr lang="en-US" dirty="0" err="1" smtClean="0"/>
              <a:t>phdcomics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Decision Process: Overview</a:t>
            </a:r>
            <a:endParaRPr dirty="0"/>
          </a:p>
        </p:txBody>
      </p:sp>
      <p:sp>
        <p:nvSpPr>
          <p:cNvPr id="91" name="Google Shape;91;p19"/>
          <p:cNvSpPr/>
          <p:nvPr/>
        </p:nvSpPr>
        <p:spPr>
          <a:xfrm>
            <a:off x="1019025" y="5646681"/>
            <a:ext cx="8110924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929836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5669903" y="3419991"/>
            <a:ext cx="24276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Area Chair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3511436" y="1229316"/>
            <a:ext cx="2876800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Chairs 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2515" y="2534105"/>
            <a:ext cx="1567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PCs assign papers to ACs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4114" y="3593374"/>
            <a:ext cx="26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Primary AC suggests reviewers</a:t>
            </a:r>
          </a:p>
        </p:txBody>
      </p:sp>
      <p:sp>
        <p:nvSpPr>
          <p:cNvPr id="31" name="Google Shape;93;p19"/>
          <p:cNvSpPr/>
          <p:nvPr/>
        </p:nvSpPr>
        <p:spPr>
          <a:xfrm>
            <a:off x="8964842" y="3756035"/>
            <a:ext cx="1678263" cy="92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Authors</a:t>
            </a: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3970058" y="251654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7" name="Down Arrow 46"/>
          <p:cNvSpPr/>
          <p:nvPr/>
        </p:nvSpPr>
        <p:spPr>
          <a:xfrm>
            <a:off x="3165594" y="464914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8" name="Down Arrow 47"/>
          <p:cNvSpPr/>
          <p:nvPr/>
        </p:nvSpPr>
        <p:spPr>
          <a:xfrm flipH="1" flipV="1">
            <a:off x="8922065" y="4851926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252088" y="4829620"/>
            <a:ext cx="293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Reviewers write reviews, which are released to authors (after AC checking for quality)</a:t>
            </a:r>
          </a:p>
        </p:txBody>
      </p:sp>
      <p:sp>
        <p:nvSpPr>
          <p:cNvPr id="50" name="Down Arrow 49"/>
          <p:cNvSpPr/>
          <p:nvPr/>
        </p:nvSpPr>
        <p:spPr>
          <a:xfrm flipH="1" flipV="1">
            <a:off x="5376670" y="4678435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1" name="Down Arrow 50"/>
          <p:cNvSpPr/>
          <p:nvPr/>
        </p:nvSpPr>
        <p:spPr>
          <a:xfrm rot="14346538" flipH="1" flipV="1">
            <a:off x="8074976" y="4440405"/>
            <a:ext cx="290531" cy="1207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95828" y="4407924"/>
            <a:ext cx="2439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Authors provide rebuttal to reviewers and ACs</a:t>
            </a:r>
          </a:p>
        </p:txBody>
      </p:sp>
      <p:sp>
        <p:nvSpPr>
          <p:cNvPr id="55" name="Down Arrow 54"/>
          <p:cNvSpPr/>
          <p:nvPr/>
        </p:nvSpPr>
        <p:spPr>
          <a:xfrm flipH="1" flipV="1">
            <a:off x="5393001" y="2501617"/>
            <a:ext cx="282004" cy="6614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867" kern="0">
              <a:solidFill>
                <a:prstClr val="white"/>
              </a:solidFill>
              <a:sym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42759" y="2404583"/>
            <a:ext cx="449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Area chairs discuss with reviewers and each other, make accept/reject decisions and oral recommendations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88237" y="1250375"/>
            <a:ext cx="3763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Program chairs finalize oral decisions based on space/time constraints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18030" y="4596416"/>
            <a:ext cx="154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Reviewers update final reviews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4CF34D4-43FA-A743-BC01-4E81FEB46C69}"/>
              </a:ext>
            </a:extLst>
          </p:cNvPr>
          <p:cNvSpPr txBox="1"/>
          <p:nvPr/>
        </p:nvSpPr>
        <p:spPr>
          <a:xfrm>
            <a:off x="-78449" y="4549003"/>
            <a:ext cx="3053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Papers are assigned to reviewers using global matching algorithm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734961" y="6569573"/>
            <a:ext cx="3675588" cy="4739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Taken from CVPR 2020 Reviewer guidelines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248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4" grpId="0" animBg="1"/>
      <p:bldP spid="95" grpId="0" animBg="1"/>
      <p:bldP spid="6" grpId="0"/>
      <p:bldP spid="18" grpId="0"/>
      <p:bldP spid="31" grpId="0" animBg="1"/>
      <p:bldP spid="36" grpId="0" animBg="1"/>
      <p:bldP spid="47" grpId="0" animBg="1"/>
      <p:bldP spid="48" grpId="0" animBg="1"/>
      <p:bldP spid="49" grpId="0"/>
      <p:bldP spid="50" grpId="0" animBg="1"/>
      <p:bldP spid="51" grpId="0" animBg="1"/>
      <p:bldP spid="53" grpId="0"/>
      <p:bldP spid="55" grpId="0" animBg="1"/>
      <p:bldP spid="56" grpId="0"/>
      <p:bldP spid="57" grpId="0"/>
      <p:bldP spid="58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52153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Course Name and code</a:t>
            </a:r>
            <a:r>
              <a:rPr lang="en-US" dirty="0" smtClean="0"/>
              <a:t>: </a:t>
            </a:r>
            <a:r>
              <a:rPr lang="en-US" dirty="0" smtClean="0"/>
              <a:t>Deep Learning</a:t>
            </a:r>
            <a:r>
              <a:rPr lang="en-US" dirty="0" smtClean="0"/>
              <a:t>, </a:t>
            </a:r>
            <a:r>
              <a:rPr lang="en-US" dirty="0" smtClean="0"/>
              <a:t>CS60010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Time</a:t>
            </a:r>
            <a:r>
              <a:rPr lang="en-US" dirty="0" smtClean="0"/>
              <a:t>: </a:t>
            </a:r>
            <a:r>
              <a:rPr lang="en-US" dirty="0" smtClean="0"/>
              <a:t>Wednesday (11:00-11:55 </a:t>
            </a:r>
            <a:r>
              <a:rPr lang="en-US" dirty="0"/>
              <a:t>a</a:t>
            </a:r>
            <a:r>
              <a:rPr lang="en-US" dirty="0" smtClean="0"/>
              <a:t>m</a:t>
            </a:r>
            <a:r>
              <a:rPr lang="en-US" dirty="0" smtClean="0"/>
              <a:t>), </a:t>
            </a:r>
            <a:r>
              <a:rPr lang="en-US" dirty="0" smtClean="0"/>
              <a:t>Thursday (12:00-12:55 pm), Friday (8:00-8:55 am)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Office Hours</a:t>
            </a:r>
            <a:r>
              <a:rPr lang="en-US" dirty="0" smtClean="0"/>
              <a:t>: </a:t>
            </a:r>
            <a:r>
              <a:rPr lang="en-US" dirty="0"/>
              <a:t>Thursday (</a:t>
            </a:r>
            <a:r>
              <a:rPr lang="en-US" dirty="0" smtClean="0"/>
              <a:t>4:00-5:00 </a:t>
            </a:r>
            <a:r>
              <a:rPr lang="en-US" dirty="0"/>
              <a:t>pm</a:t>
            </a:r>
            <a:r>
              <a:rPr lang="en-US" dirty="0" smtClean="0"/>
              <a:t>) </a:t>
            </a:r>
            <a:r>
              <a:rPr lang="en-US" dirty="0" smtClean="0"/>
              <a:t>at </a:t>
            </a:r>
            <a:r>
              <a:rPr lang="en-US" dirty="0" smtClean="0"/>
              <a:t>my office </a:t>
            </a:r>
            <a:r>
              <a:rPr lang="en-US" dirty="0" smtClean="0"/>
              <a:t>[</a:t>
            </a:r>
            <a:r>
              <a:rPr lang="en-US" dirty="0" err="1" smtClean="0"/>
              <a:t>Takshashila</a:t>
            </a:r>
            <a:r>
              <a:rPr lang="en-US" dirty="0" smtClean="0"/>
              <a:t> Building second floor]</a:t>
            </a:r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Venue</a:t>
            </a:r>
            <a:r>
              <a:rPr lang="en-US" dirty="0" smtClean="0"/>
              <a:t>: </a:t>
            </a:r>
            <a:r>
              <a:rPr lang="en-US" dirty="0" smtClean="0"/>
              <a:t>NR421</a:t>
            </a:r>
            <a:endParaRPr lang="en-US" dirty="0" smtClean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492277"/>
            <a:ext cx="8167606" cy="365125"/>
          </a:xfrm>
        </p:spPr>
        <p:txBody>
          <a:bodyPr/>
          <a:lstStyle/>
          <a:p>
            <a:r>
              <a:rPr lang="en-US" dirty="0" smtClean="0"/>
              <a:t>CS60010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</a:t>
            </a:r>
            <a:r>
              <a:rPr lang="en-US" dirty="0" smtClean="0"/>
              <a:t>Introduction </a:t>
            </a:r>
            <a:r>
              <a:rPr lang="en-US" dirty="0" smtClean="0"/>
              <a:t>(c) Abir Das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1019194"/>
            <a:ext cx="8587420" cy="435019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 smtClean="0"/>
              <a:t>How to Write a Good Paper</a:t>
            </a:r>
            <a:endParaRPr lang="en-US" sz="4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/ Deep 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7"/>
          <a:stretch/>
        </p:blipFill>
        <p:spPr>
          <a:xfrm>
            <a:off x="2689046" y="1454213"/>
            <a:ext cx="7735114" cy="450681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64892" y="6004579"/>
            <a:ext cx="12088068" cy="6001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Link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26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822451"/>
            <a:ext cx="9144000" cy="2387600"/>
          </a:xfrm>
        </p:spPr>
        <p:txBody>
          <a:bodyPr/>
          <a:lstStyle/>
          <a:p>
            <a:r>
              <a:rPr lang="en-US" smtClean="0"/>
              <a:t>Thank You!!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Logistics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35389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Course </a:t>
            </a:r>
            <a:r>
              <a:rPr lang="en-US" b="1" dirty="0" smtClean="0"/>
              <a:t>website</a:t>
            </a:r>
            <a:r>
              <a:rPr lang="en-US" dirty="0"/>
              <a:t>: </a:t>
            </a:r>
            <a:r>
              <a:rPr lang="en-US" sz="2400" dirty="0">
                <a:hlinkClick r:id="rId3"/>
              </a:rPr>
              <a:t>http://cse.iitkgp.ac.in/~</a:t>
            </a:r>
            <a:r>
              <a:rPr lang="en-US" sz="2400" dirty="0" smtClean="0">
                <a:hlinkClick r:id="rId3"/>
              </a:rPr>
              <a:t>adas/courses/dl_spr2020/dl_spr2020.php</a:t>
            </a:r>
            <a:endParaRPr lang="en-US" sz="2400" dirty="0" smtClean="0"/>
          </a:p>
          <a:p>
            <a:pPr>
              <a:lnSpc>
                <a:spcPts val="3000"/>
              </a:lnSpc>
            </a:pPr>
            <a:endParaRPr lang="en-US" sz="2400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Moodle Classroom</a:t>
            </a:r>
            <a:r>
              <a:rPr lang="en-US" dirty="0" smtClean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10.5.18.110/moodle/login/index.php</a:t>
            </a:r>
            <a:r>
              <a:rPr lang="en-US" dirty="0" smtClean="0"/>
              <a:t> and then the class name is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>
                <a:solidFill>
                  <a:srgbClr val="0432FF"/>
                </a:solidFill>
              </a:rPr>
              <a:t>Deep Learning (Spring 2020</a:t>
            </a:r>
            <a:r>
              <a:rPr lang="en-US" dirty="0" smtClean="0">
                <a:solidFill>
                  <a:srgbClr val="0432FF"/>
                </a:solidFill>
              </a:rPr>
              <a:t>)</a:t>
            </a:r>
          </a:p>
          <a:p>
            <a:pPr>
              <a:lnSpc>
                <a:spcPts val="3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r>
              <a:rPr lang="en-US" b="1" dirty="0" smtClean="0"/>
              <a:t>Piazza Forum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https://piazza.com/iitkgp.ac.in/spring2020/cs60010/home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en-US" b="1" dirty="0" smtClean="0"/>
              <a:t>TAs</a:t>
            </a:r>
            <a:r>
              <a:rPr lang="en-US" dirty="0" smtClean="0"/>
              <a:t>: </a:t>
            </a:r>
            <a:r>
              <a:rPr lang="en-US" dirty="0" err="1" smtClean="0"/>
              <a:t>Buridi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r>
              <a:rPr lang="en-US" dirty="0" smtClean="0"/>
              <a:t> Aditya (buridiaditya@iitkgp.ac.in), Vishal </a:t>
            </a:r>
            <a:r>
              <a:rPr lang="en-US" dirty="0"/>
              <a:t>Gupta (</a:t>
            </a:r>
            <a:r>
              <a:rPr lang="en-US" dirty="0" err="1"/>
              <a:t>ervishal@iitkgp.ac.in</a:t>
            </a:r>
            <a:r>
              <a:rPr lang="en-US" dirty="0"/>
              <a:t>), </a:t>
            </a:r>
            <a:r>
              <a:rPr lang="en-US" dirty="0" err="1"/>
              <a:t>Charugundla</a:t>
            </a:r>
            <a:r>
              <a:rPr lang="en-US" dirty="0"/>
              <a:t>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 smtClean="0"/>
              <a:t>Theerdha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sreetheerdha9@gmail.com</a:t>
            </a:r>
            <a:r>
              <a:rPr lang="en-US" dirty="0" smtClean="0"/>
              <a:t>), </a:t>
            </a:r>
            <a:r>
              <a:rPr lang="en-US" dirty="0" err="1"/>
              <a:t>Vishesh</a:t>
            </a:r>
            <a:r>
              <a:rPr lang="en-US" dirty="0"/>
              <a:t> </a:t>
            </a:r>
            <a:r>
              <a:rPr lang="en-US" dirty="0" smtClean="0"/>
              <a:t>Agarwal (</a:t>
            </a:r>
            <a:r>
              <a:rPr lang="en-US" dirty="0"/>
              <a:t>vishesh0512@gmail.com</a:t>
            </a:r>
            <a:r>
              <a:rPr lang="en-US" dirty="0" smtClean="0"/>
              <a:t>), </a:t>
            </a:r>
            <a:r>
              <a:rPr lang="en-US" dirty="0" err="1" smtClean="0"/>
              <a:t>Subrata</a:t>
            </a:r>
            <a:r>
              <a:rPr lang="en-US" dirty="0" smtClean="0"/>
              <a:t> Chattopadhyay (</a:t>
            </a:r>
            <a:r>
              <a:rPr lang="en-US" dirty="0" err="1"/>
              <a:t>subrata.ctj@gmail.com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 smtClean="0"/>
              <a:t>CS60010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</a:t>
            </a:r>
            <a:r>
              <a:rPr lang="en-US" dirty="0" smtClean="0"/>
              <a:t>Introduction </a:t>
            </a:r>
            <a:r>
              <a:rPr lang="en-US" dirty="0" smtClean="0"/>
              <a:t>(c) Abir Das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The Team</a:t>
            </a:r>
            <a:endParaRPr sz="363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4974" y="5039437"/>
            <a:ext cx="5196840" cy="13688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en-US" b="1" dirty="0" smtClean="0"/>
              <a:t>And YOU!!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012197" y="6568477"/>
            <a:ext cx="8167606" cy="365125"/>
          </a:xfrm>
        </p:spPr>
        <p:txBody>
          <a:bodyPr/>
          <a:lstStyle/>
          <a:p>
            <a:r>
              <a:rPr lang="en-US" dirty="0" smtClean="0"/>
              <a:t>CS60010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</a:t>
            </a:r>
            <a:r>
              <a:rPr lang="en-US" dirty="0" smtClean="0"/>
              <a:t>Introduction </a:t>
            </a:r>
            <a:r>
              <a:rPr lang="en-US" dirty="0" smtClean="0"/>
              <a:t>(c) Abir Das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742" y="1521538"/>
            <a:ext cx="9784080" cy="38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b="1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Prerequisites</a:t>
            </a:r>
            <a:r>
              <a:rPr lang="en-US" dirty="0" smtClean="0"/>
              <a:t>: 1</a:t>
            </a:r>
            <a:r>
              <a:rPr lang="en-US" dirty="0"/>
              <a:t>. </a:t>
            </a:r>
            <a:r>
              <a:rPr lang="en-US" dirty="0" smtClean="0"/>
              <a:t>CS60050</a:t>
            </a:r>
            <a:r>
              <a:rPr lang="en-US" dirty="0"/>
              <a:t>: Machine </a:t>
            </a:r>
            <a:r>
              <a:rPr lang="en-US" dirty="0" smtClean="0"/>
              <a:t>Learning</a:t>
            </a:r>
            <a:endParaRPr lang="en-US" dirty="0" smtClean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b="1" dirty="0" smtClean="0"/>
              <a:t>Python Proficiency</a:t>
            </a:r>
            <a:r>
              <a:rPr lang="en-US" dirty="0" smtClean="0"/>
              <a:t>: Proficiency in Python and familiarity with some Deep Learning tools (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/>
              <a:t>P</a:t>
            </a:r>
            <a:r>
              <a:rPr lang="en-US" dirty="0" err="1" smtClean="0"/>
              <a:t>ytorch</a:t>
            </a:r>
            <a:r>
              <a:rPr lang="en-US" dirty="0" smtClean="0"/>
              <a:t> etc.) is desirable. A few links to get started.</a:t>
            </a:r>
          </a:p>
          <a:p>
            <a:pPr lvl="1">
              <a:lnSpc>
                <a:spcPts val="3000"/>
              </a:lnSpc>
            </a:pPr>
            <a:r>
              <a:rPr lang="en-US" dirty="0">
                <a:hlinkClick r:id="rId3"/>
              </a:rPr>
              <a:t>https://docs.python.org/3/tutorial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>
              <a:lnSpc>
                <a:spcPts val="3000"/>
              </a:lnSpc>
            </a:pPr>
            <a:r>
              <a:rPr lang="en-US" dirty="0">
                <a:hlinkClick r:id="rId4"/>
              </a:rPr>
              <a:t>http://cs231n.github.io/python-numpy-tutorial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Books and References</a:t>
            </a:r>
            <a:r>
              <a:rPr lang="en-US" dirty="0" smtClean="0"/>
              <a:t>: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r>
              <a:rPr lang="en-US" dirty="0" smtClean="0"/>
              <a:t>“Deep Learning”, I </a:t>
            </a:r>
            <a:r>
              <a:rPr lang="en-US" dirty="0" err="1" smtClean="0"/>
              <a:t>Goodfellow</a:t>
            </a:r>
            <a:r>
              <a:rPr lang="en-US" dirty="0" smtClean="0"/>
              <a:t>, Y </a:t>
            </a:r>
            <a:r>
              <a:rPr lang="en-US" dirty="0" err="1" smtClean="0"/>
              <a:t>Bengio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A </a:t>
            </a:r>
            <a:r>
              <a:rPr lang="en-US" dirty="0" err="1" smtClean="0"/>
              <a:t>Courville</a:t>
            </a:r>
            <a:r>
              <a:rPr lang="en-US" dirty="0" smtClean="0"/>
              <a:t>, 1</a:t>
            </a:r>
            <a:r>
              <a:rPr lang="en-US" baseline="30000" dirty="0" smtClean="0"/>
              <a:t>st</a:t>
            </a:r>
            <a:r>
              <a:rPr lang="en-US" dirty="0" smtClean="0"/>
              <a:t> Edition</a:t>
            </a:r>
            <a:r>
              <a:rPr lang="en-US" dirty="0" smtClean="0"/>
              <a:t>, Free 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.</a:t>
            </a:r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lnSpc>
                <a:spcPts val="3000"/>
              </a:lnSpc>
              <a:buFont typeface="+mj-lt"/>
              <a:buAutoNum type="arabicPeriod"/>
            </a:pP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 smtClean="0"/>
              <a:t>More </a:t>
            </a:r>
            <a:r>
              <a:rPr lang="en-US" dirty="0" smtClean="0"/>
              <a:t>references specific to the lectures will be added in the course website as and when needed.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endParaRPr lang="en-US" dirty="0" smtClean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r>
              <a:rPr lang="en-US" dirty="0" smtClean="0"/>
              <a:t>Online </a:t>
            </a:r>
            <a:r>
              <a:rPr lang="en-US" dirty="0" smtClean="0"/>
              <a:t>lectures/Videos</a:t>
            </a:r>
            <a:r>
              <a:rPr lang="en-US" dirty="0" smtClean="0"/>
              <a:t>: The following courses will be closely followed in this course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Convolutional </a:t>
            </a:r>
            <a:r>
              <a:rPr lang="en-US" dirty="0"/>
              <a:t>Neural Networks for Visual </a:t>
            </a:r>
            <a:r>
              <a:rPr lang="en-US" dirty="0" smtClean="0"/>
              <a:t>Recognition from Stanford University </a:t>
            </a:r>
            <a:r>
              <a:rPr lang="en-US" dirty="0" smtClean="0"/>
              <a:t>(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Deep Learning by </a:t>
            </a:r>
            <a:r>
              <a:rPr lang="en-US" dirty="0" err="1" smtClean="0"/>
              <a:t>Efstratios</a:t>
            </a:r>
            <a:r>
              <a:rPr lang="en-US" dirty="0" smtClean="0"/>
              <a:t> </a:t>
            </a:r>
            <a:r>
              <a:rPr lang="en-US" dirty="0" err="1" smtClean="0"/>
              <a:t>Gavves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Link</a:t>
            </a:r>
            <a:r>
              <a:rPr lang="en-US" dirty="0" smtClean="0"/>
              <a:t>)</a:t>
            </a:r>
          </a:p>
          <a:p>
            <a:pPr lvl="1">
              <a:lnSpc>
                <a:spcPts val="3000"/>
              </a:lnSpc>
            </a:pPr>
            <a:r>
              <a:rPr lang="en-US" dirty="0" smtClean="0"/>
              <a:t>NPTEL </a:t>
            </a:r>
            <a:r>
              <a:rPr lang="en-US" dirty="0" smtClean="0"/>
              <a:t>Deep Learning </a:t>
            </a:r>
            <a:r>
              <a:rPr lang="en-US" dirty="0" smtClean="0"/>
              <a:t>by </a:t>
            </a:r>
            <a:r>
              <a:rPr lang="en-US" dirty="0" err="1" smtClean="0"/>
              <a:t>Prabir</a:t>
            </a:r>
            <a:r>
              <a:rPr lang="en-US" dirty="0" smtClean="0"/>
              <a:t> Kumar Biswas </a:t>
            </a:r>
            <a:r>
              <a:rPr lang="en-US" dirty="0" smtClean="0"/>
              <a:t>(</a:t>
            </a:r>
            <a:r>
              <a:rPr lang="en-US" dirty="0" smtClean="0">
                <a:hlinkClick r:id="rId5"/>
              </a:rPr>
              <a:t>Link</a:t>
            </a:r>
            <a:r>
              <a:rPr lang="en-US" dirty="0" smtClean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7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Evaluation</a:t>
            </a:r>
            <a:r>
              <a:rPr lang="en-US" dirty="0" smtClean="0"/>
              <a:t>: Homework (20%)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; mid term (30%); End-term (30%); Project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%), Paper presentation (5%).</a:t>
            </a:r>
            <a:endParaRPr lang="en-US" dirty="0" smtClean="0"/>
          </a:p>
          <a:p>
            <a:pPr lvl="1">
              <a:lnSpc>
                <a:spcPts val="3000"/>
              </a:lnSpc>
            </a:pPr>
            <a:r>
              <a:rPr lang="en-US" dirty="0" err="1" smtClean="0"/>
              <a:t>Homeworks</a:t>
            </a:r>
            <a:endParaRPr lang="en-US" dirty="0" smtClean="0"/>
          </a:p>
          <a:p>
            <a:pPr lvl="2">
              <a:lnSpc>
                <a:spcPts val="3000"/>
              </a:lnSpc>
            </a:pPr>
            <a:r>
              <a:rPr lang="en-US" dirty="0" err="1" smtClean="0"/>
              <a:t>Homeworks</a:t>
            </a:r>
            <a:r>
              <a:rPr lang="en-US" dirty="0" smtClean="0"/>
              <a:t> will have a combination of Mathematical and coding problems.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820" y="951867"/>
            <a:ext cx="7233749" cy="569671"/>
          </a:xfrm>
          <a:prstGeom prst="rect">
            <a:avLst/>
          </a:prstGeom>
        </p:spPr>
        <p:txBody>
          <a:bodyPr vert="horz" wrap="square" lIns="0" tIns="10950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86"/>
              </a:spcBef>
            </a:pPr>
            <a:r>
              <a:rPr lang="en-US" sz="3630" dirty="0" smtClean="0"/>
              <a:t>Course Information</a:t>
            </a:r>
            <a:endParaRPr sz="363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is-IS" dirty="0" smtClean="0"/>
              <a:t>60010</a:t>
            </a:r>
            <a:r>
              <a:rPr lang="en-US" dirty="0" smtClean="0"/>
              <a:t> </a:t>
            </a:r>
            <a:r>
              <a:rPr lang="en-US" dirty="0" smtClean="0"/>
              <a:t>/ </a:t>
            </a:r>
            <a:r>
              <a:rPr lang="en-US" dirty="0" smtClean="0"/>
              <a:t>Deep </a:t>
            </a:r>
            <a:r>
              <a:rPr lang="en-US" dirty="0" smtClean="0"/>
              <a:t>Learning | Introduction (c) Abir Das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4892" y="1461578"/>
            <a:ext cx="11935668" cy="4655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b="1" dirty="0" smtClean="0"/>
              <a:t>Evaluation</a:t>
            </a:r>
            <a:r>
              <a:rPr lang="en-US" dirty="0" smtClean="0"/>
              <a:t>: Homework (20%)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Homeworks</a:t>
            </a:r>
            <a:r>
              <a:rPr lang="en-US" dirty="0" smtClean="0"/>
              <a:t>; mid term (30%); End-term (30%); Project </a:t>
            </a:r>
            <a:r>
              <a:rPr lang="en-US" dirty="0" smtClean="0"/>
              <a:t>(</a:t>
            </a:r>
            <a:r>
              <a:rPr lang="en-US" dirty="0" smtClean="0"/>
              <a:t>15</a:t>
            </a:r>
            <a:r>
              <a:rPr lang="en-US" dirty="0" smtClean="0"/>
              <a:t>%), Paper presentation (5%).</a:t>
            </a:r>
            <a:endParaRPr lang="en-US" dirty="0" smtClean="0"/>
          </a:p>
          <a:p>
            <a:pPr lvl="1">
              <a:lnSpc>
                <a:spcPts val="3000"/>
              </a:lnSpc>
            </a:pPr>
            <a:r>
              <a:rPr lang="en-US" dirty="0" smtClean="0"/>
              <a:t>Project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Each project will be done by a 4 member team. Start forming the team.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We will try to assign one TA as mentor to each team. But its your project and the TAs will just oversee, nothing more than that.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Tentative deadline to submit project title and half a page abstract along with the team member names is </a:t>
            </a:r>
            <a:r>
              <a:rPr lang="en-US" b="1" dirty="0" smtClean="0">
                <a:solidFill>
                  <a:srgbClr val="FF0000"/>
                </a:solidFill>
              </a:rPr>
              <a:t>[Jan 31, 2020]</a:t>
            </a:r>
            <a:r>
              <a:rPr lang="en-US" dirty="0" smtClean="0"/>
              <a:t>.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Coming up with your own project idea is highly recommended. You can discuss with the TAs and mail me if you need to discuss.</a:t>
            </a:r>
          </a:p>
          <a:p>
            <a:pPr lvl="2">
              <a:lnSpc>
                <a:spcPts val="3000"/>
              </a:lnSpc>
              <a:spcBef>
                <a:spcPts val="0"/>
              </a:spcBef>
            </a:pPr>
            <a:r>
              <a:rPr lang="en-US" dirty="0" smtClean="0"/>
              <a:t>The project deliverable is a 4 page repor</a:t>
            </a:r>
            <a:r>
              <a:rPr lang="en-US" dirty="0" smtClean="0"/>
              <a:t>t plus bibliography [ICIP Style paper] at the end of the course (Pre finals week) and a poster which needs to be presented at a poster session [</a:t>
            </a:r>
            <a:r>
              <a:rPr lang="en-US" dirty="0" smtClean="0">
                <a:solidFill>
                  <a:srgbClr val="FF0000"/>
                </a:solidFill>
              </a:rPr>
              <a:t>The date of the poster session will be announced later</a:t>
            </a:r>
            <a:r>
              <a:rPr lang="en-US" dirty="0" smtClean="0"/>
              <a:t>]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 02, 2020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8651-0143-4140-839E-3D36292080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r4AITemplate" id="{0D5693AE-206D-E541-A370-EAE42AF6800D}" vid="{4B2C9114-E5EC-7D4A-AE95-EC178593E73C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Center4AITemplate</Template>
  <TotalTime>27852</TotalTime>
  <Words>1799</Words>
  <Application>Microsoft Macintosh PowerPoint</Application>
  <PresentationFormat>Widescreen</PresentationFormat>
  <Paragraphs>223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Calibri Light</vt:lpstr>
      <vt:lpstr>Quattrocento Sans</vt:lpstr>
      <vt:lpstr>Segoe UI</vt:lpstr>
      <vt:lpstr>Arial</vt:lpstr>
      <vt:lpstr>Office Theme</vt:lpstr>
      <vt:lpstr>1_Office Theme</vt:lpstr>
      <vt:lpstr>Deep Learning CS60010</vt:lpstr>
      <vt:lpstr>Logistics</vt:lpstr>
      <vt:lpstr>Logistics</vt:lpstr>
      <vt:lpstr>The Team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Course Information</vt:lpstr>
      <vt:lpstr>What about Computing Resources</vt:lpstr>
      <vt:lpstr>Computer Vision Conferences</vt:lpstr>
      <vt:lpstr>Computer Vision Conferences</vt:lpstr>
      <vt:lpstr>Computer Vision Journals</vt:lpstr>
      <vt:lpstr>Conferences in Other Application Areas</vt:lpstr>
      <vt:lpstr>Journals Other Application Areas</vt:lpstr>
      <vt:lpstr>Decide Where to Submit</vt:lpstr>
      <vt:lpstr>The Decision Process: Overview</vt:lpstr>
      <vt:lpstr>How to Write a Good Paper</vt:lpstr>
      <vt:lpstr>Thank You!!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Foundations and Applications</dc:title>
  <dc:creator>Das, Abir</dc:creator>
  <cp:lastModifiedBy>Abir Das</cp:lastModifiedBy>
  <cp:revision>532</cp:revision>
  <cp:lastPrinted>2019-07-16T19:24:24Z</cp:lastPrinted>
  <dcterms:created xsi:type="dcterms:W3CDTF">2019-01-13T09:33:50Z</dcterms:created>
  <dcterms:modified xsi:type="dcterms:W3CDTF">2020-01-02T15:08:16Z</dcterms:modified>
</cp:coreProperties>
</file>