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3" r:id="rId3"/>
    <p:sldId id="314" r:id="rId4"/>
    <p:sldId id="289" r:id="rId5"/>
    <p:sldId id="287" r:id="rId6"/>
    <p:sldId id="290" r:id="rId7"/>
    <p:sldId id="291" r:id="rId8"/>
    <p:sldId id="292" r:id="rId9"/>
    <p:sldId id="293" r:id="rId10"/>
    <p:sldId id="316" r:id="rId11"/>
    <p:sldId id="294" r:id="rId12"/>
    <p:sldId id="295" r:id="rId13"/>
    <p:sldId id="297" r:id="rId14"/>
    <p:sldId id="299" r:id="rId15"/>
    <p:sldId id="300" r:id="rId16"/>
    <p:sldId id="298" r:id="rId17"/>
    <p:sldId id="296" r:id="rId18"/>
    <p:sldId id="319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7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7" r:id="rId52"/>
    <p:sldId id="318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660"/>
  </p:normalViewPr>
  <p:slideViewPr>
    <p:cSldViewPr>
      <p:cViewPr>
        <p:scale>
          <a:sx n="82" d="100"/>
          <a:sy n="82" d="100"/>
        </p:scale>
        <p:origin x="-99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117.wmf"/><Relationship Id="rId5" Type="http://schemas.openxmlformats.org/officeDocument/2006/relationships/image" Target="../media/image118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41DDE-5B43-4DA7-ACBA-6E0D3F110BF2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5BF6-C03D-479E-91D3-CD7C8302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06264C-B16F-4242-885F-4B1388C85642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887D-E4A0-49CC-96A9-060F5EB9C213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DE5E-5F0B-44E6-8642-19935C72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gi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7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9.png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77.png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7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wmf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wmf"/><Relationship Id="rId4" Type="http://schemas.openxmlformats.org/officeDocument/2006/relationships/image" Target="../media/image9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43.bin"/><Relationship Id="rId3" Type="http://schemas.openxmlformats.org/officeDocument/2006/relationships/image" Target="../media/image79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pn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81.png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73.wmf"/><Relationship Id="rId4" Type="http://schemas.openxmlformats.org/officeDocument/2006/relationships/image" Target="../media/image80.gi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7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4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PHYSICS – I</a:t>
            </a:r>
            <a:br>
              <a:rPr lang="en-US" dirty="0" smtClean="0"/>
            </a:br>
            <a:r>
              <a:rPr lang="en-US" sz="3600" dirty="0" smtClean="0"/>
              <a:t>PH11001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6400800" cy="3886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Topics to be covered: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Classical systems and oscillations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Wave motion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Electromagnetic waves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Wave/quantum mechanics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752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IN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of potential energy calculation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411288" y="1752600"/>
          <a:ext cx="3832225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1511280" imgH="812520" progId="Equation.3">
                  <p:embed/>
                </p:oleObj>
              </mc:Choice>
              <mc:Fallback>
                <p:oleObj name="Equation" r:id="rId3" imgW="151128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752600"/>
                        <a:ext cx="3832225" cy="205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295400" y="4548188"/>
          <a:ext cx="3414712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5" imgW="1346040" imgH="711000" progId="Equation.3">
                  <p:embed/>
                </p:oleObj>
              </mc:Choice>
              <mc:Fallback>
                <p:oleObj name="Equation" r:id="rId5" imgW="13460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48188"/>
                        <a:ext cx="3414712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219200"/>
            <a:ext cx="8018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1) Attractive inverse square force (gravitational attraction)</a:t>
            </a:r>
            <a:endParaRPr lang="en-IN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110335"/>
            <a:ext cx="38803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2) Spring force (Hook’s law)</a:t>
            </a:r>
            <a:endParaRPr lang="en-IN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0"/>
            <a:ext cx="4441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</a:rPr>
              <a:t>Rate of change of energy: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533400"/>
            <a:ext cx="414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Energy  Conservation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2667000"/>
          <a:ext cx="6385288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514600" imgH="889000" progId="Equation.3">
                  <p:embed/>
                </p:oleObj>
              </mc:Choice>
              <mc:Fallback>
                <p:oleObj name="Equation" r:id="rId3" imgW="2514600" imgH="889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6385288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2578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tx2"/>
                </a:solidFill>
              </a:rPr>
              <a:t>We used:  F=ma, where the force F is </a:t>
            </a:r>
          </a:p>
          <a:p>
            <a:pPr algn="ctr"/>
            <a:r>
              <a:rPr lang="en-IN" sz="3200" dirty="0" smtClean="0">
                <a:solidFill>
                  <a:schemeClr val="tx2"/>
                </a:solidFill>
              </a:rPr>
              <a:t>the derivative of the potential 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533400"/>
            <a:ext cx="416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Many particle system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Consider a system of several particles: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2057400"/>
          <a:ext cx="74787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3200400" imgH="635000" progId="Equation.3">
                  <p:embed/>
                </p:oleObj>
              </mc:Choice>
              <mc:Fallback>
                <p:oleObj name="Equation" r:id="rId3" imgW="3200400" imgH="635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478712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3657600"/>
            <a:ext cx="678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Equations of motion for the system becomes: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8525" y="4191000"/>
          <a:ext cx="4100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191000"/>
                        <a:ext cx="41005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772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</a:rPr>
              <a:t>This will become more complicated when there  are </a:t>
            </a:r>
          </a:p>
          <a:p>
            <a:r>
              <a:rPr lang="en-IN" sz="2400" dirty="0" smtClean="0">
                <a:solidFill>
                  <a:schemeClr val="accent2"/>
                </a:solidFill>
              </a:rPr>
              <a:t>interactions between the particles and there are constraints 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533400"/>
            <a:ext cx="221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err="1" smtClean="0">
                <a:solidFill>
                  <a:schemeClr val="accent6">
                    <a:lumMod val="75000"/>
                  </a:schemeClr>
                </a:solidFill>
              </a:rPr>
              <a:t>Lagrangian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/>
                </a:solidFill>
              </a:rPr>
              <a:t>We can arrive at the same equations of motion for the system, starting with a </a:t>
            </a:r>
            <a:r>
              <a:rPr lang="en-IN" sz="2800" dirty="0" err="1" smtClean="0">
                <a:solidFill>
                  <a:schemeClr val="accent1"/>
                </a:solidFill>
              </a:rPr>
              <a:t>Lagrangian</a:t>
            </a:r>
            <a:r>
              <a:rPr lang="en-IN" sz="2800" dirty="0" smtClean="0">
                <a:solidFill>
                  <a:schemeClr val="accent1"/>
                </a:solidFill>
              </a:rPr>
              <a:t>  L: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92771"/>
              </p:ext>
            </p:extLst>
          </p:nvPr>
        </p:nvGraphicFramePr>
        <p:xfrm>
          <a:off x="1136650" y="2136775"/>
          <a:ext cx="67675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2590560" imgH="431640" progId="Equation.3">
                  <p:embed/>
                </p:oleObj>
              </mc:Choice>
              <mc:Fallback>
                <p:oleObj name="Equation" r:id="rId3" imgW="2590560" imgH="431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136775"/>
                        <a:ext cx="6767513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3200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</a:rPr>
              <a:t>that satisfies the Euler-Lagrange equation: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3810000"/>
          <a:ext cx="5715000" cy="2393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2667000" imgH="1117600" progId="Equation.3">
                  <p:embed/>
                </p:oleObj>
              </mc:Choice>
              <mc:Fallback>
                <p:oleObj name="Equation" r:id="rId5" imgW="2667000" imgH="1117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5715000" cy="2393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04800"/>
            <a:ext cx="6059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Constraints and Generalized coordinates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858128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For many particle systems, the external forces may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be distinguished from the internal forces of constraints: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93280" y="1702188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280" y="1702188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167596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4"/>
                </a:solidFill>
              </a:rPr>
              <a:t>For N particles, there are 3N coordinates. If there are n  constraints, then (3N-n) generalized coordinates can describe the system, that is, the system has 3N-n degrees of freedom.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3429000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5" imgW="2527300" imgH="457200" progId="Equation.3">
                  <p:embed/>
                </p:oleObj>
              </mc:Choice>
              <mc:Fallback>
                <p:oleObj name="Equation" r:id="rId5" imgW="2527300" imgH="457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505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419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</a:rPr>
              <a:t>The </a:t>
            </a:r>
            <a:r>
              <a:rPr lang="en-IN" sz="2400" dirty="0" err="1" smtClean="0">
                <a:solidFill>
                  <a:schemeClr val="accent2"/>
                </a:solidFill>
              </a:rPr>
              <a:t>Lagrangian</a:t>
            </a:r>
            <a:r>
              <a:rPr lang="en-IN" sz="2400" dirty="0" smtClean="0">
                <a:solidFill>
                  <a:schemeClr val="accent2"/>
                </a:solidFill>
              </a:rPr>
              <a:t> and the Euler-Lagrange equation then become</a:t>
            </a:r>
            <a:endParaRPr lang="en-IN" sz="2400" dirty="0" smtClean="0">
              <a:solidFill>
                <a:schemeClr val="accent4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25538" y="4953000"/>
          <a:ext cx="62214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7" imgW="3149280" imgH="634680" progId="Equation.3">
                  <p:embed/>
                </p:oleObj>
              </mc:Choice>
              <mc:Fallback>
                <p:oleObj name="Equation" r:id="rId7" imgW="3149280" imgH="6346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953000"/>
                        <a:ext cx="6221412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6200"/>
            <a:ext cx="602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Classical Action and Hamilton’s Principle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9942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 classical action of a system is defined as: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06993"/>
              </p:ext>
            </p:extLst>
          </p:nvPr>
        </p:nvGraphicFramePr>
        <p:xfrm>
          <a:off x="2590800" y="990600"/>
          <a:ext cx="203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1015920" imgH="495000" progId="Equation.3">
                  <p:embed/>
                </p:oleObj>
              </mc:Choice>
              <mc:Fallback>
                <p:oleObj name="Equation" r:id="rId3" imgW="1015920" imgH="495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2032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900535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4"/>
                </a:solidFill>
              </a:rPr>
              <a:t>The Hamilton’s principle states that for the optimal classical trajectory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505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</a:rPr>
              <a:t>If the </a:t>
            </a:r>
            <a:r>
              <a:rPr lang="en-IN" sz="2400" dirty="0" err="1" smtClean="0">
                <a:solidFill>
                  <a:schemeClr val="accent2"/>
                </a:solidFill>
              </a:rPr>
              <a:t>Lagrangian</a:t>
            </a:r>
            <a:r>
              <a:rPr lang="en-IN" sz="2400" dirty="0" smtClean="0">
                <a:solidFill>
                  <a:schemeClr val="accent2"/>
                </a:solidFill>
              </a:rPr>
              <a:t> does not depend on any generalized coordinate </a:t>
            </a:r>
            <a:r>
              <a:rPr lang="en-IN" sz="2400" dirty="0" err="1" smtClean="0">
                <a:solidFill>
                  <a:schemeClr val="accent2"/>
                </a:solidFill>
              </a:rPr>
              <a:t>q</a:t>
            </a:r>
            <a:r>
              <a:rPr lang="en-IN" sz="2400" baseline="-25000" dirty="0" err="1" smtClean="0">
                <a:solidFill>
                  <a:schemeClr val="accent2"/>
                </a:solidFill>
              </a:rPr>
              <a:t>i</a:t>
            </a:r>
            <a:r>
              <a:rPr lang="en-IN" sz="2400" dirty="0" smtClean="0">
                <a:solidFill>
                  <a:schemeClr val="accent2"/>
                </a:solidFill>
              </a:rPr>
              <a:t> explicitly, the corresponding generalized momentum is conserved.</a:t>
            </a:r>
            <a:endParaRPr lang="en-IN" sz="2400" dirty="0" smtClean="0">
              <a:solidFill>
                <a:schemeClr val="accent4"/>
              </a:solidFill>
            </a:endParaRP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82920"/>
              </p:ext>
            </p:extLst>
          </p:nvPr>
        </p:nvGraphicFramePr>
        <p:xfrm>
          <a:off x="2209800" y="2286000"/>
          <a:ext cx="401955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5" imgW="2032000" imgH="635000" progId="Equation.3">
                  <p:embed/>
                </p:oleObj>
              </mc:Choice>
              <mc:Fallback>
                <p:oleObj name="Equation" r:id="rId5" imgW="2032000" imgH="635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4019550" cy="125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67040"/>
              </p:ext>
            </p:extLst>
          </p:nvPr>
        </p:nvGraphicFramePr>
        <p:xfrm>
          <a:off x="2286000" y="4724400"/>
          <a:ext cx="421957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7" imgW="2133360" imgH="634680" progId="Equation.3">
                  <p:embed/>
                </p:oleObj>
              </mc:Choice>
              <mc:Fallback>
                <p:oleObj name="Equation" r:id="rId7" imgW="2133360" imgH="6346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4219575" cy="125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61677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Example: Free particle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533400"/>
            <a:ext cx="247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The generalized momentum, defined as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becomes the usual momentum in </a:t>
            </a:r>
          </a:p>
          <a:p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absence of any constraints. </a:t>
            </a:r>
          </a:p>
          <a:p>
            <a:endParaRPr lang="en-IN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400800" y="914400"/>
          <a:ext cx="15525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723586" imgH="609336" progId="Equation.3">
                  <p:embed/>
                </p:oleObj>
              </mc:Choice>
              <mc:Fallback>
                <p:oleObj name="Equation" r:id="rId3" imgW="723586" imgH="60933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1552575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2895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</a:rPr>
              <a:t>The Hamiltonian of any system is defined as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931988" y="3200400"/>
          <a:ext cx="3667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200400"/>
                        <a:ext cx="36671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4114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</a:rPr>
              <a:t>The Hamiltonian  represents total energy of the system and</a:t>
            </a:r>
          </a:p>
          <a:p>
            <a:r>
              <a:rPr lang="en-IN" sz="2400" dirty="0" smtClean="0">
                <a:solidFill>
                  <a:schemeClr val="accent2"/>
                </a:solidFill>
              </a:rPr>
              <a:t>it satisfies the equations: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981200" y="4953000"/>
          <a:ext cx="41386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7" imgW="1930400" imgH="431800" progId="Equation.3">
                  <p:embed/>
                </p:oleObj>
              </mc:Choice>
              <mc:Fallback>
                <p:oleObj name="Equation" r:id="rId7" imgW="1930400" imgH="431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41386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12" y="264855"/>
            <a:ext cx="667028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We shall next study a system with one of the 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widely used  potential: </a:t>
            </a:r>
            <a:r>
              <a:rPr lang="en-IN" sz="2400" dirty="0" smtClean="0">
                <a:solidFill>
                  <a:schemeClr val="accent2"/>
                </a:solidFill>
              </a:rPr>
              <a:t>Simple Harmonic Oscillator</a:t>
            </a:r>
          </a:p>
          <a:p>
            <a:endParaRPr lang="en-IN" sz="1600" dirty="0" smtClean="0">
              <a:solidFill>
                <a:schemeClr val="accent2"/>
              </a:solidFill>
            </a:endParaRPr>
          </a:p>
          <a:p>
            <a:r>
              <a:rPr lang="en-IN" sz="2400" dirty="0" smtClean="0"/>
              <a:t>We can formulate the problem by defining the force</a:t>
            </a:r>
          </a:p>
          <a:p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 smtClean="0"/>
              <a:t>can also start with the </a:t>
            </a:r>
            <a:r>
              <a:rPr lang="en-IN" sz="2400" dirty="0" err="1" smtClean="0"/>
              <a:t>Lagrangian</a:t>
            </a:r>
            <a:endParaRPr lang="en-IN" sz="2400" dirty="0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37225"/>
              </p:ext>
            </p:extLst>
          </p:nvPr>
        </p:nvGraphicFramePr>
        <p:xfrm>
          <a:off x="2133600" y="3309356"/>
          <a:ext cx="3236912" cy="88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1054080" imgH="342720" progId="Equation.3">
                  <p:embed/>
                </p:oleObj>
              </mc:Choice>
              <mc:Fallback>
                <p:oleObj name="Equation" r:id="rId3" imgW="1054080" imgH="342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09356"/>
                        <a:ext cx="3236912" cy="881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4343400"/>
            <a:ext cx="458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Euler-Lagrange equation then gives</a:t>
            </a:r>
            <a:endParaRPr lang="en-IN" sz="24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42079"/>
              </p:ext>
            </p:extLst>
          </p:nvPr>
        </p:nvGraphicFramePr>
        <p:xfrm>
          <a:off x="2679700" y="5118100"/>
          <a:ext cx="2273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5" imgW="634725" imgH="279279" progId="Equation.3">
                  <p:embed/>
                </p:oleObj>
              </mc:Choice>
              <mc:Fallback>
                <p:oleObj name="Equation" r:id="rId5" imgW="634725" imgH="27927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118100"/>
                        <a:ext cx="2273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40839"/>
              </p:ext>
            </p:extLst>
          </p:nvPr>
        </p:nvGraphicFramePr>
        <p:xfrm>
          <a:off x="1440250" y="1696408"/>
          <a:ext cx="4310062" cy="104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7" imgW="1346040" imgH="393480" progId="Equation.3">
                  <p:embed/>
                </p:oleObj>
              </mc:Choice>
              <mc:Fallback>
                <p:oleObj name="Equation" r:id="rId7" imgW="1346040" imgH="393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50" y="1696408"/>
                        <a:ext cx="4310062" cy="1046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45956"/>
              </p:ext>
            </p:extLst>
          </p:nvPr>
        </p:nvGraphicFramePr>
        <p:xfrm>
          <a:off x="2276475" y="850245"/>
          <a:ext cx="3590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3" imgW="1002865" imgH="418918" progId="Equation.3">
                  <p:embed/>
                </p:oleObj>
              </mc:Choice>
              <mc:Fallback>
                <p:oleObj name="Equation" r:id="rId3" imgW="1002865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850245"/>
                        <a:ext cx="35909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2181" y="381000"/>
            <a:ext cx="617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</a:rPr>
              <a:t>Similarly, the Hamiltonian for the system:</a:t>
            </a:r>
            <a:endParaRPr lang="en-IN" sz="2800" dirty="0" smtClean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840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Show that this leads to the same equation of motion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34526"/>
              </p:ext>
            </p:extLst>
          </p:nvPr>
        </p:nvGraphicFramePr>
        <p:xfrm>
          <a:off x="2317750" y="2630488"/>
          <a:ext cx="3921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5" imgW="1828800" imgH="393480" progId="Equation.3">
                  <p:embed/>
                </p:oleObj>
              </mc:Choice>
              <mc:Fallback>
                <p:oleObj name="Equation" r:id="rId5" imgW="18288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630488"/>
                        <a:ext cx="39211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098366"/>
              </p:ext>
            </p:extLst>
          </p:nvPr>
        </p:nvGraphicFramePr>
        <p:xfrm>
          <a:off x="2884488" y="3502025"/>
          <a:ext cx="28051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7" imgW="1307880" imgH="393480" progId="Equation.3">
                  <p:embed/>
                </p:oleObj>
              </mc:Choice>
              <mc:Fallback>
                <p:oleObj name="Equation" r:id="rId7" imgW="1307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502025"/>
                        <a:ext cx="28051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4419600"/>
            <a:ext cx="42362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Combining two, we can write</a:t>
            </a:r>
            <a:endParaRPr lang="en-IN" sz="2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61110"/>
              </p:ext>
            </p:extLst>
          </p:nvPr>
        </p:nvGraphicFramePr>
        <p:xfrm>
          <a:off x="3819525" y="5118100"/>
          <a:ext cx="13620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9" imgW="634680" imgH="279360" progId="Equation.3">
                  <p:embed/>
                </p:oleObj>
              </mc:Choice>
              <mc:Fallback>
                <p:oleObj name="Equation" r:id="rId9" imgW="6346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5118100"/>
                        <a:ext cx="13620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0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 rot="5400000">
            <a:off x="-1943100" y="2171700"/>
            <a:ext cx="4324350" cy="438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6000" kern="10" spc="3000">
                <a:ln w="0">
                  <a:solidFill>
                    <a:srgbClr val="DDDDDD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PHYSICS 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0033"/>
                </a:solidFill>
              </a:rPr>
              <a:t>Simple Harmonic Oscillator </a:t>
            </a:r>
            <a:r>
              <a:rPr lang="en-US" smtClean="0">
                <a:solidFill>
                  <a:srgbClr val="FF0000"/>
                </a:solidFill>
              </a:rPr>
              <a:t>SHO</a:t>
            </a:r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12000"/>
          </a:blip>
          <a:srcRect l="30013" t="14212" r="20186" b="59615"/>
          <a:stretch>
            <a:fillRect/>
          </a:stretch>
        </p:blipFill>
        <p:spPr bwMode="auto">
          <a:xfrm>
            <a:off x="1295400" y="2417762"/>
            <a:ext cx="59690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70" t="41415" r="34062" b="53424"/>
          <a:stretch>
            <a:fillRect/>
          </a:stretch>
        </p:blipFill>
        <p:spPr bwMode="auto">
          <a:xfrm>
            <a:off x="1981200" y="1219200"/>
            <a:ext cx="344646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0"/>
            <a:ext cx="533400" cy="4800600"/>
          </a:xfrm>
          <a:prstGeom prst="rect">
            <a:avLst/>
          </a:prstGeom>
          <a:solidFill>
            <a:schemeClr val="bg1"/>
          </a:solidFill>
          <a:ln w="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" y="798135"/>
          <a:ext cx="8001000" cy="5730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Prof. </a:t>
                      </a:r>
                      <a:r>
                        <a:rPr lang="en-IN" sz="3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Utpal</a:t>
                      </a:r>
                      <a:r>
                        <a:rPr lang="en-IN" sz="3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3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Sarkar</a:t>
                      </a:r>
                      <a:endParaRPr lang="en-IN" sz="3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Section: 11-12</a:t>
                      </a:r>
                      <a:endParaRPr lang="en-IN" sz="28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6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Prof.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Arghya</a:t>
                      </a: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Taraphder</a:t>
                      </a:r>
                      <a:endParaRPr lang="en-IN" sz="3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Section: 13-14</a:t>
                      </a:r>
                      <a:endParaRPr lang="en-IN" sz="28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6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Prof.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Sudhansu</a:t>
                      </a: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Sekhar</a:t>
                      </a: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Mandal</a:t>
                      </a: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Section: 09-10</a:t>
                      </a:r>
                      <a:endParaRPr lang="en-IN" sz="28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6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Dr.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Debamalya</a:t>
                      </a: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3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Banerjee</a:t>
                      </a:r>
                      <a:r>
                        <a:rPr lang="en-IN" sz="3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Section: 15-16 </a:t>
                      </a:r>
                      <a:endParaRPr lang="en-IN" sz="28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6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Utpal Sark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7404" y="874335"/>
            <a:ext cx="1219200" cy="1219202"/>
          </a:xfrm>
          <a:prstGeom prst="rect">
            <a:avLst/>
          </a:prstGeom>
          <a:noFill/>
        </p:spPr>
      </p:pic>
      <p:pic>
        <p:nvPicPr>
          <p:cNvPr id="30724" name="Picture 4" descr="http://www1.iitkgp.ac.in/fac-profiles/fac-photos/FC150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711319"/>
            <a:ext cx="1044576" cy="1343026"/>
          </a:xfrm>
          <a:prstGeom prst="rect">
            <a:avLst/>
          </a:prstGeom>
          <a:noFill/>
        </p:spPr>
      </p:pic>
      <p:pic>
        <p:nvPicPr>
          <p:cNvPr id="30726" name="Picture 6" descr="http://www1.iitkgp.ac.in/fac-profiles/fac-photos/FC960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641" y="2263519"/>
            <a:ext cx="1069847" cy="1371600"/>
          </a:xfrm>
          <a:prstGeom prst="rect">
            <a:avLst/>
          </a:prstGeom>
          <a:noFill/>
        </p:spPr>
      </p:pic>
      <p:pic>
        <p:nvPicPr>
          <p:cNvPr id="30728" name="Picture 8" descr="https://onlinecourses.nptel.ac.in/noc17_ph07/assets/img/Prof.%20Debamaly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6540" y="5193115"/>
            <a:ext cx="1044060" cy="129041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67000" y="76200"/>
            <a:ext cx="438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latin typeface="Book Antiqua" pitchFamily="18" charset="0"/>
              </a:rPr>
              <a:t>Teachers This semester</a:t>
            </a:r>
            <a:endParaRPr lang="en-IN" sz="3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 rot="5400000">
            <a:off x="-1943100" y="2171700"/>
            <a:ext cx="4324350" cy="438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6000" kern="10" spc="3000">
                <a:ln w="0">
                  <a:solidFill>
                    <a:srgbClr val="DDDDDD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PHYSICS 1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340475"/>
            <a:ext cx="9144000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Symbol" pitchFamily="18" charset="2"/>
              <a:buChar char="Ó"/>
            </a:pPr>
            <a:r>
              <a:rPr lang="en-US" sz="1400">
                <a:sym typeface="Symbol" pitchFamily="18" charset="2"/>
              </a:rPr>
              <a:t> Somnath Bharadwaj and Pratik Khastgir, Department of Physics and Meteorology, IIT Kharagpur, 721 302 India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1400"/>
              <a:t>http://www.cts.iitkgp.ernet.in/~phy1/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SHO Solution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2" cstate="print"/>
          <a:srcRect l="30879" t="64151" r="22079" b="31274"/>
          <a:stretch>
            <a:fillRect/>
          </a:stretch>
        </p:blipFill>
        <p:spPr bwMode="auto">
          <a:xfrm>
            <a:off x="1371600" y="5181600"/>
            <a:ext cx="62531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4424363" cy="34750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4" cstate="print"/>
          <a:srcRect l="62865" t="66496" r="14996" b="29007"/>
          <a:stretch>
            <a:fillRect/>
          </a:stretch>
        </p:blipFill>
        <p:spPr bwMode="auto">
          <a:xfrm>
            <a:off x="3048000" y="2743200"/>
            <a:ext cx="33083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 rot="5400000">
            <a:off x="-1943100" y="2171700"/>
            <a:ext cx="4324350" cy="438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6000" kern="10" spc="3000">
                <a:ln w="0">
                  <a:solidFill>
                    <a:srgbClr val="DDDDDD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PHYSICS 1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6340475"/>
            <a:ext cx="9144000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Symbol" pitchFamily="18" charset="2"/>
              <a:buChar char="Ó"/>
            </a:pPr>
            <a:r>
              <a:rPr lang="en-US" sz="1400" dirty="0">
                <a:sym typeface="Symbol" pitchFamily="18" charset="2"/>
              </a:rPr>
              <a:t> </a:t>
            </a:r>
            <a:r>
              <a:rPr lang="en-US" sz="1400" dirty="0" err="1">
                <a:sym typeface="Symbol" pitchFamily="18" charset="2"/>
              </a:rPr>
              <a:t>Somnath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400" dirty="0" err="1">
                <a:sym typeface="Symbol" pitchFamily="18" charset="2"/>
              </a:rPr>
              <a:t>Bharadwaj</a:t>
            </a:r>
            <a:r>
              <a:rPr lang="en-US" sz="1400" dirty="0">
                <a:sym typeface="Symbol" pitchFamily="18" charset="2"/>
              </a:rPr>
              <a:t> and </a:t>
            </a:r>
            <a:r>
              <a:rPr lang="en-US" sz="1400" dirty="0" err="1">
                <a:sym typeface="Symbol" pitchFamily="18" charset="2"/>
              </a:rPr>
              <a:t>Pratik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400" dirty="0" err="1">
                <a:sym typeface="Symbol" pitchFamily="18" charset="2"/>
              </a:rPr>
              <a:t>Khastgir</a:t>
            </a:r>
            <a:r>
              <a:rPr lang="en-US" sz="1400" dirty="0">
                <a:sym typeface="Symbol" pitchFamily="18" charset="2"/>
              </a:rPr>
              <a:t>, Department of Physics and Meteorology, IIT </a:t>
            </a:r>
            <a:r>
              <a:rPr lang="en-US" sz="1400" dirty="0" err="1">
                <a:sym typeface="Symbol" pitchFamily="18" charset="2"/>
              </a:rPr>
              <a:t>Kharagpur</a:t>
            </a:r>
            <a:r>
              <a:rPr lang="en-US" sz="1400" dirty="0">
                <a:sym typeface="Symbol" pitchFamily="18" charset="2"/>
              </a:rPr>
              <a:t>, 721 302 India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1400" dirty="0"/>
              <a:t>http://www.cts.iitkgp.ernet.in/~phy1/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0033"/>
                </a:solidFill>
              </a:rPr>
              <a:t>Angular Frequency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879" t="64151" r="22079" b="31274"/>
          <a:stretch>
            <a:fillRect/>
          </a:stretch>
        </p:blipFill>
        <p:spPr bwMode="auto">
          <a:xfrm>
            <a:off x="1524000" y="5257800"/>
            <a:ext cx="572293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689" t="70496" r="15338" b="25235"/>
          <a:stretch>
            <a:fillRect/>
          </a:stretch>
        </p:blipFill>
        <p:spPr bwMode="auto">
          <a:xfrm>
            <a:off x="6172200" y="2438400"/>
            <a:ext cx="2787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533400"/>
            <a:ext cx="1050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6629400" y="1524000"/>
            <a:ext cx="2203450" cy="5794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200">
                <a:solidFill>
                  <a:srgbClr val="FF0000"/>
                </a:solidFill>
              </a:rPr>
              <a:t>Time Period</a:t>
            </a:r>
          </a:p>
        </p:txBody>
      </p:sp>
      <p:pic>
        <p:nvPicPr>
          <p:cNvPr id="4105" name="Picture 17" descr="C:\Documents and Settings\Somnath\My Documents\phy1_spring06\cos.gif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990600" y="1600200"/>
            <a:ext cx="5046663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2" name="Picture 18" descr="C:\Documents and Settings\Somnath\My Documents\phy1_spring06\cos1.g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990600" y="1600200"/>
            <a:ext cx="5064125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Text Box 19"/>
          <p:cNvSpPr txBox="1">
            <a:spLocks noChangeArrowheads="1"/>
          </p:cNvSpPr>
          <p:nvPr/>
        </p:nvSpPr>
        <p:spPr bwMode="auto">
          <a:xfrm>
            <a:off x="3752850" y="4689475"/>
            <a:ext cx="268288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108" name="Text Box 20"/>
          <p:cNvSpPr txBox="1">
            <a:spLocks noChangeArrowheads="1"/>
          </p:cNvSpPr>
          <p:nvPr/>
        </p:nvSpPr>
        <p:spPr bwMode="auto">
          <a:xfrm>
            <a:off x="593725" y="2936875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4572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1026"/>
          <p:cNvSpPr>
            <a:spLocks noChangeArrowheads="1" noChangeShapeType="1" noTextEdit="1"/>
          </p:cNvSpPr>
          <p:nvPr/>
        </p:nvSpPr>
        <p:spPr bwMode="auto">
          <a:xfrm rot="5400000">
            <a:off x="-1943100" y="2171700"/>
            <a:ext cx="4324350" cy="438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6000" kern="10" spc="3000">
                <a:ln w="0">
                  <a:solidFill>
                    <a:srgbClr val="DDDDDD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PHYSICS 1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0" y="6340475"/>
            <a:ext cx="9144000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Symbol" pitchFamily="18" charset="2"/>
              <a:buChar char="Ó"/>
            </a:pPr>
            <a:r>
              <a:rPr lang="en-US" sz="1400" dirty="0">
                <a:sym typeface="Symbol" pitchFamily="18" charset="2"/>
              </a:rPr>
              <a:t> </a:t>
            </a:r>
            <a:r>
              <a:rPr lang="en-US" sz="1400" dirty="0" err="1">
                <a:sym typeface="Symbol" pitchFamily="18" charset="2"/>
              </a:rPr>
              <a:t>Somnath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400" dirty="0" err="1">
                <a:sym typeface="Symbol" pitchFamily="18" charset="2"/>
              </a:rPr>
              <a:t>Bharadwaj</a:t>
            </a:r>
            <a:r>
              <a:rPr lang="en-US" sz="1400" dirty="0">
                <a:sym typeface="Symbol" pitchFamily="18" charset="2"/>
              </a:rPr>
              <a:t> and </a:t>
            </a:r>
            <a:r>
              <a:rPr lang="en-US" sz="1400" dirty="0" err="1">
                <a:sym typeface="Symbol" pitchFamily="18" charset="2"/>
              </a:rPr>
              <a:t>Pratik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400" dirty="0" err="1">
                <a:sym typeface="Symbol" pitchFamily="18" charset="2"/>
              </a:rPr>
              <a:t>Khastgir</a:t>
            </a:r>
            <a:r>
              <a:rPr lang="en-US" sz="1400" dirty="0">
                <a:sym typeface="Symbol" pitchFamily="18" charset="2"/>
              </a:rPr>
              <a:t>, Department of Physics and Meteorology, IIT </a:t>
            </a:r>
            <a:r>
              <a:rPr lang="en-US" sz="1400" dirty="0" err="1">
                <a:sym typeface="Symbol" pitchFamily="18" charset="2"/>
              </a:rPr>
              <a:t>Kharagpur</a:t>
            </a:r>
            <a:r>
              <a:rPr lang="en-US" sz="1400" dirty="0">
                <a:sym typeface="Symbol" pitchFamily="18" charset="2"/>
              </a:rPr>
              <a:t>, 721 302 India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1400" dirty="0"/>
              <a:t>http://www.cts.iitkgp.ernet.in/~phy1/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0033"/>
                </a:solidFill>
              </a:rPr>
              <a:t>Amplitude </a:t>
            </a:r>
            <a:r>
              <a:rPr lang="en-US" sz="3600" i="1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mtClean="0">
                <a:solidFill>
                  <a:srgbClr val="660033"/>
                </a:solidFill>
              </a:rPr>
              <a:t>  and Phase </a:t>
            </a:r>
          </a:p>
        </p:txBody>
      </p:sp>
      <p:pic>
        <p:nvPicPr>
          <p:cNvPr id="5125" name="Picture 10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392" t="71986" r="24287" b="23779"/>
          <a:stretch>
            <a:fillRect/>
          </a:stretch>
        </p:blipFill>
        <p:spPr bwMode="auto">
          <a:xfrm>
            <a:off x="7315200" y="381000"/>
            <a:ext cx="457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038" descr="C:\Documents and Settings\Somnath\My Documents\phy1_spring06\amp_phs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6000"/>
          </a:blip>
          <a:srcRect/>
          <a:stretch>
            <a:fillRect/>
          </a:stretch>
        </p:blipFill>
        <p:spPr bwMode="auto">
          <a:xfrm>
            <a:off x="1828800" y="1600200"/>
            <a:ext cx="5392738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879" t="64151" r="22079" b="31274"/>
          <a:stretch>
            <a:fillRect/>
          </a:stretch>
        </p:blipFill>
        <p:spPr bwMode="auto">
          <a:xfrm>
            <a:off x="1676400" y="5257800"/>
            <a:ext cx="572293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 rot="5400000">
            <a:off x="-1943100" y="2171700"/>
            <a:ext cx="4324350" cy="438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6000" kern="10" spc="3000">
                <a:ln w="0">
                  <a:solidFill>
                    <a:srgbClr val="DDDDDD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PHYSICS 1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6340475"/>
            <a:ext cx="9144000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Symbol" pitchFamily="18" charset="2"/>
              <a:buChar char="Ó"/>
            </a:pPr>
            <a:r>
              <a:rPr lang="en-US" sz="1400">
                <a:sym typeface="Symbol" pitchFamily="18" charset="2"/>
              </a:rPr>
              <a:t> Somnath Bharadwaj and Pratik Khastgir, Department of Physics and Meteorology, IIT Kharagpur, 721 302 India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1400"/>
              <a:t>http://www.cts.iitkgp.ernet.in/~phy1/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0033"/>
                </a:solidFill>
              </a:rPr>
              <a:t>Complex Numbers</a:t>
            </a:r>
          </a:p>
        </p:txBody>
      </p:sp>
      <p:pic>
        <p:nvPicPr>
          <p:cNvPr id="6149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962400"/>
            <a:ext cx="50546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7563" y="1958975"/>
            <a:ext cx="2286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Representation</a:t>
            </a:r>
          </a:p>
        </p:txBody>
      </p:sp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362200"/>
            <a:ext cx="52371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581400"/>
            <a:ext cx="41306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648200"/>
            <a:ext cx="8026400" cy="8524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27075" y="838200"/>
            <a:ext cx="6245225" cy="5794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solidFill>
                  <a:srgbClr val="660033"/>
                </a:solidFill>
              </a:rPr>
              <a:t>The real part of the complex number.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981200"/>
            <a:ext cx="41306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5762625" cy="5794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rgbClr val="660033"/>
                </a:solidFill>
              </a:rPr>
              <a:t>represents the  oscillating quantity</a:t>
            </a: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800600"/>
            <a:ext cx="52371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Amplitude</a:t>
            </a: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3657600"/>
            <a:ext cx="3452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88" y="1981200"/>
            <a:ext cx="22844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064"/>
            <a:ext cx="8229600" cy="79013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660066"/>
                </a:solidFill>
              </a:rPr>
              <a:t>Complex Velocity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3975" y="1960562"/>
            <a:ext cx="1600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990600"/>
            <a:ext cx="41306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81375" y="1995487"/>
            <a:ext cx="180022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290" y="2958661"/>
            <a:ext cx="603250" cy="3905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8990" y="2778125"/>
            <a:ext cx="83629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95400" y="4343400"/>
            <a:ext cx="6997806" cy="64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Velocity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7138" y="5200534"/>
            <a:ext cx="6926262" cy="124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Potential V(x)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/>
          <a:stretch/>
        </p:blipFill>
        <p:spPr bwMode="auto">
          <a:xfrm>
            <a:off x="1759352" y="2362200"/>
            <a:ext cx="6286098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676400"/>
            <a:ext cx="37211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Potential Energy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4000"/>
          </a:blip>
          <a:srcRect/>
          <a:stretch>
            <a:fillRect/>
          </a:stretch>
        </p:blipFill>
        <p:spPr bwMode="auto">
          <a:xfrm>
            <a:off x="609600" y="1981200"/>
            <a:ext cx="5886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962400"/>
            <a:ext cx="781526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"/>
            <a:ext cx="3636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Reference Books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493" y="914400"/>
            <a:ext cx="823655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The Physics of vibration and waves, H. J. Pain, </a:t>
            </a:r>
          </a:p>
          <a:p>
            <a:pPr marL="457200" indent="-457200"/>
            <a:r>
              <a:rPr lang="en-IN" sz="2400" dirty="0" smtClean="0"/>
              <a:t>        John Wiley and Sons, Ltd.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Introduction to Electrodynamics, David. J Griffiths, </a:t>
            </a:r>
          </a:p>
          <a:p>
            <a:pPr marL="457200" indent="-457200"/>
            <a:r>
              <a:rPr lang="en-IN" sz="2400" dirty="0" smtClean="0"/>
              <a:t>        Phi learning Pvt. Ltd., (Indian edition)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Quantum Physics of Atoms, Molecules, Solids, Nuclei </a:t>
            </a:r>
          </a:p>
          <a:p>
            <a:pPr marL="457200" indent="-457200"/>
            <a:r>
              <a:rPr lang="en-IN" sz="2400" dirty="0" smtClean="0"/>
              <a:t>       and Particles, Robert </a:t>
            </a:r>
            <a:r>
              <a:rPr lang="en-IN" sz="2400" dirty="0" err="1" smtClean="0"/>
              <a:t>Resnick</a:t>
            </a:r>
            <a:r>
              <a:rPr lang="en-IN" sz="2400" dirty="0" smtClean="0"/>
              <a:t> and Robert </a:t>
            </a:r>
            <a:r>
              <a:rPr lang="en-IN" sz="2400" dirty="0" err="1" smtClean="0"/>
              <a:t>Eisberg</a:t>
            </a:r>
            <a:r>
              <a:rPr lang="en-IN" sz="2400" dirty="0" smtClean="0"/>
              <a:t>, Wiley India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Oscillations and Waves, </a:t>
            </a:r>
            <a:r>
              <a:rPr lang="en-IN" sz="2400" dirty="0" err="1" smtClean="0"/>
              <a:t>Somnath</a:t>
            </a:r>
            <a:r>
              <a:rPr lang="en-IN" sz="2400" dirty="0" smtClean="0"/>
              <a:t> </a:t>
            </a:r>
            <a:r>
              <a:rPr lang="en-IN" sz="2400" dirty="0" err="1" smtClean="0"/>
              <a:t>Bharadwaj</a:t>
            </a:r>
            <a:r>
              <a:rPr lang="en-IN" sz="2400" dirty="0" smtClean="0"/>
              <a:t> and </a:t>
            </a:r>
          </a:p>
          <a:p>
            <a:pPr marL="457200" indent="-457200"/>
            <a:r>
              <a:rPr lang="en-IN" sz="2400" dirty="0" smtClean="0"/>
              <a:t>       S. </a:t>
            </a:r>
            <a:r>
              <a:rPr lang="en-IN" sz="2400" dirty="0" err="1" smtClean="0"/>
              <a:t>Pratik</a:t>
            </a:r>
            <a:r>
              <a:rPr lang="en-IN" sz="2400" dirty="0" smtClean="0"/>
              <a:t> </a:t>
            </a:r>
            <a:r>
              <a:rPr lang="en-IN" sz="2400" dirty="0" err="1" smtClean="0"/>
              <a:t>Khastgir</a:t>
            </a:r>
            <a:r>
              <a:rPr lang="en-IN" sz="2400" dirty="0" smtClean="0"/>
              <a:t> (</a:t>
            </a:r>
            <a:r>
              <a:rPr lang="en-IN" sz="2400" dirty="0" err="1" smtClean="0"/>
              <a:t>ebooks</a:t>
            </a:r>
            <a:r>
              <a:rPr lang="en-IN" sz="2400" dirty="0" smtClean="0"/>
              <a:t> freely available)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092714"/>
            <a:ext cx="4008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Marks distribution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4983540"/>
            <a:ext cx="43444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IN" sz="2400" dirty="0" smtClean="0"/>
              <a:t>Mid Semester exam: 		</a:t>
            </a:r>
            <a:r>
              <a:rPr lang="en-IN" sz="2400" b="1" dirty="0" smtClean="0"/>
              <a:t>30</a:t>
            </a:r>
          </a:p>
          <a:p>
            <a:pPr marL="457200" indent="-457200"/>
            <a:r>
              <a:rPr lang="en-IN" sz="2400" dirty="0" smtClean="0"/>
              <a:t>End Semester exam: 		</a:t>
            </a:r>
            <a:r>
              <a:rPr lang="en-IN" sz="2400" b="1" dirty="0" smtClean="0"/>
              <a:t>50</a:t>
            </a:r>
          </a:p>
          <a:p>
            <a:pPr marL="457200" indent="-457200"/>
            <a:r>
              <a:rPr lang="en-IN" sz="2400" dirty="0" smtClean="0"/>
              <a:t>Tutorial and test:		</a:t>
            </a:r>
            <a:r>
              <a:rPr lang="en-IN" sz="2400" b="1" dirty="0" smtClean="0"/>
              <a:t>20</a:t>
            </a:r>
          </a:p>
          <a:p>
            <a:pPr marL="457200" indent="-457200"/>
            <a:r>
              <a:rPr lang="en-IN" sz="2400" dirty="0" smtClean="0"/>
              <a:t>Total:				</a:t>
            </a:r>
            <a:r>
              <a:rPr lang="en-IN" sz="2400" b="1" dirty="0" smtClean="0"/>
              <a:t>100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Kinetic Energy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057400"/>
            <a:ext cx="6351588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886200"/>
            <a:ext cx="8126413" cy="15097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Total Energy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4000"/>
          </a:blip>
          <a:srcRect r="87048"/>
          <a:stretch>
            <a:fillRect/>
          </a:stretch>
        </p:blipFill>
        <p:spPr bwMode="auto">
          <a:xfrm>
            <a:off x="609600" y="1905000"/>
            <a:ext cx="5111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9162"/>
          <a:stretch>
            <a:fillRect/>
          </a:stretch>
        </p:blipFill>
        <p:spPr bwMode="auto">
          <a:xfrm>
            <a:off x="609600" y="3505200"/>
            <a:ext cx="46672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029200"/>
            <a:ext cx="36004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4876800"/>
            <a:ext cx="3138488" cy="9556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820"/>
          <a:stretch>
            <a:fillRect/>
          </a:stretch>
        </p:blipFill>
        <p:spPr bwMode="auto">
          <a:xfrm>
            <a:off x="7620000" y="4800600"/>
            <a:ext cx="10017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505200"/>
            <a:ext cx="5421313" cy="10064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15369" name="Picture 1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676400"/>
            <a:ext cx="52292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Average</a:t>
            </a:r>
          </a:p>
        </p:txBody>
      </p:sp>
      <p:pic>
        <p:nvPicPr>
          <p:cNvPr id="16388" name="Picture 4" descr="C:\Documents and Settings\Somnath\My Documents\phy1_spring06\cos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914400" y="3886200"/>
            <a:ext cx="4003675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2222500" y="1600200"/>
          <a:ext cx="49403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4" imgW="965160" imgH="393480" progId="Equation.3">
                  <p:embed/>
                </p:oleObj>
              </mc:Choice>
              <mc:Fallback>
                <p:oleObj name="Equation" r:id="rId4" imgW="96516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600200"/>
                        <a:ext cx="49403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of oscillations</a:t>
            </a: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2514600" y="1752600"/>
          <a:ext cx="4051300" cy="346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3" imgW="1206360" imgH="1041120" progId="Equation.3">
                  <p:embed/>
                </p:oleObj>
              </mc:Choice>
              <mc:Fallback>
                <p:oleObj name="Equation" r:id="rId3" imgW="1206360" imgH="1041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4051300" cy="3460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Average Energy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286000"/>
            <a:ext cx="7458075" cy="1720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3886200"/>
            <a:ext cx="5599113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535" r="67699"/>
          <a:stretch>
            <a:fillRect/>
          </a:stretch>
        </p:blipFill>
        <p:spPr bwMode="auto">
          <a:xfrm>
            <a:off x="1981200" y="4114800"/>
            <a:ext cx="762000" cy="1720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C:\Documents and Settings\Somnath\My Documents\phy1_spring06\cos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2133600" y="1676400"/>
            <a:ext cx="444182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Root Mean Square  RMS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724400"/>
            <a:ext cx="22494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535" r="67699"/>
          <a:stretch>
            <a:fillRect/>
          </a:stretch>
        </p:blipFill>
        <p:spPr bwMode="auto">
          <a:xfrm>
            <a:off x="4191000" y="4724400"/>
            <a:ext cx="762000" cy="1720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648200"/>
            <a:ext cx="2700338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dirty="0" smtClean="0"/>
              <a:t>LC Oscillator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9800"/>
            <a:ext cx="3756025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505200"/>
            <a:ext cx="374650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04800" y="4648200"/>
            <a:ext cx="3738563" cy="187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4191000" y="2151088"/>
            <a:ext cx="4738426" cy="3453707"/>
            <a:chOff x="4571081" y="2151088"/>
            <a:chExt cx="4738426" cy="3453707"/>
          </a:xfrm>
        </p:grpSpPr>
        <p:pic>
          <p:nvPicPr>
            <p:cNvPr id="8" name="Picture 4" descr="http://t3.gstatic.com/images?q=tbn:ANd9GcQpFNeBQfai2ufmrW0TCCKzjiMyCFHfT8qEK1yNjJGGPBfk24PCK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96218" y="2291387"/>
              <a:ext cx="1803141" cy="406579"/>
            </a:xfrm>
            <a:prstGeom prst="rect">
              <a:avLst/>
            </a:prstGeom>
            <a:noFill/>
          </p:spPr>
        </p:pic>
        <p:pic>
          <p:nvPicPr>
            <p:cNvPr id="10" name="Picture 2" descr="http://www.clipartbest.com/cliparts/RTA/eKd/RTAeKdyTL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6200000">
              <a:off x="3909570" y="3216959"/>
              <a:ext cx="2036406" cy="713383"/>
            </a:xfrm>
            <a:prstGeom prst="rect">
              <a:avLst/>
            </a:prstGeom>
            <a:noFill/>
          </p:spPr>
        </p:pic>
        <p:pic>
          <p:nvPicPr>
            <p:cNvPr id="11" name="Picture 6" descr="http://upload.wikimedia.org/wikipedia/commons/thumb/7/78/Capacitor_symbol.svg/245px-Capacitor_symbol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140000">
              <a:off x="7631831" y="3927120"/>
              <a:ext cx="2496739" cy="858612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931111" y="5525488"/>
              <a:ext cx="3963903" cy="20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870515" y="2538097"/>
              <a:ext cx="2045" cy="821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0" descr="http://images.wikia.com/mancala/images/archive/1/10/20080929131645!Clockwise_arrow.svg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9858044">
              <a:off x="5755504" y="3271630"/>
              <a:ext cx="1643688" cy="1534589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4917054" y="2539710"/>
              <a:ext cx="2232248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13706" y="4577340"/>
              <a:ext cx="3348" cy="95812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35378" y="2151088"/>
              <a:ext cx="1584176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3"/>
            <p:cNvGraphicFramePr>
              <a:graphicFrameLocks noChangeAspect="1"/>
            </p:cNvGraphicFramePr>
            <p:nvPr/>
          </p:nvGraphicFramePr>
          <p:xfrm>
            <a:off x="7696200" y="2667000"/>
            <a:ext cx="607293" cy="746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6" name="Equation" r:id="rId11" imgW="317160" imgH="393480" progId="Equation.3">
                    <p:embed/>
                  </p:oleObj>
                </mc:Choice>
                <mc:Fallback>
                  <p:oleObj name="Equation" r:id="rId11" imgW="317160" imgH="393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667000"/>
                          <a:ext cx="607293" cy="7468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6172339" y="3578848"/>
            <a:ext cx="898686" cy="839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7" name="Equation" r:id="rId13" imgW="419040" imgH="393480" progId="Equation.3">
                    <p:embed/>
                  </p:oleObj>
                </mc:Choice>
                <mc:Fallback>
                  <p:oleObj name="Equation" r:id="rId13" imgW="41904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339" y="3578848"/>
                          <a:ext cx="898686" cy="839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5334000" y="3231208"/>
            <a:ext cx="468858" cy="433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8" name="Equation" r:id="rId15" imgW="190440" imgH="177480" progId="Equation.3">
                    <p:embed/>
                  </p:oleObj>
                </mc:Choice>
                <mc:Fallback>
                  <p:oleObj name="Equation" r:id="rId15" imgW="19044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3231208"/>
                          <a:ext cx="468858" cy="433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 flipH="1">
              <a:off x="5319486" y="2590800"/>
              <a:ext cx="3630" cy="1890486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382000" y="3581400"/>
              <a:ext cx="0" cy="1512168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7924800" y="3886200"/>
            <a:ext cx="436563" cy="96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9" name="Equation" r:id="rId17" imgW="177480" imgH="393480" progId="Equation.3">
                    <p:embed/>
                  </p:oleObj>
                </mc:Choice>
                <mc:Fallback>
                  <p:oleObj name="Equation" r:id="rId17" imgW="177480" imgH="393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4800" y="3886200"/>
                          <a:ext cx="436563" cy="963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457200" y="1371600"/>
            <a:ext cx="1699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800" b="1" dirty="0" smtClean="0"/>
              <a:t>Set R=0</a:t>
            </a:r>
            <a:endParaRPr lang="en-IN" sz="3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1"/>
          <p:cNvSpPr>
            <a:spLocks noChangeArrowheads="1" noChangeShapeType="1" noTextEdit="1"/>
          </p:cNvSpPr>
          <p:nvPr/>
        </p:nvSpPr>
        <p:spPr bwMode="auto">
          <a:xfrm rot="5400000">
            <a:off x="-1941512" y="2171700"/>
            <a:ext cx="4324350" cy="438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6000" kern="10" spc="2995">
                <a:ln w="9525" cap="sq">
                  <a:solidFill>
                    <a:srgbClr val="DDDDDD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PHYSICS 1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6340475"/>
            <a:ext cx="9144000" cy="520700"/>
          </a:xfrm>
          <a:prstGeom prst="rect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FF"/>
              </a:buClr>
              <a:buFont typeface="Symbol" pitchFamily="18" charset="2"/>
              <a:buChar char="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FF"/>
                </a:solidFill>
              </a:rPr>
              <a:t> Somnath Bharadwaj and Pratik Khastgir, Department of Physics and Meteorology, IIT Kharagpur, 721 302 India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FF"/>
                </a:solidFill>
              </a:rPr>
              <a:t>http://www.cts.iitkgp.ernet.in/~phy1/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257800" cy="609600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dirty="0" smtClean="0">
                <a:solidFill>
                  <a:srgbClr val="660033"/>
                </a:solidFill>
              </a:rPr>
              <a:t>Damped Oscillator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3748088" cy="71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371600"/>
            <a:ext cx="3505200" cy="856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5486400"/>
            <a:ext cx="4927600" cy="113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6" cstate="print"/>
          <a:srcRect l="30013" t="14211" r="20186" b="59616"/>
          <a:stretch>
            <a:fillRect/>
          </a:stretch>
        </p:blipFill>
        <p:spPr bwMode="auto">
          <a:xfrm>
            <a:off x="1752600" y="1905000"/>
            <a:ext cx="5588000" cy="4156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Equation for Damped Osc.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24000"/>
            <a:ext cx="497205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79488" y="3219450"/>
            <a:ext cx="2441575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>
                <a:solidFill>
                  <a:srgbClr val="A50021"/>
                </a:solidFill>
              </a:rPr>
              <a:t>Trial Solution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048000"/>
            <a:ext cx="3025775" cy="98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419600"/>
            <a:ext cx="47529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mtClean="0"/>
              <a:t>Roots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124200"/>
            <a:ext cx="5667375" cy="151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5502275" cy="130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676400"/>
            <a:ext cx="4752975" cy="109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Trajectories of Particles</a:t>
            </a: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For a single particle: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F = Force on the particle; 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m  = mass of the particle; x = displacement; 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 = time; v = velocity; a = acceleration.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971800"/>
          <a:ext cx="4495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71800"/>
                        <a:ext cx="44958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2"/>
                </a:solidFill>
              </a:rPr>
              <a:t>Time evolution of Classical System</a:t>
            </a:r>
            <a:endParaRPr lang="en-IN"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Underdamped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09800"/>
            <a:ext cx="3921125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8272463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57200"/>
            <a:ext cx="2474913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Underdamped Oscillations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6316663" cy="111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648200"/>
            <a:ext cx="4176713" cy="135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905000"/>
            <a:ext cx="7185025" cy="103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mtClean="0"/>
              <a:t>An Example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57200"/>
            <a:ext cx="3644900" cy="83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981200"/>
            <a:ext cx="6005513" cy="3879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mtClean="0"/>
              <a:t>Logarithmic Decrement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6618288" cy="1901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Overdamped 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57200"/>
            <a:ext cx="19383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828800"/>
            <a:ext cx="6910388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5931" y="3221037"/>
            <a:ext cx="532923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752600"/>
            <a:ext cx="5995988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038600"/>
            <a:ext cx="9296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 Damping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609600"/>
            <a:ext cx="188277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910"/>
          <a:stretch>
            <a:fillRect/>
          </a:stretch>
        </p:blipFill>
        <p:spPr bwMode="auto">
          <a:xfrm>
            <a:off x="457200" y="4419600"/>
            <a:ext cx="67056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905000"/>
            <a:ext cx="9525000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63"/>
          <a:stretch>
            <a:fillRect/>
          </a:stretch>
        </p:blipFill>
        <p:spPr bwMode="auto">
          <a:xfrm>
            <a:off x="7162800" y="4419600"/>
            <a:ext cx="954088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88313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Critical Damping</a:t>
            </a:r>
          </a:p>
        </p:txBody>
      </p:sp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609600"/>
            <a:ext cx="19462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581400"/>
            <a:ext cx="54483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050925" y="2152650"/>
            <a:ext cx="29686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solidFill>
                  <a:srgbClr val="A50021"/>
                </a:solidFill>
              </a:rPr>
              <a:t>General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733800"/>
            <a:ext cx="70119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924" b="-1778"/>
          <a:stretch>
            <a:fillRect/>
          </a:stretch>
        </p:blipFill>
        <p:spPr bwMode="auto">
          <a:xfrm>
            <a:off x="1524000" y="1905000"/>
            <a:ext cx="33004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543800" cy="190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absence of any external force, 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 = 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Momentum is conserved: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2590800"/>
          <a:ext cx="72437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755800" imgH="393480" progId="Equation.3">
                  <p:embed/>
                </p:oleObj>
              </mc:Choice>
              <mc:Fallback>
                <p:oleObj name="Equation" r:id="rId3" imgW="27558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243763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3810000"/>
            <a:ext cx="726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Initial momentum P</a:t>
            </a:r>
            <a:r>
              <a:rPr lang="en-IN" sz="3200" baseline="-25000" dirty="0" smtClean="0"/>
              <a:t>i</a:t>
            </a:r>
            <a:r>
              <a:rPr lang="en-IN" sz="3200" dirty="0" smtClean="0"/>
              <a:t> = Final momentum P</a:t>
            </a:r>
            <a:r>
              <a:rPr lang="en-IN" sz="3200" baseline="-25000" dirty="0" smtClean="0"/>
              <a:t>f</a:t>
            </a:r>
            <a:endParaRPr lang="en-IN" sz="32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800600"/>
            <a:ext cx="80341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In more general case, like two body collision , </a:t>
            </a:r>
          </a:p>
          <a:p>
            <a:pPr algn="ctr"/>
            <a:r>
              <a:rPr lang="en-IN" sz="2800" dirty="0" smtClean="0"/>
              <a:t>space displacement implies momentum conservation.</a:t>
            </a:r>
          </a:p>
          <a:p>
            <a:pPr algn="ctr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(will be discussed later)</a:t>
            </a:r>
            <a:r>
              <a:rPr lang="en-IN" sz="2800" dirty="0" smtClean="0"/>
              <a:t>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71600"/>
            <a:ext cx="3629025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47625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362200"/>
            <a:ext cx="716756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4600" y="1219200"/>
            <a:ext cx="4738426" cy="3453707"/>
            <a:chOff x="4571081" y="2151088"/>
            <a:chExt cx="4738426" cy="3453707"/>
          </a:xfrm>
        </p:grpSpPr>
        <p:pic>
          <p:nvPicPr>
            <p:cNvPr id="4" name="Picture 4" descr="http://t3.gstatic.com/images?q=tbn:ANd9GcQpFNeBQfai2ufmrW0TCCKzjiMyCFHfT8qEK1yNjJGGPBfk24PCK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6218" y="2291387"/>
              <a:ext cx="1803141" cy="406579"/>
            </a:xfrm>
            <a:prstGeom prst="rect">
              <a:avLst/>
            </a:prstGeom>
            <a:noFill/>
          </p:spPr>
        </p:pic>
        <p:pic>
          <p:nvPicPr>
            <p:cNvPr id="5" name="Picture 2" descr="http://www.clipartbest.com/cliparts/RTA/eKd/RTAeKdyTL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3909570" y="3216959"/>
              <a:ext cx="2036406" cy="713383"/>
            </a:xfrm>
            <a:prstGeom prst="rect">
              <a:avLst/>
            </a:prstGeom>
            <a:noFill/>
          </p:spPr>
        </p:pic>
        <p:pic>
          <p:nvPicPr>
            <p:cNvPr id="6" name="Picture 6" descr="http://upload.wikimedia.org/wikipedia/commons/thumb/7/78/Capacitor_symbol.svg/245px-Capacitor_symbol.sv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140000">
              <a:off x="7631831" y="3927120"/>
              <a:ext cx="2496739" cy="858612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>
              <a:off x="4931111" y="5525488"/>
              <a:ext cx="3963903" cy="20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870515" y="2538097"/>
              <a:ext cx="2045" cy="821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10" descr="http://images.wikia.com/mancala/images/archive/1/10/20080929131645!Clockwise_arrow.sv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9858044">
              <a:off x="5755504" y="3271630"/>
              <a:ext cx="1643688" cy="1534589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917054" y="2539710"/>
              <a:ext cx="2232248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13706" y="4577340"/>
              <a:ext cx="3348" cy="95812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235378" y="2151088"/>
              <a:ext cx="1584176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7696200" y="2667000"/>
            <a:ext cx="607293" cy="746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9" name="Equation" r:id="rId7" imgW="317160" imgH="393480" progId="Equation.3">
                    <p:embed/>
                  </p:oleObj>
                </mc:Choice>
                <mc:Fallback>
                  <p:oleObj name="Equation" r:id="rId7" imgW="317160" imgH="393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667000"/>
                          <a:ext cx="607293" cy="7468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6172339" y="3578848"/>
            <a:ext cx="898686" cy="839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0" name="Equation" r:id="rId9" imgW="419040" imgH="393480" progId="Equation.3">
                    <p:embed/>
                  </p:oleObj>
                </mc:Choice>
                <mc:Fallback>
                  <p:oleObj name="Equation" r:id="rId9" imgW="41904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339" y="3578848"/>
                          <a:ext cx="898686" cy="839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5334000" y="3231208"/>
            <a:ext cx="468858" cy="433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1" name="Equation" r:id="rId11" imgW="190440" imgH="177480" progId="Equation.3">
                    <p:embed/>
                  </p:oleObj>
                </mc:Choice>
                <mc:Fallback>
                  <p:oleObj name="Equation" r:id="rId11" imgW="19044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3231208"/>
                          <a:ext cx="468858" cy="433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5319486" y="2590800"/>
              <a:ext cx="3630" cy="1890486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382000" y="3581400"/>
              <a:ext cx="0" cy="1512168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7924800" y="3886200"/>
            <a:ext cx="436563" cy="96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2" name="Equation" r:id="rId13" imgW="177480" imgH="393480" progId="Equation.3">
                    <p:embed/>
                  </p:oleObj>
                </mc:Choice>
                <mc:Fallback>
                  <p:oleObj name="Equation" r:id="rId13" imgW="177480" imgH="393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4800" y="3886200"/>
                          <a:ext cx="436563" cy="963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676400" y="228600"/>
            <a:ext cx="5257800" cy="609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Electric circuit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892300" y="5105400"/>
          <a:ext cx="52832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15" imgW="1422360" imgH="419040" progId="Equation.3">
                  <p:embed/>
                </p:oleObj>
              </mc:Choice>
              <mc:Fallback>
                <p:oleObj name="Equation" r:id="rId15" imgW="14223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105400"/>
                        <a:ext cx="52832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04878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Underdamped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609600" y="4953000"/>
          <a:ext cx="1651000" cy="103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3" imgW="622080" imgH="444240" progId="Equation.3">
                  <p:embed/>
                </p:oleObj>
              </mc:Choice>
              <mc:Fallback>
                <p:oleObj name="Equation" r:id="rId3" imgW="6220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1651000" cy="1036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3733800" y="1066800"/>
          <a:ext cx="2133600" cy="255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5" imgW="596880" imgH="812520" progId="Equation.3">
                  <p:embed/>
                </p:oleObj>
              </mc:Choice>
              <mc:Fallback>
                <p:oleObj name="Equation" r:id="rId5" imgW="596880" imgH="812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2133600" cy="2552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4045605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Overdamped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798892" y="4953000"/>
          <a:ext cx="1853154" cy="113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7" imgW="634680" imgH="444240" progId="Equation.3">
                  <p:embed/>
                </p:oleObj>
              </mc:Choice>
              <mc:Fallback>
                <p:oleObj name="Equation" r:id="rId7" imgW="6346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892" y="4953000"/>
                        <a:ext cx="1853154" cy="1139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28800" y="304800"/>
            <a:ext cx="5257800" cy="609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Electric circuit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4045899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Critical damping: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657600" y="4935474"/>
          <a:ext cx="1762920" cy="108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9" imgW="634680" imgH="444240" progId="Equation.3">
                  <p:embed/>
                </p:oleObj>
              </mc:Choice>
              <mc:Fallback>
                <p:oleObj name="Equation" r:id="rId9" imgW="6346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35474"/>
                        <a:ext cx="1762920" cy="1084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smtClean="0"/>
              <a:t>Problem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 rotWithShape="1">
          <a:blip r:embed="rId2" cstate="print"/>
          <a:srcRect l="5402" t="5072"/>
          <a:stretch/>
        </p:blipFill>
        <p:spPr bwMode="auto">
          <a:xfrm>
            <a:off x="472633" y="2362200"/>
            <a:ext cx="8311005" cy="240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"/>
            <a:ext cx="75438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Symmetries and Conservation Laws: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397000"/>
          <a:ext cx="7086600" cy="291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/>
                <a:gridCol w="3543300"/>
              </a:tblGrid>
              <a:tr h="728133"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rgbClr val="FF0000"/>
                          </a:solidFill>
                        </a:rPr>
                        <a:t>Symmetries</a:t>
                      </a:r>
                      <a:endParaRPr lang="en-I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rgbClr val="FF0000"/>
                          </a:solidFill>
                        </a:rPr>
                        <a:t>Conservatio</a:t>
                      </a:r>
                      <a:r>
                        <a:rPr lang="en-IN" sz="2800" baseline="0" dirty="0" smtClean="0">
                          <a:solidFill>
                            <a:srgbClr val="FF0000"/>
                          </a:solidFill>
                        </a:rPr>
                        <a:t>n Laws</a:t>
                      </a:r>
                      <a:endParaRPr lang="en-I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28133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Time translation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Energy</a:t>
                      </a:r>
                      <a:endParaRPr lang="en-IN" sz="2800" dirty="0"/>
                    </a:p>
                  </a:txBody>
                  <a:tcPr/>
                </a:tc>
              </a:tr>
              <a:tr h="728133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Space displacement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Momentum</a:t>
                      </a:r>
                      <a:endParaRPr lang="en-IN" sz="2800" dirty="0"/>
                    </a:p>
                  </a:txBody>
                  <a:tcPr/>
                </a:tc>
              </a:tr>
              <a:tr h="728133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Rotation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Angular Momentum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4267200"/>
            <a:ext cx="3633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Angular Momentum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5812603"/>
          <a:ext cx="8461374" cy="66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3073400" imgH="241300" progId="Equation.3">
                  <p:embed/>
                </p:oleObj>
              </mc:Choice>
              <mc:Fallback>
                <p:oleObj name="Equation" r:id="rId3" imgW="3073400" imgH="24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812603"/>
                        <a:ext cx="8461374" cy="664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95400" y="4841875"/>
          <a:ext cx="16065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583920" imgH="266400" progId="Equation.3">
                  <p:embed/>
                </p:oleObj>
              </mc:Choice>
              <mc:Fallback>
                <p:oleObj name="Equation" r:id="rId5" imgW="58392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41875"/>
                        <a:ext cx="160655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753349"/>
              </p:ext>
            </p:extLst>
          </p:nvPr>
        </p:nvGraphicFramePr>
        <p:xfrm>
          <a:off x="3445010" y="4953000"/>
          <a:ext cx="112699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634680" imgH="342720" progId="Equation.3">
                  <p:embed/>
                </p:oleObj>
              </mc:Choice>
              <mc:Fallback>
                <p:oleObj name="Equation" r:id="rId7" imgW="634680" imgH="3427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010" y="4953000"/>
                        <a:ext cx="112699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533400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Energy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962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B0F0"/>
                </a:solidFill>
              </a:rPr>
              <a:t>Energy of an isolated system cannot be increased or decreased, but can change from one form to another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Energy of a system is its capacity to do work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Work done by the force F for small displacement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118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Work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03550" y="2514600"/>
          <a:ext cx="25273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710891" imgH="177723" progId="Equation.3">
                  <p:embed/>
                </p:oleObj>
              </mc:Choice>
              <mc:Fallback>
                <p:oleObj name="Equation" r:id="rId3" imgW="710891" imgH="17772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514600"/>
                        <a:ext cx="25273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51054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There are two forms of energy:</a:t>
            </a:r>
            <a:b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Kinetic and Potential energy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533400"/>
            <a:ext cx="283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Kinetic Energy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Kinetic energy of an object moving with a velocity v with respect to an observer: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6463" y="2667000"/>
          <a:ext cx="16859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622030" imgH="241195" progId="Equation.3">
                  <p:embed/>
                </p:oleObj>
              </mc:Choice>
              <mc:Fallback>
                <p:oleObj name="Equation" r:id="rId3" imgW="622030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667000"/>
                        <a:ext cx="16859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6576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Work done by an external force equals change in the kinetic energy of the system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60463" y="4876800"/>
          <a:ext cx="65960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2793960" imgH="419040" progId="Equation.3">
                  <p:embed/>
                </p:oleObj>
              </mc:Choice>
              <mc:Fallback>
                <p:oleObj name="Equation" r:id="rId5" imgW="279396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876800"/>
                        <a:ext cx="659606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80536"/>
            <a:ext cx="334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Potential  Energy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62729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Conservation of E implies change in T is compensated by change in V, so define V(x)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1856936"/>
          <a:ext cx="394635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1562100" imgH="241300" progId="Equation.3">
                  <p:embed/>
                </p:oleObj>
              </mc:Choice>
              <mc:Fallback>
                <p:oleObj name="Equation" r:id="rId3" imgW="15621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56936"/>
                        <a:ext cx="394635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09493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Total energy E is sum of kinetic energy T and potential energy V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3000" y="3886200"/>
          <a:ext cx="674247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2679700" imgH="393700" progId="Equation.3">
                  <p:embed/>
                </p:oleObj>
              </mc:Choice>
              <mc:Fallback>
                <p:oleObj name="Equation" r:id="rId5" imgW="26797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674247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21809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Absolute potential energy does not make sense, only change in potential energy can be measured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942</Words>
  <Application>Microsoft Office PowerPoint</Application>
  <PresentationFormat>On-screen Show (4:3)</PresentationFormat>
  <Paragraphs>178</Paragraphs>
  <Slides>53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Equation</vt:lpstr>
      <vt:lpstr>Microsoft Equation 3.0</vt:lpstr>
      <vt:lpstr>PHYSICS – I PH11001</vt:lpstr>
      <vt:lpstr>PowerPoint Presentation</vt:lpstr>
      <vt:lpstr>PowerPoint Presentation</vt:lpstr>
      <vt:lpstr>Time evolution of Classical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Harmonic Oscillator SHO</vt:lpstr>
      <vt:lpstr>SHO Solution</vt:lpstr>
      <vt:lpstr>Angular Frequency</vt:lpstr>
      <vt:lpstr>Amplitude A  and Phase </vt:lpstr>
      <vt:lpstr>Complex Numbers</vt:lpstr>
      <vt:lpstr>Complex Representation</vt:lpstr>
      <vt:lpstr>PowerPoint Presentation</vt:lpstr>
      <vt:lpstr>Complex Amplitude</vt:lpstr>
      <vt:lpstr>Complex Velocity</vt:lpstr>
      <vt:lpstr>Potential V(x)</vt:lpstr>
      <vt:lpstr>Potential Energy</vt:lpstr>
      <vt:lpstr>Kinetic Energy</vt:lpstr>
      <vt:lpstr> Total Energy</vt:lpstr>
      <vt:lpstr>Time Average</vt:lpstr>
      <vt:lpstr>Average of oscillations</vt:lpstr>
      <vt:lpstr>Average Energy</vt:lpstr>
      <vt:lpstr>Root Mean Square  RMS</vt:lpstr>
      <vt:lpstr>LC Oscillator</vt:lpstr>
      <vt:lpstr>Damped Oscillator</vt:lpstr>
      <vt:lpstr>Equation for Damped Osc.</vt:lpstr>
      <vt:lpstr>Roots</vt:lpstr>
      <vt:lpstr>Underdamped</vt:lpstr>
      <vt:lpstr>Underdamped Oscillations</vt:lpstr>
      <vt:lpstr>An Example</vt:lpstr>
      <vt:lpstr>Logarithmic Decrement</vt:lpstr>
      <vt:lpstr>Overdamped </vt:lpstr>
      <vt:lpstr>Solutions</vt:lpstr>
      <vt:lpstr>High Damping</vt:lpstr>
      <vt:lpstr>Example</vt:lpstr>
      <vt:lpstr>Critical Damping</vt:lpstr>
      <vt:lpstr>Solutions</vt:lpstr>
      <vt:lpstr>Solutions</vt:lpstr>
      <vt:lpstr>PowerPoint Presentation</vt:lpstr>
      <vt:lpstr>PowerPoint Presentation</vt:lpstr>
      <vt:lpstr>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Utpal Sarkar</dc:creator>
  <cp:lastModifiedBy>Debamalya</cp:lastModifiedBy>
  <cp:revision>212</cp:revision>
  <dcterms:created xsi:type="dcterms:W3CDTF">2017-07-21T13:45:34Z</dcterms:created>
  <dcterms:modified xsi:type="dcterms:W3CDTF">2017-07-28T18:33:18Z</dcterms:modified>
</cp:coreProperties>
</file>