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4"/>
  </p:notesMasterIdLst>
  <p:handoutMasterIdLst>
    <p:handoutMasterId r:id="rId95"/>
  </p:handoutMasterIdLst>
  <p:sldIdLst>
    <p:sldId id="496" r:id="rId2"/>
    <p:sldId id="490" r:id="rId3"/>
    <p:sldId id="491" r:id="rId4"/>
    <p:sldId id="492" r:id="rId5"/>
    <p:sldId id="498" r:id="rId6"/>
    <p:sldId id="499" r:id="rId7"/>
    <p:sldId id="495" r:id="rId8"/>
    <p:sldId id="488" r:id="rId9"/>
    <p:sldId id="489" r:id="rId10"/>
    <p:sldId id="487" r:id="rId11"/>
    <p:sldId id="497" r:id="rId12"/>
    <p:sldId id="486" r:id="rId13"/>
    <p:sldId id="482" r:id="rId14"/>
    <p:sldId id="483" r:id="rId15"/>
    <p:sldId id="484" r:id="rId16"/>
    <p:sldId id="478" r:id="rId17"/>
    <p:sldId id="479" r:id="rId18"/>
    <p:sldId id="302" r:id="rId19"/>
    <p:sldId id="303" r:id="rId20"/>
    <p:sldId id="304" r:id="rId21"/>
    <p:sldId id="306" r:id="rId22"/>
    <p:sldId id="307" r:id="rId23"/>
    <p:sldId id="308" r:id="rId24"/>
    <p:sldId id="309" r:id="rId25"/>
    <p:sldId id="310" r:id="rId26"/>
    <p:sldId id="311" r:id="rId27"/>
    <p:sldId id="312" r:id="rId28"/>
    <p:sldId id="313" r:id="rId29"/>
    <p:sldId id="314" r:id="rId30"/>
    <p:sldId id="322" r:id="rId31"/>
    <p:sldId id="323" r:id="rId32"/>
    <p:sldId id="324" r:id="rId33"/>
    <p:sldId id="328" r:id="rId34"/>
    <p:sldId id="329" r:id="rId35"/>
    <p:sldId id="330" r:id="rId36"/>
    <p:sldId id="349" r:id="rId37"/>
    <p:sldId id="350" r:id="rId38"/>
    <p:sldId id="351" r:id="rId39"/>
    <p:sldId id="352" r:id="rId40"/>
    <p:sldId id="354" r:id="rId41"/>
    <p:sldId id="356" r:id="rId42"/>
    <p:sldId id="357" r:id="rId43"/>
    <p:sldId id="358" r:id="rId44"/>
    <p:sldId id="359" r:id="rId45"/>
    <p:sldId id="360" r:id="rId46"/>
    <p:sldId id="361" r:id="rId47"/>
    <p:sldId id="362" r:id="rId48"/>
    <p:sldId id="363" r:id="rId49"/>
    <p:sldId id="369" r:id="rId50"/>
    <p:sldId id="370" r:id="rId51"/>
    <p:sldId id="371" r:id="rId52"/>
    <p:sldId id="372" r:id="rId53"/>
    <p:sldId id="375" r:id="rId54"/>
    <p:sldId id="376" r:id="rId55"/>
    <p:sldId id="377" r:id="rId56"/>
    <p:sldId id="378" r:id="rId57"/>
    <p:sldId id="379" r:id="rId58"/>
    <p:sldId id="387" r:id="rId59"/>
    <p:sldId id="396" r:id="rId60"/>
    <p:sldId id="500" r:id="rId61"/>
    <p:sldId id="400" r:id="rId62"/>
    <p:sldId id="402" r:id="rId63"/>
    <p:sldId id="403" r:id="rId64"/>
    <p:sldId id="404" r:id="rId65"/>
    <p:sldId id="405" r:id="rId66"/>
    <p:sldId id="409" r:id="rId67"/>
    <p:sldId id="410" r:id="rId68"/>
    <p:sldId id="411" r:id="rId69"/>
    <p:sldId id="412" r:id="rId70"/>
    <p:sldId id="413" r:id="rId71"/>
    <p:sldId id="414" r:id="rId72"/>
    <p:sldId id="415" r:id="rId73"/>
    <p:sldId id="416" r:id="rId74"/>
    <p:sldId id="417" r:id="rId75"/>
    <p:sldId id="418" r:id="rId76"/>
    <p:sldId id="419" r:id="rId77"/>
    <p:sldId id="422" r:id="rId78"/>
    <p:sldId id="423" r:id="rId79"/>
    <p:sldId id="424"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9900"/>
    <a:srgbClr val="B2C3D2"/>
    <a:srgbClr val="AABDCE"/>
    <a:srgbClr val="FF0000"/>
    <a:srgbClr val="FF3300"/>
    <a:srgbClr val="0066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46" autoAdjust="0"/>
  </p:normalViewPr>
  <p:slideViewPr>
    <p:cSldViewPr>
      <p:cViewPr>
        <p:scale>
          <a:sx n="70" d="100"/>
          <a:sy n="70" d="100"/>
        </p:scale>
        <p:origin x="-137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803DDCE-496E-462F-84DD-AD50EB1F8095}" type="slidenum">
              <a:rPr lang="en-US"/>
              <a:pPr/>
              <a:t>‹#›</a:t>
            </a:fld>
            <a:endParaRPr lang="en-US"/>
          </a:p>
        </p:txBody>
      </p:sp>
    </p:spTree>
    <p:extLst>
      <p:ext uri="{BB962C8B-B14F-4D97-AF65-F5344CB8AC3E}">
        <p14:creationId xmlns:p14="http://schemas.microsoft.com/office/powerpoint/2010/main" val="600121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09FFC0-5A1D-483C-B8E2-3CFAC1800E8D}" type="datetimeFigureOut">
              <a:rPr lang="en-GB" smtClean="0"/>
              <a:pPr/>
              <a:t>01/09/2017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A08791-5B36-4B25-866B-DC6A31C60CD9}" type="slidenum">
              <a:rPr lang="en-GB" smtClean="0"/>
              <a:pPr/>
              <a:t>‹#›</a:t>
            </a:fld>
            <a:endParaRPr lang="en-GB"/>
          </a:p>
        </p:txBody>
      </p:sp>
    </p:spTree>
    <p:extLst>
      <p:ext uri="{BB962C8B-B14F-4D97-AF65-F5344CB8AC3E}">
        <p14:creationId xmlns:p14="http://schemas.microsoft.com/office/powerpoint/2010/main" val="25302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1E7782-E60B-477F-AD3A-F4A70AACD2D4}" type="slidenum">
              <a:rPr lang="en-IN" smtClean="0">
                <a:solidFill>
                  <a:prstClr val="black"/>
                </a:solidFill>
              </a:rPr>
              <a:pPr/>
              <a:t>22</a:t>
            </a:fld>
            <a:endParaRPr lang="en-IN">
              <a:solidFill>
                <a:prstClr val="black"/>
              </a:solidFill>
            </a:endParaRPr>
          </a:p>
        </p:txBody>
      </p:sp>
    </p:spTree>
    <p:extLst>
      <p:ext uri="{BB962C8B-B14F-4D97-AF65-F5344CB8AC3E}">
        <p14:creationId xmlns:p14="http://schemas.microsoft.com/office/powerpoint/2010/main" val="204990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B5683-2B5C-49C1-B9F2-4634570A87B5}" type="datetimeFigureOut">
              <a:rPr lang="en-US" smtClean="0"/>
              <a:pPr/>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B5683-2B5C-49C1-B9F2-4634570A87B5}" type="datetimeFigureOut">
              <a:rPr lang="en-US" smtClean="0"/>
              <a:pPr/>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B5683-2B5C-49C1-B9F2-4634570A87B5}" type="datetimeFigureOut">
              <a:rPr lang="en-US" smtClean="0"/>
              <a:pPr/>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62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endParaRPr lang="en-US"/>
          </a:p>
        </p:txBody>
      </p:sp>
    </p:spTree>
    <p:extLst>
      <p:ext uri="{BB962C8B-B14F-4D97-AF65-F5344CB8AC3E}">
        <p14:creationId xmlns:p14="http://schemas.microsoft.com/office/powerpoint/2010/main" val="4411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B5683-2B5C-49C1-B9F2-4634570A87B5}" type="datetimeFigureOut">
              <a:rPr lang="en-US" smtClean="0"/>
              <a:pPr/>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B5683-2B5C-49C1-B9F2-4634570A87B5}" type="datetimeFigureOut">
              <a:rPr lang="en-US" smtClean="0"/>
              <a:pPr/>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B5683-2B5C-49C1-B9F2-4634570A87B5}" type="datetimeFigureOut">
              <a:rPr lang="en-US" smtClean="0"/>
              <a:pPr/>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B5683-2B5C-49C1-B9F2-4634570A87B5}" type="datetimeFigureOut">
              <a:rPr lang="en-US" smtClean="0"/>
              <a:pPr/>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B5683-2B5C-49C1-B9F2-4634570A87B5}" type="datetimeFigureOut">
              <a:rPr lang="en-US" smtClean="0"/>
              <a:pPr/>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5683-2B5C-49C1-B9F2-4634570A87B5}" type="datetimeFigureOut">
              <a:rPr lang="en-US" smtClean="0"/>
              <a:pPr/>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B5683-2B5C-49C1-B9F2-4634570A87B5}" type="datetimeFigureOut">
              <a:rPr lang="en-US" smtClean="0"/>
              <a:pPr/>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B5683-2B5C-49C1-B9F2-4634570A87B5}" type="datetimeFigureOut">
              <a:rPr lang="en-US" smtClean="0"/>
              <a:pPr/>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5ABF5-B0E1-47C9-9956-5700EA4B70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5683-2B5C-49C1-B9F2-4634570A87B5}" type="datetimeFigureOut">
              <a:rPr lang="en-US" smtClean="0"/>
              <a:pPr/>
              <a:t>9/1/2017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5ABF5-B0E1-47C9-9956-5700EA4B70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7.xml"/><Relationship Id="rId4" Type="http://schemas.openxmlformats.org/officeDocument/2006/relationships/hyperlink" Target="http://amasci.com/miscon/coherenc.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amasci.com/miscon/coherenc.html" TargetMode="External"/><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25.bin"/><Relationship Id="rId4" Type="http://schemas.openxmlformats.org/officeDocument/2006/relationships/image" Target="../media/image3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30.bin"/><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1.wmf"/><Relationship Id="rId2" Type="http://schemas.openxmlformats.org/officeDocument/2006/relationships/slideLayout" Target="../slideLayouts/slideLayout7.xml"/><Relationship Id="rId16" Type="http://schemas.openxmlformats.org/officeDocument/2006/relationships/image" Target="../media/image53.wmf"/><Relationship Id="rId1" Type="http://schemas.openxmlformats.org/officeDocument/2006/relationships/vmlDrawing" Target="../drawings/vmlDrawing16.vml"/><Relationship Id="rId6" Type="http://schemas.openxmlformats.org/officeDocument/2006/relationships/image" Target="../media/image48.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6.bin"/><Relationship Id="rId14" Type="http://schemas.openxmlformats.org/officeDocument/2006/relationships/image" Target="../media/image5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55.wmf"/><Relationship Id="rId5" Type="http://schemas.openxmlformats.org/officeDocument/2006/relationships/oleObject" Target="../embeddings/oleObject41.bin"/><Relationship Id="rId4" Type="http://schemas.openxmlformats.org/officeDocument/2006/relationships/image" Target="../media/image54.wmf"/></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58.wmf"/><Relationship Id="rId5" Type="http://schemas.openxmlformats.org/officeDocument/2006/relationships/oleObject" Target="../embeddings/oleObject43.bin"/><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9.wmf"/><Relationship Id="rId4" Type="http://schemas.openxmlformats.org/officeDocument/2006/relationships/oleObject" Target="../embeddings/oleObject4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6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47.bin"/><Relationship Id="rId4" Type="http://schemas.openxmlformats.org/officeDocument/2006/relationships/image" Target="../media/image61.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4.wmf"/><Relationship Id="rId5" Type="http://schemas.openxmlformats.org/officeDocument/2006/relationships/oleObject" Target="../embeddings/oleObject49.bin"/><Relationship Id="rId4" Type="http://schemas.openxmlformats.org/officeDocument/2006/relationships/image" Target="../media/image6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66.wmf"/><Relationship Id="rId4" Type="http://schemas.openxmlformats.org/officeDocument/2006/relationships/oleObject" Target="../embeddings/oleObject50.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69.wmf"/></Relationships>
</file>

<file path=ppt/slides/_rels/slide4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7.wmf"/><Relationship Id="rId5" Type="http://schemas.openxmlformats.org/officeDocument/2006/relationships/oleObject" Target="../embeddings/oleObject54.bin"/><Relationship Id="rId4" Type="http://schemas.openxmlformats.org/officeDocument/2006/relationships/image" Target="../media/image76.wmf"/></Relationships>
</file>

<file path=ppt/slides/_rels/slide53.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0.wmf"/><Relationship Id="rId5" Type="http://schemas.openxmlformats.org/officeDocument/2006/relationships/oleObject" Target="../embeddings/oleObject56.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8.bin"/></Relationships>
</file>

<file path=ppt/slides/_rels/slide55.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4.wmf"/><Relationship Id="rId5" Type="http://schemas.openxmlformats.org/officeDocument/2006/relationships/oleObject" Target="../embeddings/oleObject6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62.bin"/></Relationships>
</file>

<file path=ppt/slides/_rels/slide56.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64.bin"/><Relationship Id="rId5" Type="http://schemas.openxmlformats.org/officeDocument/2006/relationships/image" Target="../media/image87.wmf"/><Relationship Id="rId4" Type="http://schemas.openxmlformats.org/officeDocument/2006/relationships/oleObject" Target="../embeddings/oleObject63.bin"/></Relationships>
</file>

<file path=ppt/slides/_rels/slide57.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66.bin"/><Relationship Id="rId5" Type="http://schemas.openxmlformats.org/officeDocument/2006/relationships/image" Target="../media/image87.wmf"/><Relationship Id="rId4" Type="http://schemas.openxmlformats.org/officeDocument/2006/relationships/oleObject" Target="../embeddings/oleObject65.bin"/></Relationships>
</file>

<file path=ppt/slides/_rels/slide5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5.wmf"/><Relationship Id="rId5" Type="http://schemas.openxmlformats.org/officeDocument/2006/relationships/oleObject" Target="../embeddings/oleObject68.bin"/><Relationship Id="rId4" Type="http://schemas.openxmlformats.org/officeDocument/2006/relationships/image" Target="../media/image9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98.wmf"/><Relationship Id="rId5" Type="http://schemas.openxmlformats.org/officeDocument/2006/relationships/oleObject" Target="../embeddings/oleObject70.bin"/><Relationship Id="rId4" Type="http://schemas.openxmlformats.org/officeDocument/2006/relationships/image" Target="../media/image9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100.wmf"/><Relationship Id="rId5" Type="http://schemas.openxmlformats.org/officeDocument/2006/relationships/oleObject" Target="../embeddings/oleObject72.bin"/><Relationship Id="rId4" Type="http://schemas.openxmlformats.org/officeDocument/2006/relationships/image" Target="../media/image9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34.vml"/><Relationship Id="rId4" Type="http://schemas.openxmlformats.org/officeDocument/2006/relationships/image" Target="../media/image101.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2.xml"/><Relationship Id="rId1" Type="http://schemas.openxmlformats.org/officeDocument/2006/relationships/vmlDrawing" Target="../drawings/vmlDrawing35.vml"/><Relationship Id="rId4" Type="http://schemas.openxmlformats.org/officeDocument/2006/relationships/image" Target="../media/image102.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4.xml"/><Relationship Id="rId1" Type="http://schemas.openxmlformats.org/officeDocument/2006/relationships/vmlDrawing" Target="../drawings/vmlDrawing36.vml"/><Relationship Id="rId4" Type="http://schemas.openxmlformats.org/officeDocument/2006/relationships/image" Target="../media/image103.wmf"/></Relationships>
</file>

<file path=ppt/slides/_rels/slide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2.xml"/><Relationship Id="rId1" Type="http://schemas.openxmlformats.org/officeDocument/2006/relationships/vmlDrawing" Target="../drawings/vmlDrawing37.vml"/><Relationship Id="rId4" Type="http://schemas.openxmlformats.org/officeDocument/2006/relationships/image" Target="../media/image106.wmf"/></Relationships>
</file>

<file path=ppt/slides/_rels/slide7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11.wmf"/><Relationship Id="rId5" Type="http://schemas.openxmlformats.org/officeDocument/2006/relationships/oleObject" Target="../embeddings/oleObject78.bin"/><Relationship Id="rId4" Type="http://schemas.openxmlformats.org/officeDocument/2006/relationships/image" Target="../media/image110.wmf"/><Relationship Id="rId9" Type="http://schemas.openxmlformats.org/officeDocument/2006/relationships/slide" Target="slide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image" Target="../media/image115.wmf"/><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oleObject" Target="../embeddings/oleObject81.bin"/><Relationship Id="rId5" Type="http://schemas.openxmlformats.org/officeDocument/2006/relationships/slide" Target="slide27.xml"/><Relationship Id="rId4" Type="http://schemas.openxmlformats.org/officeDocument/2006/relationships/image" Target="../media/image114.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image" Target="../media/image117.wmf"/><Relationship Id="rId5" Type="http://schemas.openxmlformats.org/officeDocument/2006/relationships/oleObject" Target="../embeddings/oleObject83.bin"/><Relationship Id="rId4" Type="http://schemas.openxmlformats.org/officeDocument/2006/relationships/image" Target="../media/image116.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2.xml"/><Relationship Id="rId1" Type="http://schemas.openxmlformats.org/officeDocument/2006/relationships/vmlDrawing" Target="../drawings/vmlDrawing41.vml"/><Relationship Id="rId5" Type="http://schemas.openxmlformats.org/officeDocument/2006/relationships/slide" Target="slide14.xml"/><Relationship Id="rId4" Type="http://schemas.openxmlformats.org/officeDocument/2006/relationships/image" Target="../media/image118.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119.wmf"/></Relationships>
</file>

<file path=ppt/slides/_rels/slide85.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21.jpe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EMradiation"/>
          <p:cNvPicPr>
            <a:picLocks noChangeAspect="1" noChangeArrowheads="1"/>
          </p:cNvPicPr>
          <p:nvPr/>
        </p:nvPicPr>
        <p:blipFill>
          <a:blip r:embed="rId2" cstate="print"/>
          <a:srcRect/>
          <a:stretch>
            <a:fillRect/>
          </a:stretch>
        </p:blipFill>
        <p:spPr bwMode="auto">
          <a:xfrm>
            <a:off x="762000" y="914400"/>
            <a:ext cx="7620000" cy="5715000"/>
          </a:xfrm>
          <a:prstGeom prst="rect">
            <a:avLst/>
          </a:prstGeom>
          <a:noFill/>
          <a:ln w="38100" cmpd="dbl">
            <a:solidFill>
              <a:srgbClr val="FFFF00"/>
            </a:solidFill>
            <a:miter lim="800000"/>
            <a:headEnd/>
            <a:tailEnd/>
          </a:ln>
        </p:spPr>
      </p:pic>
      <p:sp>
        <p:nvSpPr>
          <p:cNvPr id="26627" name="Text Box 3"/>
          <p:cNvSpPr txBox="1">
            <a:spLocks noChangeArrowheads="1"/>
          </p:cNvSpPr>
          <p:nvPr/>
        </p:nvSpPr>
        <p:spPr bwMode="auto">
          <a:xfrm>
            <a:off x="2438400" y="130175"/>
            <a:ext cx="4756150" cy="579438"/>
          </a:xfrm>
          <a:prstGeom prst="rect">
            <a:avLst/>
          </a:prstGeom>
          <a:noFill/>
          <a:ln w="9525">
            <a:noFill/>
            <a:miter lim="800000"/>
            <a:headEnd/>
            <a:tailEnd/>
          </a:ln>
        </p:spPr>
        <p:txBody>
          <a:bodyPr wrap="none">
            <a:spAutoFit/>
          </a:bodyPr>
          <a:lstStyle/>
          <a:p>
            <a:r>
              <a:rPr lang="en-US" sz="3200" b="1" dirty="0">
                <a:solidFill>
                  <a:srgbClr val="C00000"/>
                </a:solidFill>
              </a:rPr>
              <a:t>Electromagnetic spectrum</a:t>
            </a:r>
          </a:p>
        </p:txBody>
      </p:sp>
      <p:sp>
        <p:nvSpPr>
          <p:cNvPr id="3" name="Rectangle 2"/>
          <p:cNvSpPr/>
          <p:nvPr/>
        </p:nvSpPr>
        <p:spPr>
          <a:xfrm>
            <a:off x="762000" y="914400"/>
            <a:ext cx="7620000" cy="159856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359919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p:cNvPicPr>
            <a:picLocks noChangeAspect="1" noChangeArrowheads="1"/>
          </p:cNvPicPr>
          <p:nvPr/>
        </p:nvPicPr>
        <p:blipFill>
          <a:blip r:embed="rId2" cstate="print"/>
          <a:srcRect/>
          <a:stretch>
            <a:fillRect/>
          </a:stretch>
        </p:blipFill>
        <p:spPr bwMode="auto">
          <a:xfrm>
            <a:off x="70798" y="130792"/>
            <a:ext cx="9010650" cy="65615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15400" cy="668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784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2" y="243528"/>
            <a:ext cx="9032544" cy="638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
            <a:ext cx="8991600" cy="674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1450"/>
            <a:ext cx="8915400" cy="668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991600" cy="674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1043" y="228600"/>
            <a:ext cx="1941557" cy="584775"/>
          </a:xfrm>
          <a:prstGeom prst="rect">
            <a:avLst/>
          </a:prstGeom>
          <a:noFill/>
        </p:spPr>
        <p:txBody>
          <a:bodyPr wrap="none" rtlCol="0">
            <a:spAutoFit/>
          </a:bodyPr>
          <a:lstStyle/>
          <a:p>
            <a:r>
              <a:rPr lang="en-IN" sz="3200" dirty="0" smtClean="0"/>
              <a:t>Coherence</a:t>
            </a:r>
            <a:endParaRPr lang="en-IN" sz="3200" dirty="0"/>
          </a:p>
        </p:txBody>
      </p:sp>
      <p:pic>
        <p:nvPicPr>
          <p:cNvPr id="270338" name="Picture 2" descr="[tiny dot sends out a bullseye shape of red waves]"/>
          <p:cNvPicPr>
            <a:picLocks noChangeAspect="1" noChangeArrowheads="1"/>
          </p:cNvPicPr>
          <p:nvPr/>
        </p:nvPicPr>
        <p:blipFill>
          <a:blip r:embed="rId2" cstate="print"/>
          <a:srcRect/>
          <a:stretch>
            <a:fillRect/>
          </a:stretch>
        </p:blipFill>
        <p:spPr bwMode="auto">
          <a:xfrm>
            <a:off x="457200" y="1905000"/>
            <a:ext cx="3076575" cy="1047751"/>
          </a:xfrm>
          <a:prstGeom prst="rect">
            <a:avLst/>
          </a:prstGeom>
          <a:noFill/>
        </p:spPr>
      </p:pic>
      <p:pic>
        <p:nvPicPr>
          <p:cNvPr id="270340" name="Picture 4" descr="[tiny dot sends out a sunburst of red rays]"/>
          <p:cNvPicPr>
            <a:picLocks noChangeAspect="1" noChangeArrowheads="1"/>
          </p:cNvPicPr>
          <p:nvPr/>
        </p:nvPicPr>
        <p:blipFill>
          <a:blip r:embed="rId3" cstate="print"/>
          <a:srcRect/>
          <a:stretch>
            <a:fillRect/>
          </a:stretch>
        </p:blipFill>
        <p:spPr bwMode="auto">
          <a:xfrm>
            <a:off x="5334000" y="1905000"/>
            <a:ext cx="3076575" cy="1047751"/>
          </a:xfrm>
          <a:prstGeom prst="rect">
            <a:avLst/>
          </a:prstGeom>
          <a:noFill/>
        </p:spPr>
      </p:pic>
      <p:graphicFrame>
        <p:nvGraphicFramePr>
          <p:cNvPr id="5" name="Table 4"/>
          <p:cNvGraphicFramePr>
            <a:graphicFrameLocks noGrp="1"/>
          </p:cNvGraphicFramePr>
          <p:nvPr/>
        </p:nvGraphicFramePr>
        <p:xfrm>
          <a:off x="1600200" y="3505200"/>
          <a:ext cx="5410200" cy="944880"/>
        </p:xfrm>
        <a:graphic>
          <a:graphicData uri="http://schemas.openxmlformats.org/drawingml/2006/table">
            <a:tbl>
              <a:tblPr/>
              <a:tblGrid>
                <a:gridCol w="5410200"/>
              </a:tblGrid>
              <a:tr h="0">
                <a:tc>
                  <a:txBody>
                    <a:bodyPr/>
                    <a:lstStyle/>
                    <a:p>
                      <a:r>
                        <a:rPr lang="en-IN" sz="2800" dirty="0"/>
                        <a:t>A coherent light source emits </a:t>
                      </a:r>
                      <a:r>
                        <a:rPr lang="en-IN" sz="2800" dirty="0" smtClean="0"/>
                        <a:t>waves</a:t>
                      </a:r>
                      <a:r>
                        <a:rPr lang="en-IN" sz="2800" baseline="0" dirty="0" smtClean="0"/>
                        <a:t> in constant phase relation</a:t>
                      </a:r>
                      <a:r>
                        <a:rPr lang="en-IN" sz="2800" dirty="0" smtClean="0"/>
                        <a:t>.</a:t>
                      </a:r>
                      <a:endParaRPr lang="en-IN" sz="2800" dirty="0"/>
                    </a:p>
                  </a:txBody>
                  <a:tcPr>
                    <a:lnL>
                      <a:noFill/>
                    </a:lnL>
                    <a:lnR>
                      <a:noFill/>
                    </a:lnR>
                    <a:lnT>
                      <a:noFill/>
                    </a:lnT>
                    <a:lnB>
                      <a:noFill/>
                    </a:lnB>
                  </a:tcPr>
                </a:tc>
              </a:tr>
            </a:tbl>
          </a:graphicData>
        </a:graphic>
      </p:graphicFrame>
      <p:sp>
        <p:nvSpPr>
          <p:cNvPr id="270341" name="Rectangle 5"/>
          <p:cNvSpPr>
            <a:spLocks noChangeArrowheads="1"/>
          </p:cNvSpPr>
          <p:nvPr/>
        </p:nvSpPr>
        <p:spPr bwMode="auto">
          <a:xfrm>
            <a:off x="0" y="-22860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457200" y="5181600"/>
            <a:ext cx="8382000" cy="584775"/>
          </a:xfrm>
          <a:prstGeom prst="rect">
            <a:avLst/>
          </a:prstGeom>
        </p:spPr>
        <p:txBody>
          <a:bodyPr wrap="square">
            <a:spAutoFit/>
          </a:bodyPr>
          <a:lstStyle/>
          <a:p>
            <a:r>
              <a:rPr lang="en-IN" sz="3200" dirty="0" smtClean="0"/>
              <a:t>A perfectly coherent source is just a point-source.</a:t>
            </a:r>
            <a:endParaRPr lang="en-IN" sz="3200" dirty="0"/>
          </a:p>
        </p:txBody>
      </p:sp>
      <p:sp>
        <p:nvSpPr>
          <p:cNvPr id="9" name="TextBox 8"/>
          <p:cNvSpPr txBox="1"/>
          <p:nvPr/>
        </p:nvSpPr>
        <p:spPr>
          <a:xfrm>
            <a:off x="2362200" y="6324600"/>
            <a:ext cx="4269117" cy="338554"/>
          </a:xfrm>
          <a:prstGeom prst="rect">
            <a:avLst/>
          </a:prstGeom>
          <a:noFill/>
        </p:spPr>
        <p:txBody>
          <a:bodyPr wrap="none" rtlCol="0">
            <a:spAutoFit/>
          </a:bodyPr>
          <a:lstStyle/>
          <a:p>
            <a:r>
              <a:rPr lang="en-IN" sz="1600" dirty="0" smtClean="0"/>
              <a:t>Source: </a:t>
            </a:r>
            <a:r>
              <a:rPr lang="en-IN" sz="1600" dirty="0" smtClean="0">
                <a:hlinkClick r:id="rId4"/>
              </a:rPr>
              <a:t>http://amasci.com/miscon/coherenc.html</a:t>
            </a: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http://amasci.com/graphics/cohr2.jpeg"/>
          <p:cNvPicPr>
            <a:picLocks noChangeAspect="1" noChangeArrowheads="1"/>
          </p:cNvPicPr>
          <p:nvPr/>
        </p:nvPicPr>
        <p:blipFill>
          <a:blip r:embed="rId2" cstate="print"/>
          <a:srcRect/>
          <a:stretch>
            <a:fillRect/>
          </a:stretch>
        </p:blipFill>
        <p:spPr bwMode="auto">
          <a:xfrm>
            <a:off x="1433160" y="990599"/>
            <a:ext cx="6567840" cy="4191001"/>
          </a:xfrm>
          <a:prstGeom prst="rect">
            <a:avLst/>
          </a:prstGeom>
          <a:noFill/>
        </p:spPr>
      </p:pic>
      <p:sp>
        <p:nvSpPr>
          <p:cNvPr id="3" name="TextBox 2"/>
          <p:cNvSpPr txBox="1"/>
          <p:nvPr/>
        </p:nvSpPr>
        <p:spPr>
          <a:xfrm>
            <a:off x="3621043" y="152400"/>
            <a:ext cx="1941557" cy="584775"/>
          </a:xfrm>
          <a:prstGeom prst="rect">
            <a:avLst/>
          </a:prstGeom>
          <a:noFill/>
        </p:spPr>
        <p:txBody>
          <a:bodyPr wrap="none" rtlCol="0">
            <a:spAutoFit/>
          </a:bodyPr>
          <a:lstStyle/>
          <a:p>
            <a:r>
              <a:rPr lang="en-IN" sz="3200" dirty="0" smtClean="0"/>
              <a:t>Coherence</a:t>
            </a:r>
            <a:endParaRPr lang="en-IN" sz="3200" dirty="0"/>
          </a:p>
        </p:txBody>
      </p:sp>
      <p:sp>
        <p:nvSpPr>
          <p:cNvPr id="4" name="TextBox 3"/>
          <p:cNvSpPr txBox="1"/>
          <p:nvPr/>
        </p:nvSpPr>
        <p:spPr>
          <a:xfrm>
            <a:off x="152400" y="5486400"/>
            <a:ext cx="8839200" cy="769441"/>
          </a:xfrm>
          <a:prstGeom prst="rect">
            <a:avLst/>
          </a:prstGeom>
          <a:noFill/>
        </p:spPr>
        <p:txBody>
          <a:bodyPr wrap="square" rtlCol="0">
            <a:spAutoFit/>
          </a:bodyPr>
          <a:lstStyle/>
          <a:p>
            <a:r>
              <a:rPr lang="en-IN" sz="2200" dirty="0" smtClean="0"/>
              <a:t>In the discussion on optics, a </a:t>
            </a:r>
            <a:r>
              <a:rPr lang="en-IN" sz="2200" b="1" dirty="0" smtClean="0"/>
              <a:t>monochromatic </a:t>
            </a:r>
            <a:r>
              <a:rPr lang="en-IN" sz="2200" dirty="0" smtClean="0"/>
              <a:t>(single wavelength), </a:t>
            </a:r>
            <a:r>
              <a:rPr lang="en-IN" sz="2200" b="1" dirty="0" smtClean="0"/>
              <a:t>coherent </a:t>
            </a:r>
            <a:r>
              <a:rPr lang="en-IN" sz="2200" dirty="0" smtClean="0"/>
              <a:t>(spatial and temporal) source is assumed if not stated otherwise</a:t>
            </a:r>
            <a:endParaRPr lang="en-IN" sz="2200" dirty="0"/>
          </a:p>
        </p:txBody>
      </p:sp>
      <p:sp>
        <p:nvSpPr>
          <p:cNvPr id="5" name="TextBox 4"/>
          <p:cNvSpPr txBox="1"/>
          <p:nvPr/>
        </p:nvSpPr>
        <p:spPr>
          <a:xfrm>
            <a:off x="2362200" y="6367046"/>
            <a:ext cx="4269117" cy="338554"/>
          </a:xfrm>
          <a:prstGeom prst="rect">
            <a:avLst/>
          </a:prstGeom>
          <a:noFill/>
        </p:spPr>
        <p:txBody>
          <a:bodyPr wrap="none" rtlCol="0">
            <a:spAutoFit/>
          </a:bodyPr>
          <a:lstStyle/>
          <a:p>
            <a:r>
              <a:rPr lang="en-IN" sz="1600" dirty="0" smtClean="0"/>
              <a:t>Source: </a:t>
            </a:r>
            <a:r>
              <a:rPr lang="en-IN" sz="1600" dirty="0" smtClean="0">
                <a:hlinkClick r:id="rId3"/>
              </a:rPr>
              <a:t>http://amasci.com/miscon/coherenc.html</a:t>
            </a: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048000" y="4053681"/>
            <a:ext cx="185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dirty="0">
                <a:solidFill>
                  <a:srgbClr val="000066"/>
                </a:solidFill>
              </a:rPr>
              <a:t>Resultant</a:t>
            </a:r>
          </a:p>
        </p:txBody>
      </p:sp>
      <p:graphicFrame>
        <p:nvGraphicFramePr>
          <p:cNvPr id="7171" name="Object 3"/>
          <p:cNvGraphicFramePr>
            <a:graphicFrameLocks noChangeAspect="1"/>
          </p:cNvGraphicFramePr>
          <p:nvPr>
            <p:extLst>
              <p:ext uri="{D42A27DB-BD31-4B8C-83A1-F6EECF244321}">
                <p14:modId xmlns:p14="http://schemas.microsoft.com/office/powerpoint/2010/main" val="1874119475"/>
              </p:ext>
            </p:extLst>
          </p:nvPr>
        </p:nvGraphicFramePr>
        <p:xfrm>
          <a:off x="2133600" y="4800600"/>
          <a:ext cx="4191000" cy="617981"/>
        </p:xfrm>
        <a:graphic>
          <a:graphicData uri="http://schemas.openxmlformats.org/presentationml/2006/ole">
            <mc:AlternateContent xmlns:mc="http://schemas.openxmlformats.org/markup-compatibility/2006">
              <mc:Choice xmlns:v="urn:schemas-microsoft-com:vml" Requires="v">
                <p:oleObj spid="_x0000_s50228" name="Equation" r:id="rId3" imgW="1638300" imgH="241300" progId="Equation.DSMT4">
                  <p:embed/>
                </p:oleObj>
              </mc:Choice>
              <mc:Fallback>
                <p:oleObj name="Equation" r:id="rId3" imgW="1638300" imgH="2413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800600"/>
                        <a:ext cx="4191000" cy="617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extLst>
              <p:ext uri="{D42A27DB-BD31-4B8C-83A1-F6EECF244321}">
                <p14:modId xmlns:p14="http://schemas.microsoft.com/office/powerpoint/2010/main" val="400913824"/>
              </p:ext>
            </p:extLst>
          </p:nvPr>
        </p:nvGraphicFramePr>
        <p:xfrm>
          <a:off x="2286000" y="5638800"/>
          <a:ext cx="3886200" cy="568944"/>
        </p:xfrm>
        <a:graphic>
          <a:graphicData uri="http://schemas.openxmlformats.org/presentationml/2006/ole">
            <mc:AlternateContent xmlns:mc="http://schemas.openxmlformats.org/markup-compatibility/2006">
              <mc:Choice xmlns:v="urn:schemas-microsoft-com:vml" Requires="v">
                <p:oleObj spid="_x0000_s50229" name="Equation" r:id="rId5" imgW="1562040" imgH="228600" progId="Equation.3">
                  <p:embed/>
                </p:oleObj>
              </mc:Choice>
              <mc:Fallback>
                <p:oleObj name="Equation" r:id="rId5" imgW="1562040" imgH="22860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638800"/>
                        <a:ext cx="3886200" cy="568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489857" y="1600200"/>
            <a:ext cx="822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b="1" dirty="0">
                <a:solidFill>
                  <a:srgbClr val="000066"/>
                </a:solidFill>
              </a:rPr>
              <a:t>Light waves interfere with each other much like mechanical waves do</a:t>
            </a:r>
          </a:p>
          <a:p>
            <a:pPr marL="342900" indent="-342900">
              <a:spcBef>
                <a:spcPct val="20000"/>
              </a:spcBef>
              <a:buFontTx/>
              <a:buChar char="•"/>
            </a:pPr>
            <a:r>
              <a:rPr lang="en-US" b="1" dirty="0">
                <a:solidFill>
                  <a:srgbClr val="000066"/>
                </a:solidFill>
              </a:rPr>
              <a:t>All interference associated with light waves arises when the electromagnetic fields that constitute the individual waves combine</a:t>
            </a:r>
          </a:p>
          <a:p>
            <a:pPr marL="342900" indent="-342900">
              <a:spcBef>
                <a:spcPct val="20000"/>
              </a:spcBef>
              <a:buFontTx/>
              <a:buChar char="•"/>
            </a:pPr>
            <a:r>
              <a:rPr lang="en-US" b="1" dirty="0">
                <a:solidFill>
                  <a:srgbClr val="000066"/>
                </a:solidFill>
              </a:rPr>
              <a:t>LINEAR SUPERPOSITION!</a:t>
            </a:r>
          </a:p>
        </p:txBody>
      </p:sp>
      <p:sp>
        <p:nvSpPr>
          <p:cNvPr id="7" name="Text Box 3"/>
          <p:cNvSpPr txBox="1">
            <a:spLocks noChangeArrowheads="1"/>
          </p:cNvSpPr>
          <p:nvPr/>
        </p:nvSpPr>
        <p:spPr bwMode="auto">
          <a:xfrm>
            <a:off x="2895600" y="762000"/>
            <a:ext cx="3124200" cy="641350"/>
          </a:xfrm>
          <a:prstGeom prst="rect">
            <a:avLst/>
          </a:prstGeom>
          <a:noFill/>
          <a:ln w="9525">
            <a:noFill/>
            <a:miter lim="800000"/>
            <a:headEnd/>
            <a:tailEnd/>
          </a:ln>
        </p:spPr>
        <p:txBody>
          <a:bodyPr>
            <a:spAutoFit/>
          </a:bodyPr>
          <a:lstStyle/>
          <a:p>
            <a:r>
              <a:rPr lang="en-US" sz="3600" b="1" dirty="0">
                <a:solidFill>
                  <a:srgbClr val="000000"/>
                </a:solidFill>
                <a:latin typeface="Bookman Old Style" pitchFamily="18" charset="0"/>
              </a:rPr>
              <a:t>Interference</a:t>
            </a:r>
          </a:p>
        </p:txBody>
      </p:sp>
    </p:spTree>
    <p:extLst>
      <p:ext uri="{BB962C8B-B14F-4D97-AF65-F5344CB8AC3E}">
        <p14:creationId xmlns:p14="http://schemas.microsoft.com/office/powerpoint/2010/main" val="1790729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2438400" y="1390650"/>
          <a:ext cx="2901950" cy="755650"/>
        </p:xfrm>
        <a:graphic>
          <a:graphicData uri="http://schemas.openxmlformats.org/presentationml/2006/ole">
            <mc:AlternateContent xmlns:mc="http://schemas.openxmlformats.org/markup-compatibility/2006">
              <mc:Choice xmlns:v="urn:schemas-microsoft-com:vml" Requires="v">
                <p:oleObj spid="_x0000_s51252" name="Equation" r:id="rId3" imgW="927100" imgH="241300" progId="Equation.DSMT4">
                  <p:embed/>
                </p:oleObj>
              </mc:Choice>
              <mc:Fallback>
                <p:oleObj name="Equation" r:id="rId3" imgW="927100" imgH="2413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90650"/>
                        <a:ext cx="290195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 name="Text Box 3"/>
          <p:cNvSpPr txBox="1">
            <a:spLocks noChangeArrowheads="1"/>
          </p:cNvSpPr>
          <p:nvPr/>
        </p:nvSpPr>
        <p:spPr bwMode="auto">
          <a:xfrm>
            <a:off x="1660525" y="3067050"/>
            <a:ext cx="3830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b="1" u="sng">
                <a:solidFill>
                  <a:srgbClr val="996633"/>
                </a:solidFill>
              </a:rPr>
              <a:t>Resultant of N waves</a:t>
            </a:r>
          </a:p>
        </p:txBody>
      </p:sp>
      <p:graphicFrame>
        <p:nvGraphicFramePr>
          <p:cNvPr id="15364" name="Object 4"/>
          <p:cNvGraphicFramePr>
            <a:graphicFrameLocks noChangeAspect="1"/>
          </p:cNvGraphicFramePr>
          <p:nvPr/>
        </p:nvGraphicFramePr>
        <p:xfrm>
          <a:off x="2543175" y="4114800"/>
          <a:ext cx="4745038" cy="1839913"/>
        </p:xfrm>
        <a:graphic>
          <a:graphicData uri="http://schemas.openxmlformats.org/presentationml/2006/ole">
            <mc:AlternateContent xmlns:mc="http://schemas.openxmlformats.org/markup-compatibility/2006">
              <mc:Choice xmlns:v="urn:schemas-microsoft-com:vml" Requires="v">
                <p:oleObj spid="_x0000_s51253" name="Equation" r:id="rId5" imgW="1244600" imgH="482600" progId="Equation.DSMT4">
                  <p:embed/>
                </p:oleObj>
              </mc:Choice>
              <mc:Fallback>
                <p:oleObj name="Equation" r:id="rId5" imgW="1244600" imgH="4826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3175" y="4114800"/>
                        <a:ext cx="4745038" cy="183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0083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5"/>
          <p:cNvSpPr txBox="1">
            <a:spLocks noChangeArrowheads="1"/>
          </p:cNvSpPr>
          <p:nvPr/>
        </p:nvSpPr>
        <p:spPr bwMode="auto">
          <a:xfrm>
            <a:off x="1447800" y="2667000"/>
            <a:ext cx="6400800" cy="769441"/>
          </a:xfrm>
          <a:prstGeom prst="rect">
            <a:avLst/>
          </a:prstGeom>
          <a:noFill/>
          <a:ln w="9525">
            <a:noFill/>
            <a:miter lim="800000"/>
            <a:headEnd/>
            <a:tailEnd/>
          </a:ln>
        </p:spPr>
        <p:txBody>
          <a:bodyPr wrap="square">
            <a:spAutoFit/>
          </a:bodyPr>
          <a:lstStyle/>
          <a:p>
            <a:r>
              <a:rPr lang="en-US" sz="4400" b="1" dirty="0">
                <a:solidFill>
                  <a:srgbClr val="C00000"/>
                </a:solidFill>
                <a:latin typeface="Calibri" pitchFamily="34" charset="0"/>
                <a:cs typeface="Calibri" pitchFamily="34" charset="0"/>
              </a:rPr>
              <a:t>Electromagnetic Radiation</a:t>
            </a:r>
          </a:p>
        </p:txBody>
      </p:sp>
    </p:spTree>
    <p:extLst>
      <p:ext uri="{BB962C8B-B14F-4D97-AF65-F5344CB8AC3E}">
        <p14:creationId xmlns:p14="http://schemas.microsoft.com/office/powerpoint/2010/main" val="1753274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905000" y="990600"/>
          <a:ext cx="5524500" cy="1082675"/>
        </p:xfrm>
        <a:graphic>
          <a:graphicData uri="http://schemas.openxmlformats.org/presentationml/2006/ole">
            <mc:AlternateContent xmlns:mc="http://schemas.openxmlformats.org/markup-compatibility/2006">
              <mc:Choice xmlns:v="urn:schemas-microsoft-com:vml" Requires="v">
                <p:oleObj spid="_x0000_s52276" name="Equation" r:id="rId3" imgW="1295400" imgH="254000" progId="Equation.3">
                  <p:embed/>
                </p:oleObj>
              </mc:Choice>
              <mc:Fallback>
                <p:oleObj name="Equation" r:id="rId3" imgW="1295400" imgH="2540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990600"/>
                        <a:ext cx="552450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Text Box 3"/>
          <p:cNvSpPr txBox="1">
            <a:spLocks noChangeArrowheads="1"/>
          </p:cNvSpPr>
          <p:nvPr/>
        </p:nvSpPr>
        <p:spPr bwMode="auto">
          <a:xfrm>
            <a:off x="796925" y="2201863"/>
            <a:ext cx="157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u="sng">
                <a:solidFill>
                  <a:srgbClr val="000000"/>
                </a:solidFill>
              </a:rPr>
              <a:t>For N=2</a:t>
            </a:r>
          </a:p>
        </p:txBody>
      </p:sp>
      <p:graphicFrame>
        <p:nvGraphicFramePr>
          <p:cNvPr id="16388" name="Object 4"/>
          <p:cNvGraphicFramePr>
            <a:graphicFrameLocks noChangeAspect="1"/>
          </p:cNvGraphicFramePr>
          <p:nvPr/>
        </p:nvGraphicFramePr>
        <p:xfrm>
          <a:off x="685800" y="3733800"/>
          <a:ext cx="7943850" cy="1516063"/>
        </p:xfrm>
        <a:graphic>
          <a:graphicData uri="http://schemas.openxmlformats.org/presentationml/2006/ole">
            <mc:AlternateContent xmlns:mc="http://schemas.openxmlformats.org/markup-compatibility/2006">
              <mc:Choice xmlns:v="urn:schemas-microsoft-com:vml" Requires="v">
                <p:oleObj spid="_x0000_s52277" name="Equation" r:id="rId5" imgW="2527300" imgH="482600" progId="Equation.DSMT4">
                  <p:embed/>
                </p:oleObj>
              </mc:Choice>
              <mc:Fallback>
                <p:oleObj name="Equation" r:id="rId5" imgW="2527300" imgH="4826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733800"/>
                        <a:ext cx="7943850" cy="151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862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209675" y="1071563"/>
          <a:ext cx="6877050" cy="3509962"/>
        </p:xfrm>
        <a:graphic>
          <a:graphicData uri="http://schemas.openxmlformats.org/presentationml/2006/ole">
            <mc:AlternateContent xmlns:mc="http://schemas.openxmlformats.org/markup-compatibility/2006">
              <mc:Choice xmlns:v="urn:schemas-microsoft-com:vml" Requires="v">
                <p:oleObj spid="_x0000_s54308" name="Equation" r:id="rId3" imgW="1790700" imgH="914400" progId="Equation.DSMT4">
                  <p:embed/>
                </p:oleObj>
              </mc:Choice>
              <mc:Fallback>
                <p:oleObj name="Equation" r:id="rId3" imgW="1790700" imgH="91440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1071563"/>
                        <a:ext cx="6877050" cy="350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495364802"/>
              </p:ext>
            </p:extLst>
          </p:nvPr>
        </p:nvGraphicFramePr>
        <p:xfrm>
          <a:off x="5181600" y="5092700"/>
          <a:ext cx="2044700" cy="1689100"/>
        </p:xfrm>
        <a:graphic>
          <a:graphicData uri="http://schemas.openxmlformats.org/presentationml/2006/ole">
            <mc:AlternateContent xmlns:mc="http://schemas.openxmlformats.org/markup-compatibility/2006">
              <mc:Choice xmlns:v="urn:schemas-microsoft-com:vml" Requires="v">
                <p:oleObj spid="_x0000_s54309" name="Equation" r:id="rId5" imgW="583947" imgH="482391" progId="Equation.DSMT4">
                  <p:embed/>
                </p:oleObj>
              </mc:Choice>
              <mc:Fallback>
                <p:oleObj name="Equation" r:id="rId5" imgW="583947" imgH="482391"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092700"/>
                        <a:ext cx="2044700" cy="168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
          <p:cNvSpPr txBox="1">
            <a:spLocks noChangeArrowheads="1"/>
          </p:cNvSpPr>
          <p:nvPr/>
        </p:nvSpPr>
        <p:spPr bwMode="auto">
          <a:xfrm>
            <a:off x="1524000" y="5181600"/>
            <a:ext cx="203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dirty="0">
                <a:solidFill>
                  <a:srgbClr val="000000"/>
                </a:solidFill>
              </a:rPr>
              <a:t>Irradiance</a:t>
            </a:r>
          </a:p>
        </p:txBody>
      </p:sp>
    </p:spTree>
    <p:extLst>
      <p:ext uri="{BB962C8B-B14F-4D97-AF65-F5344CB8AC3E}">
        <p14:creationId xmlns:p14="http://schemas.microsoft.com/office/powerpoint/2010/main" val="3292879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5" name="Object 11"/>
          <p:cNvGraphicFramePr>
            <a:graphicFrameLocks noChangeAspect="1"/>
          </p:cNvGraphicFramePr>
          <p:nvPr/>
        </p:nvGraphicFramePr>
        <p:xfrm>
          <a:off x="457200" y="1447800"/>
          <a:ext cx="8153400" cy="3649663"/>
        </p:xfrm>
        <a:graphic>
          <a:graphicData uri="http://schemas.openxmlformats.org/presentationml/2006/ole">
            <mc:AlternateContent xmlns:mc="http://schemas.openxmlformats.org/markup-compatibility/2006">
              <mc:Choice xmlns:v="urn:schemas-microsoft-com:vml" Requires="v">
                <p:oleObj spid="_x0000_s55323" name="Equation" r:id="rId4" imgW="1841500" imgH="1130300" progId="Equation.DSMT4">
                  <p:embed/>
                </p:oleObj>
              </mc:Choice>
              <mc:Fallback>
                <p:oleObj name="Equation" r:id="rId4" imgW="1841500" imgH="1130300" progId="Equation.DSMT4">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8153400" cy="364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7593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2057400" y="1219200"/>
          <a:ext cx="4773613" cy="781050"/>
        </p:xfrm>
        <a:graphic>
          <a:graphicData uri="http://schemas.openxmlformats.org/presentationml/2006/ole">
            <mc:AlternateContent xmlns:mc="http://schemas.openxmlformats.org/markup-compatibility/2006">
              <mc:Choice xmlns:v="urn:schemas-microsoft-com:vml" Requires="v">
                <p:oleObj spid="_x0000_s56372" name="Equation" r:id="rId3" imgW="1397000" imgH="228600" progId="Equation.DSMT4">
                  <p:embed/>
                </p:oleObj>
              </mc:Choice>
              <mc:Fallback>
                <p:oleObj name="Equation" r:id="rId3" imgW="1397000" imgH="228600"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219200"/>
                        <a:ext cx="4773613"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9" name="Text Box 3"/>
          <p:cNvSpPr txBox="1">
            <a:spLocks noChangeArrowheads="1"/>
          </p:cNvSpPr>
          <p:nvPr/>
        </p:nvSpPr>
        <p:spPr bwMode="auto">
          <a:xfrm>
            <a:off x="457200" y="2057400"/>
            <a:ext cx="78644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sz="2800">
                <a:solidFill>
                  <a:srgbClr val="000066"/>
                </a:solidFill>
              </a:rPr>
              <a:t>The phase difference arising from a combined path length and initial phase difference.</a:t>
            </a:r>
          </a:p>
        </p:txBody>
      </p:sp>
      <p:graphicFrame>
        <p:nvGraphicFramePr>
          <p:cNvPr id="14340" name="Object 4"/>
          <p:cNvGraphicFramePr>
            <a:graphicFrameLocks noChangeAspect="1"/>
          </p:cNvGraphicFramePr>
          <p:nvPr/>
        </p:nvGraphicFramePr>
        <p:xfrm>
          <a:off x="1828800" y="4343400"/>
          <a:ext cx="5340350" cy="882650"/>
        </p:xfrm>
        <a:graphic>
          <a:graphicData uri="http://schemas.openxmlformats.org/presentationml/2006/ole">
            <mc:AlternateContent xmlns:mc="http://schemas.openxmlformats.org/markup-compatibility/2006">
              <mc:Choice xmlns:v="urn:schemas-microsoft-com:vml" Requires="v">
                <p:oleObj spid="_x0000_s56373" name="Equation" r:id="rId5" imgW="1536033" imgH="253890" progId="Equation.3">
                  <p:embed/>
                </p:oleObj>
              </mc:Choice>
              <mc:Fallback>
                <p:oleObj name="Equation" r:id="rId5" imgW="1536033" imgH="25389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343400"/>
                        <a:ext cx="534035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Rectangle 5"/>
          <p:cNvSpPr>
            <a:spLocks noChangeArrowheads="1"/>
          </p:cNvSpPr>
          <p:nvPr/>
        </p:nvSpPr>
        <p:spPr bwMode="auto">
          <a:xfrm>
            <a:off x="1447800" y="3962400"/>
            <a:ext cx="6019800" cy="1447800"/>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u="sng">
              <a:solidFill>
                <a:srgbClr val="000000"/>
              </a:solidFill>
            </a:endParaRPr>
          </a:p>
        </p:txBody>
      </p:sp>
    </p:spTree>
    <p:extLst>
      <p:ext uri="{BB962C8B-B14F-4D97-AF65-F5344CB8AC3E}">
        <p14:creationId xmlns:p14="http://schemas.microsoft.com/office/powerpoint/2010/main" val="4151980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38200" y="4114800"/>
            <a:ext cx="4860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000066"/>
                </a:solidFill>
              </a:rPr>
              <a:t>Total constructive interference</a:t>
            </a:r>
          </a:p>
        </p:txBody>
      </p:sp>
      <p:graphicFrame>
        <p:nvGraphicFramePr>
          <p:cNvPr id="17412" name="Object 4"/>
          <p:cNvGraphicFramePr>
            <a:graphicFrameLocks noChangeAspect="1"/>
          </p:cNvGraphicFramePr>
          <p:nvPr/>
        </p:nvGraphicFramePr>
        <p:xfrm>
          <a:off x="1600200" y="4800600"/>
          <a:ext cx="4927600" cy="636588"/>
        </p:xfrm>
        <a:graphic>
          <a:graphicData uri="http://schemas.openxmlformats.org/presentationml/2006/ole">
            <mc:AlternateContent xmlns:mc="http://schemas.openxmlformats.org/markup-compatibility/2006">
              <mc:Choice xmlns:v="urn:schemas-microsoft-com:vml" Requires="v">
                <p:oleObj spid="_x0000_s57396" name="Equation" r:id="rId3" imgW="1473200" imgH="190500" progId="Equation.3">
                  <p:embed/>
                </p:oleObj>
              </mc:Choice>
              <mc:Fallback>
                <p:oleObj name="Equation" r:id="rId3" imgW="1473200" imgH="1905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49276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6"/>
          <p:cNvGraphicFramePr>
            <a:graphicFrameLocks noChangeAspect="1"/>
          </p:cNvGraphicFramePr>
          <p:nvPr/>
        </p:nvGraphicFramePr>
        <p:xfrm>
          <a:off x="1524000" y="1676400"/>
          <a:ext cx="4800600" cy="1689100"/>
        </p:xfrm>
        <a:graphic>
          <a:graphicData uri="http://schemas.openxmlformats.org/presentationml/2006/ole">
            <mc:AlternateContent xmlns:mc="http://schemas.openxmlformats.org/markup-compatibility/2006">
              <mc:Choice xmlns:v="urn:schemas-microsoft-com:vml" Requires="v">
                <p:oleObj spid="_x0000_s57397" name="Equation" r:id="rId5" imgW="1371600" imgH="482600" progId="Equation.DSMT4">
                  <p:embed/>
                </p:oleObj>
              </mc:Choice>
              <mc:Fallback>
                <p:oleObj name="Equation" r:id="rId5" imgW="1371600" imgH="4826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676400"/>
                        <a:ext cx="4800600" cy="168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Text Box 7"/>
          <p:cNvSpPr txBox="1">
            <a:spLocks noChangeArrowheads="1"/>
          </p:cNvSpPr>
          <p:nvPr/>
        </p:nvSpPr>
        <p:spPr bwMode="auto">
          <a:xfrm>
            <a:off x="898525" y="752475"/>
            <a:ext cx="3716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u="sng">
                <a:solidFill>
                  <a:srgbClr val="000000"/>
                </a:solidFill>
              </a:rPr>
              <a:t>For maximum irradiance</a:t>
            </a:r>
          </a:p>
        </p:txBody>
      </p:sp>
    </p:spTree>
    <p:extLst>
      <p:ext uri="{BB962C8B-B14F-4D97-AF65-F5344CB8AC3E}">
        <p14:creationId xmlns:p14="http://schemas.microsoft.com/office/powerpoint/2010/main" val="399100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1" name="Object 1027"/>
          <p:cNvGraphicFramePr>
            <a:graphicFrameLocks noChangeAspect="1"/>
          </p:cNvGraphicFramePr>
          <p:nvPr/>
        </p:nvGraphicFramePr>
        <p:xfrm>
          <a:off x="1884363" y="4495800"/>
          <a:ext cx="4970462" cy="636588"/>
        </p:xfrm>
        <a:graphic>
          <a:graphicData uri="http://schemas.openxmlformats.org/presentationml/2006/ole">
            <mc:AlternateContent xmlns:mc="http://schemas.openxmlformats.org/markup-compatibility/2006">
              <mc:Choice xmlns:v="urn:schemas-microsoft-com:vml" Requires="v">
                <p:oleObj spid="_x0000_s58420" name="Equation" r:id="rId3" imgW="1485900" imgH="190500" progId="Equation.3">
                  <p:embed/>
                </p:oleObj>
              </mc:Choice>
              <mc:Fallback>
                <p:oleObj name="Equation" r:id="rId3" imgW="1485900" imgH="1905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4495800"/>
                        <a:ext cx="4970462"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Text Box 1028"/>
          <p:cNvSpPr txBox="1">
            <a:spLocks noChangeArrowheads="1"/>
          </p:cNvSpPr>
          <p:nvPr/>
        </p:nvSpPr>
        <p:spPr bwMode="auto">
          <a:xfrm>
            <a:off x="1143000" y="3530600"/>
            <a:ext cx="4683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000066"/>
                </a:solidFill>
              </a:rPr>
              <a:t>Total destructive interference</a:t>
            </a:r>
          </a:p>
        </p:txBody>
      </p:sp>
      <p:sp>
        <p:nvSpPr>
          <p:cNvPr id="27653" name="Text Box 1029"/>
          <p:cNvSpPr txBox="1">
            <a:spLocks noChangeArrowheads="1"/>
          </p:cNvSpPr>
          <p:nvPr/>
        </p:nvSpPr>
        <p:spPr bwMode="auto">
          <a:xfrm>
            <a:off x="898525" y="75247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u="sng">
                <a:solidFill>
                  <a:srgbClr val="000000"/>
                </a:solidFill>
              </a:rPr>
              <a:t>For minimum irradiance</a:t>
            </a:r>
          </a:p>
        </p:txBody>
      </p:sp>
      <p:graphicFrame>
        <p:nvGraphicFramePr>
          <p:cNvPr id="27654" name="Object 1030"/>
          <p:cNvGraphicFramePr>
            <a:graphicFrameLocks noChangeAspect="1"/>
          </p:cNvGraphicFramePr>
          <p:nvPr/>
        </p:nvGraphicFramePr>
        <p:xfrm>
          <a:off x="1447800" y="1524000"/>
          <a:ext cx="4800600" cy="1689100"/>
        </p:xfrm>
        <a:graphic>
          <a:graphicData uri="http://schemas.openxmlformats.org/presentationml/2006/ole">
            <mc:AlternateContent xmlns:mc="http://schemas.openxmlformats.org/markup-compatibility/2006">
              <mc:Choice xmlns:v="urn:schemas-microsoft-com:vml" Requires="v">
                <p:oleObj spid="_x0000_s58421" name="Equation" r:id="rId5" imgW="1371600" imgH="482600" progId="Equation.DSMT4">
                  <p:embed/>
                </p:oleObj>
              </mc:Choice>
              <mc:Fallback>
                <p:oleObj name="Equation" r:id="rId5" imgW="1371600" imgH="482600" progId="Equation.DSMT4">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524000"/>
                        <a:ext cx="4800600" cy="168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7825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74925" y="1263650"/>
            <a:ext cx="1851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rgbClr val="000000"/>
                </a:solidFill>
              </a:rPr>
              <a:t>For </a:t>
            </a:r>
            <a:r>
              <a:rPr lang="en-US" sz="3600" i="1">
                <a:solidFill>
                  <a:srgbClr val="000000"/>
                </a:solidFill>
              </a:rPr>
              <a:t>I</a:t>
            </a:r>
            <a:r>
              <a:rPr lang="en-US" sz="3600" i="1" baseline="-25000">
                <a:solidFill>
                  <a:srgbClr val="000000"/>
                </a:solidFill>
              </a:rPr>
              <a:t>1</a:t>
            </a:r>
            <a:r>
              <a:rPr lang="en-US" sz="3600" i="1">
                <a:solidFill>
                  <a:srgbClr val="000000"/>
                </a:solidFill>
              </a:rPr>
              <a:t>=I</a:t>
            </a:r>
            <a:r>
              <a:rPr lang="en-US" sz="3600" i="1" baseline="-25000">
                <a:solidFill>
                  <a:srgbClr val="000000"/>
                </a:solidFill>
              </a:rPr>
              <a:t>2</a:t>
            </a:r>
          </a:p>
        </p:txBody>
      </p:sp>
      <p:graphicFrame>
        <p:nvGraphicFramePr>
          <p:cNvPr id="22531" name="Object 3"/>
          <p:cNvGraphicFramePr>
            <a:graphicFrameLocks noChangeAspect="1"/>
          </p:cNvGraphicFramePr>
          <p:nvPr/>
        </p:nvGraphicFramePr>
        <p:xfrm>
          <a:off x="2292350" y="2792413"/>
          <a:ext cx="3567113" cy="2097087"/>
        </p:xfrm>
        <a:graphic>
          <a:graphicData uri="http://schemas.openxmlformats.org/presentationml/2006/ole">
            <mc:AlternateContent xmlns:mc="http://schemas.openxmlformats.org/markup-compatibility/2006">
              <mc:Choice xmlns:v="urn:schemas-microsoft-com:vml" Requires="v">
                <p:oleObj spid="_x0000_s59419" name="Equation" r:id="rId3" imgW="1079032" imgH="634725" progId="Equation.DSMT4">
                  <p:embed/>
                </p:oleObj>
              </mc:Choice>
              <mc:Fallback>
                <p:oleObj name="Equation" r:id="rId3" imgW="1079032" imgH="634725"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0" y="2792413"/>
                        <a:ext cx="3567113" cy="209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3543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28800"/>
            <a:ext cx="8229600" cy="2667000"/>
          </a:xfrm>
          <a:prstGeom prst="rect">
            <a:avLst/>
          </a:prstGeom>
          <a:noFill/>
          <a:ln w="38100" cmpd="dbl">
            <a:solidFill>
              <a:srgbClr val="8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000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447800" y="914400"/>
            <a:ext cx="2681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996633"/>
                </a:solidFill>
              </a:rPr>
              <a:t>Phase difference</a:t>
            </a:r>
          </a:p>
        </p:txBody>
      </p:sp>
      <p:graphicFrame>
        <p:nvGraphicFramePr>
          <p:cNvPr id="70659" name="Object 3"/>
          <p:cNvGraphicFramePr>
            <a:graphicFrameLocks noChangeAspect="1"/>
          </p:cNvGraphicFramePr>
          <p:nvPr/>
        </p:nvGraphicFramePr>
        <p:xfrm>
          <a:off x="3362325" y="1752600"/>
          <a:ext cx="4402138" cy="1897063"/>
        </p:xfrm>
        <a:graphic>
          <a:graphicData uri="http://schemas.openxmlformats.org/presentationml/2006/ole">
            <mc:AlternateContent xmlns:mc="http://schemas.openxmlformats.org/markup-compatibility/2006">
              <mc:Choice xmlns:v="urn:schemas-microsoft-com:vml" Requires="v">
                <p:oleObj spid="_x0000_s60493" name="Equation" r:id="rId3" imgW="1651000" imgH="711200" progId="Equation.3">
                  <p:embed/>
                </p:oleObj>
              </mc:Choice>
              <mc:Fallback>
                <p:oleObj name="Equation" r:id="rId3" imgW="1651000" imgH="7112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325" y="1752600"/>
                        <a:ext cx="4402138" cy="189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4"/>
          <p:cNvGraphicFramePr>
            <a:graphicFrameLocks noChangeAspect="1"/>
          </p:cNvGraphicFramePr>
          <p:nvPr/>
        </p:nvGraphicFramePr>
        <p:xfrm>
          <a:off x="1447800" y="3810000"/>
          <a:ext cx="5889625" cy="1081088"/>
        </p:xfrm>
        <a:graphic>
          <a:graphicData uri="http://schemas.openxmlformats.org/presentationml/2006/ole">
            <mc:AlternateContent xmlns:mc="http://schemas.openxmlformats.org/markup-compatibility/2006">
              <mc:Choice xmlns:v="urn:schemas-microsoft-com:vml" Requires="v">
                <p:oleObj spid="_x0000_s60494" name="Equation" r:id="rId5" imgW="2145369" imgH="393529" progId="Equation.3">
                  <p:embed/>
                </p:oleObj>
              </mc:Choice>
              <mc:Fallback>
                <p:oleObj name="Equation" r:id="rId5" imgW="2145369" imgH="393529"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810000"/>
                        <a:ext cx="5889625"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3124200" y="5181600"/>
          <a:ext cx="3200400" cy="1236663"/>
        </p:xfrm>
        <a:graphic>
          <a:graphicData uri="http://schemas.openxmlformats.org/presentationml/2006/ole">
            <mc:AlternateContent xmlns:mc="http://schemas.openxmlformats.org/markup-compatibility/2006">
              <mc:Choice xmlns:v="urn:schemas-microsoft-com:vml" Requires="v">
                <p:oleObj spid="_x0000_s60495" name="Equation" r:id="rId7" imgW="1117600" imgH="431800" progId="Equation.3">
                  <p:embed/>
                </p:oleObj>
              </mc:Choice>
              <mc:Fallback>
                <p:oleObj name="Equation" r:id="rId7" imgW="1117600" imgH="431800" progId="Equation.3">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5181600"/>
                        <a:ext cx="3200400" cy="123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442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2514600" y="2819400"/>
          <a:ext cx="4038600" cy="954088"/>
        </p:xfrm>
        <a:graphic>
          <a:graphicData uri="http://schemas.openxmlformats.org/presentationml/2006/ole">
            <mc:AlternateContent xmlns:mc="http://schemas.openxmlformats.org/markup-compatibility/2006">
              <mc:Choice xmlns:v="urn:schemas-microsoft-com:vml" Requires="v">
                <p:oleObj spid="_x0000_s61467" name="Equation" r:id="rId3" imgW="914003" imgH="215806" progId="Equation.3">
                  <p:embed/>
                </p:oleObj>
              </mc:Choice>
              <mc:Fallback>
                <p:oleObj name="Equation" r:id="rId3" imgW="914003" imgH="215806"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819400"/>
                        <a:ext cx="40386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3" name="Text Box 3"/>
          <p:cNvSpPr txBox="1">
            <a:spLocks noChangeArrowheads="1"/>
          </p:cNvSpPr>
          <p:nvPr/>
        </p:nvSpPr>
        <p:spPr bwMode="auto">
          <a:xfrm>
            <a:off x="1431925" y="1819275"/>
            <a:ext cx="370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996633"/>
                </a:solidFill>
              </a:rPr>
              <a:t>Optical path difference</a:t>
            </a:r>
          </a:p>
        </p:txBody>
      </p:sp>
    </p:spTree>
    <p:extLst>
      <p:ext uri="{BB962C8B-B14F-4D97-AF65-F5344CB8AC3E}">
        <p14:creationId xmlns:p14="http://schemas.microsoft.com/office/powerpoint/2010/main" val="1362671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0"/>
          <p:cNvGraphicFramePr>
            <a:graphicFrameLocks noChangeAspect="1"/>
          </p:cNvGraphicFramePr>
          <p:nvPr/>
        </p:nvGraphicFramePr>
        <p:xfrm>
          <a:off x="2133600" y="914400"/>
          <a:ext cx="5181600" cy="2038350"/>
        </p:xfrm>
        <a:graphic>
          <a:graphicData uri="http://schemas.openxmlformats.org/presentationml/2006/ole">
            <mc:AlternateContent xmlns:mc="http://schemas.openxmlformats.org/markup-compatibility/2006">
              <mc:Choice xmlns:v="urn:schemas-microsoft-com:vml" Requires="v">
                <p:oleObj spid="_x0000_s142346" name="Photo Editor Photo" r:id="rId3" imgW="3486637" imgH="1371429" progId="">
                  <p:embed/>
                </p:oleObj>
              </mc:Choice>
              <mc:Fallback>
                <p:oleObj name="Photo Editor Photo" r:id="rId3" imgW="3486637" imgH="13714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14400"/>
                        <a:ext cx="5181600" cy="2038350"/>
                      </a:xfrm>
                      <a:prstGeom prst="rect">
                        <a:avLst/>
                      </a:prstGeom>
                      <a:noFill/>
                      <a:ln w="38100" cmpd="dbl">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3"/>
          <p:cNvSpPr txBox="1">
            <a:spLocks noChangeArrowheads="1"/>
          </p:cNvSpPr>
          <p:nvPr/>
        </p:nvSpPr>
        <p:spPr bwMode="auto">
          <a:xfrm>
            <a:off x="1143000" y="4419600"/>
            <a:ext cx="7162800" cy="519113"/>
          </a:xfrm>
          <a:prstGeom prst="rect">
            <a:avLst/>
          </a:prstGeom>
          <a:noFill/>
          <a:ln w="9525">
            <a:noFill/>
            <a:miter lim="800000"/>
            <a:headEnd/>
            <a:tailEnd/>
          </a:ln>
        </p:spPr>
        <p:txBody>
          <a:bodyPr>
            <a:spAutoFit/>
          </a:bodyPr>
          <a:lstStyle/>
          <a:p>
            <a:r>
              <a:rPr lang="en-US" sz="2800" b="1" dirty="0">
                <a:solidFill>
                  <a:srgbClr val="C00000"/>
                </a:solidFill>
              </a:rPr>
              <a:t>If a charge moves </a:t>
            </a:r>
            <a:r>
              <a:rPr lang="en-US" sz="2800" b="1" dirty="0" err="1" smtClean="0">
                <a:solidFill>
                  <a:srgbClr val="C00000"/>
                </a:solidFill>
              </a:rPr>
              <a:t>nonuniformly</a:t>
            </a:r>
            <a:r>
              <a:rPr lang="en-US" sz="2800" b="1" dirty="0">
                <a:solidFill>
                  <a:srgbClr val="C00000"/>
                </a:solidFill>
              </a:rPr>
              <a:t>, it radiates</a:t>
            </a:r>
          </a:p>
        </p:txBody>
      </p:sp>
      <p:sp>
        <p:nvSpPr>
          <p:cNvPr id="3076" name="Text Box 5"/>
          <p:cNvSpPr txBox="1">
            <a:spLocks noChangeArrowheads="1"/>
          </p:cNvSpPr>
          <p:nvPr/>
        </p:nvSpPr>
        <p:spPr bwMode="auto">
          <a:xfrm>
            <a:off x="4495800" y="2971800"/>
            <a:ext cx="3049588" cy="457200"/>
          </a:xfrm>
          <a:prstGeom prst="rect">
            <a:avLst/>
          </a:prstGeom>
          <a:noFill/>
          <a:ln w="9525">
            <a:noFill/>
            <a:miter lim="800000"/>
            <a:headEnd/>
            <a:tailEnd/>
          </a:ln>
        </p:spPr>
        <p:txBody>
          <a:bodyPr wrap="none">
            <a:spAutoFit/>
          </a:bodyPr>
          <a:lstStyle/>
          <a:p>
            <a:r>
              <a:rPr lang="en-US" sz="1600" dirty="0">
                <a:solidFill>
                  <a:srgbClr val="FF0000"/>
                </a:solidFill>
              </a:rPr>
              <a:t>© 2005 Pearson Prentice Hall, </a:t>
            </a:r>
            <a:r>
              <a:rPr lang="en-US" sz="1600" dirty="0" err="1">
                <a:solidFill>
                  <a:srgbClr val="FF0000"/>
                </a:solidFill>
              </a:rPr>
              <a:t>Inc</a:t>
            </a:r>
            <a:r>
              <a:rPr lang="en-US" dirty="0">
                <a:solidFill>
                  <a:srgbClr val="FF0000"/>
                </a:solidFill>
              </a:rPr>
              <a:t> </a:t>
            </a:r>
          </a:p>
        </p:txBody>
      </p:sp>
    </p:spTree>
    <p:extLst>
      <p:ext uri="{BB962C8B-B14F-4D97-AF65-F5344CB8AC3E}">
        <p14:creationId xmlns:p14="http://schemas.microsoft.com/office/powerpoint/2010/main" val="1216094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026" descr="Fig 24-01a"/>
          <p:cNvPicPr>
            <a:picLocks noChangeAspect="1" noChangeArrowheads="1"/>
          </p:cNvPicPr>
          <p:nvPr/>
        </p:nvPicPr>
        <p:blipFill>
          <a:blip r:embed="rId2" cstate="print"/>
          <a:srcRect/>
          <a:stretch>
            <a:fillRect/>
          </a:stretch>
        </p:blipFill>
        <p:spPr bwMode="auto">
          <a:xfrm>
            <a:off x="2209800" y="914400"/>
            <a:ext cx="4962525" cy="5638800"/>
          </a:xfrm>
          <a:prstGeom prst="rect">
            <a:avLst/>
          </a:prstGeom>
          <a:noFill/>
          <a:ln w="9525">
            <a:solidFill>
              <a:srgbClr val="51608F"/>
            </a:solidFill>
            <a:miter lim="800000"/>
            <a:headEnd/>
            <a:tailEnd/>
          </a:ln>
          <a:effectLst/>
        </p:spPr>
      </p:pic>
      <p:sp>
        <p:nvSpPr>
          <p:cNvPr id="22531" name="Rectangle 1027"/>
          <p:cNvSpPr>
            <a:spLocks noChangeArrowheads="1"/>
          </p:cNvSpPr>
          <p:nvPr/>
        </p:nvSpPr>
        <p:spPr bwMode="auto">
          <a:xfrm>
            <a:off x="914400" y="304800"/>
            <a:ext cx="7086600" cy="609600"/>
          </a:xfrm>
          <a:prstGeom prst="rect">
            <a:avLst/>
          </a:prstGeom>
          <a:noFill/>
          <a:ln w="9525">
            <a:noFill/>
            <a:miter lim="800000"/>
            <a:headEnd/>
            <a:tailEnd/>
          </a:ln>
          <a:effectLst/>
        </p:spPr>
        <p:txBody>
          <a:bodyPr anchor="ctr" anchorCtr="1"/>
          <a:lstStyle/>
          <a:p>
            <a:pPr algn="ctr"/>
            <a:r>
              <a:rPr lang="en-US" sz="3600" b="1">
                <a:solidFill>
                  <a:srgbClr val="006600"/>
                </a:solidFill>
              </a:rPr>
              <a:t>Young’s Double Slit Experiment</a:t>
            </a:r>
          </a:p>
        </p:txBody>
      </p:sp>
    </p:spTree>
    <p:extLst>
      <p:ext uri="{BB962C8B-B14F-4D97-AF65-F5344CB8AC3E}">
        <p14:creationId xmlns:p14="http://schemas.microsoft.com/office/powerpoint/2010/main" val="2650314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t="6349" b="4762"/>
          <a:stretch>
            <a:fillRect/>
          </a:stretch>
        </p:blipFill>
        <p:spPr bwMode="auto">
          <a:xfrm>
            <a:off x="609600" y="839788"/>
            <a:ext cx="7772400" cy="5484812"/>
          </a:xfrm>
          <a:prstGeom prst="rect">
            <a:avLst/>
          </a:prstGeom>
          <a:noFill/>
          <a:ln w="9525">
            <a:solidFill>
              <a:srgbClr val="51608F"/>
            </a:solidFill>
            <a:miter lim="800000"/>
            <a:headEnd/>
            <a:tailEnd/>
          </a:ln>
        </p:spPr>
      </p:pic>
      <p:sp>
        <p:nvSpPr>
          <p:cNvPr id="4099" name="Text Box 4"/>
          <p:cNvSpPr txBox="1">
            <a:spLocks noChangeArrowheads="1"/>
          </p:cNvSpPr>
          <p:nvPr/>
        </p:nvSpPr>
        <p:spPr bwMode="auto">
          <a:xfrm>
            <a:off x="2590800" y="60325"/>
            <a:ext cx="4365625" cy="701675"/>
          </a:xfrm>
          <a:prstGeom prst="rect">
            <a:avLst/>
          </a:prstGeom>
          <a:noFill/>
          <a:ln w="9525">
            <a:noFill/>
            <a:miter lim="800000"/>
            <a:headEnd/>
            <a:tailEnd/>
          </a:ln>
        </p:spPr>
        <p:txBody>
          <a:bodyPr wrap="none">
            <a:spAutoFit/>
          </a:bodyPr>
          <a:lstStyle/>
          <a:p>
            <a:r>
              <a:rPr lang="en-US" sz="4000" b="1">
                <a:solidFill>
                  <a:srgbClr val="006600"/>
                </a:solidFill>
              </a:rPr>
              <a:t>Young’s double slit</a:t>
            </a:r>
          </a:p>
        </p:txBody>
      </p:sp>
      <p:sp>
        <p:nvSpPr>
          <p:cNvPr id="4100" name="Text Box 4"/>
          <p:cNvSpPr txBox="1">
            <a:spLocks noChangeArrowheads="1"/>
          </p:cNvSpPr>
          <p:nvPr/>
        </p:nvSpPr>
        <p:spPr bwMode="auto">
          <a:xfrm>
            <a:off x="6858000" y="5105400"/>
            <a:ext cx="1052513" cy="457200"/>
          </a:xfrm>
          <a:prstGeom prst="rect">
            <a:avLst/>
          </a:prstGeom>
          <a:noFill/>
          <a:ln w="9525">
            <a:noFill/>
            <a:miter lim="800000"/>
            <a:headEnd/>
            <a:tailEnd/>
          </a:ln>
          <a:effectLst/>
        </p:spPr>
        <p:txBody>
          <a:bodyPr wrap="none">
            <a:spAutoFit/>
          </a:bodyPr>
          <a:lstStyle/>
          <a:p>
            <a:r>
              <a:rPr lang="en-US">
                <a:solidFill>
                  <a:srgbClr val="000000"/>
                </a:solidFill>
              </a:rPr>
              <a:t>© SPK</a:t>
            </a:r>
          </a:p>
        </p:txBody>
      </p:sp>
    </p:spTree>
    <p:extLst>
      <p:ext uri="{BB962C8B-B14F-4D97-AF65-F5344CB8AC3E}">
        <p14:creationId xmlns:p14="http://schemas.microsoft.com/office/powerpoint/2010/main" val="2084598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3"/>
          <p:cNvSpPr txBox="1">
            <a:spLocks noChangeArrowheads="1"/>
          </p:cNvSpPr>
          <p:nvPr/>
        </p:nvSpPr>
        <p:spPr bwMode="auto">
          <a:xfrm>
            <a:off x="1219200" y="437575"/>
            <a:ext cx="3733800" cy="584775"/>
          </a:xfrm>
          <a:prstGeom prst="rect">
            <a:avLst/>
          </a:prstGeom>
          <a:noFill/>
          <a:ln w="9525">
            <a:noFill/>
            <a:miter lim="800000"/>
            <a:headEnd/>
            <a:tailEnd/>
          </a:ln>
        </p:spPr>
        <p:txBody>
          <a:bodyPr wrap="square">
            <a:spAutoFit/>
          </a:bodyPr>
          <a:lstStyle/>
          <a:p>
            <a:r>
              <a:rPr lang="en-US" sz="3200" b="1" dirty="0">
                <a:solidFill>
                  <a:srgbClr val="006600"/>
                </a:solidFill>
              </a:rPr>
              <a:t>Path difference:</a:t>
            </a:r>
          </a:p>
        </p:txBody>
      </p:sp>
      <p:graphicFrame>
        <p:nvGraphicFramePr>
          <p:cNvPr id="6152" name="Object 8"/>
          <p:cNvGraphicFramePr>
            <a:graphicFrameLocks noChangeAspect="1"/>
          </p:cNvGraphicFramePr>
          <p:nvPr>
            <p:extLst>
              <p:ext uri="{D42A27DB-BD31-4B8C-83A1-F6EECF244321}">
                <p14:modId xmlns:p14="http://schemas.microsoft.com/office/powerpoint/2010/main" val="1683623037"/>
              </p:ext>
            </p:extLst>
          </p:nvPr>
        </p:nvGraphicFramePr>
        <p:xfrm>
          <a:off x="457200" y="1219200"/>
          <a:ext cx="1828800" cy="569259"/>
        </p:xfrm>
        <a:graphic>
          <a:graphicData uri="http://schemas.openxmlformats.org/presentationml/2006/ole">
            <mc:AlternateContent xmlns:mc="http://schemas.openxmlformats.org/markup-compatibility/2006">
              <mc:Choice xmlns:v="urn:schemas-microsoft-com:vml" Requires="v">
                <p:oleObj spid="_x0000_s65672" name="Equation" r:id="rId3" imgW="571004" imgH="177646" progId="Equation.3">
                  <p:embed/>
                </p:oleObj>
              </mc:Choice>
              <mc:Fallback>
                <p:oleObj name="Equation" r:id="rId3" imgW="571004" imgH="177646" progId="Equation.3">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9200"/>
                        <a:ext cx="1828800" cy="569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9"/>
          <p:cNvGraphicFramePr>
            <a:graphicFrameLocks noChangeAspect="1"/>
          </p:cNvGraphicFramePr>
          <p:nvPr>
            <p:extLst>
              <p:ext uri="{D42A27DB-BD31-4B8C-83A1-F6EECF244321}">
                <p14:modId xmlns:p14="http://schemas.microsoft.com/office/powerpoint/2010/main" val="2587295060"/>
              </p:ext>
            </p:extLst>
          </p:nvPr>
        </p:nvGraphicFramePr>
        <p:xfrm>
          <a:off x="2286000" y="1143000"/>
          <a:ext cx="5715000" cy="702681"/>
        </p:xfrm>
        <a:graphic>
          <a:graphicData uri="http://schemas.openxmlformats.org/presentationml/2006/ole">
            <mc:AlternateContent xmlns:mc="http://schemas.openxmlformats.org/markup-compatibility/2006">
              <mc:Choice xmlns:v="urn:schemas-microsoft-com:vml" Requires="v">
                <p:oleObj spid="_x0000_s65673" name="Equation" r:id="rId5" imgW="2374900" imgH="292100" progId="Equation.3">
                  <p:embed/>
                </p:oleObj>
              </mc:Choice>
              <mc:Fallback>
                <p:oleObj name="Equation" r:id="rId5" imgW="2374900" imgH="292100" progId="Equation.3">
                  <p:embed/>
                  <p:pic>
                    <p:nvPicPr>
                      <p:cNvPr id="0"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143000"/>
                        <a:ext cx="5715000" cy="702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10"/>
          <p:cNvGraphicFramePr>
            <a:graphicFrameLocks noChangeAspect="1"/>
          </p:cNvGraphicFramePr>
          <p:nvPr>
            <p:extLst>
              <p:ext uri="{D42A27DB-BD31-4B8C-83A1-F6EECF244321}">
                <p14:modId xmlns:p14="http://schemas.microsoft.com/office/powerpoint/2010/main" val="2229471391"/>
              </p:ext>
            </p:extLst>
          </p:nvPr>
        </p:nvGraphicFramePr>
        <p:xfrm>
          <a:off x="6553200" y="424391"/>
          <a:ext cx="1828800" cy="597959"/>
        </p:xfrm>
        <a:graphic>
          <a:graphicData uri="http://schemas.openxmlformats.org/presentationml/2006/ole">
            <mc:AlternateContent xmlns:mc="http://schemas.openxmlformats.org/markup-compatibility/2006">
              <mc:Choice xmlns:v="urn:schemas-microsoft-com:vml" Requires="v">
                <p:oleObj spid="_x0000_s65674" name="Equation" r:id="rId7" imgW="622030" imgH="203112" progId="Equation.3">
                  <p:embed/>
                </p:oleObj>
              </mc:Choice>
              <mc:Fallback>
                <p:oleObj name="Equation" r:id="rId7" imgW="622030" imgH="203112" progId="Equation.3">
                  <p:embed/>
                  <p:pic>
                    <p:nvPicPr>
                      <p:cNvPr id="0" name="Picture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24391"/>
                        <a:ext cx="1828800" cy="597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241732040"/>
              </p:ext>
            </p:extLst>
          </p:nvPr>
        </p:nvGraphicFramePr>
        <p:xfrm>
          <a:off x="2209800" y="1981200"/>
          <a:ext cx="4953000" cy="1972244"/>
        </p:xfrm>
        <a:graphic>
          <a:graphicData uri="http://schemas.openxmlformats.org/presentationml/2006/ole">
            <mc:AlternateContent xmlns:mc="http://schemas.openxmlformats.org/markup-compatibility/2006">
              <mc:Choice xmlns:v="urn:schemas-microsoft-com:vml" Requires="v">
                <p:oleObj spid="_x0000_s65675" name="Equation" r:id="rId9" imgW="2743200" imgH="1092200" progId="Equation.DSMT4">
                  <p:embed/>
                </p:oleObj>
              </mc:Choice>
              <mc:Fallback>
                <p:oleObj name="Equation" r:id="rId9" imgW="2743200" imgH="1092200" progId="Equation.DSMT4">
                  <p:embed/>
                  <p:pic>
                    <p:nvPicPr>
                      <p:cNvPr id="0" name="Picture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1981200"/>
                        <a:ext cx="4953000" cy="1972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62959847"/>
              </p:ext>
            </p:extLst>
          </p:nvPr>
        </p:nvGraphicFramePr>
        <p:xfrm>
          <a:off x="4610160" y="3048000"/>
          <a:ext cx="3254625" cy="1600200"/>
        </p:xfrm>
        <a:graphic>
          <a:graphicData uri="http://schemas.openxmlformats.org/presentationml/2006/ole">
            <mc:AlternateContent xmlns:mc="http://schemas.openxmlformats.org/markup-compatibility/2006">
              <mc:Choice xmlns:v="urn:schemas-microsoft-com:vml" Requires="v">
                <p:oleObj spid="_x0000_s65676" name="Equation" r:id="rId11" imgW="1548728" imgH="761669" progId="Equation.DSMT4">
                  <p:embed/>
                </p:oleObj>
              </mc:Choice>
              <mc:Fallback>
                <p:oleObj name="Equation" r:id="rId11" imgW="1548728" imgH="761669" progId="Equation.DSMT4">
                  <p:embed/>
                  <p:pic>
                    <p:nvPicPr>
                      <p:cNvPr id="0" name="Picture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0160" y="3048000"/>
                        <a:ext cx="325462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4"/>
          <p:cNvSpPr txBox="1">
            <a:spLocks noChangeArrowheads="1"/>
          </p:cNvSpPr>
          <p:nvPr/>
        </p:nvSpPr>
        <p:spPr bwMode="auto">
          <a:xfrm>
            <a:off x="510268" y="4790420"/>
            <a:ext cx="2917786" cy="523220"/>
          </a:xfrm>
          <a:prstGeom prst="rect">
            <a:avLst/>
          </a:prstGeom>
          <a:noFill/>
          <a:ln w="9525">
            <a:noFill/>
            <a:miter lim="800000"/>
            <a:headEnd/>
            <a:tailEnd/>
          </a:ln>
        </p:spPr>
        <p:txBody>
          <a:bodyPr wrap="none">
            <a:spAutoFit/>
          </a:bodyPr>
          <a:lstStyle/>
          <a:p>
            <a:r>
              <a:rPr lang="en-US" sz="2800" dirty="0">
                <a:solidFill>
                  <a:srgbClr val="990000"/>
                </a:solidFill>
              </a:rPr>
              <a:t>For a bright fringe,</a:t>
            </a:r>
          </a:p>
        </p:txBody>
      </p:sp>
      <p:graphicFrame>
        <p:nvGraphicFramePr>
          <p:cNvPr id="4" name="Object 3"/>
          <p:cNvGraphicFramePr>
            <a:graphicFrameLocks noChangeAspect="1"/>
          </p:cNvGraphicFramePr>
          <p:nvPr>
            <p:extLst>
              <p:ext uri="{D42A27DB-BD31-4B8C-83A1-F6EECF244321}">
                <p14:modId xmlns:p14="http://schemas.microsoft.com/office/powerpoint/2010/main" val="3909404229"/>
              </p:ext>
            </p:extLst>
          </p:nvPr>
        </p:nvGraphicFramePr>
        <p:xfrm>
          <a:off x="674914" y="5456704"/>
          <a:ext cx="1981200" cy="380156"/>
        </p:xfrm>
        <a:graphic>
          <a:graphicData uri="http://schemas.openxmlformats.org/presentationml/2006/ole">
            <mc:AlternateContent xmlns:mc="http://schemas.openxmlformats.org/markup-compatibility/2006">
              <mc:Choice xmlns:v="urn:schemas-microsoft-com:vml" Requires="v">
                <p:oleObj spid="_x0000_s65677" name="Equation" r:id="rId13" imgW="926698" imgH="177723" progId="Equation.DSMT4">
                  <p:embed/>
                </p:oleObj>
              </mc:Choice>
              <mc:Fallback>
                <p:oleObj name="Equation" r:id="rId13" imgW="926698" imgH="177723" progId="Equation.DSMT4">
                  <p:embed/>
                  <p:pic>
                    <p:nvPicPr>
                      <p:cNvPr id="0"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4914" y="5456704"/>
                        <a:ext cx="1981200" cy="380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5"/>
          <p:cNvSpPr txBox="1">
            <a:spLocks noChangeArrowheads="1"/>
          </p:cNvSpPr>
          <p:nvPr/>
        </p:nvSpPr>
        <p:spPr bwMode="auto">
          <a:xfrm>
            <a:off x="5867400" y="4790420"/>
            <a:ext cx="2698175" cy="523220"/>
          </a:xfrm>
          <a:prstGeom prst="rect">
            <a:avLst/>
          </a:prstGeom>
          <a:noFill/>
          <a:ln w="9525">
            <a:noFill/>
            <a:miter lim="800000"/>
            <a:headEnd/>
            <a:tailEnd/>
          </a:ln>
        </p:spPr>
        <p:txBody>
          <a:bodyPr wrap="none">
            <a:spAutoFit/>
          </a:bodyPr>
          <a:lstStyle/>
          <a:p>
            <a:r>
              <a:rPr lang="en-US" sz="2800" dirty="0">
                <a:solidFill>
                  <a:srgbClr val="9900CC"/>
                </a:solidFill>
              </a:rPr>
              <a:t>For a dark fringe,</a:t>
            </a:r>
          </a:p>
        </p:txBody>
      </p:sp>
      <p:graphicFrame>
        <p:nvGraphicFramePr>
          <p:cNvPr id="5" name="Object 4"/>
          <p:cNvGraphicFramePr>
            <a:graphicFrameLocks noGrp="1" noChangeAspect="1"/>
          </p:cNvGraphicFramePr>
          <p:nvPr>
            <p:extLst>
              <p:ext uri="{D42A27DB-BD31-4B8C-83A1-F6EECF244321}">
                <p14:modId xmlns:p14="http://schemas.microsoft.com/office/powerpoint/2010/main" val="3441955248"/>
              </p:ext>
            </p:extLst>
          </p:nvPr>
        </p:nvGraphicFramePr>
        <p:xfrm>
          <a:off x="5527961" y="5313640"/>
          <a:ext cx="3037614" cy="523220"/>
        </p:xfrm>
        <a:graphic>
          <a:graphicData uri="http://schemas.openxmlformats.org/presentationml/2006/ole">
            <mc:AlternateContent xmlns:mc="http://schemas.openxmlformats.org/markup-compatibility/2006">
              <mc:Choice xmlns:v="urn:schemas-microsoft-com:vml" Requires="v">
                <p:oleObj spid="_x0000_s65678" name="Equation" r:id="rId15" imgW="1473200" imgH="254000" progId="Equation.DSMT4">
                  <p:embed/>
                </p:oleObj>
              </mc:Choice>
              <mc:Fallback>
                <p:oleObj name="Equation" r:id="rId15" imgW="1473200" imgH="254000" progId="Equation.DSMT4">
                  <p:embed/>
                  <p:pic>
                    <p:nvPicPr>
                      <p:cNvPr id="0" name="Picture 79"/>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27961" y="5313640"/>
                        <a:ext cx="3037614" cy="523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4"/>
          <p:cNvSpPr txBox="1">
            <a:spLocks noChangeArrowheads="1"/>
          </p:cNvSpPr>
          <p:nvPr/>
        </p:nvSpPr>
        <p:spPr bwMode="auto">
          <a:xfrm>
            <a:off x="3350040" y="5853491"/>
            <a:ext cx="1943161" cy="461665"/>
          </a:xfrm>
          <a:prstGeom prst="rect">
            <a:avLst/>
          </a:prstGeom>
          <a:noFill/>
          <a:ln w="9525">
            <a:noFill/>
            <a:miter lim="800000"/>
            <a:headEnd/>
            <a:tailEnd/>
          </a:ln>
          <a:effectLst/>
        </p:spPr>
        <p:txBody>
          <a:bodyPr wrap="none">
            <a:spAutoFit/>
          </a:bodyPr>
          <a:lstStyle/>
          <a:p>
            <a:r>
              <a:rPr lang="en-US" i="1" dirty="0">
                <a:solidFill>
                  <a:srgbClr val="000000"/>
                </a:solidFill>
              </a:rPr>
              <a:t>m</a:t>
            </a:r>
            <a:r>
              <a:rPr lang="en-US" dirty="0">
                <a:solidFill>
                  <a:srgbClr val="000000"/>
                </a:solidFill>
              </a:rPr>
              <a:t>: any integer</a:t>
            </a:r>
          </a:p>
        </p:txBody>
      </p:sp>
    </p:spTree>
    <p:extLst>
      <p:ext uri="{BB962C8B-B14F-4D97-AF65-F5344CB8AC3E}">
        <p14:creationId xmlns:p14="http://schemas.microsoft.com/office/powerpoint/2010/main" val="1611797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1828800" y="2971800"/>
            <a:ext cx="4787900" cy="579438"/>
          </a:xfrm>
          <a:prstGeom prst="rect">
            <a:avLst/>
          </a:prstGeom>
          <a:noFill/>
          <a:ln w="9525">
            <a:noFill/>
            <a:miter lim="800000"/>
            <a:headEnd/>
            <a:tailEnd/>
          </a:ln>
          <a:effectLst/>
        </p:spPr>
        <p:txBody>
          <a:bodyPr wrap="none">
            <a:spAutoFit/>
          </a:bodyPr>
          <a:lstStyle/>
          <a:p>
            <a:r>
              <a:rPr lang="en-US" sz="3200" b="1" dirty="0">
                <a:solidFill>
                  <a:srgbClr val="006600"/>
                </a:solidFill>
              </a:rPr>
              <a:t>Visibility of the fringes (</a:t>
            </a:r>
            <a:r>
              <a:rPr lang="en-US" sz="3200" b="1" i="1" dirty="0">
                <a:solidFill>
                  <a:srgbClr val="006600"/>
                </a:solidFill>
              </a:rPr>
              <a:t>V</a:t>
            </a:r>
            <a:r>
              <a:rPr lang="en-US" sz="3200" b="1" dirty="0">
                <a:solidFill>
                  <a:srgbClr val="006600"/>
                </a:solidFill>
              </a:rPr>
              <a:t>)</a:t>
            </a:r>
          </a:p>
        </p:txBody>
      </p:sp>
      <p:graphicFrame>
        <p:nvGraphicFramePr>
          <p:cNvPr id="33797" name="Object 5"/>
          <p:cNvGraphicFramePr>
            <a:graphicFrameLocks noGrp="1" noChangeAspect="1"/>
          </p:cNvGraphicFramePr>
          <p:nvPr>
            <p:ph/>
            <p:extLst>
              <p:ext uri="{D42A27DB-BD31-4B8C-83A1-F6EECF244321}">
                <p14:modId xmlns:p14="http://schemas.microsoft.com/office/powerpoint/2010/main" val="131742568"/>
              </p:ext>
            </p:extLst>
          </p:nvPr>
        </p:nvGraphicFramePr>
        <p:xfrm>
          <a:off x="2819400" y="3733800"/>
          <a:ext cx="2436813" cy="1150938"/>
        </p:xfrm>
        <a:graphic>
          <a:graphicData uri="http://schemas.openxmlformats.org/presentationml/2006/ole">
            <mc:AlternateContent xmlns:mc="http://schemas.openxmlformats.org/markup-compatibility/2006">
              <mc:Choice xmlns:v="urn:schemas-microsoft-com:vml" Requires="v">
                <p:oleObj spid="_x0000_s69672" name="Equation" r:id="rId3" imgW="914400" imgH="431800" progId="Equation.DSMT4">
                  <p:embed/>
                </p:oleObj>
              </mc:Choice>
              <mc:Fallback>
                <p:oleObj name="Equation" r:id="rId3" imgW="914400" imgH="431800" progId="Equation.DSMT4">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733800"/>
                        <a:ext cx="2436813"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Text Box 7"/>
          <p:cNvSpPr txBox="1">
            <a:spLocks noChangeArrowheads="1"/>
          </p:cNvSpPr>
          <p:nvPr/>
        </p:nvSpPr>
        <p:spPr bwMode="auto">
          <a:xfrm>
            <a:off x="1059543" y="5451475"/>
            <a:ext cx="6819900" cy="457200"/>
          </a:xfrm>
          <a:prstGeom prst="rect">
            <a:avLst/>
          </a:prstGeom>
          <a:noFill/>
          <a:ln w="9525">
            <a:noFill/>
            <a:miter lim="800000"/>
            <a:headEnd/>
            <a:tailEnd/>
          </a:ln>
          <a:effectLst/>
        </p:spPr>
        <p:txBody>
          <a:bodyPr wrap="none">
            <a:spAutoFit/>
          </a:bodyPr>
          <a:lstStyle/>
          <a:p>
            <a:r>
              <a:rPr lang="en-US" dirty="0">
                <a:solidFill>
                  <a:srgbClr val="000000"/>
                </a:solidFill>
              </a:rPr>
              <a:t>Maximum and adjacent minimum of the fringe system</a:t>
            </a:r>
          </a:p>
        </p:txBody>
      </p:sp>
      <p:sp>
        <p:nvSpPr>
          <p:cNvPr id="5" name="Text Box 4"/>
          <p:cNvSpPr txBox="1">
            <a:spLocks noChangeArrowheads="1"/>
          </p:cNvSpPr>
          <p:nvPr/>
        </p:nvSpPr>
        <p:spPr bwMode="auto">
          <a:xfrm>
            <a:off x="1026886" y="533400"/>
            <a:ext cx="6818313" cy="579438"/>
          </a:xfrm>
          <a:prstGeom prst="rect">
            <a:avLst/>
          </a:prstGeom>
          <a:noFill/>
          <a:ln w="9525">
            <a:noFill/>
            <a:miter lim="800000"/>
            <a:headEnd/>
            <a:tailEnd/>
          </a:ln>
          <a:effectLst/>
        </p:spPr>
        <p:txBody>
          <a:bodyPr wrap="none">
            <a:spAutoFit/>
          </a:bodyPr>
          <a:lstStyle/>
          <a:p>
            <a:r>
              <a:rPr lang="en-US" sz="3200" b="1" dirty="0">
                <a:solidFill>
                  <a:srgbClr val="006600"/>
                </a:solidFill>
              </a:rPr>
              <a:t>For two beams of equal irradiance (</a:t>
            </a:r>
            <a:r>
              <a:rPr lang="en-US" sz="3200" b="1" i="1" dirty="0">
                <a:solidFill>
                  <a:srgbClr val="006600"/>
                </a:solidFill>
              </a:rPr>
              <a:t>I</a:t>
            </a:r>
            <a:r>
              <a:rPr lang="en-US" sz="3200" b="1" i="1" baseline="-25000" dirty="0">
                <a:solidFill>
                  <a:srgbClr val="006600"/>
                </a:solidFill>
              </a:rPr>
              <a:t>0</a:t>
            </a:r>
            <a:r>
              <a:rPr lang="en-US" sz="3200" b="1" dirty="0">
                <a:solidFill>
                  <a:srgbClr val="006600"/>
                </a:solidFill>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287340234"/>
              </p:ext>
            </p:extLst>
          </p:nvPr>
        </p:nvGraphicFramePr>
        <p:xfrm>
          <a:off x="2667000" y="1295400"/>
          <a:ext cx="2819400" cy="1040320"/>
        </p:xfrm>
        <a:graphic>
          <a:graphicData uri="http://schemas.openxmlformats.org/presentationml/2006/ole">
            <mc:AlternateContent xmlns:mc="http://schemas.openxmlformats.org/markup-compatibility/2006">
              <mc:Choice xmlns:v="urn:schemas-microsoft-com:vml" Requires="v">
                <p:oleObj spid="_x0000_s69673" name="Equation" r:id="rId5" imgW="1066337" imgH="393529" progId="Equation.DSMT4">
                  <p:embed/>
                </p:oleObj>
              </mc:Choice>
              <mc:Fallback>
                <p:oleObj name="Equation" r:id="rId5" imgW="1066337" imgH="393529"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295400"/>
                        <a:ext cx="2819400" cy="1040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36870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7"/>
          <p:cNvSpPr>
            <a:spLocks noChangeArrowheads="1"/>
          </p:cNvSpPr>
          <p:nvPr/>
        </p:nvSpPr>
        <p:spPr bwMode="auto">
          <a:xfrm>
            <a:off x="0" y="0"/>
            <a:ext cx="9144000" cy="6858000"/>
          </a:xfrm>
          <a:prstGeom prst="rect">
            <a:avLst/>
          </a:prstGeom>
          <a:solidFill>
            <a:srgbClr val="000000"/>
          </a:solidFill>
          <a:ln w="9525">
            <a:solidFill>
              <a:schemeClr val="tx1"/>
            </a:solidFill>
            <a:miter lim="800000"/>
            <a:headEnd/>
            <a:tailEnd/>
          </a:ln>
          <a:effectLst/>
        </p:spPr>
        <p:txBody>
          <a:bodyPr wrap="none" anchor="ctr"/>
          <a:lstStyle/>
          <a:p>
            <a:endParaRPr lang="en-US">
              <a:solidFill>
                <a:srgbClr val="000000"/>
              </a:solidFill>
            </a:endParaRPr>
          </a:p>
        </p:txBody>
      </p:sp>
      <p:sp>
        <p:nvSpPr>
          <p:cNvPr id="21508" name="Text Box 4"/>
          <p:cNvSpPr txBox="1">
            <a:spLocks noChangeArrowheads="1"/>
          </p:cNvSpPr>
          <p:nvPr/>
        </p:nvSpPr>
        <p:spPr bwMode="auto">
          <a:xfrm>
            <a:off x="1219200" y="1219200"/>
            <a:ext cx="7659688" cy="457200"/>
          </a:xfrm>
          <a:prstGeom prst="rect">
            <a:avLst/>
          </a:prstGeom>
          <a:noFill/>
          <a:ln w="9525">
            <a:noFill/>
            <a:miter lim="800000"/>
            <a:headEnd/>
            <a:tailEnd/>
          </a:ln>
          <a:effectLst/>
        </p:spPr>
        <p:txBody>
          <a:bodyPr wrap="none">
            <a:spAutoFit/>
          </a:bodyPr>
          <a:lstStyle/>
          <a:p>
            <a:r>
              <a:rPr lang="en-US" b="1">
                <a:solidFill>
                  <a:srgbClr val="FF0000"/>
                </a:solidFill>
              </a:rPr>
              <a:t>Photograph of real fringe pattern for Young’s double slit </a:t>
            </a:r>
          </a:p>
        </p:txBody>
      </p:sp>
      <p:pic>
        <p:nvPicPr>
          <p:cNvPr id="21509" name="Picture 5" descr="youngexperiment2"/>
          <p:cNvPicPr>
            <a:picLocks noChangeAspect="1" noChangeArrowheads="1"/>
          </p:cNvPicPr>
          <p:nvPr/>
        </p:nvPicPr>
        <p:blipFill>
          <a:blip r:embed="rId2" cstate="print"/>
          <a:srcRect/>
          <a:stretch>
            <a:fillRect/>
          </a:stretch>
        </p:blipFill>
        <p:spPr bwMode="auto">
          <a:xfrm>
            <a:off x="1905000" y="2209800"/>
            <a:ext cx="5273675" cy="2540000"/>
          </a:xfrm>
          <a:prstGeom prst="rect">
            <a:avLst/>
          </a:prstGeom>
          <a:noFill/>
        </p:spPr>
      </p:pic>
      <p:sp>
        <p:nvSpPr>
          <p:cNvPr id="21510" name="Rectangle 6"/>
          <p:cNvSpPr>
            <a:spLocks noChangeArrowheads="1"/>
          </p:cNvSpPr>
          <p:nvPr/>
        </p:nvSpPr>
        <p:spPr bwMode="auto">
          <a:xfrm>
            <a:off x="2209800" y="4114800"/>
            <a:ext cx="1066800" cy="457200"/>
          </a:xfrm>
          <a:prstGeom prst="rect">
            <a:avLst/>
          </a:prstGeom>
          <a:solidFill>
            <a:srgbClr val="241712"/>
          </a:solidFill>
          <a:ln w="9525">
            <a:noFill/>
            <a:miter lim="800000"/>
            <a:headEnd/>
            <a:tailEnd/>
          </a:ln>
          <a:effectLst/>
        </p:spPr>
        <p:txBody>
          <a:bodyPr wrap="none" anchor="ctr"/>
          <a:lstStyle/>
          <a:p>
            <a:endParaRPr lang="en-US">
              <a:solidFill>
                <a:srgbClr val="000000"/>
              </a:solidFill>
            </a:endParaRPr>
          </a:p>
        </p:txBody>
      </p:sp>
    </p:spTree>
    <p:extLst>
      <p:ext uri="{BB962C8B-B14F-4D97-AF65-F5344CB8AC3E}">
        <p14:creationId xmlns:p14="http://schemas.microsoft.com/office/powerpoint/2010/main" val="3672807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Text Box 7"/>
          <p:cNvSpPr txBox="1">
            <a:spLocks noChangeArrowheads="1"/>
          </p:cNvSpPr>
          <p:nvPr/>
        </p:nvSpPr>
        <p:spPr bwMode="auto">
          <a:xfrm>
            <a:off x="517525" y="2381250"/>
            <a:ext cx="8196263" cy="2332038"/>
          </a:xfrm>
          <a:prstGeom prst="rect">
            <a:avLst/>
          </a:prstGeom>
          <a:noFill/>
          <a:ln w="9525">
            <a:noFill/>
            <a:miter lim="800000"/>
            <a:headEnd/>
            <a:tailEnd/>
          </a:ln>
          <a:effectLst/>
        </p:spPr>
        <p:txBody>
          <a:bodyPr wrap="none">
            <a:spAutoFit/>
          </a:bodyPr>
          <a:lstStyle/>
          <a:p>
            <a:pPr>
              <a:spcBef>
                <a:spcPct val="20000"/>
              </a:spcBef>
              <a:buFontTx/>
              <a:buChar char="•"/>
            </a:pPr>
            <a:r>
              <a:rPr lang="en-US" sz="3200">
                <a:solidFill>
                  <a:srgbClr val="006600"/>
                </a:solidFill>
              </a:rPr>
              <a:t>Young’s Double Slit Experiment provides a </a:t>
            </a:r>
          </a:p>
          <a:p>
            <a:pPr>
              <a:spcBef>
                <a:spcPct val="20000"/>
              </a:spcBef>
            </a:pPr>
            <a:r>
              <a:rPr lang="en-US" sz="3200">
                <a:solidFill>
                  <a:srgbClr val="006600"/>
                </a:solidFill>
              </a:rPr>
              <a:t>method for measuring wavelength of the light</a:t>
            </a:r>
          </a:p>
          <a:p>
            <a:pPr>
              <a:spcBef>
                <a:spcPct val="20000"/>
              </a:spcBef>
              <a:buFontTx/>
              <a:buChar char="•"/>
            </a:pPr>
            <a:r>
              <a:rPr lang="en-US" sz="3200">
                <a:solidFill>
                  <a:srgbClr val="006600"/>
                </a:solidFill>
              </a:rPr>
              <a:t>This experiment gave the wave model of light a </a:t>
            </a:r>
          </a:p>
          <a:p>
            <a:pPr>
              <a:spcBef>
                <a:spcPct val="20000"/>
              </a:spcBef>
            </a:pPr>
            <a:r>
              <a:rPr lang="en-US" sz="3200">
                <a:solidFill>
                  <a:srgbClr val="006600"/>
                </a:solidFill>
              </a:rPr>
              <a:t>great deal of credibility. </a:t>
            </a:r>
            <a:endParaRPr lang="en-US">
              <a:solidFill>
                <a:srgbClr val="006600"/>
              </a:solidFill>
            </a:endParaRPr>
          </a:p>
        </p:txBody>
      </p:sp>
      <p:sp>
        <p:nvSpPr>
          <p:cNvPr id="26633" name="Text Box 9"/>
          <p:cNvSpPr txBox="1">
            <a:spLocks noChangeArrowheads="1"/>
          </p:cNvSpPr>
          <p:nvPr/>
        </p:nvSpPr>
        <p:spPr bwMode="auto">
          <a:xfrm>
            <a:off x="609600" y="685800"/>
            <a:ext cx="6553200" cy="1311275"/>
          </a:xfrm>
          <a:prstGeom prst="rect">
            <a:avLst/>
          </a:prstGeom>
          <a:noFill/>
          <a:ln w="9525">
            <a:noFill/>
            <a:miter lim="800000"/>
            <a:headEnd/>
            <a:tailEnd/>
          </a:ln>
          <a:effectLst/>
        </p:spPr>
        <p:txBody>
          <a:bodyPr wrap="none">
            <a:spAutoFit/>
          </a:bodyPr>
          <a:lstStyle/>
          <a:p>
            <a:r>
              <a:rPr lang="en-US" sz="4000" b="1">
                <a:solidFill>
                  <a:srgbClr val="006600"/>
                </a:solidFill>
              </a:rPr>
              <a:t>Uses for Young’s Double Slit </a:t>
            </a:r>
          </a:p>
          <a:p>
            <a:r>
              <a:rPr lang="en-US" sz="4000" b="1">
                <a:solidFill>
                  <a:srgbClr val="006600"/>
                </a:solidFill>
              </a:rPr>
              <a:t>Experiment</a:t>
            </a:r>
          </a:p>
        </p:txBody>
      </p:sp>
    </p:spTree>
    <p:extLst>
      <p:ext uri="{BB962C8B-B14F-4D97-AF65-F5344CB8AC3E}">
        <p14:creationId xmlns:p14="http://schemas.microsoft.com/office/powerpoint/2010/main" val="4005534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0" y="685800"/>
            <a:ext cx="9144000" cy="1295400"/>
          </a:xfrm>
          <a:noFill/>
          <a:ln>
            <a:miter lim="800000"/>
            <a:headEnd/>
            <a:tailEnd/>
          </a:ln>
        </p:spPr>
        <p:txBody>
          <a:bodyPr vert="horz" wrap="square" lIns="91440" tIns="45720" rIns="91440" bIns="45720" numCol="1" anchor="t" anchorCtr="0" compatLnSpc="1">
            <a:prstTxWarp prst="textNoShape">
              <a:avLst/>
            </a:prstTxWarp>
          </a:bodyPr>
          <a:lstStyle/>
          <a:p>
            <a:r>
              <a:rPr lang="en-US" sz="3200" b="1">
                <a:solidFill>
                  <a:srgbClr val="CC0000"/>
                </a:solidFill>
              </a:rPr>
              <a:t>Phase Changes Due To Reflection</a:t>
            </a:r>
          </a:p>
        </p:txBody>
      </p:sp>
      <p:sp>
        <p:nvSpPr>
          <p:cNvPr id="46083" name="Rectangle 3"/>
          <p:cNvSpPr>
            <a:spLocks noGrp="1" noChangeArrowheads="1"/>
          </p:cNvSpPr>
          <p:nvPr>
            <p:ph type="body" sz="half" idx="1"/>
          </p:nvPr>
        </p:nvSpPr>
        <p:spPr bwMode="auto">
          <a:xfrm>
            <a:off x="0" y="1295400"/>
            <a:ext cx="9144000" cy="2590800"/>
          </a:xfrm>
          <a:noFill/>
          <a:ln>
            <a:miter lim="800000"/>
            <a:headEnd/>
            <a:tailEnd/>
          </a:ln>
        </p:spPr>
        <p:txBody>
          <a:bodyPr vert="horz" wrap="square" lIns="91440" tIns="45720" rIns="91440" bIns="45720" numCol="1" anchor="t" anchorCtr="0" compatLnSpc="1">
            <a:prstTxWarp prst="textNoShape">
              <a:avLst/>
            </a:prstTxWarp>
          </a:bodyPr>
          <a:lstStyle/>
          <a:p>
            <a:r>
              <a:rPr lang="en-US" sz="2800"/>
              <a:t>An electromagnetic wave undergoes a </a:t>
            </a:r>
            <a:r>
              <a:rPr lang="en-US" sz="2800">
                <a:solidFill>
                  <a:srgbClr val="CC0000"/>
                </a:solidFill>
              </a:rPr>
              <a:t>phase change of 180° upon reflection from a medium</a:t>
            </a:r>
            <a:r>
              <a:rPr lang="en-US" sz="2800">
                <a:solidFill>
                  <a:srgbClr val="FF0000"/>
                </a:solidFill>
              </a:rPr>
              <a:t> </a:t>
            </a:r>
            <a:r>
              <a:rPr lang="en-US" sz="2800">
                <a:solidFill>
                  <a:srgbClr val="CC0000"/>
                </a:solidFill>
              </a:rPr>
              <a:t>of higher index of refraction</a:t>
            </a:r>
            <a:r>
              <a:rPr lang="en-US" sz="2800"/>
              <a:t> than the one in which it was traveling</a:t>
            </a:r>
          </a:p>
          <a:p>
            <a:pPr lvl="1"/>
            <a:r>
              <a:rPr lang="en-US"/>
              <a:t>Analogous to a reflected pulse on a string</a:t>
            </a:r>
          </a:p>
        </p:txBody>
      </p:sp>
      <p:graphicFrame>
        <p:nvGraphicFramePr>
          <p:cNvPr id="46084" name="Object 4"/>
          <p:cNvGraphicFramePr>
            <a:graphicFrameLocks noGrp="1" noChangeAspect="1"/>
          </p:cNvGraphicFramePr>
          <p:nvPr>
            <p:ph type="clipArt" sz="half" idx="2"/>
          </p:nvPr>
        </p:nvGraphicFramePr>
        <p:xfrm>
          <a:off x="1560513" y="3276600"/>
          <a:ext cx="6022975" cy="3089275"/>
        </p:xfrm>
        <a:graphic>
          <a:graphicData uri="http://schemas.openxmlformats.org/presentationml/2006/ole">
            <mc:AlternateContent xmlns:mc="http://schemas.openxmlformats.org/markup-compatibility/2006">
              <mc:Choice xmlns:v="urn:schemas-microsoft-com:vml" Requires="v">
                <p:oleObj spid="_x0000_s74802" name="Photo Editor Photo" r:id="rId3" imgW="5161905" imgH="2647619" progId="">
                  <p:embed/>
                </p:oleObj>
              </mc:Choice>
              <mc:Fallback>
                <p:oleObj name="Photo Editor Photo" r:id="rId3" imgW="5161905" imgH="2647619" progId="">
                  <p:embed/>
                  <p:pic>
                    <p:nvPicPr>
                      <p:cNvPr id="0" name="Picture 3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0513" y="3276600"/>
                        <a:ext cx="6022975" cy="308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nvGraphicFramePr>
        <p:xfrm>
          <a:off x="2105025" y="6034088"/>
          <a:ext cx="838200" cy="342900"/>
        </p:xfrm>
        <a:graphic>
          <a:graphicData uri="http://schemas.openxmlformats.org/presentationml/2006/ole">
            <mc:AlternateContent xmlns:mc="http://schemas.openxmlformats.org/markup-compatibility/2006">
              <mc:Choice xmlns:v="urn:schemas-microsoft-com:vml" Requires="v">
                <p:oleObj spid="_x0000_s74803" name="Equation" r:id="rId5" imgW="482181" imgH="215713" progId="Equation.3">
                  <p:embed/>
                </p:oleObj>
              </mc:Choice>
              <mc:Fallback>
                <p:oleObj name="Equation" r:id="rId5" imgW="482181" imgH="215713"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6034088"/>
                        <a:ext cx="838200" cy="342900"/>
                      </a:xfrm>
                      <a:prstGeom prst="rect">
                        <a:avLst/>
                      </a:prstGeom>
                      <a:solidFill>
                        <a:schemeClr val="bg1"/>
                      </a:solidFill>
                    </p:spPr>
                  </p:pic>
                </p:oleObj>
              </mc:Fallback>
            </mc:AlternateContent>
          </a:graphicData>
        </a:graphic>
      </p:graphicFrame>
      <p:sp>
        <p:nvSpPr>
          <p:cNvPr id="46086" name="Text Box 6"/>
          <p:cNvSpPr txBox="1">
            <a:spLocks noChangeArrowheads="1"/>
          </p:cNvSpPr>
          <p:nvPr/>
        </p:nvSpPr>
        <p:spPr bwMode="auto">
          <a:xfrm>
            <a:off x="2057400" y="5562600"/>
            <a:ext cx="533400" cy="457200"/>
          </a:xfrm>
          <a:prstGeom prst="rect">
            <a:avLst/>
          </a:prstGeom>
          <a:solidFill>
            <a:schemeClr val="bg1"/>
          </a:solidFill>
          <a:ln w="9525">
            <a:noFill/>
            <a:miter lim="800000"/>
            <a:headEnd/>
            <a:tailEnd/>
          </a:ln>
          <a:effectLst/>
        </p:spPr>
        <p:txBody>
          <a:bodyPr>
            <a:spAutoFit/>
          </a:bodyPr>
          <a:lstStyle/>
          <a:p>
            <a:pPr>
              <a:spcBef>
                <a:spcPct val="50000"/>
              </a:spcBef>
            </a:pPr>
            <a:r>
              <a:rPr lang="en-US" dirty="0">
                <a:solidFill>
                  <a:srgbClr val="000000"/>
                </a:solidFill>
              </a:rPr>
              <a:t> </a:t>
            </a:r>
            <a:r>
              <a:rPr lang="el-GR" dirty="0">
                <a:solidFill>
                  <a:srgbClr val="000000"/>
                </a:solidFill>
                <a:cs typeface="Times New Roman" pitchFamily="18" charset="0"/>
              </a:rPr>
              <a:t>μ</a:t>
            </a:r>
            <a:r>
              <a:rPr lang="en-US" baseline="-25000" dirty="0">
                <a:solidFill>
                  <a:srgbClr val="000000"/>
                </a:solidFill>
                <a:cs typeface="Times New Roman" pitchFamily="18" charset="0"/>
              </a:rPr>
              <a:t>1</a:t>
            </a:r>
            <a:endParaRPr lang="el-GR" dirty="0">
              <a:solidFill>
                <a:srgbClr val="000000"/>
              </a:solidFill>
              <a:cs typeface="Times New Roman" pitchFamily="18" charset="0"/>
            </a:endParaRPr>
          </a:p>
        </p:txBody>
      </p:sp>
      <p:sp>
        <p:nvSpPr>
          <p:cNvPr id="46087" name="Text Box 7"/>
          <p:cNvSpPr txBox="1">
            <a:spLocks noChangeArrowheads="1"/>
          </p:cNvSpPr>
          <p:nvPr/>
        </p:nvSpPr>
        <p:spPr bwMode="auto">
          <a:xfrm>
            <a:off x="2667000" y="5486400"/>
            <a:ext cx="533400" cy="457200"/>
          </a:xfrm>
          <a:prstGeom prst="rect">
            <a:avLst/>
          </a:prstGeom>
          <a:solidFill>
            <a:srgbClr val="CCECFF"/>
          </a:solidFill>
          <a:ln w="9525">
            <a:noFill/>
            <a:miter lim="800000"/>
            <a:headEnd/>
            <a:tailEnd/>
          </a:ln>
          <a:effectLst/>
        </p:spPr>
        <p:txBody>
          <a:bodyPr>
            <a:spAutoFit/>
          </a:bodyPr>
          <a:lstStyle/>
          <a:p>
            <a:pPr>
              <a:spcBef>
                <a:spcPct val="50000"/>
              </a:spcBef>
            </a:pPr>
            <a:r>
              <a:rPr lang="en-US" dirty="0">
                <a:solidFill>
                  <a:srgbClr val="000000"/>
                </a:solidFill>
              </a:rPr>
              <a:t> </a:t>
            </a:r>
            <a:r>
              <a:rPr lang="el-GR" dirty="0">
                <a:solidFill>
                  <a:srgbClr val="000000"/>
                </a:solidFill>
                <a:cs typeface="Times New Roman" pitchFamily="18" charset="0"/>
              </a:rPr>
              <a:t>μ</a:t>
            </a:r>
            <a:r>
              <a:rPr lang="en-US" baseline="-25000" dirty="0">
                <a:solidFill>
                  <a:srgbClr val="000000"/>
                </a:solidFill>
                <a:cs typeface="Times New Roman" pitchFamily="18" charset="0"/>
              </a:rPr>
              <a:t>2</a:t>
            </a:r>
            <a:endParaRPr lang="el-GR" dirty="0">
              <a:solidFill>
                <a:srgbClr val="000000"/>
              </a:solidFill>
              <a:cs typeface="Times New Roman" pitchFamily="18" charset="0"/>
            </a:endParaRPr>
          </a:p>
        </p:txBody>
      </p:sp>
    </p:spTree>
    <p:extLst>
      <p:ext uri="{BB962C8B-B14F-4D97-AF65-F5344CB8AC3E}">
        <p14:creationId xmlns:p14="http://schemas.microsoft.com/office/powerpoint/2010/main" val="1983359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airfilmair"/>
          <p:cNvPicPr>
            <a:picLocks noChangeAspect="1" noChangeArrowheads="1"/>
          </p:cNvPicPr>
          <p:nvPr/>
        </p:nvPicPr>
        <p:blipFill>
          <a:blip r:embed="rId3" cstate="print"/>
          <a:srcRect/>
          <a:stretch>
            <a:fillRect/>
          </a:stretch>
        </p:blipFill>
        <p:spPr bwMode="auto">
          <a:xfrm>
            <a:off x="2743200" y="609600"/>
            <a:ext cx="3648075" cy="4572000"/>
          </a:xfrm>
          <a:prstGeom prst="rect">
            <a:avLst/>
          </a:prstGeom>
          <a:noFill/>
          <a:ln w="38100" cmpd="dbl">
            <a:solidFill>
              <a:srgbClr val="006600"/>
            </a:solidFill>
            <a:miter lim="800000"/>
            <a:headEnd/>
            <a:tailEnd/>
          </a:ln>
        </p:spPr>
      </p:pic>
      <p:sp>
        <p:nvSpPr>
          <p:cNvPr id="45060" name="Text Box 4"/>
          <p:cNvSpPr txBox="1">
            <a:spLocks noChangeArrowheads="1"/>
          </p:cNvSpPr>
          <p:nvPr/>
        </p:nvSpPr>
        <p:spPr bwMode="auto">
          <a:xfrm>
            <a:off x="762000" y="5486400"/>
            <a:ext cx="2068513" cy="579438"/>
          </a:xfrm>
          <a:prstGeom prst="rect">
            <a:avLst/>
          </a:prstGeom>
          <a:noFill/>
          <a:ln w="9525">
            <a:noFill/>
            <a:miter lim="800000"/>
            <a:headEnd/>
            <a:tailEnd/>
          </a:ln>
          <a:effectLst/>
        </p:spPr>
        <p:txBody>
          <a:bodyPr wrap="none">
            <a:spAutoFit/>
          </a:bodyPr>
          <a:lstStyle/>
          <a:p>
            <a:r>
              <a:rPr lang="en-US" sz="3200" b="1">
                <a:solidFill>
                  <a:srgbClr val="006600"/>
                </a:solidFill>
              </a:rPr>
              <a:t>Phase shift</a:t>
            </a:r>
          </a:p>
        </p:txBody>
      </p:sp>
      <p:graphicFrame>
        <p:nvGraphicFramePr>
          <p:cNvPr id="45061" name="Object 5"/>
          <p:cNvGraphicFramePr>
            <a:graphicFrameLocks noChangeAspect="1"/>
          </p:cNvGraphicFramePr>
          <p:nvPr/>
        </p:nvGraphicFramePr>
        <p:xfrm>
          <a:off x="3124200" y="5867400"/>
          <a:ext cx="2193925" cy="658813"/>
        </p:xfrm>
        <a:graphic>
          <a:graphicData uri="http://schemas.openxmlformats.org/presentationml/2006/ole">
            <mc:AlternateContent xmlns:mc="http://schemas.openxmlformats.org/markup-compatibility/2006">
              <mc:Choice xmlns:v="urn:schemas-microsoft-com:vml" Requires="v">
                <p:oleObj spid="_x0000_s75802" name="Equation" r:id="rId4" imgW="761669" imgH="228501" progId="Equation.3">
                  <p:embed/>
                </p:oleObj>
              </mc:Choice>
              <mc:Fallback>
                <p:oleObj name="Equation" r:id="rId4" imgW="761669" imgH="228501"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867400"/>
                        <a:ext cx="21939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9483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304800" y="990600"/>
            <a:ext cx="3352800" cy="4800600"/>
            <a:chOff x="228600" y="1447800"/>
            <a:chExt cx="3708400" cy="5029200"/>
          </a:xfrm>
        </p:grpSpPr>
        <p:sp>
          <p:nvSpPr>
            <p:cNvPr id="40965" name="Line 5"/>
            <p:cNvSpPr>
              <a:spLocks noChangeShapeType="1"/>
            </p:cNvSpPr>
            <p:nvPr/>
          </p:nvSpPr>
          <p:spPr bwMode="auto">
            <a:xfrm flipH="1" flipV="1">
              <a:off x="609600" y="3657600"/>
              <a:ext cx="762000" cy="914400"/>
            </a:xfrm>
            <a:prstGeom prst="line">
              <a:avLst/>
            </a:prstGeom>
            <a:noFill/>
            <a:ln w="25400">
              <a:solidFill>
                <a:srgbClr val="FF0000"/>
              </a:solidFill>
              <a:round/>
              <a:headEnd/>
              <a:tailEnd type="triangle" w="med" len="med"/>
            </a:ln>
            <a:effectLst/>
          </p:spPr>
          <p:txBody>
            <a:bodyPr/>
            <a:lstStyle/>
            <a:p>
              <a:endParaRPr lang="en-US">
                <a:solidFill>
                  <a:srgbClr val="000000"/>
                </a:solidFill>
              </a:endParaRPr>
            </a:p>
          </p:txBody>
        </p:sp>
        <p:grpSp>
          <p:nvGrpSpPr>
            <p:cNvPr id="50" name="Group 49"/>
            <p:cNvGrpSpPr/>
            <p:nvPr/>
          </p:nvGrpSpPr>
          <p:grpSpPr>
            <a:xfrm>
              <a:off x="228600" y="1447800"/>
              <a:ext cx="3708400" cy="5029200"/>
              <a:chOff x="228600" y="1447800"/>
              <a:chExt cx="3708400" cy="5029200"/>
            </a:xfrm>
          </p:grpSpPr>
          <p:grpSp>
            <p:nvGrpSpPr>
              <p:cNvPr id="40976" name="Group 16"/>
              <p:cNvGrpSpPr>
                <a:grpSpLocks/>
              </p:cNvGrpSpPr>
              <p:nvPr/>
            </p:nvGrpSpPr>
            <p:grpSpPr bwMode="auto">
              <a:xfrm>
                <a:off x="365125" y="3352800"/>
                <a:ext cx="3368675" cy="914400"/>
                <a:chOff x="230" y="2112"/>
                <a:chExt cx="2122" cy="576"/>
              </a:xfrm>
            </p:grpSpPr>
            <p:grpSp>
              <p:nvGrpSpPr>
                <p:cNvPr id="40977" name="Group 17"/>
                <p:cNvGrpSpPr>
                  <a:grpSpLocks/>
                </p:cNvGrpSpPr>
                <p:nvPr/>
              </p:nvGrpSpPr>
              <p:grpSpPr bwMode="auto">
                <a:xfrm>
                  <a:off x="384" y="2112"/>
                  <a:ext cx="1968" cy="576"/>
                  <a:chOff x="384" y="2112"/>
                  <a:chExt cx="1968" cy="576"/>
                </a:xfrm>
              </p:grpSpPr>
              <p:sp>
                <p:nvSpPr>
                  <p:cNvPr id="40978" name="Line 18"/>
                  <p:cNvSpPr>
                    <a:spLocks noChangeShapeType="1"/>
                  </p:cNvSpPr>
                  <p:nvPr/>
                </p:nvSpPr>
                <p:spPr bwMode="auto">
                  <a:xfrm>
                    <a:off x="864" y="2496"/>
                    <a:ext cx="1488" cy="0"/>
                  </a:xfrm>
                  <a:prstGeom prst="line">
                    <a:avLst/>
                  </a:prstGeom>
                  <a:noFill/>
                  <a:ln w="28575">
                    <a:solidFill>
                      <a:schemeClr val="tx1"/>
                    </a:solidFill>
                    <a:prstDash val="sysDot"/>
                    <a:round/>
                    <a:headEnd/>
                    <a:tailEnd/>
                  </a:ln>
                  <a:effectLst/>
                </p:spPr>
                <p:txBody>
                  <a:bodyPr/>
                  <a:lstStyle/>
                  <a:p>
                    <a:endParaRPr lang="en-US">
                      <a:solidFill>
                        <a:srgbClr val="000000"/>
                      </a:solidFill>
                    </a:endParaRPr>
                  </a:p>
                </p:txBody>
              </p:sp>
              <p:sp>
                <p:nvSpPr>
                  <p:cNvPr id="40979" name="Line 19"/>
                  <p:cNvSpPr>
                    <a:spLocks noChangeShapeType="1"/>
                  </p:cNvSpPr>
                  <p:nvPr/>
                </p:nvSpPr>
                <p:spPr bwMode="auto">
                  <a:xfrm flipH="1">
                    <a:off x="384" y="2112"/>
                    <a:ext cx="480" cy="576"/>
                  </a:xfrm>
                  <a:prstGeom prst="line">
                    <a:avLst/>
                  </a:prstGeom>
                  <a:noFill/>
                  <a:ln w="9525">
                    <a:solidFill>
                      <a:schemeClr val="tx1"/>
                    </a:solidFill>
                    <a:prstDash val="dash"/>
                    <a:round/>
                    <a:headEnd/>
                    <a:tailEnd/>
                  </a:ln>
                  <a:effectLst/>
                </p:spPr>
                <p:txBody>
                  <a:bodyPr/>
                  <a:lstStyle/>
                  <a:p>
                    <a:endParaRPr lang="en-US">
                      <a:solidFill>
                        <a:srgbClr val="000000"/>
                      </a:solidFill>
                    </a:endParaRPr>
                  </a:p>
                </p:txBody>
              </p:sp>
            </p:grpSp>
            <p:sp>
              <p:nvSpPr>
                <p:cNvPr id="40980" name="Text Box 20"/>
                <p:cNvSpPr txBox="1">
                  <a:spLocks noChangeArrowheads="1"/>
                </p:cNvSpPr>
                <p:nvPr/>
              </p:nvSpPr>
              <p:spPr bwMode="auto">
                <a:xfrm>
                  <a:off x="230" y="2407"/>
                  <a:ext cx="232" cy="250"/>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D</a:t>
                  </a:r>
                </a:p>
              </p:txBody>
            </p:sp>
          </p:grpSp>
          <p:grpSp>
            <p:nvGrpSpPr>
              <p:cNvPr id="49" name="Group 48"/>
              <p:cNvGrpSpPr/>
              <p:nvPr/>
            </p:nvGrpSpPr>
            <p:grpSpPr>
              <a:xfrm>
                <a:off x="228600" y="1447800"/>
                <a:ext cx="3708400" cy="5029200"/>
                <a:chOff x="228600" y="1447800"/>
                <a:chExt cx="3708400" cy="5029200"/>
              </a:xfrm>
            </p:grpSpPr>
            <p:sp>
              <p:nvSpPr>
                <p:cNvPr id="40962" name="Rectangle 2"/>
                <p:cNvSpPr>
                  <a:spLocks noChangeArrowheads="1"/>
                </p:cNvSpPr>
                <p:nvPr/>
              </p:nvSpPr>
              <p:spPr bwMode="auto">
                <a:xfrm>
                  <a:off x="1371600" y="1447800"/>
                  <a:ext cx="1447800" cy="5029200"/>
                </a:xfrm>
                <a:prstGeom prst="rect">
                  <a:avLst/>
                </a:prstGeom>
                <a:solidFill>
                  <a:srgbClr val="7D7DFF"/>
                </a:solidFill>
                <a:ln w="9525">
                  <a:noFill/>
                  <a:miter lim="800000"/>
                  <a:headEnd/>
                  <a:tailEnd/>
                </a:ln>
                <a:effectLst/>
              </p:spPr>
              <p:txBody>
                <a:bodyPr wrap="none" anchor="ctr"/>
                <a:lstStyle/>
                <a:p>
                  <a:pPr algn="ctr"/>
                  <a:endParaRPr lang="en-US" sz="2000" b="1">
                    <a:solidFill>
                      <a:srgbClr val="000000"/>
                    </a:solidFill>
                    <a:effectLst>
                      <a:outerShdw blurRad="38100" dist="38100" dir="2700000" algn="tl">
                        <a:srgbClr val="FFFFFF"/>
                      </a:outerShdw>
                    </a:effectLst>
                    <a:latin typeface="Arial" charset="0"/>
                  </a:endParaRPr>
                </a:p>
              </p:txBody>
            </p:sp>
            <p:sp>
              <p:nvSpPr>
                <p:cNvPr id="40963" name="Line 3"/>
                <p:cNvSpPr>
                  <a:spLocks noChangeShapeType="1"/>
                </p:cNvSpPr>
                <p:nvPr/>
              </p:nvSpPr>
              <p:spPr bwMode="auto">
                <a:xfrm>
                  <a:off x="1371600" y="3352800"/>
                  <a:ext cx="1447800" cy="609600"/>
                </a:xfrm>
                <a:prstGeom prst="line">
                  <a:avLst/>
                </a:prstGeom>
                <a:noFill/>
                <a:ln w="25400">
                  <a:solidFill>
                    <a:srgbClr val="FF0000"/>
                  </a:solidFill>
                  <a:round/>
                  <a:headEnd type="triangle" w="med" len="med"/>
                  <a:tailEnd/>
                </a:ln>
                <a:effectLst/>
              </p:spPr>
              <p:txBody>
                <a:bodyPr/>
                <a:lstStyle/>
                <a:p>
                  <a:endParaRPr lang="en-US">
                    <a:solidFill>
                      <a:srgbClr val="000000"/>
                    </a:solidFill>
                  </a:endParaRPr>
                </a:p>
              </p:txBody>
            </p:sp>
            <p:sp>
              <p:nvSpPr>
                <p:cNvPr id="40964" name="Line 4"/>
                <p:cNvSpPr>
                  <a:spLocks noChangeShapeType="1"/>
                </p:cNvSpPr>
                <p:nvPr/>
              </p:nvSpPr>
              <p:spPr bwMode="auto">
                <a:xfrm flipV="1">
                  <a:off x="2819400" y="3124200"/>
                  <a:ext cx="990600" cy="838200"/>
                </a:xfrm>
                <a:prstGeom prst="line">
                  <a:avLst/>
                </a:prstGeom>
                <a:noFill/>
                <a:ln w="25400">
                  <a:solidFill>
                    <a:srgbClr val="FF0000"/>
                  </a:solidFill>
                  <a:round/>
                  <a:headEnd/>
                  <a:tailEnd type="triangle" w="med" len="med"/>
                </a:ln>
                <a:effectLst/>
              </p:spPr>
              <p:txBody>
                <a:bodyPr/>
                <a:lstStyle/>
                <a:p>
                  <a:endParaRPr lang="en-US">
                    <a:solidFill>
                      <a:srgbClr val="000000"/>
                    </a:solidFill>
                  </a:endParaRPr>
                </a:p>
              </p:txBody>
            </p:sp>
            <p:sp>
              <p:nvSpPr>
                <p:cNvPr id="40966" name="Text Box 6"/>
                <p:cNvSpPr txBox="1">
                  <a:spLocks noChangeArrowheads="1"/>
                </p:cNvSpPr>
                <p:nvPr/>
              </p:nvSpPr>
              <p:spPr bwMode="auto">
                <a:xfrm>
                  <a:off x="1828800" y="1828800"/>
                  <a:ext cx="395288"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n</a:t>
                  </a:r>
                  <a:r>
                    <a:rPr lang="en-US" sz="2000" b="1" baseline="-25000">
                      <a:solidFill>
                        <a:srgbClr val="000000"/>
                      </a:solidFill>
                      <a:effectLst>
                        <a:outerShdw blurRad="38100" dist="38100" dir="2700000" algn="tl">
                          <a:srgbClr val="FFFFFF"/>
                        </a:outerShdw>
                      </a:effectLst>
                      <a:latin typeface="Arial" charset="0"/>
                    </a:rPr>
                    <a:t>f</a:t>
                  </a:r>
                  <a:endParaRPr lang="en-US" sz="2000" b="1">
                    <a:solidFill>
                      <a:srgbClr val="000000"/>
                    </a:solidFill>
                    <a:effectLst>
                      <a:outerShdw blurRad="38100" dist="38100" dir="2700000" algn="tl">
                        <a:srgbClr val="FFFFFF"/>
                      </a:outerShdw>
                    </a:effectLst>
                    <a:latin typeface="Arial" charset="0"/>
                  </a:endParaRPr>
                </a:p>
              </p:txBody>
            </p:sp>
            <p:sp>
              <p:nvSpPr>
                <p:cNvPr id="40967" name="Text Box 7"/>
                <p:cNvSpPr txBox="1">
                  <a:spLocks noChangeArrowheads="1"/>
                </p:cNvSpPr>
                <p:nvPr/>
              </p:nvSpPr>
              <p:spPr bwMode="auto">
                <a:xfrm>
                  <a:off x="365125" y="1763713"/>
                  <a:ext cx="431800"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n</a:t>
                  </a:r>
                  <a:r>
                    <a:rPr lang="en-US" sz="2000" b="1" baseline="-25000">
                      <a:solidFill>
                        <a:srgbClr val="000000"/>
                      </a:solidFill>
                      <a:effectLst>
                        <a:outerShdw blurRad="38100" dist="38100" dir="2700000" algn="tl">
                          <a:srgbClr val="FFFFFF"/>
                        </a:outerShdw>
                      </a:effectLst>
                      <a:latin typeface="Arial" charset="0"/>
                    </a:rPr>
                    <a:t>1</a:t>
                  </a:r>
                  <a:endParaRPr lang="en-US" sz="2000" b="1">
                    <a:solidFill>
                      <a:srgbClr val="000000"/>
                    </a:solidFill>
                    <a:effectLst>
                      <a:outerShdw blurRad="38100" dist="38100" dir="2700000" algn="tl">
                        <a:srgbClr val="FFFFFF"/>
                      </a:outerShdw>
                    </a:effectLst>
                    <a:latin typeface="Arial" charset="0"/>
                  </a:endParaRPr>
                </a:p>
              </p:txBody>
            </p:sp>
            <p:sp>
              <p:nvSpPr>
                <p:cNvPr id="40968" name="Text Box 8"/>
                <p:cNvSpPr txBox="1">
                  <a:spLocks noChangeArrowheads="1"/>
                </p:cNvSpPr>
                <p:nvPr/>
              </p:nvSpPr>
              <p:spPr bwMode="auto">
                <a:xfrm>
                  <a:off x="3505200" y="1828800"/>
                  <a:ext cx="431800"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n</a:t>
                  </a:r>
                  <a:r>
                    <a:rPr lang="en-US" sz="2000" b="1" baseline="-25000">
                      <a:solidFill>
                        <a:srgbClr val="000000"/>
                      </a:solidFill>
                      <a:effectLst>
                        <a:outerShdw blurRad="38100" dist="38100" dir="2700000" algn="tl">
                          <a:srgbClr val="FFFFFF"/>
                        </a:outerShdw>
                      </a:effectLst>
                      <a:latin typeface="Arial" charset="0"/>
                    </a:rPr>
                    <a:t>2</a:t>
                  </a:r>
                  <a:endParaRPr lang="en-US" sz="2000" b="1">
                    <a:solidFill>
                      <a:srgbClr val="000000"/>
                    </a:solidFill>
                    <a:effectLst>
                      <a:outerShdw blurRad="38100" dist="38100" dir="2700000" algn="tl">
                        <a:srgbClr val="FFFFFF"/>
                      </a:outerShdw>
                    </a:effectLst>
                    <a:latin typeface="Arial" charset="0"/>
                  </a:endParaRPr>
                </a:p>
              </p:txBody>
            </p:sp>
            <p:grpSp>
              <p:nvGrpSpPr>
                <p:cNvPr id="40969" name="Group 9"/>
                <p:cNvGrpSpPr>
                  <a:grpSpLocks/>
                </p:cNvGrpSpPr>
                <p:nvPr/>
              </p:nvGrpSpPr>
              <p:grpSpPr bwMode="auto">
                <a:xfrm>
                  <a:off x="1371600" y="3962400"/>
                  <a:ext cx="1876425" cy="609600"/>
                  <a:chOff x="864" y="2496"/>
                  <a:chExt cx="1182" cy="384"/>
                </a:xfrm>
              </p:grpSpPr>
              <p:sp>
                <p:nvSpPr>
                  <p:cNvPr id="40970" name="Line 10"/>
                  <p:cNvSpPr>
                    <a:spLocks noChangeShapeType="1"/>
                  </p:cNvSpPr>
                  <p:nvPr/>
                </p:nvSpPr>
                <p:spPr bwMode="auto">
                  <a:xfrm flipV="1">
                    <a:off x="864" y="2496"/>
                    <a:ext cx="912" cy="384"/>
                  </a:xfrm>
                  <a:prstGeom prst="line">
                    <a:avLst/>
                  </a:prstGeom>
                  <a:noFill/>
                  <a:ln w="25400">
                    <a:solidFill>
                      <a:srgbClr val="FF0000"/>
                    </a:solidFill>
                    <a:round/>
                    <a:headEnd/>
                    <a:tailEnd type="triangle" w="med" len="med"/>
                  </a:ln>
                  <a:effectLst/>
                </p:spPr>
                <p:txBody>
                  <a:bodyPr/>
                  <a:lstStyle/>
                  <a:p>
                    <a:endParaRPr lang="en-US">
                      <a:solidFill>
                        <a:srgbClr val="000000"/>
                      </a:solidFill>
                    </a:endParaRPr>
                  </a:p>
                </p:txBody>
              </p:sp>
              <p:sp>
                <p:nvSpPr>
                  <p:cNvPr id="40971" name="Text Box 11"/>
                  <p:cNvSpPr txBox="1">
                    <a:spLocks noChangeArrowheads="1"/>
                  </p:cNvSpPr>
                  <p:nvPr/>
                </p:nvSpPr>
                <p:spPr bwMode="auto">
                  <a:xfrm>
                    <a:off x="1814" y="2503"/>
                    <a:ext cx="232" cy="250"/>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B</a:t>
                    </a:r>
                  </a:p>
                </p:txBody>
              </p:sp>
            </p:grpSp>
            <p:sp>
              <p:nvSpPr>
                <p:cNvPr id="40972" name="Line 12"/>
                <p:cNvSpPr>
                  <a:spLocks noChangeShapeType="1"/>
                </p:cNvSpPr>
                <p:nvPr/>
              </p:nvSpPr>
              <p:spPr bwMode="auto">
                <a:xfrm>
                  <a:off x="1371600" y="5943600"/>
                  <a:ext cx="1447800" cy="0"/>
                </a:xfrm>
                <a:prstGeom prst="line">
                  <a:avLst/>
                </a:prstGeom>
                <a:noFill/>
                <a:ln w="38100">
                  <a:solidFill>
                    <a:schemeClr val="tx1"/>
                  </a:solidFill>
                  <a:round/>
                  <a:headEnd type="triangle" w="med" len="med"/>
                  <a:tailEnd type="triangle" w="med" len="med"/>
                </a:ln>
                <a:effectLst/>
              </p:spPr>
              <p:txBody>
                <a:bodyPr/>
                <a:lstStyle/>
                <a:p>
                  <a:endParaRPr lang="en-US">
                    <a:solidFill>
                      <a:srgbClr val="000000"/>
                    </a:solidFill>
                  </a:endParaRPr>
                </a:p>
              </p:txBody>
            </p:sp>
            <p:sp>
              <p:nvSpPr>
                <p:cNvPr id="40973" name="Text Box 13"/>
                <p:cNvSpPr txBox="1">
                  <a:spLocks noChangeArrowheads="1"/>
                </p:cNvSpPr>
                <p:nvPr/>
              </p:nvSpPr>
              <p:spPr bwMode="auto">
                <a:xfrm>
                  <a:off x="1889125" y="5726113"/>
                  <a:ext cx="339725" cy="396875"/>
                </a:xfrm>
                <a:prstGeom prst="rect">
                  <a:avLst/>
                </a:prstGeom>
                <a:solidFill>
                  <a:schemeClr val="hlink"/>
                </a:solid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d</a:t>
                  </a:r>
                </a:p>
              </p:txBody>
            </p:sp>
            <p:grpSp>
              <p:nvGrpSpPr>
                <p:cNvPr id="40981" name="Group 21"/>
                <p:cNvGrpSpPr>
                  <a:grpSpLocks/>
                </p:cNvGrpSpPr>
                <p:nvPr/>
              </p:nvGrpSpPr>
              <p:grpSpPr bwMode="auto">
                <a:xfrm>
                  <a:off x="228600" y="4519613"/>
                  <a:ext cx="1439863" cy="1271587"/>
                  <a:chOff x="144" y="2847"/>
                  <a:chExt cx="907" cy="801"/>
                </a:xfrm>
              </p:grpSpPr>
              <p:sp>
                <p:nvSpPr>
                  <p:cNvPr id="40982" name="Text Box 22"/>
                  <p:cNvSpPr txBox="1">
                    <a:spLocks noChangeArrowheads="1"/>
                  </p:cNvSpPr>
                  <p:nvPr/>
                </p:nvSpPr>
                <p:spPr bwMode="auto">
                  <a:xfrm>
                    <a:off x="819" y="2847"/>
                    <a:ext cx="232" cy="250"/>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A</a:t>
                    </a:r>
                  </a:p>
                </p:txBody>
              </p:sp>
              <p:sp>
                <p:nvSpPr>
                  <p:cNvPr id="40983" name="Line 23"/>
                  <p:cNvSpPr>
                    <a:spLocks noChangeShapeType="1"/>
                  </p:cNvSpPr>
                  <p:nvPr/>
                </p:nvSpPr>
                <p:spPr bwMode="auto">
                  <a:xfrm flipV="1">
                    <a:off x="144" y="2880"/>
                    <a:ext cx="720" cy="768"/>
                  </a:xfrm>
                  <a:prstGeom prst="line">
                    <a:avLst/>
                  </a:prstGeom>
                  <a:noFill/>
                  <a:ln w="25400">
                    <a:solidFill>
                      <a:srgbClr val="FF0000"/>
                    </a:solidFill>
                    <a:round/>
                    <a:headEnd/>
                    <a:tailEnd type="triangle" w="med" len="med"/>
                  </a:ln>
                  <a:effectLst/>
                </p:spPr>
                <p:txBody>
                  <a:bodyPr/>
                  <a:lstStyle/>
                  <a:p>
                    <a:endParaRPr lang="en-US">
                      <a:solidFill>
                        <a:srgbClr val="000000"/>
                      </a:solidFill>
                    </a:endParaRPr>
                  </a:p>
                </p:txBody>
              </p:sp>
            </p:grpSp>
            <p:grpSp>
              <p:nvGrpSpPr>
                <p:cNvPr id="40984" name="Group 24"/>
                <p:cNvGrpSpPr>
                  <a:grpSpLocks/>
                </p:cNvGrpSpPr>
                <p:nvPr/>
              </p:nvGrpSpPr>
              <p:grpSpPr bwMode="auto">
                <a:xfrm>
                  <a:off x="609600" y="2438400"/>
                  <a:ext cx="1120775" cy="930275"/>
                  <a:chOff x="384" y="1536"/>
                  <a:chExt cx="706" cy="586"/>
                </a:xfrm>
              </p:grpSpPr>
              <p:sp>
                <p:nvSpPr>
                  <p:cNvPr id="40985" name="Line 25"/>
                  <p:cNvSpPr>
                    <a:spLocks noChangeShapeType="1"/>
                  </p:cNvSpPr>
                  <p:nvPr/>
                </p:nvSpPr>
                <p:spPr bwMode="auto">
                  <a:xfrm flipH="1" flipV="1">
                    <a:off x="384" y="1536"/>
                    <a:ext cx="480" cy="576"/>
                  </a:xfrm>
                  <a:prstGeom prst="line">
                    <a:avLst/>
                  </a:prstGeom>
                  <a:noFill/>
                  <a:ln w="25400">
                    <a:solidFill>
                      <a:srgbClr val="FF0000"/>
                    </a:solidFill>
                    <a:round/>
                    <a:headEnd/>
                    <a:tailEnd type="triangle" w="med" len="med"/>
                  </a:ln>
                  <a:effectLst/>
                </p:spPr>
                <p:txBody>
                  <a:bodyPr/>
                  <a:lstStyle/>
                  <a:p>
                    <a:endParaRPr lang="en-US">
                      <a:solidFill>
                        <a:srgbClr val="000000"/>
                      </a:solidFill>
                    </a:endParaRPr>
                  </a:p>
                </p:txBody>
              </p:sp>
              <p:sp>
                <p:nvSpPr>
                  <p:cNvPr id="40986" name="Text Box 26"/>
                  <p:cNvSpPr txBox="1">
                    <a:spLocks noChangeArrowheads="1"/>
                  </p:cNvSpPr>
                  <p:nvPr/>
                </p:nvSpPr>
                <p:spPr bwMode="auto">
                  <a:xfrm>
                    <a:off x="858" y="1872"/>
                    <a:ext cx="232" cy="250"/>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C</a:t>
                    </a:r>
                  </a:p>
                </p:txBody>
              </p:sp>
            </p:grpSp>
          </p:grpSp>
          <p:grpSp>
            <p:nvGrpSpPr>
              <p:cNvPr id="40987" name="Group 27"/>
              <p:cNvGrpSpPr>
                <a:grpSpLocks/>
              </p:cNvGrpSpPr>
              <p:nvPr/>
            </p:nvGrpSpPr>
            <p:grpSpPr bwMode="auto">
              <a:xfrm>
                <a:off x="457200" y="4191000"/>
                <a:ext cx="3352800" cy="396875"/>
                <a:chOff x="288" y="2640"/>
                <a:chExt cx="2112" cy="250"/>
              </a:xfrm>
            </p:grpSpPr>
            <p:sp>
              <p:nvSpPr>
                <p:cNvPr id="40988" name="Line 28"/>
                <p:cNvSpPr>
                  <a:spLocks noChangeShapeType="1"/>
                </p:cNvSpPr>
                <p:nvPr/>
              </p:nvSpPr>
              <p:spPr bwMode="auto">
                <a:xfrm>
                  <a:off x="288" y="2880"/>
                  <a:ext cx="2112" cy="0"/>
                </a:xfrm>
                <a:prstGeom prst="line">
                  <a:avLst/>
                </a:prstGeom>
                <a:noFill/>
                <a:ln w="28575">
                  <a:solidFill>
                    <a:schemeClr val="tx1"/>
                  </a:solidFill>
                  <a:prstDash val="sysDot"/>
                  <a:round/>
                  <a:headEnd/>
                  <a:tailEnd/>
                </a:ln>
                <a:effectLst/>
              </p:spPr>
              <p:txBody>
                <a:bodyPr/>
                <a:lstStyle/>
                <a:p>
                  <a:endParaRPr lang="en-US">
                    <a:solidFill>
                      <a:srgbClr val="000000"/>
                    </a:solidFill>
                  </a:endParaRPr>
                </a:p>
              </p:txBody>
            </p:sp>
            <p:grpSp>
              <p:nvGrpSpPr>
                <p:cNvPr id="40989" name="Group 29"/>
                <p:cNvGrpSpPr>
                  <a:grpSpLocks/>
                </p:cNvGrpSpPr>
                <p:nvPr/>
              </p:nvGrpSpPr>
              <p:grpSpPr bwMode="auto">
                <a:xfrm>
                  <a:off x="480" y="2640"/>
                  <a:ext cx="1104" cy="250"/>
                  <a:chOff x="480" y="2640"/>
                  <a:chExt cx="1104" cy="250"/>
                </a:xfrm>
              </p:grpSpPr>
              <p:sp>
                <p:nvSpPr>
                  <p:cNvPr id="40990" name="Text Box 30"/>
                  <p:cNvSpPr txBox="1">
                    <a:spLocks noChangeArrowheads="1"/>
                  </p:cNvSpPr>
                  <p:nvPr/>
                </p:nvSpPr>
                <p:spPr bwMode="auto">
                  <a:xfrm>
                    <a:off x="1296" y="2640"/>
                    <a:ext cx="288" cy="250"/>
                  </a:xfrm>
                  <a:prstGeom prst="rect">
                    <a:avLst/>
                  </a:prstGeom>
                  <a:noFill/>
                  <a:ln w="9525">
                    <a:noFill/>
                    <a:miter lim="800000"/>
                    <a:headEnd/>
                    <a:tailEnd/>
                  </a:ln>
                  <a:effectLst/>
                </p:spPr>
                <p:txBody>
                  <a:bodyPr>
                    <a:spAutoFit/>
                  </a:bodyPr>
                  <a:lstStyle/>
                  <a:p>
                    <a:r>
                      <a:rPr lang="en-US" sz="2000" b="1">
                        <a:solidFill>
                          <a:srgbClr val="000000"/>
                        </a:solidFill>
                        <a:effectLst>
                          <a:outerShdw blurRad="38100" dist="38100" dir="2700000" algn="tl">
                            <a:srgbClr val="FFFFFF"/>
                          </a:outerShdw>
                        </a:effectLst>
                        <a:latin typeface="Arial" charset="0"/>
                        <a:sym typeface="Symbol" pitchFamily="18" charset="2"/>
                      </a:rPr>
                      <a:t></a:t>
                    </a:r>
                    <a:r>
                      <a:rPr lang="en-US" sz="2000" b="1" baseline="-25000">
                        <a:solidFill>
                          <a:srgbClr val="000000"/>
                        </a:solidFill>
                        <a:effectLst>
                          <a:outerShdw blurRad="38100" dist="38100" dir="2700000" algn="tl">
                            <a:srgbClr val="FFFFFF"/>
                          </a:outerShdw>
                        </a:effectLst>
                        <a:latin typeface="Arial" charset="0"/>
                        <a:sym typeface="Symbol" pitchFamily="18" charset="2"/>
                      </a:rPr>
                      <a:t>t</a:t>
                    </a:r>
                  </a:p>
                </p:txBody>
              </p:sp>
              <p:sp>
                <p:nvSpPr>
                  <p:cNvPr id="40991" name="Text Box 31"/>
                  <p:cNvSpPr txBox="1">
                    <a:spLocks noChangeArrowheads="1"/>
                  </p:cNvSpPr>
                  <p:nvPr/>
                </p:nvSpPr>
                <p:spPr bwMode="auto">
                  <a:xfrm>
                    <a:off x="480" y="2640"/>
                    <a:ext cx="228" cy="250"/>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sym typeface="Symbol" pitchFamily="18" charset="2"/>
                      </a:rPr>
                      <a:t></a:t>
                    </a:r>
                    <a:r>
                      <a:rPr lang="en-US" sz="2000" b="1" baseline="-25000">
                        <a:solidFill>
                          <a:srgbClr val="000000"/>
                        </a:solidFill>
                        <a:effectLst>
                          <a:outerShdw blurRad="38100" dist="38100" dir="2700000" algn="tl">
                            <a:srgbClr val="FFFFFF"/>
                          </a:outerShdw>
                        </a:effectLst>
                        <a:latin typeface="Arial" charset="0"/>
                        <a:sym typeface="Symbol" pitchFamily="18" charset="2"/>
                      </a:rPr>
                      <a:t>i</a:t>
                    </a:r>
                  </a:p>
                </p:txBody>
              </p:sp>
              <p:sp>
                <p:nvSpPr>
                  <p:cNvPr id="40992" name="Arc 32"/>
                  <p:cNvSpPr>
                    <a:spLocks/>
                  </p:cNvSpPr>
                  <p:nvPr/>
                </p:nvSpPr>
                <p:spPr bwMode="auto">
                  <a:xfrm>
                    <a:off x="1200" y="2736"/>
                    <a:ext cx="144"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type="triangle" w="med" len="med"/>
                  </a:ln>
                  <a:effectLst/>
                </p:spPr>
                <p:txBody>
                  <a:bodyPr wrap="none" anchor="ctr"/>
                  <a:lstStyle/>
                  <a:p>
                    <a:endParaRPr lang="en-US">
                      <a:solidFill>
                        <a:srgbClr val="000000"/>
                      </a:solidFill>
                    </a:endParaRPr>
                  </a:p>
                </p:txBody>
              </p:sp>
            </p:grpSp>
          </p:grpSp>
        </p:grpSp>
      </p:grpSp>
      <p:graphicFrame>
        <p:nvGraphicFramePr>
          <p:cNvPr id="141313" name="Object 26"/>
          <p:cNvGraphicFramePr>
            <a:graphicFrameLocks noChangeAspect="1"/>
          </p:cNvGraphicFramePr>
          <p:nvPr/>
        </p:nvGraphicFramePr>
        <p:xfrm>
          <a:off x="4038600" y="2645618"/>
          <a:ext cx="4800600" cy="2002015"/>
        </p:xfrm>
        <a:graphic>
          <a:graphicData uri="http://schemas.openxmlformats.org/presentationml/2006/ole">
            <mc:AlternateContent xmlns:mc="http://schemas.openxmlformats.org/markup-compatibility/2006">
              <mc:Choice xmlns:v="urn:schemas-microsoft-com:vml" Requires="v">
                <p:oleObj spid="_x0000_s141322" name="Equation" r:id="rId3" imgW="2286000" imgH="901700" progId="Equation.DSMT4">
                  <p:embed/>
                </p:oleObj>
              </mc:Choice>
              <mc:Fallback>
                <p:oleObj name="Equation" r:id="rId3" imgW="2286000" imgH="9017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645618"/>
                        <a:ext cx="4800600" cy="20020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5882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800" y="838200"/>
            <a:ext cx="8637588" cy="519113"/>
          </a:xfrm>
          <a:prstGeom prst="rect">
            <a:avLst/>
          </a:prstGeom>
          <a:noFill/>
          <a:ln w="9525">
            <a:noFill/>
            <a:miter lim="800000"/>
            <a:headEnd/>
            <a:tailEnd/>
          </a:ln>
          <a:effectLst/>
        </p:spPr>
        <p:txBody>
          <a:bodyPr wrap="none">
            <a:spAutoFit/>
          </a:bodyPr>
          <a:lstStyle/>
          <a:p>
            <a:r>
              <a:rPr lang="en-US" sz="2800" b="1">
                <a:solidFill>
                  <a:srgbClr val="006600"/>
                </a:solidFill>
              </a:rPr>
              <a:t>Optical path difference for the first two reflected beams</a:t>
            </a:r>
          </a:p>
        </p:txBody>
      </p:sp>
      <p:graphicFrame>
        <p:nvGraphicFramePr>
          <p:cNvPr id="41987" name="Object 3"/>
          <p:cNvGraphicFramePr>
            <a:graphicFrameLocks noChangeAspect="1"/>
          </p:cNvGraphicFramePr>
          <p:nvPr>
            <p:extLst>
              <p:ext uri="{D42A27DB-BD31-4B8C-83A1-F6EECF244321}">
                <p14:modId xmlns:p14="http://schemas.microsoft.com/office/powerpoint/2010/main" val="2902048980"/>
              </p:ext>
            </p:extLst>
          </p:nvPr>
        </p:nvGraphicFramePr>
        <p:xfrm>
          <a:off x="412750" y="1447800"/>
          <a:ext cx="8421688" cy="3321050"/>
        </p:xfrm>
        <a:graphic>
          <a:graphicData uri="http://schemas.openxmlformats.org/presentationml/2006/ole">
            <mc:AlternateContent xmlns:mc="http://schemas.openxmlformats.org/markup-compatibility/2006">
              <mc:Choice xmlns:v="urn:schemas-microsoft-com:vml" Requires="v">
                <p:oleObj spid="_x0000_s76844" name="Equation" r:id="rId3" imgW="2286000" imgH="901700" progId="Equation.DSMT4">
                  <p:embed/>
                </p:oleObj>
              </mc:Choice>
              <mc:Fallback>
                <p:oleObj name="Equation" r:id="rId3" imgW="2286000" imgH="9017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1447800"/>
                        <a:ext cx="8421688" cy="332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865602999"/>
              </p:ext>
            </p:extLst>
          </p:nvPr>
        </p:nvGraphicFramePr>
        <p:xfrm>
          <a:off x="1981200" y="5181600"/>
          <a:ext cx="3563937" cy="844550"/>
        </p:xfrm>
        <a:graphic>
          <a:graphicData uri="http://schemas.openxmlformats.org/presentationml/2006/ole">
            <mc:AlternateContent xmlns:mc="http://schemas.openxmlformats.org/markup-compatibility/2006">
              <mc:Choice xmlns:v="urn:schemas-microsoft-com:vml" Requires="v">
                <p:oleObj spid="_x0000_s76845" name="Equation" r:id="rId5" imgW="965200" imgH="228600" progId="Equation.DSMT4">
                  <p:embed/>
                </p:oleObj>
              </mc:Choice>
              <mc:Fallback>
                <p:oleObj name="Equation" r:id="rId5" imgW="965200" imgH="22860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181600"/>
                        <a:ext cx="3563937"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0201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3"/>
          <p:cNvSpPr txBox="1">
            <a:spLocks noChangeArrowheads="1"/>
          </p:cNvSpPr>
          <p:nvPr/>
        </p:nvSpPr>
        <p:spPr bwMode="auto">
          <a:xfrm>
            <a:off x="2895600" y="2804319"/>
            <a:ext cx="2678113" cy="579438"/>
          </a:xfrm>
          <a:prstGeom prst="rect">
            <a:avLst/>
          </a:prstGeom>
          <a:noFill/>
          <a:ln w="9525">
            <a:noFill/>
            <a:miter lim="800000"/>
            <a:headEnd/>
            <a:tailEnd/>
          </a:ln>
        </p:spPr>
        <p:txBody>
          <a:bodyPr wrap="none">
            <a:spAutoFit/>
          </a:bodyPr>
          <a:lstStyle/>
          <a:p>
            <a:r>
              <a:rPr lang="en-US" sz="3200" b="1" dirty="0">
                <a:solidFill>
                  <a:srgbClr val="FF0000"/>
                </a:solidFill>
              </a:rPr>
              <a:t>Magnetic field</a:t>
            </a:r>
          </a:p>
        </p:txBody>
      </p:sp>
      <p:graphicFrame>
        <p:nvGraphicFramePr>
          <p:cNvPr id="12290" name="Object 8"/>
          <p:cNvGraphicFramePr>
            <a:graphicFrameLocks noChangeAspect="1"/>
          </p:cNvGraphicFramePr>
          <p:nvPr>
            <p:extLst/>
          </p:nvPr>
        </p:nvGraphicFramePr>
        <p:xfrm>
          <a:off x="1295400" y="3581400"/>
          <a:ext cx="2404717" cy="990600"/>
        </p:xfrm>
        <a:graphic>
          <a:graphicData uri="http://schemas.openxmlformats.org/presentationml/2006/ole">
            <mc:AlternateContent xmlns:mc="http://schemas.openxmlformats.org/markup-compatibility/2006">
              <mc:Choice xmlns:v="urn:schemas-microsoft-com:vml" Requires="v">
                <p:oleObj spid="_x0000_s143410" name="Equation" r:id="rId3" imgW="482400" imgH="253800" progId="Equation.DSMT4">
                  <p:embed/>
                </p:oleObj>
              </mc:Choice>
              <mc:Fallback>
                <p:oleObj name="Equation" r:id="rId3" imgW="4824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81400"/>
                        <a:ext cx="240471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10"/>
          <p:cNvGraphicFramePr>
            <a:graphicFrameLocks noChangeAspect="1"/>
          </p:cNvGraphicFramePr>
          <p:nvPr>
            <p:extLst/>
          </p:nvPr>
        </p:nvGraphicFramePr>
        <p:xfrm>
          <a:off x="3513138" y="4733925"/>
          <a:ext cx="160337" cy="30163"/>
        </p:xfrm>
        <a:graphic>
          <a:graphicData uri="http://schemas.openxmlformats.org/presentationml/2006/ole">
            <mc:AlternateContent xmlns:mc="http://schemas.openxmlformats.org/markup-compatibility/2006">
              <mc:Choice xmlns:v="urn:schemas-microsoft-com:vml" Requires="v">
                <p:oleObj spid="_x0000_s143411" name="Equation" r:id="rId5" imgW="1384200" imgH="266400" progId="Equation.DSMT4">
                  <p:embed/>
                </p:oleObj>
              </mc:Choice>
              <mc:Fallback>
                <p:oleObj name="Equation" r:id="rId5" imgW="1384200" imgH="26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3138" y="4733925"/>
                        <a:ext cx="160337" cy="30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2"/>
          <p:cNvSpPr txBox="1">
            <a:spLocks noChangeArrowheads="1"/>
          </p:cNvSpPr>
          <p:nvPr/>
        </p:nvSpPr>
        <p:spPr bwMode="auto">
          <a:xfrm>
            <a:off x="1752600" y="152400"/>
            <a:ext cx="5659438" cy="579438"/>
          </a:xfrm>
          <a:prstGeom prst="rect">
            <a:avLst/>
          </a:prstGeom>
          <a:noFill/>
          <a:ln w="9525">
            <a:noFill/>
            <a:miter lim="800000"/>
            <a:headEnd/>
            <a:tailEnd/>
          </a:ln>
        </p:spPr>
        <p:txBody>
          <a:bodyPr wrap="none">
            <a:spAutoFit/>
          </a:bodyPr>
          <a:lstStyle/>
          <a:p>
            <a:r>
              <a:rPr lang="en-US" sz="3200" b="1" dirty="0">
                <a:solidFill>
                  <a:srgbClr val="FF0000"/>
                </a:solidFill>
              </a:rPr>
              <a:t>Electric field at a large distance</a:t>
            </a:r>
          </a:p>
        </p:txBody>
      </p:sp>
      <p:graphicFrame>
        <p:nvGraphicFramePr>
          <p:cNvPr id="2" name="Object 1"/>
          <p:cNvGraphicFramePr>
            <a:graphicFrameLocks noChangeAspect="1"/>
          </p:cNvGraphicFramePr>
          <p:nvPr>
            <p:extLst/>
          </p:nvPr>
        </p:nvGraphicFramePr>
        <p:xfrm>
          <a:off x="2514600" y="914400"/>
          <a:ext cx="3352800" cy="1627486"/>
        </p:xfrm>
        <a:graphic>
          <a:graphicData uri="http://schemas.openxmlformats.org/presentationml/2006/ole">
            <mc:AlternateContent xmlns:mc="http://schemas.openxmlformats.org/markup-compatibility/2006">
              <mc:Choice xmlns:v="urn:schemas-microsoft-com:vml" Requires="v">
                <p:oleObj spid="_x0000_s143412" name="Equation" r:id="rId7" imgW="1739880" imgH="660240" progId="Equation.DSMT4">
                  <p:embed/>
                </p:oleObj>
              </mc:Choice>
              <mc:Fallback>
                <p:oleObj name="Equation" r:id="rId7" imgW="1739880" imgH="660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914400"/>
                        <a:ext cx="3352800" cy="1627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4343400" y="3581400"/>
          <a:ext cx="3124200" cy="957417"/>
        </p:xfrm>
        <a:graphic>
          <a:graphicData uri="http://schemas.openxmlformats.org/presentationml/2006/ole">
            <mc:AlternateContent xmlns:mc="http://schemas.openxmlformats.org/markup-compatibility/2006">
              <mc:Choice xmlns:v="urn:schemas-microsoft-com:vml" Requires="v">
                <p:oleObj spid="_x0000_s143413" name="Equation" r:id="rId9" imgW="787320" imgH="241200" progId="Equation.DSMT4">
                  <p:embed/>
                </p:oleObj>
              </mc:Choice>
              <mc:Fallback>
                <p:oleObj name="Equation" r:id="rId9" imgW="78732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3581400"/>
                        <a:ext cx="3124200" cy="957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5105400" y="2298700"/>
          <a:ext cx="914400" cy="198438"/>
        </p:xfrm>
        <a:graphic>
          <a:graphicData uri="http://schemas.openxmlformats.org/presentationml/2006/ole">
            <mc:AlternateContent xmlns:mc="http://schemas.openxmlformats.org/markup-compatibility/2006">
              <mc:Choice xmlns:v="urn:schemas-microsoft-com:vml" Requires="v">
                <p:oleObj spid="_x0000_s143414" name="Equation" r:id="rId11" imgW="914400" imgH="198720" progId="Equation.DSMT4">
                  <p:embed/>
                </p:oleObj>
              </mc:Choice>
              <mc:Fallback>
                <p:oleObj name="Equation" r:id="rId11" imgW="914400" imgH="1987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22987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nvGraphicFramePr>
        <p:xfrm>
          <a:off x="2590799" y="5257800"/>
          <a:ext cx="5022273" cy="1143000"/>
        </p:xfrm>
        <a:graphic>
          <a:graphicData uri="http://schemas.openxmlformats.org/presentationml/2006/ole">
            <mc:AlternateContent xmlns:mc="http://schemas.openxmlformats.org/markup-compatibility/2006">
              <mc:Choice xmlns:v="urn:schemas-microsoft-com:vml" Requires="v">
                <p:oleObj spid="_x0000_s143415" name="Equation" r:id="rId13" imgW="1841400" imgH="419040" progId="Equation.DSMT4">
                  <p:embed/>
                </p:oleObj>
              </mc:Choice>
              <mc:Fallback>
                <p:oleObj name="Equation" r:id="rId13" imgW="1841400" imgH="419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799" y="5257800"/>
                        <a:ext cx="502227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9069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974725" y="1314450"/>
            <a:ext cx="4041775" cy="579438"/>
          </a:xfrm>
          <a:prstGeom prst="rect">
            <a:avLst/>
          </a:prstGeom>
          <a:noFill/>
          <a:ln w="9525">
            <a:noFill/>
            <a:miter lim="800000"/>
            <a:headEnd/>
            <a:tailEnd/>
          </a:ln>
          <a:effectLst/>
        </p:spPr>
        <p:txBody>
          <a:bodyPr wrap="none">
            <a:spAutoFit/>
          </a:bodyPr>
          <a:lstStyle/>
          <a:p>
            <a:r>
              <a:rPr lang="en-US" sz="3200" b="1">
                <a:solidFill>
                  <a:srgbClr val="006600"/>
                </a:solidFill>
              </a:rPr>
              <a:t>Condition for maxima</a:t>
            </a:r>
          </a:p>
        </p:txBody>
      </p:sp>
      <p:graphicFrame>
        <p:nvGraphicFramePr>
          <p:cNvPr id="48131" name="Object 3"/>
          <p:cNvGraphicFramePr>
            <a:graphicFrameLocks noChangeAspect="1"/>
          </p:cNvGraphicFramePr>
          <p:nvPr/>
        </p:nvGraphicFramePr>
        <p:xfrm>
          <a:off x="228600" y="2209800"/>
          <a:ext cx="8888413" cy="1290638"/>
        </p:xfrm>
        <a:graphic>
          <a:graphicData uri="http://schemas.openxmlformats.org/presentationml/2006/ole">
            <mc:AlternateContent xmlns:mc="http://schemas.openxmlformats.org/markup-compatibility/2006">
              <mc:Choice xmlns:v="urn:schemas-microsoft-com:vml" Requires="v">
                <p:oleObj spid="_x0000_s78898" name="Equation" r:id="rId3" imgW="2882900" imgH="419100" progId="Equation.DSMT4">
                  <p:embed/>
                </p:oleObj>
              </mc:Choice>
              <mc:Fallback>
                <p:oleObj name="Equation" r:id="rId3" imgW="2882900" imgH="419100" progId="Equation.DSMT4">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888413" cy="129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979488" y="4092575"/>
            <a:ext cx="3973512" cy="579438"/>
          </a:xfrm>
          <a:prstGeom prst="rect">
            <a:avLst/>
          </a:prstGeom>
          <a:noFill/>
          <a:ln w="9525">
            <a:noFill/>
            <a:miter lim="800000"/>
            <a:headEnd/>
            <a:tailEnd/>
          </a:ln>
          <a:effectLst/>
        </p:spPr>
        <p:txBody>
          <a:bodyPr wrap="none">
            <a:spAutoFit/>
          </a:bodyPr>
          <a:lstStyle/>
          <a:p>
            <a:r>
              <a:rPr lang="en-US" sz="3200" b="1">
                <a:solidFill>
                  <a:srgbClr val="006600"/>
                </a:solidFill>
              </a:rPr>
              <a:t>Condition for minima</a:t>
            </a:r>
          </a:p>
        </p:txBody>
      </p:sp>
      <p:graphicFrame>
        <p:nvGraphicFramePr>
          <p:cNvPr id="48133" name="Object 5"/>
          <p:cNvGraphicFramePr>
            <a:graphicFrameLocks noChangeAspect="1"/>
          </p:cNvGraphicFramePr>
          <p:nvPr/>
        </p:nvGraphicFramePr>
        <p:xfrm>
          <a:off x="579438" y="5257800"/>
          <a:ext cx="7985125" cy="1290638"/>
        </p:xfrm>
        <a:graphic>
          <a:graphicData uri="http://schemas.openxmlformats.org/presentationml/2006/ole">
            <mc:AlternateContent xmlns:mc="http://schemas.openxmlformats.org/markup-compatibility/2006">
              <mc:Choice xmlns:v="urn:schemas-microsoft-com:vml" Requires="v">
                <p:oleObj spid="_x0000_s78899" name="Equation" r:id="rId5" imgW="2590800" imgH="419100" progId="Equation.DSMT4">
                  <p:embed/>
                </p:oleObj>
              </mc:Choice>
              <mc:Fallback>
                <p:oleObj name="Equation" r:id="rId5" imgW="2590800" imgH="419100" progId="Equation.DSMT4">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38" y="5257800"/>
                        <a:ext cx="7985125" cy="1290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8257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57200" y="457200"/>
            <a:ext cx="8229600" cy="457200"/>
          </a:xfrm>
          <a:prstGeom prst="rect">
            <a:avLst/>
          </a:prstGeom>
          <a:noFill/>
          <a:ln w="9525">
            <a:noFill/>
            <a:miter lim="800000"/>
            <a:headEnd/>
            <a:tailEnd/>
          </a:ln>
          <a:effectLst/>
        </p:spPr>
        <p:txBody>
          <a:bodyPr anchor="ctr"/>
          <a:lstStyle/>
          <a:p>
            <a:pPr algn="ctr"/>
            <a:r>
              <a:rPr lang="en-US" sz="4000" b="1">
                <a:solidFill>
                  <a:srgbClr val="006666"/>
                </a:solidFill>
              </a:rPr>
              <a:t>Wedge between two plates</a:t>
            </a:r>
          </a:p>
        </p:txBody>
      </p:sp>
      <p:sp>
        <p:nvSpPr>
          <p:cNvPr id="54275" name="Rectangle 3"/>
          <p:cNvSpPr>
            <a:spLocks noChangeArrowheads="1"/>
          </p:cNvSpPr>
          <p:nvPr/>
        </p:nvSpPr>
        <p:spPr bwMode="auto">
          <a:xfrm rot="-250226">
            <a:off x="1965325" y="2286000"/>
            <a:ext cx="3886200" cy="304800"/>
          </a:xfrm>
          <a:prstGeom prst="rect">
            <a:avLst/>
          </a:prstGeom>
          <a:solidFill>
            <a:schemeClr val="hlink"/>
          </a:solidFill>
          <a:ln w="9525">
            <a:noFill/>
            <a:miter lim="800000"/>
            <a:headEnd/>
            <a:tailEnd/>
          </a:ln>
          <a:effectLst/>
        </p:spPr>
        <p:txBody>
          <a:bodyPr wrap="none" anchor="ctr"/>
          <a:lstStyle/>
          <a:p>
            <a:endParaRPr lang="en-US">
              <a:solidFill>
                <a:srgbClr val="000000"/>
              </a:solidFill>
            </a:endParaRPr>
          </a:p>
        </p:txBody>
      </p:sp>
      <p:sp>
        <p:nvSpPr>
          <p:cNvPr id="54276" name="Rectangle 4"/>
          <p:cNvSpPr>
            <a:spLocks noChangeArrowheads="1"/>
          </p:cNvSpPr>
          <p:nvPr/>
        </p:nvSpPr>
        <p:spPr bwMode="auto">
          <a:xfrm>
            <a:off x="1981200" y="2743200"/>
            <a:ext cx="3886200" cy="304800"/>
          </a:xfrm>
          <a:prstGeom prst="rect">
            <a:avLst/>
          </a:prstGeom>
          <a:solidFill>
            <a:schemeClr val="hlink"/>
          </a:solidFill>
          <a:ln w="9525">
            <a:noFill/>
            <a:miter lim="800000"/>
            <a:headEnd/>
            <a:tailEnd/>
          </a:ln>
          <a:effectLst/>
        </p:spPr>
        <p:txBody>
          <a:bodyPr wrap="none" anchor="ctr"/>
          <a:lstStyle/>
          <a:p>
            <a:endParaRPr lang="en-US">
              <a:solidFill>
                <a:srgbClr val="000000"/>
              </a:solidFill>
            </a:endParaRPr>
          </a:p>
        </p:txBody>
      </p:sp>
      <p:sp>
        <p:nvSpPr>
          <p:cNvPr id="54277" name="Oval 5"/>
          <p:cNvSpPr>
            <a:spLocks noChangeAspect="1" noChangeArrowheads="1"/>
          </p:cNvSpPr>
          <p:nvPr/>
        </p:nvSpPr>
        <p:spPr bwMode="auto">
          <a:xfrm>
            <a:off x="5638800" y="2476500"/>
            <a:ext cx="246063" cy="246063"/>
          </a:xfrm>
          <a:prstGeom prst="ellipse">
            <a:avLst/>
          </a:prstGeom>
          <a:solidFill>
            <a:schemeClr val="accent1"/>
          </a:solidFill>
          <a:ln w="9525">
            <a:solidFill>
              <a:schemeClr val="tx1"/>
            </a:solidFill>
            <a:round/>
            <a:headEnd/>
            <a:tailEnd/>
          </a:ln>
          <a:effectLst/>
        </p:spPr>
        <p:txBody>
          <a:bodyPr wrap="none" anchor="ctr"/>
          <a:lstStyle/>
          <a:p>
            <a:endParaRPr lang="en-US">
              <a:solidFill>
                <a:srgbClr val="000000"/>
              </a:solidFill>
            </a:endParaRPr>
          </a:p>
        </p:txBody>
      </p:sp>
      <p:sp>
        <p:nvSpPr>
          <p:cNvPr id="54278" name="Line 6"/>
          <p:cNvSpPr>
            <a:spLocks noChangeShapeType="1"/>
          </p:cNvSpPr>
          <p:nvPr/>
        </p:nvSpPr>
        <p:spPr bwMode="auto">
          <a:xfrm>
            <a:off x="4495800" y="1600200"/>
            <a:ext cx="0" cy="914400"/>
          </a:xfrm>
          <a:prstGeom prst="line">
            <a:avLst/>
          </a:prstGeom>
          <a:noFill/>
          <a:ln w="9525">
            <a:solidFill>
              <a:schemeClr val="tx1"/>
            </a:solidFill>
            <a:round/>
            <a:headEnd/>
            <a:tailEnd type="triangle" w="med" len="med"/>
          </a:ln>
          <a:effectLst/>
        </p:spPr>
        <p:txBody>
          <a:bodyPr/>
          <a:lstStyle/>
          <a:p>
            <a:endParaRPr lang="en-US">
              <a:solidFill>
                <a:srgbClr val="000000"/>
              </a:solidFill>
            </a:endParaRPr>
          </a:p>
        </p:txBody>
      </p:sp>
      <p:sp>
        <p:nvSpPr>
          <p:cNvPr id="54279" name="Text Box 7"/>
          <p:cNvSpPr txBox="1">
            <a:spLocks noChangeArrowheads="1"/>
          </p:cNvSpPr>
          <p:nvPr/>
        </p:nvSpPr>
        <p:spPr bwMode="auto">
          <a:xfrm>
            <a:off x="4419600" y="1219200"/>
            <a:ext cx="325438"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1</a:t>
            </a:r>
          </a:p>
        </p:txBody>
      </p:sp>
      <p:sp>
        <p:nvSpPr>
          <p:cNvPr id="54280" name="Line 8"/>
          <p:cNvSpPr>
            <a:spLocks noChangeShapeType="1"/>
          </p:cNvSpPr>
          <p:nvPr/>
        </p:nvSpPr>
        <p:spPr bwMode="auto">
          <a:xfrm flipV="1">
            <a:off x="4724400" y="1600200"/>
            <a:ext cx="0" cy="1143000"/>
          </a:xfrm>
          <a:prstGeom prst="line">
            <a:avLst/>
          </a:prstGeom>
          <a:noFill/>
          <a:ln w="9525">
            <a:solidFill>
              <a:schemeClr val="tx1"/>
            </a:solidFill>
            <a:round/>
            <a:headEnd/>
            <a:tailEnd type="triangle" w="med" len="med"/>
          </a:ln>
          <a:effectLst/>
        </p:spPr>
        <p:txBody>
          <a:bodyPr/>
          <a:lstStyle/>
          <a:p>
            <a:endParaRPr lang="en-US">
              <a:solidFill>
                <a:srgbClr val="000000"/>
              </a:solidFill>
            </a:endParaRPr>
          </a:p>
        </p:txBody>
      </p:sp>
      <p:sp>
        <p:nvSpPr>
          <p:cNvPr id="54281" name="Text Box 9"/>
          <p:cNvSpPr txBox="1">
            <a:spLocks noChangeArrowheads="1"/>
          </p:cNvSpPr>
          <p:nvPr/>
        </p:nvSpPr>
        <p:spPr bwMode="auto">
          <a:xfrm>
            <a:off x="4724400" y="1295400"/>
            <a:ext cx="325438"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2</a:t>
            </a:r>
          </a:p>
        </p:txBody>
      </p:sp>
      <p:sp>
        <p:nvSpPr>
          <p:cNvPr id="54282" name="Text Box 10"/>
          <p:cNvSpPr txBox="1">
            <a:spLocks noChangeArrowheads="1"/>
          </p:cNvSpPr>
          <p:nvPr/>
        </p:nvSpPr>
        <p:spPr bwMode="auto">
          <a:xfrm>
            <a:off x="1219200" y="2362200"/>
            <a:ext cx="833438"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glass</a:t>
            </a:r>
          </a:p>
        </p:txBody>
      </p:sp>
      <p:sp>
        <p:nvSpPr>
          <p:cNvPr id="54283" name="Text Box 11"/>
          <p:cNvSpPr txBox="1">
            <a:spLocks noChangeArrowheads="1"/>
          </p:cNvSpPr>
          <p:nvPr/>
        </p:nvSpPr>
        <p:spPr bwMode="auto">
          <a:xfrm>
            <a:off x="1219200" y="2667000"/>
            <a:ext cx="833438"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glass</a:t>
            </a:r>
          </a:p>
        </p:txBody>
      </p:sp>
      <p:sp>
        <p:nvSpPr>
          <p:cNvPr id="54284" name="Text Box 12"/>
          <p:cNvSpPr txBox="1">
            <a:spLocks noChangeArrowheads="1"/>
          </p:cNvSpPr>
          <p:nvPr/>
        </p:nvSpPr>
        <p:spPr bwMode="auto">
          <a:xfrm>
            <a:off x="6096000" y="2895600"/>
            <a:ext cx="493713"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air</a:t>
            </a:r>
          </a:p>
        </p:txBody>
      </p:sp>
      <p:sp>
        <p:nvSpPr>
          <p:cNvPr id="54285" name="Text Box 13"/>
          <p:cNvSpPr txBox="1">
            <a:spLocks noChangeArrowheads="1"/>
          </p:cNvSpPr>
          <p:nvPr/>
        </p:nvSpPr>
        <p:spPr bwMode="auto">
          <a:xfrm>
            <a:off x="5943600" y="2362200"/>
            <a:ext cx="368300"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D</a:t>
            </a:r>
          </a:p>
        </p:txBody>
      </p:sp>
      <p:sp>
        <p:nvSpPr>
          <p:cNvPr id="54286" name="Line 14"/>
          <p:cNvSpPr>
            <a:spLocks noChangeShapeType="1"/>
          </p:cNvSpPr>
          <p:nvPr/>
        </p:nvSpPr>
        <p:spPr bwMode="auto">
          <a:xfrm>
            <a:off x="4953000" y="2514600"/>
            <a:ext cx="0" cy="228600"/>
          </a:xfrm>
          <a:prstGeom prst="line">
            <a:avLst/>
          </a:prstGeom>
          <a:noFill/>
          <a:ln w="9525">
            <a:solidFill>
              <a:schemeClr val="tx1"/>
            </a:solidFill>
            <a:round/>
            <a:headEnd type="triangle" w="med" len="med"/>
            <a:tailEnd type="triangle" w="med" len="med"/>
          </a:ln>
          <a:effectLst/>
        </p:spPr>
        <p:txBody>
          <a:bodyPr/>
          <a:lstStyle/>
          <a:p>
            <a:endParaRPr lang="en-US">
              <a:solidFill>
                <a:srgbClr val="000000"/>
              </a:solidFill>
            </a:endParaRPr>
          </a:p>
        </p:txBody>
      </p:sp>
      <p:sp>
        <p:nvSpPr>
          <p:cNvPr id="54287" name="Text Box 15"/>
          <p:cNvSpPr txBox="1">
            <a:spLocks noChangeArrowheads="1"/>
          </p:cNvSpPr>
          <p:nvPr/>
        </p:nvSpPr>
        <p:spPr bwMode="auto">
          <a:xfrm>
            <a:off x="4953000" y="2438400"/>
            <a:ext cx="268288" cy="3968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t</a:t>
            </a:r>
          </a:p>
        </p:txBody>
      </p:sp>
      <p:sp>
        <p:nvSpPr>
          <p:cNvPr id="54288" name="Line 16"/>
          <p:cNvSpPr>
            <a:spLocks noChangeShapeType="1"/>
          </p:cNvSpPr>
          <p:nvPr/>
        </p:nvSpPr>
        <p:spPr bwMode="auto">
          <a:xfrm>
            <a:off x="1981200" y="3276600"/>
            <a:ext cx="3886200" cy="0"/>
          </a:xfrm>
          <a:prstGeom prst="line">
            <a:avLst/>
          </a:prstGeom>
          <a:noFill/>
          <a:ln w="9525">
            <a:solidFill>
              <a:schemeClr val="tx1"/>
            </a:solidFill>
            <a:round/>
            <a:headEnd type="triangle" w="med" len="med"/>
            <a:tailEnd type="triangle" w="med" len="med"/>
          </a:ln>
          <a:effectLst/>
        </p:spPr>
        <p:txBody>
          <a:bodyPr/>
          <a:lstStyle/>
          <a:p>
            <a:endParaRPr lang="en-US">
              <a:solidFill>
                <a:srgbClr val="000000"/>
              </a:solidFill>
            </a:endParaRPr>
          </a:p>
        </p:txBody>
      </p:sp>
      <p:sp>
        <p:nvSpPr>
          <p:cNvPr id="54289" name="Text Box 17"/>
          <p:cNvSpPr txBox="1">
            <a:spLocks noChangeArrowheads="1"/>
          </p:cNvSpPr>
          <p:nvPr/>
        </p:nvSpPr>
        <p:spPr bwMode="auto">
          <a:xfrm>
            <a:off x="3608388" y="3009900"/>
            <a:ext cx="382587" cy="519113"/>
          </a:xfrm>
          <a:prstGeom prst="rect">
            <a:avLst/>
          </a:prstGeom>
          <a:noFill/>
          <a:ln w="9525">
            <a:noFill/>
            <a:miter lim="800000"/>
            <a:headEnd/>
            <a:tailEnd/>
          </a:ln>
          <a:effectLst/>
        </p:spPr>
        <p:txBody>
          <a:bodyPr wrap="none">
            <a:spAutoFit/>
          </a:bodyPr>
          <a:lstStyle/>
          <a:p>
            <a:r>
              <a:rPr lang="en-US" sz="2800" b="1">
                <a:solidFill>
                  <a:srgbClr val="000000"/>
                </a:solidFill>
                <a:effectLst>
                  <a:outerShdw blurRad="38100" dist="38100" dir="2700000" algn="tl">
                    <a:srgbClr val="FFFFFF"/>
                  </a:outerShdw>
                </a:effectLst>
                <a:latin typeface="Arial" charset="0"/>
              </a:rPr>
              <a:t>x</a:t>
            </a:r>
          </a:p>
        </p:txBody>
      </p:sp>
      <p:sp>
        <p:nvSpPr>
          <p:cNvPr id="54290" name="Text Box 18"/>
          <p:cNvSpPr txBox="1">
            <a:spLocks noChangeArrowheads="1"/>
          </p:cNvSpPr>
          <p:nvPr/>
        </p:nvSpPr>
        <p:spPr bwMode="auto">
          <a:xfrm>
            <a:off x="990600" y="3897313"/>
            <a:ext cx="7880350" cy="701675"/>
          </a:xfrm>
          <a:prstGeom prst="rect">
            <a:avLst/>
          </a:prstGeom>
          <a:noFill/>
          <a:ln w="9525">
            <a:noFill/>
            <a:miter lim="800000"/>
            <a:headEnd/>
            <a:tailEnd/>
          </a:ln>
          <a:effectLst/>
        </p:spPr>
        <p:txBody>
          <a:bodyPr wrap="none">
            <a:spAutoFit/>
          </a:bodyPr>
          <a:lstStyle/>
          <a:p>
            <a:r>
              <a:rPr lang="en-US" sz="2000" b="1">
                <a:solidFill>
                  <a:srgbClr val="000000"/>
                </a:solidFill>
                <a:effectLst>
                  <a:outerShdw blurRad="38100" dist="38100" dir="2700000" algn="tl">
                    <a:srgbClr val="FFFFFF"/>
                  </a:outerShdw>
                </a:effectLst>
                <a:latin typeface="Arial" charset="0"/>
              </a:rPr>
              <a:t>Path difference       = 2t</a:t>
            </a:r>
          </a:p>
          <a:p>
            <a:r>
              <a:rPr lang="en-US" sz="2000" b="1">
                <a:solidFill>
                  <a:srgbClr val="000000"/>
                </a:solidFill>
                <a:effectLst>
                  <a:outerShdw blurRad="38100" dist="38100" dir="2700000" algn="tl">
                    <a:srgbClr val="FFFFFF"/>
                  </a:outerShdw>
                </a:effectLst>
                <a:latin typeface="Arial" charset="0"/>
                <a:sym typeface="Symbol" pitchFamily="18" charset="2"/>
              </a:rPr>
              <a:t>Phase difference  = 2kt -      (phase change for 2, but not for 1)</a:t>
            </a:r>
          </a:p>
        </p:txBody>
      </p:sp>
      <p:sp>
        <p:nvSpPr>
          <p:cNvPr id="54291" name="Text Box 19"/>
          <p:cNvSpPr txBox="1">
            <a:spLocks noChangeArrowheads="1"/>
          </p:cNvSpPr>
          <p:nvPr/>
        </p:nvSpPr>
        <p:spPr bwMode="auto">
          <a:xfrm>
            <a:off x="974725" y="4808538"/>
            <a:ext cx="3336925" cy="1006475"/>
          </a:xfrm>
          <a:prstGeom prst="rect">
            <a:avLst/>
          </a:prstGeom>
          <a:noFill/>
          <a:ln w="9525">
            <a:noFill/>
            <a:miter lim="800000"/>
            <a:headEnd/>
            <a:tailEnd/>
          </a:ln>
          <a:effectLst/>
        </p:spPr>
        <p:txBody>
          <a:bodyPr>
            <a:spAutoFit/>
          </a:bodyPr>
          <a:lstStyle/>
          <a:p>
            <a:r>
              <a:rPr lang="en-US" sz="2000" b="1">
                <a:solidFill>
                  <a:srgbClr val="000000"/>
                </a:solidFill>
                <a:effectLst>
                  <a:outerShdw blurRad="38100" dist="38100" dir="2700000" algn="tl">
                    <a:srgbClr val="FFFFFF"/>
                  </a:outerShdw>
                </a:effectLst>
                <a:latin typeface="Arial" charset="0"/>
              </a:rPr>
              <a:t>Maxima   2t = (m + ½) </a:t>
            </a:r>
            <a:r>
              <a:rPr lang="en-US" sz="2000" b="1">
                <a:solidFill>
                  <a:srgbClr val="000000"/>
                </a:solidFill>
                <a:effectLst>
                  <a:outerShdw blurRad="38100" dist="38100" dir="2700000" algn="tl">
                    <a:srgbClr val="FFFFFF"/>
                  </a:outerShdw>
                </a:effectLst>
                <a:latin typeface="Arial" charset="0"/>
                <a:sym typeface="Symbol" pitchFamily="18" charset="2"/>
              </a:rPr>
              <a:t></a:t>
            </a:r>
            <a:r>
              <a:rPr lang="en-US" sz="2000" b="1" baseline="-25000">
                <a:solidFill>
                  <a:srgbClr val="000000"/>
                </a:solidFill>
                <a:effectLst>
                  <a:outerShdw blurRad="38100" dist="38100" dir="2700000" algn="tl">
                    <a:srgbClr val="FFFFFF"/>
                  </a:outerShdw>
                </a:effectLst>
                <a:latin typeface="Arial" charset="0"/>
                <a:sym typeface="Symbol" pitchFamily="18" charset="2"/>
              </a:rPr>
              <a:t>o</a:t>
            </a:r>
            <a:r>
              <a:rPr lang="en-US" sz="2000" b="1">
                <a:solidFill>
                  <a:srgbClr val="000000"/>
                </a:solidFill>
                <a:effectLst>
                  <a:outerShdw blurRad="38100" dist="38100" dir="2700000" algn="tl">
                    <a:srgbClr val="FFFFFF"/>
                  </a:outerShdw>
                </a:effectLst>
                <a:latin typeface="Arial" charset="0"/>
                <a:sym typeface="Symbol" pitchFamily="18" charset="2"/>
              </a:rPr>
              <a:t>/n</a:t>
            </a:r>
          </a:p>
          <a:p>
            <a:endParaRPr lang="en-US" sz="2000" b="1">
              <a:solidFill>
                <a:srgbClr val="000000"/>
              </a:solidFill>
              <a:effectLst>
                <a:outerShdw blurRad="38100" dist="38100" dir="2700000" algn="tl">
                  <a:srgbClr val="FFFFFF"/>
                </a:outerShdw>
              </a:effectLst>
              <a:latin typeface="Arial" charset="0"/>
              <a:sym typeface="Symbol" pitchFamily="18" charset="2"/>
            </a:endParaRPr>
          </a:p>
          <a:p>
            <a:r>
              <a:rPr lang="en-US" sz="2000" b="1">
                <a:solidFill>
                  <a:srgbClr val="000000"/>
                </a:solidFill>
                <a:effectLst>
                  <a:outerShdw blurRad="38100" dist="38100" dir="2700000" algn="tl">
                    <a:srgbClr val="FFFFFF"/>
                  </a:outerShdw>
                </a:effectLst>
                <a:latin typeface="Arial" charset="0"/>
                <a:sym typeface="Symbol" pitchFamily="18" charset="2"/>
              </a:rPr>
              <a:t>Minima   2t = m</a:t>
            </a:r>
            <a:r>
              <a:rPr lang="en-US" sz="2000" b="1" baseline="-25000">
                <a:solidFill>
                  <a:srgbClr val="000000"/>
                </a:solidFill>
                <a:effectLst>
                  <a:outerShdw blurRad="38100" dist="38100" dir="2700000" algn="tl">
                    <a:srgbClr val="FFFFFF"/>
                  </a:outerShdw>
                </a:effectLst>
                <a:latin typeface="Arial" charset="0"/>
                <a:sym typeface="Symbol" pitchFamily="18" charset="2"/>
              </a:rPr>
              <a:t>o</a:t>
            </a:r>
            <a:r>
              <a:rPr lang="en-US" sz="2000" b="1">
                <a:solidFill>
                  <a:srgbClr val="000000"/>
                </a:solidFill>
                <a:effectLst>
                  <a:outerShdw blurRad="38100" dist="38100" dir="2700000" algn="tl">
                    <a:srgbClr val="FFFFFF"/>
                  </a:outerShdw>
                </a:effectLst>
                <a:latin typeface="Arial" charset="0"/>
                <a:sym typeface="Symbol" pitchFamily="18" charset="2"/>
              </a:rPr>
              <a:t>/n</a:t>
            </a:r>
          </a:p>
        </p:txBody>
      </p:sp>
      <p:sp>
        <p:nvSpPr>
          <p:cNvPr id="54292" name="Line 20"/>
          <p:cNvSpPr>
            <a:spLocks noChangeShapeType="1"/>
          </p:cNvSpPr>
          <p:nvPr/>
        </p:nvSpPr>
        <p:spPr bwMode="auto">
          <a:xfrm flipV="1">
            <a:off x="4572000" y="1600200"/>
            <a:ext cx="0" cy="914400"/>
          </a:xfrm>
          <a:prstGeom prst="line">
            <a:avLst/>
          </a:prstGeom>
          <a:noFill/>
          <a:ln w="9525">
            <a:solidFill>
              <a:schemeClr val="tx1"/>
            </a:solidFill>
            <a:round/>
            <a:headEnd/>
            <a:tailEnd type="triangle" w="med" len="med"/>
          </a:ln>
          <a:effectLst/>
        </p:spPr>
        <p:txBody>
          <a:bodyPr/>
          <a:lstStyle/>
          <a:p>
            <a:endParaRPr lang="en-US">
              <a:solidFill>
                <a:srgbClr val="000000"/>
              </a:solidFill>
            </a:endParaRPr>
          </a:p>
        </p:txBody>
      </p:sp>
    </p:spTree>
    <p:extLst>
      <p:ext uri="{BB962C8B-B14F-4D97-AF65-F5344CB8AC3E}">
        <p14:creationId xmlns:p14="http://schemas.microsoft.com/office/powerpoint/2010/main" val="16881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wipe(up)">
                                      <p:cBhvr>
                                        <p:cTn id="7" dur="500"/>
                                        <p:tgtEl>
                                          <p:spTgt spid="5427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4279"/>
                                        </p:tgtEl>
                                        <p:attrNameLst>
                                          <p:attrName>style.visibility</p:attrName>
                                        </p:attrNameLst>
                                      </p:cBhvr>
                                      <p:to>
                                        <p:strVal val="visible"/>
                                      </p:to>
                                    </p:set>
                                    <p:animEffect transition="in" filter="wipe(up)">
                                      <p:cBhvr>
                                        <p:cTn id="11" dur="500"/>
                                        <p:tgtEl>
                                          <p:spTgt spid="5427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4292"/>
                                        </p:tgtEl>
                                        <p:attrNameLst>
                                          <p:attrName>style.visibility</p:attrName>
                                        </p:attrNameLst>
                                      </p:cBhvr>
                                      <p:to>
                                        <p:strVal val="visible"/>
                                      </p:to>
                                    </p:set>
                                    <p:animEffect transition="in" filter="wipe(down)">
                                      <p:cBhvr>
                                        <p:cTn id="16" dur="500"/>
                                        <p:tgtEl>
                                          <p:spTgt spid="542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4280"/>
                                        </p:tgtEl>
                                        <p:attrNameLst>
                                          <p:attrName>style.visibility</p:attrName>
                                        </p:attrNameLst>
                                      </p:cBhvr>
                                      <p:to>
                                        <p:strVal val="visible"/>
                                      </p:to>
                                    </p:set>
                                    <p:animEffect transition="in" filter="wipe(down)">
                                      <p:cBhvr>
                                        <p:cTn id="21" dur="500"/>
                                        <p:tgtEl>
                                          <p:spTgt spid="5428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4281"/>
                                        </p:tgtEl>
                                        <p:attrNameLst>
                                          <p:attrName>style.visibility</p:attrName>
                                        </p:attrNameLst>
                                      </p:cBhvr>
                                      <p:to>
                                        <p:strVal val="visible"/>
                                      </p:to>
                                    </p:set>
                                    <p:animEffect transition="in" filter="dissolve">
                                      <p:cBhvr>
                                        <p:cTn id="26" dur="500"/>
                                        <p:tgtEl>
                                          <p:spTgt spid="5428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4286"/>
                                        </p:tgtEl>
                                        <p:attrNameLst>
                                          <p:attrName>style.visibility</p:attrName>
                                        </p:attrNameLst>
                                      </p:cBhvr>
                                      <p:to>
                                        <p:strVal val="visible"/>
                                      </p:to>
                                    </p:set>
                                    <p:animEffect transition="in" filter="dissolve">
                                      <p:cBhvr>
                                        <p:cTn id="31" dur="500"/>
                                        <p:tgtEl>
                                          <p:spTgt spid="54286"/>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54287"/>
                                        </p:tgtEl>
                                        <p:attrNameLst>
                                          <p:attrName>style.visibility</p:attrName>
                                        </p:attrNameLst>
                                      </p:cBhvr>
                                      <p:to>
                                        <p:strVal val="visible"/>
                                      </p:to>
                                    </p:set>
                                    <p:animEffect transition="in" filter="dissolve">
                                      <p:cBhvr>
                                        <p:cTn id="35" dur="500"/>
                                        <p:tgtEl>
                                          <p:spTgt spid="54287"/>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54285"/>
                                        </p:tgtEl>
                                        <p:attrNameLst>
                                          <p:attrName>style.visibility</p:attrName>
                                        </p:attrNameLst>
                                      </p:cBhvr>
                                      <p:to>
                                        <p:strVal val="visible"/>
                                      </p:to>
                                    </p:set>
                                    <p:animEffect transition="in" filter="dissolve">
                                      <p:cBhvr>
                                        <p:cTn id="39" dur="500"/>
                                        <p:tgtEl>
                                          <p:spTgt spid="5428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4284"/>
                                        </p:tgtEl>
                                        <p:attrNameLst>
                                          <p:attrName>style.visibility</p:attrName>
                                        </p:attrNameLst>
                                      </p:cBhvr>
                                      <p:to>
                                        <p:strVal val="visible"/>
                                      </p:to>
                                    </p:set>
                                    <p:animEffect transition="in" filter="dissolve">
                                      <p:cBhvr>
                                        <p:cTn id="44" dur="500"/>
                                        <p:tgtEl>
                                          <p:spTgt spid="5428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4288"/>
                                        </p:tgtEl>
                                        <p:attrNameLst>
                                          <p:attrName>style.visibility</p:attrName>
                                        </p:attrNameLst>
                                      </p:cBhvr>
                                      <p:to>
                                        <p:strVal val="visible"/>
                                      </p:to>
                                    </p:set>
                                    <p:animEffect transition="in" filter="dissolve">
                                      <p:cBhvr>
                                        <p:cTn id="49" dur="500"/>
                                        <p:tgtEl>
                                          <p:spTgt spid="54288"/>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54289"/>
                                        </p:tgtEl>
                                        <p:attrNameLst>
                                          <p:attrName>style.visibility</p:attrName>
                                        </p:attrNameLst>
                                      </p:cBhvr>
                                      <p:to>
                                        <p:strVal val="visible"/>
                                      </p:to>
                                    </p:set>
                                    <p:animEffect transition="in" filter="dissolve">
                                      <p:cBhvr>
                                        <p:cTn id="53" dur="500"/>
                                        <p:tgtEl>
                                          <p:spTgt spid="5428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4290"/>
                                        </p:tgtEl>
                                        <p:attrNameLst>
                                          <p:attrName>style.visibility</p:attrName>
                                        </p:attrNameLst>
                                      </p:cBhvr>
                                      <p:to>
                                        <p:strVal val="visible"/>
                                      </p:to>
                                    </p:set>
                                    <p:animEffect transition="in" filter="dissolve">
                                      <p:cBhvr>
                                        <p:cTn id="58" dur="500"/>
                                        <p:tgtEl>
                                          <p:spTgt spid="54290"/>
                                        </p:tgtEl>
                                      </p:cBhvr>
                                    </p:animEffect>
                                  </p:childTnLst>
                                </p:cTn>
                              </p:par>
                            </p:childTnLst>
                          </p:cTn>
                        </p:par>
                      </p:childTnLst>
                    </p:cTn>
                  </p:par>
                  <p:par>
                    <p:cTn id="59" fill="hold">
                      <p:stCondLst>
                        <p:cond delay="indefinite"/>
                      </p:stCondLst>
                      <p:childTnLst>
                        <p:par>
                          <p:cTn id="60" fill="hold">
                            <p:stCondLst>
                              <p:cond delay="0"/>
                            </p:stCondLst>
                            <p:childTnLst>
                              <p:par>
                                <p:cTn id="61" presetID="24" presetClass="entr" presetSubtype="0" fill="hold" grpId="0" nodeType="clickEffect">
                                  <p:stCondLst>
                                    <p:cond delay="0"/>
                                  </p:stCondLst>
                                  <p:childTnLst>
                                    <p:set>
                                      <p:cBhvr>
                                        <p:cTn id="62" dur="1" fill="hold">
                                          <p:stCondLst>
                                            <p:cond delay="499"/>
                                          </p:stCondLst>
                                        </p:cTn>
                                        <p:tgtEl>
                                          <p:spTgt spid="54291"/>
                                        </p:tgtEl>
                                        <p:attrNameLst>
                                          <p:attrName>style.visibility</p:attrName>
                                        </p:attrNameLst>
                                      </p:cBhvr>
                                      <p:to>
                                        <p:strVal val="visible"/>
                                      </p:to>
                                    </p:set>
                                    <p:anim to="" calcmode="lin" valueType="num">
                                      <p:cBhvr>
                                        <p:cTn id="63" dur="1" fill="hold"/>
                                        <p:tgtEl>
                                          <p:spTgt spid="542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utoUpdateAnimBg="0"/>
      <p:bldP spid="54280" grpId="0" animBg="1"/>
      <p:bldP spid="54281" grpId="0" autoUpdateAnimBg="0"/>
      <p:bldP spid="54284" grpId="0" autoUpdateAnimBg="0"/>
      <p:bldP spid="54285" grpId="0" autoUpdateAnimBg="0"/>
      <p:bldP spid="54286" grpId="0" animBg="1"/>
      <p:bldP spid="54287" grpId="0" autoUpdateAnimBg="0"/>
      <p:bldP spid="54288" grpId="0" animBg="1"/>
      <p:bldP spid="54289" grpId="0" autoUpdateAnimBg="0"/>
      <p:bldP spid="54290" grpId="0" autoUpdateAnimBg="0"/>
      <p:bldP spid="54291" grpId="0" autoUpdateAnimBg="0"/>
      <p:bldP spid="542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4572000" y="2428875"/>
            <a:ext cx="4267200" cy="4078288"/>
          </a:xfrm>
          <a:prstGeom prst="rect">
            <a:avLst/>
          </a:prstGeom>
          <a:noFill/>
          <a:ln w="38100" cmpd="dbl">
            <a:solidFill>
              <a:srgbClr val="006666"/>
            </a:solidFill>
            <a:miter lim="800000"/>
            <a:headEnd/>
            <a:tailEnd/>
          </a:ln>
          <a:effectLst/>
        </p:spPr>
      </p:pic>
      <p:sp>
        <p:nvSpPr>
          <p:cNvPr id="55299" name="Text Box 3"/>
          <p:cNvSpPr txBox="1">
            <a:spLocks noChangeArrowheads="1"/>
          </p:cNvSpPr>
          <p:nvPr/>
        </p:nvSpPr>
        <p:spPr bwMode="auto">
          <a:xfrm>
            <a:off x="2971800" y="44450"/>
            <a:ext cx="3067050" cy="641350"/>
          </a:xfrm>
          <a:prstGeom prst="rect">
            <a:avLst/>
          </a:prstGeom>
          <a:noFill/>
          <a:ln w="9525">
            <a:noFill/>
            <a:miter lim="800000"/>
            <a:headEnd/>
            <a:tailEnd/>
          </a:ln>
          <a:effectLst/>
        </p:spPr>
        <p:txBody>
          <a:bodyPr wrap="none">
            <a:spAutoFit/>
          </a:bodyPr>
          <a:lstStyle/>
          <a:p>
            <a:r>
              <a:rPr lang="en-US" sz="3600" b="1">
                <a:solidFill>
                  <a:srgbClr val="006666"/>
                </a:solidFill>
              </a:rPr>
              <a:t>Newton’s Ring</a:t>
            </a:r>
          </a:p>
        </p:txBody>
      </p:sp>
      <p:sp>
        <p:nvSpPr>
          <p:cNvPr id="55300" name="Text Box 4"/>
          <p:cNvSpPr txBox="1">
            <a:spLocks noChangeArrowheads="1"/>
          </p:cNvSpPr>
          <p:nvPr/>
        </p:nvSpPr>
        <p:spPr bwMode="auto">
          <a:xfrm>
            <a:off x="3048000" y="4419600"/>
            <a:ext cx="609600" cy="457200"/>
          </a:xfrm>
          <a:prstGeom prst="rect">
            <a:avLst/>
          </a:prstGeom>
          <a:noFill/>
          <a:ln w="9525">
            <a:noFill/>
            <a:miter lim="800000"/>
            <a:headEnd/>
            <a:tailEnd/>
          </a:ln>
          <a:effectLst/>
        </p:spPr>
        <p:txBody>
          <a:bodyPr>
            <a:spAutoFit/>
          </a:bodyPr>
          <a:lstStyle/>
          <a:p>
            <a:pPr>
              <a:spcBef>
                <a:spcPct val="50000"/>
              </a:spcBef>
            </a:pPr>
            <a:endParaRPr lang="en-US">
              <a:solidFill>
                <a:srgbClr val="000000"/>
              </a:solidFill>
            </a:endParaRPr>
          </a:p>
        </p:txBody>
      </p:sp>
      <p:sp>
        <p:nvSpPr>
          <p:cNvPr id="55301" name="Rectangle 5"/>
          <p:cNvSpPr>
            <a:spLocks noChangeArrowheads="1"/>
          </p:cNvSpPr>
          <p:nvPr/>
        </p:nvSpPr>
        <p:spPr bwMode="auto">
          <a:xfrm>
            <a:off x="304800" y="565150"/>
            <a:ext cx="7924800" cy="1492250"/>
          </a:xfrm>
          <a:prstGeom prst="rect">
            <a:avLst/>
          </a:prstGeom>
          <a:noFill/>
          <a:ln w="9525">
            <a:noFill/>
            <a:miter lim="800000"/>
            <a:headEnd/>
            <a:tailEnd/>
          </a:ln>
          <a:effectLst/>
        </p:spPr>
        <p:txBody>
          <a:bodyPr/>
          <a:lstStyle/>
          <a:p>
            <a:pPr marL="342900" indent="-342900">
              <a:spcBef>
                <a:spcPct val="20000"/>
              </a:spcBef>
              <a:buFontTx/>
              <a:buChar char="•"/>
            </a:pPr>
            <a:r>
              <a:rPr lang="en-US" sz="3200">
                <a:solidFill>
                  <a:srgbClr val="CC0000"/>
                </a:solidFill>
              </a:rPr>
              <a:t>Ray 1</a:t>
            </a:r>
            <a:r>
              <a:rPr lang="en-US" sz="3200">
                <a:solidFill>
                  <a:srgbClr val="000000"/>
                </a:solidFill>
              </a:rPr>
              <a:t> undergoes a </a:t>
            </a:r>
            <a:r>
              <a:rPr lang="en-US" sz="3200">
                <a:solidFill>
                  <a:srgbClr val="CC0000"/>
                </a:solidFill>
              </a:rPr>
              <a:t>phase change of 180</a:t>
            </a:r>
            <a:r>
              <a:rPr lang="en-US" sz="3200">
                <a:solidFill>
                  <a:srgbClr val="CC0000"/>
                </a:solidFill>
                <a:sym typeface="Symbol" pitchFamily="18" charset="2"/>
              </a:rPr>
              <a:t></a:t>
            </a:r>
            <a:r>
              <a:rPr lang="en-US" sz="3200">
                <a:solidFill>
                  <a:srgbClr val="000000"/>
                </a:solidFill>
                <a:sym typeface="Symbol" pitchFamily="18" charset="2"/>
              </a:rPr>
              <a:t> on reflection, whereas </a:t>
            </a:r>
            <a:r>
              <a:rPr lang="en-US" sz="3200">
                <a:solidFill>
                  <a:srgbClr val="CC0000"/>
                </a:solidFill>
                <a:sym typeface="Symbol" pitchFamily="18" charset="2"/>
              </a:rPr>
              <a:t>ray 2</a:t>
            </a:r>
            <a:r>
              <a:rPr lang="en-US" sz="3200">
                <a:solidFill>
                  <a:srgbClr val="000000"/>
                </a:solidFill>
                <a:sym typeface="Symbol" pitchFamily="18" charset="2"/>
              </a:rPr>
              <a:t> undergoes </a:t>
            </a:r>
            <a:r>
              <a:rPr lang="en-US" sz="3200">
                <a:solidFill>
                  <a:srgbClr val="CC0000"/>
                </a:solidFill>
                <a:sym typeface="Symbol" pitchFamily="18" charset="2"/>
              </a:rPr>
              <a:t>no phase</a:t>
            </a:r>
            <a:r>
              <a:rPr lang="en-US" sz="3200">
                <a:solidFill>
                  <a:srgbClr val="000000"/>
                </a:solidFill>
                <a:sym typeface="Symbol" pitchFamily="18" charset="2"/>
              </a:rPr>
              <a:t> </a:t>
            </a:r>
            <a:r>
              <a:rPr lang="en-US" sz="3200">
                <a:solidFill>
                  <a:srgbClr val="CC0000"/>
                </a:solidFill>
                <a:sym typeface="Symbol" pitchFamily="18" charset="2"/>
              </a:rPr>
              <a:t>change</a:t>
            </a:r>
            <a:endParaRPr lang="en-US" sz="3200">
              <a:solidFill>
                <a:srgbClr val="CC0000"/>
              </a:solidFill>
            </a:endParaRPr>
          </a:p>
        </p:txBody>
      </p:sp>
      <p:sp>
        <p:nvSpPr>
          <p:cNvPr id="55302" name="Text Box 6"/>
          <p:cNvSpPr txBox="1">
            <a:spLocks noChangeArrowheads="1"/>
          </p:cNvSpPr>
          <p:nvPr/>
        </p:nvSpPr>
        <p:spPr bwMode="auto">
          <a:xfrm>
            <a:off x="304800" y="1982788"/>
            <a:ext cx="5943600" cy="1160462"/>
          </a:xfrm>
          <a:prstGeom prst="rect">
            <a:avLst/>
          </a:prstGeom>
          <a:noFill/>
          <a:ln w="9525">
            <a:noFill/>
            <a:miter lim="800000"/>
            <a:headEnd/>
            <a:tailEnd/>
          </a:ln>
          <a:effectLst/>
        </p:spPr>
        <p:txBody>
          <a:bodyPr>
            <a:spAutoFit/>
          </a:bodyPr>
          <a:lstStyle/>
          <a:p>
            <a:pPr>
              <a:spcBef>
                <a:spcPct val="50000"/>
              </a:spcBef>
            </a:pPr>
            <a:r>
              <a:rPr lang="en-US" sz="2800">
                <a:solidFill>
                  <a:srgbClr val="000000"/>
                </a:solidFill>
                <a:latin typeface="Arial" charset="0"/>
              </a:rPr>
              <a:t>R= radius of curvature of lens</a:t>
            </a:r>
          </a:p>
          <a:p>
            <a:pPr>
              <a:spcBef>
                <a:spcPct val="50000"/>
              </a:spcBef>
            </a:pPr>
            <a:r>
              <a:rPr lang="en-US" sz="2800">
                <a:solidFill>
                  <a:srgbClr val="000000"/>
                </a:solidFill>
                <a:latin typeface="Arial" charset="0"/>
              </a:rPr>
              <a:t>r=radius of Newton’s ring</a:t>
            </a:r>
          </a:p>
        </p:txBody>
      </p:sp>
    </p:spTree>
    <p:extLst>
      <p:ext uri="{BB962C8B-B14F-4D97-AF65-F5344CB8AC3E}">
        <p14:creationId xmlns:p14="http://schemas.microsoft.com/office/powerpoint/2010/main" val="4867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p:bldP spid="5530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hal41"/>
          <p:cNvPicPr>
            <a:picLocks noChangeAspect="1" noChangeArrowheads="1"/>
          </p:cNvPicPr>
          <p:nvPr/>
        </p:nvPicPr>
        <p:blipFill>
          <a:blip r:embed="rId3" cstate="print"/>
          <a:srcRect b="4938"/>
          <a:stretch>
            <a:fillRect/>
          </a:stretch>
        </p:blipFill>
        <p:spPr bwMode="auto">
          <a:xfrm>
            <a:off x="304800" y="381000"/>
            <a:ext cx="5626100" cy="5867400"/>
          </a:xfrm>
          <a:prstGeom prst="rect">
            <a:avLst/>
          </a:prstGeom>
          <a:noFill/>
          <a:ln w="38100" cmpd="dbl">
            <a:solidFill>
              <a:srgbClr val="006666"/>
            </a:solidFill>
            <a:miter lim="800000"/>
            <a:headEnd/>
            <a:tailEnd/>
          </a:ln>
        </p:spPr>
      </p:pic>
      <p:graphicFrame>
        <p:nvGraphicFramePr>
          <p:cNvPr id="56323" name="Object 3"/>
          <p:cNvGraphicFramePr>
            <a:graphicFrameLocks noChangeAspect="1"/>
          </p:cNvGraphicFramePr>
          <p:nvPr/>
        </p:nvGraphicFramePr>
        <p:xfrm>
          <a:off x="4724400" y="381000"/>
          <a:ext cx="4114800" cy="3119438"/>
        </p:xfrm>
        <a:graphic>
          <a:graphicData uri="http://schemas.openxmlformats.org/presentationml/2006/ole">
            <mc:AlternateContent xmlns:mc="http://schemas.openxmlformats.org/markup-compatibility/2006">
              <mc:Choice xmlns:v="urn:schemas-microsoft-com:vml" Requires="v">
                <p:oleObj spid="_x0000_s79898" name="Equation" r:id="rId4" imgW="1625600" imgH="1231900" progId="Equation.3">
                  <p:embed/>
                </p:oleObj>
              </mc:Choice>
              <mc:Fallback>
                <p:oleObj name="Equation" r:id="rId4" imgW="1625600" imgH="123190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81000"/>
                        <a:ext cx="4114800" cy="3119438"/>
                      </a:xfrm>
                      <a:prstGeom prst="rect">
                        <a:avLst/>
                      </a:prstGeom>
                      <a:solidFill>
                        <a:srgbClr val="CCFFFF"/>
                      </a:solidFill>
                      <a:ln w="38100" cmpd="dbl">
                        <a:solidFill>
                          <a:srgbClr val="006666"/>
                        </a:solidFill>
                        <a:miter lim="800000"/>
                        <a:headEnd/>
                        <a:tailEnd/>
                      </a:ln>
                    </p:spPr>
                  </p:pic>
                </p:oleObj>
              </mc:Fallback>
            </mc:AlternateContent>
          </a:graphicData>
        </a:graphic>
      </p:graphicFrame>
    </p:spTree>
    <p:extLst>
      <p:ext uri="{BB962C8B-B14F-4D97-AF65-F5344CB8AC3E}">
        <p14:creationId xmlns:p14="http://schemas.microsoft.com/office/powerpoint/2010/main" val="11768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333375" y="1219200"/>
          <a:ext cx="8810625" cy="4724400"/>
        </p:xfrm>
        <a:graphic>
          <a:graphicData uri="http://schemas.openxmlformats.org/presentationml/2006/ole">
            <mc:AlternateContent xmlns:mc="http://schemas.openxmlformats.org/markup-compatibility/2006">
              <mc:Choice xmlns:v="urn:schemas-microsoft-com:vml" Requires="v">
                <p:oleObj spid="_x0000_s80922" name="Equation" r:id="rId3" imgW="3035300" imgH="1574800" progId="Equation.DSMT4">
                  <p:embed/>
                </p:oleObj>
              </mc:Choice>
              <mc:Fallback>
                <p:oleObj name="Equation" r:id="rId3" imgW="3035300" imgH="15748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219200"/>
                        <a:ext cx="8810625" cy="47244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cmpd="dbl">
                            <a:solidFill>
                              <a:srgbClr val="006666"/>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6425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990600" y="1752600"/>
          <a:ext cx="7162800" cy="3248025"/>
        </p:xfrm>
        <a:graphic>
          <a:graphicData uri="http://schemas.openxmlformats.org/presentationml/2006/ole">
            <mc:AlternateContent xmlns:mc="http://schemas.openxmlformats.org/markup-compatibility/2006">
              <mc:Choice xmlns:v="urn:schemas-microsoft-com:vml" Requires="v">
                <p:oleObj spid="_x0000_s81946" name="Equation" r:id="rId3" imgW="1625600" imgH="736600" progId="Equation.3">
                  <p:embed/>
                </p:oleObj>
              </mc:Choice>
              <mc:Fallback>
                <p:oleObj name="Equation" r:id="rId3" imgW="1625600" imgH="7366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52600"/>
                        <a:ext cx="7162800" cy="3248025"/>
                      </a:xfrm>
                      <a:prstGeom prst="rect">
                        <a:avLst/>
                      </a:prstGeom>
                      <a:solidFill>
                        <a:srgbClr val="CCFFFF"/>
                      </a:solidFill>
                      <a:ln w="38100" cmpd="dbl">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043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8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752600" y="685800"/>
            <a:ext cx="5010150" cy="641350"/>
          </a:xfrm>
          <a:prstGeom prst="rect">
            <a:avLst/>
          </a:prstGeom>
          <a:noFill/>
          <a:ln w="9525">
            <a:noFill/>
            <a:miter lim="800000"/>
            <a:headEnd/>
            <a:tailEnd/>
          </a:ln>
          <a:effectLst/>
        </p:spPr>
        <p:txBody>
          <a:bodyPr wrap="none">
            <a:spAutoFit/>
          </a:bodyPr>
          <a:lstStyle/>
          <a:p>
            <a:r>
              <a:rPr lang="en-US" sz="3600" b="1" dirty="0">
                <a:solidFill>
                  <a:srgbClr val="006666"/>
                </a:solidFill>
              </a:rPr>
              <a:t>Reflected Newton’s Ring</a:t>
            </a:r>
          </a:p>
        </p:txBody>
      </p:sp>
      <p:pic>
        <p:nvPicPr>
          <p:cNvPr id="94212" name="Picture 4" descr="Image result for Newton's ri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545" r="3336"/>
          <a:stretch/>
        </p:blipFill>
        <p:spPr bwMode="auto">
          <a:xfrm>
            <a:off x="2212524" y="1976718"/>
            <a:ext cx="4550226"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4702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p:cNvPicPr>
            <a:picLocks noChangeAspect="1" noChangeArrowheads="1"/>
          </p:cNvPicPr>
          <p:nvPr/>
        </p:nvPicPr>
        <p:blipFill>
          <a:blip r:embed="rId2" cstate="print">
            <a:clrChange>
              <a:clrFrom>
                <a:srgbClr val="FEFEFE"/>
              </a:clrFrom>
              <a:clrTo>
                <a:srgbClr val="FEFEFE">
                  <a:alpha val="0"/>
                </a:srgbClr>
              </a:clrTo>
            </a:clrChange>
          </a:blip>
          <a:srcRect l="12009" r="16512" b="-655"/>
          <a:stretch>
            <a:fillRect/>
          </a:stretch>
        </p:blipFill>
        <p:spPr bwMode="auto">
          <a:xfrm>
            <a:off x="990600" y="1371600"/>
            <a:ext cx="6858000" cy="4899025"/>
          </a:xfrm>
          <a:prstGeom prst="rect">
            <a:avLst/>
          </a:prstGeom>
          <a:noFill/>
          <a:ln w="9525">
            <a:noFill/>
            <a:miter lim="800000"/>
            <a:headEnd/>
            <a:tailEnd/>
          </a:ln>
        </p:spPr>
      </p:pic>
      <p:sp>
        <p:nvSpPr>
          <p:cNvPr id="64515" name="Text Box 4"/>
          <p:cNvSpPr txBox="1">
            <a:spLocks noChangeArrowheads="1"/>
          </p:cNvSpPr>
          <p:nvPr/>
        </p:nvSpPr>
        <p:spPr bwMode="auto">
          <a:xfrm>
            <a:off x="457200" y="381000"/>
            <a:ext cx="3582988" cy="762000"/>
          </a:xfrm>
          <a:prstGeom prst="rect">
            <a:avLst/>
          </a:prstGeom>
          <a:noFill/>
          <a:ln w="9525">
            <a:noFill/>
            <a:miter lim="800000"/>
            <a:headEnd/>
            <a:tailEnd/>
          </a:ln>
        </p:spPr>
        <p:txBody>
          <a:bodyPr wrap="none">
            <a:spAutoFit/>
          </a:bodyPr>
          <a:lstStyle/>
          <a:p>
            <a:r>
              <a:rPr lang="en-US" sz="4400">
                <a:solidFill>
                  <a:srgbClr val="6600FF"/>
                </a:solidFill>
              </a:rPr>
              <a:t>Newton’s Ring</a:t>
            </a:r>
          </a:p>
        </p:txBody>
      </p:sp>
    </p:spTree>
    <p:extLst>
      <p:ext uri="{BB962C8B-B14F-4D97-AF65-F5344CB8AC3E}">
        <p14:creationId xmlns:p14="http://schemas.microsoft.com/office/powerpoint/2010/main" val="18042662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52600" y="762000"/>
            <a:ext cx="5412572" cy="646331"/>
          </a:xfrm>
          <a:prstGeom prst="rect">
            <a:avLst/>
          </a:prstGeom>
          <a:noFill/>
          <a:ln w="9525">
            <a:noFill/>
            <a:miter lim="800000"/>
            <a:headEnd/>
            <a:tailEnd/>
          </a:ln>
          <a:effectLst/>
        </p:spPr>
        <p:txBody>
          <a:bodyPr wrap="none">
            <a:spAutoFit/>
          </a:bodyPr>
          <a:lstStyle/>
          <a:p>
            <a:r>
              <a:rPr lang="en-US" sz="3600" b="1" dirty="0" smtClean="0">
                <a:solidFill>
                  <a:srgbClr val="006666"/>
                </a:solidFill>
              </a:rPr>
              <a:t>White light Newton’s </a:t>
            </a:r>
            <a:r>
              <a:rPr lang="en-US" sz="3600" b="1" dirty="0">
                <a:solidFill>
                  <a:srgbClr val="006666"/>
                </a:solidFill>
              </a:rPr>
              <a:t>Ring</a:t>
            </a:r>
          </a:p>
        </p:txBody>
      </p:sp>
      <p:pic>
        <p:nvPicPr>
          <p:cNvPr id="4" name="Picture 2" descr="https://sites.google.com/site/puenggphysics/_/rsrc/1466753722921/home/Unit-II/newtons-ring/Picture4.jpg"/>
          <p:cNvPicPr>
            <a:picLocks noChangeAspect="1" noChangeArrowheads="1"/>
          </p:cNvPicPr>
          <p:nvPr/>
        </p:nvPicPr>
        <p:blipFill>
          <a:blip r:embed="rId2" cstate="print"/>
          <a:srcRect/>
          <a:stretch>
            <a:fillRect/>
          </a:stretch>
        </p:blipFill>
        <p:spPr bwMode="auto">
          <a:xfrm>
            <a:off x="2667000" y="1981200"/>
            <a:ext cx="3880000" cy="3600000"/>
          </a:xfrm>
          <a:prstGeom prst="rect">
            <a:avLst/>
          </a:prstGeom>
          <a:noFill/>
        </p:spPr>
      </p:pic>
    </p:spTree>
    <p:extLst>
      <p:ext uri="{BB962C8B-B14F-4D97-AF65-F5344CB8AC3E}">
        <p14:creationId xmlns:p14="http://schemas.microsoft.com/office/powerpoint/2010/main" val="287841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ich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752600"/>
            <a:ext cx="6172200" cy="2749550"/>
          </a:xfrm>
          <a:prstGeom prst="rect">
            <a:avLst/>
          </a:prstGeom>
          <a:noFill/>
          <a:ln w="38100" cmpd="dbl">
            <a:solidFill>
              <a:srgbClr val="C49D68"/>
            </a:solidFill>
            <a:miter lim="800000"/>
            <a:headEnd/>
            <a:tailEnd/>
          </a:ln>
          <a:extLst>
            <a:ext uri="{909E8E84-426E-40DD-AFC4-6F175D3DCCD1}">
              <a14:hiddenFill xmlns:a14="http://schemas.microsoft.com/office/drawing/2010/main">
                <a:solidFill>
                  <a:srgbClr val="FFFFFF"/>
                </a:solidFill>
              </a14:hiddenFill>
            </a:ext>
          </a:extLst>
        </p:spPr>
      </p:pic>
      <p:sp>
        <p:nvSpPr>
          <p:cNvPr id="4099" name="Text Box 3"/>
          <p:cNvSpPr txBox="1">
            <a:spLocks noChangeArrowheads="1"/>
          </p:cNvSpPr>
          <p:nvPr/>
        </p:nvSpPr>
        <p:spPr bwMode="auto">
          <a:xfrm>
            <a:off x="3048000" y="4953000"/>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a:solidFill>
                  <a:srgbClr val="000000"/>
                </a:solidFill>
              </a:rPr>
              <a:t>Experimental set up</a:t>
            </a:r>
          </a:p>
        </p:txBody>
      </p:sp>
      <p:sp>
        <p:nvSpPr>
          <p:cNvPr id="4" name="Text Box 5"/>
          <p:cNvSpPr txBox="1">
            <a:spLocks noChangeArrowheads="1"/>
          </p:cNvSpPr>
          <p:nvPr/>
        </p:nvSpPr>
        <p:spPr bwMode="auto">
          <a:xfrm>
            <a:off x="2438400" y="533400"/>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solidFill>
                  <a:srgbClr val="000000"/>
                </a:solidFill>
              </a:rPr>
              <a:t>Michelson Interferometer</a:t>
            </a:r>
          </a:p>
        </p:txBody>
      </p:sp>
    </p:spTree>
    <p:extLst>
      <p:ext uri="{BB962C8B-B14F-4D97-AF65-F5344CB8AC3E}">
        <p14:creationId xmlns:p14="http://schemas.microsoft.com/office/powerpoint/2010/main" val="274918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447800" y="141982"/>
            <a:ext cx="6477000" cy="1077218"/>
          </a:xfrm>
          <a:prstGeom prst="rect">
            <a:avLst/>
          </a:prstGeom>
          <a:noFill/>
          <a:ln w="9525">
            <a:noFill/>
            <a:miter lim="800000"/>
            <a:headEnd/>
            <a:tailEnd/>
          </a:ln>
        </p:spPr>
        <p:txBody>
          <a:bodyPr wrap="square">
            <a:spAutoFit/>
          </a:bodyPr>
          <a:lstStyle/>
          <a:p>
            <a:pPr algn="ctr"/>
            <a:r>
              <a:rPr lang="en-US" sz="3200" b="1" dirty="0" smtClean="0">
                <a:solidFill>
                  <a:srgbClr val="FF0000"/>
                </a:solidFill>
              </a:rPr>
              <a:t>Total energy density of EM waves at a given time instance</a:t>
            </a:r>
            <a:endParaRPr lang="en-US" sz="3200" b="1" dirty="0">
              <a:solidFill>
                <a:srgbClr val="FF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407735166"/>
              </p:ext>
            </p:extLst>
          </p:nvPr>
        </p:nvGraphicFramePr>
        <p:xfrm>
          <a:off x="1219200" y="2286000"/>
          <a:ext cx="4787900" cy="4419600"/>
        </p:xfrm>
        <a:graphic>
          <a:graphicData uri="http://schemas.openxmlformats.org/presentationml/2006/ole">
            <mc:AlternateContent xmlns:mc="http://schemas.openxmlformats.org/markup-compatibility/2006">
              <mc:Choice xmlns:v="urn:schemas-microsoft-com:vml" Requires="v">
                <p:oleObj spid="_x0000_s146434" name="Equation" r:id="rId3" imgW="1485900" imgH="1371600" progId="">
                  <p:embed/>
                </p:oleObj>
              </mc:Choice>
              <mc:Fallback>
                <p:oleObj name="Equation" r:id="rId3" imgW="1485900" imgH="1371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86000"/>
                        <a:ext cx="47879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5849161"/>
              </p:ext>
            </p:extLst>
          </p:nvPr>
        </p:nvGraphicFramePr>
        <p:xfrm>
          <a:off x="6705601" y="2236178"/>
          <a:ext cx="2057398" cy="1345222"/>
        </p:xfrm>
        <a:graphic>
          <a:graphicData uri="http://schemas.openxmlformats.org/presentationml/2006/ole">
            <mc:AlternateContent xmlns:mc="http://schemas.openxmlformats.org/markup-compatibility/2006">
              <mc:Choice xmlns:v="urn:schemas-microsoft-com:vml" Requires="v">
                <p:oleObj spid="_x0000_s146435" name="Equation" r:id="rId5" imgW="660113" imgH="431613" progId="">
                  <p:embed/>
                </p:oleObj>
              </mc:Choice>
              <mc:Fallback>
                <p:oleObj name="Equation" r:id="rId5" imgW="660113" imgH="43161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1" y="2236178"/>
                        <a:ext cx="2057398" cy="1345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
          <p:cNvSpPr txBox="1">
            <a:spLocks noChangeArrowheads="1"/>
          </p:cNvSpPr>
          <p:nvPr/>
        </p:nvSpPr>
        <p:spPr bwMode="auto">
          <a:xfrm>
            <a:off x="1524000" y="1381125"/>
            <a:ext cx="6781800" cy="523875"/>
          </a:xfrm>
          <a:prstGeom prst="rect">
            <a:avLst/>
          </a:prstGeom>
          <a:noFill/>
          <a:ln w="9525">
            <a:noFill/>
            <a:miter lim="800000"/>
            <a:headEnd/>
            <a:tailEnd/>
          </a:ln>
        </p:spPr>
        <p:txBody>
          <a:bodyPr>
            <a:spAutoFit/>
          </a:bodyPr>
          <a:lstStyle/>
          <a:p>
            <a:r>
              <a:rPr lang="en-US" sz="2800" b="1" dirty="0">
                <a:solidFill>
                  <a:srgbClr val="FF0000"/>
                </a:solidFill>
              </a:rPr>
              <a:t>Energy Density: Energy per unit volume</a:t>
            </a:r>
          </a:p>
        </p:txBody>
      </p:sp>
    </p:spTree>
    <p:extLst>
      <p:ext uri="{BB962C8B-B14F-4D97-AF65-F5344CB8AC3E}">
        <p14:creationId xmlns:p14="http://schemas.microsoft.com/office/powerpoint/2010/main" val="2749969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ay-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438" y="676275"/>
            <a:ext cx="7475537" cy="5505450"/>
          </a:xfrm>
          <a:prstGeom prst="rect">
            <a:avLst/>
          </a:prstGeom>
          <a:noFill/>
          <a:ln w="38100" cmpd="dbl">
            <a:solidFill>
              <a:srgbClr val="C49D68"/>
            </a:solidFill>
            <a:miter lim="800000"/>
            <a:headEnd/>
            <a:tailEnd/>
          </a:ln>
          <a:extLst>
            <a:ext uri="{909E8E84-426E-40DD-AFC4-6F175D3DCCD1}">
              <a14:hiddenFill xmlns:a14="http://schemas.microsoft.com/office/drawing/2010/main">
                <a:solidFill>
                  <a:srgbClr val="FFFFFF"/>
                </a:solidFill>
              </a14:hiddenFill>
            </a:ext>
          </a:extLst>
        </p:spPr>
      </p:pic>
      <p:sp>
        <p:nvSpPr>
          <p:cNvPr id="5123" name="Line 11"/>
          <p:cNvSpPr>
            <a:spLocks noChangeShapeType="1"/>
          </p:cNvSpPr>
          <p:nvPr/>
        </p:nvSpPr>
        <p:spPr bwMode="auto">
          <a:xfrm flipV="1">
            <a:off x="4024313" y="4495800"/>
            <a:ext cx="76200" cy="152400"/>
          </a:xfrm>
          <a:prstGeom prst="line">
            <a:avLst/>
          </a:prstGeom>
          <a:noFill/>
          <a:ln w="15875">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5124" name="Line 12"/>
          <p:cNvSpPr>
            <a:spLocks noChangeShapeType="1"/>
          </p:cNvSpPr>
          <p:nvPr/>
        </p:nvSpPr>
        <p:spPr bwMode="auto">
          <a:xfrm flipH="1" flipV="1">
            <a:off x="3886200" y="4495800"/>
            <a:ext cx="122238" cy="152400"/>
          </a:xfrm>
          <a:prstGeom prst="line">
            <a:avLst/>
          </a:prstGeom>
          <a:noFill/>
          <a:ln w="254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Tree>
    <p:extLst>
      <p:ext uri="{BB962C8B-B14F-4D97-AF65-F5344CB8AC3E}">
        <p14:creationId xmlns:p14="http://schemas.microsoft.com/office/powerpoint/2010/main" val="13830117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988" y="1633538"/>
            <a:ext cx="782002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102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517525" y="3495675"/>
            <a:ext cx="378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1">
                <a:solidFill>
                  <a:srgbClr val="000000"/>
                </a:solidFill>
              </a:rPr>
              <a:t>Radius of nth dark ring</a:t>
            </a:r>
          </a:p>
        </p:txBody>
      </p:sp>
      <p:graphicFrame>
        <p:nvGraphicFramePr>
          <p:cNvPr id="7171" name="Object 5"/>
          <p:cNvGraphicFramePr>
            <a:graphicFrameLocks noChangeAspect="1"/>
          </p:cNvGraphicFramePr>
          <p:nvPr/>
        </p:nvGraphicFramePr>
        <p:xfrm>
          <a:off x="2057400" y="1066800"/>
          <a:ext cx="4572000" cy="1928813"/>
        </p:xfrm>
        <a:graphic>
          <a:graphicData uri="http://schemas.openxmlformats.org/presentationml/2006/ole">
            <mc:AlternateContent xmlns:mc="http://schemas.openxmlformats.org/markup-compatibility/2006">
              <mc:Choice xmlns:v="urn:schemas-microsoft-com:vml" Requires="v">
                <p:oleObj spid="_x0000_s82992" name="Equation" r:id="rId3" imgW="1143000" imgH="482600" progId="Equation.3">
                  <p:embed/>
                </p:oleObj>
              </mc:Choice>
              <mc:Fallback>
                <p:oleObj name="Equation" r:id="rId3" imgW="1143000" imgH="482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66800"/>
                        <a:ext cx="4572000" cy="19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ChangeAspect="1"/>
          </p:cNvGraphicFramePr>
          <p:nvPr/>
        </p:nvGraphicFramePr>
        <p:xfrm>
          <a:off x="2219325" y="4267200"/>
          <a:ext cx="4365625" cy="1535113"/>
        </p:xfrm>
        <a:graphic>
          <a:graphicData uri="http://schemas.openxmlformats.org/presentationml/2006/ole">
            <mc:AlternateContent xmlns:mc="http://schemas.openxmlformats.org/markup-compatibility/2006">
              <mc:Choice xmlns:v="urn:schemas-microsoft-com:vml" Requires="v">
                <p:oleObj spid="_x0000_s82993" name="Equation" r:id="rId5" imgW="1193800" imgH="419100" progId="Equation.3">
                  <p:embed/>
                </p:oleObj>
              </mc:Choice>
              <mc:Fallback>
                <p:oleObj name="Equation" r:id="rId5" imgW="1193800" imgH="419100"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325" y="4267200"/>
                        <a:ext cx="4365625" cy="153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Text Box 7"/>
          <p:cNvSpPr txBox="1">
            <a:spLocks noChangeArrowheads="1"/>
          </p:cNvSpPr>
          <p:nvPr/>
        </p:nvSpPr>
        <p:spPr bwMode="auto">
          <a:xfrm>
            <a:off x="762000" y="533400"/>
            <a:ext cx="4486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1">
                <a:solidFill>
                  <a:srgbClr val="000000"/>
                </a:solidFill>
              </a:rPr>
              <a:t>In Michelson interferometer</a:t>
            </a:r>
          </a:p>
        </p:txBody>
      </p:sp>
    </p:spTree>
    <p:extLst>
      <p:ext uri="{BB962C8B-B14F-4D97-AF65-F5344CB8AC3E}">
        <p14:creationId xmlns:p14="http://schemas.microsoft.com/office/powerpoint/2010/main" val="37503770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990600" y="3276600"/>
            <a:ext cx="67548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SzPct val="150000"/>
              <a:buFontTx/>
              <a:buChar char="•"/>
            </a:pPr>
            <a:r>
              <a:rPr lang="en-US" sz="2800" b="1" dirty="0">
                <a:solidFill>
                  <a:srgbClr val="000000"/>
                </a:solidFill>
              </a:rPr>
              <a:t>Order of the fringe</a:t>
            </a:r>
          </a:p>
          <a:p>
            <a:pPr eaLnBrk="1" hangingPunct="1">
              <a:buSzPct val="150000"/>
              <a:buFontTx/>
              <a:buChar char="•"/>
            </a:pPr>
            <a:endParaRPr lang="en-US" sz="2800" b="1" dirty="0">
              <a:solidFill>
                <a:srgbClr val="000000"/>
              </a:solidFill>
            </a:endParaRPr>
          </a:p>
          <a:p>
            <a:pPr eaLnBrk="1" hangingPunct="1">
              <a:buSzPct val="150000"/>
              <a:buFontTx/>
              <a:buChar char="•"/>
            </a:pPr>
            <a:r>
              <a:rPr lang="en-US" sz="2800" b="1" dirty="0">
                <a:solidFill>
                  <a:srgbClr val="000000"/>
                </a:solidFill>
              </a:rPr>
              <a:t>Angular radius of the </a:t>
            </a:r>
            <a:r>
              <a:rPr lang="en-US" sz="2800" b="1" dirty="0" err="1">
                <a:solidFill>
                  <a:srgbClr val="000000"/>
                </a:solidFill>
              </a:rPr>
              <a:t>pth</a:t>
            </a:r>
            <a:r>
              <a:rPr lang="en-US" sz="2800" b="1" dirty="0">
                <a:solidFill>
                  <a:srgbClr val="000000"/>
                </a:solidFill>
              </a:rPr>
              <a:t> ring</a:t>
            </a:r>
          </a:p>
          <a:p>
            <a:pPr eaLnBrk="1" hangingPunct="1">
              <a:buSzPct val="150000"/>
            </a:pPr>
            <a:endParaRPr lang="en-US" sz="2800" b="1" dirty="0">
              <a:solidFill>
                <a:srgbClr val="000000"/>
              </a:solidFill>
            </a:endParaRPr>
          </a:p>
          <a:p>
            <a:pPr eaLnBrk="1" hangingPunct="1">
              <a:buSzPct val="150000"/>
              <a:buFontTx/>
              <a:buChar char="•"/>
            </a:pPr>
            <a:r>
              <a:rPr lang="en-US" sz="2800" b="1" dirty="0">
                <a:solidFill>
                  <a:srgbClr val="000000"/>
                </a:solidFill>
              </a:rPr>
              <a:t>Formation of both real and virtual fringes</a:t>
            </a:r>
          </a:p>
          <a:p>
            <a:pPr eaLnBrk="1" hangingPunct="1">
              <a:buSzPct val="150000"/>
              <a:buFontTx/>
              <a:buChar char="•"/>
            </a:pPr>
            <a:endParaRPr lang="en-US" sz="2800" b="1" dirty="0">
              <a:solidFill>
                <a:srgbClr val="000000"/>
              </a:solidFill>
            </a:endParaRPr>
          </a:p>
        </p:txBody>
      </p:sp>
      <p:pic>
        <p:nvPicPr>
          <p:cNvPr id="3" name="Picture 2" descr="MFrin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533400"/>
            <a:ext cx="2561167" cy="3352800"/>
          </a:xfrm>
          <a:prstGeom prst="rect">
            <a:avLst/>
          </a:prstGeom>
          <a:noFill/>
          <a:ln w="38100" cmpd="dbl">
            <a:solidFill>
              <a:srgbClr val="C49D68"/>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2384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41325" y="530225"/>
            <a:ext cx="8088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a:solidFill>
                  <a:srgbClr val="3333CC"/>
                </a:solidFill>
              </a:rPr>
              <a:t>1. Measurement of wavelength of light</a:t>
            </a:r>
          </a:p>
        </p:txBody>
      </p:sp>
      <p:graphicFrame>
        <p:nvGraphicFramePr>
          <p:cNvPr id="11267" name="Object 5"/>
          <p:cNvGraphicFramePr>
            <a:graphicFrameLocks noChangeAspect="1"/>
          </p:cNvGraphicFramePr>
          <p:nvPr/>
        </p:nvGraphicFramePr>
        <p:xfrm>
          <a:off x="2438400" y="2590800"/>
          <a:ext cx="5389563" cy="979488"/>
        </p:xfrm>
        <a:graphic>
          <a:graphicData uri="http://schemas.openxmlformats.org/presentationml/2006/ole">
            <mc:AlternateContent xmlns:mc="http://schemas.openxmlformats.org/markup-compatibility/2006">
              <mc:Choice xmlns:v="urn:schemas-microsoft-com:vml" Requires="v">
                <p:oleObj spid="_x0000_s85086" name="Equation" r:id="rId3" imgW="1257300" imgH="228600" progId="Equation.3">
                  <p:embed/>
                </p:oleObj>
              </mc:Choice>
              <mc:Fallback>
                <p:oleObj name="Equation" r:id="rId3" imgW="1257300" imgH="228600" progId="Equation.3">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5389563"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6"/>
          <p:cNvGraphicFramePr>
            <a:graphicFrameLocks noChangeAspect="1"/>
          </p:cNvGraphicFramePr>
          <p:nvPr/>
        </p:nvGraphicFramePr>
        <p:xfrm>
          <a:off x="2514600" y="3657600"/>
          <a:ext cx="2613025" cy="762000"/>
        </p:xfrm>
        <a:graphic>
          <a:graphicData uri="http://schemas.openxmlformats.org/presentationml/2006/ole">
            <mc:AlternateContent xmlns:mc="http://schemas.openxmlformats.org/markup-compatibility/2006">
              <mc:Choice xmlns:v="urn:schemas-microsoft-com:vml" Requires="v">
                <p:oleObj spid="_x0000_s85087" name="Equation" r:id="rId5" imgW="609336" imgH="177723" progId="Equation.3">
                  <p:embed/>
                </p:oleObj>
              </mc:Choice>
              <mc:Fallback>
                <p:oleObj name="Equation" r:id="rId5" imgW="609336" imgH="177723"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657600"/>
                        <a:ext cx="26130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7"/>
          <p:cNvGraphicFramePr>
            <a:graphicFrameLocks noChangeAspect="1"/>
          </p:cNvGraphicFramePr>
          <p:nvPr/>
        </p:nvGraphicFramePr>
        <p:xfrm>
          <a:off x="1447800" y="4572000"/>
          <a:ext cx="6629400" cy="1085850"/>
        </p:xfrm>
        <a:graphic>
          <a:graphicData uri="http://schemas.openxmlformats.org/presentationml/2006/ole">
            <mc:AlternateContent xmlns:mc="http://schemas.openxmlformats.org/markup-compatibility/2006">
              <mc:Choice xmlns:v="urn:schemas-microsoft-com:vml" Requires="v">
                <p:oleObj spid="_x0000_s85088" name="Equation" r:id="rId7" imgW="1548728" imgH="253890" progId="Equation.3">
                  <p:embed/>
                </p:oleObj>
              </mc:Choice>
              <mc:Fallback>
                <p:oleObj name="Equation" r:id="rId7" imgW="1548728" imgH="253890"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572000"/>
                        <a:ext cx="66294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8"/>
          <p:cNvGraphicFramePr>
            <a:graphicFrameLocks noChangeAspect="1"/>
          </p:cNvGraphicFramePr>
          <p:nvPr/>
        </p:nvGraphicFramePr>
        <p:xfrm>
          <a:off x="2505075" y="1600200"/>
          <a:ext cx="3065463" cy="631825"/>
        </p:xfrm>
        <a:graphic>
          <a:graphicData uri="http://schemas.openxmlformats.org/presentationml/2006/ole">
            <mc:AlternateContent xmlns:mc="http://schemas.openxmlformats.org/markup-compatibility/2006">
              <mc:Choice xmlns:v="urn:schemas-microsoft-com:vml" Requires="v">
                <p:oleObj spid="_x0000_s85089" name="Equation" r:id="rId9" imgW="863225" imgH="177723" progId="Equation.DSMT4">
                  <p:embed/>
                </p:oleObj>
              </mc:Choice>
              <mc:Fallback>
                <p:oleObj name="Equation" r:id="rId9" imgW="863225" imgH="177723" progId="Equation.DSMT4">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5075" y="1600200"/>
                        <a:ext cx="3065463"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39159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63550" y="352425"/>
            <a:ext cx="7842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solidFill>
                  <a:srgbClr val="008000"/>
                </a:solidFill>
              </a:rPr>
              <a:t>2. Measurement of wavelength separation</a:t>
            </a:r>
          </a:p>
          <a:p>
            <a:pPr eaLnBrk="1" hangingPunct="1"/>
            <a:r>
              <a:rPr lang="en-US" sz="3600">
                <a:solidFill>
                  <a:srgbClr val="008000"/>
                </a:solidFill>
              </a:rPr>
              <a:t>    of a doublet</a:t>
            </a:r>
          </a:p>
        </p:txBody>
      </p:sp>
      <p:graphicFrame>
        <p:nvGraphicFramePr>
          <p:cNvPr id="12291" name="Object 6"/>
          <p:cNvGraphicFramePr>
            <a:graphicFrameLocks noChangeAspect="1"/>
          </p:cNvGraphicFramePr>
          <p:nvPr/>
        </p:nvGraphicFramePr>
        <p:xfrm>
          <a:off x="2057400" y="1600200"/>
          <a:ext cx="5105400" cy="781050"/>
        </p:xfrm>
        <a:graphic>
          <a:graphicData uri="http://schemas.openxmlformats.org/presentationml/2006/ole">
            <mc:AlternateContent xmlns:mc="http://schemas.openxmlformats.org/markup-compatibility/2006">
              <mc:Choice xmlns:v="urn:schemas-microsoft-com:vml" Requires="v">
                <p:oleObj spid="_x0000_s86110" name="Equation" r:id="rId3" imgW="1409088" imgH="215806" progId="Equation.3">
                  <p:embed/>
                </p:oleObj>
              </mc:Choice>
              <mc:Fallback>
                <p:oleObj name="Equation" r:id="rId3" imgW="1409088" imgH="215806" progId="Equation.3">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00200"/>
                        <a:ext cx="51054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7"/>
          <p:cNvGraphicFramePr>
            <a:graphicFrameLocks noChangeAspect="1"/>
          </p:cNvGraphicFramePr>
          <p:nvPr/>
        </p:nvGraphicFramePr>
        <p:xfrm>
          <a:off x="1066800" y="2514600"/>
          <a:ext cx="7543800" cy="733425"/>
        </p:xfrm>
        <a:graphic>
          <a:graphicData uri="http://schemas.openxmlformats.org/presentationml/2006/ole">
            <mc:AlternateContent xmlns:mc="http://schemas.openxmlformats.org/markup-compatibility/2006">
              <mc:Choice xmlns:v="urn:schemas-microsoft-com:vml" Requires="v">
                <p:oleObj spid="_x0000_s86111" name="Equation" r:id="rId5" imgW="2222500" imgH="215900" progId="Equation.3">
                  <p:embed/>
                </p:oleObj>
              </mc:Choice>
              <mc:Fallback>
                <p:oleObj name="Equation" r:id="rId5" imgW="2222500" imgH="21590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514600"/>
                        <a:ext cx="75438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8"/>
          <p:cNvGraphicFramePr>
            <a:graphicFrameLocks noChangeAspect="1"/>
          </p:cNvGraphicFramePr>
          <p:nvPr/>
        </p:nvGraphicFramePr>
        <p:xfrm>
          <a:off x="914400" y="3581400"/>
          <a:ext cx="7086600" cy="752475"/>
        </p:xfrm>
        <a:graphic>
          <a:graphicData uri="http://schemas.openxmlformats.org/presentationml/2006/ole">
            <mc:AlternateContent xmlns:mc="http://schemas.openxmlformats.org/markup-compatibility/2006">
              <mc:Choice xmlns:v="urn:schemas-microsoft-com:vml" Requires="v">
                <p:oleObj spid="_x0000_s86112" name="Equation" r:id="rId7" imgW="2032000" imgH="215900" progId="Equation.3">
                  <p:embed/>
                </p:oleObj>
              </mc:Choice>
              <mc:Fallback>
                <p:oleObj name="Equation" r:id="rId7" imgW="2032000" imgH="215900"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581400"/>
                        <a:ext cx="70866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9"/>
          <p:cNvGraphicFramePr>
            <a:graphicFrameLocks noChangeAspect="1"/>
          </p:cNvGraphicFramePr>
          <p:nvPr/>
        </p:nvGraphicFramePr>
        <p:xfrm>
          <a:off x="2209800" y="4495800"/>
          <a:ext cx="4114800" cy="1682750"/>
        </p:xfrm>
        <a:graphic>
          <a:graphicData uri="http://schemas.openxmlformats.org/presentationml/2006/ole">
            <mc:AlternateContent xmlns:mc="http://schemas.openxmlformats.org/markup-compatibility/2006">
              <mc:Choice xmlns:v="urn:schemas-microsoft-com:vml" Requires="v">
                <p:oleObj spid="_x0000_s86113" name="Equation" r:id="rId9" imgW="990600" imgH="457200" progId="Equation.3">
                  <p:embed/>
                </p:oleObj>
              </mc:Choice>
              <mc:Fallback>
                <p:oleObj name="Equation" r:id="rId9" imgW="990600" imgH="457200" progId="Equation.3">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495800"/>
                        <a:ext cx="4114800"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95394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846138"/>
            <a:ext cx="5900738"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2819400" y="152400"/>
            <a:ext cx="3349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400" b="1">
                <a:solidFill>
                  <a:srgbClr val="660066"/>
                </a:solidFill>
              </a:rPr>
              <a:t>Concordance</a:t>
            </a:r>
          </a:p>
        </p:txBody>
      </p:sp>
      <p:graphicFrame>
        <p:nvGraphicFramePr>
          <p:cNvPr id="13316" name="Object 4"/>
          <p:cNvGraphicFramePr>
            <a:graphicFrameLocks noChangeAspect="1"/>
          </p:cNvGraphicFramePr>
          <p:nvPr/>
        </p:nvGraphicFramePr>
        <p:xfrm>
          <a:off x="685800" y="3810000"/>
          <a:ext cx="2286000" cy="793750"/>
        </p:xfrm>
        <a:graphic>
          <a:graphicData uri="http://schemas.openxmlformats.org/presentationml/2006/ole">
            <mc:AlternateContent xmlns:mc="http://schemas.openxmlformats.org/markup-compatibility/2006">
              <mc:Choice xmlns:v="urn:schemas-microsoft-com:vml" Requires="v">
                <p:oleObj spid="_x0000_s87088" name="Equation" r:id="rId4" imgW="622030" imgH="215806" progId="Equation.3">
                  <p:embed/>
                </p:oleObj>
              </mc:Choice>
              <mc:Fallback>
                <p:oleObj name="Equation" r:id="rId4" imgW="622030" imgH="215806"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810000"/>
                        <a:ext cx="22860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5"/>
          <p:cNvGraphicFramePr>
            <a:graphicFrameLocks noChangeAspect="1"/>
          </p:cNvGraphicFramePr>
          <p:nvPr/>
        </p:nvGraphicFramePr>
        <p:xfrm>
          <a:off x="381000" y="4800600"/>
          <a:ext cx="2895600" cy="793750"/>
        </p:xfrm>
        <a:graphic>
          <a:graphicData uri="http://schemas.openxmlformats.org/presentationml/2006/ole">
            <mc:AlternateContent xmlns:mc="http://schemas.openxmlformats.org/markup-compatibility/2006">
              <mc:Choice xmlns:v="urn:schemas-microsoft-com:vml" Requires="v">
                <p:oleObj spid="_x0000_s87089" name="Equation" r:id="rId6" imgW="787058" imgH="215806" progId="Equation.3">
                  <p:embed/>
                </p:oleObj>
              </mc:Choice>
              <mc:Fallback>
                <p:oleObj name="Equation" r:id="rId6" imgW="787058" imgH="215806" progId="Equation.3">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800600"/>
                        <a:ext cx="28956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40906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9725" y="838200"/>
            <a:ext cx="5857875"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2819400" y="152400"/>
            <a:ext cx="3132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400" b="1">
                <a:solidFill>
                  <a:srgbClr val="660066"/>
                </a:solidFill>
              </a:rPr>
              <a:t>Discordance</a:t>
            </a:r>
          </a:p>
        </p:txBody>
      </p:sp>
      <p:graphicFrame>
        <p:nvGraphicFramePr>
          <p:cNvPr id="14340" name="Object 5"/>
          <p:cNvGraphicFramePr>
            <a:graphicFrameLocks noChangeAspect="1"/>
          </p:cNvGraphicFramePr>
          <p:nvPr/>
        </p:nvGraphicFramePr>
        <p:xfrm>
          <a:off x="6019800" y="4800600"/>
          <a:ext cx="2667000" cy="925513"/>
        </p:xfrm>
        <a:graphic>
          <a:graphicData uri="http://schemas.openxmlformats.org/presentationml/2006/ole">
            <mc:AlternateContent xmlns:mc="http://schemas.openxmlformats.org/markup-compatibility/2006">
              <mc:Choice xmlns:v="urn:schemas-microsoft-com:vml" Requires="v">
                <p:oleObj spid="_x0000_s88112" name="Equation" r:id="rId4" imgW="622030" imgH="215806" progId="Equation.3">
                  <p:embed/>
                </p:oleObj>
              </mc:Choice>
              <mc:Fallback>
                <p:oleObj name="Equation" r:id="rId4" imgW="622030" imgH="215806" progId="Equation.3">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800600"/>
                        <a:ext cx="26670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341" name="Group 8"/>
          <p:cNvGrpSpPr>
            <a:grpSpLocks/>
          </p:cNvGrpSpPr>
          <p:nvPr/>
        </p:nvGrpSpPr>
        <p:grpSpPr bwMode="auto">
          <a:xfrm>
            <a:off x="5105400" y="5791200"/>
            <a:ext cx="3819525" cy="733425"/>
            <a:chOff x="3202" y="3621"/>
            <a:chExt cx="2406" cy="462"/>
          </a:xfrm>
        </p:grpSpPr>
        <p:sp>
          <p:nvSpPr>
            <p:cNvPr id="14342" name="Text Box 7"/>
            <p:cNvSpPr txBox="1">
              <a:spLocks noChangeArrowheads="1"/>
            </p:cNvSpPr>
            <p:nvPr/>
          </p:nvSpPr>
          <p:spPr bwMode="auto">
            <a:xfrm>
              <a:off x="3202" y="3621"/>
              <a:ext cx="137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a:solidFill>
                    <a:srgbClr val="000000"/>
                  </a:solidFill>
                </a:rPr>
                <a:t>= (</a:t>
              </a:r>
              <a:r>
                <a:rPr lang="en-US" sz="4000" i="1">
                  <a:solidFill>
                    <a:srgbClr val="000000"/>
                  </a:solidFill>
                </a:rPr>
                <a:t>q+1/2</a:t>
              </a:r>
              <a:r>
                <a:rPr lang="en-US" sz="4000">
                  <a:solidFill>
                    <a:srgbClr val="000000"/>
                  </a:solidFill>
                </a:rPr>
                <a:t>)</a:t>
              </a:r>
            </a:p>
          </p:txBody>
        </p:sp>
        <p:graphicFrame>
          <p:nvGraphicFramePr>
            <p:cNvPr id="14343" name="Object 6"/>
            <p:cNvGraphicFramePr>
              <a:graphicFrameLocks noChangeAspect="1"/>
            </p:cNvGraphicFramePr>
            <p:nvPr/>
          </p:nvGraphicFramePr>
          <p:xfrm>
            <a:off x="4512" y="3696"/>
            <a:ext cx="1096" cy="387"/>
          </p:xfrm>
          <a:graphic>
            <a:graphicData uri="http://schemas.openxmlformats.org/presentationml/2006/ole">
              <mc:AlternateContent xmlns:mc="http://schemas.openxmlformats.org/markup-compatibility/2006">
                <mc:Choice xmlns:v="urn:schemas-microsoft-com:vml" Requires="v">
                  <p:oleObj spid="_x0000_s88113" name="Equation" r:id="rId6" imgW="583693" imgH="215713" progId="Equation.3">
                    <p:embed/>
                  </p:oleObj>
                </mc:Choice>
                <mc:Fallback>
                  <p:oleObj name="Equation" r:id="rId6" imgW="583693" imgH="215713" progId="Equation.3">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2" y="3696"/>
                          <a:ext cx="1096"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7941679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cstate="print">
            <a:clrChange>
              <a:clrFrom>
                <a:srgbClr val="333131"/>
              </a:clrFrom>
              <a:clrTo>
                <a:srgbClr val="333131">
                  <a:alpha val="0"/>
                </a:srgbClr>
              </a:clrTo>
            </a:clrChange>
            <a:extLst>
              <a:ext uri="{28A0092B-C50C-407E-A947-70E740481C1C}">
                <a14:useLocalDpi xmlns:a14="http://schemas.microsoft.com/office/drawing/2010/main" val="0"/>
              </a:ext>
            </a:extLst>
          </a:blip>
          <a:srcRect l="2942" t="4536"/>
          <a:stretch>
            <a:fillRect/>
          </a:stretch>
        </p:blipFill>
        <p:spPr bwMode="auto">
          <a:xfrm>
            <a:off x="2362200" y="1600200"/>
            <a:ext cx="4876800" cy="3413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 name="WordArt 4"/>
          <p:cNvSpPr>
            <a:spLocks noChangeArrowheads="1" noChangeShapeType="1" noTextEdit="1"/>
          </p:cNvSpPr>
          <p:nvPr/>
        </p:nvSpPr>
        <p:spPr bwMode="auto">
          <a:xfrm>
            <a:off x="2743200" y="381000"/>
            <a:ext cx="3581400" cy="657225"/>
          </a:xfrm>
          <a:prstGeom prst="rect">
            <a:avLst/>
          </a:prstGeom>
        </p:spPr>
        <p:txBody>
          <a:bodyPr wrap="none" fromWordArt="1">
            <a:prstTxWarp prst="textDoubleWave1">
              <a:avLst>
                <a:gd name="adj1" fmla="val 6500"/>
                <a:gd name="adj2" fmla="val 0"/>
              </a:avLst>
            </a:prstTxWarp>
          </a:bodyPr>
          <a:lstStyle/>
          <a:p>
            <a:pPr algn="ctr"/>
            <a:r>
              <a:rPr lang="en-IN" sz="3600" kern="10" spc="-360" dirty="0">
                <a:ln w="12700">
                  <a:solidFill>
                    <a:srgbClr val="000099"/>
                  </a:solidFill>
                  <a:round/>
                  <a:headEnd/>
                  <a:tailEnd/>
                </a:ln>
                <a:solidFill>
                  <a:srgbClr val="33CCFF"/>
                </a:solidFill>
                <a:effectLst>
                  <a:outerShdw dist="125724" dir="18900000" algn="ctr" rotWithShape="0">
                    <a:srgbClr val="000099"/>
                  </a:outerShdw>
                </a:effectLst>
                <a:latin typeface="Arial Unicode MS"/>
                <a:ea typeface="Arial Unicode MS"/>
                <a:cs typeface="Arial Unicode MS"/>
              </a:rPr>
              <a:t>Diffraction</a:t>
            </a:r>
          </a:p>
        </p:txBody>
      </p:sp>
    </p:spTree>
    <p:extLst>
      <p:ext uri="{BB962C8B-B14F-4D97-AF65-F5344CB8AC3E}">
        <p14:creationId xmlns:p14="http://schemas.microsoft.com/office/powerpoint/2010/main" val="2464011934"/>
      </p:ext>
    </p:extLst>
  </p:cSld>
  <p:clrMapOvr>
    <a:masterClrMapping/>
  </p:clrMapOvr>
  <p:timing>
    <p:tnLst>
      <p:par>
        <p:cTn id="1" dur="indefinite" restart="never" nodeType="tmRoot"/>
      </p:par>
    </p:tnLst>
    <p:bldLst>
      <p:bldP spid="3076"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381000" y="685800"/>
            <a:ext cx="84582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sz="2800" b="1">
                <a:solidFill>
                  <a:srgbClr val="000066"/>
                </a:solidFill>
              </a:rPr>
              <a:t>Huygens’s Principle</a:t>
            </a:r>
          </a:p>
          <a:p>
            <a:pPr>
              <a:lnSpc>
                <a:spcPct val="150000"/>
              </a:lnSpc>
            </a:pPr>
            <a:r>
              <a:rPr lang="en-US">
                <a:solidFill>
                  <a:srgbClr val="000000"/>
                </a:solidFill>
              </a:rPr>
              <a:t>“Every point in a propagating wavefront serves as the source </a:t>
            </a:r>
          </a:p>
          <a:p>
            <a:pPr>
              <a:lnSpc>
                <a:spcPct val="150000"/>
              </a:lnSpc>
            </a:pPr>
            <a:r>
              <a:rPr lang="en-US">
                <a:solidFill>
                  <a:srgbClr val="000000"/>
                </a:solidFill>
              </a:rPr>
              <a:t>of spherical secondary wavelets, such that the wavefront at some later time is the envelope of these wavelets.”</a:t>
            </a:r>
          </a:p>
        </p:txBody>
      </p:sp>
      <p:sp>
        <p:nvSpPr>
          <p:cNvPr id="12293" name="Text Box 5"/>
          <p:cNvSpPr txBox="1">
            <a:spLocks noChangeArrowheads="1"/>
          </p:cNvSpPr>
          <p:nvPr/>
        </p:nvSpPr>
        <p:spPr bwMode="auto">
          <a:xfrm>
            <a:off x="241300" y="3352800"/>
            <a:ext cx="8869363"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sz="2800" b="1">
                <a:solidFill>
                  <a:srgbClr val="000066"/>
                </a:solidFill>
              </a:rPr>
              <a:t>Huygens-Fresnel Principle</a:t>
            </a:r>
          </a:p>
          <a:p>
            <a:pPr>
              <a:lnSpc>
                <a:spcPct val="150000"/>
              </a:lnSpc>
            </a:pPr>
            <a:r>
              <a:rPr lang="en-US">
                <a:solidFill>
                  <a:srgbClr val="000000"/>
                </a:solidFill>
              </a:rPr>
              <a:t>Every unobstructed point of a wavefront, at a given instant, serves as a </a:t>
            </a:r>
          </a:p>
          <a:p>
            <a:pPr>
              <a:lnSpc>
                <a:spcPct val="150000"/>
              </a:lnSpc>
            </a:pPr>
            <a:r>
              <a:rPr lang="en-US">
                <a:solidFill>
                  <a:srgbClr val="000000"/>
                </a:solidFill>
              </a:rPr>
              <a:t>source of spherical secondary wavelets, The amplitude of the optical </a:t>
            </a:r>
          </a:p>
          <a:p>
            <a:pPr>
              <a:lnSpc>
                <a:spcPct val="150000"/>
              </a:lnSpc>
            </a:pPr>
            <a:r>
              <a:rPr lang="en-US">
                <a:solidFill>
                  <a:srgbClr val="000000"/>
                </a:solidFill>
              </a:rPr>
              <a:t>field at any point beyond is the superposition of all these wavelets.</a:t>
            </a:r>
          </a:p>
        </p:txBody>
      </p:sp>
    </p:spTree>
    <p:extLst>
      <p:ext uri="{BB962C8B-B14F-4D97-AF65-F5344CB8AC3E}">
        <p14:creationId xmlns:p14="http://schemas.microsoft.com/office/powerpoint/2010/main" val="2584819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2286000" y="762000"/>
            <a:ext cx="4419600" cy="584200"/>
          </a:xfrm>
          <a:prstGeom prst="rect">
            <a:avLst/>
          </a:prstGeom>
          <a:noFill/>
          <a:ln w="9525">
            <a:noFill/>
            <a:miter lim="800000"/>
            <a:headEnd/>
            <a:tailEnd/>
          </a:ln>
        </p:spPr>
        <p:txBody>
          <a:bodyPr wrap="none">
            <a:spAutoFit/>
          </a:bodyPr>
          <a:lstStyle/>
          <a:p>
            <a:r>
              <a:rPr lang="en-US" sz="3200" b="1" dirty="0">
                <a:solidFill>
                  <a:srgbClr val="FF0000"/>
                </a:solidFill>
              </a:rPr>
              <a:t>Average Energy Density</a:t>
            </a:r>
          </a:p>
        </p:txBody>
      </p:sp>
      <p:graphicFrame>
        <p:nvGraphicFramePr>
          <p:cNvPr id="5" name="Object 4"/>
          <p:cNvGraphicFramePr>
            <a:graphicFrameLocks noChangeAspect="1"/>
          </p:cNvGraphicFramePr>
          <p:nvPr>
            <p:extLst>
              <p:ext uri="{D42A27DB-BD31-4B8C-83A1-F6EECF244321}">
                <p14:modId xmlns:p14="http://schemas.microsoft.com/office/powerpoint/2010/main" val="701799860"/>
              </p:ext>
            </p:extLst>
          </p:nvPr>
        </p:nvGraphicFramePr>
        <p:xfrm>
          <a:off x="2362200" y="1905000"/>
          <a:ext cx="4175900" cy="793421"/>
        </p:xfrm>
        <a:graphic>
          <a:graphicData uri="http://schemas.openxmlformats.org/presentationml/2006/ole">
            <mc:AlternateContent xmlns:mc="http://schemas.openxmlformats.org/markup-compatibility/2006">
              <mc:Choice xmlns:v="urn:schemas-microsoft-com:vml" Requires="v">
                <p:oleObj spid="_x0000_s147458" name="Equation" r:id="rId3" imgW="1269449" imgH="241195" progId="">
                  <p:embed/>
                </p:oleObj>
              </mc:Choice>
              <mc:Fallback>
                <p:oleObj name="Equation" r:id="rId3" imgW="1269449" imgH="2411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05000"/>
                        <a:ext cx="4175900" cy="793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58619218"/>
              </p:ext>
            </p:extLst>
          </p:nvPr>
        </p:nvGraphicFramePr>
        <p:xfrm>
          <a:off x="2910700" y="3657600"/>
          <a:ext cx="2610615" cy="1190133"/>
        </p:xfrm>
        <a:graphic>
          <a:graphicData uri="http://schemas.openxmlformats.org/presentationml/2006/ole">
            <mc:AlternateContent xmlns:mc="http://schemas.openxmlformats.org/markup-compatibility/2006">
              <mc:Choice xmlns:v="urn:schemas-microsoft-com:vml" Requires="v">
                <p:oleObj spid="_x0000_s147459" name="Equation" r:id="rId5" imgW="863225" imgH="393529" progId="">
                  <p:embed/>
                </p:oleObj>
              </mc:Choice>
              <mc:Fallback>
                <p:oleObj name="Equation" r:id="rId5" imgW="863225" imgH="39352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0700" y="3657600"/>
                        <a:ext cx="2610615" cy="1190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80001073"/>
              </p:ext>
            </p:extLst>
          </p:nvPr>
        </p:nvGraphicFramePr>
        <p:xfrm>
          <a:off x="3200400" y="5181600"/>
          <a:ext cx="2281085" cy="1219200"/>
        </p:xfrm>
        <a:graphic>
          <a:graphicData uri="http://schemas.openxmlformats.org/presentationml/2006/ole">
            <mc:AlternateContent xmlns:mc="http://schemas.openxmlformats.org/markup-compatibility/2006">
              <mc:Choice xmlns:v="urn:schemas-microsoft-com:vml" Requires="v">
                <p:oleObj spid="_x0000_s147460" name="Equation" r:id="rId7" imgW="736280" imgH="393529" progId="">
                  <p:embed/>
                </p:oleObj>
              </mc:Choice>
              <mc:Fallback>
                <p:oleObj name="Equation" r:id="rId7" imgW="736280" imgH="39352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181600"/>
                        <a:ext cx="228108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27023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981200" y="685800"/>
            <a:ext cx="5273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solidFill>
                  <a:srgbClr val="000066"/>
                </a:solidFill>
              </a:rPr>
              <a:t>Classical model of diffraction</a:t>
            </a:r>
          </a:p>
        </p:txBody>
      </p:sp>
      <p:grpSp>
        <p:nvGrpSpPr>
          <p:cNvPr id="16406" name="Group 22"/>
          <p:cNvGrpSpPr>
            <a:grpSpLocks/>
          </p:cNvGrpSpPr>
          <p:nvPr/>
        </p:nvGrpSpPr>
        <p:grpSpPr bwMode="auto">
          <a:xfrm>
            <a:off x="1981200" y="1752600"/>
            <a:ext cx="1143000" cy="2819400"/>
            <a:chOff x="1248" y="1104"/>
            <a:chExt cx="720" cy="1776"/>
          </a:xfrm>
        </p:grpSpPr>
        <p:sp>
          <p:nvSpPr>
            <p:cNvPr id="16388" name="Line 4"/>
            <p:cNvSpPr>
              <a:spLocks noChangeShapeType="1"/>
            </p:cNvSpPr>
            <p:nvPr/>
          </p:nvSpPr>
          <p:spPr bwMode="auto">
            <a:xfrm>
              <a:off x="1248" y="1584"/>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389" name="Line 5"/>
            <p:cNvSpPr>
              <a:spLocks noChangeShapeType="1"/>
            </p:cNvSpPr>
            <p:nvPr/>
          </p:nvSpPr>
          <p:spPr bwMode="auto">
            <a:xfrm flipV="1">
              <a:off x="1248" y="1104"/>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390" name="Line 6"/>
            <p:cNvSpPr>
              <a:spLocks noChangeShapeType="1"/>
            </p:cNvSpPr>
            <p:nvPr/>
          </p:nvSpPr>
          <p:spPr bwMode="auto">
            <a:xfrm>
              <a:off x="1968" y="1122"/>
              <a:ext cx="0" cy="1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391" name="Line 7"/>
            <p:cNvSpPr>
              <a:spLocks noChangeShapeType="1"/>
            </p:cNvSpPr>
            <p:nvPr/>
          </p:nvSpPr>
          <p:spPr bwMode="auto">
            <a:xfrm flipV="1">
              <a:off x="1248" y="2400"/>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sp>
        <p:nvSpPr>
          <p:cNvPr id="16392" name="Line 8"/>
          <p:cNvSpPr>
            <a:spLocks noChangeShapeType="1"/>
          </p:cNvSpPr>
          <p:nvPr/>
        </p:nvSpPr>
        <p:spPr bwMode="auto">
          <a:xfrm>
            <a:off x="2590800" y="31242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393" name="Line 9"/>
          <p:cNvSpPr>
            <a:spLocks noChangeShapeType="1"/>
          </p:cNvSpPr>
          <p:nvPr/>
        </p:nvSpPr>
        <p:spPr bwMode="auto">
          <a:xfrm>
            <a:off x="2590800" y="28956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394" name="Line 10"/>
          <p:cNvSpPr>
            <a:spLocks noChangeShapeType="1"/>
          </p:cNvSpPr>
          <p:nvPr/>
        </p:nvSpPr>
        <p:spPr bwMode="auto">
          <a:xfrm>
            <a:off x="2590800" y="33528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nvGrpSpPr>
          <p:cNvPr id="16407" name="Group 23"/>
          <p:cNvGrpSpPr>
            <a:grpSpLocks/>
          </p:cNvGrpSpPr>
          <p:nvPr/>
        </p:nvGrpSpPr>
        <p:grpSpPr bwMode="auto">
          <a:xfrm>
            <a:off x="6019800" y="1600200"/>
            <a:ext cx="1143000" cy="2819400"/>
            <a:chOff x="1248" y="1104"/>
            <a:chExt cx="720" cy="1776"/>
          </a:xfrm>
        </p:grpSpPr>
        <p:sp>
          <p:nvSpPr>
            <p:cNvPr id="16408" name="Line 24"/>
            <p:cNvSpPr>
              <a:spLocks noChangeShapeType="1"/>
            </p:cNvSpPr>
            <p:nvPr/>
          </p:nvSpPr>
          <p:spPr bwMode="auto">
            <a:xfrm>
              <a:off x="1248" y="1584"/>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409" name="Line 25"/>
            <p:cNvSpPr>
              <a:spLocks noChangeShapeType="1"/>
            </p:cNvSpPr>
            <p:nvPr/>
          </p:nvSpPr>
          <p:spPr bwMode="auto">
            <a:xfrm flipV="1">
              <a:off x="1248" y="1104"/>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410" name="Line 26"/>
            <p:cNvSpPr>
              <a:spLocks noChangeShapeType="1"/>
            </p:cNvSpPr>
            <p:nvPr/>
          </p:nvSpPr>
          <p:spPr bwMode="auto">
            <a:xfrm>
              <a:off x="1968" y="1122"/>
              <a:ext cx="0" cy="1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16411" name="Line 27"/>
            <p:cNvSpPr>
              <a:spLocks noChangeShapeType="1"/>
            </p:cNvSpPr>
            <p:nvPr/>
          </p:nvSpPr>
          <p:spPr bwMode="auto">
            <a:xfrm flipV="1">
              <a:off x="1248" y="2400"/>
              <a:ext cx="72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sp>
        <p:nvSpPr>
          <p:cNvPr id="16412" name="Text Box 28"/>
          <p:cNvSpPr txBox="1">
            <a:spLocks noChangeArrowheads="1"/>
          </p:cNvSpPr>
          <p:nvPr/>
        </p:nvSpPr>
        <p:spPr bwMode="auto">
          <a:xfrm>
            <a:off x="2209800" y="4419600"/>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00"/>
                </a:solidFill>
              </a:rPr>
              <a:t>wavefront</a:t>
            </a:r>
          </a:p>
        </p:txBody>
      </p:sp>
      <p:sp>
        <p:nvSpPr>
          <p:cNvPr id="16413" name="Text Box 29"/>
          <p:cNvSpPr txBox="1">
            <a:spLocks noChangeArrowheads="1"/>
          </p:cNvSpPr>
          <p:nvPr/>
        </p:nvSpPr>
        <p:spPr bwMode="auto">
          <a:xfrm>
            <a:off x="4191000" y="4114800"/>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00"/>
                </a:solidFill>
              </a:rPr>
              <a:t>obstacle</a:t>
            </a:r>
          </a:p>
        </p:txBody>
      </p:sp>
      <p:sp>
        <p:nvSpPr>
          <p:cNvPr id="16414" name="Text Box 30"/>
          <p:cNvSpPr txBox="1">
            <a:spLocks noChangeArrowheads="1"/>
          </p:cNvSpPr>
          <p:nvPr/>
        </p:nvSpPr>
        <p:spPr bwMode="auto">
          <a:xfrm>
            <a:off x="6096000" y="44958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00"/>
                </a:solidFill>
              </a:rPr>
              <a:t>screen</a:t>
            </a:r>
          </a:p>
        </p:txBody>
      </p:sp>
      <p:sp>
        <p:nvSpPr>
          <p:cNvPr id="28" name="Rectangle 27"/>
          <p:cNvSpPr/>
          <p:nvPr/>
        </p:nvSpPr>
        <p:spPr>
          <a:xfrm rot="1702574">
            <a:off x="3733800" y="2514600"/>
            <a:ext cx="1981200" cy="1219200"/>
          </a:xfrm>
          <a:prstGeom prst="rect">
            <a:avLst/>
          </a:prstGeom>
          <a:solidFill>
            <a:schemeClr val="accent1"/>
          </a:solidFill>
          <a:ln>
            <a:noFill/>
          </a:ln>
          <a:scene3d>
            <a:camera prst="orthographicFront">
              <a:rot lat="0" lon="360000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36115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1981200"/>
            <a:ext cx="85852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00"/>
                </a:solidFill>
              </a:rPr>
              <a:t>On obstacle, the electron oscillator vibrating and reemittting at </a:t>
            </a:r>
          </a:p>
          <a:p>
            <a:r>
              <a:rPr lang="en-US">
                <a:solidFill>
                  <a:srgbClr val="000000"/>
                </a:solidFill>
              </a:rPr>
              <a:t>source frequency</a:t>
            </a:r>
          </a:p>
          <a:p>
            <a:endParaRPr lang="en-US">
              <a:solidFill>
                <a:srgbClr val="000000"/>
              </a:solidFill>
            </a:endParaRPr>
          </a:p>
          <a:p>
            <a:r>
              <a:rPr lang="en-US">
                <a:solidFill>
                  <a:srgbClr val="000000"/>
                </a:solidFill>
              </a:rPr>
              <a:t>Incident field and field of all vibrating electrons superpose in such a</a:t>
            </a:r>
          </a:p>
          <a:p>
            <a:r>
              <a:rPr lang="en-US">
                <a:solidFill>
                  <a:srgbClr val="000000"/>
                </a:solidFill>
              </a:rPr>
              <a:t>way that there is zero field beyond the obstacle.</a:t>
            </a:r>
          </a:p>
          <a:p>
            <a:endParaRPr lang="en-US">
              <a:solidFill>
                <a:srgbClr val="000000"/>
              </a:solidFill>
            </a:endParaRPr>
          </a:p>
          <a:p>
            <a:r>
              <a:rPr lang="en-US">
                <a:solidFill>
                  <a:srgbClr val="000000"/>
                </a:solidFill>
              </a:rPr>
              <a:t>Assume the mutual interaction between the oscillators are essentially</a:t>
            </a:r>
          </a:p>
          <a:p>
            <a:r>
              <a:rPr lang="en-US">
                <a:solidFill>
                  <a:srgbClr val="000000"/>
                </a:solidFill>
              </a:rPr>
              <a:t>negligible.</a:t>
            </a:r>
          </a:p>
          <a:p>
            <a:endParaRPr lang="en-US">
              <a:solidFill>
                <a:srgbClr val="000000"/>
              </a:solidFill>
            </a:endParaRPr>
          </a:p>
        </p:txBody>
      </p:sp>
    </p:spTree>
    <p:extLst>
      <p:ext uri="{BB962C8B-B14F-4D97-AF65-F5344CB8AC3E}">
        <p14:creationId xmlns:p14="http://schemas.microsoft.com/office/powerpoint/2010/main" val="1673081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400" y="0"/>
            <a:ext cx="60594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b="1">
                <a:solidFill>
                  <a:srgbClr val="008000"/>
                </a:solidFill>
              </a:rPr>
              <a:t>Fresnel –Fraunhofer Diffraction</a:t>
            </a:r>
          </a:p>
        </p:txBody>
      </p:sp>
      <p:grpSp>
        <p:nvGrpSpPr>
          <p:cNvPr id="31747" name="Group 3"/>
          <p:cNvGrpSpPr>
            <a:grpSpLocks/>
          </p:cNvGrpSpPr>
          <p:nvPr/>
        </p:nvGrpSpPr>
        <p:grpSpPr bwMode="auto">
          <a:xfrm>
            <a:off x="2870200" y="1938338"/>
            <a:ext cx="5427663" cy="4592637"/>
            <a:chOff x="1916" y="1221"/>
            <a:chExt cx="3419" cy="2893"/>
          </a:xfrm>
        </p:grpSpPr>
        <p:pic>
          <p:nvPicPr>
            <p:cNvPr id="31748" name="Picture 4" descr="Fresnel Diffr from sl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 y="1235"/>
              <a:ext cx="3408" cy="2879"/>
            </a:xfrm>
            <a:prstGeom prst="rect">
              <a:avLst/>
            </a:prstGeom>
            <a:noFill/>
            <a:extLst>
              <a:ext uri="{909E8E84-426E-40DD-AFC4-6F175D3DCCD1}">
                <a14:hiddenFill xmlns:a14="http://schemas.microsoft.com/office/drawing/2010/main">
                  <a:solidFill>
                    <a:srgbClr val="FFFFFF"/>
                  </a:solidFill>
                </a14:hiddenFill>
              </a:ext>
            </a:extLst>
          </p:spPr>
        </p:pic>
        <p:sp>
          <p:nvSpPr>
            <p:cNvPr id="31749" name="Text Box 5"/>
            <p:cNvSpPr txBox="1">
              <a:spLocks noChangeArrowheads="1"/>
            </p:cNvSpPr>
            <p:nvPr/>
          </p:nvSpPr>
          <p:spPr bwMode="auto">
            <a:xfrm>
              <a:off x="4854" y="1221"/>
              <a:ext cx="43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sz="1600" b="1">
                  <a:solidFill>
                    <a:srgbClr val="000000"/>
                  </a:solidFill>
                  <a:latin typeface="Arial" charset="0"/>
                </a:rPr>
                <a:t>Far from the slit</a:t>
              </a:r>
            </a:p>
          </p:txBody>
        </p:sp>
        <p:sp>
          <p:nvSpPr>
            <p:cNvPr id="31750" name="Line 6"/>
            <p:cNvSpPr>
              <a:spLocks noChangeShapeType="1"/>
            </p:cNvSpPr>
            <p:nvPr/>
          </p:nvSpPr>
          <p:spPr bwMode="auto">
            <a:xfrm rot="5400000" flipV="1">
              <a:off x="3620" y="548"/>
              <a:ext cx="0" cy="20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1751" name="Text Box 7"/>
            <p:cNvSpPr txBox="1">
              <a:spLocks noChangeArrowheads="1"/>
            </p:cNvSpPr>
            <p:nvPr/>
          </p:nvSpPr>
          <p:spPr bwMode="auto">
            <a:xfrm>
              <a:off x="3496" y="1231"/>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i="1">
                  <a:solidFill>
                    <a:srgbClr val="000000"/>
                  </a:solidFill>
                  <a:cs typeface="Times New Roman" pitchFamily="18" charset="0"/>
                </a:rPr>
                <a:t>z</a:t>
              </a:r>
            </a:p>
          </p:txBody>
        </p:sp>
        <p:sp>
          <p:nvSpPr>
            <p:cNvPr id="31752" name="Text Box 8"/>
            <p:cNvSpPr txBox="1">
              <a:spLocks noChangeArrowheads="1"/>
            </p:cNvSpPr>
            <p:nvPr/>
          </p:nvSpPr>
          <p:spPr bwMode="auto">
            <a:xfrm>
              <a:off x="1916" y="1225"/>
              <a:ext cx="51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solidFill>
                    <a:srgbClr val="000000"/>
                  </a:solidFill>
                  <a:latin typeface="Arial" charset="0"/>
                </a:rPr>
                <a:t>Close to the slit</a:t>
              </a:r>
              <a:endParaRPr lang="en-US" sz="3200">
                <a:solidFill>
                  <a:srgbClr val="000000"/>
                </a:solidFill>
                <a:latin typeface="Arial" charset="0"/>
              </a:endParaRPr>
            </a:p>
          </p:txBody>
        </p:sp>
      </p:grpSp>
      <p:grpSp>
        <p:nvGrpSpPr>
          <p:cNvPr id="31753" name="Group 9"/>
          <p:cNvGrpSpPr>
            <a:grpSpLocks/>
          </p:cNvGrpSpPr>
          <p:nvPr/>
        </p:nvGrpSpPr>
        <p:grpSpPr bwMode="auto">
          <a:xfrm>
            <a:off x="2292350" y="2716213"/>
            <a:ext cx="0" cy="3286125"/>
            <a:chOff x="518" y="1793"/>
            <a:chExt cx="0" cy="2070"/>
          </a:xfrm>
        </p:grpSpPr>
        <p:sp>
          <p:nvSpPr>
            <p:cNvPr id="31754" name="Line 10"/>
            <p:cNvSpPr>
              <a:spLocks noChangeShapeType="1"/>
            </p:cNvSpPr>
            <p:nvPr/>
          </p:nvSpPr>
          <p:spPr bwMode="auto">
            <a:xfrm>
              <a:off x="518" y="1793"/>
              <a:ext cx="0" cy="8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1755" name="Line 11"/>
            <p:cNvSpPr>
              <a:spLocks noChangeShapeType="1"/>
            </p:cNvSpPr>
            <p:nvPr/>
          </p:nvSpPr>
          <p:spPr bwMode="auto">
            <a:xfrm>
              <a:off x="518" y="2995"/>
              <a:ext cx="0" cy="8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grpSp>
        <p:nvGrpSpPr>
          <p:cNvPr id="31756" name="Group 12"/>
          <p:cNvGrpSpPr>
            <a:grpSpLocks/>
          </p:cNvGrpSpPr>
          <p:nvPr/>
        </p:nvGrpSpPr>
        <p:grpSpPr bwMode="auto">
          <a:xfrm>
            <a:off x="481013" y="3800475"/>
            <a:ext cx="1408112" cy="2125663"/>
            <a:chOff x="466" y="2021"/>
            <a:chExt cx="887" cy="1339"/>
          </a:xfrm>
        </p:grpSpPr>
        <p:sp>
          <p:nvSpPr>
            <p:cNvPr id="31757" name="Rectangle 13"/>
            <p:cNvSpPr>
              <a:spLocks noChangeArrowheads="1"/>
            </p:cNvSpPr>
            <p:nvPr/>
          </p:nvSpPr>
          <p:spPr bwMode="auto">
            <a:xfrm>
              <a:off x="672" y="2880"/>
              <a:ext cx="672"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1758" name="Text Box 14"/>
            <p:cNvSpPr txBox="1">
              <a:spLocks noChangeArrowheads="1"/>
            </p:cNvSpPr>
            <p:nvPr/>
          </p:nvSpPr>
          <p:spPr bwMode="auto">
            <a:xfrm>
              <a:off x="466" y="2835"/>
              <a:ext cx="88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a:solidFill>
                    <a:srgbClr val="FF0000"/>
                  </a:solidFill>
                  <a:latin typeface="Arial" charset="0"/>
                </a:rPr>
                <a:t>Incident plane wave</a:t>
              </a:r>
            </a:p>
          </p:txBody>
        </p:sp>
        <p:grpSp>
          <p:nvGrpSpPr>
            <p:cNvPr id="31759" name="Group 15"/>
            <p:cNvGrpSpPr>
              <a:grpSpLocks/>
            </p:cNvGrpSpPr>
            <p:nvPr/>
          </p:nvGrpSpPr>
          <p:grpSpPr bwMode="auto">
            <a:xfrm>
              <a:off x="722" y="2021"/>
              <a:ext cx="384" cy="750"/>
              <a:chOff x="795" y="1710"/>
              <a:chExt cx="384" cy="750"/>
            </a:xfrm>
          </p:grpSpPr>
          <p:sp>
            <p:nvSpPr>
              <p:cNvPr id="31760" name="Line 16"/>
              <p:cNvSpPr>
                <a:spLocks noChangeShapeType="1"/>
              </p:cNvSpPr>
              <p:nvPr/>
            </p:nvSpPr>
            <p:spPr bwMode="auto">
              <a:xfrm>
                <a:off x="795" y="1710"/>
                <a:ext cx="0" cy="7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1761" name="Line 17"/>
              <p:cNvSpPr>
                <a:spLocks noChangeShapeType="1"/>
              </p:cNvSpPr>
              <p:nvPr/>
            </p:nvSpPr>
            <p:spPr bwMode="auto">
              <a:xfrm>
                <a:off x="891" y="1710"/>
                <a:ext cx="0" cy="7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1762" name="Line 18"/>
              <p:cNvSpPr>
                <a:spLocks noChangeShapeType="1"/>
              </p:cNvSpPr>
              <p:nvPr/>
            </p:nvSpPr>
            <p:spPr bwMode="auto">
              <a:xfrm>
                <a:off x="987" y="1710"/>
                <a:ext cx="0" cy="7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1763" name="Line 19"/>
              <p:cNvSpPr>
                <a:spLocks noChangeShapeType="1"/>
              </p:cNvSpPr>
              <p:nvPr/>
            </p:nvSpPr>
            <p:spPr bwMode="auto">
              <a:xfrm>
                <a:off x="1083" y="1710"/>
                <a:ext cx="0" cy="7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1764" name="Line 20"/>
              <p:cNvSpPr>
                <a:spLocks noChangeShapeType="1"/>
              </p:cNvSpPr>
              <p:nvPr/>
            </p:nvSpPr>
            <p:spPr bwMode="auto">
              <a:xfrm>
                <a:off x="1179" y="1710"/>
                <a:ext cx="0" cy="7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sp>
          <p:nvSpPr>
            <p:cNvPr id="31765" name="Line 21"/>
            <p:cNvSpPr>
              <a:spLocks noChangeShapeType="1"/>
            </p:cNvSpPr>
            <p:nvPr/>
          </p:nvSpPr>
          <p:spPr bwMode="auto">
            <a:xfrm>
              <a:off x="630" y="2395"/>
              <a:ext cx="649"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sp>
        <p:nvSpPr>
          <p:cNvPr id="31766" name="Line 22"/>
          <p:cNvSpPr>
            <a:spLocks noChangeShapeType="1"/>
          </p:cNvSpPr>
          <p:nvPr/>
        </p:nvSpPr>
        <p:spPr bwMode="auto">
          <a:xfrm>
            <a:off x="2017713" y="3787775"/>
            <a:ext cx="203200" cy="4651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Tree>
    <p:extLst>
      <p:ext uri="{BB962C8B-B14F-4D97-AF65-F5344CB8AC3E}">
        <p14:creationId xmlns:p14="http://schemas.microsoft.com/office/powerpoint/2010/main" val="14249316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000" b="1">
                <a:solidFill>
                  <a:srgbClr val="990033"/>
                </a:solidFill>
              </a:rPr>
              <a:t>Fraunhofer vs. Fresnel diffraction</a:t>
            </a:r>
            <a:endParaRPr lang="en-CA" sz="4000" b="1">
              <a:solidFill>
                <a:srgbClr val="990033"/>
              </a:solidFill>
            </a:endParaRPr>
          </a:p>
        </p:txBody>
      </p:sp>
      <p:sp>
        <p:nvSpPr>
          <p:cNvPr id="32771" name="Rectangle 3"/>
          <p:cNvSpPr>
            <a:spLocks noChangeArrowheads="1"/>
          </p:cNvSpPr>
          <p:nvPr/>
        </p:nvSpPr>
        <p:spPr bwMode="auto">
          <a:xfrm>
            <a:off x="457200" y="1981200"/>
            <a:ext cx="4038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200000"/>
              <a:buFontTx/>
              <a:buChar char="•"/>
            </a:pPr>
            <a:r>
              <a:rPr lang="en-US">
                <a:solidFill>
                  <a:srgbClr val="000000"/>
                </a:solidFill>
              </a:rPr>
              <a:t>In Fraunhofer diffraction, both incident and diffracted waves may be considered to be plane (i.e. both S and P are a large distance away)</a:t>
            </a:r>
            <a:endParaRPr lang="en-CA">
              <a:solidFill>
                <a:srgbClr val="000000"/>
              </a:solidFill>
            </a:endParaRPr>
          </a:p>
        </p:txBody>
      </p:sp>
      <p:sp>
        <p:nvSpPr>
          <p:cNvPr id="32772" name="Rectangle 4"/>
          <p:cNvSpPr>
            <a:spLocks noChangeArrowheads="1"/>
          </p:cNvSpPr>
          <p:nvPr/>
        </p:nvSpPr>
        <p:spPr bwMode="auto">
          <a:xfrm>
            <a:off x="4648200" y="1981200"/>
            <a:ext cx="4038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200000"/>
              <a:buFontTx/>
              <a:buChar char="•"/>
            </a:pPr>
            <a:r>
              <a:rPr lang="en-US">
                <a:solidFill>
                  <a:srgbClr val="000000"/>
                </a:solidFill>
              </a:rPr>
              <a:t>If either S or P are close enough that wavefront curvature is not negligible, then we have Fresnel diffraction</a:t>
            </a:r>
            <a:endParaRPr lang="en-CA">
              <a:solidFill>
                <a:srgbClr val="000000"/>
              </a:solidFill>
            </a:endParaRPr>
          </a:p>
        </p:txBody>
      </p:sp>
      <p:sp>
        <p:nvSpPr>
          <p:cNvPr id="32773" name="Line 5"/>
          <p:cNvSpPr>
            <a:spLocks noChangeShapeType="1"/>
          </p:cNvSpPr>
          <p:nvPr/>
        </p:nvSpPr>
        <p:spPr bwMode="auto">
          <a:xfrm>
            <a:off x="2286000" y="5334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74" name="Line 6"/>
          <p:cNvSpPr>
            <a:spLocks noChangeShapeType="1"/>
          </p:cNvSpPr>
          <p:nvPr/>
        </p:nvSpPr>
        <p:spPr bwMode="auto">
          <a:xfrm rot="633108">
            <a:off x="1066800"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75" name="Line 7"/>
          <p:cNvSpPr>
            <a:spLocks noChangeShapeType="1"/>
          </p:cNvSpPr>
          <p:nvPr/>
        </p:nvSpPr>
        <p:spPr bwMode="auto">
          <a:xfrm rot="633108">
            <a:off x="1320800"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76" name="Line 8"/>
          <p:cNvSpPr>
            <a:spLocks noChangeShapeType="1"/>
          </p:cNvSpPr>
          <p:nvPr/>
        </p:nvSpPr>
        <p:spPr bwMode="auto">
          <a:xfrm rot="633108">
            <a:off x="1574800"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77" name="Line 9"/>
          <p:cNvSpPr>
            <a:spLocks noChangeShapeType="1"/>
          </p:cNvSpPr>
          <p:nvPr/>
        </p:nvSpPr>
        <p:spPr bwMode="auto">
          <a:xfrm rot="633108">
            <a:off x="1828800"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78" name="Line 10"/>
          <p:cNvSpPr>
            <a:spLocks noChangeShapeType="1"/>
          </p:cNvSpPr>
          <p:nvPr/>
        </p:nvSpPr>
        <p:spPr bwMode="auto">
          <a:xfrm rot="6033108">
            <a:off x="1485900" y="4532313"/>
            <a:ext cx="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79" name="Line 11"/>
          <p:cNvSpPr>
            <a:spLocks noChangeShapeType="1"/>
          </p:cNvSpPr>
          <p:nvPr/>
        </p:nvSpPr>
        <p:spPr bwMode="auto">
          <a:xfrm rot="6033108">
            <a:off x="1485900" y="4722813"/>
            <a:ext cx="0" cy="990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0" name="Line 12"/>
          <p:cNvSpPr>
            <a:spLocks noChangeShapeType="1"/>
          </p:cNvSpPr>
          <p:nvPr/>
        </p:nvSpPr>
        <p:spPr bwMode="auto">
          <a:xfrm flipH="1">
            <a:off x="2743200" y="49530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1" name="Line 13"/>
          <p:cNvSpPr>
            <a:spLocks noChangeShapeType="1"/>
          </p:cNvSpPr>
          <p:nvPr/>
        </p:nvSpPr>
        <p:spPr bwMode="auto">
          <a:xfrm flipH="1">
            <a:off x="2946400" y="49530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2" name="Line 14"/>
          <p:cNvSpPr>
            <a:spLocks noChangeShapeType="1"/>
          </p:cNvSpPr>
          <p:nvPr/>
        </p:nvSpPr>
        <p:spPr bwMode="auto">
          <a:xfrm flipH="1">
            <a:off x="3149600" y="49530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3" name="Line 15"/>
          <p:cNvSpPr>
            <a:spLocks noChangeShapeType="1"/>
          </p:cNvSpPr>
          <p:nvPr/>
        </p:nvSpPr>
        <p:spPr bwMode="auto">
          <a:xfrm flipH="1">
            <a:off x="3352800" y="49530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4" name="Line 16"/>
          <p:cNvSpPr>
            <a:spLocks noChangeShapeType="1"/>
          </p:cNvSpPr>
          <p:nvPr/>
        </p:nvSpPr>
        <p:spPr bwMode="auto">
          <a:xfrm rot="5400000" flipH="1">
            <a:off x="3124200" y="4800600"/>
            <a:ext cx="15240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5" name="Line 17"/>
          <p:cNvSpPr>
            <a:spLocks noChangeShapeType="1"/>
          </p:cNvSpPr>
          <p:nvPr/>
        </p:nvSpPr>
        <p:spPr bwMode="auto">
          <a:xfrm rot="5400000" flipH="1">
            <a:off x="3124200" y="4953000"/>
            <a:ext cx="15240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6" name="Line 18"/>
          <p:cNvSpPr>
            <a:spLocks noChangeShapeType="1"/>
          </p:cNvSpPr>
          <p:nvPr/>
        </p:nvSpPr>
        <p:spPr bwMode="auto">
          <a:xfrm rot="5400000" flipH="1">
            <a:off x="3048000" y="5105400"/>
            <a:ext cx="15240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7" name="Line 19"/>
          <p:cNvSpPr>
            <a:spLocks noChangeShapeType="1"/>
          </p:cNvSpPr>
          <p:nvPr/>
        </p:nvSpPr>
        <p:spPr bwMode="auto">
          <a:xfrm>
            <a:off x="2286000" y="3810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8" name="Line 20"/>
          <p:cNvSpPr>
            <a:spLocks noChangeShapeType="1"/>
          </p:cNvSpPr>
          <p:nvPr/>
        </p:nvSpPr>
        <p:spPr bwMode="auto">
          <a:xfrm>
            <a:off x="6400800" y="5334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89" name="Line 21"/>
          <p:cNvSpPr>
            <a:spLocks noChangeShapeType="1"/>
          </p:cNvSpPr>
          <p:nvPr/>
        </p:nvSpPr>
        <p:spPr bwMode="auto">
          <a:xfrm>
            <a:off x="6400800" y="3810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32790" name="Arc 22"/>
          <p:cNvSpPr>
            <a:spLocks/>
          </p:cNvSpPr>
          <p:nvPr/>
        </p:nvSpPr>
        <p:spPr bwMode="auto">
          <a:xfrm>
            <a:off x="5486400" y="4419600"/>
            <a:ext cx="533400" cy="1371600"/>
          </a:xfrm>
          <a:custGeom>
            <a:avLst/>
            <a:gdLst>
              <a:gd name="G0" fmla="+- 0 0 0"/>
              <a:gd name="G1" fmla="+- 18168 0 0"/>
              <a:gd name="G2" fmla="+- 21600 0 0"/>
              <a:gd name="T0" fmla="*/ 11683 w 21600"/>
              <a:gd name="T1" fmla="*/ 0 h 36789"/>
              <a:gd name="T2" fmla="*/ 10946 w 21600"/>
              <a:gd name="T3" fmla="*/ 36789 h 36789"/>
              <a:gd name="T4" fmla="*/ 0 w 21600"/>
              <a:gd name="T5" fmla="*/ 18168 h 36789"/>
            </a:gdLst>
            <a:ahLst/>
            <a:cxnLst>
              <a:cxn ang="0">
                <a:pos x="T0" y="T1"/>
              </a:cxn>
              <a:cxn ang="0">
                <a:pos x="T2" y="T3"/>
              </a:cxn>
              <a:cxn ang="0">
                <a:pos x="T4" y="T5"/>
              </a:cxn>
            </a:cxnLst>
            <a:rect l="0" t="0" r="r" b="b"/>
            <a:pathLst>
              <a:path w="21600" h="36789" fill="none" extrusionOk="0">
                <a:moveTo>
                  <a:pt x="11682" y="0"/>
                </a:moveTo>
                <a:cubicBezTo>
                  <a:pt x="17863" y="3974"/>
                  <a:pt x="21600" y="10819"/>
                  <a:pt x="21600" y="18168"/>
                </a:cubicBezTo>
                <a:cubicBezTo>
                  <a:pt x="21600" y="25824"/>
                  <a:pt x="17546" y="32909"/>
                  <a:pt x="10946" y="36789"/>
                </a:cubicBezTo>
              </a:path>
              <a:path w="21600" h="36789" stroke="0" extrusionOk="0">
                <a:moveTo>
                  <a:pt x="11682" y="0"/>
                </a:moveTo>
                <a:cubicBezTo>
                  <a:pt x="17863" y="3974"/>
                  <a:pt x="21600" y="10819"/>
                  <a:pt x="21600" y="18168"/>
                </a:cubicBezTo>
                <a:cubicBezTo>
                  <a:pt x="21600" y="25824"/>
                  <a:pt x="17546" y="32909"/>
                  <a:pt x="10946" y="36789"/>
                </a:cubicBezTo>
                <a:lnTo>
                  <a:pt x="0" y="18168"/>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2791" name="Arc 23"/>
          <p:cNvSpPr>
            <a:spLocks/>
          </p:cNvSpPr>
          <p:nvPr/>
        </p:nvSpPr>
        <p:spPr bwMode="auto">
          <a:xfrm>
            <a:off x="5181600" y="4648200"/>
            <a:ext cx="571500" cy="1006475"/>
          </a:xfrm>
          <a:custGeom>
            <a:avLst/>
            <a:gdLst>
              <a:gd name="G0" fmla="+- 0 0 0"/>
              <a:gd name="G1" fmla="+- 17059 0 0"/>
              <a:gd name="G2" fmla="+- 21600 0 0"/>
              <a:gd name="T0" fmla="*/ 13249 w 21600"/>
              <a:gd name="T1" fmla="*/ 0 h 35680"/>
              <a:gd name="T2" fmla="*/ 10946 w 21600"/>
              <a:gd name="T3" fmla="*/ 35680 h 35680"/>
              <a:gd name="T4" fmla="*/ 0 w 21600"/>
              <a:gd name="T5" fmla="*/ 17059 h 35680"/>
            </a:gdLst>
            <a:ahLst/>
            <a:cxnLst>
              <a:cxn ang="0">
                <a:pos x="T0" y="T1"/>
              </a:cxn>
              <a:cxn ang="0">
                <a:pos x="T2" y="T3"/>
              </a:cxn>
              <a:cxn ang="0">
                <a:pos x="T4" y="T5"/>
              </a:cxn>
            </a:cxnLst>
            <a:rect l="0" t="0" r="r" b="b"/>
            <a:pathLst>
              <a:path w="21600" h="35680" fill="none" extrusionOk="0">
                <a:moveTo>
                  <a:pt x="13249" y="-1"/>
                </a:moveTo>
                <a:cubicBezTo>
                  <a:pt x="18517" y="4091"/>
                  <a:pt x="21600" y="10388"/>
                  <a:pt x="21600" y="17059"/>
                </a:cubicBezTo>
                <a:cubicBezTo>
                  <a:pt x="21600" y="24715"/>
                  <a:pt x="17546" y="31800"/>
                  <a:pt x="10946" y="35680"/>
                </a:cubicBezTo>
              </a:path>
              <a:path w="21600" h="35680" stroke="0" extrusionOk="0">
                <a:moveTo>
                  <a:pt x="13249" y="-1"/>
                </a:moveTo>
                <a:cubicBezTo>
                  <a:pt x="18517" y="4091"/>
                  <a:pt x="21600" y="10388"/>
                  <a:pt x="21600" y="17059"/>
                </a:cubicBezTo>
                <a:cubicBezTo>
                  <a:pt x="21600" y="24715"/>
                  <a:pt x="17546" y="31800"/>
                  <a:pt x="10946" y="35680"/>
                </a:cubicBezTo>
                <a:lnTo>
                  <a:pt x="0" y="1705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2792" name="Text Box 24"/>
          <p:cNvSpPr txBox="1">
            <a:spLocks noChangeArrowheads="1"/>
          </p:cNvSpPr>
          <p:nvPr/>
        </p:nvSpPr>
        <p:spPr bwMode="auto">
          <a:xfrm>
            <a:off x="7391400" y="55626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latin typeface="Arial" charset="0"/>
              </a:rPr>
              <a:t>P</a:t>
            </a:r>
            <a:endParaRPr lang="en-CA" sz="1800">
              <a:solidFill>
                <a:srgbClr val="000000"/>
              </a:solidFill>
              <a:latin typeface="Arial" charset="0"/>
            </a:endParaRPr>
          </a:p>
        </p:txBody>
      </p:sp>
      <p:sp>
        <p:nvSpPr>
          <p:cNvPr id="32793" name="Text Box 25"/>
          <p:cNvSpPr txBox="1">
            <a:spLocks noChangeArrowheads="1"/>
          </p:cNvSpPr>
          <p:nvPr/>
        </p:nvSpPr>
        <p:spPr bwMode="auto">
          <a:xfrm>
            <a:off x="4937125" y="49133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latin typeface="Arial" charset="0"/>
              </a:rPr>
              <a:t>S</a:t>
            </a:r>
            <a:endParaRPr lang="en-CA" sz="1800">
              <a:solidFill>
                <a:srgbClr val="000000"/>
              </a:solidFill>
              <a:latin typeface="Arial" charset="0"/>
            </a:endParaRPr>
          </a:p>
        </p:txBody>
      </p:sp>
      <p:sp>
        <p:nvSpPr>
          <p:cNvPr id="32794" name="Arc 26"/>
          <p:cNvSpPr>
            <a:spLocks/>
          </p:cNvSpPr>
          <p:nvPr/>
        </p:nvSpPr>
        <p:spPr bwMode="auto">
          <a:xfrm rot="1050735">
            <a:off x="6858000" y="4724400"/>
            <a:ext cx="533400" cy="1371600"/>
          </a:xfrm>
          <a:custGeom>
            <a:avLst/>
            <a:gdLst>
              <a:gd name="G0" fmla="+- 0 0 0"/>
              <a:gd name="G1" fmla="+- 18168 0 0"/>
              <a:gd name="G2" fmla="+- 21600 0 0"/>
              <a:gd name="T0" fmla="*/ 11683 w 21600"/>
              <a:gd name="T1" fmla="*/ 0 h 36789"/>
              <a:gd name="T2" fmla="*/ 10946 w 21600"/>
              <a:gd name="T3" fmla="*/ 36789 h 36789"/>
              <a:gd name="T4" fmla="*/ 0 w 21600"/>
              <a:gd name="T5" fmla="*/ 18168 h 36789"/>
            </a:gdLst>
            <a:ahLst/>
            <a:cxnLst>
              <a:cxn ang="0">
                <a:pos x="T0" y="T1"/>
              </a:cxn>
              <a:cxn ang="0">
                <a:pos x="T2" y="T3"/>
              </a:cxn>
              <a:cxn ang="0">
                <a:pos x="T4" y="T5"/>
              </a:cxn>
            </a:cxnLst>
            <a:rect l="0" t="0" r="r" b="b"/>
            <a:pathLst>
              <a:path w="21600" h="36789" fill="none" extrusionOk="0">
                <a:moveTo>
                  <a:pt x="11682" y="0"/>
                </a:moveTo>
                <a:cubicBezTo>
                  <a:pt x="17863" y="3974"/>
                  <a:pt x="21600" y="10819"/>
                  <a:pt x="21600" y="18168"/>
                </a:cubicBezTo>
                <a:cubicBezTo>
                  <a:pt x="21600" y="25824"/>
                  <a:pt x="17546" y="32909"/>
                  <a:pt x="10946" y="36789"/>
                </a:cubicBezTo>
              </a:path>
              <a:path w="21600" h="36789" stroke="0" extrusionOk="0">
                <a:moveTo>
                  <a:pt x="11682" y="0"/>
                </a:moveTo>
                <a:cubicBezTo>
                  <a:pt x="17863" y="3974"/>
                  <a:pt x="21600" y="10819"/>
                  <a:pt x="21600" y="18168"/>
                </a:cubicBezTo>
                <a:cubicBezTo>
                  <a:pt x="21600" y="25824"/>
                  <a:pt x="17546" y="32909"/>
                  <a:pt x="10946" y="36789"/>
                </a:cubicBezTo>
                <a:lnTo>
                  <a:pt x="0" y="18168"/>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2795" name="Arc 27"/>
          <p:cNvSpPr>
            <a:spLocks/>
          </p:cNvSpPr>
          <p:nvPr/>
        </p:nvSpPr>
        <p:spPr bwMode="auto">
          <a:xfrm rot="1650255">
            <a:off x="6324600" y="5029200"/>
            <a:ext cx="685800" cy="431800"/>
          </a:xfrm>
          <a:custGeom>
            <a:avLst/>
            <a:gdLst>
              <a:gd name="G0" fmla="+- 0 0 0"/>
              <a:gd name="G1" fmla="+- 14017 0 0"/>
              <a:gd name="G2" fmla="+- 21600 0 0"/>
              <a:gd name="T0" fmla="*/ 16434 w 21600"/>
              <a:gd name="T1" fmla="*/ 0 h 27524"/>
              <a:gd name="T2" fmla="*/ 16856 w 21600"/>
              <a:gd name="T3" fmla="*/ 27524 h 27524"/>
              <a:gd name="T4" fmla="*/ 0 w 21600"/>
              <a:gd name="T5" fmla="*/ 14017 h 27524"/>
            </a:gdLst>
            <a:ahLst/>
            <a:cxnLst>
              <a:cxn ang="0">
                <a:pos x="T0" y="T1"/>
              </a:cxn>
              <a:cxn ang="0">
                <a:pos x="T2" y="T3"/>
              </a:cxn>
              <a:cxn ang="0">
                <a:pos x="T4" y="T5"/>
              </a:cxn>
            </a:cxnLst>
            <a:rect l="0" t="0" r="r" b="b"/>
            <a:pathLst>
              <a:path w="21600" h="27524" fill="none" extrusionOk="0">
                <a:moveTo>
                  <a:pt x="16434" y="-1"/>
                </a:moveTo>
                <a:cubicBezTo>
                  <a:pt x="19768" y="3909"/>
                  <a:pt x="21600" y="8878"/>
                  <a:pt x="21600" y="14017"/>
                </a:cubicBezTo>
                <a:cubicBezTo>
                  <a:pt x="21600" y="18927"/>
                  <a:pt x="19926" y="23691"/>
                  <a:pt x="16855" y="27523"/>
                </a:cubicBezTo>
              </a:path>
              <a:path w="21600" h="27524" stroke="0" extrusionOk="0">
                <a:moveTo>
                  <a:pt x="16434" y="-1"/>
                </a:moveTo>
                <a:cubicBezTo>
                  <a:pt x="19768" y="3909"/>
                  <a:pt x="21600" y="8878"/>
                  <a:pt x="21600" y="14017"/>
                </a:cubicBezTo>
                <a:cubicBezTo>
                  <a:pt x="21600" y="18927"/>
                  <a:pt x="19926" y="23691"/>
                  <a:pt x="16855" y="27523"/>
                </a:cubicBezTo>
                <a:lnTo>
                  <a:pt x="0" y="1401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2796" name="Arc 28"/>
          <p:cNvSpPr>
            <a:spLocks/>
          </p:cNvSpPr>
          <p:nvPr/>
        </p:nvSpPr>
        <p:spPr bwMode="auto">
          <a:xfrm rot="1263807">
            <a:off x="6629400" y="4876800"/>
            <a:ext cx="571500" cy="1006475"/>
          </a:xfrm>
          <a:custGeom>
            <a:avLst/>
            <a:gdLst>
              <a:gd name="G0" fmla="+- 0 0 0"/>
              <a:gd name="G1" fmla="+- 17059 0 0"/>
              <a:gd name="G2" fmla="+- 21600 0 0"/>
              <a:gd name="T0" fmla="*/ 13249 w 21600"/>
              <a:gd name="T1" fmla="*/ 0 h 35680"/>
              <a:gd name="T2" fmla="*/ 10946 w 21600"/>
              <a:gd name="T3" fmla="*/ 35680 h 35680"/>
              <a:gd name="T4" fmla="*/ 0 w 21600"/>
              <a:gd name="T5" fmla="*/ 17059 h 35680"/>
            </a:gdLst>
            <a:ahLst/>
            <a:cxnLst>
              <a:cxn ang="0">
                <a:pos x="T0" y="T1"/>
              </a:cxn>
              <a:cxn ang="0">
                <a:pos x="T2" y="T3"/>
              </a:cxn>
              <a:cxn ang="0">
                <a:pos x="T4" y="T5"/>
              </a:cxn>
            </a:cxnLst>
            <a:rect l="0" t="0" r="r" b="b"/>
            <a:pathLst>
              <a:path w="21600" h="35680" fill="none" extrusionOk="0">
                <a:moveTo>
                  <a:pt x="13249" y="-1"/>
                </a:moveTo>
                <a:cubicBezTo>
                  <a:pt x="18517" y="4091"/>
                  <a:pt x="21600" y="10388"/>
                  <a:pt x="21600" y="17059"/>
                </a:cubicBezTo>
                <a:cubicBezTo>
                  <a:pt x="21600" y="24715"/>
                  <a:pt x="17546" y="31800"/>
                  <a:pt x="10946" y="35680"/>
                </a:cubicBezTo>
              </a:path>
              <a:path w="21600" h="35680" stroke="0" extrusionOk="0">
                <a:moveTo>
                  <a:pt x="13249" y="-1"/>
                </a:moveTo>
                <a:cubicBezTo>
                  <a:pt x="18517" y="4091"/>
                  <a:pt x="21600" y="10388"/>
                  <a:pt x="21600" y="17059"/>
                </a:cubicBezTo>
                <a:cubicBezTo>
                  <a:pt x="21600" y="24715"/>
                  <a:pt x="17546" y="31800"/>
                  <a:pt x="10946" y="35680"/>
                </a:cubicBezTo>
                <a:lnTo>
                  <a:pt x="0" y="17059"/>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2797" name="Arc 29"/>
          <p:cNvSpPr>
            <a:spLocks/>
          </p:cNvSpPr>
          <p:nvPr/>
        </p:nvSpPr>
        <p:spPr bwMode="auto">
          <a:xfrm>
            <a:off x="4876800" y="4876800"/>
            <a:ext cx="685800" cy="431800"/>
          </a:xfrm>
          <a:custGeom>
            <a:avLst/>
            <a:gdLst>
              <a:gd name="G0" fmla="+- 0 0 0"/>
              <a:gd name="G1" fmla="+- 14017 0 0"/>
              <a:gd name="G2" fmla="+- 21600 0 0"/>
              <a:gd name="T0" fmla="*/ 16434 w 21600"/>
              <a:gd name="T1" fmla="*/ 0 h 27524"/>
              <a:gd name="T2" fmla="*/ 16856 w 21600"/>
              <a:gd name="T3" fmla="*/ 27524 h 27524"/>
              <a:gd name="T4" fmla="*/ 0 w 21600"/>
              <a:gd name="T5" fmla="*/ 14017 h 27524"/>
            </a:gdLst>
            <a:ahLst/>
            <a:cxnLst>
              <a:cxn ang="0">
                <a:pos x="T0" y="T1"/>
              </a:cxn>
              <a:cxn ang="0">
                <a:pos x="T2" y="T3"/>
              </a:cxn>
              <a:cxn ang="0">
                <a:pos x="T4" y="T5"/>
              </a:cxn>
            </a:cxnLst>
            <a:rect l="0" t="0" r="r" b="b"/>
            <a:pathLst>
              <a:path w="21600" h="27524" fill="none" extrusionOk="0">
                <a:moveTo>
                  <a:pt x="16434" y="-1"/>
                </a:moveTo>
                <a:cubicBezTo>
                  <a:pt x="19768" y="3909"/>
                  <a:pt x="21600" y="8878"/>
                  <a:pt x="21600" y="14017"/>
                </a:cubicBezTo>
                <a:cubicBezTo>
                  <a:pt x="21600" y="18927"/>
                  <a:pt x="19926" y="23691"/>
                  <a:pt x="16855" y="27523"/>
                </a:cubicBezTo>
              </a:path>
              <a:path w="21600" h="27524" stroke="0" extrusionOk="0">
                <a:moveTo>
                  <a:pt x="16434" y="-1"/>
                </a:moveTo>
                <a:cubicBezTo>
                  <a:pt x="19768" y="3909"/>
                  <a:pt x="21600" y="8878"/>
                  <a:pt x="21600" y="14017"/>
                </a:cubicBezTo>
                <a:cubicBezTo>
                  <a:pt x="21600" y="18927"/>
                  <a:pt x="19926" y="23691"/>
                  <a:pt x="16855" y="27523"/>
                </a:cubicBezTo>
                <a:lnTo>
                  <a:pt x="0" y="1401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
        <p:nvSpPr>
          <p:cNvPr id="32798" name="Text Box 30"/>
          <p:cNvSpPr txBox="1">
            <a:spLocks noChangeArrowheads="1"/>
          </p:cNvSpPr>
          <p:nvPr/>
        </p:nvSpPr>
        <p:spPr bwMode="auto">
          <a:xfrm>
            <a:off x="609600" y="4876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latin typeface="Arial" charset="0"/>
              </a:rPr>
              <a:t>S</a:t>
            </a:r>
            <a:endParaRPr lang="en-CA" sz="1800">
              <a:solidFill>
                <a:srgbClr val="000000"/>
              </a:solidFill>
              <a:latin typeface="Arial" charset="0"/>
            </a:endParaRPr>
          </a:p>
        </p:txBody>
      </p:sp>
      <p:sp>
        <p:nvSpPr>
          <p:cNvPr id="32799" name="Text Box 31"/>
          <p:cNvSpPr txBox="1">
            <a:spLocks noChangeArrowheads="1"/>
          </p:cNvSpPr>
          <p:nvPr/>
        </p:nvSpPr>
        <p:spPr bwMode="auto">
          <a:xfrm>
            <a:off x="3581400" y="54102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000000"/>
                </a:solidFill>
                <a:latin typeface="Arial" charset="0"/>
              </a:rPr>
              <a:t>P</a:t>
            </a:r>
            <a:endParaRPr lang="en-CA" sz="1800">
              <a:solidFill>
                <a:srgbClr val="000000"/>
              </a:solidFill>
              <a:latin typeface="Arial" charset="0"/>
            </a:endParaRPr>
          </a:p>
        </p:txBody>
      </p:sp>
    </p:spTree>
    <p:extLst>
      <p:ext uri="{BB962C8B-B14F-4D97-AF65-F5344CB8AC3E}">
        <p14:creationId xmlns:p14="http://schemas.microsoft.com/office/powerpoint/2010/main" val="3345263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dissolve">
                                      <p:cBhvr>
                                        <p:cTn id="12" dur="500"/>
                                        <p:tgtEl>
                                          <p:spTgt spid="32773"/>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2787"/>
                                        </p:tgtEl>
                                        <p:attrNameLst>
                                          <p:attrName>style.visibility</p:attrName>
                                        </p:attrNameLst>
                                      </p:cBhvr>
                                      <p:to>
                                        <p:strVal val="visible"/>
                                      </p:to>
                                    </p:set>
                                    <p:animEffect transition="in" filter="dissolve">
                                      <p:cBhvr>
                                        <p:cTn id="16" dur="500"/>
                                        <p:tgtEl>
                                          <p:spTgt spid="327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774"/>
                                        </p:tgtEl>
                                        <p:attrNameLst>
                                          <p:attrName>style.visibility</p:attrName>
                                        </p:attrNameLst>
                                      </p:cBhvr>
                                      <p:to>
                                        <p:strVal val="visible"/>
                                      </p:to>
                                    </p:set>
                                    <p:animEffect transition="in" filter="dissolve">
                                      <p:cBhvr>
                                        <p:cTn id="21" dur="500"/>
                                        <p:tgtEl>
                                          <p:spTgt spid="32774"/>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32775"/>
                                        </p:tgtEl>
                                        <p:attrNameLst>
                                          <p:attrName>style.visibility</p:attrName>
                                        </p:attrNameLst>
                                      </p:cBhvr>
                                      <p:to>
                                        <p:strVal val="visible"/>
                                      </p:to>
                                    </p:set>
                                    <p:animEffect transition="in" filter="dissolve">
                                      <p:cBhvr>
                                        <p:cTn id="25" dur="500"/>
                                        <p:tgtEl>
                                          <p:spTgt spid="32775"/>
                                        </p:tgtEl>
                                      </p:cBhvr>
                                    </p:animEffect>
                                  </p:childTnLst>
                                </p:cTn>
                              </p:par>
                            </p:childTnLst>
                          </p:cTn>
                        </p:par>
                        <p:par>
                          <p:cTn id="26" fill="hold" nodeType="afterGroup">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32776"/>
                                        </p:tgtEl>
                                        <p:attrNameLst>
                                          <p:attrName>style.visibility</p:attrName>
                                        </p:attrNameLst>
                                      </p:cBhvr>
                                      <p:to>
                                        <p:strVal val="visible"/>
                                      </p:to>
                                    </p:set>
                                    <p:animEffect transition="in" filter="dissolve">
                                      <p:cBhvr>
                                        <p:cTn id="29" dur="500"/>
                                        <p:tgtEl>
                                          <p:spTgt spid="32776"/>
                                        </p:tgtEl>
                                      </p:cBhvr>
                                    </p:animEffect>
                                  </p:childTnLst>
                                </p:cTn>
                              </p:par>
                            </p:childTnLst>
                          </p:cTn>
                        </p:par>
                        <p:par>
                          <p:cTn id="30" fill="hold" nodeType="afterGroup">
                            <p:stCondLst>
                              <p:cond delay="1500"/>
                            </p:stCondLst>
                            <p:childTnLst>
                              <p:par>
                                <p:cTn id="31" presetID="9" presetClass="entr" presetSubtype="0" fill="hold" grpId="0" nodeType="afterEffect">
                                  <p:stCondLst>
                                    <p:cond delay="0"/>
                                  </p:stCondLst>
                                  <p:childTnLst>
                                    <p:set>
                                      <p:cBhvr>
                                        <p:cTn id="32" dur="1" fill="hold">
                                          <p:stCondLst>
                                            <p:cond delay="0"/>
                                          </p:stCondLst>
                                        </p:cTn>
                                        <p:tgtEl>
                                          <p:spTgt spid="32777"/>
                                        </p:tgtEl>
                                        <p:attrNameLst>
                                          <p:attrName>style.visibility</p:attrName>
                                        </p:attrNameLst>
                                      </p:cBhvr>
                                      <p:to>
                                        <p:strVal val="visible"/>
                                      </p:to>
                                    </p:set>
                                    <p:animEffect transition="in" filter="dissolve">
                                      <p:cBhvr>
                                        <p:cTn id="33" dur="500"/>
                                        <p:tgtEl>
                                          <p:spTgt spid="32777"/>
                                        </p:tgtEl>
                                      </p:cBhvr>
                                    </p:animEffect>
                                  </p:childTnLst>
                                </p:cTn>
                              </p:par>
                            </p:childTnLst>
                          </p:cTn>
                        </p:par>
                        <p:par>
                          <p:cTn id="34" fill="hold" nodeType="afterGroup">
                            <p:stCondLst>
                              <p:cond delay="2000"/>
                            </p:stCondLst>
                            <p:childTnLst>
                              <p:par>
                                <p:cTn id="35" presetID="9" presetClass="entr" presetSubtype="0" fill="hold" grpId="0" nodeType="afterEffect">
                                  <p:stCondLst>
                                    <p:cond delay="0"/>
                                  </p:stCondLst>
                                  <p:childTnLst>
                                    <p:set>
                                      <p:cBhvr>
                                        <p:cTn id="36" dur="1" fill="hold">
                                          <p:stCondLst>
                                            <p:cond delay="0"/>
                                          </p:stCondLst>
                                        </p:cTn>
                                        <p:tgtEl>
                                          <p:spTgt spid="32778"/>
                                        </p:tgtEl>
                                        <p:attrNameLst>
                                          <p:attrName>style.visibility</p:attrName>
                                        </p:attrNameLst>
                                      </p:cBhvr>
                                      <p:to>
                                        <p:strVal val="visible"/>
                                      </p:to>
                                    </p:set>
                                    <p:animEffect transition="in" filter="dissolve">
                                      <p:cBhvr>
                                        <p:cTn id="37" dur="500"/>
                                        <p:tgtEl>
                                          <p:spTgt spid="32778"/>
                                        </p:tgtEl>
                                      </p:cBhvr>
                                    </p:animEffect>
                                  </p:childTnLst>
                                </p:cTn>
                              </p:par>
                            </p:childTnLst>
                          </p:cTn>
                        </p:par>
                        <p:par>
                          <p:cTn id="38" fill="hold" nodeType="afterGroup">
                            <p:stCondLst>
                              <p:cond delay="2500"/>
                            </p:stCondLst>
                            <p:childTnLst>
                              <p:par>
                                <p:cTn id="39" presetID="9" presetClass="entr" presetSubtype="0" fill="hold" grpId="0" nodeType="afterEffect">
                                  <p:stCondLst>
                                    <p:cond delay="0"/>
                                  </p:stCondLst>
                                  <p:childTnLst>
                                    <p:set>
                                      <p:cBhvr>
                                        <p:cTn id="40" dur="1" fill="hold">
                                          <p:stCondLst>
                                            <p:cond delay="0"/>
                                          </p:stCondLst>
                                        </p:cTn>
                                        <p:tgtEl>
                                          <p:spTgt spid="32779"/>
                                        </p:tgtEl>
                                        <p:attrNameLst>
                                          <p:attrName>style.visibility</p:attrName>
                                        </p:attrNameLst>
                                      </p:cBhvr>
                                      <p:to>
                                        <p:strVal val="visible"/>
                                      </p:to>
                                    </p:set>
                                    <p:animEffect transition="in" filter="dissolve">
                                      <p:cBhvr>
                                        <p:cTn id="41" dur="500"/>
                                        <p:tgtEl>
                                          <p:spTgt spid="327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2780"/>
                                        </p:tgtEl>
                                        <p:attrNameLst>
                                          <p:attrName>style.visibility</p:attrName>
                                        </p:attrNameLst>
                                      </p:cBhvr>
                                      <p:to>
                                        <p:strVal val="visible"/>
                                      </p:to>
                                    </p:set>
                                    <p:animEffect transition="in" filter="dissolve">
                                      <p:cBhvr>
                                        <p:cTn id="46" dur="500"/>
                                        <p:tgtEl>
                                          <p:spTgt spid="32780"/>
                                        </p:tgtEl>
                                      </p:cBhvr>
                                    </p:animEffect>
                                  </p:childTnLst>
                                </p:cTn>
                              </p:par>
                            </p:childTnLst>
                          </p:cTn>
                        </p:par>
                        <p:par>
                          <p:cTn id="47" fill="hold" nodeType="afterGroup">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32781"/>
                                        </p:tgtEl>
                                        <p:attrNameLst>
                                          <p:attrName>style.visibility</p:attrName>
                                        </p:attrNameLst>
                                      </p:cBhvr>
                                      <p:to>
                                        <p:strVal val="visible"/>
                                      </p:to>
                                    </p:set>
                                    <p:animEffect transition="in" filter="dissolve">
                                      <p:cBhvr>
                                        <p:cTn id="50" dur="500"/>
                                        <p:tgtEl>
                                          <p:spTgt spid="32781"/>
                                        </p:tgtEl>
                                      </p:cBhvr>
                                    </p:animEffect>
                                  </p:childTnLst>
                                </p:cTn>
                              </p:par>
                            </p:childTnLst>
                          </p:cTn>
                        </p:par>
                        <p:par>
                          <p:cTn id="51" fill="hold" nodeType="afterGroup">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32782"/>
                                        </p:tgtEl>
                                        <p:attrNameLst>
                                          <p:attrName>style.visibility</p:attrName>
                                        </p:attrNameLst>
                                      </p:cBhvr>
                                      <p:to>
                                        <p:strVal val="visible"/>
                                      </p:to>
                                    </p:set>
                                    <p:animEffect transition="in" filter="dissolve">
                                      <p:cBhvr>
                                        <p:cTn id="54" dur="500"/>
                                        <p:tgtEl>
                                          <p:spTgt spid="32782"/>
                                        </p:tgtEl>
                                      </p:cBhvr>
                                    </p:animEffect>
                                  </p:childTnLst>
                                </p:cTn>
                              </p:par>
                            </p:childTnLst>
                          </p:cTn>
                        </p:par>
                        <p:par>
                          <p:cTn id="55" fill="hold" nodeType="afterGroup">
                            <p:stCondLst>
                              <p:cond delay="1500"/>
                            </p:stCondLst>
                            <p:childTnLst>
                              <p:par>
                                <p:cTn id="56" presetID="9" presetClass="entr" presetSubtype="0" fill="hold" grpId="0" nodeType="afterEffect">
                                  <p:stCondLst>
                                    <p:cond delay="0"/>
                                  </p:stCondLst>
                                  <p:childTnLst>
                                    <p:set>
                                      <p:cBhvr>
                                        <p:cTn id="57" dur="1" fill="hold">
                                          <p:stCondLst>
                                            <p:cond delay="0"/>
                                          </p:stCondLst>
                                        </p:cTn>
                                        <p:tgtEl>
                                          <p:spTgt spid="32783"/>
                                        </p:tgtEl>
                                        <p:attrNameLst>
                                          <p:attrName>style.visibility</p:attrName>
                                        </p:attrNameLst>
                                      </p:cBhvr>
                                      <p:to>
                                        <p:strVal val="visible"/>
                                      </p:to>
                                    </p:set>
                                    <p:animEffect transition="in" filter="dissolve">
                                      <p:cBhvr>
                                        <p:cTn id="58" dur="500"/>
                                        <p:tgtEl>
                                          <p:spTgt spid="32783"/>
                                        </p:tgtEl>
                                      </p:cBhvr>
                                    </p:animEffect>
                                  </p:childTnLst>
                                </p:cTn>
                              </p:par>
                            </p:childTnLst>
                          </p:cTn>
                        </p:par>
                        <p:par>
                          <p:cTn id="59" fill="hold" nodeType="afterGroup">
                            <p:stCondLst>
                              <p:cond delay="2000"/>
                            </p:stCondLst>
                            <p:childTnLst>
                              <p:par>
                                <p:cTn id="60" presetID="9" presetClass="entr" presetSubtype="0" fill="hold" grpId="0" nodeType="afterEffect">
                                  <p:stCondLst>
                                    <p:cond delay="0"/>
                                  </p:stCondLst>
                                  <p:childTnLst>
                                    <p:set>
                                      <p:cBhvr>
                                        <p:cTn id="61" dur="1" fill="hold">
                                          <p:stCondLst>
                                            <p:cond delay="0"/>
                                          </p:stCondLst>
                                        </p:cTn>
                                        <p:tgtEl>
                                          <p:spTgt spid="32784"/>
                                        </p:tgtEl>
                                        <p:attrNameLst>
                                          <p:attrName>style.visibility</p:attrName>
                                        </p:attrNameLst>
                                      </p:cBhvr>
                                      <p:to>
                                        <p:strVal val="visible"/>
                                      </p:to>
                                    </p:set>
                                    <p:animEffect transition="in" filter="dissolve">
                                      <p:cBhvr>
                                        <p:cTn id="62" dur="500"/>
                                        <p:tgtEl>
                                          <p:spTgt spid="32784"/>
                                        </p:tgtEl>
                                      </p:cBhvr>
                                    </p:animEffect>
                                  </p:childTnLst>
                                </p:cTn>
                              </p:par>
                            </p:childTnLst>
                          </p:cTn>
                        </p:par>
                        <p:par>
                          <p:cTn id="63" fill="hold" nodeType="afterGroup">
                            <p:stCondLst>
                              <p:cond delay="2500"/>
                            </p:stCondLst>
                            <p:childTnLst>
                              <p:par>
                                <p:cTn id="64" presetID="9" presetClass="entr" presetSubtype="0" fill="hold" grpId="0" nodeType="afterEffect">
                                  <p:stCondLst>
                                    <p:cond delay="0"/>
                                  </p:stCondLst>
                                  <p:childTnLst>
                                    <p:set>
                                      <p:cBhvr>
                                        <p:cTn id="65" dur="1" fill="hold">
                                          <p:stCondLst>
                                            <p:cond delay="0"/>
                                          </p:stCondLst>
                                        </p:cTn>
                                        <p:tgtEl>
                                          <p:spTgt spid="32785"/>
                                        </p:tgtEl>
                                        <p:attrNameLst>
                                          <p:attrName>style.visibility</p:attrName>
                                        </p:attrNameLst>
                                      </p:cBhvr>
                                      <p:to>
                                        <p:strVal val="visible"/>
                                      </p:to>
                                    </p:set>
                                    <p:animEffect transition="in" filter="dissolve">
                                      <p:cBhvr>
                                        <p:cTn id="66" dur="500"/>
                                        <p:tgtEl>
                                          <p:spTgt spid="32785"/>
                                        </p:tgtEl>
                                      </p:cBhvr>
                                    </p:animEffect>
                                  </p:childTnLst>
                                </p:cTn>
                              </p:par>
                            </p:childTnLst>
                          </p:cTn>
                        </p:par>
                        <p:par>
                          <p:cTn id="67" fill="hold" nodeType="afterGroup">
                            <p:stCondLst>
                              <p:cond delay="3000"/>
                            </p:stCondLst>
                            <p:childTnLst>
                              <p:par>
                                <p:cTn id="68" presetID="9" presetClass="entr" presetSubtype="0" fill="hold" grpId="0" nodeType="afterEffect">
                                  <p:stCondLst>
                                    <p:cond delay="0"/>
                                  </p:stCondLst>
                                  <p:childTnLst>
                                    <p:set>
                                      <p:cBhvr>
                                        <p:cTn id="69" dur="1" fill="hold">
                                          <p:stCondLst>
                                            <p:cond delay="0"/>
                                          </p:stCondLst>
                                        </p:cTn>
                                        <p:tgtEl>
                                          <p:spTgt spid="32786"/>
                                        </p:tgtEl>
                                        <p:attrNameLst>
                                          <p:attrName>style.visibility</p:attrName>
                                        </p:attrNameLst>
                                      </p:cBhvr>
                                      <p:to>
                                        <p:strVal val="visible"/>
                                      </p:to>
                                    </p:set>
                                    <p:animEffect transition="in" filter="dissolve">
                                      <p:cBhvr>
                                        <p:cTn id="70" dur="500"/>
                                        <p:tgtEl>
                                          <p:spTgt spid="3278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32772">
                                            <p:txEl>
                                              <p:pRg st="0" end="0"/>
                                            </p:txEl>
                                          </p:spTgt>
                                        </p:tgtEl>
                                        <p:attrNameLst>
                                          <p:attrName>style.visibility</p:attrName>
                                        </p:attrNameLst>
                                      </p:cBhvr>
                                      <p:to>
                                        <p:strVal val="visible"/>
                                      </p:to>
                                    </p:set>
                                    <p:animEffect transition="in" filter="dissolve">
                                      <p:cBhvr>
                                        <p:cTn id="75" dur="500"/>
                                        <p:tgtEl>
                                          <p:spTgt spid="32772">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2788"/>
                                        </p:tgtEl>
                                        <p:attrNameLst>
                                          <p:attrName>style.visibility</p:attrName>
                                        </p:attrNameLst>
                                      </p:cBhvr>
                                      <p:to>
                                        <p:strVal val="visible"/>
                                      </p:to>
                                    </p:set>
                                    <p:animEffect transition="in" filter="dissolve">
                                      <p:cBhvr>
                                        <p:cTn id="80" dur="500"/>
                                        <p:tgtEl>
                                          <p:spTgt spid="32788"/>
                                        </p:tgtEl>
                                      </p:cBhvr>
                                    </p:animEffect>
                                  </p:childTnLst>
                                </p:cTn>
                              </p:par>
                            </p:childTnLst>
                          </p:cTn>
                        </p:par>
                        <p:par>
                          <p:cTn id="81" fill="hold" nodeType="afterGroup">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32789"/>
                                        </p:tgtEl>
                                        <p:attrNameLst>
                                          <p:attrName>style.visibility</p:attrName>
                                        </p:attrNameLst>
                                      </p:cBhvr>
                                      <p:to>
                                        <p:strVal val="visible"/>
                                      </p:to>
                                    </p:set>
                                    <p:animEffect transition="in" filter="dissolve">
                                      <p:cBhvr>
                                        <p:cTn id="84" dur="500"/>
                                        <p:tgtEl>
                                          <p:spTgt spid="3278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32790"/>
                                        </p:tgtEl>
                                        <p:attrNameLst>
                                          <p:attrName>style.visibility</p:attrName>
                                        </p:attrNameLst>
                                      </p:cBhvr>
                                      <p:to>
                                        <p:strVal val="visible"/>
                                      </p:to>
                                    </p:set>
                                    <p:animEffect transition="in" filter="dissolve">
                                      <p:cBhvr>
                                        <p:cTn id="89" dur="500"/>
                                        <p:tgtEl>
                                          <p:spTgt spid="32790"/>
                                        </p:tgtEl>
                                      </p:cBhvr>
                                    </p:animEffect>
                                  </p:childTnLst>
                                </p:cTn>
                              </p:par>
                            </p:childTnLst>
                          </p:cTn>
                        </p:par>
                        <p:par>
                          <p:cTn id="90" fill="hold" nodeType="afterGroup">
                            <p:stCondLst>
                              <p:cond delay="500"/>
                            </p:stCondLst>
                            <p:childTnLst>
                              <p:par>
                                <p:cTn id="91" presetID="9" presetClass="entr" presetSubtype="0" fill="hold" grpId="0" nodeType="afterEffect">
                                  <p:stCondLst>
                                    <p:cond delay="0"/>
                                  </p:stCondLst>
                                  <p:childTnLst>
                                    <p:set>
                                      <p:cBhvr>
                                        <p:cTn id="92" dur="1" fill="hold">
                                          <p:stCondLst>
                                            <p:cond delay="0"/>
                                          </p:stCondLst>
                                        </p:cTn>
                                        <p:tgtEl>
                                          <p:spTgt spid="32797"/>
                                        </p:tgtEl>
                                        <p:attrNameLst>
                                          <p:attrName>style.visibility</p:attrName>
                                        </p:attrNameLst>
                                      </p:cBhvr>
                                      <p:to>
                                        <p:strVal val="visible"/>
                                      </p:to>
                                    </p:set>
                                    <p:animEffect transition="in" filter="dissolve">
                                      <p:cBhvr>
                                        <p:cTn id="93" dur="500"/>
                                        <p:tgtEl>
                                          <p:spTgt spid="32797"/>
                                        </p:tgtEl>
                                      </p:cBhvr>
                                    </p:animEffect>
                                  </p:childTnLst>
                                </p:cTn>
                              </p:par>
                            </p:childTnLst>
                          </p:cTn>
                        </p:par>
                        <p:par>
                          <p:cTn id="94" fill="hold" nodeType="afterGroup">
                            <p:stCondLst>
                              <p:cond delay="1000"/>
                            </p:stCondLst>
                            <p:childTnLst>
                              <p:par>
                                <p:cTn id="95" presetID="9" presetClass="entr" presetSubtype="0" fill="hold" grpId="0" nodeType="afterEffect">
                                  <p:stCondLst>
                                    <p:cond delay="0"/>
                                  </p:stCondLst>
                                  <p:childTnLst>
                                    <p:set>
                                      <p:cBhvr>
                                        <p:cTn id="96" dur="1" fill="hold">
                                          <p:stCondLst>
                                            <p:cond delay="0"/>
                                          </p:stCondLst>
                                        </p:cTn>
                                        <p:tgtEl>
                                          <p:spTgt spid="32791"/>
                                        </p:tgtEl>
                                        <p:attrNameLst>
                                          <p:attrName>style.visibility</p:attrName>
                                        </p:attrNameLst>
                                      </p:cBhvr>
                                      <p:to>
                                        <p:strVal val="visible"/>
                                      </p:to>
                                    </p:set>
                                    <p:animEffect transition="in" filter="dissolve">
                                      <p:cBhvr>
                                        <p:cTn id="97" dur="500"/>
                                        <p:tgtEl>
                                          <p:spTgt spid="32791"/>
                                        </p:tgtEl>
                                      </p:cBhvr>
                                    </p:animEffect>
                                  </p:childTnLst>
                                </p:cTn>
                              </p:par>
                            </p:childTnLst>
                          </p:cTn>
                        </p:par>
                        <p:par>
                          <p:cTn id="98" fill="hold" nodeType="afterGroup">
                            <p:stCondLst>
                              <p:cond delay="1500"/>
                            </p:stCondLst>
                            <p:childTnLst>
                              <p:par>
                                <p:cTn id="99" presetID="9" presetClass="entr" presetSubtype="0" fill="hold" grpId="0" nodeType="afterEffect">
                                  <p:stCondLst>
                                    <p:cond delay="0"/>
                                  </p:stCondLst>
                                  <p:childTnLst>
                                    <p:set>
                                      <p:cBhvr>
                                        <p:cTn id="100" dur="1" fill="hold">
                                          <p:stCondLst>
                                            <p:cond delay="0"/>
                                          </p:stCondLst>
                                        </p:cTn>
                                        <p:tgtEl>
                                          <p:spTgt spid="32793"/>
                                        </p:tgtEl>
                                        <p:attrNameLst>
                                          <p:attrName>style.visibility</p:attrName>
                                        </p:attrNameLst>
                                      </p:cBhvr>
                                      <p:to>
                                        <p:strVal val="visible"/>
                                      </p:to>
                                    </p:set>
                                    <p:animEffect transition="in" filter="dissolve">
                                      <p:cBhvr>
                                        <p:cTn id="101" dur="500"/>
                                        <p:tgtEl>
                                          <p:spTgt spid="32793"/>
                                        </p:tgtEl>
                                      </p:cBhvr>
                                    </p:animEffect>
                                  </p:childTnLst>
                                </p:cTn>
                              </p:par>
                            </p:childTnLst>
                          </p:cTn>
                        </p:par>
                        <p:par>
                          <p:cTn id="102" fill="hold" nodeType="afterGroup">
                            <p:stCondLst>
                              <p:cond delay="2000"/>
                            </p:stCondLst>
                            <p:childTnLst>
                              <p:par>
                                <p:cTn id="103" presetID="9" presetClass="entr" presetSubtype="0" fill="hold" grpId="0" nodeType="afterEffect">
                                  <p:stCondLst>
                                    <p:cond delay="0"/>
                                  </p:stCondLst>
                                  <p:childTnLst>
                                    <p:set>
                                      <p:cBhvr>
                                        <p:cTn id="104" dur="1" fill="hold">
                                          <p:stCondLst>
                                            <p:cond delay="0"/>
                                          </p:stCondLst>
                                        </p:cTn>
                                        <p:tgtEl>
                                          <p:spTgt spid="32798"/>
                                        </p:tgtEl>
                                        <p:attrNameLst>
                                          <p:attrName>style.visibility</p:attrName>
                                        </p:attrNameLst>
                                      </p:cBhvr>
                                      <p:to>
                                        <p:strVal val="visible"/>
                                      </p:to>
                                    </p:set>
                                    <p:animEffect transition="in" filter="dissolve">
                                      <p:cBhvr>
                                        <p:cTn id="105" dur="500"/>
                                        <p:tgtEl>
                                          <p:spTgt spid="3279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32794"/>
                                        </p:tgtEl>
                                        <p:attrNameLst>
                                          <p:attrName>style.visibility</p:attrName>
                                        </p:attrNameLst>
                                      </p:cBhvr>
                                      <p:to>
                                        <p:strVal val="visible"/>
                                      </p:to>
                                    </p:set>
                                    <p:animEffect transition="in" filter="dissolve">
                                      <p:cBhvr>
                                        <p:cTn id="110" dur="500"/>
                                        <p:tgtEl>
                                          <p:spTgt spid="32794"/>
                                        </p:tgtEl>
                                      </p:cBhvr>
                                    </p:animEffect>
                                  </p:childTnLst>
                                </p:cTn>
                              </p:par>
                            </p:childTnLst>
                          </p:cTn>
                        </p:par>
                        <p:par>
                          <p:cTn id="111" fill="hold" nodeType="afterGroup">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32795"/>
                                        </p:tgtEl>
                                        <p:attrNameLst>
                                          <p:attrName>style.visibility</p:attrName>
                                        </p:attrNameLst>
                                      </p:cBhvr>
                                      <p:to>
                                        <p:strVal val="visible"/>
                                      </p:to>
                                    </p:set>
                                    <p:animEffect transition="in" filter="dissolve">
                                      <p:cBhvr>
                                        <p:cTn id="114" dur="500"/>
                                        <p:tgtEl>
                                          <p:spTgt spid="32795"/>
                                        </p:tgtEl>
                                      </p:cBhvr>
                                    </p:animEffect>
                                  </p:childTnLst>
                                </p:cTn>
                              </p:par>
                            </p:childTnLst>
                          </p:cTn>
                        </p:par>
                        <p:par>
                          <p:cTn id="115" fill="hold" nodeType="afterGroup">
                            <p:stCondLst>
                              <p:cond delay="1000"/>
                            </p:stCondLst>
                            <p:childTnLst>
                              <p:par>
                                <p:cTn id="116" presetID="9" presetClass="entr" presetSubtype="0" fill="hold" grpId="0" nodeType="afterEffect">
                                  <p:stCondLst>
                                    <p:cond delay="0"/>
                                  </p:stCondLst>
                                  <p:childTnLst>
                                    <p:set>
                                      <p:cBhvr>
                                        <p:cTn id="117" dur="1" fill="hold">
                                          <p:stCondLst>
                                            <p:cond delay="0"/>
                                          </p:stCondLst>
                                        </p:cTn>
                                        <p:tgtEl>
                                          <p:spTgt spid="32796"/>
                                        </p:tgtEl>
                                        <p:attrNameLst>
                                          <p:attrName>style.visibility</p:attrName>
                                        </p:attrNameLst>
                                      </p:cBhvr>
                                      <p:to>
                                        <p:strVal val="visible"/>
                                      </p:to>
                                    </p:set>
                                    <p:animEffect transition="in" filter="dissolve">
                                      <p:cBhvr>
                                        <p:cTn id="118" dur="500"/>
                                        <p:tgtEl>
                                          <p:spTgt spid="32796"/>
                                        </p:tgtEl>
                                      </p:cBhvr>
                                    </p:animEffect>
                                  </p:childTnLst>
                                </p:cTn>
                              </p:par>
                            </p:childTnLst>
                          </p:cTn>
                        </p:par>
                        <p:par>
                          <p:cTn id="119" fill="hold" nodeType="afterGroup">
                            <p:stCondLst>
                              <p:cond delay="1500"/>
                            </p:stCondLst>
                            <p:childTnLst>
                              <p:par>
                                <p:cTn id="120" presetID="9" presetClass="entr" presetSubtype="0" fill="hold" grpId="0" nodeType="afterEffect">
                                  <p:stCondLst>
                                    <p:cond delay="0"/>
                                  </p:stCondLst>
                                  <p:childTnLst>
                                    <p:set>
                                      <p:cBhvr>
                                        <p:cTn id="121" dur="1" fill="hold">
                                          <p:stCondLst>
                                            <p:cond delay="0"/>
                                          </p:stCondLst>
                                        </p:cTn>
                                        <p:tgtEl>
                                          <p:spTgt spid="32792"/>
                                        </p:tgtEl>
                                        <p:attrNameLst>
                                          <p:attrName>style.visibility</p:attrName>
                                        </p:attrNameLst>
                                      </p:cBhvr>
                                      <p:to>
                                        <p:strVal val="visible"/>
                                      </p:to>
                                    </p:set>
                                    <p:animEffect transition="in" filter="dissolve">
                                      <p:cBhvr>
                                        <p:cTn id="122" dur="500"/>
                                        <p:tgtEl>
                                          <p:spTgt spid="32792"/>
                                        </p:tgtEl>
                                      </p:cBhvr>
                                    </p:animEffect>
                                  </p:childTnLst>
                                </p:cTn>
                              </p:par>
                            </p:childTnLst>
                          </p:cTn>
                        </p:par>
                        <p:par>
                          <p:cTn id="123" fill="hold" nodeType="afterGroup">
                            <p:stCondLst>
                              <p:cond delay="2000"/>
                            </p:stCondLst>
                            <p:childTnLst>
                              <p:par>
                                <p:cTn id="124" presetID="9" presetClass="entr" presetSubtype="0" fill="hold" grpId="0" nodeType="afterEffect">
                                  <p:stCondLst>
                                    <p:cond delay="0"/>
                                  </p:stCondLst>
                                  <p:childTnLst>
                                    <p:set>
                                      <p:cBhvr>
                                        <p:cTn id="125" dur="1" fill="hold">
                                          <p:stCondLst>
                                            <p:cond delay="0"/>
                                          </p:stCondLst>
                                        </p:cTn>
                                        <p:tgtEl>
                                          <p:spTgt spid="32799"/>
                                        </p:tgtEl>
                                        <p:attrNameLst>
                                          <p:attrName>style.visibility</p:attrName>
                                        </p:attrNameLst>
                                      </p:cBhvr>
                                      <p:to>
                                        <p:strVal val="visible"/>
                                      </p:to>
                                    </p:set>
                                    <p:animEffect transition="in" filter="dissolve">
                                      <p:cBhvr>
                                        <p:cTn id="126" dur="500"/>
                                        <p:tgtEl>
                                          <p:spTgt spid="32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2" grpId="0" build="p" autoUpdateAnimBg="0"/>
      <p:bldP spid="32773" grpId="0" animBg="1"/>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utoUpdateAnimBg="0"/>
      <p:bldP spid="32793" grpId="0" autoUpdateAnimBg="0"/>
      <p:bldP spid="32794" grpId="0" animBg="1"/>
      <p:bldP spid="32795" grpId="0" animBg="1"/>
      <p:bldP spid="32796" grpId="0" animBg="1"/>
      <p:bldP spid="32797" grpId="0" animBg="1"/>
      <p:bldP spid="32798" grpId="0" autoUpdateAnimBg="0"/>
      <p:bldP spid="32799"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1905000"/>
            <a:ext cx="403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SzPct val="200000"/>
              <a:buFontTx/>
              <a:buChar char="•"/>
            </a:pPr>
            <a:r>
              <a:rPr lang="en-US">
                <a:solidFill>
                  <a:srgbClr val="000000"/>
                </a:solidFill>
              </a:rPr>
              <a:t>Fraunhofer limit</a:t>
            </a:r>
            <a:r>
              <a:rPr lang="en-CA">
                <a:solidFill>
                  <a:srgbClr val="000000"/>
                </a:solidFill>
              </a:rPr>
              <a:t> </a:t>
            </a:r>
            <a:r>
              <a:rPr lang="en-US">
                <a:solidFill>
                  <a:srgbClr val="000000"/>
                </a:solidFill>
              </a:rPr>
              <a:t>diffraction</a:t>
            </a:r>
            <a:endParaRPr lang="en-CA">
              <a:solidFill>
                <a:srgbClr val="000000"/>
              </a:solidFill>
            </a:endParaRPr>
          </a:p>
        </p:txBody>
      </p:sp>
      <p:graphicFrame>
        <p:nvGraphicFramePr>
          <p:cNvPr id="33795" name="Object 3"/>
          <p:cNvGraphicFramePr>
            <a:graphicFrameLocks noChangeAspect="1"/>
          </p:cNvGraphicFramePr>
          <p:nvPr/>
        </p:nvGraphicFramePr>
        <p:xfrm>
          <a:off x="1635125" y="2667000"/>
          <a:ext cx="1301750" cy="1192213"/>
        </p:xfrm>
        <a:graphic>
          <a:graphicData uri="http://schemas.openxmlformats.org/presentationml/2006/ole">
            <mc:AlternateContent xmlns:mc="http://schemas.openxmlformats.org/markup-compatibility/2006">
              <mc:Choice xmlns:v="urn:schemas-microsoft-com:vml" Requires="v">
                <p:oleObj spid="_x0000_s89136" name="Equation" r:id="rId3" imgW="457200" imgH="419100" progId="Equation.DSMT4">
                  <p:embed/>
                </p:oleObj>
              </mc:Choice>
              <mc:Fallback>
                <p:oleObj name="Equation" r:id="rId3" imgW="457200" imgH="4191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2667000"/>
                        <a:ext cx="1301750" cy="1192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6" name="Text Box 4"/>
          <p:cNvSpPr txBox="1">
            <a:spLocks noChangeArrowheads="1"/>
          </p:cNvSpPr>
          <p:nvPr/>
        </p:nvSpPr>
        <p:spPr bwMode="auto">
          <a:xfrm>
            <a:off x="609600" y="996950"/>
            <a:ext cx="4535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Char char="•"/>
            </a:pPr>
            <a:r>
              <a:rPr lang="en-US">
                <a:solidFill>
                  <a:srgbClr val="000000"/>
                </a:solidFill>
              </a:rPr>
              <a:t>If aperture (obstacle) has a width </a:t>
            </a:r>
            <a:r>
              <a:rPr lang="en-US" i="1">
                <a:solidFill>
                  <a:srgbClr val="000000"/>
                </a:solidFill>
                <a:sym typeface="Symbol" pitchFamily="18" charset="2"/>
              </a:rPr>
              <a:t>a</a:t>
            </a:r>
          </a:p>
          <a:p>
            <a:endParaRPr lang="en-US">
              <a:solidFill>
                <a:srgbClr val="000000"/>
              </a:solidFill>
            </a:endParaRPr>
          </a:p>
        </p:txBody>
      </p:sp>
      <p:sp>
        <p:nvSpPr>
          <p:cNvPr id="33797" name="Rectangle 5"/>
          <p:cNvSpPr>
            <a:spLocks noChangeArrowheads="1"/>
          </p:cNvSpPr>
          <p:nvPr/>
        </p:nvSpPr>
        <p:spPr bwMode="auto">
          <a:xfrm>
            <a:off x="5486400" y="1905000"/>
            <a:ext cx="330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ct val="200000"/>
              <a:buFontTx/>
              <a:buChar char="•"/>
            </a:pPr>
            <a:r>
              <a:rPr lang="en-US">
                <a:solidFill>
                  <a:srgbClr val="000000"/>
                </a:solidFill>
              </a:rPr>
              <a:t>Fresnel limit diffraction</a:t>
            </a:r>
          </a:p>
        </p:txBody>
      </p:sp>
      <p:graphicFrame>
        <p:nvGraphicFramePr>
          <p:cNvPr id="33798" name="Object 6"/>
          <p:cNvGraphicFramePr>
            <a:graphicFrameLocks noChangeAspect="1"/>
          </p:cNvGraphicFramePr>
          <p:nvPr/>
        </p:nvGraphicFramePr>
        <p:xfrm>
          <a:off x="5965825" y="2590800"/>
          <a:ext cx="1630363" cy="1284288"/>
        </p:xfrm>
        <a:graphic>
          <a:graphicData uri="http://schemas.openxmlformats.org/presentationml/2006/ole">
            <mc:AlternateContent xmlns:mc="http://schemas.openxmlformats.org/markup-compatibility/2006">
              <mc:Choice xmlns:v="urn:schemas-microsoft-com:vml" Requires="v">
                <p:oleObj spid="_x0000_s89137" name="Equation" r:id="rId5" imgW="457200" imgH="419100" progId="Equation.DSMT4">
                  <p:embed/>
                </p:oleObj>
              </mc:Choice>
              <mc:Fallback>
                <p:oleObj name="Equation" r:id="rId5" imgW="457200" imgH="4191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5825" y="2590800"/>
                        <a:ext cx="1630363"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Text Box 7"/>
          <p:cNvSpPr txBox="1">
            <a:spLocks noChangeArrowheads="1"/>
          </p:cNvSpPr>
          <p:nvPr/>
        </p:nvSpPr>
        <p:spPr bwMode="auto">
          <a:xfrm>
            <a:off x="746125" y="4606925"/>
            <a:ext cx="698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rgbClr val="000000"/>
                </a:solidFill>
              </a:rPr>
              <a:t>d </a:t>
            </a:r>
            <a:r>
              <a:rPr lang="en-US">
                <a:solidFill>
                  <a:srgbClr val="000000"/>
                </a:solidFill>
              </a:rPr>
              <a:t>is the smaller of the two distances from S and </a:t>
            </a:r>
            <a:r>
              <a:rPr lang="en-US">
                <a:solidFill>
                  <a:srgbClr val="000000"/>
                </a:solidFill>
                <a:latin typeface="Symbol" pitchFamily="18" charset="2"/>
              </a:rPr>
              <a:t>S</a:t>
            </a:r>
            <a:r>
              <a:rPr lang="en-US">
                <a:solidFill>
                  <a:srgbClr val="000000"/>
                </a:solidFill>
              </a:rPr>
              <a:t> and P</a:t>
            </a:r>
          </a:p>
        </p:txBody>
      </p:sp>
    </p:spTree>
    <p:extLst>
      <p:ext uri="{BB962C8B-B14F-4D97-AF65-F5344CB8AC3E}">
        <p14:creationId xmlns:p14="http://schemas.microsoft.com/office/powerpoint/2010/main" val="289438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3798"/>
                                        </p:tgtEl>
                                        <p:attrNameLst>
                                          <p:attrName>style.visibility</p:attrName>
                                        </p:attrNameLst>
                                      </p:cBhvr>
                                      <p:to>
                                        <p:strVal val="visible"/>
                                      </p:to>
                                    </p:set>
                                    <p:anim to="" calcmode="lin" valueType="num">
                                      <p:cBhvr>
                                        <p:cTn id="7" dur="1" fill="hold"/>
                                        <p:tgtEl>
                                          <p:spTgt spid="3379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33795"/>
                                        </p:tgtEl>
                                        <p:attrNameLst>
                                          <p:attrName>style.visibility</p:attrName>
                                        </p:attrNameLst>
                                      </p:cBhvr>
                                      <p:to>
                                        <p:strVal val="visible"/>
                                      </p:to>
                                    </p:set>
                                    <p:anim to="" calcmode="lin" valueType="num">
                                      <p:cBhvr>
                                        <p:cTn id="12" dur="1" fill="hold"/>
                                        <p:tgtEl>
                                          <p:spTgt spid="337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685800" y="762001"/>
            <a:ext cx="8001000" cy="4473575"/>
            <a:chOff x="0" y="-271"/>
            <a:chExt cx="2981" cy="2818"/>
          </a:xfrm>
        </p:grpSpPr>
        <p:sp>
          <p:nvSpPr>
            <p:cNvPr id="34819" name="Rectangle 3"/>
            <p:cNvSpPr>
              <a:spLocks noChangeArrowheads="1"/>
            </p:cNvSpPr>
            <p:nvPr/>
          </p:nvSpPr>
          <p:spPr bwMode="auto">
            <a:xfrm>
              <a:off x="0" y="0"/>
              <a:ext cx="29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solidFill>
                  <a:srgbClr val="000000"/>
                </a:solidFill>
              </a:endParaRPr>
            </a:p>
          </p:txBody>
        </p:sp>
        <p:sp>
          <p:nvSpPr>
            <p:cNvPr id="34820" name="Rectangle 4"/>
            <p:cNvSpPr>
              <a:spLocks noChangeArrowheads="1"/>
            </p:cNvSpPr>
            <p:nvPr/>
          </p:nvSpPr>
          <p:spPr bwMode="auto">
            <a:xfrm>
              <a:off x="0" y="-271"/>
              <a:ext cx="2981" cy="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SzPct val="200000"/>
              </a:pPr>
              <a:endParaRPr lang="en-US" dirty="0">
                <a:solidFill>
                  <a:srgbClr val="000000"/>
                </a:solidFill>
              </a:endParaRPr>
            </a:p>
            <a:p>
              <a:pPr>
                <a:buSzPct val="200000"/>
                <a:buFontTx/>
                <a:buChar char="•"/>
              </a:pPr>
              <a:endParaRPr lang="en-US" dirty="0">
                <a:solidFill>
                  <a:srgbClr val="000000"/>
                </a:solidFill>
              </a:endParaRPr>
            </a:p>
            <a:p>
              <a:pPr>
                <a:buSzPct val="200000"/>
              </a:pPr>
              <a:r>
                <a:rPr lang="en-US" dirty="0">
                  <a:solidFill>
                    <a:srgbClr val="000000"/>
                  </a:solidFill>
                </a:rPr>
                <a:t>Fresnel diffraction pattern </a:t>
              </a:r>
              <a:r>
                <a:rPr lang="en-US" i="1" dirty="0">
                  <a:solidFill>
                    <a:srgbClr val="000000"/>
                  </a:solidFill>
                </a:rPr>
                <a:t>does</a:t>
              </a:r>
              <a:r>
                <a:rPr lang="en-US" dirty="0">
                  <a:solidFill>
                    <a:srgbClr val="000000"/>
                  </a:solidFill>
                </a:rPr>
                <a:t> change in shape as we move further away from the object (until, of course, we are so far away that the </a:t>
              </a:r>
              <a:r>
                <a:rPr lang="en-US" dirty="0" err="1">
                  <a:solidFill>
                    <a:srgbClr val="000000"/>
                  </a:solidFill>
                </a:rPr>
                <a:t>Fraunhofer</a:t>
              </a:r>
              <a:r>
                <a:rPr lang="en-US" dirty="0">
                  <a:solidFill>
                    <a:srgbClr val="000000"/>
                  </a:solidFill>
                </a:rPr>
                <a:t> condition is satisfied). </a:t>
              </a:r>
            </a:p>
            <a:p>
              <a:pPr>
                <a:buSzPct val="200000"/>
                <a:buFontTx/>
                <a:buChar char="•"/>
              </a:pPr>
              <a:endParaRPr lang="en-US" dirty="0">
                <a:solidFill>
                  <a:srgbClr val="000000"/>
                </a:solidFill>
              </a:endParaRPr>
            </a:p>
            <a:p>
              <a:pPr>
                <a:buSzPct val="200000"/>
              </a:pPr>
              <a:endParaRPr lang="en-US" dirty="0">
                <a:solidFill>
                  <a:srgbClr val="000000"/>
                </a:solidFill>
              </a:endParaRPr>
            </a:p>
            <a:p>
              <a:pPr eaLnBrk="0" hangingPunct="0"/>
              <a:endParaRPr lang="en-US" dirty="0">
                <a:solidFill>
                  <a:srgbClr val="000000"/>
                </a:solidFill>
              </a:endParaRPr>
            </a:p>
          </p:txBody>
        </p:sp>
      </p:grpSp>
      <p:sp>
        <p:nvSpPr>
          <p:cNvPr id="5" name="Text Box 2"/>
          <p:cNvSpPr txBox="1">
            <a:spLocks noChangeArrowheads="1"/>
          </p:cNvSpPr>
          <p:nvPr/>
        </p:nvSpPr>
        <p:spPr bwMode="auto">
          <a:xfrm>
            <a:off x="2438400" y="4451350"/>
            <a:ext cx="45227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00"/>
                </a:solidFill>
                <a:latin typeface="Arial" charset="0"/>
              </a:rPr>
              <a:t>Fraunhofer or far field diffraction</a:t>
            </a:r>
          </a:p>
          <a:p>
            <a:endParaRPr lang="en-US">
              <a:solidFill>
                <a:srgbClr val="000000"/>
              </a:solidFill>
              <a:latin typeface="Arial" charset="0"/>
            </a:endParaRPr>
          </a:p>
          <a:p>
            <a:r>
              <a:rPr lang="en-US">
                <a:solidFill>
                  <a:srgbClr val="000000"/>
                </a:solidFill>
                <a:latin typeface="Arial" charset="0"/>
              </a:rPr>
              <a:t>Fresnel or near field diffraction</a:t>
            </a:r>
            <a:endParaRPr lang="en-CA">
              <a:solidFill>
                <a:srgbClr val="000000"/>
              </a:solidFill>
              <a:latin typeface="Arial" charset="0"/>
            </a:endParaRPr>
          </a:p>
        </p:txBody>
      </p:sp>
    </p:spTree>
    <p:extLst>
      <p:ext uri="{BB962C8B-B14F-4D97-AF65-F5344CB8AC3E}">
        <p14:creationId xmlns:p14="http://schemas.microsoft.com/office/powerpoint/2010/main" val="360292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1143000" y="2743200"/>
            <a:ext cx="6965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000000"/>
                </a:solidFill>
              </a:rPr>
              <a:t>Diffraction by coherent line source</a:t>
            </a:r>
          </a:p>
        </p:txBody>
      </p:sp>
      <p:sp>
        <p:nvSpPr>
          <p:cNvPr id="3" name="Text Box 7"/>
          <p:cNvSpPr txBox="1">
            <a:spLocks noChangeArrowheads="1"/>
          </p:cNvSpPr>
          <p:nvPr/>
        </p:nvSpPr>
        <p:spPr bwMode="auto">
          <a:xfrm>
            <a:off x="3880643" y="1676400"/>
            <a:ext cx="2033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dirty="0">
                <a:solidFill>
                  <a:srgbClr val="FF0000"/>
                </a:solidFill>
              </a:rPr>
              <a:t>Single Slit </a:t>
            </a:r>
          </a:p>
        </p:txBody>
      </p:sp>
      <p:sp>
        <p:nvSpPr>
          <p:cNvPr id="4" name="Text Box 6"/>
          <p:cNvSpPr txBox="1">
            <a:spLocks noChangeArrowheads="1"/>
          </p:cNvSpPr>
          <p:nvPr/>
        </p:nvSpPr>
        <p:spPr bwMode="auto">
          <a:xfrm>
            <a:off x="2286000" y="533400"/>
            <a:ext cx="5222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b="1" dirty="0" err="1">
                <a:solidFill>
                  <a:srgbClr val="FF0000"/>
                </a:solidFill>
              </a:rPr>
              <a:t>Fraunhofer</a:t>
            </a:r>
            <a:r>
              <a:rPr lang="en-US" sz="4000" b="1" dirty="0">
                <a:solidFill>
                  <a:srgbClr val="FF0000"/>
                </a:solidFill>
              </a:rPr>
              <a:t> Diffraction</a:t>
            </a:r>
          </a:p>
        </p:txBody>
      </p:sp>
    </p:spTree>
    <p:extLst>
      <p:ext uri="{BB962C8B-B14F-4D97-AF65-F5344CB8AC3E}">
        <p14:creationId xmlns:p14="http://schemas.microsoft.com/office/powerpoint/2010/main" val="7583673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905000"/>
            <a:ext cx="5760000" cy="290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34"/>
          <p:cNvSpPr txBox="1">
            <a:spLocks noChangeArrowheads="1"/>
          </p:cNvSpPr>
          <p:nvPr/>
        </p:nvSpPr>
        <p:spPr bwMode="auto">
          <a:xfrm>
            <a:off x="2286000" y="4970217"/>
            <a:ext cx="4395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dirty="0">
                <a:solidFill>
                  <a:srgbClr val="000000"/>
                </a:solidFill>
              </a:rPr>
              <a:t>A Coherent Line Source</a:t>
            </a:r>
          </a:p>
        </p:txBody>
      </p:sp>
    </p:spTree>
    <p:extLst>
      <p:ext uri="{BB962C8B-B14F-4D97-AF65-F5344CB8AC3E}">
        <p14:creationId xmlns:p14="http://schemas.microsoft.com/office/powerpoint/2010/main" val="9360798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350236"/>
            <a:ext cx="6876562" cy="461665"/>
          </a:xfrm>
          <a:prstGeom prst="rect">
            <a:avLst/>
          </a:prstGeom>
          <a:noFill/>
        </p:spPr>
        <p:txBody>
          <a:bodyPr wrap="none" rtlCol="0">
            <a:spAutoFit/>
          </a:bodyPr>
          <a:lstStyle/>
          <a:p>
            <a:r>
              <a:rPr lang="en-IN" dirty="0" smtClean="0">
                <a:solidFill>
                  <a:srgbClr val="000000"/>
                </a:solidFill>
              </a:rPr>
              <a:t>Total radiation at an angle </a:t>
            </a:r>
            <a:r>
              <a:rPr lang="en-IN" i="1" dirty="0" smtClean="0">
                <a:solidFill>
                  <a:srgbClr val="000000"/>
                </a:solidFill>
                <a:latin typeface="Symbol" pitchFamily="18" charset="2"/>
              </a:rPr>
              <a:t>q</a:t>
            </a:r>
            <a:r>
              <a:rPr lang="en-IN" dirty="0" smtClean="0">
                <a:solidFill>
                  <a:srgbClr val="000000"/>
                </a:solidFill>
              </a:rPr>
              <a:t> due to the line element </a:t>
            </a:r>
            <a:r>
              <a:rPr lang="en-IN" i="1" dirty="0" err="1" smtClean="0">
                <a:solidFill>
                  <a:srgbClr val="000000"/>
                </a:solidFill>
              </a:rPr>
              <a:t>dy</a:t>
            </a:r>
            <a:endParaRPr lang="en-IN" i="1" dirty="0">
              <a:solidFill>
                <a:srgbClr val="00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280457397"/>
              </p:ext>
            </p:extLst>
          </p:nvPr>
        </p:nvGraphicFramePr>
        <p:xfrm>
          <a:off x="2752725" y="2209800"/>
          <a:ext cx="3046413" cy="1600200"/>
        </p:xfrm>
        <a:graphic>
          <a:graphicData uri="http://schemas.openxmlformats.org/presentationml/2006/ole">
            <mc:AlternateContent xmlns:mc="http://schemas.openxmlformats.org/markup-compatibility/2006">
              <mc:Choice xmlns:v="urn:schemas-microsoft-com:vml" Requires="v">
                <p:oleObj spid="_x0000_s90158" name="Equation" r:id="rId3" imgW="1257120" imgH="660240" progId="Equation.3">
                  <p:embed/>
                </p:oleObj>
              </mc:Choice>
              <mc:Fallback>
                <p:oleObj name="Equation" r:id="rId3" imgW="1257120" imgH="660240"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2209800"/>
                        <a:ext cx="3046413"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14878294"/>
              </p:ext>
            </p:extLst>
          </p:nvPr>
        </p:nvGraphicFramePr>
        <p:xfrm>
          <a:off x="3595688" y="4724400"/>
          <a:ext cx="1535112" cy="1144588"/>
        </p:xfrm>
        <a:graphic>
          <a:graphicData uri="http://schemas.openxmlformats.org/presentationml/2006/ole">
            <mc:AlternateContent xmlns:mc="http://schemas.openxmlformats.org/markup-compatibility/2006">
              <mc:Choice xmlns:v="urn:schemas-microsoft-com:vml" Requires="v">
                <p:oleObj spid="_x0000_s90159" name="Equation" r:id="rId5" imgW="647640" imgH="482400" progId="Equation.3">
                  <p:embed/>
                </p:oleObj>
              </mc:Choice>
              <mc:Fallback>
                <p:oleObj name="Equation" r:id="rId5" imgW="647640" imgH="4824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688" y="4724400"/>
                        <a:ext cx="1535112"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990600" y="3900963"/>
            <a:ext cx="2983509" cy="461665"/>
          </a:xfrm>
          <a:prstGeom prst="rect">
            <a:avLst/>
          </a:prstGeom>
          <a:noFill/>
        </p:spPr>
        <p:txBody>
          <a:bodyPr wrap="none" rtlCol="0">
            <a:spAutoFit/>
          </a:bodyPr>
          <a:lstStyle/>
          <a:p>
            <a:r>
              <a:rPr lang="en-IN" dirty="0" smtClean="0">
                <a:solidFill>
                  <a:srgbClr val="000000"/>
                </a:solidFill>
              </a:rPr>
              <a:t>Net field at an angle </a:t>
            </a:r>
            <a:r>
              <a:rPr lang="en-IN" i="1" dirty="0" smtClean="0">
                <a:solidFill>
                  <a:srgbClr val="000000"/>
                </a:solidFill>
                <a:latin typeface="Symbol" pitchFamily="18" charset="2"/>
              </a:rPr>
              <a:t>q</a:t>
            </a:r>
            <a:r>
              <a:rPr lang="en-IN" dirty="0" smtClean="0">
                <a:solidFill>
                  <a:srgbClr val="000000"/>
                </a:solidFill>
              </a:rPr>
              <a:t> </a:t>
            </a:r>
            <a:endParaRPr lang="en-IN" dirty="0">
              <a:solidFill>
                <a:srgbClr val="000000"/>
              </a:solidFill>
            </a:endParaRPr>
          </a:p>
        </p:txBody>
      </p:sp>
    </p:spTree>
    <p:extLst>
      <p:ext uri="{BB962C8B-B14F-4D97-AF65-F5344CB8AC3E}">
        <p14:creationId xmlns:p14="http://schemas.microsoft.com/office/powerpoint/2010/main" val="8368507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10" name="Object 6"/>
          <p:cNvGraphicFramePr>
            <a:graphicFrameLocks noGrp="1" noChangeAspect="1"/>
          </p:cNvGraphicFramePr>
          <p:nvPr>
            <p:ph sz="half" idx="1"/>
            <p:extLst>
              <p:ext uri="{D42A27DB-BD31-4B8C-83A1-F6EECF244321}">
                <p14:modId xmlns:p14="http://schemas.microsoft.com/office/powerpoint/2010/main" val="3696694819"/>
              </p:ext>
            </p:extLst>
          </p:nvPr>
        </p:nvGraphicFramePr>
        <p:xfrm>
          <a:off x="2438400" y="1905000"/>
          <a:ext cx="4343400" cy="1693863"/>
        </p:xfrm>
        <a:graphic>
          <a:graphicData uri="http://schemas.openxmlformats.org/presentationml/2006/ole">
            <mc:AlternateContent xmlns:mc="http://schemas.openxmlformats.org/markup-compatibility/2006">
              <mc:Choice xmlns:v="urn:schemas-microsoft-com:vml" Requires="v">
                <p:oleObj spid="_x0000_s91182" name="Equation" r:id="rId3" imgW="1269449" imgH="495085" progId="Equation.DSMT4">
                  <p:embed/>
                </p:oleObj>
              </mc:Choice>
              <mc:Fallback>
                <p:oleObj name="Equation" r:id="rId3" imgW="1269449" imgH="495085" progId="Equation.DSMT4">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05000"/>
                        <a:ext cx="43434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3" name="Text Box 9"/>
          <p:cNvSpPr txBox="1">
            <a:spLocks noChangeArrowheads="1"/>
          </p:cNvSpPr>
          <p:nvPr/>
        </p:nvSpPr>
        <p:spPr bwMode="auto">
          <a:xfrm>
            <a:off x="2041525" y="1133475"/>
            <a:ext cx="1801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000000"/>
                </a:solidFill>
              </a:rPr>
              <a:t>Irradiance</a:t>
            </a:r>
          </a:p>
        </p:txBody>
      </p:sp>
      <p:graphicFrame>
        <p:nvGraphicFramePr>
          <p:cNvPr id="3" name="Object 2"/>
          <p:cNvGraphicFramePr>
            <a:graphicFrameLocks noChangeAspect="1"/>
          </p:cNvGraphicFramePr>
          <p:nvPr>
            <p:extLst>
              <p:ext uri="{D42A27DB-BD31-4B8C-83A1-F6EECF244321}">
                <p14:modId xmlns:p14="http://schemas.microsoft.com/office/powerpoint/2010/main" val="2252372998"/>
              </p:ext>
            </p:extLst>
          </p:nvPr>
        </p:nvGraphicFramePr>
        <p:xfrm>
          <a:off x="3552825" y="3886200"/>
          <a:ext cx="1981200" cy="990600"/>
        </p:xfrm>
        <a:graphic>
          <a:graphicData uri="http://schemas.openxmlformats.org/presentationml/2006/ole">
            <mc:AlternateContent xmlns:mc="http://schemas.openxmlformats.org/markup-compatibility/2006">
              <mc:Choice xmlns:v="urn:schemas-microsoft-com:vml" Requires="v">
                <p:oleObj spid="_x0000_s91183" name="Equation" r:id="rId5" imgW="787320" imgH="393480" progId="Equation.3">
                  <p:embed/>
                </p:oleObj>
              </mc:Choice>
              <mc:Fallback>
                <p:oleObj name="Equation" r:id="rId5" imgW="787320" imgH="39348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3886200"/>
                        <a:ext cx="1981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54519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6200" y="838200"/>
            <a:ext cx="8991600" cy="5693866"/>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800" dirty="0">
                <a:solidFill>
                  <a:srgbClr val="6600CC"/>
                </a:solidFill>
              </a:rPr>
              <a:t>Accelerating charge gives rise to radiation</a:t>
            </a:r>
          </a:p>
          <a:p>
            <a:pPr marL="457200" indent="-457200">
              <a:buFont typeface="Arial" panose="020B0604020202020204" pitchFamily="34" charset="0"/>
              <a:buChar char="•"/>
            </a:pPr>
            <a:endParaRPr lang="en-US" sz="2800" dirty="0">
              <a:solidFill>
                <a:srgbClr val="6600CC"/>
              </a:solidFill>
            </a:endParaRPr>
          </a:p>
          <a:p>
            <a:pPr marL="457200" indent="-457200">
              <a:buFont typeface="Arial" panose="020B0604020202020204" pitchFamily="34" charset="0"/>
              <a:buChar char="•"/>
            </a:pPr>
            <a:r>
              <a:rPr lang="en-US" sz="2800" dirty="0">
                <a:solidFill>
                  <a:srgbClr val="6600CC"/>
                </a:solidFill>
              </a:rPr>
              <a:t>Sinusoidal motion of charge gives rise to </a:t>
            </a:r>
            <a:r>
              <a:rPr lang="en-US" sz="2800" dirty="0" smtClean="0">
                <a:solidFill>
                  <a:srgbClr val="6600CC"/>
                </a:solidFill>
              </a:rPr>
              <a:t>electromagnetic radiation </a:t>
            </a:r>
            <a:r>
              <a:rPr lang="en-US" sz="2800" dirty="0">
                <a:solidFill>
                  <a:srgbClr val="6600CC"/>
                </a:solidFill>
              </a:rPr>
              <a:t>gives rise to plane electromagnetic wave at a </a:t>
            </a:r>
            <a:r>
              <a:rPr lang="en-US" sz="2800" dirty="0" smtClean="0">
                <a:solidFill>
                  <a:srgbClr val="6600CC"/>
                </a:solidFill>
              </a:rPr>
              <a:t>large </a:t>
            </a:r>
            <a:r>
              <a:rPr lang="en-US" sz="2800" dirty="0">
                <a:solidFill>
                  <a:srgbClr val="6600CC"/>
                </a:solidFill>
              </a:rPr>
              <a:t>distance. </a:t>
            </a:r>
          </a:p>
          <a:p>
            <a:pPr marL="457200" indent="-457200">
              <a:buFont typeface="Arial" panose="020B0604020202020204" pitchFamily="34" charset="0"/>
              <a:buChar char="•"/>
            </a:pPr>
            <a:endParaRPr lang="en-US" sz="2800" dirty="0">
              <a:solidFill>
                <a:srgbClr val="6600CC"/>
              </a:solidFill>
            </a:endParaRPr>
          </a:p>
          <a:p>
            <a:pPr marL="457200" indent="-457200">
              <a:buFont typeface="Arial" panose="020B0604020202020204" pitchFamily="34" charset="0"/>
              <a:buChar char="•"/>
            </a:pPr>
            <a:r>
              <a:rPr lang="en-US" sz="2800" dirty="0">
                <a:solidFill>
                  <a:srgbClr val="6600CC"/>
                </a:solidFill>
              </a:rPr>
              <a:t>The direction of electric field, magnetic field and </a:t>
            </a:r>
            <a:r>
              <a:rPr lang="en-US" sz="2800" dirty="0" smtClean="0">
                <a:solidFill>
                  <a:srgbClr val="6600CC"/>
                </a:solidFill>
              </a:rPr>
              <a:t>propagation  are </a:t>
            </a:r>
            <a:r>
              <a:rPr lang="en-US" sz="2800" dirty="0">
                <a:solidFill>
                  <a:srgbClr val="6600CC"/>
                </a:solidFill>
              </a:rPr>
              <a:t>mutually perpendicular to each other.</a:t>
            </a:r>
          </a:p>
          <a:p>
            <a:pPr marL="457200" indent="-457200">
              <a:buFont typeface="Arial" panose="020B0604020202020204" pitchFamily="34" charset="0"/>
              <a:buChar char="•"/>
            </a:pPr>
            <a:endParaRPr lang="en-US" sz="2800" dirty="0">
              <a:solidFill>
                <a:srgbClr val="6600CC"/>
              </a:solidFill>
            </a:endParaRPr>
          </a:p>
          <a:p>
            <a:pPr marL="457200" indent="-457200">
              <a:buFont typeface="Arial" panose="020B0604020202020204" pitchFamily="34" charset="0"/>
              <a:buChar char="•"/>
            </a:pPr>
            <a:r>
              <a:rPr lang="en-US" sz="2800" dirty="0">
                <a:solidFill>
                  <a:srgbClr val="6600CC"/>
                </a:solidFill>
              </a:rPr>
              <a:t>Electric and magnetic </a:t>
            </a:r>
            <a:r>
              <a:rPr lang="en-US" sz="2800" dirty="0" smtClean="0">
                <a:solidFill>
                  <a:srgbClr val="6600CC"/>
                </a:solidFill>
              </a:rPr>
              <a:t>fields </a:t>
            </a:r>
            <a:r>
              <a:rPr lang="en-US" sz="2800" dirty="0">
                <a:solidFill>
                  <a:srgbClr val="6600CC"/>
                </a:solidFill>
              </a:rPr>
              <a:t>are in phase. </a:t>
            </a:r>
            <a:endParaRPr lang="en-US" sz="2800" dirty="0" smtClean="0">
              <a:solidFill>
                <a:srgbClr val="6600CC"/>
              </a:solidFill>
            </a:endParaRPr>
          </a:p>
          <a:p>
            <a:pPr marL="457200" indent="-457200">
              <a:buFont typeface="Arial" panose="020B0604020202020204" pitchFamily="34" charset="0"/>
              <a:buChar char="•"/>
            </a:pPr>
            <a:endParaRPr lang="en-US" sz="2800" dirty="0" smtClean="0">
              <a:solidFill>
                <a:srgbClr val="6600CC"/>
              </a:solidFill>
            </a:endParaRPr>
          </a:p>
          <a:p>
            <a:pPr marL="457200" indent="-457200">
              <a:buFont typeface="Arial" panose="020B0604020202020204" pitchFamily="34" charset="0"/>
              <a:buChar char="•"/>
            </a:pPr>
            <a:r>
              <a:rPr lang="en-US" sz="2800" dirty="0" smtClean="0">
                <a:solidFill>
                  <a:srgbClr val="6600CC"/>
                </a:solidFill>
              </a:rPr>
              <a:t>Energy of EM wave is equally distributed in electric and magnetic field components</a:t>
            </a:r>
            <a:endParaRPr lang="en-US" sz="2800" dirty="0">
              <a:solidFill>
                <a:srgbClr val="6600CC"/>
              </a:solidFill>
            </a:endParaRPr>
          </a:p>
        </p:txBody>
      </p:sp>
      <p:sp>
        <p:nvSpPr>
          <p:cNvPr id="2" name="TextBox 1"/>
          <p:cNvSpPr txBox="1"/>
          <p:nvPr/>
        </p:nvSpPr>
        <p:spPr>
          <a:xfrm>
            <a:off x="2761355" y="152400"/>
            <a:ext cx="3636701" cy="584775"/>
          </a:xfrm>
          <a:prstGeom prst="rect">
            <a:avLst/>
          </a:prstGeom>
          <a:noFill/>
        </p:spPr>
        <p:txBody>
          <a:bodyPr wrap="none" rtlCol="0">
            <a:spAutoFit/>
          </a:bodyPr>
          <a:lstStyle/>
          <a:p>
            <a:r>
              <a:rPr lang="en-IN" sz="3200" b="1" dirty="0" smtClean="0">
                <a:solidFill>
                  <a:srgbClr val="FF0000"/>
                </a:solidFill>
              </a:rPr>
              <a:t>Take home message</a:t>
            </a:r>
            <a:endParaRPr lang="en-IN" sz="3200" b="1" dirty="0">
              <a:solidFill>
                <a:srgbClr val="FF0000"/>
              </a:solidFill>
            </a:endParaRPr>
          </a:p>
        </p:txBody>
      </p:sp>
    </p:spTree>
    <p:extLst>
      <p:ext uri="{BB962C8B-B14F-4D97-AF65-F5344CB8AC3E}">
        <p14:creationId xmlns:p14="http://schemas.microsoft.com/office/powerpoint/2010/main" val="26580053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1431925" y="882650"/>
            <a:ext cx="450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000000"/>
                </a:solidFill>
              </a:rPr>
              <a:t>For Principal maxima</a:t>
            </a:r>
          </a:p>
        </p:txBody>
      </p:sp>
      <p:graphicFrame>
        <p:nvGraphicFramePr>
          <p:cNvPr id="82949" name="Object 5"/>
          <p:cNvGraphicFramePr>
            <a:graphicFrameLocks noGrp="1" noChangeAspect="1"/>
          </p:cNvGraphicFramePr>
          <p:nvPr>
            <p:ph/>
          </p:nvPr>
        </p:nvGraphicFramePr>
        <p:xfrm>
          <a:off x="3352800" y="2133600"/>
          <a:ext cx="2661397" cy="3175000"/>
        </p:xfrm>
        <a:graphic>
          <a:graphicData uri="http://schemas.openxmlformats.org/presentationml/2006/ole">
            <mc:AlternateContent xmlns:mc="http://schemas.openxmlformats.org/markup-compatibility/2006">
              <mc:Choice xmlns:v="urn:schemas-microsoft-com:vml" Requires="v">
                <p:oleObj spid="_x0000_s92184" name="Equation" r:id="rId3" imgW="723586" imgH="863225" progId="Equation.DSMT4">
                  <p:embed/>
                </p:oleObj>
              </mc:Choice>
              <mc:Fallback>
                <p:oleObj name="Equation" r:id="rId3" imgW="723586" imgH="863225" progId="Equation.DSMT4">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133600"/>
                        <a:ext cx="2661397"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93804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Object 4"/>
          <p:cNvGraphicFramePr>
            <a:graphicFrameLocks noGrp="1" noChangeAspect="1"/>
          </p:cNvGraphicFramePr>
          <p:nvPr>
            <p:ph/>
          </p:nvPr>
        </p:nvGraphicFramePr>
        <p:xfrm>
          <a:off x="2514600" y="3581400"/>
          <a:ext cx="4206875" cy="635000"/>
        </p:xfrm>
        <a:graphic>
          <a:graphicData uri="http://schemas.openxmlformats.org/presentationml/2006/ole">
            <mc:AlternateContent xmlns:mc="http://schemas.openxmlformats.org/markup-compatibility/2006">
              <mc:Choice xmlns:v="urn:schemas-microsoft-com:vml" Requires="v">
                <p:oleObj spid="_x0000_s93208" name="Equation" r:id="rId3" imgW="1346200" imgH="203200" progId="Equation.DSMT4">
                  <p:embed/>
                </p:oleObj>
              </mc:Choice>
              <mc:Fallback>
                <p:oleObj name="Equation" r:id="rId3" imgW="1346200" imgH="203200" progId="Equation.DSMT4">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81400"/>
                        <a:ext cx="420687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8" name="Text Box 6"/>
          <p:cNvSpPr txBox="1">
            <a:spLocks noChangeArrowheads="1"/>
          </p:cNvSpPr>
          <p:nvPr/>
        </p:nvSpPr>
        <p:spPr bwMode="auto">
          <a:xfrm>
            <a:off x="2193925" y="2025650"/>
            <a:ext cx="2508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000000"/>
                </a:solidFill>
              </a:rPr>
              <a:t>For minima</a:t>
            </a:r>
          </a:p>
        </p:txBody>
      </p:sp>
    </p:spTree>
    <p:extLst>
      <p:ext uri="{BB962C8B-B14F-4D97-AF65-F5344CB8AC3E}">
        <p14:creationId xmlns:p14="http://schemas.microsoft.com/office/powerpoint/2010/main" val="10436228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0" name="Object 4"/>
          <p:cNvGraphicFramePr>
            <a:graphicFrameLocks noGrp="1" noChangeAspect="1"/>
          </p:cNvGraphicFramePr>
          <p:nvPr>
            <p:ph sz="half" idx="1"/>
          </p:nvPr>
        </p:nvGraphicFramePr>
        <p:xfrm>
          <a:off x="1066800" y="2362200"/>
          <a:ext cx="6934200" cy="1236663"/>
        </p:xfrm>
        <a:graphic>
          <a:graphicData uri="http://schemas.openxmlformats.org/presentationml/2006/ole">
            <mc:AlternateContent xmlns:mc="http://schemas.openxmlformats.org/markup-compatibility/2006">
              <mc:Choice xmlns:v="urn:schemas-microsoft-com:vml" Requires="v">
                <p:oleObj spid="_x0000_s94232" name="Equation" r:id="rId3" imgW="2349500" imgH="419100" progId="Equation.DSMT4">
                  <p:embed/>
                </p:oleObj>
              </mc:Choice>
              <mc:Fallback>
                <p:oleObj name="Equation" r:id="rId3" imgW="2349500" imgH="419100" progId="Equation.DSMT4">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693420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2" name="Text Box 6"/>
          <p:cNvSpPr txBox="1">
            <a:spLocks noChangeArrowheads="1"/>
          </p:cNvSpPr>
          <p:nvPr/>
        </p:nvSpPr>
        <p:spPr bwMode="auto">
          <a:xfrm>
            <a:off x="990600" y="1363663"/>
            <a:ext cx="3940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000000"/>
                </a:solidFill>
              </a:rPr>
              <a:t>For extrema of </a:t>
            </a:r>
            <a:r>
              <a:rPr lang="en-US" sz="3600" b="1" i="1">
                <a:solidFill>
                  <a:srgbClr val="000000"/>
                </a:solidFill>
              </a:rPr>
              <a:t>I(</a:t>
            </a:r>
            <a:r>
              <a:rPr lang="en-US" sz="3600" b="1" i="1">
                <a:solidFill>
                  <a:srgbClr val="000000"/>
                </a:solidFill>
                <a:latin typeface="Symbol" pitchFamily="18" charset="2"/>
              </a:rPr>
              <a:t>q</a:t>
            </a:r>
            <a:r>
              <a:rPr lang="en-US" sz="3600" b="1">
                <a:solidFill>
                  <a:srgbClr val="000000"/>
                </a:solidFill>
              </a:rPr>
              <a:t>)</a:t>
            </a:r>
          </a:p>
        </p:txBody>
      </p:sp>
    </p:spTree>
    <p:extLst>
      <p:ext uri="{BB962C8B-B14F-4D97-AF65-F5344CB8AC3E}">
        <p14:creationId xmlns:p14="http://schemas.microsoft.com/office/powerpoint/2010/main" val="9784919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749" t="36450" r="4822"/>
          <a:stretch>
            <a:fillRect/>
          </a:stretch>
        </p:blipFill>
        <p:spPr bwMode="auto">
          <a:xfrm>
            <a:off x="1662113" y="457200"/>
            <a:ext cx="5805487"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0"/>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2667000"/>
            <a:ext cx="579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27"/>
          <p:cNvSpPr txBox="1">
            <a:spLocks noChangeArrowheads="1"/>
          </p:cNvSpPr>
          <p:nvPr/>
        </p:nvSpPr>
        <p:spPr bwMode="auto">
          <a:xfrm>
            <a:off x="1066800" y="1676400"/>
            <a:ext cx="2003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000000"/>
                </a:solidFill>
              </a:rPr>
              <a:t>tan</a:t>
            </a:r>
            <a:r>
              <a:rPr lang="en-US">
                <a:solidFill>
                  <a:srgbClr val="000000"/>
                </a:solidFill>
              </a:rPr>
              <a:t> </a:t>
            </a:r>
            <a:r>
              <a:rPr lang="en-US" sz="4400">
                <a:solidFill>
                  <a:srgbClr val="000000"/>
                </a:solidFill>
                <a:cs typeface="Times New Roman" pitchFamily="18" charset="0"/>
              </a:rPr>
              <a:t>β</a:t>
            </a:r>
            <a:r>
              <a:rPr lang="en-US">
                <a:solidFill>
                  <a:srgbClr val="000000"/>
                </a:solidFill>
              </a:rPr>
              <a:t> </a:t>
            </a:r>
            <a:r>
              <a:rPr lang="en-US" sz="4000" b="1">
                <a:solidFill>
                  <a:srgbClr val="000000"/>
                </a:solidFill>
              </a:rPr>
              <a:t>= </a:t>
            </a:r>
            <a:r>
              <a:rPr lang="en-US" sz="4400">
                <a:solidFill>
                  <a:srgbClr val="000000"/>
                </a:solidFill>
                <a:cs typeface="Times New Roman" pitchFamily="18" charset="0"/>
              </a:rPr>
              <a:t>β</a:t>
            </a:r>
          </a:p>
        </p:txBody>
      </p:sp>
      <p:sp>
        <p:nvSpPr>
          <p:cNvPr id="7173" name="Text Box 28"/>
          <p:cNvSpPr txBox="1">
            <a:spLocks noChangeArrowheads="1"/>
          </p:cNvSpPr>
          <p:nvPr/>
        </p:nvSpPr>
        <p:spPr bwMode="auto">
          <a:xfrm>
            <a:off x="228600" y="914400"/>
            <a:ext cx="349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3200" b="1">
                <a:solidFill>
                  <a:srgbClr val="008000"/>
                </a:solidFill>
              </a:rPr>
              <a:t>Subsidary Maxima</a:t>
            </a:r>
          </a:p>
        </p:txBody>
      </p:sp>
      <p:sp>
        <p:nvSpPr>
          <p:cNvPr id="7174" name="Text Box 6"/>
          <p:cNvSpPr txBox="1">
            <a:spLocks noChangeArrowheads="1"/>
          </p:cNvSpPr>
          <p:nvPr/>
        </p:nvSpPr>
        <p:spPr bwMode="auto">
          <a:xfrm>
            <a:off x="7451725" y="4175125"/>
            <a:ext cx="379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00000"/>
                </a:solidFill>
                <a:latin typeface="Symbol" pitchFamily="18" charset="2"/>
              </a:rPr>
              <a:t>b</a:t>
            </a:r>
          </a:p>
        </p:txBody>
      </p:sp>
      <p:sp>
        <p:nvSpPr>
          <p:cNvPr id="7175" name="Text Box 7"/>
          <p:cNvSpPr txBox="1">
            <a:spLocks noChangeArrowheads="1"/>
          </p:cNvSpPr>
          <p:nvPr/>
        </p:nvSpPr>
        <p:spPr bwMode="auto">
          <a:xfrm>
            <a:off x="365125" y="3336925"/>
            <a:ext cx="16859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FF3300"/>
                </a:solidFill>
              </a:rPr>
              <a:t>f</a:t>
            </a:r>
            <a:r>
              <a:rPr lang="en-US" sz="2800" baseline="-25000">
                <a:solidFill>
                  <a:srgbClr val="FF3300"/>
                </a:solidFill>
              </a:rPr>
              <a:t>1</a:t>
            </a:r>
            <a:r>
              <a:rPr lang="en-US" sz="2800">
                <a:solidFill>
                  <a:srgbClr val="FF3300"/>
                </a:solidFill>
              </a:rPr>
              <a:t>(</a:t>
            </a:r>
            <a:r>
              <a:rPr lang="en-US" sz="2800">
                <a:solidFill>
                  <a:srgbClr val="FF3300"/>
                </a:solidFill>
                <a:latin typeface="Symbol" pitchFamily="18" charset="2"/>
              </a:rPr>
              <a:t>b</a:t>
            </a:r>
            <a:r>
              <a:rPr lang="en-US" sz="2800">
                <a:solidFill>
                  <a:srgbClr val="FF3300"/>
                </a:solidFill>
              </a:rPr>
              <a:t>)=tan</a:t>
            </a:r>
            <a:r>
              <a:rPr lang="en-US" sz="2800">
                <a:solidFill>
                  <a:srgbClr val="FF3300"/>
                </a:solidFill>
                <a:latin typeface="Symbol" pitchFamily="18" charset="2"/>
              </a:rPr>
              <a:t>b</a:t>
            </a:r>
          </a:p>
          <a:p>
            <a:endParaRPr lang="en-US" sz="2800">
              <a:solidFill>
                <a:srgbClr val="FF3300"/>
              </a:solidFill>
              <a:latin typeface="Symbol" pitchFamily="18" charset="2"/>
            </a:endParaRPr>
          </a:p>
          <a:p>
            <a:r>
              <a:rPr lang="en-US">
                <a:solidFill>
                  <a:srgbClr val="3333CC"/>
                </a:solidFill>
              </a:rPr>
              <a:t>f</a:t>
            </a:r>
            <a:r>
              <a:rPr lang="en-US" sz="2800" baseline="-25000">
                <a:solidFill>
                  <a:srgbClr val="3333CC"/>
                </a:solidFill>
              </a:rPr>
              <a:t>2</a:t>
            </a:r>
            <a:r>
              <a:rPr lang="en-US">
                <a:solidFill>
                  <a:srgbClr val="3333CC"/>
                </a:solidFill>
              </a:rPr>
              <a:t>(</a:t>
            </a:r>
            <a:r>
              <a:rPr lang="en-US">
                <a:solidFill>
                  <a:srgbClr val="3333CC"/>
                </a:solidFill>
                <a:latin typeface="Symbol" pitchFamily="18" charset="2"/>
              </a:rPr>
              <a:t>b</a:t>
            </a:r>
            <a:r>
              <a:rPr lang="en-US">
                <a:solidFill>
                  <a:srgbClr val="3333CC"/>
                </a:solidFill>
              </a:rPr>
              <a:t>)=</a:t>
            </a:r>
            <a:r>
              <a:rPr lang="en-US">
                <a:solidFill>
                  <a:srgbClr val="3333CC"/>
                </a:solidFill>
                <a:latin typeface="Symbol" pitchFamily="18" charset="2"/>
              </a:rPr>
              <a:t>b</a:t>
            </a:r>
          </a:p>
        </p:txBody>
      </p:sp>
    </p:spTree>
    <p:extLst>
      <p:ext uri="{BB962C8B-B14F-4D97-AF65-F5344CB8AC3E}">
        <p14:creationId xmlns:p14="http://schemas.microsoft.com/office/powerpoint/2010/main" val="201861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5"/>
          <p:cNvSpPr txBox="1">
            <a:spLocks noChangeArrowheads="1"/>
          </p:cNvSpPr>
          <p:nvPr/>
        </p:nvSpPr>
        <p:spPr bwMode="auto">
          <a:xfrm>
            <a:off x="1066800" y="2286000"/>
            <a:ext cx="473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rgbClr val="000000"/>
                </a:solidFill>
              </a:rPr>
              <a:t>For subsidiary maxima</a:t>
            </a:r>
          </a:p>
        </p:txBody>
      </p:sp>
      <p:graphicFrame>
        <p:nvGraphicFramePr>
          <p:cNvPr id="87046" name="Object 6"/>
          <p:cNvGraphicFramePr>
            <a:graphicFrameLocks noGrp="1" noChangeAspect="1"/>
          </p:cNvGraphicFramePr>
          <p:nvPr>
            <p:ph/>
          </p:nvPr>
        </p:nvGraphicFramePr>
        <p:xfrm>
          <a:off x="2438400" y="4343400"/>
          <a:ext cx="4452938" cy="381000"/>
        </p:xfrm>
        <a:graphic>
          <a:graphicData uri="http://schemas.openxmlformats.org/presentationml/2006/ole">
            <mc:AlternateContent xmlns:mc="http://schemas.openxmlformats.org/markup-compatibility/2006">
              <mc:Choice xmlns:v="urn:schemas-microsoft-com:vml" Requires="v">
                <p:oleObj spid="_x0000_s95256" name="Equation" r:id="rId3" imgW="2374900" imgH="203200" progId="Equation.DSMT4">
                  <p:embed/>
                </p:oleObj>
              </mc:Choice>
              <mc:Fallback>
                <p:oleObj name="Equation" r:id="rId3" imgW="2374900" imgH="203200" progId="Equation.DSMT4">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44529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55444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95400"/>
            <a:ext cx="81915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3"/>
          <p:cNvSpPr txBox="1">
            <a:spLocks noChangeArrowheads="1"/>
          </p:cNvSpPr>
          <p:nvPr/>
        </p:nvSpPr>
        <p:spPr bwMode="auto">
          <a:xfrm>
            <a:off x="2041525" y="225425"/>
            <a:ext cx="5030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b="1">
                <a:solidFill>
                  <a:srgbClr val="501908"/>
                </a:solidFill>
              </a:rPr>
              <a:t>Intensity for single slit</a:t>
            </a:r>
          </a:p>
        </p:txBody>
      </p:sp>
      <p:sp>
        <p:nvSpPr>
          <p:cNvPr id="6150" name="Text Box 4"/>
          <p:cNvSpPr txBox="1">
            <a:spLocks noChangeArrowheads="1"/>
          </p:cNvSpPr>
          <p:nvPr/>
        </p:nvSpPr>
        <p:spPr bwMode="auto">
          <a:xfrm>
            <a:off x="3352800" y="2667000"/>
            <a:ext cx="354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a:solidFill>
                  <a:srgbClr val="000000"/>
                </a:solidFill>
              </a:rPr>
              <a:t>I</a:t>
            </a:r>
          </a:p>
        </p:txBody>
      </p:sp>
      <p:sp>
        <p:nvSpPr>
          <p:cNvPr id="6151" name="Line 5"/>
          <p:cNvSpPr>
            <a:spLocks noChangeShapeType="1"/>
          </p:cNvSpPr>
          <p:nvPr/>
        </p:nvSpPr>
        <p:spPr bwMode="auto">
          <a:xfrm flipV="1">
            <a:off x="3733800" y="23622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rgbClr val="000000"/>
              </a:solidFill>
            </a:endParaRPr>
          </a:p>
        </p:txBody>
      </p:sp>
      <p:sp>
        <p:nvSpPr>
          <p:cNvPr id="6152" name="Text Box 6"/>
          <p:cNvSpPr txBox="1">
            <a:spLocks noChangeArrowheads="1"/>
          </p:cNvSpPr>
          <p:nvPr/>
        </p:nvSpPr>
        <p:spPr bwMode="auto">
          <a:xfrm>
            <a:off x="4403725" y="5967413"/>
            <a:ext cx="4683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000000"/>
                </a:solidFill>
                <a:cs typeface="Times New Roman" pitchFamily="18" charset="0"/>
              </a:rPr>
              <a:t>β</a:t>
            </a:r>
            <a:endParaRPr lang="en-US" sz="4400">
              <a:solidFill>
                <a:srgbClr val="000000"/>
              </a:solidFill>
            </a:endParaRPr>
          </a:p>
        </p:txBody>
      </p:sp>
      <p:sp>
        <p:nvSpPr>
          <p:cNvPr id="6153" name="Text Box 7"/>
          <p:cNvSpPr txBox="1">
            <a:spLocks noChangeArrowheads="1"/>
          </p:cNvSpPr>
          <p:nvPr/>
        </p:nvSpPr>
        <p:spPr bwMode="auto">
          <a:xfrm>
            <a:off x="4857750" y="1371600"/>
            <a:ext cx="3905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dirty="0">
                <a:solidFill>
                  <a:srgbClr val="000000"/>
                </a:solidFill>
                <a:cs typeface="Times New Roman" pitchFamily="18" charset="0"/>
              </a:rPr>
              <a:t>β = π b Sin θ </a:t>
            </a:r>
            <a:r>
              <a:rPr lang="en-US" sz="4400" b="1" dirty="0">
                <a:solidFill>
                  <a:srgbClr val="000000"/>
                </a:solidFill>
                <a:cs typeface="Times New Roman" pitchFamily="18" charset="0"/>
              </a:rPr>
              <a:t>/ </a:t>
            </a:r>
            <a:r>
              <a:rPr lang="en-US" sz="4400" dirty="0">
                <a:solidFill>
                  <a:srgbClr val="000000"/>
                </a:solidFill>
                <a:cs typeface="Times New Roman" pitchFamily="18" charset="0"/>
              </a:rPr>
              <a:t>λ </a:t>
            </a:r>
          </a:p>
        </p:txBody>
      </p:sp>
      <p:sp>
        <p:nvSpPr>
          <p:cNvPr id="6154" name="Text Box 8"/>
          <p:cNvSpPr txBox="1">
            <a:spLocks noChangeArrowheads="1"/>
          </p:cNvSpPr>
          <p:nvPr/>
        </p:nvSpPr>
        <p:spPr bwMode="auto">
          <a:xfrm>
            <a:off x="5486400" y="2743200"/>
            <a:ext cx="2287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a:solidFill>
                  <a:srgbClr val="FF6600"/>
                </a:solidFill>
              </a:rPr>
              <a:t>Minima at</a:t>
            </a:r>
          </a:p>
        </p:txBody>
      </p:sp>
      <p:sp>
        <p:nvSpPr>
          <p:cNvPr id="6155" name="Text Box 9"/>
          <p:cNvSpPr txBox="1">
            <a:spLocks noChangeArrowheads="1"/>
          </p:cNvSpPr>
          <p:nvPr/>
        </p:nvSpPr>
        <p:spPr bwMode="auto">
          <a:xfrm>
            <a:off x="5410200" y="3505200"/>
            <a:ext cx="26558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000000"/>
                </a:solidFill>
                <a:cs typeface="Times New Roman" pitchFamily="18" charset="0"/>
              </a:rPr>
              <a:t>β = + m π  </a:t>
            </a:r>
          </a:p>
        </p:txBody>
      </p:sp>
      <p:sp>
        <p:nvSpPr>
          <p:cNvPr id="6156" name="Text Box 10"/>
          <p:cNvSpPr txBox="1">
            <a:spLocks noChangeArrowheads="1"/>
          </p:cNvSpPr>
          <p:nvPr/>
        </p:nvSpPr>
        <p:spPr bwMode="auto">
          <a:xfrm>
            <a:off x="6324600" y="3505200"/>
            <a:ext cx="641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b="1">
                <a:solidFill>
                  <a:srgbClr val="000000"/>
                </a:solidFill>
              </a:rPr>
              <a:t>_</a:t>
            </a:r>
            <a:r>
              <a:rPr lang="en-US" sz="4000">
                <a:solidFill>
                  <a:srgbClr val="000000"/>
                </a:solidFill>
              </a:rPr>
              <a:t> </a:t>
            </a:r>
            <a:r>
              <a:rPr lang="en-US">
                <a:solidFill>
                  <a:srgbClr val="000000"/>
                </a:solidFill>
              </a:rPr>
              <a:t> </a:t>
            </a:r>
          </a:p>
        </p:txBody>
      </p:sp>
      <p:sp>
        <p:nvSpPr>
          <p:cNvPr id="6157" name="Text Box 11"/>
          <p:cNvSpPr txBox="1">
            <a:spLocks noChangeArrowheads="1"/>
          </p:cNvSpPr>
          <p:nvPr/>
        </p:nvSpPr>
        <p:spPr bwMode="auto">
          <a:xfrm>
            <a:off x="669925" y="2635250"/>
            <a:ext cx="215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3600">
                <a:solidFill>
                  <a:srgbClr val="008000"/>
                </a:solidFill>
              </a:rPr>
              <a:t>Maxima at</a:t>
            </a:r>
          </a:p>
        </p:txBody>
      </p:sp>
      <p:sp>
        <p:nvSpPr>
          <p:cNvPr id="6158" name="Text Box 12"/>
          <p:cNvSpPr txBox="1">
            <a:spLocks noChangeArrowheads="1"/>
          </p:cNvSpPr>
          <p:nvPr/>
        </p:nvSpPr>
        <p:spPr bwMode="auto">
          <a:xfrm>
            <a:off x="898525" y="3452813"/>
            <a:ext cx="2003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000000"/>
                </a:solidFill>
              </a:rPr>
              <a:t>tan</a:t>
            </a:r>
            <a:r>
              <a:rPr lang="en-US">
                <a:solidFill>
                  <a:srgbClr val="000000"/>
                </a:solidFill>
              </a:rPr>
              <a:t> </a:t>
            </a:r>
            <a:r>
              <a:rPr lang="en-US" sz="4400">
                <a:solidFill>
                  <a:srgbClr val="000000"/>
                </a:solidFill>
                <a:cs typeface="Times New Roman" pitchFamily="18" charset="0"/>
              </a:rPr>
              <a:t>β</a:t>
            </a:r>
            <a:r>
              <a:rPr lang="en-US">
                <a:solidFill>
                  <a:srgbClr val="000000"/>
                </a:solidFill>
              </a:rPr>
              <a:t> </a:t>
            </a:r>
            <a:r>
              <a:rPr lang="en-US" sz="4000" b="1">
                <a:solidFill>
                  <a:srgbClr val="000000"/>
                </a:solidFill>
              </a:rPr>
              <a:t>= </a:t>
            </a:r>
            <a:r>
              <a:rPr lang="en-US" sz="4400">
                <a:solidFill>
                  <a:srgbClr val="000000"/>
                </a:solidFill>
                <a:cs typeface="Times New Roman" pitchFamily="18" charset="0"/>
              </a:rPr>
              <a:t>β</a:t>
            </a:r>
          </a:p>
        </p:txBody>
      </p:sp>
      <p:sp>
        <p:nvSpPr>
          <p:cNvPr id="6159" name="Text Box 14"/>
          <p:cNvSpPr txBox="1">
            <a:spLocks noChangeArrowheads="1"/>
          </p:cNvSpPr>
          <p:nvPr/>
        </p:nvSpPr>
        <p:spPr bwMode="auto">
          <a:xfrm>
            <a:off x="5715000" y="4343400"/>
            <a:ext cx="3132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000000"/>
                </a:solidFill>
              </a:rPr>
              <a:t>m </a:t>
            </a:r>
            <a:r>
              <a:rPr lang="en-US" sz="4400">
                <a:solidFill>
                  <a:srgbClr val="000000"/>
                </a:solidFill>
                <a:cs typeface="Times New Roman" pitchFamily="18" charset="0"/>
              </a:rPr>
              <a:t>= </a:t>
            </a:r>
            <a:r>
              <a:rPr lang="en-US" sz="4000">
                <a:solidFill>
                  <a:srgbClr val="000000"/>
                </a:solidFill>
                <a:cs typeface="Times New Roman" pitchFamily="18" charset="0"/>
              </a:rPr>
              <a:t>1, 2, 3…</a:t>
            </a:r>
            <a:r>
              <a:rPr lang="en-US" sz="4400">
                <a:solidFill>
                  <a:srgbClr val="000000"/>
                </a:solidFill>
              </a:rPr>
              <a:t> </a:t>
            </a:r>
          </a:p>
        </p:txBody>
      </p:sp>
    </p:spTree>
    <p:extLst>
      <p:ext uri="{BB962C8B-B14F-4D97-AF65-F5344CB8AC3E}">
        <p14:creationId xmlns:p14="http://schemas.microsoft.com/office/powerpoint/2010/main" val="7257944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066800" y="304800"/>
            <a:ext cx="7046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b="1">
                <a:solidFill>
                  <a:srgbClr val="501908"/>
                </a:solidFill>
              </a:rPr>
              <a:t>Half width of central maximum</a:t>
            </a:r>
          </a:p>
        </p:txBody>
      </p:sp>
      <p:sp>
        <p:nvSpPr>
          <p:cNvPr id="8195" name="Text Box 4"/>
          <p:cNvSpPr txBox="1">
            <a:spLocks noChangeArrowheads="1"/>
          </p:cNvSpPr>
          <p:nvPr/>
        </p:nvSpPr>
        <p:spPr bwMode="auto">
          <a:xfrm>
            <a:off x="4038600" y="1066800"/>
            <a:ext cx="1755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800">
                <a:solidFill>
                  <a:srgbClr val="000000"/>
                </a:solidFill>
              </a:rPr>
              <a:t>= </a:t>
            </a:r>
            <a:r>
              <a:rPr lang="en-US" sz="4800">
                <a:solidFill>
                  <a:srgbClr val="000000"/>
                </a:solidFill>
                <a:cs typeface="Times New Roman" pitchFamily="18" charset="0"/>
              </a:rPr>
              <a:t>λ / b</a:t>
            </a:r>
            <a:endParaRPr lang="en-US" sz="4800">
              <a:solidFill>
                <a:srgbClr val="000000"/>
              </a:solidFill>
            </a:endParaRPr>
          </a:p>
        </p:txBody>
      </p:sp>
      <p:sp>
        <p:nvSpPr>
          <p:cNvPr id="8196" name="Text Box 5"/>
          <p:cNvSpPr txBox="1">
            <a:spLocks noChangeArrowheads="1"/>
          </p:cNvSpPr>
          <p:nvPr/>
        </p:nvSpPr>
        <p:spPr bwMode="auto">
          <a:xfrm>
            <a:off x="2743200" y="2590800"/>
            <a:ext cx="33899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dirty="0">
                <a:solidFill>
                  <a:srgbClr val="000000"/>
                </a:solidFill>
                <a:cs typeface="Times New Roman" pitchFamily="18" charset="0"/>
              </a:rPr>
              <a:t>Δ x</a:t>
            </a:r>
            <a:r>
              <a:rPr lang="en-US" dirty="0">
                <a:solidFill>
                  <a:srgbClr val="000000"/>
                </a:solidFill>
                <a:cs typeface="Times New Roman" pitchFamily="18" charset="0"/>
              </a:rPr>
              <a:t>0 </a:t>
            </a:r>
            <a:r>
              <a:rPr lang="en-US" sz="4800" dirty="0">
                <a:solidFill>
                  <a:srgbClr val="000000"/>
                </a:solidFill>
              </a:rPr>
              <a:t>= </a:t>
            </a:r>
            <a:r>
              <a:rPr lang="en-US" sz="4800" dirty="0" smtClean="0">
                <a:solidFill>
                  <a:srgbClr val="000000"/>
                </a:solidFill>
              </a:rPr>
              <a:t>2</a:t>
            </a:r>
            <a:r>
              <a:rPr lang="en-US" sz="4800" i="1" dirty="0" smtClean="0">
                <a:solidFill>
                  <a:srgbClr val="000000"/>
                </a:solidFill>
              </a:rPr>
              <a:t>f </a:t>
            </a:r>
            <a:r>
              <a:rPr lang="en-US" sz="4800" dirty="0">
                <a:solidFill>
                  <a:srgbClr val="000000"/>
                </a:solidFill>
                <a:cs typeface="Times New Roman" pitchFamily="18" charset="0"/>
              </a:rPr>
              <a:t>λ / b</a:t>
            </a:r>
          </a:p>
        </p:txBody>
      </p:sp>
      <p:sp>
        <p:nvSpPr>
          <p:cNvPr id="8197" name="Text Box 6"/>
          <p:cNvSpPr txBox="1">
            <a:spLocks noChangeArrowheads="1"/>
          </p:cNvSpPr>
          <p:nvPr/>
        </p:nvSpPr>
        <p:spPr bwMode="auto">
          <a:xfrm>
            <a:off x="1295400" y="1828800"/>
            <a:ext cx="5829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FF0000"/>
                </a:solidFill>
              </a:rPr>
              <a:t>Diffraction envelope size</a:t>
            </a:r>
          </a:p>
        </p:txBody>
      </p:sp>
      <p:pic>
        <p:nvPicPr>
          <p:cNvPr id="8198" name="Picture 7" descr="C:\Documents and Settings\Home\My Documents\My Pictures\singslitimage.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715" r="19843" b="29132"/>
          <a:stretch>
            <a:fillRect/>
          </a:stretch>
        </p:blipFill>
        <p:spPr bwMode="auto">
          <a:xfrm>
            <a:off x="2514600" y="3429000"/>
            <a:ext cx="36576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8"/>
          <p:cNvSpPr txBox="1">
            <a:spLocks noChangeArrowheads="1"/>
          </p:cNvSpPr>
          <p:nvPr/>
        </p:nvSpPr>
        <p:spPr bwMode="auto">
          <a:xfrm>
            <a:off x="381000" y="4419600"/>
            <a:ext cx="2205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3200">
                <a:solidFill>
                  <a:srgbClr val="008000"/>
                </a:solidFill>
              </a:rPr>
              <a:t>Point source</a:t>
            </a:r>
          </a:p>
        </p:txBody>
      </p:sp>
      <p:sp>
        <p:nvSpPr>
          <p:cNvPr id="8200" name="Text Box 9"/>
          <p:cNvSpPr txBox="1">
            <a:spLocks noChangeArrowheads="1"/>
          </p:cNvSpPr>
          <p:nvPr/>
        </p:nvSpPr>
        <p:spPr bwMode="auto">
          <a:xfrm>
            <a:off x="2743200" y="5710238"/>
            <a:ext cx="2768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3200">
                <a:solidFill>
                  <a:srgbClr val="000000"/>
                </a:solidFill>
              </a:rPr>
              <a:t>Smearing effect</a:t>
            </a:r>
          </a:p>
          <a:p>
            <a:r>
              <a:rPr lang="en-US" sz="3200">
                <a:solidFill>
                  <a:srgbClr val="000000"/>
                </a:solidFill>
              </a:rPr>
              <a:t>of diffraction</a:t>
            </a:r>
          </a:p>
        </p:txBody>
      </p:sp>
      <p:sp>
        <p:nvSpPr>
          <p:cNvPr id="8201" name="Text Box 11"/>
          <p:cNvSpPr txBox="1">
            <a:spLocks noChangeArrowheads="1"/>
          </p:cNvSpPr>
          <p:nvPr/>
        </p:nvSpPr>
        <p:spPr bwMode="auto">
          <a:xfrm>
            <a:off x="5715000" y="4114800"/>
            <a:ext cx="1114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9933FF"/>
                </a:solidFill>
                <a:cs typeface="Times New Roman" pitchFamily="18" charset="0"/>
              </a:rPr>
              <a:t>Δ x</a:t>
            </a:r>
            <a:r>
              <a:rPr lang="en-US">
                <a:solidFill>
                  <a:srgbClr val="9933FF"/>
                </a:solidFill>
                <a:cs typeface="Times New Roman" pitchFamily="18" charset="0"/>
              </a:rPr>
              <a:t>0</a:t>
            </a:r>
            <a:endParaRPr lang="en-US" sz="4800">
              <a:solidFill>
                <a:srgbClr val="9933FF"/>
              </a:solidFill>
              <a:cs typeface="Times New Roman" pitchFamily="18" charset="0"/>
            </a:endParaRPr>
          </a:p>
        </p:txBody>
      </p:sp>
      <p:sp>
        <p:nvSpPr>
          <p:cNvPr id="8203" name="Line 11"/>
          <p:cNvSpPr>
            <a:spLocks noChangeShapeType="1"/>
          </p:cNvSpPr>
          <p:nvPr/>
        </p:nvSpPr>
        <p:spPr bwMode="auto">
          <a:xfrm>
            <a:off x="5562600" y="4191000"/>
            <a:ext cx="0" cy="609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8208" name="Oval 16"/>
          <p:cNvSpPr>
            <a:spLocks noChangeArrowheads="1"/>
          </p:cNvSpPr>
          <p:nvPr/>
        </p:nvSpPr>
        <p:spPr bwMode="auto">
          <a:xfrm>
            <a:off x="3429000" y="3352800"/>
            <a:ext cx="228600" cy="2362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Tree>
    <p:extLst>
      <p:ext uri="{BB962C8B-B14F-4D97-AF65-F5344CB8AC3E}">
        <p14:creationId xmlns:p14="http://schemas.microsoft.com/office/powerpoint/2010/main" val="15606408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2667000" y="2667000"/>
            <a:ext cx="3997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solidFill>
                  <a:srgbClr val="000000"/>
                </a:solidFill>
              </a:rPr>
              <a:t>Double slit diffraction</a:t>
            </a:r>
          </a:p>
        </p:txBody>
      </p:sp>
    </p:spTree>
    <p:extLst>
      <p:ext uri="{BB962C8B-B14F-4D97-AF65-F5344CB8AC3E}">
        <p14:creationId xmlns:p14="http://schemas.microsoft.com/office/powerpoint/2010/main" val="41753672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3" name="Line 7"/>
          <p:cNvSpPr>
            <a:spLocks noChangeShapeType="1"/>
          </p:cNvSpPr>
          <p:nvPr/>
        </p:nvSpPr>
        <p:spPr bwMode="auto">
          <a:xfrm>
            <a:off x="3979492" y="1508780"/>
            <a:ext cx="0" cy="30480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96264" name="Line 8"/>
          <p:cNvSpPr>
            <a:spLocks noChangeShapeType="1"/>
          </p:cNvSpPr>
          <p:nvPr/>
        </p:nvSpPr>
        <p:spPr bwMode="auto">
          <a:xfrm>
            <a:off x="4267200" y="1447800"/>
            <a:ext cx="0" cy="30480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nvGrpSpPr>
          <p:cNvPr id="4" name="Group 3"/>
          <p:cNvGrpSpPr/>
          <p:nvPr/>
        </p:nvGrpSpPr>
        <p:grpSpPr>
          <a:xfrm>
            <a:off x="1143000" y="774107"/>
            <a:ext cx="6781800" cy="5334000"/>
            <a:chOff x="1143000" y="774107"/>
            <a:chExt cx="6781800" cy="5334000"/>
          </a:xfrm>
        </p:grpSpPr>
        <p:grpSp>
          <p:nvGrpSpPr>
            <p:cNvPr id="96260" name="Group 4"/>
            <p:cNvGrpSpPr>
              <a:grpSpLocks/>
            </p:cNvGrpSpPr>
            <p:nvPr/>
          </p:nvGrpSpPr>
          <p:grpSpPr bwMode="auto">
            <a:xfrm>
              <a:off x="1143000" y="774107"/>
              <a:ext cx="6781800" cy="5334000"/>
              <a:chOff x="768" y="1872"/>
              <a:chExt cx="2208" cy="2208"/>
            </a:xfrm>
          </p:grpSpPr>
          <p:sp>
            <p:nvSpPr>
              <p:cNvPr id="96261" name="Rectangle 5"/>
              <p:cNvSpPr>
                <a:spLocks noChangeArrowheads="1"/>
              </p:cNvSpPr>
              <p:nvPr/>
            </p:nvSpPr>
            <p:spPr bwMode="auto">
              <a:xfrm>
                <a:off x="768" y="1872"/>
                <a:ext cx="2208" cy="2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pic>
            <p:nvPicPr>
              <p:cNvPr id="96262" name="Picture 6" descr="Twoslit diff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6023" r="50467"/>
              <a:stretch>
                <a:fillRect/>
              </a:stretch>
            </p:blipFill>
            <p:spPr bwMode="auto">
              <a:xfrm>
                <a:off x="960" y="1920"/>
                <a:ext cx="2016" cy="21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2794000" y="4357643"/>
              <a:ext cx="1473200" cy="609600"/>
              <a:chOff x="2100263" y="4724400"/>
              <a:chExt cx="1709737" cy="609600"/>
            </a:xfrm>
          </p:grpSpPr>
          <p:sp>
            <p:nvSpPr>
              <p:cNvPr id="96265" name="Line 9"/>
              <p:cNvSpPr>
                <a:spLocks noChangeShapeType="1"/>
              </p:cNvSpPr>
              <p:nvPr/>
            </p:nvSpPr>
            <p:spPr bwMode="auto">
              <a:xfrm>
                <a:off x="3810000" y="4724400"/>
                <a:ext cx="0" cy="30480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96266" name="Line 10"/>
              <p:cNvSpPr>
                <a:spLocks noChangeShapeType="1"/>
              </p:cNvSpPr>
              <p:nvPr/>
            </p:nvSpPr>
            <p:spPr bwMode="auto">
              <a:xfrm>
                <a:off x="2100263" y="5029200"/>
                <a:ext cx="0" cy="30480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96270" name="Line 14"/>
              <p:cNvSpPr>
                <a:spLocks noChangeShapeType="1"/>
              </p:cNvSpPr>
              <p:nvPr/>
            </p:nvSpPr>
            <p:spPr bwMode="auto">
              <a:xfrm flipV="1">
                <a:off x="2133600" y="4876800"/>
                <a:ext cx="1676400" cy="457200"/>
              </a:xfrm>
              <a:prstGeom prst="line">
                <a:avLst/>
              </a:prstGeom>
              <a:noFill/>
              <a:ln w="2540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grpSp>
          <p:nvGrpSpPr>
            <p:cNvPr id="2" name="Group 1"/>
            <p:cNvGrpSpPr/>
            <p:nvPr/>
          </p:nvGrpSpPr>
          <p:grpSpPr>
            <a:xfrm>
              <a:off x="3538538" y="1423055"/>
              <a:ext cx="1109662" cy="457200"/>
              <a:chOff x="3233738" y="1271588"/>
              <a:chExt cx="1109662" cy="457200"/>
            </a:xfrm>
          </p:grpSpPr>
          <p:sp>
            <p:nvSpPr>
              <p:cNvPr id="96271" name="Text Box 15"/>
              <p:cNvSpPr txBox="1">
                <a:spLocks noChangeArrowheads="1"/>
              </p:cNvSpPr>
              <p:nvPr/>
            </p:nvSpPr>
            <p:spPr bwMode="auto">
              <a:xfrm>
                <a:off x="3661873" y="12715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FFFF"/>
                    </a:solidFill>
                  </a:rPr>
                  <a:t>b</a:t>
                </a:r>
              </a:p>
            </p:txBody>
          </p:sp>
          <p:sp>
            <p:nvSpPr>
              <p:cNvPr id="96267" name="Line 11"/>
              <p:cNvSpPr>
                <a:spLocks noChangeShapeType="1"/>
              </p:cNvSpPr>
              <p:nvPr/>
            </p:nvSpPr>
            <p:spPr bwMode="auto">
              <a:xfrm flipV="1">
                <a:off x="3962400" y="1357313"/>
                <a:ext cx="381000" cy="7620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sp>
            <p:nvSpPr>
              <p:cNvPr id="96268" name="Line 12"/>
              <p:cNvSpPr>
                <a:spLocks noChangeShapeType="1"/>
              </p:cNvSpPr>
              <p:nvPr/>
            </p:nvSpPr>
            <p:spPr bwMode="auto">
              <a:xfrm flipV="1">
                <a:off x="3233738" y="1462088"/>
                <a:ext cx="381000" cy="7620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000000"/>
                  </a:solidFill>
                </a:endParaRPr>
              </a:p>
            </p:txBody>
          </p:sp>
        </p:grpSp>
        <p:sp>
          <p:nvSpPr>
            <p:cNvPr id="96272" name="Text Box 16"/>
            <p:cNvSpPr txBox="1">
              <a:spLocks noChangeArrowheads="1"/>
            </p:cNvSpPr>
            <p:nvPr/>
          </p:nvSpPr>
          <p:spPr bwMode="auto">
            <a:xfrm>
              <a:off x="3429000" y="46482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FFFF"/>
                  </a:solidFill>
                </a:rPr>
                <a:t>a</a:t>
              </a:r>
            </a:p>
          </p:txBody>
        </p:sp>
      </p:grpSp>
      <p:sp>
        <p:nvSpPr>
          <p:cNvPr id="96273" name="Text Box 17"/>
          <p:cNvSpPr txBox="1">
            <a:spLocks noChangeArrowheads="1"/>
          </p:cNvSpPr>
          <p:nvPr/>
        </p:nvSpPr>
        <p:spPr bwMode="auto">
          <a:xfrm>
            <a:off x="5105400" y="2443163"/>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00"/>
                </a:solidFill>
              </a:rPr>
              <a:t>z</a:t>
            </a:r>
          </a:p>
        </p:txBody>
      </p:sp>
    </p:spTree>
    <p:extLst>
      <p:ext uri="{BB962C8B-B14F-4D97-AF65-F5344CB8AC3E}">
        <p14:creationId xmlns:p14="http://schemas.microsoft.com/office/powerpoint/2010/main" val="16061420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7"/>
          <p:cNvSpPr txBox="1">
            <a:spLocks noChangeArrowheads="1"/>
          </p:cNvSpPr>
          <p:nvPr/>
        </p:nvSpPr>
        <p:spPr bwMode="auto">
          <a:xfrm>
            <a:off x="1295400" y="1066800"/>
            <a:ext cx="6311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000000"/>
                </a:solidFill>
              </a:rPr>
              <a:t>Total contribution of the electric field</a:t>
            </a:r>
          </a:p>
        </p:txBody>
      </p:sp>
      <p:graphicFrame>
        <p:nvGraphicFramePr>
          <p:cNvPr id="10248" name="Object 8"/>
          <p:cNvGraphicFramePr>
            <a:graphicFrameLocks noChangeAspect="1"/>
          </p:cNvGraphicFramePr>
          <p:nvPr/>
        </p:nvGraphicFramePr>
        <p:xfrm>
          <a:off x="811213" y="2132013"/>
          <a:ext cx="6759575" cy="1179512"/>
        </p:xfrm>
        <a:graphic>
          <a:graphicData uri="http://schemas.openxmlformats.org/presentationml/2006/ole">
            <mc:AlternateContent xmlns:mc="http://schemas.openxmlformats.org/markup-compatibility/2006">
              <mc:Choice xmlns:v="urn:schemas-microsoft-com:vml" Requires="v">
                <p:oleObj spid="_x0000_s97348" name="Equation" r:id="rId3" imgW="2184400" imgH="381000" progId="Equation.DSMT4">
                  <p:embed/>
                </p:oleObj>
              </mc:Choice>
              <mc:Fallback>
                <p:oleObj name="Equation" r:id="rId3" imgW="2184400" imgH="38100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3" y="2132013"/>
                        <a:ext cx="675957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990600" y="3733800"/>
          <a:ext cx="6324600" cy="693738"/>
        </p:xfrm>
        <a:graphic>
          <a:graphicData uri="http://schemas.openxmlformats.org/presentationml/2006/ole">
            <mc:AlternateContent xmlns:mc="http://schemas.openxmlformats.org/markup-compatibility/2006">
              <mc:Choice xmlns:v="urn:schemas-microsoft-com:vml" Requires="v">
                <p:oleObj spid="_x0000_s97349" name="Equation" r:id="rId5" imgW="1854200" imgH="203200" progId="Equation.DSMT4">
                  <p:embed/>
                </p:oleObj>
              </mc:Choice>
              <mc:Fallback>
                <p:oleObj name="Equation" r:id="rId5" imgW="1854200" imgH="203200"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733800"/>
                        <a:ext cx="63246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11"/>
          <p:cNvGraphicFramePr>
            <a:graphicFrameLocks noChangeAspect="1"/>
          </p:cNvGraphicFramePr>
          <p:nvPr/>
        </p:nvGraphicFramePr>
        <p:xfrm>
          <a:off x="381000" y="4800600"/>
          <a:ext cx="8153400" cy="1133475"/>
        </p:xfrm>
        <a:graphic>
          <a:graphicData uri="http://schemas.openxmlformats.org/presentationml/2006/ole">
            <mc:AlternateContent xmlns:mc="http://schemas.openxmlformats.org/markup-compatibility/2006">
              <mc:Choice xmlns:v="urn:schemas-microsoft-com:vml" Requires="v">
                <p:oleObj spid="_x0000_s97350" name="Equation" r:id="rId7" imgW="2832100" imgH="393700" progId="Equation.DSMT4">
                  <p:embed/>
                </p:oleObj>
              </mc:Choice>
              <mc:Fallback>
                <p:oleObj name="Equation" r:id="rId7" imgW="2832100" imgH="3937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800600"/>
                        <a:ext cx="8153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2" name="AutoShape 12">
            <a:hlinkClick r:id="rId9" action="ppaction://hlinksldjump" highlightClick="1"/>
          </p:cNvPr>
          <p:cNvSpPr>
            <a:spLocks noChangeArrowheads="1"/>
          </p:cNvSpPr>
          <p:nvPr/>
        </p:nvSpPr>
        <p:spPr bwMode="auto">
          <a:xfrm>
            <a:off x="6781800" y="381000"/>
            <a:ext cx="685800" cy="381000"/>
          </a:xfrm>
          <a:prstGeom prst="actionButtonBackPrevious">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Tree>
    <p:extLst>
      <p:ext uri="{BB962C8B-B14F-4D97-AF65-F5344CB8AC3E}">
        <p14:creationId xmlns:p14="http://schemas.microsoft.com/office/powerpoint/2010/main" val="2605297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276600"/>
            <a:ext cx="8057912" cy="523220"/>
          </a:xfrm>
          <a:prstGeom prst="rect">
            <a:avLst/>
          </a:prstGeom>
          <a:noFill/>
        </p:spPr>
        <p:txBody>
          <a:bodyPr wrap="none" rtlCol="0">
            <a:spAutoFit/>
          </a:bodyPr>
          <a:lstStyle/>
          <a:p>
            <a:r>
              <a:rPr lang="en-US" sz="2800" b="1" dirty="0" smtClean="0"/>
              <a:t>Reflection and Refraction of Electromagnetic Wave</a:t>
            </a:r>
            <a:endParaRPr lang="en-IN" sz="2800" b="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5045" r="4605"/>
          <a:stretch>
            <a:fillRect/>
          </a:stretch>
        </p:blipFill>
        <p:spPr bwMode="auto">
          <a:xfrm>
            <a:off x="685800" y="1066800"/>
            <a:ext cx="78486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306388" y="381000"/>
            <a:ext cx="845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b="1">
                <a:solidFill>
                  <a:srgbClr val="501908"/>
                </a:solidFill>
              </a:rPr>
              <a:t>Single slit diffraction pattern  </a:t>
            </a:r>
            <a:r>
              <a:rPr lang="en-US" b="1">
                <a:solidFill>
                  <a:srgbClr val="501908"/>
                </a:solidFill>
                <a:sym typeface="Symbol" pitchFamily="18" charset="2"/>
              </a:rPr>
              <a:t></a:t>
            </a:r>
            <a:r>
              <a:rPr lang="en-US" b="1">
                <a:solidFill>
                  <a:srgbClr val="501908"/>
                </a:solidFill>
              </a:rPr>
              <a:t>  double slit interference pattern</a:t>
            </a:r>
          </a:p>
        </p:txBody>
      </p:sp>
      <p:sp>
        <p:nvSpPr>
          <p:cNvPr id="12292" name="Text Box 4"/>
          <p:cNvSpPr txBox="1">
            <a:spLocks noChangeArrowheads="1"/>
          </p:cNvSpPr>
          <p:nvPr/>
        </p:nvSpPr>
        <p:spPr bwMode="auto">
          <a:xfrm>
            <a:off x="6689725" y="6213475"/>
            <a:ext cx="1052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00"/>
                </a:solidFill>
              </a:rPr>
              <a:t>© SPK</a:t>
            </a:r>
          </a:p>
        </p:txBody>
      </p:sp>
    </p:spTree>
    <p:extLst>
      <p:ext uri="{BB962C8B-B14F-4D97-AF65-F5344CB8AC3E}">
        <p14:creationId xmlns:p14="http://schemas.microsoft.com/office/powerpoint/2010/main" val="7897498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1600200" y="1295400"/>
            <a:ext cx="307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00000"/>
                </a:solidFill>
              </a:rPr>
              <a:t>Irradiance at point P</a:t>
            </a:r>
          </a:p>
        </p:txBody>
      </p:sp>
      <p:graphicFrame>
        <p:nvGraphicFramePr>
          <p:cNvPr id="68613" name="Object 5"/>
          <p:cNvGraphicFramePr>
            <a:graphicFrameLocks noGrp="1" noChangeAspect="1"/>
          </p:cNvGraphicFramePr>
          <p:nvPr>
            <p:ph sz="half" idx="1"/>
          </p:nvPr>
        </p:nvGraphicFramePr>
        <p:xfrm>
          <a:off x="1830388" y="2286000"/>
          <a:ext cx="6397625" cy="1884363"/>
        </p:xfrm>
        <a:graphic>
          <a:graphicData uri="http://schemas.openxmlformats.org/presentationml/2006/ole">
            <mc:AlternateContent xmlns:mc="http://schemas.openxmlformats.org/markup-compatibility/2006">
              <mc:Choice xmlns:v="urn:schemas-microsoft-com:vml" Requires="v">
                <p:oleObj spid="_x0000_s98350" name="Equation" r:id="rId3" imgW="1637589" imgH="482391" progId="Equation.DSMT4">
                  <p:embed/>
                </p:oleObj>
              </mc:Choice>
              <mc:Fallback>
                <p:oleObj name="Equation" r:id="rId3" imgW="1637589" imgH="482391" progId="Equation.DSMT4">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388" y="2286000"/>
                        <a:ext cx="6397625"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20" name="AutoShape 12">
            <a:hlinkClick r:id="rId5" action="ppaction://hlinksldjump" highlightClick="1"/>
          </p:cNvPr>
          <p:cNvSpPr>
            <a:spLocks noChangeArrowheads="1"/>
          </p:cNvSpPr>
          <p:nvPr/>
        </p:nvSpPr>
        <p:spPr bwMode="auto">
          <a:xfrm>
            <a:off x="7239000" y="838200"/>
            <a:ext cx="685800" cy="381000"/>
          </a:xfrm>
          <a:prstGeom prst="actionButtonForwardNext">
            <a:avLst/>
          </a:prstGeom>
          <a:solidFill>
            <a:srgbClr val="D8D8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08600219"/>
              </p:ext>
            </p:extLst>
          </p:nvPr>
        </p:nvGraphicFramePr>
        <p:xfrm>
          <a:off x="2133600" y="4572000"/>
          <a:ext cx="5368413" cy="1066800"/>
        </p:xfrm>
        <a:graphic>
          <a:graphicData uri="http://schemas.openxmlformats.org/presentationml/2006/ole">
            <mc:AlternateContent xmlns:mc="http://schemas.openxmlformats.org/markup-compatibility/2006">
              <mc:Choice xmlns:v="urn:schemas-microsoft-com:vml" Requires="v">
                <p:oleObj spid="_x0000_s98351" name="Equation" r:id="rId6" imgW="1981080" imgH="393480" progId="Equation.3">
                  <p:embed/>
                </p:oleObj>
              </mc:Choice>
              <mc:Fallback>
                <p:oleObj name="Equation" r:id="rId6" imgW="1981080" imgH="39348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572000"/>
                        <a:ext cx="53684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30356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6" name="Object 4"/>
          <p:cNvGraphicFramePr>
            <a:graphicFrameLocks noGrp="1" noChangeAspect="1"/>
          </p:cNvGraphicFramePr>
          <p:nvPr>
            <p:ph sz="half" idx="1"/>
          </p:nvPr>
        </p:nvGraphicFramePr>
        <p:xfrm>
          <a:off x="914400" y="1454150"/>
          <a:ext cx="7391400" cy="739775"/>
        </p:xfrm>
        <a:graphic>
          <a:graphicData uri="http://schemas.openxmlformats.org/presentationml/2006/ole">
            <mc:AlternateContent xmlns:mc="http://schemas.openxmlformats.org/markup-compatibility/2006">
              <mc:Choice xmlns:v="urn:schemas-microsoft-com:vml" Requires="v">
                <p:oleObj spid="_x0000_s99374" name="Equation" r:id="rId3" imgW="2413000" imgH="241300" progId="Equation.DSMT4">
                  <p:embed/>
                </p:oleObj>
              </mc:Choice>
              <mc:Fallback>
                <p:oleObj name="Equation" r:id="rId3" imgW="2413000" imgH="241300" progId="Equation.DSMT4">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54150"/>
                        <a:ext cx="73914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8" name="Object 6"/>
          <p:cNvGraphicFramePr>
            <a:graphicFrameLocks noGrp="1" noChangeAspect="1"/>
          </p:cNvGraphicFramePr>
          <p:nvPr>
            <p:ph sz="half" idx="2"/>
          </p:nvPr>
        </p:nvGraphicFramePr>
        <p:xfrm>
          <a:off x="609600" y="3890963"/>
          <a:ext cx="7924800" cy="1393825"/>
        </p:xfrm>
        <a:graphic>
          <a:graphicData uri="http://schemas.openxmlformats.org/presentationml/2006/ole">
            <mc:AlternateContent xmlns:mc="http://schemas.openxmlformats.org/markup-compatibility/2006">
              <mc:Choice xmlns:v="urn:schemas-microsoft-com:vml" Requires="v">
                <p:oleObj spid="_x0000_s99375" name="Equation" r:id="rId5" imgW="2527300" imgH="444500" progId="Equation.DSMT4">
                  <p:embed/>
                </p:oleObj>
              </mc:Choice>
              <mc:Fallback>
                <p:oleObj name="Equation" r:id="rId5" imgW="2527300" imgH="444500" progId="Equation.DSMT4">
                  <p:embed/>
                  <p:pic>
                    <p:nvPicPr>
                      <p:cNvPr id="0" name="Picture 2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890963"/>
                        <a:ext cx="7924800"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65787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8" name="Object 4"/>
          <p:cNvGraphicFramePr>
            <a:graphicFrameLocks noGrp="1" noChangeAspect="1"/>
          </p:cNvGraphicFramePr>
          <p:nvPr>
            <p:ph/>
          </p:nvPr>
        </p:nvGraphicFramePr>
        <p:xfrm>
          <a:off x="2971800" y="2590800"/>
          <a:ext cx="2209800" cy="1444625"/>
        </p:xfrm>
        <a:graphic>
          <a:graphicData uri="http://schemas.openxmlformats.org/presentationml/2006/ole">
            <mc:AlternateContent xmlns:mc="http://schemas.openxmlformats.org/markup-compatibility/2006">
              <mc:Choice xmlns:v="urn:schemas-microsoft-com:vml" Requires="v">
                <p:oleObj spid="_x0000_s100376" name="Equation" r:id="rId3" imgW="660113" imgH="431613" progId="Equation.DSMT4">
                  <p:embed/>
                </p:oleObj>
              </mc:Choice>
              <mc:Fallback>
                <p:oleObj name="Equation" r:id="rId3" imgW="660113" imgH="431613" progId="Equation.DSMT4">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90800"/>
                        <a:ext cx="2209800"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0" name="AutoShape 6">
            <a:hlinkClick r:id="rId5" action="ppaction://hlinksldjump" highlightClick="1"/>
          </p:cNvPr>
          <p:cNvSpPr>
            <a:spLocks noChangeArrowheads="1"/>
          </p:cNvSpPr>
          <p:nvPr/>
        </p:nvSpPr>
        <p:spPr bwMode="auto">
          <a:xfrm>
            <a:off x="7543800" y="1066800"/>
            <a:ext cx="609600" cy="381000"/>
          </a:xfrm>
          <a:prstGeom prst="actionButtonBackPrevious">
            <a:avLst/>
          </a:prstGeom>
          <a:solidFill>
            <a:srgbClr val="D8D8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spTree>
    <p:extLst>
      <p:ext uri="{BB962C8B-B14F-4D97-AF65-F5344CB8AC3E}">
        <p14:creationId xmlns:p14="http://schemas.microsoft.com/office/powerpoint/2010/main" val="22166800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5" name="Object 5"/>
          <p:cNvGraphicFramePr>
            <a:graphicFrameLocks noGrp="1" noChangeAspect="1"/>
          </p:cNvGraphicFramePr>
          <p:nvPr>
            <p:ph/>
            <p:extLst>
              <p:ext uri="{D42A27DB-BD31-4B8C-83A1-F6EECF244321}">
                <p14:modId xmlns:p14="http://schemas.microsoft.com/office/powerpoint/2010/main" val="2578436477"/>
              </p:ext>
            </p:extLst>
          </p:nvPr>
        </p:nvGraphicFramePr>
        <p:xfrm>
          <a:off x="1066800" y="1752600"/>
          <a:ext cx="6704013" cy="3160713"/>
        </p:xfrm>
        <a:graphic>
          <a:graphicData uri="http://schemas.openxmlformats.org/presentationml/2006/ole">
            <mc:AlternateContent xmlns:mc="http://schemas.openxmlformats.org/markup-compatibility/2006">
              <mc:Choice xmlns:v="urn:schemas-microsoft-com:vml" Requires="v">
                <p:oleObj spid="_x0000_s101400" name="Equation" r:id="rId3" imgW="1778000" imgH="838200" progId="Equation.DSMT4">
                  <p:embed/>
                </p:oleObj>
              </mc:Choice>
              <mc:Fallback>
                <p:oleObj name="Equation" r:id="rId3" imgW="1778000" imgH="838200" progId="Equation.DSMT4">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704013" cy="316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625980" y="2590800"/>
            <a:ext cx="927220" cy="830997"/>
          </a:xfrm>
          <a:prstGeom prst="rect">
            <a:avLst/>
          </a:prstGeom>
          <a:solidFill>
            <a:srgbClr val="D8D8CA"/>
          </a:solidFill>
        </p:spPr>
        <p:txBody>
          <a:bodyPr wrap="square" rtlCol="0">
            <a:spAutoFit/>
          </a:bodyPr>
          <a:lstStyle/>
          <a:p>
            <a:r>
              <a:rPr lang="en-IN" sz="4800" dirty="0" smtClean="0">
                <a:solidFill>
                  <a:srgbClr val="000000"/>
                </a:solidFill>
                <a:latin typeface="Symbol" pitchFamily="18" charset="2"/>
              </a:rPr>
              <a:t>3p</a:t>
            </a:r>
            <a:endParaRPr lang="en-IN" sz="4800" dirty="0">
              <a:solidFill>
                <a:srgbClr val="000000"/>
              </a:solidFill>
              <a:latin typeface="Symbol" pitchFamily="18" charset="2"/>
            </a:endParaRPr>
          </a:p>
        </p:txBody>
      </p:sp>
    </p:spTree>
    <p:extLst>
      <p:ext uri="{BB962C8B-B14F-4D97-AF65-F5344CB8AC3E}">
        <p14:creationId xmlns:p14="http://schemas.microsoft.com/office/powerpoint/2010/main" val="34608516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1000" y="152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3200" b="1">
                <a:solidFill>
                  <a:srgbClr val="501908"/>
                </a:solidFill>
              </a:rPr>
              <a:t>Diffraction from one- and two-slit screens</a:t>
            </a:r>
          </a:p>
        </p:txBody>
      </p:sp>
      <p:sp>
        <p:nvSpPr>
          <p:cNvPr id="28675" name="Text Box 3"/>
          <p:cNvSpPr txBox="1">
            <a:spLocks noChangeArrowheads="1"/>
          </p:cNvSpPr>
          <p:nvPr/>
        </p:nvSpPr>
        <p:spPr bwMode="auto">
          <a:xfrm>
            <a:off x="752475" y="2820988"/>
            <a:ext cx="11731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2000">
                <a:solidFill>
                  <a:srgbClr val="000000"/>
                </a:solidFill>
                <a:latin typeface="Arial" charset="0"/>
              </a:rPr>
              <a:t>One slit</a:t>
            </a:r>
          </a:p>
          <a:p>
            <a:pPr algn="r"/>
            <a:endParaRPr lang="en-US" sz="2000">
              <a:solidFill>
                <a:srgbClr val="000000"/>
              </a:solidFill>
              <a:latin typeface="Arial" charset="0"/>
            </a:endParaRPr>
          </a:p>
          <a:p>
            <a:pPr algn="r"/>
            <a:endParaRPr lang="en-US" sz="2000">
              <a:solidFill>
                <a:srgbClr val="000000"/>
              </a:solidFill>
              <a:latin typeface="Arial" charset="0"/>
            </a:endParaRPr>
          </a:p>
          <a:p>
            <a:pPr algn="r"/>
            <a:endParaRPr lang="en-US" sz="2000">
              <a:solidFill>
                <a:srgbClr val="000000"/>
              </a:solidFill>
              <a:latin typeface="Arial" charset="0"/>
            </a:endParaRPr>
          </a:p>
          <a:p>
            <a:pPr algn="r"/>
            <a:endParaRPr lang="en-US" sz="2000">
              <a:solidFill>
                <a:srgbClr val="000000"/>
              </a:solidFill>
              <a:latin typeface="Arial" charset="0"/>
            </a:endParaRPr>
          </a:p>
          <a:p>
            <a:pPr algn="r"/>
            <a:r>
              <a:rPr lang="en-US" sz="2000">
                <a:solidFill>
                  <a:srgbClr val="000000"/>
                </a:solidFill>
                <a:latin typeface="Arial" charset="0"/>
              </a:rPr>
              <a:t>Two slits</a:t>
            </a:r>
          </a:p>
        </p:txBody>
      </p:sp>
      <p:grpSp>
        <p:nvGrpSpPr>
          <p:cNvPr id="28676" name="Group 4"/>
          <p:cNvGrpSpPr>
            <a:grpSpLocks/>
          </p:cNvGrpSpPr>
          <p:nvPr/>
        </p:nvGrpSpPr>
        <p:grpSpPr bwMode="auto">
          <a:xfrm>
            <a:off x="1919288" y="2105025"/>
            <a:ext cx="6043612" cy="3429000"/>
            <a:chOff x="1209" y="1353"/>
            <a:chExt cx="3807" cy="2160"/>
          </a:xfrm>
        </p:grpSpPr>
        <p:sp>
          <p:nvSpPr>
            <p:cNvPr id="28677" name="Rectangle 5"/>
            <p:cNvSpPr>
              <a:spLocks noChangeArrowheads="1"/>
            </p:cNvSpPr>
            <p:nvPr/>
          </p:nvSpPr>
          <p:spPr bwMode="auto">
            <a:xfrm>
              <a:off x="1209" y="1353"/>
              <a:ext cx="3807" cy="21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000000"/>
                </a:solidFill>
              </a:endParaRPr>
            </a:p>
          </p:txBody>
        </p:sp>
        <p:pic>
          <p:nvPicPr>
            <p:cNvPr id="28678" name="Picture 6" descr="Hecht10-14ab"/>
            <p:cNvPicPr>
              <a:picLocks noChangeAspect="1" noChangeArrowheads="1"/>
            </p:cNvPicPr>
            <p:nvPr/>
          </p:nvPicPr>
          <p:blipFill>
            <a:blip r:embed="rId2" cstate="print">
              <a:lum bright="-12000" contrast="72000"/>
              <a:extLst>
                <a:ext uri="{28A0092B-C50C-407E-A947-70E740481C1C}">
                  <a14:useLocalDpi xmlns:a14="http://schemas.microsoft.com/office/drawing/2010/main" val="0"/>
                </a:ext>
              </a:extLst>
            </a:blip>
            <a:srcRect l="6429" r="8588" b="57574"/>
            <a:stretch>
              <a:fillRect/>
            </a:stretch>
          </p:blipFill>
          <p:spPr bwMode="auto">
            <a:xfrm>
              <a:off x="1213" y="1370"/>
              <a:ext cx="3734" cy="20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66611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Image result for Double slit diffraction patte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447800"/>
            <a:ext cx="53340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5995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5128" r="5128"/>
          <a:stretch>
            <a:fillRect/>
          </a:stretch>
        </p:blipFill>
        <p:spPr bwMode="auto">
          <a:xfrm>
            <a:off x="457200" y="960438"/>
            <a:ext cx="80010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
          <p:cNvSpPr txBox="1">
            <a:spLocks noChangeArrowheads="1"/>
          </p:cNvSpPr>
          <p:nvPr/>
        </p:nvSpPr>
        <p:spPr bwMode="auto">
          <a:xfrm>
            <a:off x="1508125" y="149225"/>
            <a:ext cx="6846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b="1">
                <a:solidFill>
                  <a:srgbClr val="501908"/>
                </a:solidFill>
              </a:rPr>
              <a:t>Missing orders  5, 10, 15, 20….</a:t>
            </a:r>
          </a:p>
        </p:txBody>
      </p:sp>
      <p:sp>
        <p:nvSpPr>
          <p:cNvPr id="13316" name="Text Box 4"/>
          <p:cNvSpPr txBox="1">
            <a:spLocks noChangeArrowheads="1"/>
          </p:cNvSpPr>
          <p:nvPr/>
        </p:nvSpPr>
        <p:spPr bwMode="auto">
          <a:xfrm>
            <a:off x="669925" y="1319213"/>
            <a:ext cx="1741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FF0000"/>
                </a:solidFill>
              </a:rPr>
              <a:t>a/b = 5</a:t>
            </a:r>
          </a:p>
        </p:txBody>
      </p:sp>
      <p:sp>
        <p:nvSpPr>
          <p:cNvPr id="13317" name="Text Box 5"/>
          <p:cNvSpPr txBox="1">
            <a:spLocks noChangeArrowheads="1"/>
          </p:cNvSpPr>
          <p:nvPr/>
        </p:nvSpPr>
        <p:spPr bwMode="auto">
          <a:xfrm>
            <a:off x="5257800" y="1676400"/>
            <a:ext cx="33416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3333CC"/>
                </a:solidFill>
                <a:cs typeface="Times New Roman" pitchFamily="18" charset="0"/>
              </a:rPr>
              <a:t>b Sin θ </a:t>
            </a:r>
            <a:r>
              <a:rPr lang="en-US" sz="4400" b="1">
                <a:solidFill>
                  <a:srgbClr val="3333CC"/>
                </a:solidFill>
                <a:cs typeface="Times New Roman" pitchFamily="18" charset="0"/>
              </a:rPr>
              <a:t>= </a:t>
            </a:r>
            <a:r>
              <a:rPr lang="en-US" sz="4400">
                <a:solidFill>
                  <a:srgbClr val="3333CC"/>
                </a:solidFill>
                <a:cs typeface="Times New Roman" pitchFamily="18" charset="0"/>
              </a:rPr>
              <a:t>m</a:t>
            </a:r>
            <a:r>
              <a:rPr lang="en-US" sz="4400" b="1">
                <a:solidFill>
                  <a:srgbClr val="3333CC"/>
                </a:solidFill>
                <a:cs typeface="Times New Roman" pitchFamily="18" charset="0"/>
              </a:rPr>
              <a:t> </a:t>
            </a:r>
            <a:r>
              <a:rPr lang="en-US" sz="4400">
                <a:solidFill>
                  <a:srgbClr val="3333CC"/>
                </a:solidFill>
                <a:cs typeface="Times New Roman" pitchFamily="18" charset="0"/>
              </a:rPr>
              <a:t>λ </a:t>
            </a:r>
          </a:p>
        </p:txBody>
      </p:sp>
      <p:sp>
        <p:nvSpPr>
          <p:cNvPr id="13318" name="Text Box 6"/>
          <p:cNvSpPr txBox="1">
            <a:spLocks noChangeArrowheads="1"/>
          </p:cNvSpPr>
          <p:nvPr/>
        </p:nvSpPr>
        <p:spPr bwMode="auto">
          <a:xfrm>
            <a:off x="5334000" y="4267200"/>
            <a:ext cx="3154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008000"/>
                </a:solidFill>
                <a:cs typeface="Times New Roman" pitchFamily="18" charset="0"/>
              </a:rPr>
              <a:t>a Sin θ </a:t>
            </a:r>
            <a:r>
              <a:rPr lang="en-US" sz="4400" b="1">
                <a:solidFill>
                  <a:srgbClr val="008000"/>
                </a:solidFill>
                <a:cs typeface="Times New Roman" pitchFamily="18" charset="0"/>
              </a:rPr>
              <a:t>= </a:t>
            </a:r>
            <a:r>
              <a:rPr lang="en-US" sz="4400">
                <a:solidFill>
                  <a:srgbClr val="008000"/>
                </a:solidFill>
                <a:cs typeface="Times New Roman" pitchFamily="18" charset="0"/>
              </a:rPr>
              <a:t>n</a:t>
            </a:r>
            <a:r>
              <a:rPr lang="en-US" sz="4400" b="1">
                <a:solidFill>
                  <a:srgbClr val="008000"/>
                </a:solidFill>
                <a:cs typeface="Times New Roman" pitchFamily="18" charset="0"/>
              </a:rPr>
              <a:t> </a:t>
            </a:r>
            <a:r>
              <a:rPr lang="en-US" sz="4400">
                <a:solidFill>
                  <a:srgbClr val="008000"/>
                </a:solidFill>
                <a:cs typeface="Times New Roman" pitchFamily="18" charset="0"/>
              </a:rPr>
              <a:t>λ </a:t>
            </a:r>
          </a:p>
        </p:txBody>
      </p:sp>
      <p:sp>
        <p:nvSpPr>
          <p:cNvPr id="13319" name="Text Box 7"/>
          <p:cNvSpPr txBox="1">
            <a:spLocks noChangeArrowheads="1"/>
          </p:cNvSpPr>
          <p:nvPr/>
        </p:nvSpPr>
        <p:spPr bwMode="auto">
          <a:xfrm>
            <a:off x="5867400" y="914400"/>
            <a:ext cx="2287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a:solidFill>
                  <a:srgbClr val="FF6600"/>
                </a:solidFill>
              </a:rPr>
              <a:t>Minima at</a:t>
            </a:r>
          </a:p>
        </p:txBody>
      </p:sp>
      <p:sp>
        <p:nvSpPr>
          <p:cNvPr id="13320" name="Text Box 8"/>
          <p:cNvSpPr txBox="1">
            <a:spLocks noChangeArrowheads="1"/>
          </p:cNvSpPr>
          <p:nvPr/>
        </p:nvSpPr>
        <p:spPr bwMode="auto">
          <a:xfrm>
            <a:off x="5791200" y="3657600"/>
            <a:ext cx="2152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3600">
                <a:solidFill>
                  <a:srgbClr val="990000"/>
                </a:solidFill>
              </a:rPr>
              <a:t>Maxima at</a:t>
            </a:r>
          </a:p>
        </p:txBody>
      </p:sp>
      <p:sp>
        <p:nvSpPr>
          <p:cNvPr id="13321" name="Text Box 9"/>
          <p:cNvSpPr txBox="1">
            <a:spLocks noChangeArrowheads="1"/>
          </p:cNvSpPr>
          <p:nvPr/>
        </p:nvSpPr>
        <p:spPr bwMode="auto">
          <a:xfrm>
            <a:off x="5562600" y="2438400"/>
            <a:ext cx="1624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400">
                <a:solidFill>
                  <a:srgbClr val="3333CC"/>
                </a:solidFill>
                <a:cs typeface="Times New Roman" pitchFamily="18" charset="0"/>
              </a:rPr>
              <a:t>m</a:t>
            </a:r>
            <a:r>
              <a:rPr lang="en-US" sz="4400" b="1">
                <a:solidFill>
                  <a:srgbClr val="3333CC"/>
                </a:solidFill>
                <a:cs typeface="Times New Roman" pitchFamily="18" charset="0"/>
              </a:rPr>
              <a:t> </a:t>
            </a:r>
            <a:r>
              <a:rPr lang="en-US" sz="4400" b="1">
                <a:solidFill>
                  <a:srgbClr val="3333CC"/>
                </a:solidFill>
                <a:cs typeface="Times New Roman" pitchFamily="18" charset="0"/>
                <a:sym typeface="Symbol" pitchFamily="18" charset="2"/>
              </a:rPr>
              <a:t></a:t>
            </a:r>
            <a:r>
              <a:rPr lang="en-US" sz="4400" b="1">
                <a:solidFill>
                  <a:srgbClr val="3333CC"/>
                </a:solidFill>
                <a:cs typeface="Times New Roman" pitchFamily="18" charset="0"/>
              </a:rPr>
              <a:t> </a:t>
            </a:r>
            <a:r>
              <a:rPr lang="en-US" sz="4400">
                <a:solidFill>
                  <a:srgbClr val="3333CC"/>
                </a:solidFill>
                <a:cs typeface="Times New Roman" pitchFamily="18" charset="0"/>
              </a:rPr>
              <a:t>0 </a:t>
            </a:r>
          </a:p>
        </p:txBody>
      </p:sp>
    </p:spTree>
    <p:extLst>
      <p:ext uri="{BB962C8B-B14F-4D97-AF65-F5344CB8AC3E}">
        <p14:creationId xmlns:p14="http://schemas.microsoft.com/office/powerpoint/2010/main" val="23716538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5128" r="5128"/>
          <a:stretch>
            <a:fillRect/>
          </a:stretch>
        </p:blipFill>
        <p:spPr bwMode="auto">
          <a:xfrm>
            <a:off x="533400" y="914400"/>
            <a:ext cx="8001000"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457200" y="179388"/>
            <a:ext cx="79168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r>
              <a:rPr lang="en-US" sz="4000">
                <a:solidFill>
                  <a:srgbClr val="501908"/>
                </a:solidFill>
              </a:rPr>
              <a:t>Double slit intensity pattern for</a:t>
            </a:r>
            <a:r>
              <a:rPr lang="en-US">
                <a:solidFill>
                  <a:srgbClr val="000000"/>
                </a:solidFill>
              </a:rPr>
              <a:t>   </a:t>
            </a:r>
            <a:r>
              <a:rPr lang="en-US" sz="4400">
                <a:solidFill>
                  <a:srgbClr val="FF0000"/>
                </a:solidFill>
              </a:rPr>
              <a:t>a=5b</a:t>
            </a:r>
          </a:p>
        </p:txBody>
      </p:sp>
      <p:sp>
        <p:nvSpPr>
          <p:cNvPr id="11268" name="Text Box 4"/>
          <p:cNvSpPr txBox="1">
            <a:spLocks noChangeArrowheads="1"/>
          </p:cNvSpPr>
          <p:nvPr/>
        </p:nvSpPr>
        <p:spPr bwMode="auto">
          <a:xfrm>
            <a:off x="7375525" y="4460875"/>
            <a:ext cx="976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00"/>
                </a:solidFill>
              </a:rPr>
              <a:t>©SPK</a:t>
            </a:r>
          </a:p>
        </p:txBody>
      </p:sp>
    </p:spTree>
    <p:extLst>
      <p:ext uri="{BB962C8B-B14F-4D97-AF65-F5344CB8AC3E}">
        <p14:creationId xmlns:p14="http://schemas.microsoft.com/office/powerpoint/2010/main" val="12935374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 y="1752600"/>
            <a:ext cx="9144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solidFill>
                  <a:srgbClr val="000000"/>
                </a:solidFill>
              </a:rPr>
              <a:t>When we use the double-source equation to find locations of bright spots, we find that there are some places where we expect to see bright spots, but we see no light. This is known as a </a:t>
            </a:r>
            <a:r>
              <a:rPr lang="en-US" b="1">
                <a:solidFill>
                  <a:srgbClr val="FF0000"/>
                </a:solidFill>
              </a:rPr>
              <a:t>missing order</a:t>
            </a:r>
            <a:r>
              <a:rPr lang="en-US">
                <a:solidFill>
                  <a:srgbClr val="000000"/>
                </a:solidFill>
              </a:rPr>
              <a:t>, and it happens because at that location there's a zero in the single slit pattern.</a:t>
            </a:r>
          </a:p>
          <a:p>
            <a:pPr>
              <a:lnSpc>
                <a:spcPct val="150000"/>
              </a:lnSpc>
            </a:pPr>
            <a:endParaRPr lang="en-US">
              <a:solidFill>
                <a:srgbClr val="000000"/>
              </a:solidFill>
            </a:endParaRPr>
          </a:p>
          <a:p>
            <a:pPr>
              <a:lnSpc>
                <a:spcPct val="150000"/>
              </a:lnSpc>
            </a:pPr>
            <a:r>
              <a:rPr lang="en-US" b="1">
                <a:solidFill>
                  <a:srgbClr val="339933"/>
                </a:solidFill>
              </a:rPr>
              <a:t> </a:t>
            </a:r>
            <a:endParaRPr lang="en-US">
              <a:solidFill>
                <a:srgbClr val="000000"/>
              </a:solidFill>
            </a:endParaRPr>
          </a:p>
        </p:txBody>
      </p:sp>
    </p:spTree>
    <p:extLst>
      <p:ext uri="{BB962C8B-B14F-4D97-AF65-F5344CB8AC3E}">
        <p14:creationId xmlns:p14="http://schemas.microsoft.com/office/powerpoint/2010/main" val="3786886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2" cstate="print"/>
          <a:srcRect/>
          <a:stretch>
            <a:fillRect/>
          </a:stretch>
        </p:blipFill>
        <p:spPr bwMode="auto">
          <a:xfrm>
            <a:off x="138752" y="48904"/>
            <a:ext cx="8839200" cy="678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57200" y="609600"/>
            <a:ext cx="8458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b="1">
                <a:solidFill>
                  <a:srgbClr val="339933"/>
                </a:solidFill>
              </a:rPr>
              <a:t>Remember!</a:t>
            </a:r>
          </a:p>
          <a:p>
            <a:pPr>
              <a:lnSpc>
                <a:spcPct val="150000"/>
              </a:lnSpc>
              <a:spcBef>
                <a:spcPct val="50000"/>
              </a:spcBef>
            </a:pPr>
            <a:r>
              <a:rPr lang="en-US">
                <a:solidFill>
                  <a:srgbClr val="000000"/>
                </a:solidFill>
              </a:rPr>
              <a:t>If the zero in the single slit pattern, and a zero in the double slit pattern coincides, it is </a:t>
            </a:r>
            <a:r>
              <a:rPr lang="en-US" b="1">
                <a:solidFill>
                  <a:srgbClr val="339933"/>
                </a:solidFill>
              </a:rPr>
              <a:t>not</a:t>
            </a:r>
            <a:r>
              <a:rPr lang="en-US">
                <a:solidFill>
                  <a:srgbClr val="000000"/>
                </a:solidFill>
              </a:rPr>
              <a:t> called a missing order .. for, there is no order to be missing! </a:t>
            </a:r>
          </a:p>
          <a:p>
            <a:pPr>
              <a:lnSpc>
                <a:spcPct val="150000"/>
              </a:lnSpc>
              <a:spcBef>
                <a:spcPct val="50000"/>
              </a:spcBef>
            </a:pPr>
            <a:r>
              <a:rPr lang="en-US">
                <a:solidFill>
                  <a:srgbClr val="000000"/>
                </a:solidFill>
              </a:rPr>
              <a:t>Also, if there is a local peak in the single slit pattern, and a zero in the double source pattern, there will still be a zero (remember, we multiply the functions!) - this also is </a:t>
            </a:r>
            <a:r>
              <a:rPr lang="en-US" b="1">
                <a:solidFill>
                  <a:srgbClr val="339933"/>
                </a:solidFill>
              </a:rPr>
              <a:t>not</a:t>
            </a:r>
            <a:r>
              <a:rPr lang="en-US">
                <a:solidFill>
                  <a:srgbClr val="000000"/>
                </a:solidFill>
              </a:rPr>
              <a:t> a missing order.</a:t>
            </a:r>
          </a:p>
          <a:p>
            <a:pPr eaLnBrk="0" hangingPunct="0">
              <a:spcBef>
                <a:spcPct val="50000"/>
              </a:spcBef>
            </a:pPr>
            <a:endParaRPr lang="en-US">
              <a:solidFill>
                <a:srgbClr val="000000"/>
              </a:solidFill>
            </a:endParaRPr>
          </a:p>
        </p:txBody>
      </p:sp>
    </p:spTree>
    <p:extLst>
      <p:ext uri="{BB962C8B-B14F-4D97-AF65-F5344CB8AC3E}">
        <p14:creationId xmlns:p14="http://schemas.microsoft.com/office/powerpoint/2010/main" val="27658842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678" t="1326"/>
          <a:stretch>
            <a:fillRect/>
          </a:stretch>
        </p:blipFill>
        <p:spPr bwMode="auto">
          <a:xfrm>
            <a:off x="502778" y="914400"/>
            <a:ext cx="8305800"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882900" y="334963"/>
            <a:ext cx="3289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b="1">
                <a:solidFill>
                  <a:srgbClr val="000000"/>
                </a:solidFill>
              </a:rPr>
              <a:t>Circular aperture</a:t>
            </a:r>
          </a:p>
        </p:txBody>
      </p:sp>
      <p:sp>
        <p:nvSpPr>
          <p:cNvPr id="9220" name="Rectangle 4"/>
          <p:cNvSpPr>
            <a:spLocks noChangeArrowheads="1"/>
          </p:cNvSpPr>
          <p:nvPr/>
        </p:nvSpPr>
        <p:spPr bwMode="auto">
          <a:xfrm>
            <a:off x="3505200" y="5562600"/>
            <a:ext cx="24384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9221" name="Line 5"/>
          <p:cNvSpPr>
            <a:spLocks noChangeShapeType="1"/>
          </p:cNvSpPr>
          <p:nvPr/>
        </p:nvSpPr>
        <p:spPr bwMode="auto">
          <a:xfrm flipV="1">
            <a:off x="7877175" y="41148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solidFill>
                <a:srgbClr val="000000"/>
              </a:solidFill>
            </a:endParaRPr>
          </a:p>
        </p:txBody>
      </p:sp>
      <p:sp>
        <p:nvSpPr>
          <p:cNvPr id="9222" name="Text Box 6"/>
          <p:cNvSpPr txBox="1">
            <a:spLocks noChangeArrowheads="1"/>
          </p:cNvSpPr>
          <p:nvPr/>
        </p:nvSpPr>
        <p:spPr bwMode="auto">
          <a:xfrm>
            <a:off x="7789863" y="36766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a:solidFill>
                  <a:srgbClr val="000000"/>
                </a:solidFill>
              </a:rPr>
              <a:t>q</a:t>
            </a:r>
          </a:p>
        </p:txBody>
      </p:sp>
      <p:sp>
        <p:nvSpPr>
          <p:cNvPr id="9223" name="Line 7"/>
          <p:cNvSpPr>
            <a:spLocks noChangeShapeType="1"/>
          </p:cNvSpPr>
          <p:nvPr/>
        </p:nvSpPr>
        <p:spPr bwMode="auto">
          <a:xfrm flipV="1">
            <a:off x="2286000" y="4343400"/>
            <a:ext cx="5562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solidFill>
                <a:srgbClr val="000000"/>
              </a:solidFill>
            </a:endParaRPr>
          </a:p>
        </p:txBody>
      </p:sp>
      <p:sp>
        <p:nvSpPr>
          <p:cNvPr id="9224" name="Text Box 8"/>
          <p:cNvSpPr txBox="1">
            <a:spLocks noChangeArrowheads="1"/>
          </p:cNvSpPr>
          <p:nvPr/>
        </p:nvSpPr>
        <p:spPr bwMode="auto">
          <a:xfrm>
            <a:off x="3946525" y="4191000"/>
            <a:ext cx="3873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000000"/>
                </a:solidFill>
              </a:rPr>
              <a:t>R</a:t>
            </a:r>
          </a:p>
        </p:txBody>
      </p:sp>
      <p:sp>
        <p:nvSpPr>
          <p:cNvPr id="9225" name="Rectangle 9"/>
          <p:cNvSpPr>
            <a:spLocks noChangeArrowheads="1"/>
          </p:cNvSpPr>
          <p:nvPr/>
        </p:nvSpPr>
        <p:spPr bwMode="auto">
          <a:xfrm>
            <a:off x="1800225" y="3886200"/>
            <a:ext cx="180975" cy="91440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9226" name="Line 10"/>
          <p:cNvSpPr>
            <a:spLocks noChangeShapeType="1"/>
          </p:cNvSpPr>
          <p:nvPr/>
        </p:nvSpPr>
        <p:spPr bwMode="auto">
          <a:xfrm>
            <a:off x="2243984" y="4152900"/>
            <a:ext cx="0" cy="457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solidFill>
                <a:srgbClr val="000000"/>
              </a:solidFill>
            </a:endParaRPr>
          </a:p>
        </p:txBody>
      </p:sp>
      <p:sp>
        <p:nvSpPr>
          <p:cNvPr id="9227" name="Text Box 11"/>
          <p:cNvSpPr txBox="1">
            <a:spLocks noChangeArrowheads="1"/>
          </p:cNvSpPr>
          <p:nvPr/>
        </p:nvSpPr>
        <p:spPr bwMode="auto">
          <a:xfrm>
            <a:off x="1447800" y="3924300"/>
            <a:ext cx="381000" cy="641350"/>
          </a:xfrm>
          <a:prstGeom prst="rect">
            <a:avLst/>
          </a:prstGeom>
          <a:solidFill>
            <a:srgbClr val="00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3600">
                <a:solidFill>
                  <a:srgbClr val="000000"/>
                </a:solidFill>
              </a:rPr>
              <a:t>a</a:t>
            </a:r>
          </a:p>
        </p:txBody>
      </p:sp>
    </p:spTree>
    <p:extLst>
      <p:ext uri="{BB962C8B-B14F-4D97-AF65-F5344CB8AC3E}">
        <p14:creationId xmlns:p14="http://schemas.microsoft.com/office/powerpoint/2010/main" val="5208576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clrChange>
              <a:clrFrom>
                <a:srgbClr val="FFFFFF"/>
              </a:clrFrom>
              <a:clrTo>
                <a:srgbClr val="FFFFFF">
                  <a:alpha val="0"/>
                </a:srgbClr>
              </a:clrTo>
            </a:clrChange>
            <a:lum bright="-72000"/>
            <a:extLst>
              <a:ext uri="{28A0092B-C50C-407E-A947-70E740481C1C}">
                <a14:useLocalDpi xmlns:a14="http://schemas.microsoft.com/office/drawing/2010/main" val="0"/>
              </a:ext>
            </a:extLst>
          </a:blip>
          <a:srcRect/>
          <a:stretch>
            <a:fillRect/>
          </a:stretch>
        </p:blipFill>
        <p:spPr bwMode="auto">
          <a:xfrm>
            <a:off x="2490788" y="2362200"/>
            <a:ext cx="641985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7804" t="9496" r="9792" b="15727"/>
          <a:stretch>
            <a:fillRect/>
          </a:stretch>
        </p:blipFill>
        <p:spPr bwMode="auto">
          <a:xfrm>
            <a:off x="5005388" y="533400"/>
            <a:ext cx="391001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6"/>
          <p:cNvSpPr txBox="1">
            <a:spLocks noChangeArrowheads="1"/>
          </p:cNvSpPr>
          <p:nvPr/>
        </p:nvSpPr>
        <p:spPr bwMode="auto">
          <a:xfrm>
            <a:off x="390525" y="914400"/>
            <a:ext cx="349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a:solidFill>
                  <a:srgbClr val="FF0000"/>
                </a:solidFill>
              </a:rPr>
              <a:t>I = I</a:t>
            </a:r>
            <a:r>
              <a:rPr lang="en-US">
                <a:solidFill>
                  <a:srgbClr val="FF0000"/>
                </a:solidFill>
              </a:rPr>
              <a:t>0 </a:t>
            </a:r>
            <a:r>
              <a:rPr lang="en-US" sz="4000">
                <a:solidFill>
                  <a:srgbClr val="FF0000"/>
                </a:solidFill>
              </a:rPr>
              <a:t>[2</a:t>
            </a:r>
            <a:r>
              <a:rPr lang="en-US">
                <a:solidFill>
                  <a:srgbClr val="FF0000"/>
                </a:solidFill>
              </a:rPr>
              <a:t> </a:t>
            </a:r>
            <a:r>
              <a:rPr lang="en-US" sz="4000">
                <a:solidFill>
                  <a:srgbClr val="FF0000"/>
                </a:solidFill>
              </a:rPr>
              <a:t>J</a:t>
            </a:r>
            <a:r>
              <a:rPr lang="en-US">
                <a:solidFill>
                  <a:srgbClr val="FF0000"/>
                </a:solidFill>
              </a:rPr>
              <a:t>1</a:t>
            </a:r>
            <a:r>
              <a:rPr lang="en-US" sz="4000">
                <a:solidFill>
                  <a:srgbClr val="FF0000"/>
                </a:solidFill>
              </a:rPr>
              <a:t>(</a:t>
            </a:r>
            <a:r>
              <a:rPr lang="en-US" sz="4000">
                <a:solidFill>
                  <a:srgbClr val="FF0000"/>
                </a:solidFill>
                <a:cs typeface="Times New Roman" pitchFamily="18" charset="0"/>
              </a:rPr>
              <a:t>γ)</a:t>
            </a:r>
            <a:r>
              <a:rPr lang="en-US" sz="4000" b="1">
                <a:solidFill>
                  <a:srgbClr val="FF0000"/>
                </a:solidFill>
                <a:cs typeface="Times New Roman" pitchFamily="18" charset="0"/>
              </a:rPr>
              <a:t> /</a:t>
            </a:r>
            <a:r>
              <a:rPr lang="en-US" sz="4000">
                <a:solidFill>
                  <a:srgbClr val="FF0000"/>
                </a:solidFill>
                <a:cs typeface="Times New Roman" pitchFamily="18" charset="0"/>
              </a:rPr>
              <a:t> γ]</a:t>
            </a:r>
          </a:p>
        </p:txBody>
      </p:sp>
      <p:sp>
        <p:nvSpPr>
          <p:cNvPr id="10245" name="Text Box 8"/>
          <p:cNvSpPr txBox="1">
            <a:spLocks noChangeArrowheads="1"/>
          </p:cNvSpPr>
          <p:nvPr/>
        </p:nvSpPr>
        <p:spPr bwMode="auto">
          <a:xfrm>
            <a:off x="762000" y="2590800"/>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4000" dirty="0">
                <a:solidFill>
                  <a:srgbClr val="FF0000"/>
                </a:solidFill>
              </a:rPr>
              <a:t>[</a:t>
            </a:r>
            <a:r>
              <a:rPr lang="en-US" dirty="0">
                <a:solidFill>
                  <a:srgbClr val="FF0000"/>
                </a:solidFill>
              </a:rPr>
              <a:t> </a:t>
            </a:r>
            <a:r>
              <a:rPr lang="en-US" sz="4000" dirty="0">
                <a:solidFill>
                  <a:srgbClr val="FF0000"/>
                </a:solidFill>
              </a:rPr>
              <a:t>J</a:t>
            </a:r>
            <a:r>
              <a:rPr lang="en-US" dirty="0">
                <a:solidFill>
                  <a:srgbClr val="FF0000"/>
                </a:solidFill>
              </a:rPr>
              <a:t>1</a:t>
            </a:r>
            <a:r>
              <a:rPr lang="en-US" sz="4000" dirty="0">
                <a:solidFill>
                  <a:srgbClr val="FF0000"/>
                </a:solidFill>
              </a:rPr>
              <a:t>(</a:t>
            </a:r>
            <a:r>
              <a:rPr lang="en-US" sz="4000" dirty="0">
                <a:solidFill>
                  <a:srgbClr val="FF0000"/>
                </a:solidFill>
                <a:cs typeface="Times New Roman" pitchFamily="18" charset="0"/>
              </a:rPr>
              <a:t>γ) </a:t>
            </a:r>
            <a:r>
              <a:rPr lang="en-US" sz="4000" b="1" dirty="0">
                <a:solidFill>
                  <a:srgbClr val="FF0000"/>
                </a:solidFill>
                <a:cs typeface="Times New Roman" pitchFamily="18" charset="0"/>
              </a:rPr>
              <a:t>/</a:t>
            </a:r>
            <a:r>
              <a:rPr lang="en-US" sz="4000" dirty="0">
                <a:solidFill>
                  <a:srgbClr val="FF0000"/>
                </a:solidFill>
                <a:cs typeface="Times New Roman" pitchFamily="18" charset="0"/>
              </a:rPr>
              <a:t> γ]</a:t>
            </a:r>
          </a:p>
        </p:txBody>
      </p:sp>
      <p:sp>
        <p:nvSpPr>
          <p:cNvPr id="10246" name="Text Box 10"/>
          <p:cNvSpPr txBox="1">
            <a:spLocks noChangeArrowheads="1"/>
          </p:cNvSpPr>
          <p:nvPr/>
        </p:nvSpPr>
        <p:spPr bwMode="auto">
          <a:xfrm>
            <a:off x="457200" y="1752600"/>
            <a:ext cx="22862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dirty="0">
                <a:solidFill>
                  <a:srgbClr val="008000"/>
                </a:solidFill>
                <a:cs typeface="Times New Roman" pitchFamily="18" charset="0"/>
              </a:rPr>
              <a:t>γ </a:t>
            </a:r>
            <a:r>
              <a:rPr lang="en-US" sz="3600" dirty="0" smtClean="0">
                <a:solidFill>
                  <a:srgbClr val="008000"/>
                </a:solidFill>
                <a:cs typeface="Times New Roman" pitchFamily="18" charset="0"/>
              </a:rPr>
              <a:t>=</a:t>
            </a:r>
            <a:r>
              <a:rPr lang="en-US" sz="3600" i="1" dirty="0" smtClean="0">
                <a:solidFill>
                  <a:srgbClr val="008000"/>
                </a:solidFill>
                <a:cs typeface="Times New Roman" pitchFamily="18" charset="0"/>
              </a:rPr>
              <a:t>k </a:t>
            </a:r>
            <a:r>
              <a:rPr lang="en-US" sz="3600" i="1" dirty="0">
                <a:solidFill>
                  <a:srgbClr val="008000"/>
                </a:solidFill>
                <a:cs typeface="Times New Roman" pitchFamily="18" charset="0"/>
              </a:rPr>
              <a:t>a </a:t>
            </a:r>
            <a:r>
              <a:rPr lang="en-US" sz="3600" dirty="0" err="1">
                <a:solidFill>
                  <a:srgbClr val="008000"/>
                </a:solidFill>
                <a:cs typeface="Times New Roman" pitchFamily="18" charset="0"/>
              </a:rPr>
              <a:t>Sin</a:t>
            </a:r>
            <a:r>
              <a:rPr lang="en-US" sz="3600" dirty="0" err="1">
                <a:solidFill>
                  <a:srgbClr val="008000"/>
                </a:solidFill>
                <a:latin typeface="Symbol" pitchFamily="18" charset="2"/>
                <a:cs typeface="Times New Roman" pitchFamily="18" charset="0"/>
              </a:rPr>
              <a:t>q</a:t>
            </a:r>
            <a:endParaRPr lang="en-US" sz="3600" dirty="0">
              <a:solidFill>
                <a:srgbClr val="008000"/>
              </a:solidFill>
              <a:latin typeface="Symbol" pitchFamily="18" charset="2"/>
              <a:cs typeface="Times New Roman" pitchFamily="18" charset="0"/>
            </a:endParaRPr>
          </a:p>
        </p:txBody>
      </p:sp>
      <p:sp>
        <p:nvSpPr>
          <p:cNvPr id="10247" name="Line 8"/>
          <p:cNvSpPr>
            <a:spLocks noChangeShapeType="1"/>
          </p:cNvSpPr>
          <p:nvPr/>
        </p:nvSpPr>
        <p:spPr bwMode="auto">
          <a:xfrm flipV="1">
            <a:off x="5410200" y="5638800"/>
            <a:ext cx="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solidFill>
                <a:srgbClr val="000000"/>
              </a:solidFill>
            </a:endParaRPr>
          </a:p>
        </p:txBody>
      </p:sp>
      <p:sp>
        <p:nvSpPr>
          <p:cNvPr id="10248" name="Text Box 9"/>
          <p:cNvSpPr txBox="1">
            <a:spLocks noChangeArrowheads="1"/>
          </p:cNvSpPr>
          <p:nvPr/>
        </p:nvSpPr>
        <p:spPr bwMode="auto">
          <a:xfrm>
            <a:off x="5013325" y="5222875"/>
            <a:ext cx="71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000000"/>
                </a:solidFill>
              </a:rPr>
              <a:t>3.83</a:t>
            </a:r>
          </a:p>
        </p:txBody>
      </p:sp>
      <p:sp>
        <p:nvSpPr>
          <p:cNvPr id="10249" name="Text Box 11"/>
          <p:cNvSpPr txBox="1">
            <a:spLocks noChangeArrowheads="1"/>
          </p:cNvSpPr>
          <p:nvPr/>
        </p:nvSpPr>
        <p:spPr bwMode="auto">
          <a:xfrm>
            <a:off x="8289925" y="5827713"/>
            <a:ext cx="371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solidFill>
                  <a:srgbClr val="000000"/>
                </a:solidFill>
                <a:latin typeface="Symbol" pitchFamily="18" charset="2"/>
              </a:rPr>
              <a:t>g</a:t>
            </a:r>
          </a:p>
        </p:txBody>
      </p:sp>
      <p:sp>
        <p:nvSpPr>
          <p:cNvPr id="2" name="TextBox 1"/>
          <p:cNvSpPr txBox="1"/>
          <p:nvPr/>
        </p:nvSpPr>
        <p:spPr>
          <a:xfrm>
            <a:off x="228600" y="3739579"/>
            <a:ext cx="2561920" cy="830997"/>
          </a:xfrm>
          <a:prstGeom prst="rect">
            <a:avLst/>
          </a:prstGeom>
          <a:noFill/>
        </p:spPr>
        <p:txBody>
          <a:bodyPr wrap="none" rtlCol="0">
            <a:spAutoFit/>
          </a:bodyPr>
          <a:lstStyle/>
          <a:p>
            <a:r>
              <a:rPr lang="en-IN" dirty="0" smtClean="0">
                <a:solidFill>
                  <a:srgbClr val="000000"/>
                </a:solidFill>
              </a:rPr>
              <a:t>J</a:t>
            </a:r>
            <a:r>
              <a:rPr lang="en-IN" baseline="-25000" dirty="0" smtClean="0">
                <a:solidFill>
                  <a:srgbClr val="000000"/>
                </a:solidFill>
              </a:rPr>
              <a:t>1</a:t>
            </a:r>
            <a:r>
              <a:rPr lang="en-IN" dirty="0" smtClean="0">
                <a:solidFill>
                  <a:srgbClr val="000000"/>
                </a:solidFill>
              </a:rPr>
              <a:t>=Bessel function </a:t>
            </a:r>
          </a:p>
          <a:p>
            <a:r>
              <a:rPr lang="en-IN" dirty="0" smtClean="0">
                <a:solidFill>
                  <a:srgbClr val="000000"/>
                </a:solidFill>
              </a:rPr>
              <a:t>of order 1</a:t>
            </a:r>
            <a:endParaRPr lang="en-IN" dirty="0">
              <a:solidFill>
                <a:srgbClr val="000000"/>
              </a:solidFill>
            </a:endParaRPr>
          </a:p>
        </p:txBody>
      </p:sp>
    </p:spTree>
    <p:extLst>
      <p:ext uri="{BB962C8B-B14F-4D97-AF65-F5344CB8AC3E}">
        <p14:creationId xmlns:p14="http://schemas.microsoft.com/office/powerpoint/2010/main" val="2027235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2864</TotalTime>
  <Words>1211</Words>
  <Application>Microsoft Office PowerPoint</Application>
  <PresentationFormat>On-screen Show (4:3)</PresentationFormat>
  <Paragraphs>237</Paragraphs>
  <Slides>92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95" baseType="lpstr">
      <vt:lpstr>Office Theme</vt:lpstr>
      <vt:lpstr>Photo Editor Photo</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Changes Due To Reflection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IIT/KGP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Debamalya</cp:lastModifiedBy>
  <cp:revision>148</cp:revision>
  <dcterms:created xsi:type="dcterms:W3CDTF">2007-06-14T09:31:54Z</dcterms:created>
  <dcterms:modified xsi:type="dcterms:W3CDTF">2017-08-31T21:24:16Z</dcterms:modified>
</cp:coreProperties>
</file>