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5" r:id="rId7"/>
    <p:sldId id="263" r:id="rId8"/>
    <p:sldId id="264" r:id="rId9"/>
    <p:sldId id="261" r:id="rId10"/>
    <p:sldId id="269" r:id="rId11"/>
    <p:sldId id="268" r:id="rId12"/>
    <p:sldId id="270" r:id="rId13"/>
    <p:sldId id="271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762000"/>
            <a:ext cx="4973203" cy="3758484"/>
            <a:chOff x="304800" y="1042116"/>
            <a:chExt cx="4973203" cy="3758484"/>
          </a:xfrm>
        </p:grpSpPr>
        <p:pic>
          <p:nvPicPr>
            <p:cNvPr id="1030" name="Picture 6" descr="Image result for polarization photograph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066800"/>
              <a:ext cx="4973202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33401" y="1042116"/>
              <a:ext cx="4744602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8" name="Picture 4" descr="Image result for polarization photograp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96659"/>
            <a:ext cx="5429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9431" y="282714"/>
            <a:ext cx="420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Polarization of light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615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3321" y="1100119"/>
                <a:ext cx="3580605" cy="228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O- 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ollows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efraction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𝑟𝑜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all directions in the crystal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Senses a single refractive index for the whole crystal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" y="1100119"/>
                <a:ext cx="3580605" cy="2280240"/>
              </a:xfrm>
              <a:prstGeom prst="rect">
                <a:avLst/>
              </a:prstGeom>
              <a:blipFill rotWithShape="1">
                <a:blip r:embed="rId2"/>
                <a:stretch>
                  <a:fillRect l="-1871" t="-1600" r="-3571" b="-4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49521" y="1018159"/>
                <a:ext cx="5181600" cy="237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E-Ray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follow the Laws of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velocity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</m:t>
                        </m:r>
                      </m:num>
                      <m:den>
                        <m:sSup>
                          <m:sSupPr>
                            <m:ctrlPr>
                              <a:rPr lang="en-US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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angle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 measured w.r.t. optic axis (z-axis)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Senses different refractive indices parallel and perpendicular to optic axis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21" y="1018159"/>
                <a:ext cx="5181600" cy="2373278"/>
              </a:xfrm>
              <a:prstGeom prst="rect">
                <a:avLst/>
              </a:prstGeom>
              <a:blipFill rotWithShape="1">
                <a:blip r:embed="rId3"/>
                <a:stretch>
                  <a:fillRect l="-1412" t="-1542" r="-2588" b="-4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57400" y="152400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Ordinary and extraordinary light rays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243387"/>
            <a:ext cx="86106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different velocities of e-ray along different directions produces phase shift. This can be used to: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Change polarization direction of a linearly polarized incident ray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roduce circularly polarized light from linearly polarized light and vice-versa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62580"/>
            <a:ext cx="1799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Waveplate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45403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waveplate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an optical device that alters the polarization state of a light wave travelling through it.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Optic axis of 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waveplate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parallel to its surface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608" y="2286000"/>
            <a:ext cx="392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uarter wave plate (QWP):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956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Produces a phase difference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/2 between two polarized 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Linear polarized beam becomes elliptically polarized across QWP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If the plane of polarization of the incident light makes and angle of 45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with optic axis, the output becomes circularly polarized</a:t>
            </a:r>
            <a:endParaRPr lang="en-IN" sz="2200" baseline="30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29200" y="4724400"/>
                <a:ext cx="3581400" cy="169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Thickness of QWP: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𝑑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4|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, </m:t>
                    </m:r>
                  </m:oMath>
                </a14:m>
                <a:endParaRPr lang="en-US" sz="2200" b="0" i="1" dirty="0" smtClean="0">
                  <a:latin typeface="Cambria Math"/>
                </a:endParaRPr>
              </a:p>
              <a:p>
                <a:endParaRPr lang="en-US" sz="22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𝑚</m:t>
                      </m:r>
                      <m:r>
                        <a:rPr lang="en-US" sz="2200" b="0" i="1" smtClean="0">
                          <a:latin typeface="Cambria Math"/>
                        </a:rPr>
                        <m:t>=0, 1, 2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581400" cy="1696170"/>
              </a:xfrm>
              <a:prstGeom prst="rect">
                <a:avLst/>
              </a:prstGeom>
              <a:blipFill rotWithShape="1">
                <a:blip r:embed="rId2"/>
                <a:stretch>
                  <a:fillRect l="-2041" t="-2158" b="-6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Image result for quarter wave 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36707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1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608" y="990600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Half wave plate (HWP):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61060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Produces a phase difference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 between two polarized 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Plane of linear polarized beam rotates by /2 across HWP when incident in an angle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45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with optic axis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A right circularly polarized light will be left circularly polarized and vice-versa across a HWP</a:t>
            </a:r>
          </a:p>
          <a:p>
            <a:endParaRPr lang="en-IN" sz="2200" baseline="30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3886200"/>
                <a:ext cx="3581400" cy="169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Thickness of HWP: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𝑑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2|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, </m:t>
                    </m:r>
                  </m:oMath>
                </a14:m>
                <a:endParaRPr lang="en-US" sz="2200" b="0" i="1" dirty="0" smtClean="0">
                  <a:latin typeface="Cambria Math"/>
                </a:endParaRPr>
              </a:p>
              <a:p>
                <a:endParaRPr lang="en-US" sz="22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𝑚</m:t>
                      </m:r>
                      <m:r>
                        <a:rPr lang="en-US" sz="2200" b="0" i="1" smtClean="0">
                          <a:latin typeface="Cambria Math"/>
                        </a:rPr>
                        <m:t>=0, 1, 2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86200"/>
                <a:ext cx="3581400" cy="1696170"/>
              </a:xfrm>
              <a:prstGeom prst="rect">
                <a:avLst/>
              </a:prstGeom>
              <a:blipFill rotWithShape="1">
                <a:blip r:embed="rId2"/>
                <a:stretch>
                  <a:fillRect l="-2041" t="-2158" b="-6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57600" y="162580"/>
            <a:ext cx="1799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Waveplate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Image result for half wave 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4287466" cy="25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4080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162580"/>
            <a:ext cx="1799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Waveplate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combination of HWP and QWP can be used to produce different polarizations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32"/>
          <p:cNvSpPr/>
          <p:nvPr/>
        </p:nvSpPr>
        <p:spPr>
          <a:xfrm>
            <a:off x="4298516" y="726062"/>
            <a:ext cx="273484" cy="9677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228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Activity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substance is optically active if it rotates the plane of polarized light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8554" y="2219828"/>
            <a:ext cx="3200400" cy="145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Dextrorotatory Substance</a:t>
            </a:r>
          </a:p>
          <a:p>
            <a:pPr algn="ctr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Glyceraldehyde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7896" y="2219828"/>
            <a:ext cx="3581400" cy="145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Levorotatory Substance</a:t>
            </a:r>
          </a:p>
          <a:p>
            <a:pPr algn="ctr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counterclockwise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D-fructose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3230302">
            <a:off x="3834452" y="1558991"/>
            <a:ext cx="114124" cy="847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260147">
            <a:off x="4925162" y="1546354"/>
            <a:ext cx="105469" cy="85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3437" y="3990381"/>
            <a:ext cx="8876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[S]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chiral substance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produced by a column of solution of length L decimeter and containing 1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active substance per cm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at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wavelength,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(c)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measured in cm.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rotation.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718577" y="5901059"/>
                <a:ext cx="1749023" cy="728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latin typeface="Cambria Math"/>
                        </a:rPr>
                        <m:t>𝑺</m:t>
                      </m:r>
                      <m:r>
                        <a:rPr lang="en-US" sz="2200" b="1" i="1" dirty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1" i="1" dirty="0" smtClean="0">
                              <a:latin typeface="Cambria Math"/>
                            </a:rPr>
                            <m:t>𝟏𝟎</m:t>
                          </m:r>
                          <m:r>
                            <a:rPr lang="en-US" sz="2200" b="1" i="1" dirty="0" smtClean="0">
                              <a:latin typeface="Cambria Math"/>
                            </a:rPr>
                            <m:t> </m:t>
                          </m:r>
                        </m:num>
                        <m:den>
                          <m:r>
                            <a:rPr lang="en-US" sz="2200" b="1" i="1" dirty="0" smtClean="0">
                              <a:latin typeface="Cambria Math"/>
                            </a:rPr>
                            <m:t>𝑳</m:t>
                          </m:r>
                          <m:r>
                            <a:rPr lang="en-US" sz="2200" b="1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1" i="1" dirty="0" smtClean="0">
                              <a:latin typeface="Cambria Math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77" y="5901059"/>
                <a:ext cx="1749023" cy="7283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1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/>
      <p:bldP spid="30" grpId="0"/>
      <p:bldP spid="31" grpId="0" animBg="1"/>
      <p:bldP spid="32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304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3059667"/>
            <a:ext cx="1676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Monochromatic Light Source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1634647"/>
            <a:ext cx="0" cy="1280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00200" y="1371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2196" y="1265315"/>
            <a:ext cx="188384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Unpolarized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2763196"/>
            <a:ext cx="0" cy="115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4038600"/>
            <a:ext cx="1143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Polarizer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209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39822" y="2362200"/>
            <a:ext cx="598778" cy="400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7275" y="2025134"/>
            <a:ext cx="161454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Polarized Light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382832"/>
            <a:ext cx="0" cy="1265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2159" y="4724400"/>
            <a:ext cx="18451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Half-shade Plate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0316" y="3013500"/>
            <a:ext cx="271099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Polarimeter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tube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(optically active substance)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31174" y="3168111"/>
            <a:ext cx="955775" cy="15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503508" y="3916232"/>
                <a:ext cx="495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/>
                        </a:rPr>
                        <m:t>𝛩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8" y="3916232"/>
                <a:ext cx="49513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530700" y="6271664"/>
            <a:ext cx="1143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242159" y="5684015"/>
                <a:ext cx="300682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Plane of polarization rotated by an angle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59" y="5684015"/>
                <a:ext cx="3006825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408" t="-2727" b="-1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6934200" y="5832813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57915" y="4924352"/>
            <a:ext cx="9165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63000" y="5370436"/>
            <a:ext cx="0" cy="46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5093734"/>
            <a:ext cx="0" cy="91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50437" y="6007180"/>
            <a:ext cx="8217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4419600" y="2133600"/>
            <a:ext cx="152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3048000" y="2971799"/>
            <a:ext cx="1295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648200" y="2971800"/>
            <a:ext cx="1295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3276600"/>
            <a:ext cx="21694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Unpolarised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Light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7712" y="3276600"/>
            <a:ext cx="18494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light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733800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  of electric field are occurring in all possible directions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733800"/>
            <a:ext cx="3038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  of electric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occurring in a particular direction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749463"/>
            <a:ext cx="4114800" cy="9456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75613" y="5780644"/>
            <a:ext cx="1337511" cy="978989"/>
            <a:chOff x="5954347" y="5290920"/>
            <a:chExt cx="1337511" cy="978989"/>
          </a:xfrm>
        </p:grpSpPr>
        <p:sp>
          <p:nvSpPr>
            <p:cNvPr id="12" name="Up Arrow 11"/>
            <p:cNvSpPr/>
            <p:nvPr/>
          </p:nvSpPr>
          <p:spPr>
            <a:xfrm>
              <a:off x="6623102" y="5290920"/>
              <a:ext cx="207662" cy="525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54347" y="5904151"/>
              <a:ext cx="1337511" cy="3657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82905" y="5575601"/>
            <a:ext cx="5259301" cy="752263"/>
            <a:chOff x="3551773" y="5207298"/>
            <a:chExt cx="5259301" cy="752263"/>
          </a:xfrm>
        </p:grpSpPr>
        <p:sp>
          <p:nvSpPr>
            <p:cNvPr id="15" name="Up Arrow 14"/>
            <p:cNvSpPr/>
            <p:nvPr/>
          </p:nvSpPr>
          <p:spPr>
            <a:xfrm>
              <a:off x="4651253" y="5207298"/>
              <a:ext cx="204395" cy="3263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51773" y="5207298"/>
              <a:ext cx="5259301" cy="752263"/>
              <a:chOff x="3551773" y="5207298"/>
              <a:chExt cx="5259301" cy="75226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551773" y="5581277"/>
                <a:ext cx="5259301" cy="378284"/>
                <a:chOff x="3496333" y="6029515"/>
                <a:chExt cx="5259301" cy="37828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496333" y="6042041"/>
                  <a:ext cx="2205318" cy="365758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Unpolarised light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793763" y="6029515"/>
                  <a:ext cx="1961871" cy="365758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olarised light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Up Arrow 17"/>
              <p:cNvSpPr/>
              <p:nvPr/>
            </p:nvSpPr>
            <p:spPr>
              <a:xfrm>
                <a:off x="7469056" y="5207298"/>
                <a:ext cx="204395" cy="32631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2" name="Title 6"/>
          <p:cNvSpPr txBox="1">
            <a:spLocks/>
          </p:cNvSpPr>
          <p:nvPr/>
        </p:nvSpPr>
        <p:spPr>
          <a:xfrm>
            <a:off x="450166" y="294130"/>
            <a:ext cx="6512511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1" y="1219200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transverse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M wave propag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24356"/>
            <a:ext cx="6408550" cy="378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228600"/>
            <a:ext cx="467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Polarization of EM wave</a:t>
            </a:r>
            <a:endParaRPr lang="en-IN" sz="3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01000" y="2695956"/>
            <a:ext cx="76200" cy="2409444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4600" y="1564624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E-polarization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1550" y="1933956"/>
            <a:ext cx="29705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5486400"/>
            <a:ext cx="6935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Light is considered polarized along Electric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B0F0"/>
                </a:solidFill>
              </a:rPr>
              <a:t>Unpolarized</a:t>
            </a:r>
            <a:r>
              <a:rPr lang="en-US" sz="2400" dirty="0" smtClean="0">
                <a:solidFill>
                  <a:srgbClr val="00B0F0"/>
                </a:solidFill>
              </a:rPr>
              <a:t> light has random polarization direction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7050" y="1440359"/>
            <a:ext cx="5035550" cy="2917945"/>
            <a:chOff x="2203450" y="1211759"/>
            <a:chExt cx="5035550" cy="2917945"/>
          </a:xfrm>
        </p:grpSpPr>
        <p:pic>
          <p:nvPicPr>
            <p:cNvPr id="3076" name="Picture 4" descr="Image result for polarization of ligh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450" y="1211760"/>
              <a:ext cx="4959350" cy="2917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185078" y="1211759"/>
              <a:ext cx="1053922" cy="1257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5800" y="5181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Polarizer or polaroid: </a:t>
            </a:r>
          </a:p>
          <a:p>
            <a:r>
              <a:rPr lang="en-US" sz="2400" dirty="0" smtClean="0"/>
              <a:t>A system that allows one direction of E-vibration unperturbed</a:t>
            </a:r>
          </a:p>
          <a:p>
            <a:r>
              <a:rPr lang="en-US" sz="2400" dirty="0" smtClean="0"/>
              <a:t>Allows other polarizations as well, but with reduced intensity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81000"/>
            <a:ext cx="4183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Polarizer: Polarized light</a:t>
            </a:r>
            <a:endParaRPr lang="en-IN" sz="3200" dirty="0"/>
          </a:p>
        </p:txBody>
      </p:sp>
      <p:sp>
        <p:nvSpPr>
          <p:cNvPr id="6" name="AutoShape 6" descr="Image result for unpolarized l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unpolarized ligh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2" descr="Image result for unpolarized light r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7"/>
          <a:stretch/>
        </p:blipFill>
        <p:spPr bwMode="auto">
          <a:xfrm>
            <a:off x="5562600" y="1289616"/>
            <a:ext cx="2895600" cy="34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lus’ L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30168" r="9623" b="9763"/>
          <a:stretch/>
        </p:blipFill>
        <p:spPr bwMode="auto">
          <a:xfrm>
            <a:off x="2014470" y="381000"/>
            <a:ext cx="5300730" cy="2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0405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1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polarizer is used to polarize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unpolarised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light in a plane</a:t>
            </a:r>
          </a:p>
          <a:p>
            <a:pPr marL="342900" indent="-342900">
              <a:buAutoNum type="arabi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polarizer (analyzer) is rotated w.r.t. the 1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polarizer by an angle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000" y="4648200"/>
                <a:ext cx="8458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 intensity of an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unpolarized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light across a plane polarizer also reduces following the relation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𝐼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/>
                        <a:sym typeface="Symbol"/>
                      </a:rPr>
                      <m:t></m:t>
                    </m:r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 smtClean="0">
                    <a:latin typeface="Times New Roman" pitchFamily="18" charset="0"/>
                    <a:cs typeface="Times New Roman" pitchFamily="18" charset="0"/>
                  </a:rPr>
                  <a:t> is the intensity before polarizer</a:t>
                </a:r>
                <a:endParaRPr lang="en-IN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48200"/>
                <a:ext cx="8458200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937" t="-4762" r="-1081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6265" y="5562600"/>
                <a:ext cx="8549135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When averaged over all possible angles, the total intensity reduces by half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sz="2200" i="1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sym typeface="Symbol"/>
                        </a:rPr>
                        <m:t></m:t>
                      </m:r>
                      <m:r>
                        <a:rPr lang="en-US" sz="2200" b="0" i="1" smtClean="0">
                          <a:latin typeface="Cambria Math"/>
                          <a:sym typeface="Symbol"/>
                        </a:rPr>
                        <m:t>&gt; 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65" y="5562600"/>
                <a:ext cx="8549135" cy="1062535"/>
              </a:xfrm>
              <a:prstGeom prst="rect">
                <a:avLst/>
              </a:prstGeom>
              <a:blipFill rotWithShape="1">
                <a:blip r:embed="rId4"/>
                <a:stretch>
                  <a:fillRect l="-855" t="-3448" r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43070" y="4064358"/>
            <a:ext cx="48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Unloparised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light through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polariser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76200"/>
            <a:ext cx="2003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Malus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’ Law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52400"/>
            <a:ext cx="6430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Polarization by reflection: </a:t>
            </a:r>
            <a:r>
              <a:rPr lang="en-US" sz="3000" dirty="0" err="1" smtClean="0"/>
              <a:t>Brewsters</a:t>
            </a:r>
            <a:r>
              <a:rPr lang="en-US" sz="3000" dirty="0" smtClean="0"/>
              <a:t> law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38800" y="1620798"/>
                <a:ext cx="2296463" cy="119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Brewseter’s angle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en-IN" sz="2200" i="1"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sym typeface="Symbol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sym typeface="Symbol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sym typeface="Symbol"/>
                            </a:rPr>
                            <m:t>𝑡𝑎𝑛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sym typeface="Symbol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/>
                              <a:sym typeface="Symbo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sym typeface="Symbol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20798"/>
                <a:ext cx="2296463" cy="1191608"/>
              </a:xfrm>
              <a:prstGeom prst="rect">
                <a:avLst/>
              </a:prstGeom>
              <a:blipFill rotWithShape="1">
                <a:blip r:embed="rId2"/>
                <a:stretch>
                  <a:fillRect l="-3183" t="-3077" r="-4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1" y="1011198"/>
            <a:ext cx="3352800" cy="2798802"/>
            <a:chOff x="1143000" y="1738644"/>
            <a:chExt cx="3866131" cy="3366756"/>
          </a:xfrm>
        </p:grpSpPr>
        <p:pic>
          <p:nvPicPr>
            <p:cNvPr id="4098" name="Picture 2" descr="Image result for brewster's la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738644"/>
              <a:ext cx="3866131" cy="336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00958" y="2813823"/>
              <a:ext cx="385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5000" y="35052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IN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67400" y="3352800"/>
            <a:ext cx="2971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this angle of incident, a plane polarized light has zero reflection coefficient. So, for </a:t>
            </a:r>
            <a:r>
              <a:rPr lang="en-US" sz="2000" dirty="0" err="1" smtClean="0"/>
              <a:t>unpolarized</a:t>
            </a:r>
            <a:r>
              <a:rPr lang="en-US" sz="2000" dirty="0" smtClean="0"/>
              <a:t> incident light, the reflected ray will be plane polarized and refracted ray will be partially polarized</a:t>
            </a:r>
            <a:endParaRPr lang="en-IN" sz="2000" dirty="0"/>
          </a:p>
        </p:txBody>
      </p:sp>
      <p:pic>
        <p:nvPicPr>
          <p:cNvPr id="4100" name="Picture 4" descr="Image result for brewster's ang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1" r="55912"/>
          <a:stretch/>
        </p:blipFill>
        <p:spPr bwMode="auto">
          <a:xfrm>
            <a:off x="629556" y="4153436"/>
            <a:ext cx="2037444" cy="19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6248400"/>
            <a:ext cx="268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Look at the window!!</a:t>
            </a:r>
            <a:endParaRPr lang="en-IN" sz="2200" b="1" dirty="0"/>
          </a:p>
        </p:txBody>
      </p:sp>
      <p:pic>
        <p:nvPicPr>
          <p:cNvPr id="12" name="Picture 4" descr="Image result for brewster's ang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4" t="-75" r="7189" b="75"/>
          <a:stretch/>
        </p:blipFill>
        <p:spPr bwMode="auto">
          <a:xfrm>
            <a:off x="3276600" y="4153436"/>
            <a:ext cx="2037444" cy="19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51" y="329625"/>
            <a:ext cx="8502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Superposition: elliptical and circularly polarized light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1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composed of two plane waves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unequal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amplitude by differing in phase by 90°, then the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said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elliptically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polarized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800" y="2473417"/>
                <a:ext cx="2817823" cy="844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func>
                        <m:func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  <m:t></m:t>
                              </m:r>
                              <m: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/>
                                  <a:sym typeface="Symbol"/>
                                </a:rPr>
                                <m:t>−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sin</m:t>
                      </m:r>
                      <m:r>
                        <a:rPr lang="en-US" sz="2200" i="1">
                          <a:latin typeface="Cambria Math"/>
                        </a:rPr>
                        <m:t>⁡(</m:t>
                      </m:r>
                      <m:r>
                        <a:rPr lang="en-US" sz="2200" i="1">
                          <a:latin typeface="Cambria Math"/>
                          <a:sym typeface="Symbol"/>
                        </a:rPr>
                        <m:t></m:t>
                      </m:r>
                      <m:r>
                        <a:rPr lang="en-US" sz="2200" i="1">
                          <a:latin typeface="Cambria Math"/>
                          <a:sym typeface="Symbol"/>
                        </a:rPr>
                        <m:t>𝑡</m:t>
                      </m:r>
                      <m:r>
                        <a:rPr lang="en-US" sz="2200" i="1">
                          <a:latin typeface="Cambria Math"/>
                          <a:sym typeface="Symbol"/>
                        </a:rPr>
                        <m:t>−)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73417"/>
                <a:ext cx="2817823" cy="844847"/>
              </a:xfrm>
              <a:prstGeom prst="rect">
                <a:avLst/>
              </a:prstGeom>
              <a:blipFill rotWithShape="1">
                <a:blip r:embed="rId2"/>
                <a:stretch>
                  <a:fillRect t="-1449" r="-3247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3800" y="2625817"/>
            <a:ext cx="1718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And we have </a:t>
            </a:r>
            <a:endParaRPr lang="en-I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15000" y="2362200"/>
                <a:ext cx="2883225" cy="957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2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IN" sz="2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362200"/>
                <a:ext cx="2883225" cy="957378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6096000"/>
                <a:ext cx="8301568" cy="535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b="1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dirty="0" smtClean="0"/>
                  <a:t>we have special case of circularly polarized light </a:t>
                </a:r>
                <a:endParaRPr lang="en-IN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0"/>
                <a:ext cx="8301568" cy="535659"/>
              </a:xfrm>
              <a:prstGeom prst="rect">
                <a:avLst/>
              </a:prstGeom>
              <a:blipFill rotWithShape="1">
                <a:blip r:embed="rId4"/>
                <a:stretch>
                  <a:fillRect l="-1176" t="-1136" r="-1029" b="-19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circularly polarized l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3581400" cy="23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599820" y="3959167"/>
            <a:ext cx="1943982" cy="1398562"/>
            <a:chOff x="5806225" y="3879744"/>
            <a:chExt cx="2099359" cy="1576668"/>
          </a:xfrm>
        </p:grpSpPr>
        <p:pic>
          <p:nvPicPr>
            <p:cNvPr id="2054" name="Picture 6" descr="Image result for ellips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225" y="4255276"/>
              <a:ext cx="2019300" cy="1201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870263" y="3879744"/>
              <a:ext cx="2035321" cy="346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Viewed towards source</a:t>
              </a:r>
              <a:endParaRPr lang="en-IN" sz="1400" dirty="0"/>
            </a:p>
          </p:txBody>
        </p:sp>
        <p:pic>
          <p:nvPicPr>
            <p:cNvPr id="13" name="Picture 4" descr="Image result for right circularly polarized light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80" t="4161" r="36086" b="75394"/>
            <a:stretch/>
          </p:blipFill>
          <p:spPr bwMode="auto">
            <a:xfrm>
              <a:off x="6583251" y="4370624"/>
              <a:ext cx="706191" cy="818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69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right circularly polarized 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026376"/>
            <a:ext cx="3714750" cy="3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7037" y="983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Depending on which of the x or y component is leading in phase, we might have right or left circular polarization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674" y="5715000"/>
            <a:ext cx="8379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Elliptic and circularly polarized light can be produced from linearly polarized light when passed through a </a:t>
            </a:r>
            <a:r>
              <a:rPr lang="en-US" sz="2200" b="1" dirty="0" smtClean="0"/>
              <a:t>quarter wave plate</a:t>
            </a:r>
            <a:endParaRPr lang="en-IN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1905000" y="300335"/>
            <a:ext cx="5329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Right and left circularly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polarized light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2635" y="152400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Polarizer crystal: Double refraction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3581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30231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Two </a:t>
            </a:r>
            <a:r>
              <a:rPr lang="en-US" sz="2000" dirty="0" err="1" smtClean="0"/>
              <a:t>polarised</a:t>
            </a:r>
            <a:r>
              <a:rPr lang="en-US" sz="2000" dirty="0" smtClean="0"/>
              <a:t> rays, namely ordinary (o-ray) and extraordinary (e-ray) is seen when </a:t>
            </a:r>
            <a:r>
              <a:rPr lang="en-US" sz="2000" dirty="0" err="1" smtClean="0"/>
              <a:t>unloparised</a:t>
            </a:r>
            <a:r>
              <a:rPr lang="en-US" sz="2000" dirty="0" smtClean="0"/>
              <a:t> light passes through a double refracting crystal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-ray will rotate if the crystal is rotated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Origin of this is associated to the underlying electron distribution of those crystal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-ray and o-ray has same velocity along one direction along the crystal known as </a:t>
            </a:r>
            <a:r>
              <a:rPr lang="en-US" sz="2000" b="1" dirty="0" smtClean="0"/>
              <a:t>optic axis </a:t>
            </a:r>
            <a:endParaRPr lang="en-IN" sz="20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05600" y="1397913"/>
            <a:ext cx="1600200" cy="1192887"/>
            <a:chOff x="7086600" y="1219200"/>
            <a:chExt cx="1600200" cy="119288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467600" y="21336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467600" y="1371600"/>
              <a:ext cx="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61070" y="1981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1870" y="1219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6600" y="1981200"/>
              <a:ext cx="3097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04279" y="2044521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4747" y="187910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0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944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debamalya</dc:creator>
  <cp:lastModifiedBy>Debamalya</cp:lastModifiedBy>
  <cp:revision>37</cp:revision>
  <dcterms:created xsi:type="dcterms:W3CDTF">2006-08-16T00:00:00Z</dcterms:created>
  <dcterms:modified xsi:type="dcterms:W3CDTF">2017-10-05T08:37:21Z</dcterms:modified>
</cp:coreProperties>
</file>