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6D70D9-EB42-4FE4-A356-5BA305A4C46E}" type="datetimeFigureOut">
              <a:rPr lang="en-US" smtClean="0"/>
              <a:pPr/>
              <a:t>4/4/2018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B36F2-827B-483A-943A-4E2DBF03FDA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 place &amp; Happiness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Prof </a:t>
            </a:r>
            <a:r>
              <a:rPr lang="en-IN" dirty="0" err="1" smtClean="0">
                <a:solidFill>
                  <a:schemeClr val="bg2">
                    <a:lumMod val="25000"/>
                  </a:schemeClr>
                </a:solidFill>
              </a:rPr>
              <a:t>Susmita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2">
                    <a:lumMod val="25000"/>
                  </a:schemeClr>
                </a:solidFill>
              </a:rPr>
              <a:t>Mukhopadhyay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2800" i="1" dirty="0" smtClean="0"/>
              <a:t>Job level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786478"/>
          </a:xfrm>
        </p:spPr>
        <p:txBody>
          <a:bodyPr>
            <a:normAutofit fontScale="92500" lnSpcReduction="20000"/>
          </a:bodyPr>
          <a:lstStyle/>
          <a:p>
            <a:r>
              <a:rPr lang="en-IN" i="1" dirty="0"/>
              <a:t>Job </a:t>
            </a:r>
            <a:r>
              <a:rPr lang="en-IN" i="1" dirty="0" smtClean="0"/>
              <a:t>level: </a:t>
            </a:r>
            <a:r>
              <a:rPr lang="en-IN" dirty="0"/>
              <a:t>properties of the job, with complex, challenging, and interesting </a:t>
            </a:r>
            <a:r>
              <a:rPr lang="en-IN" dirty="0" smtClean="0"/>
              <a:t>work assumed </a:t>
            </a:r>
            <a:r>
              <a:rPr lang="en-IN" dirty="0"/>
              <a:t>to produce positive work </a:t>
            </a:r>
            <a:r>
              <a:rPr lang="en-IN" dirty="0" smtClean="0"/>
              <a:t>attitudes.</a:t>
            </a:r>
          </a:p>
          <a:p>
            <a:r>
              <a:rPr lang="en-IN" dirty="0"/>
              <a:t>Work Scheduling </a:t>
            </a:r>
            <a:r>
              <a:rPr lang="en-IN" dirty="0" smtClean="0"/>
              <a:t>Autonomy</a:t>
            </a:r>
          </a:p>
          <a:p>
            <a:r>
              <a:rPr lang="en-IN" dirty="0"/>
              <a:t>Decision-Making </a:t>
            </a:r>
            <a:r>
              <a:rPr lang="en-IN" dirty="0" smtClean="0"/>
              <a:t>Autonomy</a:t>
            </a:r>
          </a:p>
          <a:p>
            <a:r>
              <a:rPr lang="en-IN" dirty="0"/>
              <a:t>Work Methods </a:t>
            </a:r>
            <a:r>
              <a:rPr lang="en-IN" dirty="0" smtClean="0"/>
              <a:t>Autonomy</a:t>
            </a:r>
          </a:p>
          <a:p>
            <a:r>
              <a:rPr lang="en-IN" dirty="0"/>
              <a:t>Task </a:t>
            </a:r>
            <a:r>
              <a:rPr lang="en-IN" dirty="0" smtClean="0"/>
              <a:t>Variety</a:t>
            </a:r>
          </a:p>
          <a:p>
            <a:r>
              <a:rPr lang="en-IN" dirty="0"/>
              <a:t>Task </a:t>
            </a:r>
            <a:r>
              <a:rPr lang="en-IN" dirty="0" smtClean="0"/>
              <a:t>Significance</a:t>
            </a:r>
          </a:p>
          <a:p>
            <a:r>
              <a:rPr lang="en-IN" dirty="0"/>
              <a:t>Task </a:t>
            </a:r>
            <a:r>
              <a:rPr lang="en-IN" dirty="0" smtClean="0"/>
              <a:t>Identity</a:t>
            </a:r>
          </a:p>
          <a:p>
            <a:r>
              <a:rPr lang="en-IN" dirty="0"/>
              <a:t>Feedback From </a:t>
            </a:r>
            <a:r>
              <a:rPr lang="en-IN" dirty="0" smtClean="0"/>
              <a:t>Job</a:t>
            </a:r>
          </a:p>
          <a:p>
            <a:r>
              <a:rPr lang="en-IN" dirty="0"/>
              <a:t>Job </a:t>
            </a:r>
            <a:r>
              <a:rPr lang="en-IN" dirty="0" smtClean="0"/>
              <a:t>Complexity</a:t>
            </a:r>
          </a:p>
          <a:p>
            <a:r>
              <a:rPr lang="en-IN" dirty="0"/>
              <a:t>Information </a:t>
            </a:r>
            <a:r>
              <a:rPr lang="en-IN" dirty="0" smtClean="0"/>
              <a:t>Processing</a:t>
            </a:r>
          </a:p>
          <a:p>
            <a:r>
              <a:rPr lang="en-IN" dirty="0"/>
              <a:t>Interaction </a:t>
            </a:r>
            <a:r>
              <a:rPr lang="en-IN" dirty="0" smtClean="0"/>
              <a:t>Outside Organization</a:t>
            </a:r>
          </a:p>
          <a:p>
            <a:r>
              <a:rPr lang="en-IN" dirty="0" smtClean="0"/>
              <a:t>Ergonomics                            (</a:t>
            </a:r>
            <a:r>
              <a:rPr lang="en-IN" dirty="0" err="1"/>
              <a:t>Morgeson</a:t>
            </a:r>
            <a:r>
              <a:rPr lang="en-IN" dirty="0"/>
              <a:t> and </a:t>
            </a:r>
            <a:r>
              <a:rPr lang="en-IN" dirty="0" smtClean="0"/>
              <a:t>Humphrey, 2006)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Person by Situation Interactions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“Fit” or “</a:t>
            </a:r>
            <a:r>
              <a:rPr lang="en-IN" dirty="0" smtClean="0"/>
              <a:t>need </a:t>
            </a:r>
            <a:r>
              <a:rPr lang="en-IN" dirty="0"/>
              <a:t>satisfaction” theories suggest that happiness occurs when what the situation </a:t>
            </a:r>
            <a:r>
              <a:rPr lang="en-IN" dirty="0" smtClean="0"/>
              <a:t>offers corresponds </a:t>
            </a:r>
            <a:r>
              <a:rPr lang="en-IN" dirty="0"/>
              <a:t>to what a particular individual needs, wants, or expects</a:t>
            </a:r>
            <a:r>
              <a:rPr lang="en-IN" dirty="0" smtClean="0"/>
              <a:t>.</a:t>
            </a:r>
          </a:p>
          <a:p>
            <a:r>
              <a:rPr lang="en-IN" i="1" dirty="0"/>
              <a:t>Demands-abilities fit is when the employee’s skills and abilities </a:t>
            </a:r>
            <a:r>
              <a:rPr lang="en-IN" i="1" dirty="0" err="1"/>
              <a:t>fulfill</a:t>
            </a:r>
            <a:r>
              <a:rPr lang="en-IN" i="1" dirty="0"/>
              <a:t> what the job requires</a:t>
            </a:r>
            <a:r>
              <a:rPr lang="en-IN" i="1" dirty="0" smtClean="0"/>
              <a:t>.</a:t>
            </a:r>
          </a:p>
          <a:p>
            <a:r>
              <a:rPr lang="en-IN" dirty="0"/>
              <a:t>Another approach for individuals to improve demands-abilities fit is provided by </a:t>
            </a:r>
            <a:r>
              <a:rPr lang="en-IN" dirty="0" smtClean="0"/>
              <a:t>the </a:t>
            </a:r>
            <a:r>
              <a:rPr lang="en-IN" i="1" dirty="0" smtClean="0"/>
              <a:t>strengths-based </a:t>
            </a:r>
            <a:r>
              <a:rPr lang="en-IN" i="1" dirty="0"/>
              <a:t>view.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IN" dirty="0"/>
              <a:t>This approach suggests that each individual has a </a:t>
            </a:r>
            <a:r>
              <a:rPr lang="en-IN" dirty="0" smtClean="0"/>
              <a:t>unique configuration </a:t>
            </a:r>
            <a:r>
              <a:rPr lang="en-IN" dirty="0"/>
              <a:t>of personal or character strengths, talents, and preferences. Individuals </a:t>
            </a:r>
            <a:r>
              <a:rPr lang="en-IN" dirty="0" smtClean="0"/>
              <a:t>should discover </a:t>
            </a:r>
            <a:r>
              <a:rPr lang="en-IN" dirty="0"/>
              <a:t>what their personal strengths are, and then design their job or career to allow </a:t>
            </a:r>
            <a:r>
              <a:rPr lang="en-IN" dirty="0" smtClean="0"/>
              <a:t>them to </a:t>
            </a:r>
            <a:r>
              <a:rPr lang="en-IN" dirty="0"/>
              <a:t>cultivate these strengths and spend much of each day applying them while </a:t>
            </a:r>
            <a:r>
              <a:rPr lang="en-IN" dirty="0" smtClean="0"/>
              <a:t>minimizing demands </a:t>
            </a:r>
            <a:r>
              <a:rPr lang="en-IN" dirty="0"/>
              <a:t>to complete activities that do not use strengths.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/>
              <a:t>Organizational actions to increase happiness at </a:t>
            </a:r>
            <a:r>
              <a:rPr lang="en-IN" sz="3200" i="1" dirty="0" smtClean="0"/>
              <a:t>work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•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Supply competent leadership at all levels</a:t>
            </a:r>
          </a:p>
          <a:p>
            <a:pPr>
              <a:buNone/>
            </a:pPr>
            <a:r>
              <a:rPr lang="en-IN" dirty="0"/>
              <a:t>• Provide fair treatment, security, and recognition</a:t>
            </a:r>
          </a:p>
          <a:p>
            <a:pPr>
              <a:buNone/>
            </a:pPr>
            <a:r>
              <a:rPr lang="en-IN" dirty="0"/>
              <a:t>• Design jobs to be interesting, challenging, autonomous, and rich in feedback</a:t>
            </a:r>
          </a:p>
          <a:p>
            <a:pPr>
              <a:buNone/>
            </a:pPr>
            <a:r>
              <a:rPr lang="en-IN" dirty="0"/>
              <a:t>• Facilitate skill development to improve competence and allow growth</a:t>
            </a:r>
          </a:p>
          <a:p>
            <a:pPr>
              <a:buNone/>
            </a:pPr>
            <a:r>
              <a:rPr lang="en-IN" dirty="0"/>
              <a:t>• Select for person-organization and person-job </a:t>
            </a:r>
            <a:r>
              <a:rPr lang="en-IN" dirty="0" smtClean="0"/>
              <a:t>fit</a:t>
            </a:r>
          </a:p>
          <a:p>
            <a:pPr>
              <a:buNone/>
            </a:pPr>
            <a:r>
              <a:rPr lang="en-IN" dirty="0"/>
              <a:t>Enhance fit through the use of realistic job previews and socialization </a:t>
            </a:r>
            <a:r>
              <a:rPr lang="en-IN" dirty="0" smtClean="0"/>
              <a:t>practices</a:t>
            </a:r>
          </a:p>
          <a:p>
            <a:r>
              <a:rPr lang="en-IN" dirty="0"/>
              <a:t>Create a healthy, respectful, and supportive organizational 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Consequences of Happiness in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5572140"/>
          </a:xfrm>
        </p:spPr>
        <p:txBody>
          <a:bodyPr>
            <a:normAutofit/>
          </a:bodyPr>
          <a:lstStyle/>
          <a:p>
            <a:endParaRPr lang="en-IN" i="1" dirty="0" smtClean="0"/>
          </a:p>
          <a:p>
            <a:r>
              <a:rPr lang="en-IN" i="1" dirty="0" smtClean="0"/>
              <a:t>Consequences </a:t>
            </a:r>
            <a:r>
              <a:rPr lang="en-IN" i="1" dirty="0"/>
              <a:t>of Transient </a:t>
            </a:r>
            <a:r>
              <a:rPr lang="en-IN" i="1" dirty="0" smtClean="0"/>
              <a:t>Happiness</a:t>
            </a:r>
          </a:p>
          <a:p>
            <a:pPr>
              <a:buNone/>
            </a:pPr>
            <a:r>
              <a:rPr lang="en-IN" dirty="0"/>
              <a:t>Positive mood also seems to reduce </a:t>
            </a:r>
            <a:r>
              <a:rPr lang="en-IN" dirty="0" smtClean="0"/>
              <a:t>interpersonal </a:t>
            </a:r>
            <a:r>
              <a:rPr lang="en-IN" dirty="0"/>
              <a:t>conflict and </a:t>
            </a:r>
            <a:r>
              <a:rPr lang="en-IN" dirty="0" smtClean="0"/>
              <a:t>enhance collaborative </a:t>
            </a:r>
            <a:r>
              <a:rPr lang="en-IN" dirty="0"/>
              <a:t>negotiation </a:t>
            </a:r>
            <a:r>
              <a:rPr lang="en-IN" dirty="0" smtClean="0"/>
              <a:t>outcomes.</a:t>
            </a:r>
          </a:p>
          <a:p>
            <a:r>
              <a:rPr lang="en-IN" i="1" dirty="0"/>
              <a:t>Consequences of Person Level </a:t>
            </a:r>
            <a:r>
              <a:rPr lang="en-IN" i="1" dirty="0" smtClean="0"/>
              <a:t>Happiness</a:t>
            </a:r>
          </a:p>
          <a:p>
            <a:pPr>
              <a:buNone/>
            </a:pPr>
            <a:r>
              <a:rPr lang="en-IN" dirty="0"/>
              <a:t>job satisfaction </a:t>
            </a:r>
            <a:r>
              <a:rPr lang="en-IN" dirty="0" smtClean="0"/>
              <a:t>and </a:t>
            </a:r>
            <a:r>
              <a:rPr lang="en-IN" dirty="0"/>
              <a:t>organizational commitment are negatively related to intention to quit and actual </a:t>
            </a:r>
            <a:r>
              <a:rPr lang="en-IN" dirty="0" smtClean="0"/>
              <a:t>turnover.</a:t>
            </a:r>
          </a:p>
          <a:p>
            <a:r>
              <a:rPr lang="en-IN" i="1" dirty="0"/>
              <a:t>Consequences of Unit Level </a:t>
            </a:r>
            <a:r>
              <a:rPr lang="en-IN" i="1" dirty="0" smtClean="0"/>
              <a:t>Happiness</a:t>
            </a:r>
          </a:p>
          <a:p>
            <a:pPr>
              <a:buNone/>
            </a:pPr>
            <a:r>
              <a:rPr lang="en-IN" dirty="0"/>
              <a:t>customer satisfaction and financial performance in balanced </a:t>
            </a:r>
            <a:r>
              <a:rPr lang="en-IN" dirty="0" smtClean="0"/>
              <a:t>score-card approaches</a:t>
            </a:r>
            <a:endParaRPr lang="en-IN" i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901014" cy="10001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How does Culture affect our Happiness?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An </a:t>
            </a:r>
            <a:r>
              <a:rPr lang="en-IN" dirty="0" smtClean="0"/>
              <a:t>emotion that many theorists consider the most </a:t>
            </a:r>
            <a:r>
              <a:rPr lang="en-IN" dirty="0" smtClean="0"/>
              <a:t>universal</a:t>
            </a:r>
            <a:r>
              <a:rPr lang="en-IN" dirty="0" smtClean="0"/>
              <a:t> of emotions – has its own distinct connotations and circumstances when observed through a different cultural lens. </a:t>
            </a:r>
            <a:r>
              <a:rPr lang="en-IN" dirty="0" smtClean="0"/>
              <a:t>Though </a:t>
            </a:r>
            <a:r>
              <a:rPr lang="en-IN" dirty="0" smtClean="0"/>
              <a:t>differences may be subtle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People across cultures consider happiness as one of their most cherished personal </a:t>
            </a:r>
            <a:r>
              <a:rPr lang="en-IN" dirty="0" smtClean="0"/>
              <a:t>goals. </a:t>
            </a:r>
            <a:r>
              <a:rPr lang="en-IN" dirty="0" smtClean="0"/>
              <a:t>Even national </a:t>
            </a:r>
            <a:r>
              <a:rPr lang="en-IN" dirty="0" smtClean="0"/>
              <a:t>campaigns</a:t>
            </a:r>
            <a:r>
              <a:rPr lang="en-IN" dirty="0" smtClean="0"/>
              <a:t> and movements are being launched for building happier societies (e.g., Action for </a:t>
            </a:r>
            <a:r>
              <a:rPr lang="en-IN" dirty="0" smtClean="0"/>
              <a:t>Happiness – by Dalai Lama).</a:t>
            </a:r>
          </a:p>
          <a:p>
            <a:r>
              <a:rPr lang="en-IN" dirty="0" smtClean="0"/>
              <a:t>To most Americans, happiness is an unalienable human </a:t>
            </a:r>
            <a:r>
              <a:rPr lang="en-IN" dirty="0" smtClean="0"/>
              <a:t>right</a:t>
            </a:r>
            <a:r>
              <a:rPr lang="en-IN" dirty="0" smtClean="0"/>
              <a:t> and is commonly associated with positive experiences as well as personal </a:t>
            </a:r>
            <a:r>
              <a:rPr lang="en-IN" dirty="0" smtClean="0"/>
              <a:t>achievements. When </a:t>
            </a:r>
            <a:r>
              <a:rPr lang="en-IN" dirty="0" smtClean="0"/>
              <a:t>asked to describe features of happiness, the Japanese, on the other hand, alluded to social </a:t>
            </a:r>
            <a:r>
              <a:rPr lang="en-IN" dirty="0" smtClean="0"/>
              <a:t>harmony.</a:t>
            </a: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Autofit/>
          </a:bodyPr>
          <a:lstStyle/>
          <a:p>
            <a:r>
              <a:rPr lang="en-IN" sz="4000" dirty="0" smtClean="0"/>
              <a:t>Contd.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While </a:t>
            </a:r>
            <a:r>
              <a:rPr lang="en-IN" dirty="0" smtClean="0"/>
              <a:t>Americans associate happiness with high arousal positive states such as elation, enthusiasm and excitement, Hong Kong Chinese define happiness through more low arousal positive states (e.g., calm and relaxation</a:t>
            </a:r>
            <a:r>
              <a:rPr lang="en-IN" dirty="0" smtClean="0"/>
              <a:t>).</a:t>
            </a:r>
          </a:p>
          <a:p>
            <a:r>
              <a:rPr lang="en-IN" dirty="0" smtClean="0"/>
              <a:t>A possible explanation for these cross-cultural variations has been attributed to differences in self-</a:t>
            </a:r>
            <a:r>
              <a:rPr lang="en-IN" dirty="0" err="1" smtClean="0"/>
              <a:t>construals</a:t>
            </a:r>
            <a:r>
              <a:rPr lang="en-IN" dirty="0" smtClean="0"/>
              <a:t> (independent vs. interdependent), as well as the culture’s degree of </a:t>
            </a:r>
            <a:r>
              <a:rPr lang="en-IN" dirty="0" smtClean="0"/>
              <a:t>collectivism. </a:t>
            </a:r>
            <a:r>
              <a:rPr lang="en-IN" dirty="0" smtClean="0"/>
              <a:t>Namely, in collectivistic cultures where relationship </a:t>
            </a:r>
            <a:r>
              <a:rPr lang="en-IN" dirty="0" smtClean="0"/>
              <a:t>harmony predicts Subjective Well Being, </a:t>
            </a:r>
            <a:r>
              <a:rPr lang="en-IN" dirty="0" smtClean="0"/>
              <a:t>happiness is pursued in more socially </a:t>
            </a:r>
            <a:r>
              <a:rPr lang="en-IN" dirty="0" smtClean="0"/>
              <a:t>engaging</a:t>
            </a:r>
            <a:r>
              <a:rPr lang="en-IN" dirty="0" smtClean="0"/>
              <a:t> ways, compared to individualistic cultures, where the focus on the self is stronger and </a:t>
            </a:r>
            <a:r>
              <a:rPr lang="en-IN" dirty="0" smtClean="0"/>
              <a:t>self-esteem</a:t>
            </a:r>
            <a:r>
              <a:rPr lang="en-IN" dirty="0" smtClean="0"/>
              <a:t> is an important predictor of life satisfaction.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Questions?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Happiness?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Philosophers and social researchers have defined happiness in a variety of ways.</a:t>
            </a:r>
          </a:p>
          <a:p>
            <a:r>
              <a:rPr lang="en-IN" dirty="0"/>
              <a:t>H</a:t>
            </a:r>
            <a:r>
              <a:rPr lang="en-IN" dirty="0" smtClean="0"/>
              <a:t>edonic views defines happiness as pleasant feelings , subjective well-being.</a:t>
            </a:r>
          </a:p>
          <a:p>
            <a:r>
              <a:rPr lang="en-IN" dirty="0" err="1"/>
              <a:t>E</a:t>
            </a:r>
            <a:r>
              <a:rPr lang="en-IN" dirty="0" err="1" smtClean="0"/>
              <a:t>udaimonic</a:t>
            </a:r>
            <a:r>
              <a:rPr lang="en-IN" dirty="0" smtClean="0"/>
              <a:t> views defines happiness as virtuous, morally right, true to one’s self, meaningful, and/or growth producing.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rianna Calvo/Stocksnap.i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721523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Happiness at Work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9F61FE-ECB6-4889-A40D-E159C576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3614734" cy="785818"/>
          </a:xfrm>
          <a:prstGeom prst="rect">
            <a:avLst/>
          </a:prstGeom>
          <a:solidFill>
            <a:srgbClr val="0000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IN" sz="2000" dirty="0"/>
              <a:t>Unit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9F61FE-ECB6-4889-A40D-E159C5769F3C}"/>
              </a:ext>
            </a:extLst>
          </p:cNvPr>
          <p:cNvSpPr/>
          <p:nvPr/>
        </p:nvSpPr>
        <p:spPr>
          <a:xfrm>
            <a:off x="2928926" y="3071810"/>
            <a:ext cx="4071966" cy="857256"/>
          </a:xfrm>
          <a:prstGeom prst="rect">
            <a:avLst/>
          </a:prstGeom>
          <a:solidFill>
            <a:srgbClr val="0000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Person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9F61FE-ECB6-4889-A40D-E159C5769F3C}"/>
              </a:ext>
            </a:extLst>
          </p:cNvPr>
          <p:cNvSpPr/>
          <p:nvPr/>
        </p:nvSpPr>
        <p:spPr>
          <a:xfrm>
            <a:off x="4714876" y="4857760"/>
            <a:ext cx="4071966" cy="857256"/>
          </a:xfrm>
          <a:prstGeom prst="rect">
            <a:avLst/>
          </a:prstGeom>
          <a:solidFill>
            <a:srgbClr val="0000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Transient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Happiness </a:t>
            </a:r>
            <a:r>
              <a:rPr lang="en-IN" dirty="0"/>
              <a:t>of collectives such as teams</a:t>
            </a:r>
            <a:r>
              <a:rPr lang="en-IN" dirty="0" smtClean="0"/>
              <a:t>, work </a:t>
            </a:r>
            <a:r>
              <a:rPr lang="en-IN" dirty="0"/>
              <a:t>units, or organizations</a:t>
            </a:r>
            <a:r>
              <a:rPr lang="en-IN" dirty="0" smtClean="0"/>
              <a:t>.</a:t>
            </a:r>
          </a:p>
          <a:p>
            <a:r>
              <a:rPr lang="en-IN" dirty="0"/>
              <a:t>Morale/collective </a:t>
            </a:r>
            <a:r>
              <a:rPr lang="en-IN" dirty="0" smtClean="0"/>
              <a:t>job satisfaction</a:t>
            </a:r>
          </a:p>
          <a:p>
            <a:r>
              <a:rPr lang="en-IN" dirty="0"/>
              <a:t>Group affective </a:t>
            </a:r>
            <a:r>
              <a:rPr lang="en-IN" dirty="0" smtClean="0"/>
              <a:t>tone</a:t>
            </a:r>
          </a:p>
          <a:p>
            <a:r>
              <a:rPr lang="en-IN" dirty="0"/>
              <a:t>Group </a:t>
            </a:r>
            <a:r>
              <a:rPr lang="en-IN" dirty="0" smtClean="0"/>
              <a:t>mood</a:t>
            </a:r>
          </a:p>
          <a:p>
            <a:r>
              <a:rPr lang="en-IN" dirty="0"/>
              <a:t>Unit level </a:t>
            </a:r>
            <a:r>
              <a:rPr lang="en-IN" dirty="0" smtClean="0"/>
              <a:t>engagement</a:t>
            </a:r>
          </a:p>
          <a:p>
            <a:r>
              <a:rPr lang="en-IN" dirty="0"/>
              <a:t>Group task satisfaction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/>
              <a:t>Person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Generally, person level and unit level constructs are assumed to be more stable </a:t>
            </a:r>
            <a:r>
              <a:rPr lang="en-IN" dirty="0" smtClean="0"/>
              <a:t>over time.</a:t>
            </a:r>
            <a:r>
              <a:rPr lang="en-IN" dirty="0"/>
              <a:t> Personality traits have also been invoked </a:t>
            </a:r>
            <a:r>
              <a:rPr lang="en-IN" dirty="0" smtClean="0"/>
              <a:t>to explain </a:t>
            </a:r>
            <a:r>
              <a:rPr lang="en-IN" dirty="0"/>
              <a:t>why some </a:t>
            </a:r>
            <a:r>
              <a:rPr lang="en-IN" dirty="0" smtClean="0"/>
              <a:t>individuals </a:t>
            </a:r>
            <a:r>
              <a:rPr lang="en-IN" dirty="0"/>
              <a:t>are consistently more satisfied than </a:t>
            </a:r>
            <a:r>
              <a:rPr lang="en-IN" dirty="0" smtClean="0"/>
              <a:t>others.</a:t>
            </a:r>
          </a:p>
          <a:p>
            <a:r>
              <a:rPr lang="en-IN" dirty="0" smtClean="0"/>
              <a:t>Job satisfaction</a:t>
            </a:r>
          </a:p>
          <a:p>
            <a:r>
              <a:rPr lang="en-IN" dirty="0"/>
              <a:t>Dispositional </a:t>
            </a:r>
            <a:r>
              <a:rPr lang="en-IN" dirty="0" smtClean="0"/>
              <a:t>affect</a:t>
            </a:r>
          </a:p>
          <a:p>
            <a:r>
              <a:rPr lang="en-IN" dirty="0"/>
              <a:t>Affective </a:t>
            </a:r>
            <a:r>
              <a:rPr lang="en-IN" dirty="0" smtClean="0"/>
              <a:t>organizational commitment</a:t>
            </a:r>
          </a:p>
          <a:p>
            <a:r>
              <a:rPr lang="en-IN" dirty="0"/>
              <a:t>Job </a:t>
            </a:r>
            <a:r>
              <a:rPr lang="en-IN" dirty="0" smtClean="0"/>
              <a:t>involvement</a:t>
            </a:r>
          </a:p>
          <a:p>
            <a:r>
              <a:rPr lang="en-IN" dirty="0"/>
              <a:t>Typical mood at </a:t>
            </a:r>
            <a:r>
              <a:rPr lang="en-IN" dirty="0" smtClean="0"/>
              <a:t>work</a:t>
            </a:r>
          </a:p>
          <a:p>
            <a:r>
              <a:rPr lang="en-IN" dirty="0" smtClean="0"/>
              <a:t>Engagement</a:t>
            </a:r>
          </a:p>
          <a:p>
            <a:r>
              <a:rPr lang="en-IN" dirty="0" smtClean="0"/>
              <a:t>Thriving</a:t>
            </a:r>
          </a:p>
          <a:p>
            <a:r>
              <a:rPr lang="en-IN" dirty="0"/>
              <a:t>Flourishing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Transient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State job </a:t>
            </a:r>
            <a:r>
              <a:rPr lang="en-IN" dirty="0" smtClean="0"/>
              <a:t>satisfaction</a:t>
            </a:r>
          </a:p>
          <a:p>
            <a:r>
              <a:rPr lang="en-IN" dirty="0"/>
              <a:t>Momentary </a:t>
            </a:r>
            <a:r>
              <a:rPr lang="en-IN" dirty="0" smtClean="0"/>
              <a:t>affect</a:t>
            </a:r>
          </a:p>
          <a:p>
            <a:r>
              <a:rPr lang="en-IN" dirty="0"/>
              <a:t>Flow </a:t>
            </a:r>
            <a:r>
              <a:rPr lang="en-IN" dirty="0" smtClean="0"/>
              <a:t>state</a:t>
            </a:r>
          </a:p>
          <a:p>
            <a:r>
              <a:rPr lang="en-IN" dirty="0"/>
              <a:t>State </a:t>
            </a:r>
            <a:r>
              <a:rPr lang="en-IN" dirty="0" smtClean="0"/>
              <a:t>engagement</a:t>
            </a:r>
          </a:p>
          <a:p>
            <a:r>
              <a:rPr lang="en-IN" dirty="0"/>
              <a:t>Task </a:t>
            </a:r>
            <a:r>
              <a:rPr lang="en-IN" dirty="0" smtClean="0"/>
              <a:t>enjoyment</a:t>
            </a:r>
          </a:p>
          <a:p>
            <a:r>
              <a:rPr lang="en-IN" dirty="0"/>
              <a:t>Emotion at </a:t>
            </a:r>
            <a:r>
              <a:rPr lang="en-IN" dirty="0" smtClean="0"/>
              <a:t>work</a:t>
            </a:r>
          </a:p>
          <a:p>
            <a:r>
              <a:rPr lang="en-IN" dirty="0"/>
              <a:t>State intrinsic 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Causes of Happiness in Organizations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5072098"/>
          </a:xfrm>
        </p:spPr>
        <p:txBody>
          <a:bodyPr>
            <a:normAutofit/>
          </a:bodyPr>
          <a:lstStyle/>
          <a:p>
            <a:r>
              <a:rPr lang="en-IN" i="1" dirty="0"/>
              <a:t>Organizational </a:t>
            </a:r>
            <a:r>
              <a:rPr lang="en-IN" i="1" dirty="0" smtClean="0"/>
              <a:t>level: one </a:t>
            </a:r>
            <a:r>
              <a:rPr lang="en-IN" i="1" dirty="0"/>
              <a:t>might consider attributes of </a:t>
            </a:r>
            <a:r>
              <a:rPr lang="en-IN" i="1" dirty="0" smtClean="0"/>
              <a:t>the </a:t>
            </a:r>
            <a:r>
              <a:rPr lang="en-IN" dirty="0" smtClean="0"/>
              <a:t>organization’s </a:t>
            </a:r>
            <a:r>
              <a:rPr lang="en-IN" dirty="0"/>
              <a:t>culture and HR practices as likely causes of happiness among </a:t>
            </a:r>
            <a:r>
              <a:rPr lang="en-IN" dirty="0" smtClean="0"/>
              <a:t>organization members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Great Place to Work Institute suggests that employees are happy when </a:t>
            </a:r>
            <a:r>
              <a:rPr lang="en-IN" dirty="0" smtClean="0"/>
              <a:t>they "</a:t>
            </a:r>
            <a:r>
              <a:rPr lang="en-IN" dirty="0"/>
              <a:t>trust the people they work for, have pride in what they do, and enjoy the people they </a:t>
            </a:r>
            <a:r>
              <a:rPr lang="en-IN" dirty="0" smtClean="0"/>
              <a:t>work with</a:t>
            </a:r>
            <a:r>
              <a:rPr lang="en-IN" dirty="0"/>
              <a:t>." Trust in the employer, built on credibility, respect, and fairness, is seen as </a:t>
            </a:r>
            <a:r>
              <a:rPr lang="en-IN" dirty="0" smtClean="0"/>
              <a:t>the cornerstone.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IN" dirty="0"/>
              <a:t>High performance work practices, also known as high involvement and </a:t>
            </a:r>
            <a:r>
              <a:rPr lang="en-IN" dirty="0" smtClean="0"/>
              <a:t>high commitment </a:t>
            </a:r>
            <a:r>
              <a:rPr lang="en-IN" dirty="0"/>
              <a:t>approaches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involve redesigning work to be performed by autonomous </a:t>
            </a:r>
            <a:r>
              <a:rPr lang="en-IN" dirty="0" smtClean="0"/>
              <a:t>teams</a:t>
            </a:r>
            <a:endParaRPr lang="en-IN" dirty="0"/>
          </a:p>
          <a:p>
            <a:r>
              <a:rPr lang="en-IN" dirty="0"/>
              <a:t>being highly selective in employment, offering job security, investing in training, sharing</a:t>
            </a:r>
          </a:p>
          <a:p>
            <a:r>
              <a:rPr lang="en-IN" dirty="0"/>
              <a:t>information and power with employees, adopting flat organization structures, and </a:t>
            </a:r>
            <a:r>
              <a:rPr lang="en-IN" dirty="0" smtClean="0"/>
              <a:t>rewarding </a:t>
            </a:r>
            <a:r>
              <a:rPr lang="en-IN" dirty="0"/>
              <a:t>based on organizational </a:t>
            </a:r>
            <a:r>
              <a:rPr lang="en-IN" dirty="0" smtClean="0"/>
              <a:t>performance.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</TotalTime>
  <Words>660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Work place &amp; Happiness</vt:lpstr>
      <vt:lpstr>What is Happiness?</vt:lpstr>
      <vt:lpstr>Slide 3</vt:lpstr>
      <vt:lpstr>Happiness at Work</vt:lpstr>
      <vt:lpstr>Unit Level</vt:lpstr>
      <vt:lpstr>Person Level</vt:lpstr>
      <vt:lpstr>Transient Level</vt:lpstr>
      <vt:lpstr>Causes of Happiness in Organizations</vt:lpstr>
      <vt:lpstr>contd</vt:lpstr>
      <vt:lpstr>Job level</vt:lpstr>
      <vt:lpstr>Person by Situation Interactions</vt:lpstr>
      <vt:lpstr>Slide 12</vt:lpstr>
      <vt:lpstr>Organizational actions to increase happiness at work</vt:lpstr>
      <vt:lpstr>Consequences of Happiness in Organizations</vt:lpstr>
      <vt:lpstr>     How does Culture affect our Happiness?</vt:lpstr>
      <vt:lpstr>Contd.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place &amp; Happiness</dc:title>
  <dc:creator>Sritama</dc:creator>
  <cp:lastModifiedBy>Sritama</cp:lastModifiedBy>
  <cp:revision>8</cp:revision>
  <dcterms:created xsi:type="dcterms:W3CDTF">2018-04-04T11:59:14Z</dcterms:created>
  <dcterms:modified xsi:type="dcterms:W3CDTF">2018-04-04T15:10:52Z</dcterms:modified>
</cp:coreProperties>
</file>