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6026" r:id="rId2"/>
    <p:sldMasterId id="2147499577" r:id="rId3"/>
    <p:sldMasterId id="2147500523" r:id="rId4"/>
  </p:sldMasterIdLst>
  <p:notesMasterIdLst>
    <p:notesMasterId r:id="rId47"/>
  </p:notesMasterIdLst>
  <p:handoutMasterIdLst>
    <p:handoutMasterId r:id="rId48"/>
  </p:handoutMasterIdLst>
  <p:sldIdLst>
    <p:sldId id="1940" r:id="rId5"/>
    <p:sldId id="1938" r:id="rId6"/>
    <p:sldId id="1939" r:id="rId7"/>
    <p:sldId id="1773" r:id="rId8"/>
    <p:sldId id="1775" r:id="rId9"/>
    <p:sldId id="1798" r:id="rId10"/>
    <p:sldId id="1780" r:id="rId11"/>
    <p:sldId id="1781" r:id="rId12"/>
    <p:sldId id="1782" r:id="rId13"/>
    <p:sldId id="1783" r:id="rId14"/>
    <p:sldId id="1784" r:id="rId15"/>
    <p:sldId id="1785" r:id="rId16"/>
    <p:sldId id="1786" r:id="rId17"/>
    <p:sldId id="1787" r:id="rId18"/>
    <p:sldId id="1789" r:id="rId19"/>
    <p:sldId id="1790" r:id="rId20"/>
    <p:sldId id="1794" r:id="rId21"/>
    <p:sldId id="1791" r:id="rId22"/>
    <p:sldId id="1792" r:id="rId23"/>
    <p:sldId id="1793" r:id="rId24"/>
    <p:sldId id="1946" r:id="rId25"/>
    <p:sldId id="1819" r:id="rId26"/>
    <p:sldId id="1820" r:id="rId27"/>
    <p:sldId id="1935" r:id="rId28"/>
    <p:sldId id="1829" r:id="rId29"/>
    <p:sldId id="1832" r:id="rId30"/>
    <p:sldId id="1821" r:id="rId31"/>
    <p:sldId id="1936" r:id="rId32"/>
    <p:sldId id="1822" r:id="rId33"/>
    <p:sldId id="1823" r:id="rId34"/>
    <p:sldId id="1824" r:id="rId35"/>
    <p:sldId id="1825" r:id="rId36"/>
    <p:sldId id="1828" r:id="rId37"/>
    <p:sldId id="1945" r:id="rId38"/>
    <p:sldId id="1827" r:id="rId39"/>
    <p:sldId id="1831" r:id="rId40"/>
    <p:sldId id="1826" r:id="rId41"/>
    <p:sldId id="1942" r:id="rId42"/>
    <p:sldId id="1943" r:id="rId43"/>
    <p:sldId id="1830" r:id="rId44"/>
    <p:sldId id="1944" r:id="rId45"/>
    <p:sldId id="1941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CA042FB-D873-4C02-9C56-832ADD06E105}">
          <p14:sldIdLst>
            <p14:sldId id="1940"/>
            <p14:sldId id="1938"/>
            <p14:sldId id="1939"/>
            <p14:sldId id="1773"/>
            <p14:sldId id="1775"/>
            <p14:sldId id="1798"/>
            <p14:sldId id="1780"/>
            <p14:sldId id="1781"/>
            <p14:sldId id="1782"/>
            <p14:sldId id="1783"/>
            <p14:sldId id="1784"/>
            <p14:sldId id="1785"/>
            <p14:sldId id="1786"/>
            <p14:sldId id="1787"/>
            <p14:sldId id="1789"/>
            <p14:sldId id="1790"/>
            <p14:sldId id="1794"/>
            <p14:sldId id="1791"/>
            <p14:sldId id="1792"/>
            <p14:sldId id="1793"/>
            <p14:sldId id="1946"/>
            <p14:sldId id="1819"/>
            <p14:sldId id="1820"/>
            <p14:sldId id="1935"/>
            <p14:sldId id="1829"/>
            <p14:sldId id="1832"/>
            <p14:sldId id="1821"/>
            <p14:sldId id="1936"/>
            <p14:sldId id="1822"/>
            <p14:sldId id="1823"/>
            <p14:sldId id="1824"/>
            <p14:sldId id="1825"/>
            <p14:sldId id="1828"/>
            <p14:sldId id="1945"/>
            <p14:sldId id="1827"/>
            <p14:sldId id="1831"/>
            <p14:sldId id="1826"/>
            <p14:sldId id="1942"/>
            <p14:sldId id="1943"/>
            <p14:sldId id="1830"/>
            <p14:sldId id="1944"/>
            <p14:sldId id="1941"/>
          </p14:sldIdLst>
        </p14:section>
        <p14:section name="Untitled Section" id="{4CA24641-3E65-47DB-826B-2227C418181B}">
          <p14:sldIdLst/>
        </p14:section>
        <p14:section name="Untitled Section" id="{5C4589CD-0E57-4ACA-A180-1DE29AD12E7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2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  <a:srgbClr val="87D078"/>
    <a:srgbClr val="FF6600"/>
    <a:srgbClr val="3333FF"/>
    <a:srgbClr val="6600CC"/>
    <a:srgbClr val="FFCCFF"/>
    <a:srgbClr val="3333CC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>
    <p:restoredLeft sz="6061" autoAdjust="0"/>
    <p:restoredTop sz="94881" autoAdjust="0"/>
  </p:normalViewPr>
  <p:slideViewPr>
    <p:cSldViewPr>
      <p:cViewPr>
        <p:scale>
          <a:sx n="100" d="100"/>
          <a:sy n="100" d="100"/>
        </p:scale>
        <p:origin x="155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88" y="517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D014249-953F-4288-A762-08CD7CCC7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9283619A-EC5D-46A4-B76C-520781A54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DFAD42-C2D5-4C10-8D0E-B1E0E66C30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/>
              <a:t>Good Morning! </a:t>
            </a:r>
          </a:p>
          <a:p>
            <a:r>
              <a:rPr lang="en-US" dirty="0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79883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97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804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66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31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83619A-EC5D-46A4-B76C-520781A547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10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83619A-EC5D-46A4-B76C-520781A547E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19FE4-9941-4CC3-B75B-6018643D9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EB325-4625-48B2-9C2E-B8F2811026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E57E7-1D24-48AB-BFF5-2389854E1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0590" y="2581275"/>
            <a:ext cx="7488237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>
                <a:latin typeface="Tahom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282575"/>
            <a:ext cx="9144000" cy="1625600"/>
          </a:xfrm>
          <a:effectLst>
            <a:outerShdw dist="35921" dir="2700000" algn="ctr" rotWithShape="0">
              <a:srgbClr val="34015F"/>
            </a:outerShdw>
          </a:effectLst>
        </p:spPr>
        <p:txBody>
          <a:bodyPr anchorCtr="1"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377" y="1524001"/>
            <a:ext cx="3819525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524001"/>
            <a:ext cx="3821113" cy="455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5D48-01E0-486B-9659-5E24F649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4350" y="263526"/>
            <a:ext cx="2065338" cy="58197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750" y="263526"/>
            <a:ext cx="6045200" cy="58197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51397-551C-4EA9-AB0E-D9A2262C9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EAB8D-F00A-40F1-9BEB-65F5FB784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BB601-A3D7-4441-8A75-7F0D470D9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51F10-6FA7-458B-9E66-21A5854567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10ACE-9D32-405E-8C40-5AD1DF186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399C1-5B8D-4D1C-A4A9-385C4BECA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6EE08-0590-4D14-A735-2378CEB4E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3338-8735-472A-A014-9ECCA92DC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C96E0-2517-43FE-BA42-1BE2A3BDCA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A47AD-9F52-4474-85C2-4F59CB561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8178F-D176-4E0F-ADAC-ED31D2853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7525D-723A-4994-AD70-7FE54E09D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E2AE0-71BE-4949-BD60-987FEA6C9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C7A501-45EE-4E36-B641-D2A23A6E4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295954-486D-4C5C-AA00-D95900108F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44942-86A3-456B-B23E-0FCB63A7F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470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4C017-3158-44B8-8A1D-0FAD21B3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D83599-A5D7-4490-8ECE-CE62F3E1C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F61379-4909-4BD7-AE55-94B2EB1E1A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EBCBA-52DC-46E2-BCEA-E2970D262E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036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83C07B-3AB6-42B6-9C4C-02D246E8D5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5D21A8-CE85-47C3-84CE-A9F0C066C1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84446-0A25-417B-8A39-63244C461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30D4D-B24B-448F-9D79-EE5399DA6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7875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0F858-E11A-41DC-AD2D-8D5E1EC7A8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2E3C-0BCB-4576-B65F-F373B9FB8F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419F4-2367-4423-ABA8-F9DD13F21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CF5C0-D27A-4D3E-A589-CED0B6481F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6608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0AED8-1751-4BDF-9D78-0C967DEA35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7224684-69A7-46C2-A41D-80FCB79547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4DE265-54DA-43AF-9D32-D6A4F5348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C4998-2A1B-4D90-8524-E9BB2A705B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20575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FEBA9BD-CD58-4014-9BF5-F85A7C21B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E18672-B616-4C53-9ED2-01BC2BCAF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DF56BD-1795-4176-AEBA-929F68E6DB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F8E98-7D3B-4078-9637-C0CFA4F762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87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E80E-2784-4030-9343-1D9105BB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110879-BE29-49AD-A0BD-76F253200A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C38596B-EA53-4B98-9A72-6AC94C77C4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F0B2133-6415-413B-A61D-5107DAD8C2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5449A-6390-48E8-9498-79965EEBA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458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783CF-DDBB-43D7-86AA-B227431A8C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48D6D-FDC3-4472-9F13-53D8F7A56A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AB00A-64F3-48E3-B9F3-FFB31B220A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0138B-F2E3-46D3-ABD7-EF26B21460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8141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27069-EA7E-40E3-BB39-8B063F3A83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79899-6F7A-44AA-BD1A-8BC7B44B3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D7874B-D284-49AE-AAA1-4D1922E895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56FD5-5834-4EF1-8D75-53CBBD58B6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715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57F968-3C53-4E3C-9537-455BC4477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6C061A-788E-442B-B769-C6E13E54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F151ED-44EA-4FA7-B83E-AE959DA8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BD135C-FE9A-49C2-BC6B-FB2DC95705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4088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3048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09850E-B525-4C03-87DE-F5AADD568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359A88-1A92-4E56-A3B3-C39A06E9D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FD092D-62CB-4257-9D7A-3A145BEA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90FA1-6B3C-4481-A210-D538E560F9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813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2983-431A-4B58-A444-632B7C3B1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E4DF3-FA8F-4183-B8C4-20A0EA9CE8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B490C-8F0F-4E55-9632-F78F05177E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5B1A-6E15-4BBA-A368-5C4DB9010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55C7-979B-4CE7-862A-E393FF79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8966795-0323-4A9D-B304-C82F793F6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51" r:id="rId1"/>
    <p:sldLayoutId id="2147500152" r:id="rId2"/>
    <p:sldLayoutId id="2147500153" r:id="rId3"/>
    <p:sldLayoutId id="2147500154" r:id="rId4"/>
    <p:sldLayoutId id="2147500155" r:id="rId5"/>
    <p:sldLayoutId id="2147500156" r:id="rId6"/>
    <p:sldLayoutId id="2147500157" r:id="rId7"/>
    <p:sldLayoutId id="2147500158" r:id="rId8"/>
    <p:sldLayoutId id="2147500159" r:id="rId9"/>
    <p:sldLayoutId id="2147500160" r:id="rId10"/>
    <p:sldLayoutId id="214750016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263525"/>
            <a:ext cx="8262938" cy="969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van de modeltitel te bewerken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1524000"/>
            <a:ext cx="7793038" cy="4559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114" r:id="rId1"/>
    <p:sldLayoutId id="2147500115" r:id="rId2"/>
    <p:sldLayoutId id="2147500116" r:id="rId3"/>
    <p:sldLayoutId id="2147500117" r:id="rId4"/>
    <p:sldLayoutId id="2147500118" r:id="rId5"/>
    <p:sldLayoutId id="2147500119" r:id="rId6"/>
    <p:sldLayoutId id="2147500120" r:id="rId7"/>
    <p:sldLayoutId id="2147500121" r:id="rId8"/>
    <p:sldLayoutId id="2147500122" r:id="rId9"/>
    <p:sldLayoutId id="2147500123" r:id="rId10"/>
    <p:sldLayoutId id="2147500124" r:id="rId11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rgbClr val="BDBDD3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Blip>
          <a:blip r:embed="rId13"/>
        </a:buBlip>
        <a:defRPr sz="26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5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D7F6F63F-48F6-4A8E-BB2B-A94F9E902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500281" r:id="rId1"/>
    <p:sldLayoutId id="2147500282" r:id="rId2"/>
    <p:sldLayoutId id="2147500283" r:id="rId3"/>
    <p:sldLayoutId id="2147500284" r:id="rId4"/>
    <p:sldLayoutId id="2147500285" r:id="rId5"/>
    <p:sldLayoutId id="2147500286" r:id="rId6"/>
    <p:sldLayoutId id="2147500287" r:id="rId7"/>
    <p:sldLayoutId id="2147500288" r:id="rId8"/>
    <p:sldLayoutId id="2147500289" r:id="rId9"/>
    <p:sldLayoutId id="2147500290" r:id="rId10"/>
    <p:sldLayoutId id="2147500291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F22A29-9A70-44F4-88FF-7C90DA9D9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B4940D6-302A-4AFE-94FA-EAF02CFA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F285B69A-566E-4978-86C2-C8C44C1133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866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2/3/15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6798CA1-F9F6-4AE2-9ED9-41BA4DB0B6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38313" y="6477000"/>
            <a:ext cx="5797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CMPS 3130/6130 Computational Geometry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F7EF7B1A-3AC9-4C9D-927D-E90CA36C8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10488" y="6477000"/>
            <a:ext cx="7477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258B1751-64D1-4667-9610-42D599A215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00524" r:id="rId1"/>
    <p:sldLayoutId id="2147500525" r:id="rId2"/>
    <p:sldLayoutId id="2147500526" r:id="rId3"/>
    <p:sldLayoutId id="2147500527" r:id="rId4"/>
    <p:sldLayoutId id="2147500528" r:id="rId5"/>
    <p:sldLayoutId id="2147500529" r:id="rId6"/>
    <p:sldLayoutId id="2147500530" r:id="rId7"/>
    <p:sldLayoutId id="2147500531" r:id="rId8"/>
    <p:sldLayoutId id="2147500532" r:id="rId9"/>
    <p:sldLayoutId id="2147500533" r:id="rId10"/>
    <p:sldLayoutId id="21475005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23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3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br>
              <a:rPr lang="en-IN" sz="3200" dirty="0">
                <a:solidFill>
                  <a:schemeClr val="bg2"/>
                </a:solidFill>
                <a:effectLst/>
                <a:latin typeface="Calibri" pitchFamily="34" charset="0"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CS60064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                                  Spring </a:t>
            </a:r>
            <a:r>
              <a:rPr lang="en-US" sz="3200" dirty="0">
                <a:solidFill>
                  <a:schemeClr val="bg2"/>
                </a:solidFill>
                <a:effectLst/>
                <a:cs typeface="Calibri" pitchFamily="34" charset="0"/>
              </a:rPr>
              <a:t>2022</a:t>
            </a:r>
            <a:r>
              <a:rPr lang="en-IN" sz="3200" dirty="0">
                <a:solidFill>
                  <a:schemeClr val="bg2"/>
                </a:solidFill>
                <a:effectLst/>
                <a:cs typeface="Calibri" pitchFamily="34" charset="0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  <a:t>                </a:t>
            </a:r>
            <a:br>
              <a:rPr lang="en-IN" sz="3200" b="1" dirty="0">
                <a:solidFill>
                  <a:schemeClr val="bg2"/>
                </a:solidFill>
                <a:effectLst/>
                <a:cs typeface="Calibri" pitchFamily="34" charset="0"/>
              </a:rPr>
            </a:br>
            <a:r>
              <a:rPr lang="en-IN" sz="3200" dirty="0">
                <a:solidFill>
                  <a:srgbClr val="000000"/>
                </a:solidFill>
                <a:effectLst/>
              </a:rPr>
              <a:t>Computational Geometry</a:t>
            </a:r>
            <a:endParaRPr lang="en-IN" sz="3200" b="1" dirty="0">
              <a:solidFill>
                <a:schemeClr val="bg2"/>
              </a:solidFill>
              <a:effectLst/>
              <a:cs typeface="Times New Roman" pitchFamily="18" charset="0"/>
            </a:endParaRPr>
          </a:p>
        </p:txBody>
      </p:sp>
      <p:sp>
        <p:nvSpPr>
          <p:cNvPr id="202755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6" name="Line 1029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7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2758" name="Text Box 1032"/>
          <p:cNvSpPr txBox="1">
            <a:spLocks noChangeArrowheads="1"/>
          </p:cNvSpPr>
          <p:nvPr/>
        </p:nvSpPr>
        <p:spPr bwMode="auto">
          <a:xfrm>
            <a:off x="0" y="5715000"/>
            <a:ext cx="9144000" cy="1077913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 pitchFamily="18" charset="0"/>
                <a:ea typeface="+mn-ea"/>
                <a:cs typeface="Times New Roman" pitchFamily="18" charset="0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02759" name="TextBox 9"/>
          <p:cNvSpPr txBox="1">
            <a:spLocks noChangeArrowheads="1"/>
          </p:cNvSpPr>
          <p:nvPr/>
        </p:nvSpPr>
        <p:spPr bwMode="auto">
          <a:xfrm>
            <a:off x="0" y="24384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/>
              <a:ea typeface="Times New Roman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Bhargab B. Bhattacharya (BBB)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Partha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Bhowmick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(PB)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Lecture 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10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&amp; Lecture </a:t>
            </a:r>
            <a:r>
              <a:rPr lang="en-US" sz="2800" dirty="0">
                <a:solidFill>
                  <a:srgbClr val="000000"/>
                </a:solidFill>
                <a:latin typeface="Arial Narrow"/>
                <a:ea typeface="Times New Roman"/>
                <a:cs typeface="Arial"/>
              </a:rPr>
              <a:t>11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/>
                <a:ea typeface="Times New Roman"/>
                <a:cs typeface="Arial"/>
              </a:rPr>
              <a:t>28 January 2022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Times New Roman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41034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0888C-5CAE-4A3E-88C0-B46BA802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A10E39-D9B6-489A-833C-8D725A4577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5B7144-A028-433F-97CF-AC35E22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"/>
            <a:ext cx="9144000" cy="1143000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Role of </a:t>
            </a:r>
            <a:r>
              <a:rPr lang="en-US" b="0" dirty="0" err="1">
                <a:solidFill>
                  <a:schemeClr val="bg1"/>
                </a:solidFill>
              </a:rPr>
              <a:t>Relex</a:t>
            </a:r>
            <a:r>
              <a:rPr lang="en-US" b="0" dirty="0">
                <a:solidFill>
                  <a:schemeClr val="bg1"/>
                </a:solidFill>
              </a:rPr>
              <a:t> Vertices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95D6A-0D5E-4ADB-8590-3117DFCA5766}"/>
              </a:ext>
            </a:extLst>
          </p:cNvPr>
          <p:cNvSpPr txBox="1"/>
          <p:nvPr/>
        </p:nvSpPr>
        <p:spPr>
          <a:xfrm>
            <a:off x="152400" y="1295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Let  be the fewest number of convex pieces into which a simple polygon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can be partitioned. Let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denote # reflex vertices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B26DAF-2B84-4A74-86EC-D02283AB7BF1}"/>
              </a:ext>
            </a:extLst>
          </p:cNvPr>
          <p:cNvGrpSpPr/>
          <p:nvPr/>
        </p:nvGrpSpPr>
        <p:grpSpPr>
          <a:xfrm>
            <a:off x="11303" y="2768600"/>
            <a:ext cx="6172200" cy="3937000"/>
            <a:chOff x="76200" y="2768600"/>
            <a:chExt cx="6172200" cy="3937000"/>
          </a:xfrm>
        </p:grpSpPr>
        <p:pic>
          <p:nvPicPr>
            <p:cNvPr id="58373" name="Picture 2">
              <a:extLst>
                <a:ext uri="{FF2B5EF4-FFF2-40B4-BE49-F238E27FC236}">
                  <a16:creationId xmlns:a16="http://schemas.microsoft.com/office/drawing/2014/main" id="{424B703E-3BD4-4ED0-96AF-C4D4C9C13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2768600"/>
              <a:ext cx="5253000" cy="370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1C1DF0-4B9B-475D-85BD-6F45206D9862}"/>
                </a:ext>
              </a:extLst>
            </p:cNvPr>
            <p:cNvSpPr txBox="1"/>
            <p:nvPr/>
          </p:nvSpPr>
          <p:spPr>
            <a:xfrm>
              <a:off x="76200" y="5685392"/>
              <a:ext cx="6172200" cy="1020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C61B68-4CBC-4F40-BA50-C7B0CD27F5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09666" y="4037884"/>
            <a:ext cx="757536" cy="85290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3EA7D9-C601-42DE-898C-46DDB35B89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3257" y="4143494"/>
            <a:ext cx="795663" cy="0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BD474F-7A56-45C0-BE32-7BD64A6F68B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361677" y="3352800"/>
            <a:ext cx="362877" cy="2133600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1195DB-103A-428A-A5FF-A0AE03FF48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87321" y="3085702"/>
            <a:ext cx="199402" cy="1714898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3C30C1-1FA8-4706-9528-B987327182EF}"/>
              </a:ext>
            </a:extLst>
          </p:cNvPr>
          <p:cNvSpPr txBox="1"/>
          <p:nvPr/>
        </p:nvSpPr>
        <p:spPr>
          <a:xfrm>
            <a:off x="4577080" y="2878678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4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at most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five convex pieces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5632C3-F445-465E-A74B-FCE85E770BAC}"/>
              </a:ext>
            </a:extLst>
          </p:cNvPr>
          <p:cNvSpPr txBox="1"/>
          <p:nvPr/>
        </p:nvSpPr>
        <p:spPr>
          <a:xfrm>
            <a:off x="5047234" y="4656122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use bisectors of reflex angles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DCDA36-3841-4901-9ED3-C1238F6C5737}"/>
              </a:ext>
            </a:extLst>
          </p:cNvPr>
          <p:cNvSpPr txBox="1"/>
          <p:nvPr/>
        </p:nvSpPr>
        <p:spPr>
          <a:xfrm>
            <a:off x="5077714" y="3613214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reflex angles cause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non-convexity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34397-7298-420F-9A89-949C4AA36F34}"/>
              </a:ext>
            </a:extLst>
          </p:cNvPr>
          <p:cNvSpPr txBox="1"/>
          <p:nvPr/>
        </p:nvSpPr>
        <p:spPr>
          <a:xfrm>
            <a:off x="152400" y="2199204"/>
            <a:ext cx="21500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Then  </a:t>
            </a: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&lt;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+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sym typeface="Symbol" panose="05050102010706020507" pitchFamily="18" charset="2"/>
              </a:rPr>
              <a:t>1</a:t>
            </a:r>
            <a:endParaRPr lang="en-IN" sz="2400" dirty="0">
              <a:solidFill>
                <a:srgbClr val="FF00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F21BED-6A4E-403C-B9DB-B4AB1D3C338A}"/>
              </a:ext>
            </a:extLst>
          </p:cNvPr>
          <p:cNvSpPr/>
          <p:nvPr/>
        </p:nvSpPr>
        <p:spPr bwMode="auto">
          <a:xfrm>
            <a:off x="1853418" y="4093244"/>
            <a:ext cx="162169" cy="129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95EF56-CD2F-4B4C-B959-FA6852057911}"/>
              </a:ext>
            </a:extLst>
          </p:cNvPr>
          <p:cNvSpPr/>
          <p:nvPr/>
        </p:nvSpPr>
        <p:spPr bwMode="auto">
          <a:xfrm>
            <a:off x="2624853" y="4719679"/>
            <a:ext cx="162169" cy="129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3FC8F0-E2E7-408C-AA81-77C1018B53B7}"/>
              </a:ext>
            </a:extLst>
          </p:cNvPr>
          <p:cNvSpPr/>
          <p:nvPr/>
        </p:nvSpPr>
        <p:spPr bwMode="auto">
          <a:xfrm>
            <a:off x="3320049" y="3275421"/>
            <a:ext cx="162169" cy="129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3DF1C3-3BFF-42E1-AFE7-C45CEF3FCB42}"/>
              </a:ext>
            </a:extLst>
          </p:cNvPr>
          <p:cNvSpPr/>
          <p:nvPr/>
        </p:nvSpPr>
        <p:spPr bwMode="auto">
          <a:xfrm>
            <a:off x="4186117" y="3978366"/>
            <a:ext cx="162169" cy="1298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0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8" grpId="0" animBg="1"/>
      <p:bldP spid="19" grpId="0" animBg="1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9E22482-8A13-4192-9B56-D5D6EBA8941D}"/>
              </a:ext>
            </a:extLst>
          </p:cNvPr>
          <p:cNvGrpSpPr/>
          <p:nvPr/>
        </p:nvGrpSpPr>
        <p:grpSpPr>
          <a:xfrm>
            <a:off x="127000" y="2762121"/>
            <a:ext cx="4902200" cy="3543865"/>
            <a:chOff x="58446" y="2762121"/>
            <a:chExt cx="4902200" cy="354386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C7A26C7A-8143-4C62-AC3B-5919A4B07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342" y="2762121"/>
              <a:ext cx="4679304" cy="321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1C1DF0-4B9B-475D-85BD-6F45206D9862}"/>
                </a:ext>
              </a:extLst>
            </p:cNvPr>
            <p:cNvSpPr txBox="1"/>
            <p:nvPr/>
          </p:nvSpPr>
          <p:spPr>
            <a:xfrm>
              <a:off x="58446" y="5285778"/>
              <a:ext cx="4826000" cy="1020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E15B7144-A028-433F-97CF-AC35E22C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"/>
            <a:ext cx="9144000" cy="1143000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Role of </a:t>
            </a:r>
            <a:r>
              <a:rPr lang="en-US" b="0" dirty="0" err="1">
                <a:solidFill>
                  <a:schemeClr val="bg1"/>
                </a:solidFill>
              </a:rPr>
              <a:t>Relex</a:t>
            </a:r>
            <a:r>
              <a:rPr lang="en-US" b="0" dirty="0">
                <a:solidFill>
                  <a:schemeClr val="bg1"/>
                </a:solidFill>
              </a:rPr>
              <a:t> Vertices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95D6A-0D5E-4ADB-8590-3117DFCA5766}"/>
              </a:ext>
            </a:extLst>
          </p:cNvPr>
          <p:cNvSpPr txBox="1"/>
          <p:nvPr/>
        </p:nvSpPr>
        <p:spPr>
          <a:xfrm>
            <a:off x="152400" y="1295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Theorem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(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Chaze</a:t>
            </a:r>
            <a:r>
              <a:rPr lang="en-IN" sz="2400" dirty="0" err="1">
                <a:solidFill>
                  <a:srgbClr val="000000"/>
                </a:solidFill>
                <a:sym typeface="Symbol" panose="05050102010706020507" pitchFamily="18" charset="2"/>
              </a:rPr>
              <a:t>lle</a:t>
            </a:r>
            <a:r>
              <a:rPr lang="en-IN" sz="2400" dirty="0">
                <a:solidFill>
                  <a:srgbClr val="000000"/>
                </a:solidFill>
                <a:sym typeface="Symbol" panose="05050102010706020507" pitchFamily="18" charset="2"/>
              </a:rPr>
              <a:t>):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Let  be the fewest number of convex pieces into which a simple polygon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can be partitioned.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C61B68-4CBC-4F40-BA50-C7B0CD27F59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19400" y="3239641"/>
            <a:ext cx="0" cy="268589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3EA7D9-C601-42DE-898C-46DDB35B89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87600" y="4277360"/>
            <a:ext cx="1041400" cy="609600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BD474F-7A56-45C0-BE32-7BD64A6F68B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752601" y="3435061"/>
            <a:ext cx="1628114" cy="146339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1195DB-103A-428A-A5FF-A0AE03FF485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47202" y="3863032"/>
            <a:ext cx="1733513" cy="267008"/>
          </a:xfrm>
          <a:prstGeom prst="line">
            <a:avLst/>
          </a:prstGeom>
          <a:noFill/>
          <a:ln w="38100" algn="ctr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FDCA7F-F3D4-4FED-8A89-DA7DFACEFC55}"/>
              </a:ext>
            </a:extLst>
          </p:cNvPr>
          <p:cNvSpPr txBox="1"/>
          <p:nvPr/>
        </p:nvSpPr>
        <p:spPr>
          <a:xfrm>
            <a:off x="4746574" y="3901697"/>
            <a:ext cx="4321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All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reflex vertices must be resolved; two of them may be neutralized together if a diagonal joins them; hence the proof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E0FA3-5C5B-40B6-B3AB-F195EE589C39}"/>
              </a:ext>
            </a:extLst>
          </p:cNvPr>
          <p:cNvSpPr txBox="1"/>
          <p:nvPr/>
        </p:nvSpPr>
        <p:spPr>
          <a:xfrm>
            <a:off x="4447513" y="2978824"/>
            <a:ext cx="462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= 7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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at least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five convex pieces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3C608CA2-E1BE-4150-A400-1723350E31B1}"/>
              </a:ext>
            </a:extLst>
          </p:cNvPr>
          <p:cNvSpPr txBox="1"/>
          <p:nvPr/>
        </p:nvSpPr>
        <p:spPr>
          <a:xfrm>
            <a:off x="5080" y="6079033"/>
            <a:ext cx="40385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itchFamily="18" charset="0"/>
                <a:ea typeface="+mn-ea"/>
                <a:cs typeface="Arial" pitchFamily="34" charset="0"/>
              </a:defRPr>
            </a:lvl9pPr>
          </a:lstStyle>
          <a:p>
            <a:r>
              <a:rPr lang="en-IN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J. O'Rourke: </a:t>
            </a:r>
            <a:r>
              <a:rPr lang="en-IN" sz="180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Computational Geometry in C, </a:t>
            </a:r>
            <a:r>
              <a:rPr lang="en-IN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Cambridge Univ</a:t>
            </a:r>
            <a:r>
              <a:rPr lang="en-IN" dirty="0">
                <a:solidFill>
                  <a:srgbClr val="00000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Press, 1998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B60EBE-B382-4E73-A18F-DD9646147F94}"/>
              </a:ext>
            </a:extLst>
          </p:cNvPr>
          <p:cNvSpPr txBox="1"/>
          <p:nvPr/>
        </p:nvSpPr>
        <p:spPr>
          <a:xfrm>
            <a:off x="193040" y="2093733"/>
            <a:ext cx="8341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Then  </a:t>
            </a:r>
            <a:r>
              <a:rPr lang="en-IN" sz="2400" i="1" dirty="0">
                <a:solidFill>
                  <a:srgbClr val="FF00FF"/>
                </a:solidFill>
                <a:sym typeface="Symbol" panose="05050102010706020507" pitchFamily="18" charset="2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/2 + 1 </a:t>
            </a:r>
            <a:r>
              <a:rPr kumimoji="0" lang="en-IN" sz="2400" b="0" i="1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&lt;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 </a:t>
            </a:r>
            <a:r>
              <a:rPr kumimoji="0" lang="en-IN" sz="2400" b="0" i="0" u="sng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&lt;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 + 1, where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: # reflex vertices in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  <a:sym typeface="Symbol" panose="05050102010706020507" pitchFamily="18" charset="2"/>
              </a:rPr>
              <a:t>P</a:t>
            </a:r>
            <a:endParaRPr lang="en-IN" sz="24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7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C4DC-3118-4818-A855-9C8EDC91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" y="141427"/>
            <a:ext cx="9047480" cy="1143000"/>
          </a:xfrm>
        </p:spPr>
        <p:txBody>
          <a:bodyPr/>
          <a:lstStyle/>
          <a:p>
            <a:pPr>
              <a:defRPr/>
            </a:pPr>
            <a:r>
              <a:rPr lang="en-US" sz="3200" b="0" dirty="0"/>
              <a:t>Convex decomposition using matching and bisection: </a:t>
            </a:r>
            <a:r>
              <a:rPr lang="en-US" sz="3200" b="0" i="1" dirty="0"/>
              <a:t>Example</a:t>
            </a:r>
          </a:p>
        </p:txBody>
      </p:sp>
      <p:sp>
        <p:nvSpPr>
          <p:cNvPr id="61447" name="Freeform 8">
            <a:extLst>
              <a:ext uri="{FF2B5EF4-FFF2-40B4-BE49-F238E27FC236}">
                <a16:creationId xmlns:a16="http://schemas.microsoft.com/office/drawing/2014/main" id="{182E6BAA-B46A-437C-8381-E77BF5197F09}"/>
              </a:ext>
            </a:extLst>
          </p:cNvPr>
          <p:cNvSpPr>
            <a:spLocks/>
          </p:cNvSpPr>
          <p:nvPr/>
        </p:nvSpPr>
        <p:spPr bwMode="auto">
          <a:xfrm>
            <a:off x="1066800" y="2667000"/>
            <a:ext cx="5576888" cy="2894012"/>
          </a:xfrm>
          <a:custGeom>
            <a:avLst/>
            <a:gdLst>
              <a:gd name="T0" fmla="*/ 0 w 5576341"/>
              <a:gd name="T1" fmla="*/ 1591458 h 2893102"/>
              <a:gd name="T2" fmla="*/ 344944 w 5576341"/>
              <a:gd name="T3" fmla="*/ 300273 h 2893102"/>
              <a:gd name="T4" fmla="*/ 1814700 w 5576341"/>
              <a:gd name="T5" fmla="*/ 0 h 2893102"/>
              <a:gd name="T6" fmla="*/ 2354612 w 5576341"/>
              <a:gd name="T7" fmla="*/ 930853 h 2893102"/>
              <a:gd name="T8" fmla="*/ 2969507 w 5576341"/>
              <a:gd name="T9" fmla="*/ 90081 h 2893102"/>
              <a:gd name="T10" fmla="*/ 4634232 w 5576341"/>
              <a:gd name="T11" fmla="*/ 45041 h 2893102"/>
              <a:gd name="T12" fmla="*/ 5579076 w 5576341"/>
              <a:gd name="T13" fmla="*/ 705648 h 2893102"/>
              <a:gd name="T14" fmla="*/ 5354114 w 5576341"/>
              <a:gd name="T15" fmla="*/ 1696554 h 2893102"/>
              <a:gd name="T16" fmla="*/ 4454262 w 5576341"/>
              <a:gd name="T17" fmla="*/ 1756609 h 2893102"/>
              <a:gd name="T18" fmla="*/ 4109319 w 5576341"/>
              <a:gd name="T19" fmla="*/ 2792558 h 2893102"/>
              <a:gd name="T20" fmla="*/ 3374441 w 5576341"/>
              <a:gd name="T21" fmla="*/ 2237049 h 2893102"/>
              <a:gd name="T22" fmla="*/ 2699556 w 5576341"/>
              <a:gd name="T23" fmla="*/ 2417214 h 2893102"/>
              <a:gd name="T24" fmla="*/ 2264625 w 5576341"/>
              <a:gd name="T25" fmla="*/ 2897655 h 2893102"/>
              <a:gd name="T26" fmla="*/ 884855 w 5576341"/>
              <a:gd name="T27" fmla="*/ 2822585 h 2893102"/>
              <a:gd name="T28" fmla="*/ 1634728 w 5576341"/>
              <a:gd name="T29" fmla="*/ 1651513 h 2893102"/>
              <a:gd name="T30" fmla="*/ 1064822 w 5576341"/>
              <a:gd name="T31" fmla="*/ 945865 h 2893102"/>
              <a:gd name="T32" fmla="*/ 0 w 5576341"/>
              <a:gd name="T33" fmla="*/ 1591458 h 28931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76341" h="2893102">
                <a:moveTo>
                  <a:pt x="0" y="1588958"/>
                </a:moveTo>
                <a:lnTo>
                  <a:pt x="344774" y="299803"/>
                </a:lnTo>
                <a:lnTo>
                  <a:pt x="1813810" y="0"/>
                </a:lnTo>
                <a:lnTo>
                  <a:pt x="2353456" y="929390"/>
                </a:lnTo>
                <a:lnTo>
                  <a:pt x="2968052" y="89941"/>
                </a:lnTo>
                <a:lnTo>
                  <a:pt x="4631961" y="44971"/>
                </a:lnTo>
                <a:lnTo>
                  <a:pt x="5576341" y="704538"/>
                </a:lnTo>
                <a:lnTo>
                  <a:pt x="5351489" y="1693889"/>
                </a:lnTo>
                <a:lnTo>
                  <a:pt x="4452079" y="1753849"/>
                </a:lnTo>
                <a:lnTo>
                  <a:pt x="4107305" y="2788171"/>
                </a:lnTo>
                <a:lnTo>
                  <a:pt x="3372787" y="2233535"/>
                </a:lnTo>
                <a:lnTo>
                  <a:pt x="2698230" y="2413417"/>
                </a:lnTo>
                <a:lnTo>
                  <a:pt x="2263515" y="2893102"/>
                </a:lnTo>
                <a:lnTo>
                  <a:pt x="884420" y="2818151"/>
                </a:lnTo>
                <a:lnTo>
                  <a:pt x="1633928" y="1648918"/>
                </a:lnTo>
                <a:lnTo>
                  <a:pt x="1064302" y="944380"/>
                </a:lnTo>
                <a:lnTo>
                  <a:pt x="0" y="1588958"/>
                </a:lnTo>
                <a:close/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E97958C-6D5F-432A-B76D-B1671A4D6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067078" y="2774096"/>
            <a:ext cx="1411796" cy="170446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E9AC00-291B-426B-8591-97B2B4BC0453}"/>
              </a:ext>
            </a:extLst>
          </p:cNvPr>
          <p:cNvCxnSpPr>
            <a:cxnSpLocks noChangeShapeType="1"/>
            <a:stCxn id="22" idx="2"/>
          </p:cNvCxnSpPr>
          <p:nvPr/>
        </p:nvCxnSpPr>
        <p:spPr bwMode="auto">
          <a:xfrm flipH="1">
            <a:off x="4495802" y="4445000"/>
            <a:ext cx="930274" cy="46454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59FDFD-DBBD-4931-ADEE-136DBCE32FB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419475" y="3593095"/>
            <a:ext cx="347146" cy="143610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3690-E71C-4ABD-B600-B33CD263DAC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01688" y="4341810"/>
            <a:ext cx="891360" cy="1452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C42504-09E0-444A-96B7-65E4448545F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30742" y="2806725"/>
            <a:ext cx="155258" cy="84214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4" name="TextBox 21">
            <a:extLst>
              <a:ext uri="{FF2B5EF4-FFF2-40B4-BE49-F238E27FC236}">
                <a16:creationId xmlns:a16="http://schemas.microsoft.com/office/drawing/2014/main" id="{C8A522CF-4644-42DB-BB61-849221394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276600"/>
            <a:ext cx="989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=6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DA6FDA-7E46-4935-A95C-87ABF7CBB3A5}"/>
              </a:ext>
            </a:extLst>
          </p:cNvPr>
          <p:cNvSpPr/>
          <p:nvPr/>
        </p:nvSpPr>
        <p:spPr bwMode="auto">
          <a:xfrm>
            <a:off x="2652713" y="4267200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5FA185-1295-4905-B446-FB076C9637DB}"/>
              </a:ext>
            </a:extLst>
          </p:cNvPr>
          <p:cNvSpPr/>
          <p:nvPr/>
        </p:nvSpPr>
        <p:spPr bwMode="auto">
          <a:xfrm>
            <a:off x="3343275" y="3496469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F059C4-9C72-413B-B607-C390E315A21F}"/>
              </a:ext>
            </a:extLst>
          </p:cNvPr>
          <p:cNvSpPr/>
          <p:nvPr/>
        </p:nvSpPr>
        <p:spPr bwMode="auto">
          <a:xfrm>
            <a:off x="4363720" y="4826518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E7830BE-8F73-4AA3-A65A-06407643762C}"/>
              </a:ext>
            </a:extLst>
          </p:cNvPr>
          <p:cNvSpPr/>
          <p:nvPr/>
        </p:nvSpPr>
        <p:spPr bwMode="auto">
          <a:xfrm>
            <a:off x="5426076" y="4368800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3903F6-8D85-474F-A6F0-74BB5DA589A5}"/>
              </a:ext>
            </a:extLst>
          </p:cNvPr>
          <p:cNvSpPr/>
          <p:nvPr/>
        </p:nvSpPr>
        <p:spPr bwMode="auto">
          <a:xfrm>
            <a:off x="3682683" y="5047456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16E41D-537B-4CA7-8718-9ACEEE2556B3}"/>
              </a:ext>
            </a:extLst>
          </p:cNvPr>
          <p:cNvSpPr/>
          <p:nvPr/>
        </p:nvSpPr>
        <p:spPr bwMode="auto">
          <a:xfrm>
            <a:off x="2068830" y="3535362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  <p:bldP spid="61454" grpId="0"/>
      <p:bldP spid="3" grpId="0" animBg="1"/>
      <p:bldP spid="16" grpId="0" animBg="1"/>
      <p:bldP spid="20" grpId="0" animBg="1"/>
      <p:bldP spid="22" grpId="0" animBg="1"/>
      <p:bldP spid="23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F302AF8-CA35-49FB-A37B-B898273B7C56}"/>
              </a:ext>
            </a:extLst>
          </p:cNvPr>
          <p:cNvGrpSpPr/>
          <p:nvPr/>
        </p:nvGrpSpPr>
        <p:grpSpPr>
          <a:xfrm>
            <a:off x="1524000" y="2598677"/>
            <a:ext cx="5874812" cy="4228843"/>
            <a:chOff x="57800" y="2552957"/>
            <a:chExt cx="4510094" cy="3518157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7A436FA9-2911-49EC-97E2-107B7FDCB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0" y="2552957"/>
              <a:ext cx="4497431" cy="317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FAB51-A1EB-4D42-A962-9128949799BE}"/>
                </a:ext>
              </a:extLst>
            </p:cNvPr>
            <p:cNvSpPr txBox="1"/>
            <p:nvPr/>
          </p:nvSpPr>
          <p:spPr>
            <a:xfrm>
              <a:off x="57800" y="5309114"/>
              <a:ext cx="4510094" cy="762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ABCD29-FCF1-47B2-9CE9-B7A6E4B0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sz="3600" b="0" dirty="0">
                <a:solidFill>
                  <a:schemeClr val="bg1"/>
                </a:solidFill>
              </a:rPr>
              <a:t>Optimal Convex Decomposition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7E2C4-18C0-44F2-9A76-B224282B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26" y="1447800"/>
            <a:ext cx="7772400" cy="856944"/>
          </a:xfrm>
        </p:spPr>
        <p:txBody>
          <a:bodyPr/>
          <a:lstStyle/>
          <a:p>
            <a:pPr>
              <a:defRPr/>
            </a:pPr>
            <a:r>
              <a:rPr lang="en-US" dirty="0"/>
              <a:t>Allowing Steiner points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840CF4-6E92-44E4-8DE0-B44B369E0FDB}"/>
              </a:ext>
            </a:extLst>
          </p:cNvPr>
          <p:cNvCxnSpPr>
            <a:cxnSpLocks/>
          </p:cNvCxnSpPr>
          <p:nvPr/>
        </p:nvCxnSpPr>
        <p:spPr bwMode="auto">
          <a:xfrm>
            <a:off x="4759768" y="3789423"/>
            <a:ext cx="1237294" cy="10252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C31B16F-5FBF-45D7-B25B-40BD8487E9BC}"/>
              </a:ext>
            </a:extLst>
          </p:cNvPr>
          <p:cNvSpPr/>
          <p:nvPr/>
        </p:nvSpPr>
        <p:spPr bwMode="auto">
          <a:xfrm>
            <a:off x="4638431" y="3680157"/>
            <a:ext cx="205953" cy="1605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6F3BEA-2317-4150-84C1-B07E73E9BBB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43888" y="3175310"/>
            <a:ext cx="272089" cy="5492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4D204F-F006-4D03-9B01-BC9083BC1049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3447983" y="3760421"/>
            <a:ext cx="1190448" cy="2407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E3E144-117C-466F-8230-28EF2A737A8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2273" y="3830026"/>
            <a:ext cx="411906" cy="8211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7407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9F8F5-E9FE-4537-9B38-A4684D36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886200"/>
          </a:xfrm>
        </p:spPr>
        <p:txBody>
          <a:bodyPr/>
          <a:lstStyle/>
          <a:p>
            <a:pPr>
              <a:defRPr/>
            </a:pPr>
            <a:r>
              <a:rPr lang="en-US" sz="2800" i="1" dirty="0"/>
              <a:t>Goal: </a:t>
            </a:r>
            <a:r>
              <a:rPr lang="en-US" sz="2800" dirty="0"/>
              <a:t>Partition </a:t>
            </a:r>
            <a:r>
              <a:rPr lang="en-US" sz="2800" i="1" dirty="0"/>
              <a:t>P</a:t>
            </a:r>
            <a:r>
              <a:rPr lang="en-US" sz="2800" dirty="0"/>
              <a:t> into a small number of convex pieces (convex polygons)</a:t>
            </a:r>
          </a:p>
          <a:p>
            <a:pPr>
              <a:defRPr/>
            </a:pPr>
            <a:r>
              <a:rPr lang="en-US" sz="2800" dirty="0"/>
              <a:t>A triangulation is one possible decomposition into convex pieces, but it may have many more pieces than necessary!</a:t>
            </a:r>
          </a:p>
          <a:p>
            <a:pPr>
              <a:defRPr/>
            </a:pPr>
            <a:r>
              <a:rPr lang="en-US" sz="2800" dirty="0"/>
              <a:t>Dynamic programming based algorithms yield optimal solutions for simple polygons (for both Steiner and non-Steiner versions), in roughly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2800" dirty="0" err="1"/>
              <a:t>Hertel-Mehlhorn</a:t>
            </a:r>
            <a:r>
              <a:rPr lang="en-US" sz="2800" dirty="0"/>
              <a:t> algorithm: 4-approximation in time </a:t>
            </a:r>
            <a:r>
              <a:rPr lang="en-US" sz="2800" i="1" dirty="0"/>
              <a:t>O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81B68-D69A-48AC-A09D-5360A8554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6740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r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2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 log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) without Steiner [Keil’85];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O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(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+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r</a:t>
            </a:r>
            <a:r>
              <a:rPr kumimoji="0" lang="en-US" alt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3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) allowing Steiner [Chazelle’80]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:#vertices of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;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:#reflex vertices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249CEC-6E96-4691-AF78-BF55E0BE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"/>
            <a:ext cx="9144000" cy="1143000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Convex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4246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225-5652-4603-914E-99D37108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82880"/>
            <a:ext cx="8763000" cy="762000"/>
          </a:xfrm>
        </p:spPr>
        <p:txBody>
          <a:bodyPr/>
          <a:lstStyle/>
          <a:p>
            <a:pPr>
              <a:defRPr/>
            </a:pPr>
            <a:r>
              <a:rPr lang="en-US" sz="3600" b="0" dirty="0"/>
              <a:t>Hertel-</a:t>
            </a:r>
            <a:r>
              <a:rPr lang="en-US" sz="3600" b="0" dirty="0" err="1"/>
              <a:t>Mehlhorn</a:t>
            </a:r>
            <a:r>
              <a:rPr lang="en-US" sz="3600" b="0" dirty="0"/>
              <a:t> Algorithm (uses diagonals for partitioning)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46D25-0F7E-4382-B002-984E4751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08760"/>
            <a:ext cx="8610600" cy="1249680"/>
          </a:xfrm>
        </p:spPr>
        <p:txBody>
          <a:bodyPr/>
          <a:lstStyle/>
          <a:p>
            <a:pPr>
              <a:defRPr/>
            </a:pPr>
            <a:r>
              <a:rPr lang="en-US" dirty="0"/>
              <a:t>Start with any triangulation of simple polygon </a:t>
            </a:r>
            <a:r>
              <a:rPr lang="en-US" i="1" dirty="0"/>
              <a:t>P</a:t>
            </a:r>
            <a:endParaRPr lang="en-US" dirty="0"/>
          </a:p>
          <a:p>
            <a:pPr>
              <a:defRPr/>
            </a:pPr>
            <a:r>
              <a:rPr lang="en-US" dirty="0"/>
              <a:t>Remove inessential* diagonals, in any order </a:t>
            </a:r>
          </a:p>
          <a:p>
            <a:pPr>
              <a:defRPr/>
            </a:pPr>
            <a:r>
              <a:rPr lang="en-US" dirty="0"/>
              <a:t>Repeat until no more diagonals can be deleted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DF60C9C-1AE6-47C1-9D60-8749AAE3AE32}"/>
              </a:ext>
            </a:extLst>
          </p:cNvPr>
          <p:cNvSpPr txBox="1">
            <a:spLocks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kern="0" dirty="0"/>
              <a:t>*A diagonal is inessential if its deletion does not impact convexity</a:t>
            </a:r>
          </a:p>
        </p:txBody>
      </p:sp>
    </p:spTree>
    <p:extLst>
      <p:ext uri="{BB962C8B-B14F-4D97-AF65-F5344CB8AC3E}">
        <p14:creationId xmlns:p14="http://schemas.microsoft.com/office/powerpoint/2010/main" val="9743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6098-00C0-4FF9-A97D-D716F1D5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87" y="223124"/>
            <a:ext cx="7543800" cy="835024"/>
          </a:xfrm>
        </p:spPr>
        <p:txBody>
          <a:bodyPr/>
          <a:lstStyle/>
          <a:p>
            <a:pPr>
              <a:defRPr/>
            </a:pPr>
            <a:r>
              <a:rPr lang="en-US" sz="3600" b="0" dirty="0"/>
              <a:t>H-M Algorithm: Example</a:t>
            </a:r>
          </a:p>
        </p:txBody>
      </p:sp>
      <p:sp>
        <p:nvSpPr>
          <p:cNvPr id="67588" name="Freeform 3">
            <a:extLst>
              <a:ext uri="{FF2B5EF4-FFF2-40B4-BE49-F238E27FC236}">
                <a16:creationId xmlns:a16="http://schemas.microsoft.com/office/drawing/2014/main" id="{8E69A05E-34D2-4A5A-81F0-27667CFF74F8}"/>
              </a:ext>
            </a:extLst>
          </p:cNvPr>
          <p:cNvSpPr>
            <a:spLocks/>
          </p:cNvSpPr>
          <p:nvPr/>
        </p:nvSpPr>
        <p:spPr bwMode="auto">
          <a:xfrm>
            <a:off x="2623185" y="1899443"/>
            <a:ext cx="3387725" cy="3059113"/>
          </a:xfrm>
          <a:custGeom>
            <a:avLst/>
            <a:gdLst>
              <a:gd name="T0" fmla="*/ 1004266 w 3387777"/>
              <a:gd name="T1" fmla="*/ 1531797 h 3057994"/>
              <a:gd name="T2" fmla="*/ 734463 w 3387777"/>
              <a:gd name="T3" fmla="*/ 1171373 h 3057994"/>
              <a:gd name="T4" fmla="*/ 704483 w 3387777"/>
              <a:gd name="T5" fmla="*/ 495581 h 3057994"/>
              <a:gd name="T6" fmla="*/ 989276 w 3387777"/>
              <a:gd name="T7" fmla="*/ 165192 h 3057994"/>
              <a:gd name="T8" fmla="*/ 1498903 w 3387777"/>
              <a:gd name="T9" fmla="*/ 0 h 3057994"/>
              <a:gd name="T10" fmla="*/ 2173410 w 3387777"/>
              <a:gd name="T11" fmla="*/ 60071 h 3057994"/>
              <a:gd name="T12" fmla="*/ 2563124 w 3387777"/>
              <a:gd name="T13" fmla="*/ 450530 h 3057994"/>
              <a:gd name="T14" fmla="*/ 2593099 w 3387777"/>
              <a:gd name="T15" fmla="*/ 1381620 h 3057994"/>
              <a:gd name="T16" fmla="*/ 2368267 w 3387777"/>
              <a:gd name="T17" fmla="*/ 1712008 h 3057994"/>
              <a:gd name="T18" fmla="*/ 3147695 w 3387777"/>
              <a:gd name="T19" fmla="*/ 1787096 h 3057994"/>
              <a:gd name="T20" fmla="*/ 3387517 w 3387777"/>
              <a:gd name="T21" fmla="*/ 2327730 h 3057994"/>
              <a:gd name="T22" fmla="*/ 3207650 w 3387777"/>
              <a:gd name="T23" fmla="*/ 2883382 h 3057994"/>
              <a:gd name="T24" fmla="*/ 2713011 w 3387777"/>
              <a:gd name="T25" fmla="*/ 3063593 h 3057994"/>
              <a:gd name="T26" fmla="*/ 1918597 w 3387777"/>
              <a:gd name="T27" fmla="*/ 3033556 h 3057994"/>
              <a:gd name="T28" fmla="*/ 1693760 w 3387777"/>
              <a:gd name="T29" fmla="*/ 2357765 h 3057994"/>
              <a:gd name="T30" fmla="*/ 1543868 w 3387777"/>
              <a:gd name="T31" fmla="*/ 2537976 h 3057994"/>
              <a:gd name="T32" fmla="*/ 914330 w 3387777"/>
              <a:gd name="T33" fmla="*/ 2793275 h 3057994"/>
              <a:gd name="T34" fmla="*/ 314769 w 3387777"/>
              <a:gd name="T35" fmla="*/ 2763240 h 3057994"/>
              <a:gd name="T36" fmla="*/ 0 w 3387777"/>
              <a:gd name="T37" fmla="*/ 2177554 h 3057994"/>
              <a:gd name="T38" fmla="*/ 254813 w 3387777"/>
              <a:gd name="T39" fmla="*/ 1621902 h 3057994"/>
              <a:gd name="T40" fmla="*/ 974286 w 3387777"/>
              <a:gd name="T41" fmla="*/ 1516779 h 30579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7777" h="3057994">
                <a:moveTo>
                  <a:pt x="1004341" y="1528997"/>
                </a:moveTo>
                <a:lnTo>
                  <a:pt x="734518" y="1169233"/>
                </a:lnTo>
                <a:lnTo>
                  <a:pt x="704538" y="494676"/>
                </a:lnTo>
                <a:lnTo>
                  <a:pt x="989351" y="164892"/>
                </a:lnTo>
                <a:lnTo>
                  <a:pt x="1499017" y="0"/>
                </a:lnTo>
                <a:lnTo>
                  <a:pt x="2173574" y="59961"/>
                </a:lnTo>
                <a:lnTo>
                  <a:pt x="2563318" y="449705"/>
                </a:lnTo>
                <a:lnTo>
                  <a:pt x="2593299" y="1379095"/>
                </a:lnTo>
                <a:lnTo>
                  <a:pt x="2368446" y="1708879"/>
                </a:lnTo>
                <a:lnTo>
                  <a:pt x="3147935" y="1783830"/>
                </a:lnTo>
                <a:lnTo>
                  <a:pt x="3387777" y="2323476"/>
                </a:lnTo>
                <a:lnTo>
                  <a:pt x="3207895" y="2878112"/>
                </a:lnTo>
                <a:lnTo>
                  <a:pt x="2713220" y="3057994"/>
                </a:lnTo>
                <a:lnTo>
                  <a:pt x="1918741" y="3028013"/>
                </a:lnTo>
                <a:lnTo>
                  <a:pt x="1693889" y="2353456"/>
                </a:lnTo>
                <a:lnTo>
                  <a:pt x="1543987" y="2533338"/>
                </a:lnTo>
                <a:lnTo>
                  <a:pt x="914400" y="2788171"/>
                </a:lnTo>
                <a:lnTo>
                  <a:pt x="314794" y="2758191"/>
                </a:lnTo>
                <a:lnTo>
                  <a:pt x="0" y="2173574"/>
                </a:lnTo>
                <a:lnTo>
                  <a:pt x="254833" y="1618938"/>
                </a:lnTo>
                <a:lnTo>
                  <a:pt x="974361" y="1514007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7A0A3-316B-4E58-A305-E22133193D2E}"/>
              </a:ext>
            </a:extLst>
          </p:cNvPr>
          <p:cNvCxnSpPr>
            <a:cxnSpLocks noChangeShapeType="1"/>
            <a:stCxn id="67588" idx="5"/>
            <a:endCxn id="67588" idx="20"/>
          </p:cNvCxnSpPr>
          <p:nvPr/>
        </p:nvCxnSpPr>
        <p:spPr bwMode="auto">
          <a:xfrm flipH="1">
            <a:off x="3597456" y="1959536"/>
            <a:ext cx="1199106" cy="14572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9106F3-8380-403E-8A55-361E0B6FF6AC}"/>
              </a:ext>
            </a:extLst>
          </p:cNvPr>
          <p:cNvCxnSpPr>
            <a:cxnSpLocks noChangeShapeType="1"/>
            <a:stCxn id="67588" idx="3"/>
            <a:endCxn id="67588" idx="20"/>
          </p:cNvCxnSpPr>
          <p:nvPr/>
        </p:nvCxnSpPr>
        <p:spPr bwMode="auto">
          <a:xfrm flipH="1">
            <a:off x="3597456" y="2064695"/>
            <a:ext cx="14990" cy="135208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837CE9-767C-4A05-BD39-C3FD65124E78}"/>
              </a:ext>
            </a:extLst>
          </p:cNvPr>
          <p:cNvCxnSpPr>
            <a:cxnSpLocks noChangeShapeType="1"/>
            <a:stCxn id="67588" idx="3"/>
            <a:endCxn id="67588" idx="5"/>
          </p:cNvCxnSpPr>
          <p:nvPr/>
        </p:nvCxnSpPr>
        <p:spPr bwMode="auto">
          <a:xfrm flipV="1">
            <a:off x="3612446" y="1959536"/>
            <a:ext cx="1184116" cy="1051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FA6EA9-FA44-45C5-A549-B79C41AB88F3}"/>
              </a:ext>
            </a:extLst>
          </p:cNvPr>
          <p:cNvCxnSpPr>
            <a:cxnSpLocks noChangeShapeType="1"/>
            <a:stCxn id="67588" idx="2"/>
            <a:endCxn id="67588" idx="0"/>
          </p:cNvCxnSpPr>
          <p:nvPr/>
        </p:nvCxnSpPr>
        <p:spPr bwMode="auto">
          <a:xfrm>
            <a:off x="3327657" y="2395205"/>
            <a:ext cx="299779" cy="103659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DA09A3-023C-4402-A895-151A61BFD271}"/>
              </a:ext>
            </a:extLst>
          </p:cNvPr>
          <p:cNvCxnSpPr>
            <a:cxnSpLocks noChangeShapeType="1"/>
            <a:stCxn id="67588" idx="20"/>
            <a:endCxn id="67588" idx="11"/>
          </p:cNvCxnSpPr>
          <p:nvPr/>
        </p:nvCxnSpPr>
        <p:spPr bwMode="auto">
          <a:xfrm>
            <a:off x="3597456" y="3416777"/>
            <a:ext cx="2233330" cy="136710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F94AD1-70F2-4BE0-8065-0C1060FE55BE}"/>
              </a:ext>
            </a:extLst>
          </p:cNvPr>
          <p:cNvCxnSpPr>
            <a:cxnSpLocks noChangeShapeType="1"/>
            <a:stCxn id="67588" idx="8"/>
            <a:endCxn id="67588" idx="11"/>
          </p:cNvCxnSpPr>
          <p:nvPr/>
        </p:nvCxnSpPr>
        <p:spPr bwMode="auto">
          <a:xfrm>
            <a:off x="4991416" y="3612077"/>
            <a:ext cx="839370" cy="117180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D917A3-EF43-4B57-932D-7F26455D47FC}"/>
              </a:ext>
            </a:extLst>
          </p:cNvPr>
          <p:cNvCxnSpPr>
            <a:cxnSpLocks noChangeShapeType="1"/>
            <a:stCxn id="67588" idx="5"/>
            <a:endCxn id="67588" idx="8"/>
          </p:cNvCxnSpPr>
          <p:nvPr/>
        </p:nvCxnSpPr>
        <p:spPr bwMode="auto">
          <a:xfrm>
            <a:off x="4796562" y="1959536"/>
            <a:ext cx="194854" cy="16525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Straight Connector 19">
            <a:extLst>
              <a:ext uri="{FF2B5EF4-FFF2-40B4-BE49-F238E27FC236}">
                <a16:creationId xmlns:a16="http://schemas.microsoft.com/office/drawing/2014/main" id="{46C8FF67-D102-49FA-8DB5-37BD4F8BC927}"/>
              </a:ext>
            </a:extLst>
          </p:cNvPr>
          <p:cNvCxnSpPr>
            <a:cxnSpLocks noChangeShapeType="1"/>
            <a:stCxn id="67588" idx="20"/>
            <a:endCxn id="67588" idx="8"/>
          </p:cNvCxnSpPr>
          <p:nvPr/>
        </p:nvCxnSpPr>
        <p:spPr bwMode="auto">
          <a:xfrm>
            <a:off x="3597456" y="3416777"/>
            <a:ext cx="1393960" cy="1953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D0FF77-CBC2-47D3-AEFB-86BF8670E515}"/>
              </a:ext>
            </a:extLst>
          </p:cNvPr>
          <p:cNvCxnSpPr>
            <a:cxnSpLocks noChangeShapeType="1"/>
            <a:stCxn id="67588" idx="6"/>
            <a:endCxn id="67588" idx="8"/>
          </p:cNvCxnSpPr>
          <p:nvPr/>
        </p:nvCxnSpPr>
        <p:spPr bwMode="auto">
          <a:xfrm flipH="1">
            <a:off x="4991416" y="2350138"/>
            <a:ext cx="194854" cy="126193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8" name="Straight Connector 23">
            <a:extLst>
              <a:ext uri="{FF2B5EF4-FFF2-40B4-BE49-F238E27FC236}">
                <a16:creationId xmlns:a16="http://schemas.microsoft.com/office/drawing/2014/main" id="{ED580686-EEDC-4151-A691-155B447B644B}"/>
              </a:ext>
            </a:extLst>
          </p:cNvPr>
          <p:cNvCxnSpPr>
            <a:cxnSpLocks noChangeShapeType="1"/>
            <a:stCxn id="67588" idx="8"/>
            <a:endCxn id="67588" idx="10"/>
          </p:cNvCxnSpPr>
          <p:nvPr/>
        </p:nvCxnSpPr>
        <p:spPr bwMode="auto">
          <a:xfrm>
            <a:off x="4991416" y="3612077"/>
            <a:ext cx="1019234" cy="61594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9" name="Straight Connector 25">
            <a:extLst>
              <a:ext uri="{FF2B5EF4-FFF2-40B4-BE49-F238E27FC236}">
                <a16:creationId xmlns:a16="http://schemas.microsoft.com/office/drawing/2014/main" id="{51D2D42F-E878-452D-9EF4-578DC90A8DE3}"/>
              </a:ext>
            </a:extLst>
          </p:cNvPr>
          <p:cNvCxnSpPr>
            <a:cxnSpLocks noChangeShapeType="1"/>
            <a:stCxn id="67588" idx="20"/>
            <a:endCxn id="67588" idx="14"/>
          </p:cNvCxnSpPr>
          <p:nvPr/>
        </p:nvCxnSpPr>
        <p:spPr bwMode="auto">
          <a:xfrm>
            <a:off x="3597456" y="3416777"/>
            <a:ext cx="719463" cy="84129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00" name="Straight Connector 27">
            <a:extLst>
              <a:ext uri="{FF2B5EF4-FFF2-40B4-BE49-F238E27FC236}">
                <a16:creationId xmlns:a16="http://schemas.microsoft.com/office/drawing/2014/main" id="{C33D31B7-149D-4808-8288-CC766D31C765}"/>
              </a:ext>
            </a:extLst>
          </p:cNvPr>
          <p:cNvCxnSpPr>
            <a:cxnSpLocks noChangeShapeType="1"/>
            <a:stCxn id="67588" idx="14"/>
            <a:endCxn id="67588" idx="11"/>
          </p:cNvCxnSpPr>
          <p:nvPr/>
        </p:nvCxnSpPr>
        <p:spPr bwMode="auto">
          <a:xfrm>
            <a:off x="4316919" y="4258071"/>
            <a:ext cx="1513867" cy="5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54E489-AF67-454B-8D83-D1BBAEC0F214}"/>
              </a:ext>
            </a:extLst>
          </p:cNvPr>
          <p:cNvCxnSpPr>
            <a:cxnSpLocks noChangeShapeType="1"/>
            <a:stCxn id="67588" idx="14"/>
            <a:endCxn id="67588" idx="12"/>
          </p:cNvCxnSpPr>
          <p:nvPr/>
        </p:nvCxnSpPr>
        <p:spPr bwMode="auto">
          <a:xfrm>
            <a:off x="4316919" y="4258071"/>
            <a:ext cx="1019235" cy="70608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30ED0-645E-4F4E-8C9B-00632EEAE28F}"/>
              </a:ext>
            </a:extLst>
          </p:cNvPr>
          <p:cNvCxnSpPr>
            <a:cxnSpLocks noChangeShapeType="1"/>
            <a:stCxn id="67588" idx="20"/>
            <a:endCxn id="67588" idx="17"/>
          </p:cNvCxnSpPr>
          <p:nvPr/>
        </p:nvCxnSpPr>
        <p:spPr bwMode="auto">
          <a:xfrm flipH="1">
            <a:off x="2937949" y="3416777"/>
            <a:ext cx="659507" cy="124691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F51DB1-63C4-4363-A71F-5DD33FC0B37E}"/>
              </a:ext>
            </a:extLst>
          </p:cNvPr>
          <p:cNvCxnSpPr>
            <a:cxnSpLocks noChangeShapeType="1"/>
            <a:stCxn id="67588" idx="19"/>
            <a:endCxn id="67588" idx="17"/>
          </p:cNvCxnSpPr>
          <p:nvPr/>
        </p:nvCxnSpPr>
        <p:spPr bwMode="auto">
          <a:xfrm>
            <a:off x="2877994" y="3521938"/>
            <a:ext cx="59955" cy="1141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8CEBEF-8B69-414F-9141-4B34C1CBA896}"/>
              </a:ext>
            </a:extLst>
          </p:cNvPr>
          <p:cNvCxnSpPr>
            <a:cxnSpLocks noChangeShapeType="1"/>
            <a:stCxn id="67588" idx="20"/>
            <a:endCxn id="67588" idx="15"/>
          </p:cNvCxnSpPr>
          <p:nvPr/>
        </p:nvCxnSpPr>
        <p:spPr bwMode="auto">
          <a:xfrm>
            <a:off x="3597456" y="3416777"/>
            <a:ext cx="569573" cy="102157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78B52C-C8A0-4561-80B0-153FFDF493A3}"/>
              </a:ext>
            </a:extLst>
          </p:cNvPr>
          <p:cNvCxnSpPr>
            <a:cxnSpLocks noChangeShapeType="1"/>
            <a:stCxn id="67588" idx="17"/>
            <a:endCxn id="67588" idx="15"/>
          </p:cNvCxnSpPr>
          <p:nvPr/>
        </p:nvCxnSpPr>
        <p:spPr bwMode="auto">
          <a:xfrm flipV="1">
            <a:off x="2937949" y="4438348"/>
            <a:ext cx="1229080" cy="2253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212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225-5652-4603-914E-99D37108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49997"/>
            <a:ext cx="5334000" cy="762000"/>
          </a:xfrm>
        </p:spPr>
        <p:txBody>
          <a:bodyPr/>
          <a:lstStyle/>
          <a:p>
            <a:pPr>
              <a:defRPr/>
            </a:pPr>
            <a:r>
              <a:rPr lang="en-US" sz="3600" b="0" dirty="0"/>
              <a:t>H-M Algorithm: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6297D-AF40-45BB-81DF-9910DE44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969A0E-647D-486F-A939-A034B3FE54C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A46D25-0F7E-4382-B002-984E47510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7077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Start with any triangulation of simple polygon </a:t>
            </a:r>
            <a:r>
              <a:rPr lang="en-US" sz="2400" i="1" dirty="0"/>
              <a:t>P: 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time (Chazelle) or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) by </a:t>
            </a:r>
            <a:r>
              <a:rPr lang="en-US" sz="2400" dirty="0" err="1"/>
              <a:t>trapezoidation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There are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diagonals in a triangulation</a:t>
            </a:r>
          </a:p>
          <a:p>
            <a:pPr>
              <a:defRPr/>
            </a:pPr>
            <a:r>
              <a:rPr lang="en-US" sz="2400" dirty="0"/>
              <a:t>Check the status of all diagonals (essential or inessential):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dirty="0"/>
              <a:t>When a diagonal is deleted the status of </a:t>
            </a:r>
            <a:r>
              <a:rPr lang="en-US" sz="2400" i="1" dirty="0"/>
              <a:t>O</a:t>
            </a:r>
            <a:r>
              <a:rPr lang="en-US" sz="2400" dirty="0"/>
              <a:t>(1) diagonals needs to be updated</a:t>
            </a:r>
          </a:p>
          <a:p>
            <a:pPr>
              <a:defRPr/>
            </a:pPr>
            <a:r>
              <a:rPr lang="en-US" sz="2400" dirty="0"/>
              <a:t>Total time complexity for diagonal removal: </a:t>
            </a:r>
            <a:r>
              <a:rPr lang="en-US" sz="2400" i="1" dirty="0"/>
              <a:t>O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</a:p>
          <a:p>
            <a:pPr>
              <a:defRPr/>
            </a:pPr>
            <a:r>
              <a:rPr lang="en-US" sz="2400" dirty="0"/>
              <a:t>What would be a good data structure that would support such operations? </a:t>
            </a:r>
          </a:p>
        </p:txBody>
      </p:sp>
    </p:spTree>
    <p:extLst>
      <p:ext uri="{BB962C8B-B14F-4D97-AF65-F5344CB8AC3E}">
        <p14:creationId xmlns:p14="http://schemas.microsoft.com/office/powerpoint/2010/main" val="251651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F5F8-8E76-4C77-9E26-582641412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16840"/>
            <a:ext cx="7543800" cy="1143000"/>
          </a:xfrm>
        </p:spPr>
        <p:txBody>
          <a:bodyPr/>
          <a:lstStyle/>
          <a:p>
            <a:pPr>
              <a:defRPr/>
            </a:pPr>
            <a:r>
              <a:rPr lang="en-US" sz="3600" b="0" dirty="0" err="1"/>
              <a:t>Hertel-Mehlhorn</a:t>
            </a:r>
            <a:r>
              <a:rPr lang="en-US" sz="3600" b="0" dirty="0"/>
              <a:t>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AFBD4E-1EBC-4398-9E8A-21A78EFA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86840"/>
            <a:ext cx="7772400" cy="2514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/>
              <a:t>Theorem:</a:t>
            </a:r>
            <a:r>
              <a:rPr lang="en-US" dirty="0"/>
              <a:t> The H-M algorithm yields convex decomposition into at most 4*OPT pieces, where OPT is the minimum possible number of pieces in a (Steiner) convex decomposition</a:t>
            </a:r>
          </a:p>
        </p:txBody>
      </p:sp>
      <p:sp>
        <p:nvSpPr>
          <p:cNvPr id="65541" name="TextBox 6">
            <a:extLst>
              <a:ext uri="{FF2B5EF4-FFF2-40B4-BE49-F238E27FC236}">
                <a16:creationId xmlns:a16="http://schemas.microsoft.com/office/drawing/2014/main" id="{1E4B1BE7-2D9E-47BF-B0E8-B15874F31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04603"/>
            <a:ext cx="8777288" cy="830997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Thus, the H-M Algorithm is a “4-approximation algorithm”, i.e., not worse than 4-times optimal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itchFamily="34" charset="0"/>
              </a:rPr>
              <a:t> cost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7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55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9F44-7FEE-4E2D-9132-99159EB6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8" y="152400"/>
            <a:ext cx="7543800" cy="1143000"/>
          </a:xfrm>
        </p:spPr>
        <p:txBody>
          <a:bodyPr/>
          <a:lstStyle/>
          <a:p>
            <a:pPr>
              <a:defRPr/>
            </a:pPr>
            <a:r>
              <a:rPr lang="en-US" sz="3600" b="0" dirty="0" err="1"/>
              <a:t>Hertel-Mehlhorn</a:t>
            </a:r>
            <a:r>
              <a:rPr lang="en-US" sz="3600" b="0" dirty="0"/>
              <a:t>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2F70B5-D821-4392-AD86-CB88CE2C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5063"/>
            <a:ext cx="8229600" cy="12271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/>
              <a:t>Lemma</a:t>
            </a:r>
            <a:r>
              <a:rPr lang="en-US" dirty="0"/>
              <a:t>: There can be at most two diagonals essential for any reflex vertex </a:t>
            </a:r>
            <a:r>
              <a:rPr lang="en-US" i="1" dirty="0"/>
              <a:t>v</a:t>
            </a:r>
          </a:p>
        </p:txBody>
      </p:sp>
      <p:pic>
        <p:nvPicPr>
          <p:cNvPr id="64517" name="Picture 2">
            <a:extLst>
              <a:ext uri="{FF2B5EF4-FFF2-40B4-BE49-F238E27FC236}">
                <a16:creationId xmlns:a16="http://schemas.microsoft.com/office/drawing/2014/main" id="{B08E4E35-7A0E-45B2-9B61-349D5A706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494" y="2819400"/>
            <a:ext cx="4621781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0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294437" y="183105"/>
            <a:ext cx="8286750" cy="728341"/>
          </a:xfrm>
        </p:spPr>
        <p:txBody>
          <a:bodyPr/>
          <a:lstStyle/>
          <a:p>
            <a:r>
              <a:rPr lang="en-IN" sz="3200" dirty="0">
                <a:solidFill>
                  <a:srgbClr val="0070C0"/>
                </a:solidFill>
                <a:effectLst/>
              </a:rPr>
              <a:t>Problem of the Day </a:t>
            </a:r>
            <a:br>
              <a:rPr lang="en-IN" sz="3200" dirty="0">
                <a:solidFill>
                  <a:srgbClr val="0070C0"/>
                </a:solidFill>
                <a:effectLst/>
              </a:rPr>
            </a:br>
            <a:r>
              <a:rPr lang="en-IN" sz="3200" dirty="0">
                <a:solidFill>
                  <a:srgbClr val="C00000"/>
                </a:solidFill>
                <a:effectLst/>
              </a:rPr>
              <a:t>Triangulating a set </a:t>
            </a:r>
            <a:r>
              <a:rPr lang="en-IN" sz="3200" i="1" dirty="0">
                <a:solidFill>
                  <a:srgbClr val="C00000"/>
                </a:solidFill>
                <a:effectLst/>
              </a:rPr>
              <a:t>S</a:t>
            </a:r>
            <a:r>
              <a:rPr lang="en-IN" sz="3200" dirty="0">
                <a:solidFill>
                  <a:srgbClr val="C00000"/>
                </a:solidFill>
                <a:effectLst/>
              </a:rPr>
              <a:t> of points in 2D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CE367-9F2E-4009-8865-ACA6604722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4CE27-6758-43BE-82BA-652379330E6A}"/>
              </a:ext>
            </a:extLst>
          </p:cNvPr>
          <p:cNvSpPr/>
          <p:nvPr/>
        </p:nvSpPr>
        <p:spPr bwMode="auto">
          <a:xfrm>
            <a:off x="4936398" y="1987827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E12163-D10F-4CF5-BEC3-798D3A89FC96}"/>
              </a:ext>
            </a:extLst>
          </p:cNvPr>
          <p:cNvSpPr/>
          <p:nvPr/>
        </p:nvSpPr>
        <p:spPr bwMode="auto">
          <a:xfrm>
            <a:off x="5790527" y="2520608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5" name="TextBox 5">
            <a:extLst>
              <a:ext uri="{FF2B5EF4-FFF2-40B4-BE49-F238E27FC236}">
                <a16:creationId xmlns:a16="http://schemas.microsoft.com/office/drawing/2014/main" id="{4DCE3D71-627E-41C5-8999-6368634D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98" y="5144915"/>
            <a:ext cx="9045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i="1" dirty="0">
                <a:solidFill>
                  <a:srgbClr val="000000"/>
                </a:solidFill>
              </a:rPr>
              <a:t>triangulation</a:t>
            </a:r>
            <a:r>
              <a:rPr lang="en-US" sz="2400" dirty="0">
                <a:solidFill>
                  <a:srgbClr val="000000"/>
                </a:solidFill>
              </a:rPr>
              <a:t> of a planar point set </a:t>
            </a:r>
            <a:r>
              <a:rPr lang="en-US" sz="2400" i="1" dirty="0">
                <a:solidFill>
                  <a:srgbClr val="000000"/>
                </a:solidFill>
              </a:rPr>
              <a:t>S</a:t>
            </a:r>
            <a:r>
              <a:rPr lang="en-US" sz="2400" dirty="0">
                <a:solidFill>
                  <a:srgbClr val="000000"/>
                </a:solidFill>
              </a:rPr>
              <a:t> is a subdivision of the plane defined by a </a:t>
            </a:r>
            <a:r>
              <a:rPr lang="en-US" sz="2400" i="1" dirty="0">
                <a:solidFill>
                  <a:srgbClr val="000000"/>
                </a:solidFill>
              </a:rPr>
              <a:t>maximal</a:t>
            </a:r>
            <a:r>
              <a:rPr lang="en-US" sz="2400" dirty="0">
                <a:solidFill>
                  <a:srgbClr val="000000"/>
                </a:solidFill>
              </a:rPr>
              <a:t> set of non-crossing edges whose vertex</a:t>
            </a:r>
          </a:p>
          <a:p>
            <a:pPr lvl="0">
              <a:defRPr/>
            </a:pPr>
            <a:r>
              <a:rPr lang="en-US" sz="2400" dirty="0">
                <a:solidFill>
                  <a:srgbClr val="000000"/>
                </a:solidFill>
              </a:rPr>
              <a:t>set is </a:t>
            </a:r>
            <a:r>
              <a:rPr lang="en-US" sz="2400" i="1" dirty="0">
                <a:solidFill>
                  <a:srgbClr val="000000"/>
                </a:solidFill>
              </a:rPr>
              <a:t>S</a:t>
            </a:r>
          </a:p>
          <a:p>
            <a:pPr lvl="0">
              <a:defRPr/>
            </a:pP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anose="05050102010706020507" pitchFamily="18" charset="2"/>
              </a:rPr>
              <a:t> all internal faces are triangles</a:t>
            </a:r>
            <a:endParaRPr kumimoji="0" lang="fi-FI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FA5864-B64E-46D2-A06F-69910B57060C}"/>
              </a:ext>
            </a:extLst>
          </p:cNvPr>
          <p:cNvGrpSpPr/>
          <p:nvPr/>
        </p:nvGrpSpPr>
        <p:grpSpPr>
          <a:xfrm>
            <a:off x="2655568" y="1388808"/>
            <a:ext cx="3157275" cy="2721443"/>
            <a:chOff x="2655570" y="1367739"/>
            <a:chExt cx="3157275" cy="272144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4133CC-BC31-4DE8-A0BD-409CDD0674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55570" y="1821578"/>
              <a:ext cx="165194" cy="339638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FDE08-DDE5-4051-9DFA-A529F6D0937B}"/>
                </a:ext>
              </a:extLst>
            </p:cNvPr>
            <p:cNvCxnSpPr>
              <a:cxnSpLocks/>
              <a:stCxn id="41" idx="2"/>
            </p:cNvCxnSpPr>
            <p:nvPr/>
          </p:nvCxnSpPr>
          <p:spPr bwMode="auto">
            <a:xfrm flipH="1">
              <a:off x="2871650" y="1367739"/>
              <a:ext cx="1738450" cy="430323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109EDE-F691-42CD-9848-FEA303A8BC47}"/>
                </a:ext>
              </a:extLst>
            </p:cNvPr>
            <p:cNvCxnSpPr>
              <a:cxnSpLocks/>
              <a:stCxn id="25" idx="5"/>
            </p:cNvCxnSpPr>
            <p:nvPr/>
          </p:nvCxnSpPr>
          <p:spPr bwMode="auto">
            <a:xfrm flipH="1" flipV="1">
              <a:off x="4695826" y="1367740"/>
              <a:ext cx="806356" cy="578622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2FD225-DEF1-4F5B-8624-A65AE222E7D7}"/>
                </a:ext>
              </a:extLst>
            </p:cNvPr>
            <p:cNvCxnSpPr>
              <a:cxnSpLocks/>
              <a:stCxn id="38" idx="1"/>
              <a:endCxn id="25" idx="5"/>
            </p:cNvCxnSpPr>
            <p:nvPr/>
          </p:nvCxnSpPr>
          <p:spPr bwMode="auto">
            <a:xfrm flipH="1" flipV="1">
              <a:off x="5502182" y="1946362"/>
              <a:ext cx="310663" cy="595656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2F6F79F-AA1A-4FFA-9AFA-66B5FFCB2EAC}"/>
                </a:ext>
              </a:extLst>
            </p:cNvPr>
            <p:cNvCxnSpPr>
              <a:cxnSpLocks/>
              <a:stCxn id="38" idx="3"/>
            </p:cNvCxnSpPr>
            <p:nvPr/>
          </p:nvCxnSpPr>
          <p:spPr bwMode="auto">
            <a:xfrm flipH="1">
              <a:off x="4774677" y="2645392"/>
              <a:ext cx="1038168" cy="1443790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7DC65E-32B5-45FE-9084-82140E77676D}"/>
                </a:ext>
              </a:extLst>
            </p:cNvPr>
            <p:cNvCxnSpPr>
              <a:cxnSpLocks/>
              <a:stCxn id="20" idx="2"/>
              <a:endCxn id="33" idx="2"/>
            </p:cNvCxnSpPr>
            <p:nvPr/>
          </p:nvCxnSpPr>
          <p:spPr bwMode="auto">
            <a:xfrm flipH="1" flipV="1">
              <a:off x="3156631" y="3774343"/>
              <a:ext cx="1594985" cy="234566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3C22FB5-9A84-4E6B-9199-707BEB6DF2D0}"/>
                </a:ext>
              </a:extLst>
            </p:cNvPr>
            <p:cNvCxnSpPr>
              <a:cxnSpLocks/>
              <a:stCxn id="7" idx="4"/>
              <a:endCxn id="33" idx="4"/>
            </p:cNvCxnSpPr>
            <p:nvPr/>
          </p:nvCxnSpPr>
          <p:spPr bwMode="auto">
            <a:xfrm>
              <a:off x="2667002" y="2264931"/>
              <a:ext cx="565829" cy="1582509"/>
            </a:xfrm>
            <a:prstGeom prst="line">
              <a:avLst/>
            </a:prstGeom>
            <a:ln w="28575">
              <a:solidFill>
                <a:srgbClr val="FF00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D9DA444-F021-4398-9881-25339AFC0325}"/>
              </a:ext>
            </a:extLst>
          </p:cNvPr>
          <p:cNvGrpSpPr/>
          <p:nvPr/>
        </p:nvGrpSpPr>
        <p:grpSpPr>
          <a:xfrm>
            <a:off x="2850960" y="1346292"/>
            <a:ext cx="2540634" cy="2756783"/>
            <a:chOff x="2850960" y="1346292"/>
            <a:chExt cx="2540634" cy="2756783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6B4263B-08D1-451D-A19F-520A30A0B495}"/>
                </a:ext>
              </a:extLst>
            </p:cNvPr>
            <p:cNvCxnSpPr>
              <a:cxnSpLocks/>
              <a:stCxn id="41" idx="3"/>
              <a:endCxn id="33" idx="3"/>
            </p:cNvCxnSpPr>
            <p:nvPr/>
          </p:nvCxnSpPr>
          <p:spPr bwMode="auto">
            <a:xfrm flipH="1">
              <a:off x="3178947" y="1419426"/>
              <a:ext cx="1453471" cy="242767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B5673ED-3FC9-42CD-AEC4-D295178ACBF7}"/>
                </a:ext>
              </a:extLst>
            </p:cNvPr>
            <p:cNvCxnSpPr>
              <a:cxnSpLocks/>
              <a:stCxn id="2" idx="5"/>
              <a:endCxn id="33" idx="0"/>
            </p:cNvCxnSpPr>
            <p:nvPr/>
          </p:nvCxnSpPr>
          <p:spPr bwMode="auto">
            <a:xfrm>
              <a:off x="2850960" y="1881150"/>
              <a:ext cx="381869" cy="1841165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465BCFE-E16F-4D2B-B331-A682F8A213FF}"/>
                </a:ext>
              </a:extLst>
            </p:cNvPr>
            <p:cNvCxnSpPr>
              <a:cxnSpLocks/>
              <a:endCxn id="20" idx="0"/>
            </p:cNvCxnSpPr>
            <p:nvPr/>
          </p:nvCxnSpPr>
          <p:spPr bwMode="auto">
            <a:xfrm flipH="1">
              <a:off x="4827814" y="1916629"/>
              <a:ext cx="563780" cy="2040252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E00702-27DA-463F-A64A-21BDCB9D946B}"/>
                </a:ext>
              </a:extLst>
            </p:cNvPr>
            <p:cNvCxnSpPr>
              <a:cxnSpLocks/>
              <a:endCxn id="20" idx="4"/>
            </p:cNvCxnSpPr>
            <p:nvPr/>
          </p:nvCxnSpPr>
          <p:spPr bwMode="auto">
            <a:xfrm>
              <a:off x="4719384" y="1346292"/>
              <a:ext cx="108430" cy="2756783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BED3972-8152-4304-82AA-331BAB0006AF}"/>
              </a:ext>
            </a:extLst>
          </p:cNvPr>
          <p:cNvGrpSpPr/>
          <p:nvPr/>
        </p:nvGrpSpPr>
        <p:grpSpPr>
          <a:xfrm>
            <a:off x="2850960" y="1396978"/>
            <a:ext cx="1785673" cy="2325337"/>
            <a:chOff x="2850960" y="1396978"/>
            <a:chExt cx="1785673" cy="232533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7DD853C-3CDD-4C21-B4D6-66EEAFE70EDC}"/>
                </a:ext>
              </a:extLst>
            </p:cNvPr>
            <p:cNvCxnSpPr>
              <a:cxnSpLocks/>
              <a:endCxn id="8" idx="3"/>
            </p:cNvCxnSpPr>
            <p:nvPr/>
          </p:nvCxnSpPr>
          <p:spPr bwMode="auto">
            <a:xfrm flipH="1">
              <a:off x="3552695" y="1396978"/>
              <a:ext cx="1083938" cy="1168132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0D90EA9-B121-48B5-A71A-23C75B682A48}"/>
                </a:ext>
              </a:extLst>
            </p:cNvPr>
            <p:cNvCxnSpPr>
              <a:cxnSpLocks/>
              <a:stCxn id="2" idx="5"/>
              <a:endCxn id="8" idx="1"/>
            </p:cNvCxnSpPr>
            <p:nvPr/>
          </p:nvCxnSpPr>
          <p:spPr bwMode="auto">
            <a:xfrm>
              <a:off x="2850960" y="1881150"/>
              <a:ext cx="701735" cy="580586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F3CA82D-1218-4FC3-96E5-09688F139B4F}"/>
                </a:ext>
              </a:extLst>
            </p:cNvPr>
            <p:cNvCxnSpPr>
              <a:cxnSpLocks/>
              <a:stCxn id="8" idx="3"/>
              <a:endCxn id="33" idx="0"/>
            </p:cNvCxnSpPr>
            <p:nvPr/>
          </p:nvCxnSpPr>
          <p:spPr bwMode="auto">
            <a:xfrm flipH="1">
              <a:off x="3232829" y="2565110"/>
              <a:ext cx="319866" cy="1157205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5E0A181-4CF0-483A-A89A-DF5B88661F45}"/>
              </a:ext>
            </a:extLst>
          </p:cNvPr>
          <p:cNvGrpSpPr/>
          <p:nvPr/>
        </p:nvGrpSpPr>
        <p:grpSpPr>
          <a:xfrm rot="19870058">
            <a:off x="3070109" y="1747580"/>
            <a:ext cx="1868110" cy="2450230"/>
            <a:chOff x="2740852" y="1221470"/>
            <a:chExt cx="1522679" cy="217382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45725CB-6F04-4C10-A460-43849124BDEC}"/>
                </a:ext>
              </a:extLst>
            </p:cNvPr>
            <p:cNvCxnSpPr>
              <a:cxnSpLocks/>
              <a:stCxn id="41" idx="4"/>
              <a:endCxn id="18" idx="0"/>
            </p:cNvCxnSpPr>
            <p:nvPr/>
          </p:nvCxnSpPr>
          <p:spPr bwMode="auto">
            <a:xfrm rot="1729942" flipH="1">
              <a:off x="3858457" y="1221470"/>
              <a:ext cx="405074" cy="1591122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885F2E2-6C48-4F9C-B983-E2C8CD7B562A}"/>
                </a:ext>
              </a:extLst>
            </p:cNvPr>
            <p:cNvCxnSpPr>
              <a:cxnSpLocks/>
              <a:stCxn id="33" idx="7"/>
              <a:endCxn id="18" idx="0"/>
            </p:cNvCxnSpPr>
            <p:nvPr/>
          </p:nvCxnSpPr>
          <p:spPr bwMode="auto">
            <a:xfrm rot="1729942" flipV="1">
              <a:off x="2740852" y="2386549"/>
              <a:ext cx="735713" cy="451988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8F82DD4-34AC-40F9-9669-233A38A03066}"/>
                </a:ext>
              </a:extLst>
            </p:cNvPr>
            <p:cNvCxnSpPr>
              <a:cxnSpLocks/>
              <a:endCxn id="20" idx="2"/>
            </p:cNvCxnSpPr>
            <p:nvPr/>
          </p:nvCxnSpPr>
          <p:spPr bwMode="auto">
            <a:xfrm rot="1729942">
              <a:off x="3364755" y="2728318"/>
              <a:ext cx="429431" cy="666980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D6D24FD-77D1-4310-A52C-96250466151D}"/>
              </a:ext>
            </a:extLst>
          </p:cNvPr>
          <p:cNvGrpSpPr/>
          <p:nvPr/>
        </p:nvGrpSpPr>
        <p:grpSpPr>
          <a:xfrm>
            <a:off x="4740180" y="1419426"/>
            <a:ext cx="654232" cy="2469700"/>
            <a:chOff x="3327240" y="1880371"/>
            <a:chExt cx="718516" cy="245715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56DF040-6CA9-4CFA-91A2-9F2960362643}"/>
                </a:ext>
              </a:extLst>
            </p:cNvPr>
            <p:cNvCxnSpPr>
              <a:cxnSpLocks/>
              <a:stCxn id="25" idx="3"/>
              <a:endCxn id="9" idx="6"/>
            </p:cNvCxnSpPr>
            <p:nvPr/>
          </p:nvCxnSpPr>
          <p:spPr bwMode="auto">
            <a:xfrm flipH="1">
              <a:off x="3710106" y="2404641"/>
              <a:ext cx="335650" cy="113980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F2D0707-5BD0-4FEB-ACC8-0E9058C189D5}"/>
                </a:ext>
              </a:extLst>
            </p:cNvPr>
            <p:cNvCxnSpPr>
              <a:cxnSpLocks/>
              <a:stCxn id="41" idx="5"/>
            </p:cNvCxnSpPr>
            <p:nvPr/>
          </p:nvCxnSpPr>
          <p:spPr bwMode="auto">
            <a:xfrm>
              <a:off x="3327240" y="1880371"/>
              <a:ext cx="225458" cy="581354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A9DF16D-73C9-4778-92A2-F954EC2C709A}"/>
                </a:ext>
              </a:extLst>
            </p:cNvPr>
            <p:cNvCxnSpPr>
              <a:cxnSpLocks/>
              <a:stCxn id="9" idx="4"/>
            </p:cNvCxnSpPr>
            <p:nvPr/>
          </p:nvCxnSpPr>
          <p:spPr bwMode="auto">
            <a:xfrm flipH="1">
              <a:off x="3458153" y="2591335"/>
              <a:ext cx="168271" cy="1746187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24E5312-1C49-40FE-9DD8-E553D2B752BE}"/>
              </a:ext>
            </a:extLst>
          </p:cNvPr>
          <p:cNvGrpSpPr/>
          <p:nvPr/>
        </p:nvGrpSpPr>
        <p:grpSpPr>
          <a:xfrm>
            <a:off x="4881694" y="1967772"/>
            <a:ext cx="931147" cy="2010522"/>
            <a:chOff x="2990389" y="1801203"/>
            <a:chExt cx="1022643" cy="2000306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C789A9A-BCC3-42EA-B833-91B8E7107233}"/>
                </a:ext>
              </a:extLst>
            </p:cNvPr>
            <p:cNvCxnSpPr>
              <a:cxnSpLocks/>
              <a:stCxn id="38" idx="3"/>
            </p:cNvCxnSpPr>
            <p:nvPr/>
          </p:nvCxnSpPr>
          <p:spPr bwMode="auto">
            <a:xfrm flipH="1">
              <a:off x="3633342" y="2475380"/>
              <a:ext cx="379690" cy="66628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5DE4A08-D2D3-4225-B543-EDC80A0AA965}"/>
                </a:ext>
              </a:extLst>
            </p:cNvPr>
            <p:cNvCxnSpPr>
              <a:cxnSpLocks/>
              <a:stCxn id="25" idx="4"/>
            </p:cNvCxnSpPr>
            <p:nvPr/>
          </p:nvCxnSpPr>
          <p:spPr bwMode="auto">
            <a:xfrm flipH="1">
              <a:off x="3552710" y="1801203"/>
              <a:ext cx="59957" cy="660523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E5616E-F1C5-40C7-BB3A-FD20E8A9C9D9}"/>
                </a:ext>
              </a:extLst>
            </p:cNvPr>
            <p:cNvCxnSpPr>
              <a:cxnSpLocks/>
              <a:endCxn id="20" idx="7"/>
            </p:cNvCxnSpPr>
            <p:nvPr/>
          </p:nvCxnSpPr>
          <p:spPr bwMode="auto">
            <a:xfrm flipH="1">
              <a:off x="2990389" y="2516953"/>
              <a:ext cx="569176" cy="1284556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5" name="Oval 114">
            <a:extLst>
              <a:ext uri="{FF2B5EF4-FFF2-40B4-BE49-F238E27FC236}">
                <a16:creationId xmlns:a16="http://schemas.microsoft.com/office/drawing/2014/main" id="{CD896298-DC48-46CC-BD11-F6A55239DE25}"/>
              </a:ext>
            </a:extLst>
          </p:cNvPr>
          <p:cNvSpPr/>
          <p:nvPr/>
        </p:nvSpPr>
        <p:spPr bwMode="auto">
          <a:xfrm>
            <a:off x="3616101" y="1859590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2F52A95-B27E-4A86-B982-152A56E64C53}"/>
              </a:ext>
            </a:extLst>
          </p:cNvPr>
          <p:cNvGrpSpPr/>
          <p:nvPr/>
        </p:nvGrpSpPr>
        <p:grpSpPr>
          <a:xfrm>
            <a:off x="2850959" y="1440837"/>
            <a:ext cx="1694182" cy="999489"/>
            <a:chOff x="2610512" y="2051103"/>
            <a:chExt cx="1860652" cy="99441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B8ABE86-7B64-4F00-86BA-FC625B6BFAE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33326" y="2051103"/>
              <a:ext cx="837838" cy="490915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574EE0C-1DCA-4314-8657-DF9CD65E8F03}"/>
                </a:ext>
              </a:extLst>
            </p:cNvPr>
            <p:cNvCxnSpPr>
              <a:cxnSpLocks/>
              <a:stCxn id="2" idx="5"/>
              <a:endCxn id="115" idx="3"/>
            </p:cNvCxnSpPr>
            <p:nvPr/>
          </p:nvCxnSpPr>
          <p:spPr bwMode="auto">
            <a:xfrm>
              <a:off x="2610512" y="2489179"/>
              <a:ext cx="864834" cy="102699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4406A7-4BC9-46BF-9066-22DDE7E765B8}"/>
                </a:ext>
              </a:extLst>
            </p:cNvPr>
            <p:cNvCxnSpPr>
              <a:cxnSpLocks/>
              <a:stCxn id="115" idx="4"/>
              <a:endCxn id="8" idx="0"/>
            </p:cNvCxnSpPr>
            <p:nvPr/>
          </p:nvCxnSpPr>
          <p:spPr bwMode="auto">
            <a:xfrm flipH="1">
              <a:off x="3440376" y="2613179"/>
              <a:ext cx="94147" cy="432334"/>
            </a:xfrm>
            <a:prstGeom prst="line">
              <a:avLst/>
            </a:prstGeom>
            <a:ln w="28575">
              <a:solidFill>
                <a:srgbClr val="87D078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C53BD3A-0558-42BD-9418-677EF63F7E90}"/>
              </a:ext>
            </a:extLst>
          </p:cNvPr>
          <p:cNvSpPr/>
          <p:nvPr/>
        </p:nvSpPr>
        <p:spPr bwMode="auto">
          <a:xfrm>
            <a:off x="4751614" y="3956881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E2E6CE-4088-4EB5-8939-2CF02CE2E364}"/>
              </a:ext>
            </a:extLst>
          </p:cNvPr>
          <p:cNvSpPr/>
          <p:nvPr/>
        </p:nvSpPr>
        <p:spPr bwMode="auto">
          <a:xfrm>
            <a:off x="3156629" y="3722315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3A971A-CA92-4D64-9910-ABFCD8008C29}"/>
              </a:ext>
            </a:extLst>
          </p:cNvPr>
          <p:cNvSpPr/>
          <p:nvPr/>
        </p:nvSpPr>
        <p:spPr bwMode="auto">
          <a:xfrm>
            <a:off x="2590800" y="2139806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5AB1B3-CB80-468C-B894-E84F57BAF057}"/>
              </a:ext>
            </a:extLst>
          </p:cNvPr>
          <p:cNvSpPr/>
          <p:nvPr/>
        </p:nvSpPr>
        <p:spPr bwMode="auto">
          <a:xfrm>
            <a:off x="2720878" y="1756366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A89DF5-C238-47C5-A0B4-DD4F317CB99F}"/>
              </a:ext>
            </a:extLst>
          </p:cNvPr>
          <p:cNvSpPr/>
          <p:nvPr/>
        </p:nvSpPr>
        <p:spPr bwMode="auto">
          <a:xfrm>
            <a:off x="5330176" y="2626874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A381B5-77AC-40BB-9BE1-290BB4AF40FA}"/>
              </a:ext>
            </a:extLst>
          </p:cNvPr>
          <p:cNvSpPr/>
          <p:nvPr/>
        </p:nvSpPr>
        <p:spPr bwMode="auto">
          <a:xfrm>
            <a:off x="4113129" y="3234267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BC1F85-E8CB-4BCD-9A11-993CA6FBDA68}"/>
              </a:ext>
            </a:extLst>
          </p:cNvPr>
          <p:cNvSpPr/>
          <p:nvPr/>
        </p:nvSpPr>
        <p:spPr bwMode="auto">
          <a:xfrm>
            <a:off x="5372100" y="1821578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F0B9F4-9AD1-4BA6-A15F-5247B5A2C5E9}"/>
              </a:ext>
            </a:extLst>
          </p:cNvPr>
          <p:cNvSpPr/>
          <p:nvPr/>
        </p:nvSpPr>
        <p:spPr bwMode="auto">
          <a:xfrm>
            <a:off x="3530377" y="2440326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91A440-F4CF-4347-9655-A1D1A6D37A1E}"/>
              </a:ext>
            </a:extLst>
          </p:cNvPr>
          <p:cNvSpPr/>
          <p:nvPr/>
        </p:nvSpPr>
        <p:spPr bwMode="auto">
          <a:xfrm>
            <a:off x="4610100" y="1294642"/>
            <a:ext cx="152400" cy="146194"/>
          </a:xfrm>
          <a:prstGeom prst="ellipse">
            <a:avLst/>
          </a:prstGeom>
          <a:solidFill>
            <a:srgbClr val="3333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06852" name="TextBox 206851">
            <a:extLst>
              <a:ext uri="{FF2B5EF4-FFF2-40B4-BE49-F238E27FC236}">
                <a16:creationId xmlns:a16="http://schemas.microsoft.com/office/drawing/2014/main" id="{7DF2579F-FA96-4B7E-A8D9-BF963816D930}"/>
              </a:ext>
            </a:extLst>
          </p:cNvPr>
          <p:cNvSpPr txBox="1"/>
          <p:nvPr/>
        </p:nvSpPr>
        <p:spPr>
          <a:xfrm>
            <a:off x="1066800" y="250251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0070C0"/>
                </a:solidFill>
              </a:rPr>
              <a:t>S</a:t>
            </a:r>
            <a:r>
              <a:rPr lang="en-IN" sz="2400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206853" name="Oval 206852">
            <a:extLst>
              <a:ext uri="{FF2B5EF4-FFF2-40B4-BE49-F238E27FC236}">
                <a16:creationId xmlns:a16="http://schemas.microsoft.com/office/drawing/2014/main" id="{86A6B222-CCAA-4BC3-9C92-C1257909F466}"/>
              </a:ext>
            </a:extLst>
          </p:cNvPr>
          <p:cNvSpPr/>
          <p:nvPr/>
        </p:nvSpPr>
        <p:spPr bwMode="auto">
          <a:xfrm>
            <a:off x="3490039" y="2381479"/>
            <a:ext cx="228600" cy="244012"/>
          </a:xfrm>
          <a:prstGeom prst="ellipse">
            <a:avLst/>
          </a:prstGeom>
          <a:noFill/>
          <a:ln w="12700" cap="flat" cmpd="sng" algn="ctr">
            <a:solidFill>
              <a:srgbClr val="FF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854" name="TextBox 206853">
            <a:extLst>
              <a:ext uri="{FF2B5EF4-FFF2-40B4-BE49-F238E27FC236}">
                <a16:creationId xmlns:a16="http://schemas.microsoft.com/office/drawing/2014/main" id="{A3DF42C2-F467-4BB9-8EEB-B95A655D4133}"/>
              </a:ext>
            </a:extLst>
          </p:cNvPr>
          <p:cNvSpPr txBox="1"/>
          <p:nvPr/>
        </p:nvSpPr>
        <p:spPr>
          <a:xfrm>
            <a:off x="4321308" y="1019956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9900219-61B6-4933-B5B1-4F4169427C94}"/>
              </a:ext>
            </a:extLst>
          </p:cNvPr>
          <p:cNvSpPr txBox="1"/>
          <p:nvPr/>
        </p:nvSpPr>
        <p:spPr>
          <a:xfrm>
            <a:off x="2663365" y="1409804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2525268-07E4-4BD9-BB04-532A5C5BC0A9}"/>
              </a:ext>
            </a:extLst>
          </p:cNvPr>
          <p:cNvSpPr txBox="1"/>
          <p:nvPr/>
        </p:nvSpPr>
        <p:spPr>
          <a:xfrm>
            <a:off x="3032839" y="3791907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i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38" name="TextBox 5">
            <a:extLst>
              <a:ext uri="{FF2B5EF4-FFF2-40B4-BE49-F238E27FC236}">
                <a16:creationId xmlns:a16="http://schemas.microsoft.com/office/drawing/2014/main" id="{85BC5DF7-F596-4B36-9E25-4FED531B2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777" y="3810106"/>
            <a:ext cx="3552278" cy="461665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000000"/>
                </a:solidFill>
              </a:rPr>
              <a:t>Q. # triangles when </a:t>
            </a:r>
            <a:r>
              <a:rPr 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</a:t>
            </a:r>
            <a:r>
              <a:rPr lang="en-US" sz="2400" i="1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 = </a:t>
            </a:r>
            <a:r>
              <a:rPr lang="en-US" sz="2400" i="1" dirty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?</a:t>
            </a:r>
            <a:endParaRPr kumimoji="0" lang="fi-FI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1" name="TextBox 5">
            <a:extLst>
              <a:ext uri="{FF2B5EF4-FFF2-40B4-BE49-F238E27FC236}">
                <a16:creationId xmlns:a16="http://schemas.microsoft.com/office/drawing/2014/main" id="{D28EBD5E-DBA2-4AF5-A5F8-1FE8FCC05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219200"/>
            <a:ext cx="3335418" cy="1061829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fi-FI" sz="2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Claim</a:t>
            </a:r>
            <a:r>
              <a:rPr kumimoji="0" lang="fi-FI" sz="2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fi-FI" sz="21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fi-FI" sz="21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All</a:t>
            </a:r>
            <a:r>
              <a:rPr kumimoji="0" lang="fi-FI" sz="2100" b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edges of the convex hull must be present in any valid triangulation</a:t>
            </a:r>
            <a:endParaRPr kumimoji="0" lang="fi-FI" sz="21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6867" name="TextBox 206866">
            <a:extLst>
              <a:ext uri="{FF2B5EF4-FFF2-40B4-BE49-F238E27FC236}">
                <a16:creationId xmlns:a16="http://schemas.microsoft.com/office/drawing/2014/main" id="{D2D5A73F-BDB4-4856-BD69-954E0F790F0E}"/>
              </a:ext>
            </a:extLst>
          </p:cNvPr>
          <p:cNvSpPr txBox="1"/>
          <p:nvPr/>
        </p:nvSpPr>
        <p:spPr>
          <a:xfrm>
            <a:off x="4790663" y="5949427"/>
            <a:ext cx="436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FF"/>
                </a:solidFill>
              </a:rPr>
              <a:t>Polygonization through all vertices may not help, because triangulating that polygon may not lead to maximality in a point set!</a:t>
            </a:r>
          </a:p>
        </p:txBody>
      </p:sp>
    </p:spTree>
    <p:extLst>
      <p:ext uri="{BB962C8B-B14F-4D97-AF65-F5344CB8AC3E}">
        <p14:creationId xmlns:p14="http://schemas.microsoft.com/office/powerpoint/2010/main" val="216866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/>
      <p:bldP spid="206853" grpId="0" animBg="1"/>
      <p:bldP spid="206854" grpId="0"/>
      <p:bldP spid="135" grpId="0"/>
      <p:bldP spid="137" grpId="0"/>
      <p:bldP spid="138" grpId="0" animBg="1"/>
      <p:bldP spid="151" grpId="0" animBg="1"/>
      <p:bldP spid="2068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D409-AE57-4C4C-A22F-7E7B9763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412"/>
            <a:ext cx="7543800" cy="1143000"/>
          </a:xfrm>
        </p:spPr>
        <p:txBody>
          <a:bodyPr/>
          <a:lstStyle/>
          <a:p>
            <a:pPr>
              <a:defRPr/>
            </a:pPr>
            <a:r>
              <a:rPr lang="en-US" sz="3600" b="0" dirty="0"/>
              <a:t>4-Approximation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0747EC-A653-45AE-AC34-8E50B4B54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03972"/>
            <a:ext cx="8686800" cy="45307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Assume H-M algorithm produces </a:t>
            </a:r>
            <a:r>
              <a:rPr lang="en-US" i="1" dirty="0"/>
              <a:t>M</a:t>
            </a:r>
            <a:r>
              <a:rPr lang="en-US" dirty="0"/>
              <a:t> convex pieces at the end</a:t>
            </a:r>
          </a:p>
          <a:p>
            <a:pPr>
              <a:defRPr/>
            </a:pPr>
            <a:r>
              <a:rPr lang="en-US" dirty="0"/>
              <a:t>There are at most 2</a:t>
            </a:r>
            <a:r>
              <a:rPr lang="en-US" i="1" dirty="0"/>
              <a:t>r</a:t>
            </a:r>
            <a:r>
              <a:rPr lang="en-US" dirty="0"/>
              <a:t> diagonals left (by previous lemma)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2</a:t>
            </a:r>
            <a:r>
              <a:rPr lang="en-US" i="1" dirty="0"/>
              <a:t>r</a:t>
            </a:r>
            <a:r>
              <a:rPr lang="en-US" dirty="0"/>
              <a:t>+1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i="1" dirty="0"/>
              <a:t>M </a:t>
            </a:r>
          </a:p>
          <a:p>
            <a:pPr>
              <a:defRPr/>
            </a:pPr>
            <a:r>
              <a:rPr lang="en-US" dirty="0"/>
              <a:t>Let </a:t>
            </a: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 be the optimum number of convex pieces (even by using Steiner’s vertices) </a:t>
            </a: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 </a:t>
            </a:r>
            <a:r>
              <a:rPr lang="en-IN" u="sng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&gt;</a:t>
            </a: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</a:t>
            </a:r>
            <a:r>
              <a:rPr lang="en-IN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/2 + 1 </a:t>
            </a: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US" dirty="0">
                <a:sym typeface="Symbol" panose="05050102010706020507" pitchFamily="18" charset="2"/>
              </a:rPr>
              <a:t>4</a:t>
            </a: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 </a:t>
            </a:r>
            <a:r>
              <a:rPr lang="en-IN" u="sng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&gt;</a:t>
            </a: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2</a:t>
            </a:r>
            <a:r>
              <a:rPr lang="en-IN" i="1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+ 4 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i="1" dirty="0"/>
              <a:t>M</a:t>
            </a:r>
          </a:p>
          <a:p>
            <a:pPr>
              <a:buFont typeface="Symbol" panose="05050102010706020507" pitchFamily="18" charset="2"/>
              <a:buChar char="Þ"/>
              <a:defRPr/>
            </a:pPr>
            <a:r>
              <a:rPr lang="en-US" i="1" dirty="0"/>
              <a:t> M </a:t>
            </a:r>
            <a:r>
              <a:rPr lang="en-US" i="1" u="sng" dirty="0"/>
              <a:t>&lt;</a:t>
            </a:r>
            <a:r>
              <a:rPr lang="en-US" i="1" dirty="0"/>
              <a:t> </a:t>
            </a:r>
            <a:r>
              <a:rPr lang="en-US" dirty="0">
                <a:sym typeface="Symbol" panose="05050102010706020507" pitchFamily="18" charset="2"/>
              </a:rPr>
              <a:t>4</a:t>
            </a:r>
            <a:r>
              <a:rPr lang="en-IN" kern="1200" dirty="0">
                <a:solidFill>
                  <a:srgbClr val="000000"/>
                </a:solidFill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7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D409-AE57-4C4C-A22F-7E7B9763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38400"/>
            <a:ext cx="7543800" cy="1143000"/>
          </a:xfrm>
        </p:spPr>
        <p:txBody>
          <a:bodyPr/>
          <a:lstStyle/>
          <a:p>
            <a:pPr>
              <a:defRPr/>
            </a:pPr>
            <a:r>
              <a:rPr lang="en-US" sz="3600" b="0" dirty="0"/>
              <a:t>Visibility and Art-Gallery Problem</a:t>
            </a:r>
          </a:p>
        </p:txBody>
      </p:sp>
    </p:spTree>
    <p:extLst>
      <p:ext uri="{BB962C8B-B14F-4D97-AF65-F5344CB8AC3E}">
        <p14:creationId xmlns:p14="http://schemas.microsoft.com/office/powerpoint/2010/main" val="1879351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94ABE6-EAE4-4422-A3DA-723EF6625FBC}"/>
              </a:ext>
            </a:extLst>
          </p:cNvPr>
          <p:cNvSpPr txBox="1"/>
          <p:nvPr/>
        </p:nvSpPr>
        <p:spPr>
          <a:xfrm>
            <a:off x="78105" y="5660602"/>
            <a:ext cx="7006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Given the floorplan of a weirdly shaped art gallery having </a:t>
            </a:r>
            <a:r>
              <a:rPr lang="en-US" sz="2200" i="1" dirty="0"/>
              <a:t>n</a:t>
            </a:r>
            <a:r>
              <a:rPr lang="en-US" sz="2200" dirty="0"/>
              <a:t> straight sides, how many guards will have to be posted, in the worst case, so that the entire wall is visible to them?</a:t>
            </a:r>
            <a:endParaRPr lang="en-IN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F20ACF-57F5-4DD2-ABE4-5F32F6E52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919" y="2268831"/>
            <a:ext cx="1398481" cy="14059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1AA3A7-6A6E-418E-AC8F-B3B77BFE1537}"/>
              </a:ext>
            </a:extLst>
          </p:cNvPr>
          <p:cNvSpPr txBox="1"/>
          <p:nvPr/>
        </p:nvSpPr>
        <p:spPr>
          <a:xfrm>
            <a:off x="7237519" y="377398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Victor Klee (1973)</a:t>
            </a:r>
          </a:p>
        </p:txBody>
      </p:sp>
      <p:pic>
        <p:nvPicPr>
          <p:cNvPr id="34818" name="Picture 2" descr="The Past, Present &amp; Future of the Art Galleries in Kolkata">
            <a:extLst>
              <a:ext uri="{FF2B5EF4-FFF2-40B4-BE49-F238E27FC236}">
                <a16:creationId xmlns:a16="http://schemas.microsoft.com/office/drawing/2014/main" id="{2AFA31F5-D6BD-4A3D-A025-16203527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523" y="2059046"/>
            <a:ext cx="2982477" cy="181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1A3911-A0DE-4260-9034-F1BEADAD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9" y="3919407"/>
            <a:ext cx="2210439" cy="1818584"/>
          </a:xfrm>
          <a:prstGeom prst="rect">
            <a:avLst/>
          </a:prstGeom>
        </p:spPr>
      </p:pic>
      <p:pic>
        <p:nvPicPr>
          <p:cNvPr id="34820" name="Picture 4" descr="How to make sure you enjoy your Mona Lisa visit at the Louvre - Discover  Walks Paris">
            <a:extLst>
              <a:ext uri="{FF2B5EF4-FFF2-40B4-BE49-F238E27FC236}">
                <a16:creationId xmlns:a16="http://schemas.microsoft.com/office/drawing/2014/main" id="{2BA81288-F3C5-4253-A983-7EE363798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" y="3489194"/>
            <a:ext cx="3524461" cy="178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4067857" cy="646331"/>
          </a:xfrm>
          <a:prstGeom prst="rect">
            <a:avLst/>
          </a:prstGeom>
          <a:solidFill>
            <a:srgbClr val="FF9900"/>
          </a:solidFill>
        </p:spPr>
        <p:txBody>
          <a:bodyPr wrap="square">
            <a:spAutoFit/>
          </a:bodyPr>
          <a:lstStyle/>
          <a:p>
            <a:r>
              <a:rPr lang="en-IN" sz="3600" dirty="0"/>
              <a:t>Art Gallery Problem</a:t>
            </a:r>
          </a:p>
        </p:txBody>
      </p:sp>
      <p:pic>
        <p:nvPicPr>
          <p:cNvPr id="34822" name="Picture 6" descr="Visiting the Louvre Museum in Paris - France Travel Blog">
            <a:extLst>
              <a:ext uri="{FF2B5EF4-FFF2-40B4-BE49-F238E27FC236}">
                <a16:creationId xmlns:a16="http://schemas.microsoft.com/office/drawing/2014/main" id="{3DC30F4B-1548-4C82-AC80-D3154471B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" y="1027617"/>
            <a:ext cx="3524461" cy="1973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 descr="Louvre Museum Skip The Line Ticket with Host | Get the Best Prices with  Headout">
            <a:extLst>
              <a:ext uri="{FF2B5EF4-FFF2-40B4-BE49-F238E27FC236}">
                <a16:creationId xmlns:a16="http://schemas.microsoft.com/office/drawing/2014/main" id="{B5300759-F83D-4606-9F05-10692CB0A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148638"/>
            <a:ext cx="2946400" cy="183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6" name="Picture 10" descr="Mona Lisa - Wikipedia">
            <a:extLst>
              <a:ext uri="{FF2B5EF4-FFF2-40B4-BE49-F238E27FC236}">
                <a16:creationId xmlns:a16="http://schemas.microsoft.com/office/drawing/2014/main" id="{5EA774E3-86A9-4FA7-A10C-AC123E37F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71939"/>
            <a:ext cx="1028700" cy="153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B481AAF-4EF2-4861-844C-3D38415F831C}"/>
              </a:ext>
            </a:extLst>
          </p:cNvPr>
          <p:cNvGrpSpPr/>
          <p:nvPr/>
        </p:nvGrpSpPr>
        <p:grpSpPr>
          <a:xfrm>
            <a:off x="7467600" y="4302592"/>
            <a:ext cx="1751119" cy="2405131"/>
            <a:chOff x="7467600" y="4302592"/>
            <a:chExt cx="1751119" cy="24051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CD4F02-D49B-456A-8337-BB6F66B25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16919" y="4302592"/>
              <a:ext cx="1498770" cy="170154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E008C3-9F43-48FB-8E4E-FCFA7033D668}"/>
                </a:ext>
              </a:extLst>
            </p:cNvPr>
            <p:cNvSpPr txBox="1"/>
            <p:nvPr/>
          </p:nvSpPr>
          <p:spPr>
            <a:xfrm>
              <a:off x="7467600" y="6061392"/>
              <a:ext cx="17511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Vasek</a:t>
              </a:r>
              <a:r>
                <a:rPr lang="en-IN" dirty="0"/>
                <a:t> </a:t>
              </a:r>
              <a:r>
                <a:rPr lang="en-IN" dirty="0" err="1"/>
                <a:t>Chvátal</a:t>
              </a:r>
              <a:endParaRPr lang="en-IN" dirty="0"/>
            </a:p>
            <a:p>
              <a:r>
                <a:rPr lang="en-IN" dirty="0"/>
                <a:t>(1975)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73FDD7-DF8A-42D6-A395-283DACAD136C}"/>
              </a:ext>
            </a:extLst>
          </p:cNvPr>
          <p:cNvSpPr txBox="1"/>
          <p:nvPr/>
        </p:nvSpPr>
        <p:spPr>
          <a:xfrm>
            <a:off x="381000" y="306058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Louvre Museum, Paris</a:t>
            </a:r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4A880BE-1201-4446-A044-1A14CEB76247}"/>
              </a:ext>
            </a:extLst>
          </p:cNvPr>
          <p:cNvSpPr/>
          <p:nvPr/>
        </p:nvSpPr>
        <p:spPr bwMode="auto">
          <a:xfrm>
            <a:off x="5341361" y="5176626"/>
            <a:ext cx="152400" cy="15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5E158D-0E47-4678-851C-F6E045E6C6CC}"/>
              </a:ext>
            </a:extLst>
          </p:cNvPr>
          <p:cNvSpPr/>
          <p:nvPr/>
        </p:nvSpPr>
        <p:spPr bwMode="auto">
          <a:xfrm>
            <a:off x="4612640" y="510042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CA0A7-B012-4896-B1C0-631B728B4E86}"/>
              </a:ext>
            </a:extLst>
          </p:cNvPr>
          <p:cNvSpPr/>
          <p:nvPr/>
        </p:nvSpPr>
        <p:spPr bwMode="auto">
          <a:xfrm>
            <a:off x="5372418" y="4254759"/>
            <a:ext cx="118534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A1E4BE3-2197-4498-8BA7-84AF20770D21}"/>
              </a:ext>
            </a:extLst>
          </p:cNvPr>
          <p:cNvSpPr/>
          <p:nvPr/>
        </p:nvSpPr>
        <p:spPr bwMode="auto">
          <a:xfrm>
            <a:off x="4800600" y="4441280"/>
            <a:ext cx="9525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1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61A3911-A0DE-4260-9034-F1BEADAD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6744"/>
            <a:ext cx="2590800" cy="23621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Problem: Assumptions and Questions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4ABE6-EAE4-4422-A3DA-723EF6625FBC}"/>
              </a:ext>
            </a:extLst>
          </p:cNvPr>
          <p:cNvSpPr txBox="1"/>
          <p:nvPr/>
        </p:nvSpPr>
        <p:spPr>
          <a:xfrm>
            <a:off x="2687320" y="667599"/>
            <a:ext cx="630428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Question:</a:t>
            </a:r>
            <a:r>
              <a:rPr lang="en-US" sz="2200" dirty="0"/>
              <a:t> Given a polygonal gallery with </a:t>
            </a:r>
            <a:r>
              <a:rPr lang="en-US" sz="2200" i="1" dirty="0"/>
              <a:t>n</a:t>
            </a:r>
            <a:r>
              <a:rPr lang="en-US" sz="2200" dirty="0"/>
              <a:t> vertices, where should we position guards/watchmen so that the assets are protected from theft? In other words, every asset should be visible to at least one guard.</a:t>
            </a:r>
          </a:p>
          <a:p>
            <a:pPr algn="just"/>
            <a:endParaRPr lang="en-US" sz="800" dirty="0"/>
          </a:p>
          <a:p>
            <a:pPr algn="just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Floodlight illumination problem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(or surveillance problem): Where should we put light sources (or cameras) so that the entire floor, the interior of a polygon be illuminated (or be under watch)?  </a:t>
            </a:r>
            <a:endParaRPr lang="en-IN" sz="2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F6C8B-93FA-41F9-80DE-2A7B22BE01FC}"/>
              </a:ext>
            </a:extLst>
          </p:cNvPr>
          <p:cNvSpPr txBox="1"/>
          <p:nvPr/>
        </p:nvSpPr>
        <p:spPr>
          <a:xfrm>
            <a:off x="152400" y="3380125"/>
            <a:ext cx="8763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Assumptions</a:t>
            </a:r>
            <a:r>
              <a:rPr lang="en-US" sz="2200" dirty="0"/>
              <a:t> </a:t>
            </a:r>
          </a:p>
          <a:p>
            <a:pPr algn="just"/>
            <a:r>
              <a:rPr lang="en-US" sz="2200" i="1" dirty="0"/>
              <a:t>Positions of guards:</a:t>
            </a:r>
            <a:r>
              <a:rPr lang="en-US" sz="2200" dirty="0"/>
              <a:t> vertex, edge, or anywhere in the interior? Static or roaming? Guards are assumed to be points and have </a:t>
            </a:r>
            <a:r>
              <a:rPr lang="en-US" sz="2200" dirty="0" err="1"/>
              <a:t>continous</a:t>
            </a:r>
            <a:r>
              <a:rPr lang="en-US" sz="2200" dirty="0"/>
              <a:t> 360</a:t>
            </a:r>
            <a:r>
              <a:rPr lang="en-US" sz="2200" dirty="0">
                <a:sym typeface="Symbol" panose="05050102010706020507" pitchFamily="18" charset="2"/>
              </a:rPr>
              <a:t></a:t>
            </a:r>
            <a:r>
              <a:rPr lang="en-US" sz="2200" dirty="0"/>
              <a:t> vision; cannot see through obstructions; they do not block visibility of each other</a:t>
            </a:r>
          </a:p>
          <a:p>
            <a:pPr algn="just"/>
            <a:r>
              <a:rPr lang="en-US" sz="2200" i="1" dirty="0">
                <a:solidFill>
                  <a:schemeClr val="accent6">
                    <a:lumMod val="75000"/>
                  </a:schemeClr>
                </a:solidFill>
              </a:rPr>
              <a:t>Coverage: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Wall (boundary coverage) or area coverage? How about 3D? </a:t>
            </a:r>
          </a:p>
          <a:p>
            <a:pPr algn="just"/>
            <a:r>
              <a:rPr lang="en-US" sz="2200" i="1" dirty="0">
                <a:solidFill>
                  <a:srgbClr val="0070C0"/>
                </a:solidFill>
              </a:rPr>
              <a:t>Optimization issue: </a:t>
            </a:r>
            <a:r>
              <a:rPr lang="en-US" sz="2200" dirty="0">
                <a:solidFill>
                  <a:srgbClr val="0070C0"/>
                </a:solidFill>
              </a:rPr>
              <a:t>What is the minimum number of guards necessary to cover a given polygon? For boundary coverage or area coverage?</a:t>
            </a:r>
          </a:p>
          <a:p>
            <a:pPr algn="just"/>
            <a:r>
              <a:rPr lang="en-US" sz="2200" i="1" dirty="0">
                <a:solidFill>
                  <a:srgbClr val="FF00FF"/>
                </a:solidFill>
              </a:rPr>
              <a:t>Existential issue: </a:t>
            </a:r>
            <a:r>
              <a:rPr lang="en-US" sz="2200" dirty="0">
                <a:solidFill>
                  <a:srgbClr val="FF00FF"/>
                </a:solidFill>
              </a:rPr>
              <a:t>For a given value of </a:t>
            </a:r>
            <a:r>
              <a:rPr lang="en-US" sz="2200" i="1" dirty="0">
                <a:solidFill>
                  <a:srgbClr val="FF00FF"/>
                </a:solidFill>
              </a:rPr>
              <a:t>n</a:t>
            </a:r>
            <a:r>
              <a:rPr lang="en-US" sz="2200" dirty="0">
                <a:solidFill>
                  <a:srgbClr val="FF00FF"/>
                </a:solidFill>
              </a:rPr>
              <a:t>, in the worst case, how many guards will be needed?</a:t>
            </a:r>
          </a:p>
          <a:p>
            <a:pPr algn="just"/>
            <a:r>
              <a:rPr lang="en-US" sz="2200" i="1" dirty="0">
                <a:solidFill>
                  <a:srgbClr val="0070C0"/>
                </a:solidFill>
              </a:rPr>
              <a:t>Generality:</a:t>
            </a:r>
            <a:r>
              <a:rPr lang="en-US" sz="2200" dirty="0">
                <a:solidFill>
                  <a:srgbClr val="0070C0"/>
                </a:solidFill>
              </a:rPr>
              <a:t> How about polygons with holes?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490B5D-62CC-4183-90BB-33C459DEA439}"/>
              </a:ext>
            </a:extLst>
          </p:cNvPr>
          <p:cNvSpPr/>
          <p:nvPr/>
        </p:nvSpPr>
        <p:spPr bwMode="auto">
          <a:xfrm>
            <a:off x="330200" y="2590800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4F0E54-5540-4EDD-A158-8EA66144E896}"/>
              </a:ext>
            </a:extLst>
          </p:cNvPr>
          <p:cNvSpPr/>
          <p:nvPr/>
        </p:nvSpPr>
        <p:spPr bwMode="auto">
          <a:xfrm>
            <a:off x="1447800" y="2438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83F5C7-FF5C-4A23-8E37-EFD9C7F7F7E8}"/>
              </a:ext>
            </a:extLst>
          </p:cNvPr>
          <p:cNvSpPr/>
          <p:nvPr/>
        </p:nvSpPr>
        <p:spPr bwMode="auto">
          <a:xfrm>
            <a:off x="1066800" y="1931417"/>
            <a:ext cx="152400" cy="152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9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Visibility Zones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6D6E0-C258-45F9-8525-9FFB57591C92}"/>
              </a:ext>
            </a:extLst>
          </p:cNvPr>
          <p:cNvSpPr txBox="1"/>
          <p:nvPr/>
        </p:nvSpPr>
        <p:spPr>
          <a:xfrm>
            <a:off x="5842442" y="4548925"/>
            <a:ext cx="190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87D078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invisible zone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492F6A-2F29-4294-8C72-A7C443C33467}"/>
              </a:ext>
            </a:extLst>
          </p:cNvPr>
          <p:cNvGrpSpPr/>
          <p:nvPr/>
        </p:nvGrpSpPr>
        <p:grpSpPr>
          <a:xfrm>
            <a:off x="3918133" y="1366836"/>
            <a:ext cx="4933950" cy="3205162"/>
            <a:chOff x="3918133" y="1366836"/>
            <a:chExt cx="4933950" cy="32051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505433-F441-4013-AA9D-B8B0575C2598}"/>
                </a:ext>
              </a:extLst>
            </p:cNvPr>
            <p:cNvGrpSpPr/>
            <p:nvPr/>
          </p:nvGrpSpPr>
          <p:grpSpPr>
            <a:xfrm>
              <a:off x="3918133" y="1366836"/>
              <a:ext cx="4933950" cy="3205162"/>
              <a:chOff x="3885476" y="1261973"/>
              <a:chExt cx="4933950" cy="320516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D4313CB-FAB4-4429-BD32-FA8150148F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885476" y="1261973"/>
                <a:ext cx="4933950" cy="3205162"/>
                <a:chOff x="2461" y="797"/>
                <a:chExt cx="3108" cy="2019"/>
              </a:xfrm>
            </p:grpSpPr>
            <p:sp>
              <p:nvSpPr>
                <p:cNvPr id="8" name="AutoShape 3">
                  <a:extLst>
                    <a:ext uri="{FF2B5EF4-FFF2-40B4-BE49-F238E27FC236}">
                      <a16:creationId xmlns:a16="http://schemas.microsoft.com/office/drawing/2014/main" id="{B73DF5B0-5809-4575-A387-DBE50DECD5B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461" y="797"/>
                  <a:ext cx="3108" cy="20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+mn-ea"/>
                    <a:cs typeface="Arial" pitchFamily="34" charset="0"/>
                  </a:endParaRPr>
                </a:p>
              </p:txBody>
            </p:sp>
            <p:pic>
              <p:nvPicPr>
                <p:cNvPr id="3077" name="Picture 5">
                  <a:extLst>
                    <a:ext uri="{FF2B5EF4-FFF2-40B4-BE49-F238E27FC236}">
                      <a16:creationId xmlns:a16="http://schemas.microsoft.com/office/drawing/2014/main" id="{99EEA841-5F4E-4479-A08B-1CD3C615B2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61" y="797"/>
                  <a:ext cx="3116" cy="2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5992C5-5E94-40F2-8591-F03C37B64F23}"/>
                  </a:ext>
                </a:extLst>
              </p:cNvPr>
              <p:cNvSpPr/>
              <p:nvPr/>
            </p:nvSpPr>
            <p:spPr bwMode="auto">
              <a:xfrm rot="20163186">
                <a:off x="6361801" y="2351735"/>
                <a:ext cx="1285864" cy="1363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tlCol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330E6DE-E047-4C14-A64F-49D3EE2CC0FA}"/>
                  </a:ext>
                </a:extLst>
              </p:cNvPr>
              <p:cNvSpPr/>
              <p:nvPr/>
            </p:nvSpPr>
            <p:spPr bwMode="auto">
              <a:xfrm rot="12462985" flipV="1">
                <a:off x="4734636" y="2456060"/>
                <a:ext cx="656297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tlCol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6912A28-A3F4-4750-8223-E13984705954}"/>
                  </a:ext>
                </a:extLst>
              </p:cNvPr>
              <p:cNvSpPr/>
              <p:nvPr/>
            </p:nvSpPr>
            <p:spPr bwMode="auto">
              <a:xfrm rot="1280964">
                <a:off x="7187597" y="3526162"/>
                <a:ext cx="496435" cy="887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rtlCol="0" anchor="ctr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3D6BC2-19D2-46D3-BAA7-9E69C4D4C4AA}"/>
                </a:ext>
              </a:extLst>
            </p:cNvPr>
            <p:cNvSpPr/>
            <p:nvPr/>
          </p:nvSpPr>
          <p:spPr bwMode="auto">
            <a:xfrm rot="1280964">
              <a:off x="7161913" y="3481578"/>
              <a:ext cx="496435" cy="8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DC0BD1-A990-4AAA-9C28-22DD067546C0}"/>
                </a:ext>
              </a:extLst>
            </p:cNvPr>
            <p:cNvSpPr/>
            <p:nvPr/>
          </p:nvSpPr>
          <p:spPr bwMode="auto">
            <a:xfrm rot="21405962">
              <a:off x="4418565" y="3045605"/>
              <a:ext cx="600687" cy="8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4CCDBFBE-C46C-4A4D-B40A-D9216D92FB4E}"/>
              </a:ext>
            </a:extLst>
          </p:cNvPr>
          <p:cNvSpPr/>
          <p:nvPr/>
        </p:nvSpPr>
        <p:spPr bwMode="auto">
          <a:xfrm>
            <a:off x="5771492" y="2888073"/>
            <a:ext cx="187721" cy="1790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A5D3C-B12C-4D15-8CB2-8B12ACE67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88" y="1373667"/>
            <a:ext cx="4994340" cy="3217862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FA23163B-9675-4B3D-B9E9-268E22FE208A}"/>
              </a:ext>
            </a:extLst>
          </p:cNvPr>
          <p:cNvSpPr/>
          <p:nvPr/>
        </p:nvSpPr>
        <p:spPr bwMode="auto">
          <a:xfrm>
            <a:off x="5751052" y="2888073"/>
            <a:ext cx="208161" cy="1790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F8EFA2A-8423-446C-B3B1-259D75F9342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419630" y="3980600"/>
            <a:ext cx="771456" cy="46406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7ECC55B-0103-441B-B6F4-5E35068D39F4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129888" y="1966402"/>
            <a:ext cx="972915" cy="7904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562336-9172-4141-9AFE-56E54D38A8C0}"/>
              </a:ext>
            </a:extLst>
          </p:cNvPr>
          <p:cNvSpPr txBox="1"/>
          <p:nvPr/>
        </p:nvSpPr>
        <p:spPr>
          <a:xfrm>
            <a:off x="7162800" y="1436556"/>
            <a:ext cx="190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visible 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F7BF4-6DAA-4085-AF75-FF9692E3FF74}"/>
              </a:ext>
            </a:extLst>
          </p:cNvPr>
          <p:cNvSpPr txBox="1"/>
          <p:nvPr/>
        </p:nvSpPr>
        <p:spPr>
          <a:xfrm>
            <a:off x="109637" y="1229716"/>
            <a:ext cx="3808495" cy="830997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What is the visibility zone of a point (guard) in a polygon?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59E10-C933-423D-877B-C5B384E1F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17" y="3535154"/>
            <a:ext cx="4764081" cy="28956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9C70522-5C80-455D-9B36-A51C22DC1EAB}"/>
              </a:ext>
            </a:extLst>
          </p:cNvPr>
          <p:cNvSpPr/>
          <p:nvPr/>
        </p:nvSpPr>
        <p:spPr bwMode="auto">
          <a:xfrm>
            <a:off x="1042308" y="4657890"/>
            <a:ext cx="208161" cy="1790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9" grpId="0" animBg="1"/>
      <p:bldP spid="30" grpId="0" animBg="1"/>
      <p:bldP spid="16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Problem: Visible Zones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0D9A7-7D84-405B-A056-6F0AE25A5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08792" y="1245126"/>
            <a:ext cx="3962400" cy="27595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7F7BF4-6DAA-4085-AF75-FF9692E3FF74}"/>
              </a:ext>
            </a:extLst>
          </p:cNvPr>
          <p:cNvSpPr txBox="1"/>
          <p:nvPr/>
        </p:nvSpPr>
        <p:spPr>
          <a:xfrm>
            <a:off x="609600" y="1238071"/>
            <a:ext cx="2667000" cy="120032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zone invisible to two guards or cameras as placed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F3AC5140-90F9-4C10-B69C-A28D7FB05291}"/>
              </a:ext>
            </a:extLst>
          </p:cNvPr>
          <p:cNvCxnSpPr>
            <a:cxnSpLocks/>
          </p:cNvCxnSpPr>
          <p:nvPr/>
        </p:nvCxnSpPr>
        <p:spPr bwMode="auto">
          <a:xfrm>
            <a:off x="3276600" y="1981200"/>
            <a:ext cx="1455964" cy="457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2001F7-81F9-4124-BAC5-EAF394431038}"/>
              </a:ext>
            </a:extLst>
          </p:cNvPr>
          <p:cNvSpPr txBox="1"/>
          <p:nvPr/>
        </p:nvSpPr>
        <p:spPr>
          <a:xfrm>
            <a:off x="7162800" y="2036511"/>
            <a:ext cx="106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guards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4EA566B-7838-4C86-B6C2-5AA3043DE2AF}"/>
              </a:ext>
            </a:extLst>
          </p:cNvPr>
          <p:cNvCxnSpPr>
            <a:cxnSpLocks/>
            <a:stCxn id="17" idx="1"/>
          </p:cNvCxnSpPr>
          <p:nvPr/>
        </p:nvCxnSpPr>
        <p:spPr bwMode="auto">
          <a:xfrm rot="10800000">
            <a:off x="5791200" y="1447802"/>
            <a:ext cx="1371600" cy="81954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3AF90E0-A98D-4810-B845-A41C3C17426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784450" y="2438399"/>
            <a:ext cx="1378351" cy="12356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144CBD0-D811-48E6-A67D-76869B14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7" y="4401274"/>
            <a:ext cx="3744149" cy="21945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0EBAE1-AEDB-4AC5-B8E2-C8A0C80E5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350179"/>
            <a:ext cx="3611485" cy="2185899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F8EFA2A-8423-446C-B3B1-259D75F9342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1075754" y="2818919"/>
            <a:ext cx="2302426" cy="166093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99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Boundary </a:t>
            </a:r>
            <a:r>
              <a:rPr lang="en-IN" sz="3200" i="1" dirty="0">
                <a:solidFill>
                  <a:schemeClr val="bg1"/>
                </a:solidFill>
              </a:rPr>
              <a:t>versus</a:t>
            </a:r>
            <a:r>
              <a:rPr lang="en-IN" sz="3200" dirty="0">
                <a:solidFill>
                  <a:schemeClr val="bg1"/>
                </a:solidFill>
              </a:rPr>
              <a:t> Area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13E50-DBC4-4AC1-9B94-67F9F4DE6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168" y="1524000"/>
            <a:ext cx="4116538" cy="45739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22459B4-70B1-4097-8C00-FC44D2B01ACE}"/>
              </a:ext>
            </a:extLst>
          </p:cNvPr>
          <p:cNvGrpSpPr/>
          <p:nvPr/>
        </p:nvGrpSpPr>
        <p:grpSpPr>
          <a:xfrm>
            <a:off x="880584" y="3813333"/>
            <a:ext cx="2209800" cy="461665"/>
            <a:chOff x="609600" y="5284231"/>
            <a:chExt cx="2209800" cy="46166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B8AB49-D1A4-4939-B30F-B812E7FFA79B}"/>
                </a:ext>
              </a:extLst>
            </p:cNvPr>
            <p:cNvSpPr/>
            <p:nvPr/>
          </p:nvSpPr>
          <p:spPr bwMode="auto">
            <a:xfrm>
              <a:off x="609600" y="5410200"/>
              <a:ext cx="228600" cy="2097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562336-9172-4141-9AFE-56E54D38A8C0}"/>
                </a:ext>
              </a:extLst>
            </p:cNvPr>
            <p:cNvSpPr txBox="1"/>
            <p:nvPr/>
          </p:nvSpPr>
          <p:spPr>
            <a:xfrm>
              <a:off x="916424" y="5284231"/>
              <a:ext cx="1902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vertex guards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F8EFA2A-8423-446C-B3B1-259D75F93428}"/>
              </a:ext>
            </a:extLst>
          </p:cNvPr>
          <p:cNvCxnSpPr>
            <a:cxnSpLocks/>
          </p:cNvCxnSpPr>
          <p:nvPr/>
        </p:nvCxnSpPr>
        <p:spPr bwMode="auto">
          <a:xfrm>
            <a:off x="3691038" y="3044667"/>
            <a:ext cx="1889309" cy="61979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7F7BF4-6DAA-4085-AF75-FF9692E3FF74}"/>
              </a:ext>
            </a:extLst>
          </p:cNvPr>
          <p:cNvSpPr txBox="1"/>
          <p:nvPr/>
        </p:nvSpPr>
        <p:spPr>
          <a:xfrm>
            <a:off x="109638" y="1229716"/>
            <a:ext cx="3581400" cy="1938992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/>
              <a:t>The entire boundary (walls) of the polygon is </a:t>
            </a:r>
            <a:r>
              <a:rPr lang="en-IN" sz="2400" dirty="0">
                <a:solidFill>
                  <a:srgbClr val="0070C0"/>
                </a:solidFill>
              </a:rPr>
              <a:t>visible</a:t>
            </a:r>
            <a:r>
              <a:rPr lang="en-IN" sz="2400" dirty="0"/>
              <a:t> in the interior but the central zone is </a:t>
            </a:r>
            <a:r>
              <a:rPr lang="en-IN" sz="2400" dirty="0">
                <a:solidFill>
                  <a:srgbClr val="C00000"/>
                </a:solidFill>
              </a:rPr>
              <a:t>invisible</a:t>
            </a:r>
            <a:r>
              <a:rPr lang="en-IN" sz="2400" dirty="0"/>
              <a:t> to the guards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9A571E-5008-4940-A483-27415E994AD4}"/>
              </a:ext>
            </a:extLst>
          </p:cNvPr>
          <p:cNvCxnSpPr>
            <a:cxnSpLocks/>
          </p:cNvCxnSpPr>
          <p:nvPr/>
        </p:nvCxnSpPr>
        <p:spPr bwMode="auto">
          <a:xfrm>
            <a:off x="6336175" y="1905000"/>
            <a:ext cx="0" cy="3733800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09F4EF-9F32-4FFE-BC13-324E023D09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0801" y="4676864"/>
            <a:ext cx="761999" cy="961936"/>
          </a:xfrm>
          <a:prstGeom prst="line">
            <a:avLst/>
          </a:prstGeom>
          <a:ln w="28575">
            <a:prstDash val="sys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CCDBFBE-C46C-4A4D-B40A-D9216D92FB4E}"/>
              </a:ext>
            </a:extLst>
          </p:cNvPr>
          <p:cNvSpPr/>
          <p:nvPr/>
        </p:nvSpPr>
        <p:spPr bwMode="auto">
          <a:xfrm>
            <a:off x="5605217" y="3601237"/>
            <a:ext cx="228600" cy="2097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23163B-9675-4B3D-B9E9-268E22FE208A}"/>
              </a:ext>
            </a:extLst>
          </p:cNvPr>
          <p:cNvSpPr/>
          <p:nvPr/>
        </p:nvSpPr>
        <p:spPr bwMode="auto">
          <a:xfrm>
            <a:off x="875800" y="4467135"/>
            <a:ext cx="228600" cy="20972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6D6E0-C258-45F9-8525-9FFB57591C92}"/>
              </a:ext>
            </a:extLst>
          </p:cNvPr>
          <p:cNvSpPr txBox="1"/>
          <p:nvPr/>
        </p:nvSpPr>
        <p:spPr>
          <a:xfrm>
            <a:off x="1187408" y="4341166"/>
            <a:ext cx="190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invisible zone</a:t>
            </a:r>
          </a:p>
        </p:txBody>
      </p:sp>
    </p:spTree>
    <p:extLst>
      <p:ext uri="{BB962C8B-B14F-4D97-AF65-F5344CB8AC3E}">
        <p14:creationId xmlns:p14="http://schemas.microsoft.com/office/powerpoint/2010/main" val="252415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9" grpId="0" animBg="1"/>
      <p:bldP spid="30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61A3911-A0DE-4260-9034-F1BEADAD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16744"/>
            <a:ext cx="2590800" cy="23621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Problem: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4ABE6-EAE4-4422-A3DA-723EF6625FBC}"/>
              </a:ext>
            </a:extLst>
          </p:cNvPr>
          <p:cNvSpPr txBox="1"/>
          <p:nvPr/>
        </p:nvSpPr>
        <p:spPr>
          <a:xfrm>
            <a:off x="2687320" y="667599"/>
            <a:ext cx="6304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Question:</a:t>
            </a:r>
            <a:r>
              <a:rPr lang="en-US" sz="2200" dirty="0"/>
              <a:t> Given a polygonal gallery with </a:t>
            </a:r>
            <a:r>
              <a:rPr lang="en-US" sz="2200" i="1" dirty="0"/>
              <a:t>n</a:t>
            </a:r>
            <a:r>
              <a:rPr lang="en-US" sz="2200" dirty="0"/>
              <a:t> vertices, where should we position guards/watchmen so that the assets are protected from theft? In other words, every asset should be visible to at least one guard.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b="1" dirty="0"/>
              <a:t>Assume:</a:t>
            </a:r>
            <a:r>
              <a:rPr lang="en-US" sz="2200" dirty="0"/>
              <a:t> boundary visibility</a:t>
            </a:r>
          </a:p>
          <a:p>
            <a:pPr algn="just"/>
            <a:endParaRPr lang="en-US" sz="8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490B5D-62CC-4183-90BB-33C459DEA439}"/>
              </a:ext>
            </a:extLst>
          </p:cNvPr>
          <p:cNvSpPr/>
          <p:nvPr/>
        </p:nvSpPr>
        <p:spPr bwMode="auto">
          <a:xfrm>
            <a:off x="660400" y="2362200"/>
            <a:ext cx="152400" cy="1524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B4F0E54-5540-4EDD-A158-8EA66144E896}"/>
              </a:ext>
            </a:extLst>
          </p:cNvPr>
          <p:cNvSpPr/>
          <p:nvPr/>
        </p:nvSpPr>
        <p:spPr bwMode="auto">
          <a:xfrm>
            <a:off x="1447800" y="2438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CB70A-EE5B-4E89-AF61-1E55EB41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3185177"/>
            <a:ext cx="3733800" cy="24241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0594D1-05DA-470F-8D5C-4340D4190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932" y="3581400"/>
            <a:ext cx="1669056" cy="2093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88806-2E4F-4AB9-9302-DAD030B923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92" y="3631111"/>
            <a:ext cx="1498034" cy="1986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697DF2-4A2B-47D8-9DA1-039B67E40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702" y="3676831"/>
            <a:ext cx="1669056" cy="1998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DF9801-F02F-4063-8DD7-0A1B7B194EDA}"/>
              </a:ext>
            </a:extLst>
          </p:cNvPr>
          <p:cNvSpPr txBox="1"/>
          <p:nvPr/>
        </p:nvSpPr>
        <p:spPr>
          <a:xfrm>
            <a:off x="-20320" y="5839370"/>
            <a:ext cx="9118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A convex gallery requires only one vertex guard (or anywhere in the interior) ; </a:t>
            </a:r>
          </a:p>
          <a:p>
            <a:pPr algn="just"/>
            <a:r>
              <a:rPr lang="en-IN" sz="2200" dirty="0"/>
              <a:t>A star-shaped polygon needs only one “interior” guard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83F5C7-FF5C-4A23-8E37-EFD9C7F7F7E8}"/>
              </a:ext>
            </a:extLst>
          </p:cNvPr>
          <p:cNvSpPr/>
          <p:nvPr/>
        </p:nvSpPr>
        <p:spPr bwMode="auto">
          <a:xfrm>
            <a:off x="5257800" y="4179896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19" grpId="0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Problem: Area Visibility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4D3C9-5F89-455A-9C3F-CFD86A0A4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8" y="2590800"/>
            <a:ext cx="1865622" cy="1907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46BDC1-588A-40F1-8461-83B395FC4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75" y="2722341"/>
            <a:ext cx="1922253" cy="18581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32E91-9FBB-46A3-A7D9-1228FD6E9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602" y="1600520"/>
            <a:ext cx="2507197" cy="408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0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Problem: Examples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F9801-F02F-4063-8DD7-0A1B7B194EDA}"/>
              </a:ext>
            </a:extLst>
          </p:cNvPr>
          <p:cNvSpPr txBox="1"/>
          <p:nvPr/>
        </p:nvSpPr>
        <p:spPr>
          <a:xfrm>
            <a:off x="879076" y="5904703"/>
            <a:ext cx="8077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/>
              <a:t>7-prong comb; each wedge needs at least one guard </a:t>
            </a:r>
          </a:p>
          <a:p>
            <a:pPr algn="just"/>
            <a:r>
              <a:rPr lang="en-IN" sz="2800" dirty="0">
                <a:sym typeface="Symbol" panose="05050102010706020507" pitchFamily="18" charset="2"/>
              </a:rPr>
              <a:t> </a:t>
            </a:r>
            <a:r>
              <a:rPr lang="en-IN" sz="2800" dirty="0"/>
              <a:t>Minimum #guards = 7 = </a:t>
            </a:r>
            <a:r>
              <a:rPr lang="en-IN" sz="2800" dirty="0">
                <a:sym typeface="Symbol" panose="05050102010706020507" pitchFamily="18" charset="2"/>
              </a:rPr>
              <a:t></a:t>
            </a:r>
            <a:r>
              <a:rPr lang="en-IN" sz="2800" i="1" dirty="0"/>
              <a:t>n</a:t>
            </a:r>
            <a:r>
              <a:rPr lang="en-IN" sz="2800" dirty="0"/>
              <a:t>/3</a:t>
            </a:r>
            <a:r>
              <a:rPr lang="en-IN" sz="2800" dirty="0">
                <a:sym typeface="Symbol" panose="05050102010706020507" pitchFamily="18" charset="2"/>
              </a:rPr>
              <a:t>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DC1A7-0B92-4305-9CC7-5ED664D8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2467778" cy="2539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AA46F-4EB8-4EBD-A6FC-F01594719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8" y="1139187"/>
            <a:ext cx="2354399" cy="2539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5E3C63-2CF6-4602-A68A-75547F5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138" y="1018630"/>
            <a:ext cx="1982538" cy="2564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B47AC8-3C69-4B79-9E6F-D54DC2BB7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6050525" y="672777"/>
            <a:ext cx="2005070" cy="2991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E1263D-3E0F-430C-BFBB-04157EA39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784270" y="2804896"/>
            <a:ext cx="2079005" cy="398994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C14B04-29D3-4959-8B34-EEA02E231A8B}"/>
              </a:ext>
            </a:extLst>
          </p:cNvPr>
          <p:cNvSpPr txBox="1"/>
          <p:nvPr/>
        </p:nvSpPr>
        <p:spPr>
          <a:xfrm>
            <a:off x="228600" y="4146076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n</a:t>
            </a:r>
            <a:r>
              <a:rPr lang="en-IN" sz="2800" dirty="0"/>
              <a:t> = 21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2AF2B2-5EAC-4C42-B830-A8AECB5CC057}"/>
              </a:ext>
            </a:extLst>
          </p:cNvPr>
          <p:cNvSpPr/>
          <p:nvPr/>
        </p:nvSpPr>
        <p:spPr bwMode="auto">
          <a:xfrm>
            <a:off x="2037080" y="5481320"/>
            <a:ext cx="3520440" cy="23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353D40-E66F-42AA-821C-1796C2494442}"/>
              </a:ext>
            </a:extLst>
          </p:cNvPr>
          <p:cNvGrpSpPr/>
          <p:nvPr/>
        </p:nvGrpSpPr>
        <p:grpSpPr>
          <a:xfrm>
            <a:off x="3077210" y="5410200"/>
            <a:ext cx="357267" cy="346762"/>
            <a:chOff x="3077210" y="5410200"/>
            <a:chExt cx="357267" cy="3467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B39833-313C-41E1-A66F-7BF77A205D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8040" y="5416603"/>
              <a:ext cx="66437" cy="326337"/>
            </a:xfrm>
            <a:prstGeom prst="line">
              <a:avLst/>
            </a:prstGeom>
            <a:ln w="1905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AFE7EF-39B4-4A8A-B4A9-A3D0DC5C50B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077210" y="5410200"/>
              <a:ext cx="35560" cy="346762"/>
            </a:xfrm>
            <a:prstGeom prst="line">
              <a:avLst/>
            </a:prstGeom>
            <a:ln w="1905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E98141-9175-47F9-9A75-FE1B3A838BB6}"/>
              </a:ext>
            </a:extLst>
          </p:cNvPr>
          <p:cNvGrpSpPr/>
          <p:nvPr/>
        </p:nvGrpSpPr>
        <p:grpSpPr>
          <a:xfrm>
            <a:off x="3086348" y="3355677"/>
            <a:ext cx="5399395" cy="2208057"/>
            <a:chOff x="3086348" y="3355677"/>
            <a:chExt cx="5399395" cy="220805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911272B-9ED1-4227-9F99-7CF64FAE8841}"/>
                </a:ext>
              </a:extLst>
            </p:cNvPr>
            <p:cNvSpPr txBox="1"/>
            <p:nvPr/>
          </p:nvSpPr>
          <p:spPr>
            <a:xfrm>
              <a:off x="5818743" y="3355677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zone from where its prong is visible</a:t>
              </a:r>
            </a:p>
          </p:txBody>
        </p: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D9F32E05-4944-40CC-B978-A23E7A947C06}"/>
                </a:ext>
              </a:extLst>
            </p:cNvPr>
            <p:cNvCxnSpPr>
              <a:cxnSpLocks/>
              <a:stCxn id="42" idx="1"/>
            </p:cNvCxnSpPr>
            <p:nvPr/>
          </p:nvCxnSpPr>
          <p:spPr bwMode="auto">
            <a:xfrm rot="10800000" flipV="1">
              <a:off x="3273213" y="3771176"/>
              <a:ext cx="2545530" cy="1792558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BB31FB-5972-4636-A4A1-9654B23E649A}"/>
                </a:ext>
              </a:extLst>
            </p:cNvPr>
            <p:cNvSpPr/>
            <p:nvPr/>
          </p:nvSpPr>
          <p:spPr bwMode="auto">
            <a:xfrm>
              <a:off x="3086348" y="3714159"/>
              <a:ext cx="262139" cy="305533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E75D7B7-D4C9-4A58-B1A8-4F8EDA1C7E78}"/>
              </a:ext>
            </a:extLst>
          </p:cNvPr>
          <p:cNvSpPr txBox="1"/>
          <p:nvPr/>
        </p:nvSpPr>
        <p:spPr>
          <a:xfrm>
            <a:off x="5926110" y="4394313"/>
            <a:ext cx="3030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There are seven prongs</a:t>
            </a:r>
          </a:p>
        </p:txBody>
      </p:sp>
    </p:spTree>
    <p:extLst>
      <p:ext uri="{BB962C8B-B14F-4D97-AF65-F5344CB8AC3E}">
        <p14:creationId xmlns:p14="http://schemas.microsoft.com/office/powerpoint/2010/main" val="278651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7" grpId="0"/>
      <p:bldP spid="20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itle 1"/>
          <p:cNvSpPr>
            <a:spLocks noGrp="1"/>
          </p:cNvSpPr>
          <p:nvPr>
            <p:ph type="title"/>
          </p:nvPr>
        </p:nvSpPr>
        <p:spPr>
          <a:xfrm>
            <a:off x="294437" y="183105"/>
            <a:ext cx="8286750" cy="728341"/>
          </a:xfrm>
        </p:spPr>
        <p:txBody>
          <a:bodyPr/>
          <a:lstStyle/>
          <a:p>
            <a:r>
              <a:rPr lang="en-IN" sz="3200" dirty="0">
                <a:solidFill>
                  <a:srgbClr val="0070C0"/>
                </a:solidFill>
                <a:effectLst/>
              </a:rPr>
              <a:t>Triangulating a set </a:t>
            </a:r>
            <a:r>
              <a:rPr lang="en-IN" sz="3200" i="1" dirty="0">
                <a:solidFill>
                  <a:srgbClr val="0070C0"/>
                </a:solidFill>
                <a:effectLst/>
              </a:rPr>
              <a:t>S</a:t>
            </a:r>
            <a:r>
              <a:rPr lang="en-IN" sz="3200" dirty="0">
                <a:solidFill>
                  <a:srgbClr val="0070C0"/>
                </a:solidFill>
                <a:effectLst/>
              </a:rPr>
              <a:t> of points in 3D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ACMU 2008-09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7CE367-9F2E-4009-8865-ACA6604722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5" name="TextBox 5">
            <a:extLst>
              <a:ext uri="{FF2B5EF4-FFF2-40B4-BE49-F238E27FC236}">
                <a16:creationId xmlns:a16="http://schemas.microsoft.com/office/drawing/2014/main" id="{4DCE3D71-627E-41C5-8999-6368634D7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00" y="5199344"/>
            <a:ext cx="6324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000000"/>
                </a:solidFill>
              </a:rPr>
              <a:t>Triangulation of 758 random points on a sphere</a:t>
            </a:r>
            <a:endParaRPr kumimoji="0" lang="fi-FI" sz="24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B06EB-31D5-4809-A087-5ADAEC054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60835"/>
            <a:ext cx="3172858" cy="316734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480537A-6066-4C9F-A2DE-3C3C8CBB2FB5}"/>
              </a:ext>
            </a:extLst>
          </p:cNvPr>
          <p:cNvSpPr txBox="1"/>
          <p:nvPr/>
        </p:nvSpPr>
        <p:spPr>
          <a:xfrm>
            <a:off x="838200" y="6097369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Courtesy</a:t>
            </a:r>
            <a:r>
              <a:rPr lang="en-IN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S. L.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Devadoss</a:t>
            </a:r>
            <a:r>
              <a:rPr lang="en-IN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J. O’Rourke: </a:t>
            </a:r>
            <a:r>
              <a:rPr lang="en-IN" sz="1800" i="1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Discrete and Computational Geometry</a:t>
            </a:r>
            <a:r>
              <a:rPr lang="en-IN" sz="1800" dirty="0">
                <a:solidFill>
                  <a:srgbClr val="000000"/>
                </a:solidFill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Princeton University Press, 2011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21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Problem: Examples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62564-0E66-4C16-BAB7-14C7C9C69482}"/>
              </a:ext>
            </a:extLst>
          </p:cNvPr>
          <p:cNvSpPr txBox="1"/>
          <p:nvPr/>
        </p:nvSpPr>
        <p:spPr>
          <a:xfrm>
            <a:off x="647700" y="1371600"/>
            <a:ext cx="7848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Question (V. Klee, 1973)</a:t>
            </a:r>
          </a:p>
          <a:p>
            <a:pPr algn="l"/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How many guards does an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-sided polygonal gallery need? Is the comb the worst case?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Theorem (V. </a:t>
            </a:r>
            <a:r>
              <a:rPr lang="en-US" sz="2400" b="0" i="0" u="none" strike="noStrike" baseline="0" dirty="0" err="1">
                <a:solidFill>
                  <a:srgbClr val="0070C0"/>
                </a:solidFill>
                <a:latin typeface="Arial" panose="020B0604020202020204" pitchFamily="34" charset="0"/>
              </a:rPr>
              <a:t>Chvátal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</a:rPr>
              <a:t>, 1975)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Arial" panose="020B0604020202020204" pitchFamily="34" charset="0"/>
              </a:rPr>
              <a:t>1973, shortly thereafter)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very </a:t>
            </a:r>
            <a:r>
              <a:rPr lang="en-US" sz="2400" i="1" dirty="0">
                <a:latin typeface="Arial" panose="020B0604020202020204" pitchFamily="34" charset="0"/>
              </a:rPr>
              <a:t>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-sided gallery (simple polygon) needs at most 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IN" sz="2400" i="1" dirty="0">
                <a:latin typeface="Arial" panose="020B0604020202020204" pitchFamily="34" charset="0"/>
              </a:rPr>
              <a:t>n</a:t>
            </a:r>
            <a:r>
              <a:rPr lang="en-IN" sz="2400" dirty="0">
                <a:latin typeface="Arial" panose="020B0604020202020204" pitchFamily="34" charset="0"/>
              </a:rPr>
              <a:t>/3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en-US" sz="2400" b="0" i="0" u="none" strike="noStrike" baseline="0" dirty="0">
                <a:solidFill>
                  <a:srgbClr val="00FF00"/>
                </a:solidFill>
                <a:latin typeface="Arial" panose="020B060402020202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FF00FF"/>
                </a:solidFill>
                <a:latin typeface="Arial" panose="020B0604020202020204" pitchFamily="34" charset="0"/>
              </a:rPr>
              <a:t>vertex guards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(sufficiency)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and there are situations (comb-shaped) where these many guards are required (necessary).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1995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Problem: Examples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62564-0E66-4C16-BAB7-14C7C9C69482}"/>
              </a:ext>
            </a:extLst>
          </p:cNvPr>
          <p:cNvSpPr txBox="1"/>
          <p:nvPr/>
        </p:nvSpPr>
        <p:spPr>
          <a:xfrm>
            <a:off x="-7716" y="2233483"/>
            <a:ext cx="6019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</a:rPr>
              <a:t>Proof by Steve Fisk (JCT, B, 1978)</a:t>
            </a:r>
            <a:endParaRPr lang="en-IN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2D0F6-8B6A-426B-AF36-DD986E7EA8CB}"/>
              </a:ext>
            </a:extLst>
          </p:cNvPr>
          <p:cNvSpPr txBox="1"/>
          <p:nvPr/>
        </p:nvSpPr>
        <p:spPr>
          <a:xfrm>
            <a:off x="25401" y="642949"/>
            <a:ext cx="87472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Theorem (V.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Chvátal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, 1975)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1973, shortly </a:t>
            </a:r>
            <a:endParaRPr lang="en-US" sz="24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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/3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vertex guards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are always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sufficient and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sometimes necessary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(e.g., in comb-shaped polygons)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to guard a simple polygon with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vertices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946FBA-A637-4928-ADB2-9E717A10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73" y="3733799"/>
            <a:ext cx="2853473" cy="2994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517FA1-3FAC-41DF-9D1F-A733F0EB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54" y="3827188"/>
            <a:ext cx="2572346" cy="2584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0165CC-CCFA-4380-825A-1091C1064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195934"/>
            <a:ext cx="3514847" cy="364894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76656D68-FB10-415C-A2D0-057C96A0EA5D}"/>
              </a:ext>
            </a:extLst>
          </p:cNvPr>
          <p:cNvSpPr/>
          <p:nvPr/>
        </p:nvSpPr>
        <p:spPr bwMode="auto">
          <a:xfrm>
            <a:off x="6851248" y="4842133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4E68CA-9F6B-423D-86CE-222DDE7B6B94}"/>
              </a:ext>
            </a:extLst>
          </p:cNvPr>
          <p:cNvSpPr/>
          <p:nvPr/>
        </p:nvSpPr>
        <p:spPr bwMode="auto">
          <a:xfrm>
            <a:off x="7086600" y="3980675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9DA3CE-BBC7-4E31-8A5E-171FFC782805}"/>
              </a:ext>
            </a:extLst>
          </p:cNvPr>
          <p:cNvSpPr/>
          <p:nvPr/>
        </p:nvSpPr>
        <p:spPr bwMode="auto">
          <a:xfrm>
            <a:off x="7177268" y="6411901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3ED701-EE6D-43DB-B511-40F922D216C9}"/>
              </a:ext>
            </a:extLst>
          </p:cNvPr>
          <p:cNvSpPr/>
          <p:nvPr/>
        </p:nvSpPr>
        <p:spPr bwMode="auto">
          <a:xfrm>
            <a:off x="5451152" y="5604075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D48FD9-2DB5-45BE-BCFB-8857D20C6E14}"/>
              </a:ext>
            </a:extLst>
          </p:cNvPr>
          <p:cNvSpPr/>
          <p:nvPr/>
        </p:nvSpPr>
        <p:spPr bwMode="auto">
          <a:xfrm>
            <a:off x="6119150" y="4396450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E1204F-489D-4B9F-85A5-2F08389AC2A4}"/>
              </a:ext>
            </a:extLst>
          </p:cNvPr>
          <p:cNvSpPr/>
          <p:nvPr/>
        </p:nvSpPr>
        <p:spPr bwMode="auto">
          <a:xfrm>
            <a:off x="6685344" y="5930422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9167B9-7E61-4BDD-A8CA-8A08A4813FB3}"/>
              </a:ext>
            </a:extLst>
          </p:cNvPr>
          <p:cNvSpPr txBox="1"/>
          <p:nvPr/>
        </p:nvSpPr>
        <p:spPr>
          <a:xfrm>
            <a:off x="-34073" y="2715551"/>
            <a:ext cx="927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Arial" panose="020B0604020202020204" pitchFamily="34" charset="0"/>
              </a:rPr>
              <a:t>Triangulated polygon 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IN" sz="2400" dirty="0">
                <a:latin typeface="Arial" panose="020B0604020202020204" pitchFamily="34" charset="0"/>
              </a:rPr>
              <a:t>maximal outerplanar graph 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IN" sz="2400" dirty="0">
                <a:latin typeface="Arial" panose="020B0604020202020204" pitchFamily="34" charset="0"/>
              </a:rPr>
              <a:t>3-colorable</a:t>
            </a:r>
          </a:p>
        </p:txBody>
      </p:sp>
    </p:spTree>
    <p:extLst>
      <p:ext uri="{BB962C8B-B14F-4D97-AF65-F5344CB8AC3E}">
        <p14:creationId xmlns:p14="http://schemas.microsoft.com/office/powerpoint/2010/main" val="3501431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Theorem (V.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Chvátal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, 1975) – Fisk’s Proof 1978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2D0F6-8B6A-426B-AF36-DD986E7EA8CB}"/>
              </a:ext>
            </a:extLst>
          </p:cNvPr>
          <p:cNvSpPr txBox="1"/>
          <p:nvPr/>
        </p:nvSpPr>
        <p:spPr>
          <a:xfrm>
            <a:off x="47742" y="759811"/>
            <a:ext cx="87472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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/3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vertex guards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are always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sufficient and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sometimes necessary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to guard a simple polygon with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vertices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1E9B4-EFD8-4A19-8E5D-A2172EAFC6F7}"/>
              </a:ext>
            </a:extLst>
          </p:cNvPr>
          <p:cNvGrpSpPr/>
          <p:nvPr/>
        </p:nvGrpSpPr>
        <p:grpSpPr>
          <a:xfrm>
            <a:off x="5629153" y="2337394"/>
            <a:ext cx="3514847" cy="3648941"/>
            <a:chOff x="5629153" y="2337394"/>
            <a:chExt cx="3514847" cy="36489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0165CC-CCFA-4380-825A-1091C106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9153" y="2337394"/>
              <a:ext cx="3514847" cy="3648941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656D68-FB10-415C-A2D0-057C96A0EA5D}"/>
                </a:ext>
              </a:extLst>
            </p:cNvPr>
            <p:cNvSpPr/>
            <p:nvPr/>
          </p:nvSpPr>
          <p:spPr bwMode="auto">
            <a:xfrm>
              <a:off x="7222601" y="3983593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4E68CA-9F6B-423D-86CE-222DDE7B6B94}"/>
                </a:ext>
              </a:extLst>
            </p:cNvPr>
            <p:cNvSpPr/>
            <p:nvPr/>
          </p:nvSpPr>
          <p:spPr bwMode="auto">
            <a:xfrm>
              <a:off x="7457953" y="3122135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9DA3CE-BBC7-4E31-8A5E-171FFC782805}"/>
                </a:ext>
              </a:extLst>
            </p:cNvPr>
            <p:cNvSpPr/>
            <p:nvPr/>
          </p:nvSpPr>
          <p:spPr bwMode="auto">
            <a:xfrm>
              <a:off x="7548621" y="5553361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B3ED701-EE6D-43DB-B511-40F922D216C9}"/>
                </a:ext>
              </a:extLst>
            </p:cNvPr>
            <p:cNvSpPr/>
            <p:nvPr/>
          </p:nvSpPr>
          <p:spPr bwMode="auto">
            <a:xfrm>
              <a:off x="5822505" y="4745535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CD48FD9-2DB5-45BE-BCFB-8857D20C6E14}"/>
                </a:ext>
              </a:extLst>
            </p:cNvPr>
            <p:cNvSpPr/>
            <p:nvPr/>
          </p:nvSpPr>
          <p:spPr bwMode="auto">
            <a:xfrm>
              <a:off x="6490503" y="3537910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E1204F-489D-4B9F-85A5-2F08389AC2A4}"/>
                </a:ext>
              </a:extLst>
            </p:cNvPr>
            <p:cNvSpPr/>
            <p:nvPr/>
          </p:nvSpPr>
          <p:spPr bwMode="auto">
            <a:xfrm>
              <a:off x="7056697" y="5071882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F9167B9-7E61-4BDD-A8CA-8A08A4813FB3}"/>
              </a:ext>
            </a:extLst>
          </p:cNvPr>
          <p:cNvSpPr txBox="1"/>
          <p:nvPr/>
        </p:nvSpPr>
        <p:spPr>
          <a:xfrm>
            <a:off x="-27008" y="5883567"/>
            <a:ext cx="9171008" cy="830997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 In this example, </a:t>
            </a:r>
            <a:r>
              <a:rPr lang="en-IN" sz="2400" i="1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 = 19; pick up the </a:t>
            </a:r>
            <a:r>
              <a:rPr lang="en-I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color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 that is least used, e.g.,    </a:t>
            </a:r>
          </a:p>
          <a:p>
            <a:pPr algn="l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 green (# =6) 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six guards posted therein are sufficient.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ABE67-CB97-4BC6-B06D-3EEBB38F89EB}"/>
              </a:ext>
            </a:extLst>
          </p:cNvPr>
          <p:cNvSpPr txBox="1"/>
          <p:nvPr/>
        </p:nvSpPr>
        <p:spPr>
          <a:xfrm>
            <a:off x="47742" y="2457856"/>
            <a:ext cx="5683451" cy="3277820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2300" dirty="0">
                <a:latin typeface="Arial" panose="020B0604020202020204" pitchFamily="34" charset="0"/>
              </a:rPr>
              <a:t>In a triangle, every vertex receives a different </a:t>
            </a:r>
            <a:r>
              <a:rPr lang="en-IN" sz="2300" dirty="0" err="1">
                <a:latin typeface="Arial" panose="020B0604020202020204" pitchFamily="34" charset="0"/>
              </a:rPr>
              <a:t>color</a:t>
            </a:r>
            <a:r>
              <a:rPr lang="en-IN" sz="2300" dirty="0">
                <a:latin typeface="Arial" panose="020B0604020202020204" pitchFamily="34" charset="0"/>
              </a:rPr>
              <a:t>;</a:t>
            </a:r>
          </a:p>
          <a:p>
            <a:pPr algn="just"/>
            <a:r>
              <a:rPr lang="en-IN" sz="2300" dirty="0">
                <a:latin typeface="Arial" panose="020B0604020202020204" pitchFamily="34" charset="0"/>
              </a:rPr>
              <a:t>Since each of the </a:t>
            </a:r>
            <a:r>
              <a:rPr lang="en-IN" sz="2300" i="1" dirty="0">
                <a:latin typeface="Arial" panose="020B0604020202020204" pitchFamily="34" charset="0"/>
              </a:rPr>
              <a:t>n</a:t>
            </a:r>
            <a:r>
              <a:rPr lang="en-IN" sz="2300" dirty="0">
                <a:latin typeface="Arial" panose="020B0604020202020204" pitchFamily="34" charset="0"/>
              </a:rPr>
              <a:t> vertices is assigned to a </a:t>
            </a:r>
            <a:r>
              <a:rPr lang="en-IN" sz="2300" dirty="0" err="1">
                <a:latin typeface="Arial" panose="020B0604020202020204" pitchFamily="34" charset="0"/>
              </a:rPr>
              <a:t>color</a:t>
            </a:r>
            <a:r>
              <a:rPr lang="en-IN" sz="2300" dirty="0">
                <a:latin typeface="Arial" panose="020B0604020202020204" pitchFamily="34" charset="0"/>
              </a:rPr>
              <a:t> out of three, by Pigeon-Hole Principle, there exists at least one </a:t>
            </a:r>
            <a:r>
              <a:rPr lang="en-IN" sz="2300" dirty="0" err="1">
                <a:latin typeface="Arial" panose="020B0604020202020204" pitchFamily="34" charset="0"/>
              </a:rPr>
              <a:t>color</a:t>
            </a:r>
            <a:r>
              <a:rPr lang="en-IN" sz="2300" dirty="0">
                <a:latin typeface="Arial" panose="020B0604020202020204" pitchFamily="34" charset="0"/>
              </a:rPr>
              <a:t> which has been assigned to at most</a:t>
            </a:r>
          </a:p>
          <a:p>
            <a:pPr algn="l"/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kumimoji="0" lang="en-IN" sz="23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n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/3</a:t>
            </a:r>
            <a:r>
              <a:rPr kumimoji="0" lang="en-IN" sz="2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sym typeface="Symbol" panose="05050102010706020507" pitchFamily="18" charset="2"/>
              </a:rPr>
              <a:t> vertices. </a:t>
            </a:r>
            <a:r>
              <a:rPr lang="en-IN" sz="2300" dirty="0"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n-IN" sz="2300" dirty="0">
                <a:latin typeface="Arial" panose="020B0604020202020204" pitchFamily="34" charset="0"/>
              </a:rPr>
              <a:t>Post guards at these vertices. This subset of vertices is also a min dominating set.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2EDF3A-14E0-4514-A54B-72C9771F33BE}"/>
              </a:ext>
            </a:extLst>
          </p:cNvPr>
          <p:cNvSpPr txBox="1"/>
          <p:nvPr/>
        </p:nvSpPr>
        <p:spPr>
          <a:xfrm>
            <a:off x="0" y="1730930"/>
            <a:ext cx="927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Arial" panose="020B0604020202020204" pitchFamily="34" charset="0"/>
              </a:rPr>
              <a:t>Triangulated polygon 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IN" sz="2400" dirty="0">
                <a:latin typeface="Arial" panose="020B0604020202020204" pitchFamily="34" charset="0"/>
              </a:rPr>
              <a:t>maximal outerplanar graph 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 </a:t>
            </a:r>
            <a:r>
              <a:rPr lang="en-IN" sz="2400" dirty="0">
                <a:latin typeface="Arial" panose="020B0604020202020204" pitchFamily="34" charset="0"/>
              </a:rPr>
              <a:t>3-colorable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9B5F33-1739-4038-9444-EB9D365F3B0C}"/>
              </a:ext>
            </a:extLst>
          </p:cNvPr>
          <p:cNvSpPr/>
          <p:nvPr/>
        </p:nvSpPr>
        <p:spPr bwMode="auto">
          <a:xfrm>
            <a:off x="7396221" y="3039676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93A3E9-6882-4C21-887C-E06AA7CF64E4}"/>
              </a:ext>
            </a:extLst>
          </p:cNvPr>
          <p:cNvSpPr/>
          <p:nvPr/>
        </p:nvSpPr>
        <p:spPr bwMode="auto">
          <a:xfrm>
            <a:off x="6939883" y="5009821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D3B816-1B49-4047-BD5E-2390167D25DB}"/>
              </a:ext>
            </a:extLst>
          </p:cNvPr>
          <p:cNvSpPr/>
          <p:nvPr/>
        </p:nvSpPr>
        <p:spPr bwMode="auto">
          <a:xfrm>
            <a:off x="6449407" y="3462742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41CB2A-D03A-42BE-B986-3F1B16872ECB}"/>
              </a:ext>
            </a:extLst>
          </p:cNvPr>
          <p:cNvSpPr/>
          <p:nvPr/>
        </p:nvSpPr>
        <p:spPr bwMode="auto">
          <a:xfrm>
            <a:off x="7167621" y="3926470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5B385F-F771-415C-BCD5-A49B3C3B6EA0}"/>
              </a:ext>
            </a:extLst>
          </p:cNvPr>
          <p:cNvSpPr/>
          <p:nvPr/>
        </p:nvSpPr>
        <p:spPr bwMode="auto">
          <a:xfrm>
            <a:off x="7472421" y="5462008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52EE8A-839B-4F28-8257-EB7ED2052D6F}"/>
              </a:ext>
            </a:extLst>
          </p:cNvPr>
          <p:cNvSpPr/>
          <p:nvPr/>
        </p:nvSpPr>
        <p:spPr bwMode="auto">
          <a:xfrm>
            <a:off x="5806048" y="4665814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 animBg="1"/>
      <p:bldP spid="3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Complexity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of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Fisk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’s Method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2D0F6-8B6A-426B-AF36-DD986E7EA8CB}"/>
              </a:ext>
            </a:extLst>
          </p:cNvPr>
          <p:cNvSpPr txBox="1"/>
          <p:nvPr/>
        </p:nvSpPr>
        <p:spPr>
          <a:xfrm>
            <a:off x="99188" y="956906"/>
            <a:ext cx="89456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Given a simple polygon, the vertices at which the 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n-I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</a:rPr>
              <a:t>/3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en-US" sz="2400" dirty="0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cameras should be placed to guard the polygon, can be determined  in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time</a:t>
            </a:r>
          </a:p>
          <a:p>
            <a:pPr lvl="0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61E9B4-EFD8-4A19-8E5D-A2172EAFC6F7}"/>
              </a:ext>
            </a:extLst>
          </p:cNvPr>
          <p:cNvGrpSpPr/>
          <p:nvPr/>
        </p:nvGrpSpPr>
        <p:grpSpPr>
          <a:xfrm>
            <a:off x="2286000" y="2419875"/>
            <a:ext cx="3514847" cy="3648941"/>
            <a:chOff x="5629153" y="2337394"/>
            <a:chExt cx="3514847" cy="36489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0165CC-CCFA-4380-825A-1091C1064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9153" y="2337394"/>
              <a:ext cx="3514847" cy="3648941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656D68-FB10-415C-A2D0-057C96A0EA5D}"/>
                </a:ext>
              </a:extLst>
            </p:cNvPr>
            <p:cNvSpPr/>
            <p:nvPr/>
          </p:nvSpPr>
          <p:spPr bwMode="auto">
            <a:xfrm>
              <a:off x="7222601" y="3983593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74E68CA-9F6B-423D-86CE-222DDE7B6B94}"/>
                </a:ext>
              </a:extLst>
            </p:cNvPr>
            <p:cNvSpPr/>
            <p:nvPr/>
          </p:nvSpPr>
          <p:spPr bwMode="auto">
            <a:xfrm>
              <a:off x="7457953" y="3122135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9DA3CE-BBC7-4E31-8A5E-171FFC782805}"/>
                </a:ext>
              </a:extLst>
            </p:cNvPr>
            <p:cNvSpPr/>
            <p:nvPr/>
          </p:nvSpPr>
          <p:spPr bwMode="auto">
            <a:xfrm>
              <a:off x="7548621" y="5553361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B3ED701-EE6D-43DB-B511-40F922D216C9}"/>
                </a:ext>
              </a:extLst>
            </p:cNvPr>
            <p:cNvSpPr/>
            <p:nvPr/>
          </p:nvSpPr>
          <p:spPr bwMode="auto">
            <a:xfrm>
              <a:off x="5822505" y="4745535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CD48FD9-2DB5-45BE-BCFB-8857D20C6E14}"/>
                </a:ext>
              </a:extLst>
            </p:cNvPr>
            <p:cNvSpPr/>
            <p:nvPr/>
          </p:nvSpPr>
          <p:spPr bwMode="auto">
            <a:xfrm>
              <a:off x="6490503" y="3537910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7E1204F-489D-4B9F-85A5-2F08389AC2A4}"/>
                </a:ext>
              </a:extLst>
            </p:cNvPr>
            <p:cNvSpPr/>
            <p:nvPr/>
          </p:nvSpPr>
          <p:spPr bwMode="auto">
            <a:xfrm>
              <a:off x="7056697" y="5071882"/>
              <a:ext cx="152400" cy="11846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39B5F33-1739-4038-9444-EB9D365F3B0C}"/>
              </a:ext>
            </a:extLst>
          </p:cNvPr>
          <p:cNvSpPr/>
          <p:nvPr/>
        </p:nvSpPr>
        <p:spPr bwMode="auto">
          <a:xfrm>
            <a:off x="4053068" y="3122157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93A3E9-6882-4C21-887C-E06AA7CF64E4}"/>
              </a:ext>
            </a:extLst>
          </p:cNvPr>
          <p:cNvSpPr/>
          <p:nvPr/>
        </p:nvSpPr>
        <p:spPr bwMode="auto">
          <a:xfrm>
            <a:off x="3596730" y="5092302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D3B816-1B49-4047-BD5E-2390167D25DB}"/>
              </a:ext>
            </a:extLst>
          </p:cNvPr>
          <p:cNvSpPr/>
          <p:nvPr/>
        </p:nvSpPr>
        <p:spPr bwMode="auto">
          <a:xfrm>
            <a:off x="3106254" y="3545223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41CB2A-D03A-42BE-B986-3F1B16872ECB}"/>
              </a:ext>
            </a:extLst>
          </p:cNvPr>
          <p:cNvSpPr/>
          <p:nvPr/>
        </p:nvSpPr>
        <p:spPr bwMode="auto">
          <a:xfrm>
            <a:off x="3824468" y="4008951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5B385F-F771-415C-BCD5-A49B3C3B6EA0}"/>
              </a:ext>
            </a:extLst>
          </p:cNvPr>
          <p:cNvSpPr/>
          <p:nvPr/>
        </p:nvSpPr>
        <p:spPr bwMode="auto">
          <a:xfrm>
            <a:off x="4129268" y="5544489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52EE8A-839B-4F28-8257-EB7ED2052D6F}"/>
              </a:ext>
            </a:extLst>
          </p:cNvPr>
          <p:cNvSpPr/>
          <p:nvPr/>
        </p:nvSpPr>
        <p:spPr bwMode="auto">
          <a:xfrm>
            <a:off x="2462895" y="4748295"/>
            <a:ext cx="304800" cy="26880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8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Placement of Guards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732E7-BA90-4E0B-B3F1-2BED77872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66" y="838200"/>
            <a:ext cx="8235434" cy="53767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8C18F27-A78B-40EC-A566-F1AB9AC1B10B}"/>
              </a:ext>
            </a:extLst>
          </p:cNvPr>
          <p:cNvSpPr/>
          <p:nvPr/>
        </p:nvSpPr>
        <p:spPr bwMode="auto">
          <a:xfrm>
            <a:off x="603766" y="2895600"/>
            <a:ext cx="8235434" cy="34837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7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E5E563-CC5F-4F46-B1CA-3A602566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40429" y="-21458"/>
            <a:ext cx="2348429" cy="4552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21F1B7-591A-452A-98E4-9F6C4E7EEDF5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Orthogonal (</a:t>
            </a:r>
            <a:r>
              <a:rPr lang="en-IN" sz="3200" dirty="0" err="1">
                <a:solidFill>
                  <a:schemeClr val="bg1"/>
                </a:solidFill>
              </a:rPr>
              <a:t>Isothetic</a:t>
            </a:r>
            <a:r>
              <a:rPr lang="en-IN" sz="3200" dirty="0">
                <a:solidFill>
                  <a:schemeClr val="bg1"/>
                </a:solidFill>
              </a:rPr>
              <a:t>) Gallery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23594-D290-4FB4-8059-DF978B13EB10}"/>
              </a:ext>
            </a:extLst>
          </p:cNvPr>
          <p:cNvSpPr txBox="1"/>
          <p:nvPr/>
        </p:nvSpPr>
        <p:spPr>
          <a:xfrm>
            <a:off x="685800" y="175568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n</a:t>
            </a:r>
            <a:r>
              <a:rPr lang="en-IN" sz="2800" dirty="0"/>
              <a:t> = 20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450B7-CCDB-499A-8132-34A73AEB84CF}"/>
              </a:ext>
            </a:extLst>
          </p:cNvPr>
          <p:cNvSpPr txBox="1"/>
          <p:nvPr/>
        </p:nvSpPr>
        <p:spPr>
          <a:xfrm>
            <a:off x="495300" y="3657600"/>
            <a:ext cx="8153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Theorem (O’Rourke 1983)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Every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-sided simple orthogonal polygon can be guarded with at most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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/4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vertex guards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(sufficiency), and there are situations (comb-shaped) where these many guards are required (necessary).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Proof: Self study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933C22-5564-483B-81D0-E76D7982D3F3}"/>
              </a:ext>
            </a:extLst>
          </p:cNvPr>
          <p:cNvSpPr/>
          <p:nvPr/>
        </p:nvSpPr>
        <p:spPr bwMode="auto">
          <a:xfrm>
            <a:off x="2613950" y="2886220"/>
            <a:ext cx="4038600" cy="35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46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21F1B7-591A-452A-98E4-9F6C4E7EEDF5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Orthogonal (</a:t>
            </a:r>
            <a:r>
              <a:rPr lang="en-IN" sz="3200" dirty="0" err="1">
                <a:solidFill>
                  <a:schemeClr val="bg1"/>
                </a:solidFill>
              </a:rPr>
              <a:t>Isothetic</a:t>
            </a:r>
            <a:r>
              <a:rPr lang="en-IN" sz="3200" dirty="0">
                <a:solidFill>
                  <a:schemeClr val="bg1"/>
                </a:solidFill>
              </a:rPr>
              <a:t>) Gallery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450B7-CCDB-499A-8132-34A73AEB84CF}"/>
              </a:ext>
            </a:extLst>
          </p:cNvPr>
          <p:cNvSpPr txBox="1"/>
          <p:nvPr/>
        </p:nvSpPr>
        <p:spPr>
          <a:xfrm>
            <a:off x="495300" y="4267200"/>
            <a:ext cx="8153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Theorem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Any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orthogonal polygon with 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r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reflex vertices can always be guarded by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</a:t>
            </a:r>
            <a:r>
              <a:rPr lang="en-IN" sz="2400" i="1" noProof="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/2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  <a:sym typeface="Symbol" panose="05050102010706020507" pitchFamily="18" charset="2"/>
              </a:rPr>
              <a:t>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+ 1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vertex guards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FF00FF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Proof: Self study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53F48A-9EE3-465E-93CF-FA6C32F57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83486"/>
            <a:ext cx="3040655" cy="29084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0F7A42-1BF0-484F-BE57-69709A04866C}"/>
              </a:ext>
            </a:extLst>
          </p:cNvPr>
          <p:cNvSpPr/>
          <p:nvPr/>
        </p:nvSpPr>
        <p:spPr bwMode="auto">
          <a:xfrm>
            <a:off x="3253450" y="1764175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7CC859-D20E-459C-9437-5F4C9914F919}"/>
              </a:ext>
            </a:extLst>
          </p:cNvPr>
          <p:cNvSpPr/>
          <p:nvPr/>
        </p:nvSpPr>
        <p:spPr bwMode="auto">
          <a:xfrm>
            <a:off x="4220121" y="2363322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1694C-6EF4-4F14-B6DF-35B469C1AA60}"/>
              </a:ext>
            </a:extLst>
          </p:cNvPr>
          <p:cNvSpPr txBox="1"/>
          <p:nvPr/>
        </p:nvSpPr>
        <p:spPr>
          <a:xfrm>
            <a:off x="5812976" y="2246789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 reflex vertices = 3</a:t>
            </a:r>
          </a:p>
        </p:txBody>
      </p:sp>
    </p:spTree>
    <p:extLst>
      <p:ext uri="{BB962C8B-B14F-4D97-AF65-F5344CB8AC3E}">
        <p14:creationId xmlns:p14="http://schemas.microsoft.com/office/powerpoint/2010/main" val="15312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 animBg="1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Art Gallery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F62564-0E66-4C16-BAB7-14C7C9C69482}"/>
              </a:ext>
            </a:extLst>
          </p:cNvPr>
          <p:cNvSpPr txBox="1"/>
          <p:nvPr/>
        </p:nvSpPr>
        <p:spPr>
          <a:xfrm>
            <a:off x="88738" y="733168"/>
            <a:ext cx="784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Arial" panose="020B0604020202020204" pitchFamily="34" charset="0"/>
              </a:rPr>
              <a:t>How good is the triangulation method?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2C40D6-42D4-40AC-BAA6-DE804FAFB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806" y="1462321"/>
            <a:ext cx="1676400" cy="217247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7D863C7-C7CF-45C9-8129-B11403338E1D}"/>
              </a:ext>
            </a:extLst>
          </p:cNvPr>
          <p:cNvSpPr/>
          <p:nvPr/>
        </p:nvSpPr>
        <p:spPr bwMode="auto">
          <a:xfrm>
            <a:off x="1790500" y="1526083"/>
            <a:ext cx="114500" cy="1433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31122-4917-4E2D-9977-DF27E2EFB8CF}"/>
              </a:ext>
            </a:extLst>
          </p:cNvPr>
          <p:cNvSpPr/>
          <p:nvPr/>
        </p:nvSpPr>
        <p:spPr bwMode="auto">
          <a:xfrm>
            <a:off x="2514600" y="1843322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0B2C60-962E-4318-96B2-A6389F41ACE5}"/>
              </a:ext>
            </a:extLst>
          </p:cNvPr>
          <p:cNvSpPr/>
          <p:nvPr/>
        </p:nvSpPr>
        <p:spPr bwMode="auto">
          <a:xfrm>
            <a:off x="1143000" y="3158132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FD3634-EFDF-4C55-84CF-88A9BA1E0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206" y="1479288"/>
            <a:ext cx="2057400" cy="2323149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253D215D-DA5A-45A2-948A-D25CCF4DE50C}"/>
              </a:ext>
            </a:extLst>
          </p:cNvPr>
          <p:cNvSpPr/>
          <p:nvPr/>
        </p:nvSpPr>
        <p:spPr bwMode="auto">
          <a:xfrm>
            <a:off x="6046806" y="2241288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F342FC-9201-4BA0-9085-A0827F5838EC}"/>
              </a:ext>
            </a:extLst>
          </p:cNvPr>
          <p:cNvSpPr/>
          <p:nvPr/>
        </p:nvSpPr>
        <p:spPr bwMode="auto">
          <a:xfrm>
            <a:off x="7012328" y="1614722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ECDD4E-7E18-40AB-A983-96FB8ED03274}"/>
              </a:ext>
            </a:extLst>
          </p:cNvPr>
          <p:cNvSpPr/>
          <p:nvPr/>
        </p:nvSpPr>
        <p:spPr bwMode="auto">
          <a:xfrm>
            <a:off x="6046806" y="3367322"/>
            <a:ext cx="152400" cy="1184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C2AD7-694E-4CB6-B92C-39B089637C81}"/>
              </a:ext>
            </a:extLst>
          </p:cNvPr>
          <p:cNvSpPr txBox="1"/>
          <p:nvPr/>
        </p:nvSpPr>
        <p:spPr>
          <a:xfrm>
            <a:off x="941406" y="3802437"/>
            <a:ext cx="2792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#least-used </a:t>
            </a:r>
            <a:r>
              <a:rPr lang="en-IN" sz="2400" dirty="0" err="1"/>
              <a:t>colors</a:t>
            </a:r>
            <a:r>
              <a:rPr lang="en-IN" sz="2400" dirty="0"/>
              <a:t> (blue) 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IN" sz="2400" dirty="0"/>
              <a:t> two guards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E73C5-FD40-48F9-BBAD-AAE439960556}"/>
              </a:ext>
            </a:extLst>
          </p:cNvPr>
          <p:cNvSpPr txBox="1"/>
          <p:nvPr/>
        </p:nvSpPr>
        <p:spPr>
          <a:xfrm>
            <a:off x="5695709" y="3796650"/>
            <a:ext cx="2457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#least-used </a:t>
            </a:r>
            <a:r>
              <a:rPr lang="en-IN" sz="2400" dirty="0" err="1"/>
              <a:t>colors</a:t>
            </a:r>
            <a:r>
              <a:rPr lang="en-IN" sz="2400" dirty="0"/>
              <a:t> (red) </a:t>
            </a:r>
            <a:r>
              <a:rPr lang="en-IN" sz="2400" dirty="0"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IN" sz="2400" dirty="0"/>
              <a:t> one guard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0AD01-0EB6-4C7F-9E7C-3E72DB848A45}"/>
              </a:ext>
            </a:extLst>
          </p:cNvPr>
          <p:cNvSpPr txBox="1"/>
          <p:nvPr/>
        </p:nvSpPr>
        <p:spPr>
          <a:xfrm>
            <a:off x="762000" y="4741578"/>
            <a:ext cx="381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dirty="0">
                <a:latin typeface="Arial" panose="020B0604020202020204" pitchFamily="34" charset="0"/>
              </a:rPr>
              <a:t>Provides sufficiency!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42D2-6154-488A-A46D-983492DB615B}"/>
              </a:ext>
            </a:extLst>
          </p:cNvPr>
          <p:cNvSpPr txBox="1"/>
          <p:nvPr/>
        </p:nvSpPr>
        <p:spPr>
          <a:xfrm>
            <a:off x="152400" y="5467425"/>
            <a:ext cx="8839200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l"/>
            <a:r>
              <a:rPr lang="en-IN" sz="2400" i="1" dirty="0">
                <a:solidFill>
                  <a:schemeClr val="bg1"/>
                </a:solidFill>
                <a:latin typeface="Arial" panose="020B0604020202020204" pitchFamily="34" charset="0"/>
              </a:rPr>
              <a:t>Theorem:</a:t>
            </a:r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 The minimum vertex, point, and edge guard problem for polygons with or without holes including orthogonal polygons, is NP-hard</a:t>
            </a:r>
          </a:p>
        </p:txBody>
      </p:sp>
    </p:spTree>
    <p:extLst>
      <p:ext uri="{BB962C8B-B14F-4D97-AF65-F5344CB8AC3E}">
        <p14:creationId xmlns:p14="http://schemas.microsoft.com/office/powerpoint/2010/main" val="4198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6" grpId="0" animBg="1"/>
      <p:bldP spid="17" grpId="0" animBg="1"/>
      <p:bldP spid="18" grpId="0" animBg="1"/>
      <p:bldP spid="14" grpId="0"/>
      <p:bldP spid="20" grpId="0"/>
      <p:bldP spid="23" grpId="0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Polygons with holes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0AD01-0EB6-4C7F-9E7C-3E72DB848A45}"/>
              </a:ext>
            </a:extLst>
          </p:cNvPr>
          <p:cNvSpPr txBox="1"/>
          <p:nvPr/>
        </p:nvSpPr>
        <p:spPr>
          <a:xfrm>
            <a:off x="25400" y="3999149"/>
            <a:ext cx="556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Guards cannot see through holes</a:t>
            </a:r>
            <a:endParaRPr lang="en-IN" sz="2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55DE8-A1D2-44FF-ABBB-5030421C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6784"/>
            <a:ext cx="7964961" cy="3089214"/>
          </a:xfrm>
          <a:prstGeom prst="rect">
            <a:avLst/>
          </a:prstGeom>
          <a:solidFill>
            <a:srgbClr val="0070C0"/>
          </a:solid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9975363-DB8A-4591-9031-08BF69D2DB7F}"/>
              </a:ext>
            </a:extLst>
          </p:cNvPr>
          <p:cNvSpPr/>
          <p:nvPr/>
        </p:nvSpPr>
        <p:spPr bwMode="auto">
          <a:xfrm>
            <a:off x="2299608" y="1702708"/>
            <a:ext cx="838200" cy="812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EC1A83-B206-4DE6-BF12-06CEBF29DAF5}"/>
              </a:ext>
            </a:extLst>
          </p:cNvPr>
          <p:cNvSpPr/>
          <p:nvPr/>
        </p:nvSpPr>
        <p:spPr bwMode="auto">
          <a:xfrm>
            <a:off x="1828800" y="2532228"/>
            <a:ext cx="838200" cy="812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56452F-E53E-4A99-9DDD-67663E4E692F}"/>
              </a:ext>
            </a:extLst>
          </p:cNvPr>
          <p:cNvSpPr/>
          <p:nvPr/>
        </p:nvSpPr>
        <p:spPr bwMode="auto">
          <a:xfrm>
            <a:off x="2042669" y="2100732"/>
            <a:ext cx="90931" cy="1176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2CF1D4-F548-4AD3-B5C8-46CD51E7988E}"/>
              </a:ext>
            </a:extLst>
          </p:cNvPr>
          <p:cNvSpPr/>
          <p:nvPr/>
        </p:nvSpPr>
        <p:spPr bwMode="auto">
          <a:xfrm>
            <a:off x="2718708" y="1371600"/>
            <a:ext cx="76200" cy="1036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6632A-52BF-4169-9199-7308BF035EC0}"/>
              </a:ext>
            </a:extLst>
          </p:cNvPr>
          <p:cNvSpPr/>
          <p:nvPr/>
        </p:nvSpPr>
        <p:spPr bwMode="auto">
          <a:xfrm>
            <a:off x="2806700" y="2622235"/>
            <a:ext cx="76200" cy="1036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37D3FB-C537-48A2-AA08-B95FD4F2828C}"/>
              </a:ext>
            </a:extLst>
          </p:cNvPr>
          <p:cNvSpPr/>
          <p:nvPr/>
        </p:nvSpPr>
        <p:spPr bwMode="auto">
          <a:xfrm>
            <a:off x="1083128" y="3602092"/>
            <a:ext cx="76200" cy="10369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FC4AEA-94E5-4851-BF51-D13A498E0DDA}"/>
              </a:ext>
            </a:extLst>
          </p:cNvPr>
          <p:cNvSpPr/>
          <p:nvPr/>
        </p:nvSpPr>
        <p:spPr bwMode="auto">
          <a:xfrm>
            <a:off x="6621236" y="2686399"/>
            <a:ext cx="76200" cy="1036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48D6FE-C86D-490F-A524-6A937FD32F3F}"/>
              </a:ext>
            </a:extLst>
          </p:cNvPr>
          <p:cNvSpPr/>
          <p:nvPr/>
        </p:nvSpPr>
        <p:spPr bwMode="auto">
          <a:xfrm>
            <a:off x="5690177" y="2076077"/>
            <a:ext cx="76200" cy="1036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3" grpId="0" animBg="1"/>
      <p:bldP spid="10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Polygons with holes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0AD01-0EB6-4C7F-9E7C-3E72DB848A45}"/>
              </a:ext>
            </a:extLst>
          </p:cNvPr>
          <p:cNvSpPr txBox="1"/>
          <p:nvPr/>
        </p:nvSpPr>
        <p:spPr>
          <a:xfrm>
            <a:off x="342900" y="4502349"/>
            <a:ext cx="556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</a:rPr>
              <a:t>Guards cannot see through holes</a:t>
            </a:r>
            <a:endParaRPr lang="en-IN" sz="2400" dirty="0">
              <a:latin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42D2-6154-488A-A46D-983492DB615B}"/>
              </a:ext>
            </a:extLst>
          </p:cNvPr>
          <p:cNvSpPr txBox="1"/>
          <p:nvPr/>
        </p:nvSpPr>
        <p:spPr>
          <a:xfrm>
            <a:off x="76200" y="5199300"/>
            <a:ext cx="8991600" cy="15696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Theorem: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Any polygon with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vertices and 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holes can always be guarded by ⌊(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n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+ 2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)/3⌋ vertex guards </a:t>
            </a:r>
          </a:p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[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</a:rPr>
              <a:t>n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vertices include vertices on holes as well]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55DE8-A1D2-44FF-ABBB-5030421C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0767"/>
            <a:ext cx="7964961" cy="3089214"/>
          </a:xfrm>
          <a:prstGeom prst="rect">
            <a:avLst/>
          </a:prstGeom>
          <a:solidFill>
            <a:srgbClr val="0070C0"/>
          </a:solidFill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14FFCB-9A1E-45D4-AA74-16E57C04AB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5600" y="2320553"/>
            <a:ext cx="228600" cy="49454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615983-547C-4171-B66C-C455A1868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5600" y="2356440"/>
            <a:ext cx="74988" cy="46420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3BBEE3-012A-4EF8-A532-67D03C60A4C6}"/>
              </a:ext>
            </a:extLst>
          </p:cNvPr>
          <p:cNvCxnSpPr>
            <a:cxnSpLocks/>
          </p:cNvCxnSpPr>
          <p:nvPr/>
        </p:nvCxnSpPr>
        <p:spPr bwMode="auto">
          <a:xfrm flipH="1">
            <a:off x="3009901" y="2315007"/>
            <a:ext cx="114299" cy="43720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AC46726-9E99-434C-82CA-D5C3E6934777}"/>
              </a:ext>
            </a:extLst>
          </p:cNvPr>
          <p:cNvSpPr/>
          <p:nvPr/>
        </p:nvSpPr>
        <p:spPr bwMode="auto">
          <a:xfrm rot="20336328">
            <a:off x="2976612" y="2326275"/>
            <a:ext cx="11516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5C010F-29F3-4ADA-BFC8-1AA1994B0A3F}"/>
              </a:ext>
            </a:extLst>
          </p:cNvPr>
          <p:cNvSpPr/>
          <p:nvPr/>
        </p:nvSpPr>
        <p:spPr bwMode="auto">
          <a:xfrm rot="20336328">
            <a:off x="2920908" y="2749065"/>
            <a:ext cx="11516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C31D62-EB34-4CEC-A57D-2722A0048935}"/>
              </a:ext>
            </a:extLst>
          </p:cNvPr>
          <p:cNvSpPr/>
          <p:nvPr/>
        </p:nvSpPr>
        <p:spPr bwMode="auto">
          <a:xfrm>
            <a:off x="4765145" y="1095582"/>
            <a:ext cx="3849312" cy="3179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5FC2F9-B0CB-4A3E-9CE8-5DFDA41383A7}"/>
              </a:ext>
            </a:extLst>
          </p:cNvPr>
          <p:cNvSpPr/>
          <p:nvPr/>
        </p:nvSpPr>
        <p:spPr bwMode="auto">
          <a:xfrm>
            <a:off x="2922505" y="2320784"/>
            <a:ext cx="76200" cy="838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9EA51C1-CD34-4AEC-B346-C9E81C5506F3}"/>
              </a:ext>
            </a:extLst>
          </p:cNvPr>
          <p:cNvSpPr/>
          <p:nvPr/>
        </p:nvSpPr>
        <p:spPr bwMode="auto">
          <a:xfrm>
            <a:off x="2996093" y="2693955"/>
            <a:ext cx="76200" cy="7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0092A4-E6C8-4284-83E0-3D40BF2EB7E2}"/>
              </a:ext>
            </a:extLst>
          </p:cNvPr>
          <p:cNvSpPr txBox="1"/>
          <p:nvPr/>
        </p:nvSpPr>
        <p:spPr>
          <a:xfrm>
            <a:off x="4015786" y="2381007"/>
            <a:ext cx="50520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modified polygon </a:t>
            </a:r>
            <a:r>
              <a:rPr lang="en-IN" sz="2000" i="1" dirty="0"/>
              <a:t>P</a:t>
            </a:r>
            <a:r>
              <a:rPr lang="en-IN" sz="2000" i="1" dirty="0">
                <a:sym typeface="Symbol" panose="05050102010706020507" pitchFamily="18" charset="2"/>
              </a:rPr>
              <a:t> </a:t>
            </a:r>
            <a:r>
              <a:rPr lang="en-IN" sz="2000" dirty="0"/>
              <a:t>will have </a:t>
            </a:r>
            <a:r>
              <a:rPr lang="en-IN" sz="2000" i="1" dirty="0"/>
              <a:t>n</a:t>
            </a:r>
            <a:r>
              <a:rPr lang="en-IN" sz="2000" dirty="0"/>
              <a:t> + 2</a:t>
            </a:r>
            <a:r>
              <a:rPr lang="en-IN" sz="2000" i="1" dirty="0"/>
              <a:t>h</a:t>
            </a:r>
            <a:r>
              <a:rPr lang="en-IN" sz="2000" dirty="0"/>
              <a:t> vertices;</a:t>
            </a:r>
          </a:p>
          <a:p>
            <a:r>
              <a:rPr lang="en-IN" sz="2000" i="1" dirty="0">
                <a:solidFill>
                  <a:srgbClr val="C00000"/>
                </a:solidFill>
              </a:rPr>
              <a:t>P</a:t>
            </a:r>
            <a:r>
              <a:rPr lang="en-IN" sz="2000" i="1" dirty="0">
                <a:solidFill>
                  <a:srgbClr val="C00000"/>
                </a:solidFill>
                <a:sym typeface="Symbol" panose="05050102010706020507" pitchFamily="18" charset="2"/>
              </a:rPr>
              <a:t> </a:t>
            </a:r>
            <a:r>
              <a:rPr lang="en-IN" sz="2000" dirty="0">
                <a:solidFill>
                  <a:srgbClr val="C00000"/>
                </a:solidFill>
              </a:rPr>
              <a:t>is devoid of any hole;</a:t>
            </a:r>
          </a:p>
          <a:p>
            <a:r>
              <a:rPr lang="en-IN" sz="2000" dirty="0"/>
              <a:t>apply </a:t>
            </a:r>
            <a:r>
              <a:rPr lang="en-IN" sz="2000" dirty="0" err="1"/>
              <a:t>Chvátal’s</a:t>
            </a:r>
            <a:r>
              <a:rPr lang="en-IN" sz="2000" dirty="0"/>
              <a:t> theorem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9352CA-025A-421D-A63B-44485FAFF2FA}"/>
              </a:ext>
            </a:extLst>
          </p:cNvPr>
          <p:cNvSpPr/>
          <p:nvPr/>
        </p:nvSpPr>
        <p:spPr bwMode="auto">
          <a:xfrm>
            <a:off x="3071759" y="2258687"/>
            <a:ext cx="76200" cy="8382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E78CD5-1532-459C-86C3-6D31A16A8398}"/>
              </a:ext>
            </a:extLst>
          </p:cNvPr>
          <p:cNvSpPr/>
          <p:nvPr/>
        </p:nvSpPr>
        <p:spPr bwMode="auto">
          <a:xfrm>
            <a:off x="2861310" y="2738816"/>
            <a:ext cx="76200" cy="762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7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5" grpId="0" animBg="1"/>
      <p:bldP spid="36" grpId="0" animBg="1"/>
      <p:bldP spid="38" grpId="0" animBg="1"/>
      <p:bldP spid="39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DA21BE-F108-493A-A7FB-46AD7ED720C9}"/>
              </a:ext>
            </a:extLst>
          </p:cNvPr>
          <p:cNvSpPr txBox="1"/>
          <p:nvPr/>
        </p:nvSpPr>
        <p:spPr>
          <a:xfrm>
            <a:off x="419100" y="908926"/>
            <a:ext cx="8458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i="1" dirty="0">
                <a:latin typeface="NimbusRomNo9L-Regu"/>
              </a:rPr>
              <a:t>Note:</a:t>
            </a:r>
            <a:r>
              <a:rPr lang="en-US" sz="2800" dirty="0">
                <a:latin typeface="NimbusRomNo9L-Regu"/>
              </a:rPr>
              <a:t> T</a:t>
            </a:r>
            <a:r>
              <a:rPr lang="en-US" sz="2800" b="0" i="0" u="none" strike="noStrike" baseline="0" dirty="0">
                <a:latin typeface="NimbusRomNo9L-Regu"/>
              </a:rPr>
              <a:t>he sum of the number of vertices of </a:t>
            </a:r>
            <a:r>
              <a:rPr lang="en-US" sz="2800" dirty="0">
                <a:latin typeface="NimbusRomNo9L-Regu"/>
              </a:rPr>
              <a:t>all monotone </a:t>
            </a:r>
            <a:r>
              <a:rPr lang="en-US" sz="2800" b="0" i="0" u="none" strike="noStrike" baseline="0" dirty="0">
                <a:latin typeface="NimbusRomNo9L-Regu"/>
              </a:rPr>
              <a:t>pieces</a:t>
            </a:r>
            <a:r>
              <a:rPr lang="en-US" sz="2800" dirty="0">
                <a:latin typeface="NimbusRomNo9L-Regu"/>
              </a:rPr>
              <a:t> </a:t>
            </a:r>
            <a:r>
              <a:rPr lang="en-US" sz="2800" b="0" i="0" u="none" strike="noStrike" baseline="0" dirty="0">
                <a:latin typeface="NimbusRomNo9L-Regu"/>
              </a:rPr>
              <a:t>is </a:t>
            </a:r>
            <a:r>
              <a:rPr lang="en-US" sz="2800" b="0" i="1" u="none" strike="noStrike" baseline="0" dirty="0">
                <a:latin typeface="NimbusRomNo9L-ReguItal"/>
              </a:rPr>
              <a:t>O</a:t>
            </a:r>
            <a:r>
              <a:rPr lang="en-US" sz="2800" b="0" i="0" u="none" strike="noStrike" baseline="0" dirty="0">
                <a:latin typeface="CMR10"/>
              </a:rPr>
              <a:t>(</a:t>
            </a:r>
            <a:r>
              <a:rPr lang="en-US" sz="2800" b="0" i="1" u="none" strike="noStrike" baseline="0" dirty="0">
                <a:latin typeface="NimbusRomNo9L-ReguItal"/>
              </a:rPr>
              <a:t>n</a:t>
            </a:r>
            <a:r>
              <a:rPr lang="en-US" sz="2800" b="0" i="0" u="none" strike="noStrike" baseline="0" dirty="0">
                <a:latin typeface="CMR10"/>
              </a:rPr>
              <a:t>)</a:t>
            </a:r>
            <a:endParaRPr lang="en-US" sz="2800" dirty="0">
              <a:latin typeface="NimbusRomNo9L-Regu"/>
            </a:endParaRPr>
          </a:p>
          <a:p>
            <a:pPr algn="l"/>
            <a:endParaRPr lang="en-US" sz="2800" b="0" i="0" u="none" strike="noStrike" baseline="0" dirty="0">
              <a:latin typeface="NimbusRomNo9L-Regu"/>
            </a:endParaRPr>
          </a:p>
          <a:p>
            <a:pPr algn="l"/>
            <a:r>
              <a:rPr lang="en-US" sz="2800" b="0" i="1" u="none" strike="noStrike" baseline="0" dirty="0">
                <a:latin typeface="NimbusRomNo9L-Medi"/>
              </a:rPr>
              <a:t>Theorem: </a:t>
            </a:r>
            <a:r>
              <a:rPr lang="en-US" sz="2800" b="0" u="none" strike="noStrike" baseline="0" dirty="0">
                <a:latin typeface="NimbusRomNo9L-Regu-Slant.167"/>
              </a:rPr>
              <a:t>A simple polygon with </a:t>
            </a:r>
            <a:r>
              <a:rPr lang="en-US" sz="2800" b="0" i="1" u="none" strike="noStrike" baseline="0" dirty="0">
                <a:latin typeface="NimbusRomNo9L-ReguItal"/>
              </a:rPr>
              <a:t>n </a:t>
            </a:r>
            <a:r>
              <a:rPr lang="en-US" sz="2800" b="0" u="none" strike="noStrike" baseline="0" dirty="0">
                <a:latin typeface="NimbusRomNo9L-Regu-Slant.167"/>
              </a:rPr>
              <a:t>vertices can be triangulated in</a:t>
            </a:r>
            <a:r>
              <a:rPr lang="en-US" sz="2800" b="0" i="1" u="none" strike="noStrike" baseline="0" dirty="0">
                <a:latin typeface="NimbusRomNo9L-Regu-Slant.167"/>
              </a:rPr>
              <a:t> </a:t>
            </a:r>
            <a:r>
              <a:rPr lang="en-US" sz="2800" b="0" i="1" u="none" strike="noStrike" baseline="0" dirty="0">
                <a:latin typeface="NimbusRomNo9L-ReguItal"/>
              </a:rPr>
              <a:t>O</a:t>
            </a:r>
            <a:r>
              <a:rPr lang="en-US" sz="2800" b="0" i="0" u="none" strike="noStrike" baseline="0" dirty="0">
                <a:latin typeface="CMR10"/>
              </a:rPr>
              <a:t>(</a:t>
            </a:r>
            <a:r>
              <a:rPr lang="en-US" sz="2800" b="0" i="1" u="none" strike="noStrike" baseline="0" dirty="0" err="1">
                <a:latin typeface="NimbusRomNo9L-ReguItal"/>
              </a:rPr>
              <a:t>n</a:t>
            </a:r>
            <a:r>
              <a:rPr lang="en-US" sz="2800" b="0" i="0" u="none" strike="noStrike" baseline="0" dirty="0" err="1">
                <a:latin typeface="NimbusRomNo9L-Regu"/>
              </a:rPr>
              <a:t>log</a:t>
            </a:r>
            <a:r>
              <a:rPr lang="en-US" sz="2800" b="0" i="1" u="none" strike="noStrike" baseline="0" dirty="0" err="1">
                <a:latin typeface="NimbusRomNo9L-ReguItal"/>
              </a:rPr>
              <a:t>n</a:t>
            </a:r>
            <a:r>
              <a:rPr lang="en-US" sz="2800" b="0" i="0" u="none" strike="noStrike" baseline="0" dirty="0">
                <a:latin typeface="CMR10"/>
              </a:rPr>
              <a:t>) </a:t>
            </a:r>
            <a:r>
              <a:rPr lang="en-US" sz="2800" b="0" u="none" strike="noStrike" baseline="0" dirty="0">
                <a:latin typeface="NimbusRomNo9L-Regu-Slant.167"/>
              </a:rPr>
              <a:t>time with an algorithm that uses </a:t>
            </a:r>
            <a:r>
              <a:rPr lang="en-US" sz="2800" b="0" i="1" u="none" strike="noStrike" baseline="0" dirty="0">
                <a:latin typeface="NimbusRomNo9L-ReguItal"/>
              </a:rPr>
              <a:t>O</a:t>
            </a:r>
            <a:r>
              <a:rPr lang="en-US" sz="2800" b="0" i="0" u="none" strike="noStrike" baseline="0" dirty="0">
                <a:latin typeface="CMR10"/>
              </a:rPr>
              <a:t>(</a:t>
            </a:r>
            <a:r>
              <a:rPr lang="en-US" sz="2800" b="0" i="1" u="none" strike="noStrike" baseline="0" dirty="0">
                <a:latin typeface="NimbusRomNo9L-ReguItal"/>
              </a:rPr>
              <a:t>n</a:t>
            </a:r>
            <a:r>
              <a:rPr lang="en-US" sz="2800" b="0" i="0" u="none" strike="noStrike" baseline="0" dirty="0">
                <a:latin typeface="CMR10"/>
              </a:rPr>
              <a:t>) </a:t>
            </a:r>
            <a:r>
              <a:rPr lang="en-US" sz="2800" b="0" u="none" strike="noStrike" baseline="0" dirty="0">
                <a:latin typeface="NimbusRomNo9L-Regu-Slant.167"/>
              </a:rPr>
              <a:t>storage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B7BEBE-E116-4387-B16A-565EE7D78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88" y="3586582"/>
            <a:ext cx="3120224" cy="2529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42CDE-DAFC-4B43-B734-11B395B9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586582"/>
            <a:ext cx="3120224" cy="2235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D880C2-6294-4538-8519-76758FEA2709}"/>
              </a:ext>
            </a:extLst>
          </p:cNvPr>
          <p:cNvSpPr txBox="1"/>
          <p:nvPr/>
        </p:nvSpPr>
        <p:spPr>
          <a:xfrm>
            <a:off x="266701" y="5811621"/>
            <a:ext cx="8458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NimbusRomNo9L-Regu"/>
              </a:rPr>
              <a:t>Same complexity results also hold good for polygons with holes as well as for PSLGs</a:t>
            </a:r>
            <a:endParaRPr lang="en-IN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90ED47B-471B-4ACB-936B-94BD717B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24" y="52464"/>
            <a:ext cx="8843176" cy="777957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sz="3600" b="0" dirty="0">
                <a:solidFill>
                  <a:schemeClr val="bg1"/>
                </a:solidFill>
              </a:rPr>
              <a:t>Summary of Results</a:t>
            </a:r>
          </a:p>
        </p:txBody>
      </p:sp>
    </p:spTree>
    <p:extLst>
      <p:ext uri="{BB962C8B-B14F-4D97-AF65-F5344CB8AC3E}">
        <p14:creationId xmlns:p14="http://schemas.microsoft.com/office/powerpoint/2010/main" val="45160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Polygons with holes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0AD01-0EB6-4C7F-9E7C-3E72DB848A45}"/>
              </a:ext>
            </a:extLst>
          </p:cNvPr>
          <p:cNvSpPr txBox="1"/>
          <p:nvPr/>
        </p:nvSpPr>
        <p:spPr>
          <a:xfrm>
            <a:off x="188249" y="4101470"/>
            <a:ext cx="5562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Guards cannot see through holes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42D2-6154-488A-A46D-983492DB615B}"/>
              </a:ext>
            </a:extLst>
          </p:cNvPr>
          <p:cNvSpPr txBox="1"/>
          <p:nvPr/>
        </p:nvSpPr>
        <p:spPr>
          <a:xfrm>
            <a:off x="152400" y="4674352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Shermer’s conjecture (1982)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Any polygon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vertices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holes can be guarded by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⌊(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)/3 ⌋ vertex guards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55DE8-A1D2-44FF-ABBB-5030421C6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12256"/>
            <a:ext cx="7964961" cy="30892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33F70A-6D99-4CDB-AA14-D0000A25DB6D}"/>
              </a:ext>
            </a:extLst>
          </p:cNvPr>
          <p:cNvSpPr txBox="1"/>
          <p:nvPr/>
        </p:nvSpPr>
        <p:spPr>
          <a:xfrm>
            <a:off x="180532" y="6026583"/>
            <a:ext cx="8582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 conjecture is proved for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= 1; still open for </a:t>
            </a:r>
            <a:r>
              <a:rPr kumimoji="0" lang="en-I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&gt; 1</a:t>
            </a:r>
          </a:p>
        </p:txBody>
      </p:sp>
    </p:spTree>
    <p:extLst>
      <p:ext uri="{BB962C8B-B14F-4D97-AF65-F5344CB8AC3E}">
        <p14:creationId xmlns:p14="http://schemas.microsoft.com/office/powerpoint/2010/main" val="167505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Polygons with holes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55DE8-A1D2-44FF-ABBB-5030421C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838200"/>
            <a:ext cx="7507761" cy="29118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33F70A-6D99-4CDB-AA14-D0000A25DB6D}"/>
              </a:ext>
            </a:extLst>
          </p:cNvPr>
          <p:cNvSpPr txBox="1"/>
          <p:nvPr/>
        </p:nvSpPr>
        <p:spPr>
          <a:xfrm>
            <a:off x="379825" y="6241470"/>
            <a:ext cx="85824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 conjecture is proved for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= 1 (Agarwal,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1984); still open for </a:t>
            </a:r>
            <a:r>
              <a:rPr kumimoji="0" lang="en-I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&gt;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E78C7-128A-44EB-8EF9-DB2A6EC9EF99}"/>
              </a:ext>
            </a:extLst>
          </p:cNvPr>
          <p:cNvSpPr txBox="1"/>
          <p:nvPr/>
        </p:nvSpPr>
        <p:spPr>
          <a:xfrm>
            <a:off x="561109" y="4925297"/>
            <a:ext cx="8174182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Shermer’s Conjecture (1982):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Any orthogonal polygon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vertices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holes can be guarded by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⌊(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+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)/4⌋ vertex guards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42D2-6154-488A-A46D-983492DB615B}"/>
              </a:ext>
            </a:extLst>
          </p:cNvPr>
          <p:cNvSpPr txBox="1"/>
          <p:nvPr/>
        </p:nvSpPr>
        <p:spPr>
          <a:xfrm>
            <a:off x="561109" y="3581400"/>
            <a:ext cx="8174182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Theorem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(O’Rourke, 1987):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Any orthogonal polygon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vertices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 holes can be guarded by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⌊(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+ 2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rPr>
              <a:t>)/4⌋ vertex guards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612CA0-CF4A-4C3B-A453-036DAB00B47C}"/>
              </a:ext>
            </a:extLst>
          </p:cNvPr>
          <p:cNvSpPr/>
          <p:nvPr/>
        </p:nvSpPr>
        <p:spPr bwMode="auto">
          <a:xfrm>
            <a:off x="341725" y="1001982"/>
            <a:ext cx="3620675" cy="241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 animBg="1"/>
      <p:bldP spid="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51DE89A-A799-4664-8EB7-175A9FF3EF18}"/>
              </a:ext>
            </a:extLst>
          </p:cNvPr>
          <p:cNvSpPr txBox="1"/>
          <p:nvPr/>
        </p:nvSpPr>
        <p:spPr>
          <a:xfrm>
            <a:off x="25400" y="89040"/>
            <a:ext cx="9118600" cy="584775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Practice Problem: Polygons with holes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42D2-6154-488A-A46D-983492DB615B}"/>
              </a:ext>
            </a:extLst>
          </p:cNvPr>
          <p:cNvSpPr txBox="1"/>
          <p:nvPr/>
        </p:nvSpPr>
        <p:spPr>
          <a:xfrm>
            <a:off x="76200" y="5518216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</a:rPr>
              <a:t>Show a solution with minimum number of vertex guards that are sufficient to watch the interior of the above orthogonal polygon with seven holes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85ACA-FE8E-48DC-ACE8-EDD7F5EC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46015"/>
            <a:ext cx="6096000" cy="39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CD29E-2726-44C6-94DE-18B4292C01B7}"/>
              </a:ext>
            </a:extLst>
          </p:cNvPr>
          <p:cNvSpPr txBox="1"/>
          <p:nvPr/>
        </p:nvSpPr>
        <p:spPr>
          <a:xfrm>
            <a:off x="7086600" y="33718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holes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96FF0E-2CD8-429C-8519-8FE1D7DCF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5791200" y="3581400"/>
            <a:ext cx="12954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A26712A-3FEB-4C71-AE9E-67ABCE35A82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91200" y="2249408"/>
            <a:ext cx="1295400" cy="13224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0D77D08-31D3-4AFB-A799-0B80D0508F88}"/>
              </a:ext>
            </a:extLst>
          </p:cNvPr>
          <p:cNvCxnSpPr>
            <a:cxnSpLocks/>
            <a:stCxn id="7" idx="1"/>
          </p:cNvCxnSpPr>
          <p:nvPr/>
        </p:nvCxnSpPr>
        <p:spPr bwMode="auto">
          <a:xfrm flipH="1" flipV="1">
            <a:off x="6438900" y="1853591"/>
            <a:ext cx="647700" cy="171831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372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6D5158-AD14-438C-A898-DE8D8CCCA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24" y="52464"/>
            <a:ext cx="8843176" cy="777957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sz="3600" b="0" dirty="0">
                <a:solidFill>
                  <a:schemeClr val="bg1"/>
                </a:solidFill>
              </a:rPr>
              <a:t>Chronology of Polygon Triangulation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94BFBD-609B-4EB5-A4A7-E38386055F6E}"/>
              </a:ext>
            </a:extLst>
          </p:cNvPr>
          <p:cNvGrpSpPr/>
          <p:nvPr/>
        </p:nvGrpSpPr>
        <p:grpSpPr>
          <a:xfrm>
            <a:off x="449169" y="952500"/>
            <a:ext cx="8245661" cy="5714999"/>
            <a:chOff x="381000" y="990600"/>
            <a:chExt cx="8245661" cy="57149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5AB28E6-E1CE-4497-9E71-C38C0874C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143000"/>
              <a:ext cx="7788461" cy="541019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583537-69A7-439A-937B-F347603E405E}"/>
                </a:ext>
              </a:extLst>
            </p:cNvPr>
            <p:cNvSpPr/>
            <p:nvPr/>
          </p:nvSpPr>
          <p:spPr bwMode="auto">
            <a:xfrm>
              <a:off x="381000" y="990600"/>
              <a:ext cx="12954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B9E36C-1320-4A09-BC63-F848ED4493C9}"/>
                </a:ext>
              </a:extLst>
            </p:cNvPr>
            <p:cNvSpPr/>
            <p:nvPr/>
          </p:nvSpPr>
          <p:spPr bwMode="auto">
            <a:xfrm>
              <a:off x="7082341" y="5958839"/>
              <a:ext cx="1544320" cy="746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rtlCol="0" anchor="ctr">
              <a:spAutoFit/>
            </a:bodyPr>
            <a:lstStyle/>
            <a:p>
              <a:pPr algn="ctr"/>
              <a:endParaRPr lang="en-IN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BDC5EAA2-64D2-4A5F-BF01-4FAFEC110DFD}"/>
              </a:ext>
            </a:extLst>
          </p:cNvPr>
          <p:cNvSpPr/>
          <p:nvPr/>
        </p:nvSpPr>
        <p:spPr bwMode="auto">
          <a:xfrm>
            <a:off x="178493" y="5676900"/>
            <a:ext cx="6857717" cy="914399"/>
          </a:xfrm>
          <a:prstGeom prst="ellipse">
            <a:avLst/>
          </a:prstGeom>
          <a:noFill/>
          <a:ln w="1905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79A0-E17D-45F1-81F5-DA1F26DB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9240"/>
            <a:ext cx="7543800" cy="1143000"/>
          </a:xfrm>
        </p:spPr>
        <p:txBody>
          <a:bodyPr/>
          <a:lstStyle/>
          <a:p>
            <a:r>
              <a:rPr lang="en-IN" sz="3600" b="0" dirty="0"/>
              <a:t>Convex Decomposition</a:t>
            </a:r>
          </a:p>
        </p:txBody>
      </p:sp>
      <p:pic>
        <p:nvPicPr>
          <p:cNvPr id="17410" name="Picture 2" descr="PDF] On the time bound for convex decomposition of simple polygons |  Semantic Scholar">
            <a:extLst>
              <a:ext uri="{FF2B5EF4-FFF2-40B4-BE49-F238E27FC236}">
                <a16:creationId xmlns:a16="http://schemas.microsoft.com/office/drawing/2014/main" id="{C2CD8989-CFE6-404D-B5CA-A5000AE75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16760"/>
            <a:ext cx="774796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77CDC3-62AD-4858-A82B-913AD174C1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83929" y="3810000"/>
            <a:ext cx="275391" cy="60960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322998-171D-4790-8ABC-2D9D9DC2DD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30120" y="3164840"/>
            <a:ext cx="2971800" cy="10950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B5B66-4008-42E6-BAD0-D6C5AEDE30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5374640"/>
            <a:ext cx="2362200" cy="15240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5A7314-639B-4A51-8EA2-D56828F3DA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3900" y="3274340"/>
            <a:ext cx="1485900" cy="58956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8D7EAA-B6CF-4FDB-A3CB-BD9E34EB2D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9300" y="4876800"/>
            <a:ext cx="1765300" cy="49784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61D1CB-8814-4D63-B0E7-BFA0FF952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22240" y="3214510"/>
            <a:ext cx="1485900" cy="143369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EBBC52-6505-4D5C-8853-21BFB19F47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76800" y="4648200"/>
            <a:ext cx="1765300" cy="87884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181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A383-0E01-4AB7-B11E-E3C22EC9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"/>
            <a:ext cx="9144000" cy="1143000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  Convex</a:t>
            </a:r>
            <a:r>
              <a:rPr lang="en-US" b="0" dirty="0"/>
              <a:t> </a:t>
            </a:r>
            <a:r>
              <a:rPr lang="en-US" b="0" dirty="0">
                <a:solidFill>
                  <a:schemeClr val="bg1"/>
                </a:solidFill>
              </a:rPr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99D6-174C-438C-857E-70390D68B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600200"/>
            <a:ext cx="8229600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Partition a simple polygon </a:t>
            </a:r>
            <a:r>
              <a:rPr lang="en-US" i="1" dirty="0"/>
              <a:t>P</a:t>
            </a:r>
            <a:r>
              <a:rPr lang="en-US" dirty="0"/>
              <a:t> into a number of convex pieces</a:t>
            </a:r>
          </a:p>
        </p:txBody>
      </p:sp>
      <p:sp>
        <p:nvSpPr>
          <p:cNvPr id="54276" name="Freeform 3">
            <a:extLst>
              <a:ext uri="{FF2B5EF4-FFF2-40B4-BE49-F238E27FC236}">
                <a16:creationId xmlns:a16="http://schemas.microsoft.com/office/drawing/2014/main" id="{82945ECD-1669-42AF-806D-1A72A974C346}"/>
              </a:ext>
            </a:extLst>
          </p:cNvPr>
          <p:cNvSpPr>
            <a:spLocks/>
          </p:cNvSpPr>
          <p:nvPr/>
        </p:nvSpPr>
        <p:spPr bwMode="auto">
          <a:xfrm>
            <a:off x="2638425" y="2892425"/>
            <a:ext cx="3387725" cy="3059113"/>
          </a:xfrm>
          <a:custGeom>
            <a:avLst/>
            <a:gdLst>
              <a:gd name="T0" fmla="*/ 1004266 w 3387777"/>
              <a:gd name="T1" fmla="*/ 1531797 h 3057994"/>
              <a:gd name="T2" fmla="*/ 734463 w 3387777"/>
              <a:gd name="T3" fmla="*/ 1171373 h 3057994"/>
              <a:gd name="T4" fmla="*/ 704483 w 3387777"/>
              <a:gd name="T5" fmla="*/ 495581 h 3057994"/>
              <a:gd name="T6" fmla="*/ 989276 w 3387777"/>
              <a:gd name="T7" fmla="*/ 165192 h 3057994"/>
              <a:gd name="T8" fmla="*/ 1498903 w 3387777"/>
              <a:gd name="T9" fmla="*/ 0 h 3057994"/>
              <a:gd name="T10" fmla="*/ 2173410 w 3387777"/>
              <a:gd name="T11" fmla="*/ 60071 h 3057994"/>
              <a:gd name="T12" fmla="*/ 2563124 w 3387777"/>
              <a:gd name="T13" fmla="*/ 450530 h 3057994"/>
              <a:gd name="T14" fmla="*/ 2593099 w 3387777"/>
              <a:gd name="T15" fmla="*/ 1381620 h 3057994"/>
              <a:gd name="T16" fmla="*/ 2368267 w 3387777"/>
              <a:gd name="T17" fmla="*/ 1712008 h 3057994"/>
              <a:gd name="T18" fmla="*/ 3147695 w 3387777"/>
              <a:gd name="T19" fmla="*/ 1787096 h 3057994"/>
              <a:gd name="T20" fmla="*/ 3387517 w 3387777"/>
              <a:gd name="T21" fmla="*/ 2327730 h 3057994"/>
              <a:gd name="T22" fmla="*/ 3207650 w 3387777"/>
              <a:gd name="T23" fmla="*/ 2883382 h 3057994"/>
              <a:gd name="T24" fmla="*/ 2713011 w 3387777"/>
              <a:gd name="T25" fmla="*/ 3063593 h 3057994"/>
              <a:gd name="T26" fmla="*/ 1918597 w 3387777"/>
              <a:gd name="T27" fmla="*/ 3033556 h 3057994"/>
              <a:gd name="T28" fmla="*/ 1693760 w 3387777"/>
              <a:gd name="T29" fmla="*/ 2357765 h 3057994"/>
              <a:gd name="T30" fmla="*/ 1543868 w 3387777"/>
              <a:gd name="T31" fmla="*/ 2537976 h 3057994"/>
              <a:gd name="T32" fmla="*/ 914330 w 3387777"/>
              <a:gd name="T33" fmla="*/ 2793275 h 3057994"/>
              <a:gd name="T34" fmla="*/ 314769 w 3387777"/>
              <a:gd name="T35" fmla="*/ 2763240 h 3057994"/>
              <a:gd name="T36" fmla="*/ 0 w 3387777"/>
              <a:gd name="T37" fmla="*/ 2177554 h 3057994"/>
              <a:gd name="T38" fmla="*/ 254813 w 3387777"/>
              <a:gd name="T39" fmla="*/ 1621902 h 3057994"/>
              <a:gd name="T40" fmla="*/ 974286 w 3387777"/>
              <a:gd name="T41" fmla="*/ 1516779 h 30579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7777" h="3057994">
                <a:moveTo>
                  <a:pt x="1004341" y="1528997"/>
                </a:moveTo>
                <a:lnTo>
                  <a:pt x="734518" y="1169233"/>
                </a:lnTo>
                <a:lnTo>
                  <a:pt x="704538" y="494676"/>
                </a:lnTo>
                <a:lnTo>
                  <a:pt x="989351" y="164892"/>
                </a:lnTo>
                <a:lnTo>
                  <a:pt x="1499017" y="0"/>
                </a:lnTo>
                <a:lnTo>
                  <a:pt x="2173574" y="59961"/>
                </a:lnTo>
                <a:lnTo>
                  <a:pt x="2563318" y="449705"/>
                </a:lnTo>
                <a:lnTo>
                  <a:pt x="2593299" y="1379095"/>
                </a:lnTo>
                <a:lnTo>
                  <a:pt x="2368446" y="1708879"/>
                </a:lnTo>
                <a:lnTo>
                  <a:pt x="3147935" y="1783830"/>
                </a:lnTo>
                <a:lnTo>
                  <a:pt x="3387777" y="2323476"/>
                </a:lnTo>
                <a:lnTo>
                  <a:pt x="3207895" y="2878112"/>
                </a:lnTo>
                <a:lnTo>
                  <a:pt x="2713220" y="3057994"/>
                </a:lnTo>
                <a:lnTo>
                  <a:pt x="1918741" y="3028013"/>
                </a:lnTo>
                <a:lnTo>
                  <a:pt x="1693889" y="2353456"/>
                </a:lnTo>
                <a:lnTo>
                  <a:pt x="1543987" y="2533338"/>
                </a:lnTo>
                <a:lnTo>
                  <a:pt x="914400" y="2788171"/>
                </a:lnTo>
                <a:lnTo>
                  <a:pt x="314794" y="2758191"/>
                </a:lnTo>
                <a:lnTo>
                  <a:pt x="0" y="2173574"/>
                </a:lnTo>
                <a:lnTo>
                  <a:pt x="254833" y="1618938"/>
                </a:lnTo>
                <a:lnTo>
                  <a:pt x="974361" y="1514007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475E0-C457-4696-A0BA-7551EEA8EB83}"/>
              </a:ext>
            </a:extLst>
          </p:cNvPr>
          <p:cNvCxnSpPr>
            <a:cxnSpLocks noChangeShapeType="1"/>
            <a:stCxn id="54276" idx="5"/>
            <a:endCxn id="54276" idx="20"/>
          </p:cNvCxnSpPr>
          <p:nvPr/>
        </p:nvCxnSpPr>
        <p:spPr bwMode="auto">
          <a:xfrm flipH="1">
            <a:off x="3613150" y="2952750"/>
            <a:ext cx="1198563" cy="14541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699634-BFAA-478A-A5AE-D2F425F19A04}"/>
              </a:ext>
            </a:extLst>
          </p:cNvPr>
          <p:cNvCxnSpPr>
            <a:cxnSpLocks noChangeShapeType="1"/>
            <a:stCxn id="54276" idx="3"/>
            <a:endCxn id="54276" idx="20"/>
          </p:cNvCxnSpPr>
          <p:nvPr/>
        </p:nvCxnSpPr>
        <p:spPr bwMode="auto">
          <a:xfrm flipH="1">
            <a:off x="3613150" y="3057525"/>
            <a:ext cx="14288" cy="13493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68D98D-F376-4CD9-AE80-BCD0BC251E4E}"/>
              </a:ext>
            </a:extLst>
          </p:cNvPr>
          <p:cNvCxnSpPr>
            <a:cxnSpLocks noChangeShapeType="1"/>
            <a:stCxn id="54276" idx="3"/>
            <a:endCxn id="54276" idx="5"/>
          </p:cNvCxnSpPr>
          <p:nvPr/>
        </p:nvCxnSpPr>
        <p:spPr bwMode="auto">
          <a:xfrm flipV="1">
            <a:off x="3627438" y="2952750"/>
            <a:ext cx="1184275" cy="1047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F6929E-6C20-4E02-A387-5BA28D80C027}"/>
              </a:ext>
            </a:extLst>
          </p:cNvPr>
          <p:cNvCxnSpPr>
            <a:cxnSpLocks noChangeShapeType="1"/>
            <a:stCxn id="54276" idx="2"/>
            <a:endCxn id="54276" idx="0"/>
          </p:cNvCxnSpPr>
          <p:nvPr/>
        </p:nvCxnSpPr>
        <p:spPr bwMode="auto">
          <a:xfrm>
            <a:off x="3343275" y="3387725"/>
            <a:ext cx="300038" cy="10350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96EB7D-BC0D-45EA-90C7-0DA2414279C9}"/>
              </a:ext>
            </a:extLst>
          </p:cNvPr>
          <p:cNvCxnSpPr>
            <a:cxnSpLocks noChangeShapeType="1"/>
            <a:stCxn id="54276" idx="20"/>
            <a:endCxn id="54276" idx="11"/>
          </p:cNvCxnSpPr>
          <p:nvPr/>
        </p:nvCxnSpPr>
        <p:spPr bwMode="auto">
          <a:xfrm>
            <a:off x="3613150" y="4406900"/>
            <a:ext cx="2233613" cy="13636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473A5-1638-4F37-B9D6-981D553BCB7D}"/>
              </a:ext>
            </a:extLst>
          </p:cNvPr>
          <p:cNvCxnSpPr>
            <a:cxnSpLocks noChangeShapeType="1"/>
            <a:stCxn id="54276" idx="8"/>
            <a:endCxn id="54276" idx="11"/>
          </p:cNvCxnSpPr>
          <p:nvPr/>
        </p:nvCxnSpPr>
        <p:spPr bwMode="auto">
          <a:xfrm>
            <a:off x="5006975" y="4602163"/>
            <a:ext cx="839788" cy="1168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91AAFB-2FAE-4E19-B32B-C6CE1A99BAEB}"/>
              </a:ext>
            </a:extLst>
          </p:cNvPr>
          <p:cNvCxnSpPr>
            <a:cxnSpLocks noChangeShapeType="1"/>
            <a:stCxn id="54276" idx="5"/>
            <a:endCxn id="54276" idx="8"/>
          </p:cNvCxnSpPr>
          <p:nvPr/>
        </p:nvCxnSpPr>
        <p:spPr bwMode="auto">
          <a:xfrm>
            <a:off x="4811713" y="2952750"/>
            <a:ext cx="195262" cy="164941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50515B-B34E-4911-A212-415D775AB9BD}"/>
              </a:ext>
            </a:extLst>
          </p:cNvPr>
          <p:cNvCxnSpPr>
            <a:cxnSpLocks noChangeShapeType="1"/>
            <a:stCxn id="54276" idx="20"/>
            <a:endCxn id="54276" idx="8"/>
          </p:cNvCxnSpPr>
          <p:nvPr/>
        </p:nvCxnSpPr>
        <p:spPr bwMode="auto">
          <a:xfrm>
            <a:off x="3613150" y="4406900"/>
            <a:ext cx="1393825" cy="1952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FAA7CF-6461-453A-85E2-997F5907FABD}"/>
              </a:ext>
            </a:extLst>
          </p:cNvPr>
          <p:cNvCxnSpPr>
            <a:cxnSpLocks noChangeShapeType="1"/>
            <a:stCxn id="54276" idx="6"/>
            <a:endCxn id="54276" idx="8"/>
          </p:cNvCxnSpPr>
          <p:nvPr/>
        </p:nvCxnSpPr>
        <p:spPr bwMode="auto">
          <a:xfrm flipH="1">
            <a:off x="5006975" y="3343275"/>
            <a:ext cx="195263" cy="12588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117C7F-369D-46D4-8D12-99A45F92751B}"/>
              </a:ext>
            </a:extLst>
          </p:cNvPr>
          <p:cNvCxnSpPr>
            <a:cxnSpLocks noChangeShapeType="1"/>
            <a:stCxn id="54276" idx="8"/>
            <a:endCxn id="54276" idx="10"/>
          </p:cNvCxnSpPr>
          <p:nvPr/>
        </p:nvCxnSpPr>
        <p:spPr bwMode="auto">
          <a:xfrm>
            <a:off x="5006975" y="4602163"/>
            <a:ext cx="1019175" cy="6143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E2C35F-1497-492A-AC7B-EB59D213E7F5}"/>
              </a:ext>
            </a:extLst>
          </p:cNvPr>
          <p:cNvCxnSpPr>
            <a:cxnSpLocks noChangeShapeType="1"/>
            <a:stCxn id="54276" idx="20"/>
            <a:endCxn id="54276" idx="14"/>
          </p:cNvCxnSpPr>
          <p:nvPr/>
        </p:nvCxnSpPr>
        <p:spPr bwMode="auto">
          <a:xfrm>
            <a:off x="3613150" y="4406900"/>
            <a:ext cx="719138" cy="83978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01AB5E-DBF1-4FDE-BD91-AE5ABCDC01D1}"/>
              </a:ext>
            </a:extLst>
          </p:cNvPr>
          <p:cNvCxnSpPr>
            <a:cxnSpLocks noChangeShapeType="1"/>
            <a:stCxn id="54276" idx="14"/>
            <a:endCxn id="54276" idx="11"/>
          </p:cNvCxnSpPr>
          <p:nvPr/>
        </p:nvCxnSpPr>
        <p:spPr bwMode="auto">
          <a:xfrm>
            <a:off x="4332288" y="5246688"/>
            <a:ext cx="1514475" cy="5238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BDCCDA-4C41-4FEC-B8A6-8565131482EB}"/>
              </a:ext>
            </a:extLst>
          </p:cNvPr>
          <p:cNvCxnSpPr>
            <a:cxnSpLocks noChangeShapeType="1"/>
            <a:stCxn id="54276" idx="14"/>
            <a:endCxn id="54276" idx="12"/>
          </p:cNvCxnSpPr>
          <p:nvPr/>
        </p:nvCxnSpPr>
        <p:spPr bwMode="auto">
          <a:xfrm>
            <a:off x="4332288" y="5246688"/>
            <a:ext cx="1019175" cy="7048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812DEC-8926-496D-90EA-F9709E08530E}"/>
              </a:ext>
            </a:extLst>
          </p:cNvPr>
          <p:cNvCxnSpPr>
            <a:cxnSpLocks noChangeShapeType="1"/>
            <a:stCxn id="54276" idx="20"/>
            <a:endCxn id="54276" idx="17"/>
          </p:cNvCxnSpPr>
          <p:nvPr/>
        </p:nvCxnSpPr>
        <p:spPr bwMode="auto">
          <a:xfrm flipH="1">
            <a:off x="2952750" y="4406900"/>
            <a:ext cx="660400" cy="1244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4FEDE4-5CCB-4679-B79E-1D32D70856C0}"/>
              </a:ext>
            </a:extLst>
          </p:cNvPr>
          <p:cNvCxnSpPr>
            <a:cxnSpLocks noChangeShapeType="1"/>
            <a:stCxn id="54276" idx="19"/>
            <a:endCxn id="54276" idx="17"/>
          </p:cNvCxnSpPr>
          <p:nvPr/>
        </p:nvCxnSpPr>
        <p:spPr bwMode="auto">
          <a:xfrm>
            <a:off x="2892425" y="4511675"/>
            <a:ext cx="60325" cy="11398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9537A8-98B9-4875-B876-05598A625735}"/>
              </a:ext>
            </a:extLst>
          </p:cNvPr>
          <p:cNvCxnSpPr>
            <a:cxnSpLocks noChangeShapeType="1"/>
            <a:stCxn id="54276" idx="20"/>
            <a:endCxn id="54276" idx="15"/>
          </p:cNvCxnSpPr>
          <p:nvPr/>
        </p:nvCxnSpPr>
        <p:spPr bwMode="auto">
          <a:xfrm>
            <a:off x="3613150" y="4406900"/>
            <a:ext cx="568325" cy="10191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42C75D-D721-4202-8114-85191072B0BF}"/>
              </a:ext>
            </a:extLst>
          </p:cNvPr>
          <p:cNvCxnSpPr>
            <a:cxnSpLocks noChangeShapeType="1"/>
            <a:stCxn id="54276" idx="17"/>
            <a:endCxn id="54276" idx="15"/>
          </p:cNvCxnSpPr>
          <p:nvPr/>
        </p:nvCxnSpPr>
        <p:spPr bwMode="auto">
          <a:xfrm flipV="1">
            <a:off x="2952750" y="5426075"/>
            <a:ext cx="1228725" cy="225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7DCFAD-7585-409A-9CFF-CDF860E1A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113" y="2982913"/>
            <a:ext cx="31924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One way to do it: Triangulate </a:t>
            </a:r>
            <a:r>
              <a:rPr lang="en-US" altLang="en-US" sz="2400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2385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AD52-0726-45DB-92BD-D375BED3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Partition simple polygon </a:t>
            </a:r>
            <a:r>
              <a:rPr lang="en-US" i="1" dirty="0"/>
              <a:t>P</a:t>
            </a:r>
            <a:r>
              <a:rPr lang="en-US" dirty="0"/>
              <a:t> into a small number of convex pieces</a:t>
            </a:r>
          </a:p>
        </p:txBody>
      </p:sp>
      <p:sp>
        <p:nvSpPr>
          <p:cNvPr id="55300" name="Freeform 3">
            <a:extLst>
              <a:ext uri="{FF2B5EF4-FFF2-40B4-BE49-F238E27FC236}">
                <a16:creationId xmlns:a16="http://schemas.microsoft.com/office/drawing/2014/main" id="{BD881FF8-183B-484C-8746-A2D4CF0B5D57}"/>
              </a:ext>
            </a:extLst>
          </p:cNvPr>
          <p:cNvSpPr>
            <a:spLocks/>
          </p:cNvSpPr>
          <p:nvPr/>
        </p:nvSpPr>
        <p:spPr bwMode="auto">
          <a:xfrm>
            <a:off x="1619250" y="3200400"/>
            <a:ext cx="3387725" cy="3059113"/>
          </a:xfrm>
          <a:custGeom>
            <a:avLst/>
            <a:gdLst>
              <a:gd name="T0" fmla="*/ 1004266 w 3387777"/>
              <a:gd name="T1" fmla="*/ 1531797 h 3057994"/>
              <a:gd name="T2" fmla="*/ 734463 w 3387777"/>
              <a:gd name="T3" fmla="*/ 1171373 h 3057994"/>
              <a:gd name="T4" fmla="*/ 704483 w 3387777"/>
              <a:gd name="T5" fmla="*/ 495581 h 3057994"/>
              <a:gd name="T6" fmla="*/ 989276 w 3387777"/>
              <a:gd name="T7" fmla="*/ 165192 h 3057994"/>
              <a:gd name="T8" fmla="*/ 1498903 w 3387777"/>
              <a:gd name="T9" fmla="*/ 0 h 3057994"/>
              <a:gd name="T10" fmla="*/ 2173410 w 3387777"/>
              <a:gd name="T11" fmla="*/ 60071 h 3057994"/>
              <a:gd name="T12" fmla="*/ 2563124 w 3387777"/>
              <a:gd name="T13" fmla="*/ 450530 h 3057994"/>
              <a:gd name="T14" fmla="*/ 2593099 w 3387777"/>
              <a:gd name="T15" fmla="*/ 1381620 h 3057994"/>
              <a:gd name="T16" fmla="*/ 2368267 w 3387777"/>
              <a:gd name="T17" fmla="*/ 1712008 h 3057994"/>
              <a:gd name="T18" fmla="*/ 3147695 w 3387777"/>
              <a:gd name="T19" fmla="*/ 1787096 h 3057994"/>
              <a:gd name="T20" fmla="*/ 3387517 w 3387777"/>
              <a:gd name="T21" fmla="*/ 2327730 h 3057994"/>
              <a:gd name="T22" fmla="*/ 3207650 w 3387777"/>
              <a:gd name="T23" fmla="*/ 2883382 h 3057994"/>
              <a:gd name="T24" fmla="*/ 2713011 w 3387777"/>
              <a:gd name="T25" fmla="*/ 3063593 h 3057994"/>
              <a:gd name="T26" fmla="*/ 1918597 w 3387777"/>
              <a:gd name="T27" fmla="*/ 3033556 h 3057994"/>
              <a:gd name="T28" fmla="*/ 1693760 w 3387777"/>
              <a:gd name="T29" fmla="*/ 2357765 h 3057994"/>
              <a:gd name="T30" fmla="*/ 1543868 w 3387777"/>
              <a:gd name="T31" fmla="*/ 2537976 h 3057994"/>
              <a:gd name="T32" fmla="*/ 914330 w 3387777"/>
              <a:gd name="T33" fmla="*/ 2793275 h 3057994"/>
              <a:gd name="T34" fmla="*/ 314769 w 3387777"/>
              <a:gd name="T35" fmla="*/ 2763240 h 3057994"/>
              <a:gd name="T36" fmla="*/ 0 w 3387777"/>
              <a:gd name="T37" fmla="*/ 2177554 h 3057994"/>
              <a:gd name="T38" fmla="*/ 254813 w 3387777"/>
              <a:gd name="T39" fmla="*/ 1621902 h 3057994"/>
              <a:gd name="T40" fmla="*/ 974286 w 3387777"/>
              <a:gd name="T41" fmla="*/ 1516779 h 30579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7777" h="3057994">
                <a:moveTo>
                  <a:pt x="1004341" y="1528997"/>
                </a:moveTo>
                <a:lnTo>
                  <a:pt x="734518" y="1169233"/>
                </a:lnTo>
                <a:lnTo>
                  <a:pt x="704538" y="494676"/>
                </a:lnTo>
                <a:lnTo>
                  <a:pt x="989351" y="164892"/>
                </a:lnTo>
                <a:lnTo>
                  <a:pt x="1499017" y="0"/>
                </a:lnTo>
                <a:lnTo>
                  <a:pt x="2173574" y="59961"/>
                </a:lnTo>
                <a:lnTo>
                  <a:pt x="2563318" y="449705"/>
                </a:lnTo>
                <a:lnTo>
                  <a:pt x="2593299" y="1379095"/>
                </a:lnTo>
                <a:lnTo>
                  <a:pt x="2368446" y="1708879"/>
                </a:lnTo>
                <a:lnTo>
                  <a:pt x="3147935" y="1783830"/>
                </a:lnTo>
                <a:lnTo>
                  <a:pt x="3387777" y="2323476"/>
                </a:lnTo>
                <a:lnTo>
                  <a:pt x="3207895" y="2878112"/>
                </a:lnTo>
                <a:lnTo>
                  <a:pt x="2713220" y="3057994"/>
                </a:lnTo>
                <a:lnTo>
                  <a:pt x="1918741" y="3028013"/>
                </a:lnTo>
                <a:lnTo>
                  <a:pt x="1693889" y="2353456"/>
                </a:lnTo>
                <a:lnTo>
                  <a:pt x="1543987" y="2533338"/>
                </a:lnTo>
                <a:lnTo>
                  <a:pt x="914400" y="2788171"/>
                </a:lnTo>
                <a:lnTo>
                  <a:pt x="314794" y="2758191"/>
                </a:lnTo>
                <a:lnTo>
                  <a:pt x="0" y="2173574"/>
                </a:lnTo>
                <a:lnTo>
                  <a:pt x="254833" y="1618938"/>
                </a:lnTo>
                <a:lnTo>
                  <a:pt x="974361" y="1514007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8537AB-2B38-46DA-B5E0-40917C10CC15}"/>
              </a:ext>
            </a:extLst>
          </p:cNvPr>
          <p:cNvCxnSpPr>
            <a:cxnSpLocks noChangeShapeType="1"/>
            <a:stCxn id="55300" idx="8"/>
            <a:endCxn id="55300" idx="14"/>
          </p:cNvCxnSpPr>
          <p:nvPr/>
        </p:nvCxnSpPr>
        <p:spPr bwMode="auto">
          <a:xfrm flipH="1">
            <a:off x="3312984" y="4913034"/>
            <a:ext cx="674497" cy="64599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FF9196-CE89-468C-9087-340B9C3372F9}"/>
              </a:ext>
            </a:extLst>
          </p:cNvPr>
          <p:cNvCxnSpPr>
            <a:cxnSpLocks noChangeShapeType="1"/>
            <a:stCxn id="55300" idx="20"/>
            <a:endCxn id="55300" idx="8"/>
          </p:cNvCxnSpPr>
          <p:nvPr/>
        </p:nvCxnSpPr>
        <p:spPr bwMode="auto">
          <a:xfrm>
            <a:off x="2593521" y="4717734"/>
            <a:ext cx="1393960" cy="1953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22AA72-ACDE-4E98-8853-6A331ACBAC59}"/>
              </a:ext>
            </a:extLst>
          </p:cNvPr>
          <p:cNvCxnSpPr>
            <a:cxnSpLocks noChangeShapeType="1"/>
            <a:stCxn id="55300" idx="20"/>
            <a:endCxn id="55300" idx="14"/>
          </p:cNvCxnSpPr>
          <p:nvPr/>
        </p:nvCxnSpPr>
        <p:spPr bwMode="auto">
          <a:xfrm>
            <a:off x="2593521" y="4717734"/>
            <a:ext cx="719463" cy="841294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242844-5544-43F7-B80C-649047C40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982913"/>
            <a:ext cx="37369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Another way to do it: Use diagonals suitably to partition </a:t>
            </a:r>
            <a:r>
              <a:rPr lang="en-US" altLang="en-US" sz="2400" i="1" dirty="0"/>
              <a:t>P </a:t>
            </a:r>
            <a:r>
              <a:rPr lang="en-US" altLang="en-US" sz="2400" dirty="0"/>
              <a:t>into convex polygons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CCC1E52-8D09-431D-9208-DF15E824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"/>
            <a:ext cx="9144000" cy="1143000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  Convex</a:t>
            </a:r>
            <a:r>
              <a:rPr lang="en-US" b="0" dirty="0"/>
              <a:t> </a:t>
            </a:r>
            <a:r>
              <a:rPr lang="en-US" b="0" dirty="0">
                <a:solidFill>
                  <a:schemeClr val="bg1"/>
                </a:solidFill>
              </a:rPr>
              <a:t>Decomposition</a:t>
            </a:r>
          </a:p>
        </p:txBody>
      </p:sp>
    </p:spTree>
    <p:extLst>
      <p:ext uri="{BB962C8B-B14F-4D97-AF65-F5344CB8AC3E}">
        <p14:creationId xmlns:p14="http://schemas.microsoft.com/office/powerpoint/2010/main" val="40094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3C8F-3700-459C-9AA9-5FEE86F0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81" y="1454269"/>
            <a:ext cx="7772400" cy="980757"/>
          </a:xfrm>
        </p:spPr>
        <p:txBody>
          <a:bodyPr/>
          <a:lstStyle/>
          <a:p>
            <a:pPr>
              <a:defRPr/>
            </a:pPr>
            <a:r>
              <a:rPr lang="en-US" dirty="0"/>
              <a:t>Partition simple polygon </a:t>
            </a:r>
            <a:r>
              <a:rPr lang="en-US" i="1" dirty="0"/>
              <a:t>P</a:t>
            </a:r>
            <a:r>
              <a:rPr lang="en-US" dirty="0"/>
              <a:t> into a small number of convex pieces</a:t>
            </a:r>
          </a:p>
        </p:txBody>
      </p:sp>
      <p:sp>
        <p:nvSpPr>
          <p:cNvPr id="56324" name="Freeform 3">
            <a:extLst>
              <a:ext uri="{FF2B5EF4-FFF2-40B4-BE49-F238E27FC236}">
                <a16:creationId xmlns:a16="http://schemas.microsoft.com/office/drawing/2014/main" id="{D5BEDD41-6F57-43E6-9819-0F84B43D4AC6}"/>
              </a:ext>
            </a:extLst>
          </p:cNvPr>
          <p:cNvSpPr>
            <a:spLocks/>
          </p:cNvSpPr>
          <p:nvPr/>
        </p:nvSpPr>
        <p:spPr bwMode="auto">
          <a:xfrm>
            <a:off x="1148715" y="2932490"/>
            <a:ext cx="3387725" cy="3059113"/>
          </a:xfrm>
          <a:custGeom>
            <a:avLst/>
            <a:gdLst>
              <a:gd name="T0" fmla="*/ 1004266 w 3387777"/>
              <a:gd name="T1" fmla="*/ 1531797 h 3057994"/>
              <a:gd name="T2" fmla="*/ 734463 w 3387777"/>
              <a:gd name="T3" fmla="*/ 1171373 h 3057994"/>
              <a:gd name="T4" fmla="*/ 704483 w 3387777"/>
              <a:gd name="T5" fmla="*/ 495581 h 3057994"/>
              <a:gd name="T6" fmla="*/ 989276 w 3387777"/>
              <a:gd name="T7" fmla="*/ 165192 h 3057994"/>
              <a:gd name="T8" fmla="*/ 1498903 w 3387777"/>
              <a:gd name="T9" fmla="*/ 0 h 3057994"/>
              <a:gd name="T10" fmla="*/ 2173410 w 3387777"/>
              <a:gd name="T11" fmla="*/ 60071 h 3057994"/>
              <a:gd name="T12" fmla="*/ 2563124 w 3387777"/>
              <a:gd name="T13" fmla="*/ 450530 h 3057994"/>
              <a:gd name="T14" fmla="*/ 2593099 w 3387777"/>
              <a:gd name="T15" fmla="*/ 1381620 h 3057994"/>
              <a:gd name="T16" fmla="*/ 2368267 w 3387777"/>
              <a:gd name="T17" fmla="*/ 1712008 h 3057994"/>
              <a:gd name="T18" fmla="*/ 3147695 w 3387777"/>
              <a:gd name="T19" fmla="*/ 1787096 h 3057994"/>
              <a:gd name="T20" fmla="*/ 3387517 w 3387777"/>
              <a:gd name="T21" fmla="*/ 2327730 h 3057994"/>
              <a:gd name="T22" fmla="*/ 3207650 w 3387777"/>
              <a:gd name="T23" fmla="*/ 2883382 h 3057994"/>
              <a:gd name="T24" fmla="*/ 2713011 w 3387777"/>
              <a:gd name="T25" fmla="*/ 3063593 h 3057994"/>
              <a:gd name="T26" fmla="*/ 1918597 w 3387777"/>
              <a:gd name="T27" fmla="*/ 3033556 h 3057994"/>
              <a:gd name="T28" fmla="*/ 1693760 w 3387777"/>
              <a:gd name="T29" fmla="*/ 2357765 h 3057994"/>
              <a:gd name="T30" fmla="*/ 1543868 w 3387777"/>
              <a:gd name="T31" fmla="*/ 2537976 h 3057994"/>
              <a:gd name="T32" fmla="*/ 914330 w 3387777"/>
              <a:gd name="T33" fmla="*/ 2793275 h 3057994"/>
              <a:gd name="T34" fmla="*/ 314769 w 3387777"/>
              <a:gd name="T35" fmla="*/ 2763240 h 3057994"/>
              <a:gd name="T36" fmla="*/ 0 w 3387777"/>
              <a:gd name="T37" fmla="*/ 2177554 h 3057994"/>
              <a:gd name="T38" fmla="*/ 254813 w 3387777"/>
              <a:gd name="T39" fmla="*/ 1621902 h 3057994"/>
              <a:gd name="T40" fmla="*/ 974286 w 3387777"/>
              <a:gd name="T41" fmla="*/ 1516779 h 305799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7777" h="3057994">
                <a:moveTo>
                  <a:pt x="1004341" y="1528997"/>
                </a:moveTo>
                <a:lnTo>
                  <a:pt x="734518" y="1169233"/>
                </a:lnTo>
                <a:lnTo>
                  <a:pt x="704538" y="494676"/>
                </a:lnTo>
                <a:lnTo>
                  <a:pt x="989351" y="164892"/>
                </a:lnTo>
                <a:lnTo>
                  <a:pt x="1499017" y="0"/>
                </a:lnTo>
                <a:lnTo>
                  <a:pt x="2173574" y="59961"/>
                </a:lnTo>
                <a:lnTo>
                  <a:pt x="2563318" y="449705"/>
                </a:lnTo>
                <a:lnTo>
                  <a:pt x="2593299" y="1379095"/>
                </a:lnTo>
                <a:lnTo>
                  <a:pt x="2368446" y="1708879"/>
                </a:lnTo>
                <a:lnTo>
                  <a:pt x="3147935" y="1783830"/>
                </a:lnTo>
                <a:lnTo>
                  <a:pt x="3387777" y="2323476"/>
                </a:lnTo>
                <a:lnTo>
                  <a:pt x="3207895" y="2878112"/>
                </a:lnTo>
                <a:lnTo>
                  <a:pt x="2713220" y="3057994"/>
                </a:lnTo>
                <a:lnTo>
                  <a:pt x="1918741" y="3028013"/>
                </a:lnTo>
                <a:lnTo>
                  <a:pt x="1693889" y="2353456"/>
                </a:lnTo>
                <a:lnTo>
                  <a:pt x="1543987" y="2533338"/>
                </a:lnTo>
                <a:lnTo>
                  <a:pt x="914400" y="2788171"/>
                </a:lnTo>
                <a:lnTo>
                  <a:pt x="314794" y="2758191"/>
                </a:lnTo>
                <a:lnTo>
                  <a:pt x="0" y="2173574"/>
                </a:lnTo>
                <a:lnTo>
                  <a:pt x="254833" y="1618938"/>
                </a:lnTo>
                <a:lnTo>
                  <a:pt x="974361" y="1514007"/>
                </a:lnTo>
              </a:path>
            </a:pathLst>
          </a:cu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95378-CD17-4310-9638-C4B27B9B12AF}"/>
              </a:ext>
            </a:extLst>
          </p:cNvPr>
          <p:cNvCxnSpPr>
            <a:cxnSpLocks noChangeShapeType="1"/>
            <a:stCxn id="56324" idx="8"/>
          </p:cNvCxnSpPr>
          <p:nvPr/>
        </p:nvCxnSpPr>
        <p:spPr bwMode="auto">
          <a:xfrm flipH="1">
            <a:off x="2826703" y="4642228"/>
            <a:ext cx="690562" cy="10477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828AE3-9E38-4467-8118-6FE75348B6E7}"/>
              </a:ext>
            </a:extLst>
          </p:cNvPr>
          <p:cNvCxnSpPr>
            <a:cxnSpLocks noChangeShapeType="1"/>
            <a:stCxn id="56324" idx="20"/>
          </p:cNvCxnSpPr>
          <p:nvPr/>
        </p:nvCxnSpPr>
        <p:spPr bwMode="auto">
          <a:xfrm>
            <a:off x="2123440" y="4446965"/>
            <a:ext cx="703263" cy="300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7E8BC7-01F0-46D5-80D1-2FCC6D6323A9}"/>
              </a:ext>
            </a:extLst>
          </p:cNvPr>
          <p:cNvCxnSpPr>
            <a:cxnSpLocks noChangeShapeType="1"/>
            <a:endCxn id="56324" idx="14"/>
          </p:cNvCxnSpPr>
          <p:nvPr/>
        </p:nvCxnSpPr>
        <p:spPr bwMode="auto">
          <a:xfrm>
            <a:off x="2812415" y="4732715"/>
            <a:ext cx="30163" cy="5540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AD55931-8A3E-4021-9052-52EE026F9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78640"/>
            <a:ext cx="4267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Another way to do it: Allow “Steiner” points (non-vertices) inside </a:t>
            </a:r>
            <a:r>
              <a:rPr lang="en-US" altLang="en-US" sz="2400" i="1" dirty="0"/>
              <a:t>P</a:t>
            </a:r>
            <a:r>
              <a:rPr lang="en-US" altLang="en-US" sz="2400" dirty="0"/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Use segments that are not necessarily diagonals.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May lead to fewer pieces!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624C1E-2658-48DA-9498-38513035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8"/>
            <a:ext cx="9144000" cy="1143000"/>
          </a:xfrm>
          <a:solidFill>
            <a:srgbClr val="FF00FF"/>
          </a:solidFill>
        </p:spPr>
        <p:txBody>
          <a:bodyPr/>
          <a:lstStyle/>
          <a:p>
            <a:pPr>
              <a:defRPr/>
            </a:pPr>
            <a:r>
              <a:rPr lang="en-US" b="0" dirty="0">
                <a:solidFill>
                  <a:schemeClr val="bg1"/>
                </a:solidFill>
              </a:rPr>
              <a:t>  Convex</a:t>
            </a:r>
            <a:r>
              <a:rPr lang="en-US" b="0" dirty="0"/>
              <a:t> </a:t>
            </a:r>
            <a:r>
              <a:rPr lang="en-US" b="0" dirty="0">
                <a:solidFill>
                  <a:schemeClr val="bg1"/>
                </a:solidFill>
              </a:rPr>
              <a:t>Decomposition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22B690-C987-416B-8F9B-6E6D3FBAEA16}"/>
              </a:ext>
            </a:extLst>
          </p:cNvPr>
          <p:cNvSpPr/>
          <p:nvPr/>
        </p:nvSpPr>
        <p:spPr bwMode="auto">
          <a:xfrm>
            <a:off x="2705259" y="4642228"/>
            <a:ext cx="228600" cy="2004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" grpId="0" animBg="1"/>
    </p:bldLst>
  </p:timing>
</p:sld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42nd-bluefull">
  <a:themeElements>
    <a:clrScheme name="42nd-bluefull 1">
      <a:dk1>
        <a:srgbClr val="000000"/>
      </a:dk1>
      <a:lt1>
        <a:srgbClr val="FFFFFF"/>
      </a:lt1>
      <a:dk2>
        <a:srgbClr val="071958"/>
      </a:dk2>
      <a:lt2>
        <a:srgbClr val="FFFF00"/>
      </a:lt2>
      <a:accent1>
        <a:srgbClr val="33CCFF"/>
      </a:accent1>
      <a:accent2>
        <a:srgbClr val="00F800"/>
      </a:accent2>
      <a:accent3>
        <a:srgbClr val="AAABB4"/>
      </a:accent3>
      <a:accent4>
        <a:srgbClr val="DADADA"/>
      </a:accent4>
      <a:accent5>
        <a:srgbClr val="ADE2FF"/>
      </a:accent5>
      <a:accent6>
        <a:srgbClr val="00E100"/>
      </a:accent6>
      <a:hlink>
        <a:srgbClr val="FF66FF"/>
      </a:hlink>
      <a:folHlink>
        <a:srgbClr val="FF9933"/>
      </a:folHlink>
    </a:clrScheme>
    <a:fontScheme name="42nd-bluefull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nl-NL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42nd-bluefull 1">
        <a:dk1>
          <a:srgbClr val="000000"/>
        </a:dk1>
        <a:lt1>
          <a:srgbClr val="FFFFFF"/>
        </a:lt1>
        <a:dk2>
          <a:srgbClr val="071958"/>
        </a:dk2>
        <a:lt2>
          <a:srgbClr val="FFFF00"/>
        </a:lt2>
        <a:accent1>
          <a:srgbClr val="33CCFF"/>
        </a:accent1>
        <a:accent2>
          <a:srgbClr val="00F800"/>
        </a:accent2>
        <a:accent3>
          <a:srgbClr val="AAABB4"/>
        </a:accent3>
        <a:accent4>
          <a:srgbClr val="DADADA"/>
        </a:accent4>
        <a:accent5>
          <a:srgbClr val="ADE2FF"/>
        </a:accent5>
        <a:accent6>
          <a:srgbClr val="00E100"/>
        </a:accent6>
        <a:hlink>
          <a:srgbClr val="FF66FF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9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FF505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99FF"/>
        </a:solidFill>
        <a:ln>
          <a:noFill/>
        </a:ln>
        <a:extLst>
          <a:ext uri="{91240B29-F687-4F45-9708-019B960494DF}">
            <a14:hiddenLine xmlns:a14="http://schemas.microsoft.com/office/drawing/2010/main" w="25400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350174</TotalTime>
  <Words>2080</Words>
  <Application>Microsoft Office PowerPoint</Application>
  <PresentationFormat>On-screen Show (4:3)</PresentationFormat>
  <Paragraphs>217</Paragraphs>
  <Slides>42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Arial</vt:lpstr>
      <vt:lpstr>Arial</vt:lpstr>
      <vt:lpstr>Arial Narrow</vt:lpstr>
      <vt:lpstr>Calibri</vt:lpstr>
      <vt:lpstr>CMR10</vt:lpstr>
      <vt:lpstr>NimbusRomNo9L-Medi</vt:lpstr>
      <vt:lpstr>NimbusRomNo9L-Regu</vt:lpstr>
      <vt:lpstr>NimbusRomNo9L-ReguItal</vt:lpstr>
      <vt:lpstr>NimbusRomNo9L-Regu-Slant.167</vt:lpstr>
      <vt:lpstr>Symbol</vt:lpstr>
      <vt:lpstr>Tahoma</vt:lpstr>
      <vt:lpstr>Times</vt:lpstr>
      <vt:lpstr>Times New Roman</vt:lpstr>
      <vt:lpstr>Verdana</vt:lpstr>
      <vt:lpstr>Wingdings</vt:lpstr>
      <vt:lpstr>Soaring</vt:lpstr>
      <vt:lpstr>2_42nd-bluefull</vt:lpstr>
      <vt:lpstr>9_Soaring</vt:lpstr>
      <vt:lpstr>Default Design</vt:lpstr>
      <vt:lpstr> CS60064                                   Spring 2022                  Computational Geometry</vt:lpstr>
      <vt:lpstr>Problem of the Day  Triangulating a set S of points in 2D</vt:lpstr>
      <vt:lpstr>Triangulating a set S of points in 3D</vt:lpstr>
      <vt:lpstr>Summary of Results</vt:lpstr>
      <vt:lpstr>Chronology of Polygon Triangulation</vt:lpstr>
      <vt:lpstr>Convex Decomposition</vt:lpstr>
      <vt:lpstr>  Convex Decomposition</vt:lpstr>
      <vt:lpstr>  Convex Decomposition</vt:lpstr>
      <vt:lpstr>  Convex Decomposition</vt:lpstr>
      <vt:lpstr>Role of Relex Vertices</vt:lpstr>
      <vt:lpstr>Role of Relex Vertices</vt:lpstr>
      <vt:lpstr>Convex decomposition using matching and bisection: Example</vt:lpstr>
      <vt:lpstr>Optimal Convex Decomposition</vt:lpstr>
      <vt:lpstr>Convex Decomposition</vt:lpstr>
      <vt:lpstr>Hertel-Mehlhorn Algorithm (uses diagonals for partitioning)</vt:lpstr>
      <vt:lpstr>H-M Algorithm: Example</vt:lpstr>
      <vt:lpstr>H-M Algorithm: Summary</vt:lpstr>
      <vt:lpstr>Hertel-Mehlhorn Algorithm</vt:lpstr>
      <vt:lpstr>Hertel-Mehlhorn Algorithm</vt:lpstr>
      <vt:lpstr>4-Approximation Algorithm</vt:lpstr>
      <vt:lpstr>Visibility and Art-Gallery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BBB</dc:creator>
  <cp:lastModifiedBy>Bhargab Bhatta</cp:lastModifiedBy>
  <cp:revision>1823</cp:revision>
  <cp:lastPrinted>1601-01-01T00:00:00Z</cp:lastPrinted>
  <dcterms:created xsi:type="dcterms:W3CDTF">1601-01-01T00:00:00Z</dcterms:created>
  <dcterms:modified xsi:type="dcterms:W3CDTF">2022-01-29T12:14:00Z</dcterms:modified>
</cp:coreProperties>
</file>