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500523" r:id="rId3"/>
  </p:sldMasterIdLst>
  <p:notesMasterIdLst>
    <p:notesMasterId r:id="rId26"/>
  </p:notesMasterIdLst>
  <p:handoutMasterIdLst>
    <p:handoutMasterId r:id="rId27"/>
  </p:handoutMasterIdLst>
  <p:sldIdLst>
    <p:sldId id="1946" r:id="rId4"/>
    <p:sldId id="1953" r:id="rId5"/>
    <p:sldId id="1951" r:id="rId6"/>
    <p:sldId id="1952" r:id="rId7"/>
    <p:sldId id="1799" r:id="rId8"/>
    <p:sldId id="1800" r:id="rId9"/>
    <p:sldId id="1801" r:id="rId10"/>
    <p:sldId id="1802" r:id="rId11"/>
    <p:sldId id="1814" r:id="rId12"/>
    <p:sldId id="1815" r:id="rId13"/>
    <p:sldId id="1816" r:id="rId14"/>
    <p:sldId id="1803" r:id="rId15"/>
    <p:sldId id="1808" r:id="rId16"/>
    <p:sldId id="1804" r:id="rId17"/>
    <p:sldId id="1805" r:id="rId18"/>
    <p:sldId id="1806" r:id="rId19"/>
    <p:sldId id="1809" r:id="rId20"/>
    <p:sldId id="1810" r:id="rId21"/>
    <p:sldId id="1811" r:id="rId22"/>
    <p:sldId id="1812" r:id="rId23"/>
    <p:sldId id="1813" r:id="rId24"/>
    <p:sldId id="183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CA042FB-D873-4C02-9C56-832ADD06E105}">
          <p14:sldIdLst>
            <p14:sldId id="1946"/>
            <p14:sldId id="1953"/>
            <p14:sldId id="1951"/>
            <p14:sldId id="1952"/>
            <p14:sldId id="1799"/>
            <p14:sldId id="1800"/>
            <p14:sldId id="1801"/>
            <p14:sldId id="1802"/>
            <p14:sldId id="1814"/>
            <p14:sldId id="1815"/>
            <p14:sldId id="1816"/>
            <p14:sldId id="1803"/>
            <p14:sldId id="1808"/>
            <p14:sldId id="1804"/>
            <p14:sldId id="1805"/>
            <p14:sldId id="1806"/>
            <p14:sldId id="1809"/>
            <p14:sldId id="1810"/>
            <p14:sldId id="1811"/>
            <p14:sldId id="1812"/>
            <p14:sldId id="1813"/>
            <p14:sldId id="1839"/>
          </p14:sldIdLst>
        </p14:section>
        <p14:section name="Untitled Section" id="{4CA24641-3E65-47DB-826B-2227C418181B}">
          <p14:sldIdLst/>
        </p14:section>
        <p14:section name="Untitled Section" id="{5C4589CD-0E57-4ACA-A180-1DE29AD12E7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2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  <a:srgbClr val="87D078"/>
    <a:srgbClr val="FF6600"/>
    <a:srgbClr val="3333FF"/>
    <a:srgbClr val="6600CC"/>
    <a:srgbClr val="FFCCFF"/>
    <a:srgbClr val="3333C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6061" autoAdjust="0"/>
    <p:restoredTop sz="94881" autoAdjust="0"/>
  </p:normalViewPr>
  <p:slideViewPr>
    <p:cSldViewPr>
      <p:cViewPr varScale="1">
        <p:scale>
          <a:sx n="94" d="100"/>
          <a:sy n="94" d="100"/>
        </p:scale>
        <p:origin x="174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83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DFAD42-C2D5-4C10-8D0E-B1E0E66C3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50905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E2AE0-71BE-4949-BD60-987FEA6C9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C7A501-45EE-4E36-B641-D2A23A6E4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295954-486D-4C5C-AA00-D95900108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44942-86A3-456B-B23E-0FCB63A7F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247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24C017-3158-44B8-8A1D-0FAD21B3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D83599-A5D7-4490-8ECE-CE62F3E1C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F61379-4909-4BD7-AE55-94B2EB1E1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EBCBA-52DC-46E2-BCEA-E2970D262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03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83C07B-3AB6-42B6-9C4C-02D246E8D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5D21A8-CE85-47C3-84CE-A9F0C066C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84446-0A25-417B-8A39-63244C461F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30D4D-B24B-448F-9D79-EE5399D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787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0F858-E11A-41DC-AD2D-8D5E1EC7A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2E3C-0BCB-4576-B65F-F373B9FB8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419F4-2367-4423-ABA8-F9DD13F21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CF5C0-D27A-4D3E-A589-CED0B6481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60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B0AED8-1751-4BDF-9D78-0C967DEA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224684-69A7-46C2-A41D-80FCB7954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4DE265-54DA-43AF-9D32-D6A4F5348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C4998-2A1B-4D90-8524-E9BB2A705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057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EBA9BD-CD58-4014-9BF5-F85A7C21B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18672-B616-4C53-9ED2-01BC2BCAF6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DF56BD-1795-4176-AEBA-929F68E6D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F8E98-7D3B-4078-9637-C0CFA4F762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8765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110879-BE29-49AD-A0BD-76F253200A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C38596B-EA53-4B98-9A72-6AC94C77C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0B2133-6415-413B-A61D-5107DAD8C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5449A-6390-48E8-9498-79965EEBA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45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783CF-DDBB-43D7-86AA-B227431A8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48D6D-FDC3-4472-9F13-53D8F7A56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AB00A-64F3-48E3-B9F3-FFB31B22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0138B-F2E3-46D3-ABD7-EF26B21460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814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27069-EA7E-40E3-BB39-8B063F3A83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79899-6F7A-44AA-BD1A-8BC7B44B3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7874B-D284-49AE-AAA1-4D1922E89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56FD5-5834-4EF1-8D75-53CBBD58B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715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57F968-3C53-4E3C-9537-455BC4477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6C061A-788E-442B-B769-C6E13E54B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F151ED-44EA-4FA7-B83E-AE959DA8D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D135C-FE9A-49C2-BC6B-FB2DC95705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408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09850E-B525-4C03-87DE-F5AADD568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359A88-1A92-4E56-A3B3-C39A06E9D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FD092D-62CB-4257-9D7A-3A145BEA8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90FA1-6B3C-4481-A210-D538E560F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81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F22A29-9A70-44F4-88FF-7C90DA9D9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4940D6-302A-4AFE-94FA-EAF02CFAF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285B69A-566E-4978-86C2-C8C44C1133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6798CA1-F9F6-4AE2-9ED9-41BA4DB0B6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7EF7B1A-3AC9-4C9D-927D-E90CA36C85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58B1751-64D1-4667-9610-42D599A215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7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24" r:id="rId1"/>
    <p:sldLayoutId id="2147500525" r:id="rId2"/>
    <p:sldLayoutId id="2147500526" r:id="rId3"/>
    <p:sldLayoutId id="2147500527" r:id="rId4"/>
    <p:sldLayoutId id="2147500528" r:id="rId5"/>
    <p:sldLayoutId id="2147500529" r:id="rId6"/>
    <p:sldLayoutId id="2147500530" r:id="rId7"/>
    <p:sldLayoutId id="2147500531" r:id="rId8"/>
    <p:sldLayoutId id="2147500532" r:id="rId9"/>
    <p:sldLayoutId id="2147500533" r:id="rId10"/>
    <p:sldLayoutId id="214750053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3840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 (BBB)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(PB)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12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02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Febr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uary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2022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6046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609600" y="325765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>
                <a:latin typeface="CMSS12"/>
              </a:rPr>
              <a:t>Doubly Connected Edge List (DCEL)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7CAAA-C0A7-42F2-8417-BF5CD904E05C}"/>
              </a:ext>
            </a:extLst>
          </p:cNvPr>
          <p:cNvSpPr txBox="1"/>
          <p:nvPr/>
        </p:nvSpPr>
        <p:spPr>
          <a:xfrm>
            <a:off x="100375" y="6371638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Ref: </a:t>
            </a:r>
            <a:r>
              <a:rPr lang="en-IN" dirty="0">
                <a:solidFill>
                  <a:schemeClr val="bg1"/>
                </a:solidFill>
              </a:rPr>
              <a:t>4A Textbook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78224-3CE3-48D5-93EE-E5B857AA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302"/>
            <a:ext cx="3581400" cy="399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4736A-E8BE-4290-A0EE-7D145E5B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80302"/>
            <a:ext cx="4933179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F82BE0-6866-4D5C-AA94-2DDF51982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899121"/>
            <a:ext cx="515419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5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213359" y="266929"/>
            <a:ext cx="137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>
                <a:latin typeface="CMSS12"/>
              </a:rPr>
              <a:t>DCEL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7CAAA-C0A7-42F2-8417-BF5CD904E05C}"/>
              </a:ext>
            </a:extLst>
          </p:cNvPr>
          <p:cNvSpPr txBox="1"/>
          <p:nvPr/>
        </p:nvSpPr>
        <p:spPr>
          <a:xfrm>
            <a:off x="213359" y="1066800"/>
            <a:ext cx="187959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Ref: </a:t>
            </a:r>
            <a:r>
              <a:rPr lang="en-IN" dirty="0">
                <a:solidFill>
                  <a:schemeClr val="bg1"/>
                </a:solidFill>
              </a:rPr>
              <a:t>4A Textbook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78224-3CE3-48D5-93EE-E5B857AA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400"/>
            <a:ext cx="3581400" cy="3614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85D43-F657-4B6C-A32D-2263FAA1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581400"/>
            <a:ext cx="8001000" cy="3276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FEC0BE-FAAD-40B6-893D-F19161EF6A55}"/>
              </a:ext>
            </a:extLst>
          </p:cNvPr>
          <p:cNvCxnSpPr>
            <a:cxnSpLocks/>
          </p:cNvCxnSpPr>
          <p:nvPr/>
        </p:nvCxnSpPr>
        <p:spPr bwMode="auto">
          <a:xfrm>
            <a:off x="3785508" y="473528"/>
            <a:ext cx="1828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8D774E-46D7-47D5-B013-AEE2FBDAC4D6}"/>
              </a:ext>
            </a:extLst>
          </p:cNvPr>
          <p:cNvSpPr/>
          <p:nvPr/>
        </p:nvSpPr>
        <p:spPr bwMode="auto">
          <a:xfrm>
            <a:off x="1143000" y="4114800"/>
            <a:ext cx="533400" cy="3048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E4E3-F333-4E17-90DA-A27E0781BA9D}"/>
              </a:ext>
            </a:extLst>
          </p:cNvPr>
          <p:cNvSpPr/>
          <p:nvPr/>
        </p:nvSpPr>
        <p:spPr bwMode="auto">
          <a:xfrm>
            <a:off x="484414" y="4455215"/>
            <a:ext cx="8258175" cy="239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8AB3D-72C9-4209-B9C1-22076088DAEC}"/>
              </a:ext>
            </a:extLst>
          </p:cNvPr>
          <p:cNvSpPr/>
          <p:nvPr/>
        </p:nvSpPr>
        <p:spPr bwMode="auto">
          <a:xfrm>
            <a:off x="2514600" y="4140448"/>
            <a:ext cx="800100" cy="36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12CA9-8F5C-4055-840C-30B0EA8FFD07}"/>
              </a:ext>
            </a:extLst>
          </p:cNvPr>
          <p:cNvSpPr/>
          <p:nvPr/>
        </p:nvSpPr>
        <p:spPr bwMode="auto">
          <a:xfrm>
            <a:off x="3627664" y="4140447"/>
            <a:ext cx="800100" cy="36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65423-1F35-4069-BC94-3344765E5EF2}"/>
              </a:ext>
            </a:extLst>
          </p:cNvPr>
          <p:cNvSpPr/>
          <p:nvPr/>
        </p:nvSpPr>
        <p:spPr bwMode="auto">
          <a:xfrm>
            <a:off x="5143500" y="4140447"/>
            <a:ext cx="800100" cy="36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4DB1BF-E3AC-4AF4-9C70-77C91C82BAF3}"/>
              </a:ext>
            </a:extLst>
          </p:cNvPr>
          <p:cNvSpPr/>
          <p:nvPr/>
        </p:nvSpPr>
        <p:spPr bwMode="auto">
          <a:xfrm>
            <a:off x="6781800" y="4140447"/>
            <a:ext cx="1447800" cy="36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3D9337-ED5C-41A1-BFAE-56125626D8A5}"/>
              </a:ext>
            </a:extLst>
          </p:cNvPr>
          <p:cNvSpPr/>
          <p:nvPr/>
        </p:nvSpPr>
        <p:spPr bwMode="auto">
          <a:xfrm>
            <a:off x="1104900" y="5365492"/>
            <a:ext cx="7581900" cy="36933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F4015AB-1907-4037-85BC-7ADBB1B1C1EB}"/>
              </a:ext>
            </a:extLst>
          </p:cNvPr>
          <p:cNvSpPr txBox="1"/>
          <p:nvPr/>
        </p:nvSpPr>
        <p:spPr>
          <a:xfrm>
            <a:off x="381000" y="3778854"/>
            <a:ext cx="876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half‐edge record </a:t>
            </a:r>
            <a:r>
              <a:rPr lang="en-US" sz="2400" dirty="0">
                <a:latin typeface="Arial" panose="020B0604020202020204" pitchFamily="34" charset="0"/>
              </a:rPr>
              <a:t>of a half‐edge </a:t>
            </a:r>
            <a:r>
              <a:rPr lang="en-US" sz="2400" i="1" dirty="0">
                <a:solidFill>
                  <a:srgbClr val="FF00FF"/>
                </a:solidFill>
                <a:latin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</a:rPr>
              <a:t> stores pointers to:</a:t>
            </a:r>
          </a:p>
          <a:p>
            <a:r>
              <a:rPr lang="en-IN" sz="2400" dirty="0">
                <a:latin typeface="Arial" panose="020B0604020202020204" pitchFamily="34" charset="0"/>
              </a:rPr>
              <a:t>• Origin (</a:t>
            </a:r>
            <a:r>
              <a:rPr lang="en-IN" sz="2400" i="1" dirty="0">
                <a:latin typeface="Arial" panose="020B0604020202020204" pitchFamily="34" charset="0"/>
              </a:rPr>
              <a:t>e</a:t>
            </a:r>
            <a:r>
              <a:rPr lang="en-IN" sz="2400" dirty="0">
                <a:latin typeface="Arial" panose="020B0604020202020204" pitchFamily="34" charset="0"/>
              </a:rPr>
              <a:t>), i.e., the </a:t>
            </a:r>
            <a:r>
              <a:rPr lang="en-IN" sz="2400" i="1" dirty="0">
                <a:latin typeface="Arial" panose="020B0604020202020204" pitchFamily="34" charset="0"/>
              </a:rPr>
              <a:t>vertex</a:t>
            </a:r>
            <a:r>
              <a:rPr lang="en-IN" sz="2400" dirty="0">
                <a:latin typeface="Arial" panose="020B0604020202020204" pitchFamily="34" charset="0"/>
              </a:rPr>
              <a:t> from which directed </a:t>
            </a:r>
            <a:r>
              <a:rPr lang="en-IN" sz="2400" i="1" dirty="0">
                <a:latin typeface="Arial" panose="020B0604020202020204" pitchFamily="34" charset="0"/>
              </a:rPr>
              <a:t>e </a:t>
            </a:r>
            <a:r>
              <a:rPr lang="en-IN" sz="2400" dirty="0">
                <a:latin typeface="Arial" panose="020B0604020202020204" pitchFamily="34" charset="0"/>
              </a:rPr>
              <a:t>has originated</a:t>
            </a:r>
          </a:p>
          <a:p>
            <a:r>
              <a:rPr lang="en-IN" sz="2400" dirty="0">
                <a:latin typeface="Arial" panose="020B0604020202020204" pitchFamily="34" charset="0"/>
              </a:rPr>
              <a:t>• Twin of </a:t>
            </a:r>
            <a:r>
              <a:rPr lang="en-IN" sz="2400" i="1" dirty="0">
                <a:solidFill>
                  <a:srgbClr val="FF00FF"/>
                </a:solidFill>
                <a:latin typeface="Arial" panose="020B0604020202020204" pitchFamily="34" charset="0"/>
              </a:rPr>
              <a:t>e</a:t>
            </a:r>
            <a:r>
              <a:rPr lang="en-IN" sz="2400" dirty="0">
                <a:latin typeface="Arial" panose="020B0604020202020204" pitchFamily="34" charset="0"/>
              </a:rPr>
              <a:t>, </a:t>
            </a:r>
            <a:r>
              <a:rPr lang="en-IN" sz="2400" i="1" dirty="0" err="1">
                <a:solidFill>
                  <a:srgbClr val="FF00FF"/>
                </a:solidFill>
                <a:latin typeface="Arial" panose="020B0604020202020204" pitchFamily="34" charset="0"/>
              </a:rPr>
              <a:t>e</a:t>
            </a:r>
            <a:r>
              <a:rPr lang="en-IN" sz="2400" dirty="0" err="1">
                <a:solidFill>
                  <a:srgbClr val="FF00FF"/>
                </a:solidFill>
                <a:latin typeface="Arial" panose="020B0604020202020204" pitchFamily="34" charset="0"/>
              </a:rPr>
              <a:t>.twin</a:t>
            </a:r>
            <a:r>
              <a:rPr lang="en-IN" sz="2400" dirty="0">
                <a:latin typeface="Arial" panose="020B0604020202020204" pitchFamily="34" charset="0"/>
              </a:rPr>
              <a:t> or </a:t>
            </a:r>
            <a:r>
              <a:rPr lang="en-IN" sz="2400" dirty="0">
                <a:solidFill>
                  <a:srgbClr val="FF00FF"/>
                </a:solidFill>
                <a:latin typeface="Arial" panose="020B0604020202020204" pitchFamily="34" charset="0"/>
              </a:rPr>
              <a:t>twin(</a:t>
            </a:r>
            <a:r>
              <a:rPr lang="en-IN" sz="2400" i="1" dirty="0">
                <a:solidFill>
                  <a:srgbClr val="FF00FF"/>
                </a:solidFill>
                <a:latin typeface="Arial" panose="020B0604020202020204" pitchFamily="34" charset="0"/>
              </a:rPr>
              <a:t>e</a:t>
            </a:r>
            <a:r>
              <a:rPr lang="en-IN" sz="2400" dirty="0">
                <a:solidFill>
                  <a:srgbClr val="FF00FF"/>
                </a:solidFill>
                <a:latin typeface="Arial" panose="020B0604020202020204" pitchFamily="34" charset="0"/>
              </a:rPr>
              <a:t>), </a:t>
            </a:r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</a:rPr>
              <a:t>the same edge in reverse direction </a:t>
            </a:r>
          </a:p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</a:rPr>
              <a:t>   corresponding to its </a:t>
            </a:r>
            <a:r>
              <a:rPr lang="en-IN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neighboring</a:t>
            </a:r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</a:rPr>
              <a:t> face</a:t>
            </a:r>
          </a:p>
          <a:p>
            <a:r>
              <a:rPr lang="en-US" sz="2400" dirty="0">
                <a:latin typeface="Arial" panose="020B0604020202020204" pitchFamily="34" charset="0"/>
              </a:rPr>
              <a:t>• The face to its left (</a:t>
            </a:r>
            <a:r>
              <a:rPr lang="en-US" sz="2400" dirty="0" err="1">
                <a:latin typeface="Arial" panose="020B0604020202020204" pitchFamily="34" charset="0"/>
              </a:rPr>
              <a:t>IncidentFace</a:t>
            </a:r>
            <a:r>
              <a:rPr lang="en-US" sz="2400" dirty="0">
                <a:latin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</a:rPr>
              <a:t>) )</a:t>
            </a:r>
          </a:p>
          <a:p>
            <a:r>
              <a:rPr lang="en-US" sz="2400" dirty="0">
                <a:latin typeface="Arial" panose="020B0604020202020204" pitchFamily="34" charset="0"/>
              </a:rPr>
              <a:t>• Next(</a:t>
            </a:r>
            <a:r>
              <a:rPr lang="en-US" sz="2400" i="1" dirty="0">
                <a:solidFill>
                  <a:srgbClr val="FF00FF"/>
                </a:solidFill>
                <a:latin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</a:rPr>
              <a:t>) : next half‐edge on the boundary of </a:t>
            </a:r>
            <a:r>
              <a:rPr lang="en-US" sz="2400" dirty="0" err="1">
                <a:latin typeface="Arial" panose="020B0604020202020204" pitchFamily="34" charset="0"/>
              </a:rPr>
              <a:t>IncidentFace</a:t>
            </a:r>
            <a:r>
              <a:rPr lang="en-US" sz="2400" dirty="0">
                <a:latin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</a:rPr>
              <a:t>• Previous(</a:t>
            </a:r>
            <a:r>
              <a:rPr lang="en-US" sz="2400" i="1" dirty="0">
                <a:solidFill>
                  <a:srgbClr val="FF00FF"/>
                </a:solidFill>
                <a:latin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</a:rPr>
              <a:t>) : previous half‐edge</a:t>
            </a:r>
            <a:endParaRPr lang="en-IN" sz="2400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BBE9B-E69E-491E-A393-02DE0C9B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2" y="685800"/>
            <a:ext cx="4323855" cy="3093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3657600" y="103708"/>
            <a:ext cx="5257800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r"/>
            <a:r>
              <a:rPr lang="en-IN" sz="3600" b="0" i="0" u="none" strike="noStrike" baseline="0" dirty="0">
                <a:latin typeface="CMSS12"/>
              </a:rPr>
              <a:t>Half-Edge Records in DCEL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8483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4FD944-4608-413D-B0D6-D09B3780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7587" cy="3825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25BAF-78FC-4951-8A59-B42B489D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5" y="4078287"/>
            <a:ext cx="8746529" cy="2728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4494271" y="-10160"/>
            <a:ext cx="4649729" cy="1200329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2"/>
                <a:ea typeface="+mn-ea"/>
                <a:cs typeface="Arial" pitchFamily="34" charset="0"/>
              </a:rPr>
              <a:t>Example: Half-Edge Records in DCEL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137A4-076B-4A9A-B61D-8D1C134D9DA0}"/>
              </a:ext>
            </a:extLst>
          </p:cNvPr>
          <p:cNvSpPr txBox="1"/>
          <p:nvPr/>
        </p:nvSpPr>
        <p:spPr>
          <a:xfrm>
            <a:off x="5486399" y="1295400"/>
            <a:ext cx="35365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• Origin(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); Twin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The face to its left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IncidentFace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•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Next(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): next half‐edge on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IncidentFace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• Previous(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): previous half‐edge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02FB19-FC78-4C9B-9B3B-1F832EBF4132}"/>
              </a:ext>
            </a:extLst>
          </p:cNvPr>
          <p:cNvSpPr/>
          <p:nvPr/>
        </p:nvSpPr>
        <p:spPr bwMode="auto">
          <a:xfrm>
            <a:off x="1371600" y="1907429"/>
            <a:ext cx="381000" cy="344487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6BF57B-9961-42FF-B80C-2E849E1BA332}"/>
              </a:ext>
            </a:extLst>
          </p:cNvPr>
          <p:cNvSpPr/>
          <p:nvPr/>
        </p:nvSpPr>
        <p:spPr bwMode="auto">
          <a:xfrm>
            <a:off x="838200" y="4688840"/>
            <a:ext cx="533400" cy="38100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F4015AB-1907-4037-85BC-7ADBB1B1C1EB}"/>
              </a:ext>
            </a:extLst>
          </p:cNvPr>
          <p:cNvSpPr txBox="1"/>
          <p:nvPr/>
        </p:nvSpPr>
        <p:spPr>
          <a:xfrm>
            <a:off x="381000" y="3778854"/>
            <a:ext cx="876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vertex record of a vertex </a:t>
            </a:r>
            <a:r>
              <a:rPr lang="en-US" sz="2400" i="1" dirty="0"/>
              <a:t>v</a:t>
            </a:r>
            <a:r>
              <a:rPr lang="en-US" sz="2400" dirty="0"/>
              <a:t> stores the coordinates of </a:t>
            </a:r>
            <a:r>
              <a:rPr lang="en-US" sz="2400" i="1" dirty="0"/>
              <a:t>v</a:t>
            </a:r>
            <a:r>
              <a:rPr lang="en-US" sz="2400" dirty="0"/>
              <a:t>. It also stores a pointer </a:t>
            </a:r>
            <a:r>
              <a:rPr lang="en-US" sz="2400" b="1" dirty="0" err="1"/>
              <a:t>IncidentEdge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en-US" sz="2400" dirty="0"/>
              <a:t>) to any half‐edge that has </a:t>
            </a:r>
            <a:r>
              <a:rPr lang="en-US" sz="2400" i="1" dirty="0"/>
              <a:t>v</a:t>
            </a:r>
            <a:r>
              <a:rPr lang="en-US" sz="2400" dirty="0"/>
              <a:t> as its origin (i.e., an outgoing edge emanating from </a:t>
            </a:r>
            <a:r>
              <a:rPr lang="en-US" sz="2400" i="1" dirty="0"/>
              <a:t>v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• The face record of a face </a:t>
            </a:r>
            <a:r>
              <a:rPr lang="en-US" sz="2400" i="1" dirty="0"/>
              <a:t>f</a:t>
            </a:r>
            <a:r>
              <a:rPr lang="en-US" sz="2400" dirty="0"/>
              <a:t> stores a pointer to </a:t>
            </a:r>
            <a:r>
              <a:rPr lang="en-US" sz="2400" i="1" dirty="0"/>
              <a:t>any</a:t>
            </a:r>
            <a:r>
              <a:rPr lang="en-US" sz="2400" dirty="0"/>
              <a:t> half‐edge on its boundary which can be used as a starting point to traverse </a:t>
            </a:r>
            <a:r>
              <a:rPr lang="en-IN" sz="2400" i="1" dirty="0"/>
              <a:t>f </a:t>
            </a:r>
            <a:r>
              <a:rPr lang="en-IN" sz="2400" dirty="0"/>
              <a:t>in counter-clockwise order</a:t>
            </a:r>
            <a:endParaRPr lang="en-IN" sz="2400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BBE9B-E69E-491E-A393-02DE0C9B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19112"/>
            <a:ext cx="4323855" cy="3093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2819400" y="0"/>
            <a:ext cx="6324600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r"/>
            <a:r>
              <a:rPr lang="en-IN" sz="3600" b="0" i="0" u="none" strike="noStrike" baseline="0" dirty="0">
                <a:latin typeface="CMSS12"/>
              </a:rPr>
              <a:t>Vertex and Face Records in DCEL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00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F4015AB-1907-4037-85BC-7ADBB1B1C1EB}"/>
              </a:ext>
            </a:extLst>
          </p:cNvPr>
          <p:cNvSpPr txBox="1"/>
          <p:nvPr/>
        </p:nvSpPr>
        <p:spPr>
          <a:xfrm>
            <a:off x="190500" y="5191035"/>
            <a:ext cx="876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vertex record of a vertex </a:t>
            </a:r>
            <a:r>
              <a:rPr lang="en-US" sz="2400" i="1" dirty="0"/>
              <a:t>v</a:t>
            </a:r>
            <a:r>
              <a:rPr lang="en-US" sz="2400" dirty="0"/>
              <a:t> stores the coordinates of </a:t>
            </a:r>
            <a:r>
              <a:rPr lang="en-US" sz="2400" i="1" dirty="0"/>
              <a:t>v</a:t>
            </a:r>
            <a:r>
              <a:rPr lang="en-US" sz="2400" dirty="0"/>
              <a:t>. It also stores a pointer </a:t>
            </a:r>
            <a:r>
              <a:rPr lang="en-US" sz="2400" b="1" dirty="0" err="1"/>
              <a:t>IncidentEdge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en-US" sz="2400" dirty="0"/>
              <a:t>) to any half‐edge that has </a:t>
            </a:r>
            <a:r>
              <a:rPr lang="en-US" sz="2400" i="1" dirty="0"/>
              <a:t>v</a:t>
            </a:r>
            <a:r>
              <a:rPr lang="en-US" sz="2400" dirty="0"/>
              <a:t> as its origin (i.e., any outgoing edge emanating from </a:t>
            </a:r>
            <a:r>
              <a:rPr lang="en-US" sz="2400" i="1" dirty="0"/>
              <a:t>v</a:t>
            </a:r>
            <a:r>
              <a:rPr lang="en-US" sz="2400" dirty="0"/>
              <a:t>)</a:t>
            </a:r>
            <a:endParaRPr lang="en-IN" sz="2400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2819400" y="0"/>
            <a:ext cx="6324600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r"/>
            <a:r>
              <a:rPr lang="en-IN" sz="3600" b="0" i="0" u="none" strike="noStrike" baseline="0" dirty="0">
                <a:latin typeface="CMSS12"/>
              </a:rPr>
              <a:t>Example: Vertex Records in DCEL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FD944-4608-413D-B0D6-D09B3780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" y="1280382"/>
            <a:ext cx="6207587" cy="3825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BA8CA-A49C-445B-9DB4-50C4D334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560" y="1676400"/>
            <a:ext cx="4433644" cy="27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2819400" y="0"/>
            <a:ext cx="6324600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r"/>
            <a:r>
              <a:rPr lang="en-IN" sz="3600" b="0" i="0" u="none" strike="noStrike" baseline="0" dirty="0">
                <a:latin typeface="CMSS12"/>
              </a:rPr>
              <a:t>Example: Face Records in DCEL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FD944-4608-413D-B0D6-D09B3780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" y="1280382"/>
            <a:ext cx="6207587" cy="3825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44AE1E-8CA7-439B-8A23-D97DBF62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19" y="1285462"/>
            <a:ext cx="3577477" cy="3286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0BE864-B88D-480C-9554-47B05318F855}"/>
              </a:ext>
            </a:extLst>
          </p:cNvPr>
          <p:cNvSpPr txBox="1"/>
          <p:nvPr/>
        </p:nvSpPr>
        <p:spPr>
          <a:xfrm>
            <a:off x="381000" y="5139286"/>
            <a:ext cx="876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The face record of a face </a:t>
            </a:r>
            <a:r>
              <a:rPr lang="en-US" sz="2400" i="1" dirty="0"/>
              <a:t>f</a:t>
            </a:r>
            <a:r>
              <a:rPr lang="en-US" sz="2400" dirty="0"/>
              <a:t> stores a pointer to </a:t>
            </a:r>
            <a:r>
              <a:rPr lang="en-US" sz="2400" i="1" dirty="0"/>
              <a:t>any</a:t>
            </a:r>
            <a:r>
              <a:rPr lang="en-US" sz="2400" dirty="0"/>
              <a:t> half‐edge on its boundary which can be used as a starting point to traverse </a:t>
            </a:r>
            <a:r>
              <a:rPr lang="en-IN" sz="2400" i="1" dirty="0"/>
              <a:t>f </a:t>
            </a:r>
            <a:r>
              <a:rPr lang="en-IN" sz="2400" dirty="0"/>
              <a:t>in counter-clockwise order</a:t>
            </a:r>
            <a:endParaRPr lang="en-IN" sz="2400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r"/>
            <a:r>
              <a:rPr lang="en-IN" sz="3600" b="0" i="0" u="none" strike="noStrike" baseline="0" dirty="0">
                <a:latin typeface="CMSS12"/>
              </a:rPr>
              <a:t>Storage</a:t>
            </a:r>
            <a:r>
              <a:rPr lang="en-IN" sz="3600" b="0" i="0" u="none" strike="noStrike" dirty="0">
                <a:latin typeface="CMSS12"/>
              </a:rPr>
              <a:t> Requirement and Operations </a:t>
            </a:r>
            <a:r>
              <a:rPr lang="en-IN" sz="3600" b="0" i="0" u="none" strike="noStrike" baseline="0" dirty="0">
                <a:latin typeface="CMSS12"/>
              </a:rPr>
              <a:t>in DCEL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FD944-4608-413D-B0D6-D09B3780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6207587" cy="3825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0BE864-B88D-480C-9554-47B05318F855}"/>
              </a:ext>
            </a:extLst>
          </p:cNvPr>
          <p:cNvSpPr txBox="1"/>
          <p:nvPr/>
        </p:nvSpPr>
        <p:spPr>
          <a:xfrm>
            <a:off x="4561840" y="1828800"/>
            <a:ext cx="43434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• Storage space requirement:</a:t>
            </a:r>
          </a:p>
          <a:p>
            <a:r>
              <a:rPr lang="en-US" sz="2400" dirty="0"/>
              <a:t>– Linear in the number of vertices (or on edges or faces)</a:t>
            </a:r>
            <a:endParaRPr lang="en-IN" sz="2400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8F6A7-49F8-4BBE-B96E-704C583018E0}"/>
              </a:ext>
            </a:extLst>
          </p:cNvPr>
          <p:cNvSpPr txBox="1"/>
          <p:nvPr/>
        </p:nvSpPr>
        <p:spPr>
          <a:xfrm>
            <a:off x="228600" y="4534966"/>
            <a:ext cx="84582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latin typeface="Calibri-Bold"/>
              </a:rPr>
              <a:t>Operations:</a:t>
            </a:r>
          </a:p>
          <a:p>
            <a:pPr algn="l"/>
            <a:r>
              <a:rPr lang="en-US" sz="2600" b="0" i="0" u="none" strike="noStrike" baseline="0" dirty="0">
                <a:latin typeface="ArialMT"/>
              </a:rPr>
              <a:t>– </a:t>
            </a:r>
            <a:r>
              <a:rPr lang="en-US" sz="2600" b="0" i="0" u="none" strike="noStrike" baseline="0" dirty="0">
                <a:latin typeface="Calibri" panose="020F0502020204030204" pitchFamily="34" charset="0"/>
              </a:rPr>
              <a:t>Walk around the boundary of a given face in CCW </a:t>
            </a:r>
            <a:r>
              <a:rPr lang="en-IN" sz="2600" b="0" i="0" u="none" strike="noStrike" baseline="0" dirty="0">
                <a:latin typeface="Calibri" panose="020F0502020204030204" pitchFamily="34" charset="0"/>
              </a:rPr>
              <a:t>order</a:t>
            </a:r>
          </a:p>
          <a:p>
            <a:pPr algn="l"/>
            <a:r>
              <a:rPr lang="en-US" sz="2600" b="0" i="0" u="none" strike="noStrike" baseline="0" dirty="0">
                <a:latin typeface="ArialMT"/>
              </a:rPr>
              <a:t>– </a:t>
            </a:r>
            <a:r>
              <a:rPr lang="en-US" sz="2600" b="0" i="0" u="none" strike="noStrike" baseline="0" dirty="0">
                <a:latin typeface="Calibri" panose="020F0502020204030204" pitchFamily="34" charset="0"/>
              </a:rPr>
              <a:t>Access a face from an adjacent one</a:t>
            </a:r>
          </a:p>
          <a:p>
            <a:pPr algn="l"/>
            <a:r>
              <a:rPr lang="en-US" sz="2600" b="0" i="0" u="none" strike="noStrike" baseline="0" dirty="0">
                <a:latin typeface="ArialMT"/>
              </a:rPr>
              <a:t>– </a:t>
            </a:r>
            <a:r>
              <a:rPr lang="en-US" sz="2600" b="0" i="0" u="none" strike="noStrike" baseline="0" dirty="0">
                <a:latin typeface="Calibri" panose="020F0502020204030204" pitchFamily="34" charset="0"/>
              </a:rPr>
              <a:t>Visit all the edges around a given vertex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8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0" y="0"/>
            <a:ext cx="6324600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r>
              <a:rPr lang="en-IN" sz="3600" dirty="0">
                <a:latin typeface="CMSS12"/>
              </a:rPr>
              <a:t>Queries</a:t>
            </a:r>
            <a:r>
              <a:rPr lang="en-IN" sz="3600" b="0" i="0" u="none" strike="noStrike" dirty="0">
                <a:latin typeface="CMSS12"/>
              </a:rPr>
              <a:t> </a:t>
            </a:r>
            <a:r>
              <a:rPr lang="en-IN" sz="3600" b="0" i="0" u="none" strike="noStrike" baseline="0" dirty="0">
                <a:latin typeface="CMSS12"/>
              </a:rPr>
              <a:t>in DCEL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8F6A7-49F8-4BBE-B96E-704C583018E0}"/>
              </a:ext>
            </a:extLst>
          </p:cNvPr>
          <p:cNvSpPr txBox="1"/>
          <p:nvPr/>
        </p:nvSpPr>
        <p:spPr>
          <a:xfrm>
            <a:off x="228600" y="4300716"/>
            <a:ext cx="84582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IN" sz="2800" b="1" i="0" u="none" strike="noStrike" baseline="0" dirty="0">
                <a:solidFill>
                  <a:srgbClr val="000000"/>
                </a:solidFill>
                <a:latin typeface="Calibri-Bold"/>
              </a:rPr>
              <a:t>Interesting Query: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Given a DCEL description, a line </a:t>
            </a:r>
            <a:r>
              <a:rPr lang="en-US" sz="2400" b="0" i="1" u="none" strike="noStrike" baseline="0" dirty="0">
                <a:solidFill>
                  <a:srgbClr val="0000FF"/>
                </a:solidFill>
                <a:latin typeface="ArialMT"/>
              </a:rPr>
              <a:t>L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ArialMT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a half‐edge that this line cuts, efficiently find all the faces cut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by </a:t>
            </a:r>
            <a:r>
              <a:rPr lang="en-IN" sz="2400" b="0" i="1" u="none" strike="noStrike" baseline="0" dirty="0">
                <a:solidFill>
                  <a:srgbClr val="0000FF"/>
                </a:solidFill>
                <a:latin typeface="ArialMT"/>
              </a:rPr>
              <a:t>L</a:t>
            </a:r>
          </a:p>
          <a:p>
            <a:pPr algn="l"/>
            <a:endParaRPr lang="en-IN" sz="2400" i="1" dirty="0">
              <a:solidFill>
                <a:srgbClr val="0000FF"/>
              </a:solidFill>
              <a:latin typeface="ArialMT"/>
            </a:endParaRPr>
          </a:p>
          <a:p>
            <a:pPr algn="l"/>
            <a:r>
              <a:rPr lang="en-IN" sz="2400" i="1" dirty="0">
                <a:solidFill>
                  <a:srgbClr val="0000FF"/>
                </a:solidFill>
                <a:latin typeface="ArialMT"/>
              </a:rPr>
              <a:t>How to resolve it?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ADD33-5E8F-417B-82B2-01C1E885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2930487" cy="26109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6A5E85-24BC-4BEB-B751-7898D7863CDE}"/>
              </a:ext>
            </a:extLst>
          </p:cNvPr>
          <p:cNvCxnSpPr>
            <a:cxnSpLocks/>
          </p:cNvCxnSpPr>
          <p:nvPr/>
        </p:nvCxnSpPr>
        <p:spPr bwMode="auto">
          <a:xfrm>
            <a:off x="381000" y="1752600"/>
            <a:ext cx="3082887" cy="1676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76864C-37AE-4F08-9F56-356F5A4EEBB8}"/>
              </a:ext>
            </a:extLst>
          </p:cNvPr>
          <p:cNvSpPr txBox="1"/>
          <p:nvPr/>
        </p:nvSpPr>
        <p:spPr>
          <a:xfrm>
            <a:off x="3463887" y="321808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881B65-6AD1-4160-B149-B2942C94D8C7}"/>
              </a:ext>
            </a:extLst>
          </p:cNvPr>
          <p:cNvCxnSpPr/>
          <p:nvPr/>
        </p:nvCxnSpPr>
        <p:spPr bwMode="auto">
          <a:xfrm flipV="1">
            <a:off x="1066800" y="1905000"/>
            <a:ext cx="2667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87D078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791E4-334C-4FA0-81F5-D2B720C2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610718"/>
            <a:ext cx="5374521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0" y="0"/>
            <a:ext cx="6324600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r>
              <a:rPr lang="en-IN" sz="3600" dirty="0">
                <a:latin typeface="CMSS12"/>
              </a:rPr>
              <a:t>Queries</a:t>
            </a:r>
            <a:r>
              <a:rPr lang="en-IN" sz="3600" b="0" i="0" u="none" strike="noStrike" dirty="0">
                <a:latin typeface="CMSS12"/>
              </a:rPr>
              <a:t> </a:t>
            </a:r>
            <a:r>
              <a:rPr lang="en-IN" sz="3600" b="0" i="0" u="none" strike="noStrike" baseline="0" dirty="0">
                <a:latin typeface="CMSS12"/>
              </a:rPr>
              <a:t>in DCEL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8F6A7-49F8-4BBE-B96E-704C583018E0}"/>
              </a:ext>
            </a:extLst>
          </p:cNvPr>
          <p:cNvSpPr txBox="1"/>
          <p:nvPr/>
        </p:nvSpPr>
        <p:spPr>
          <a:xfrm>
            <a:off x="1104900" y="4191000"/>
            <a:ext cx="7962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Calibri-Bold"/>
              </a:rPr>
              <a:t>Traversing all edges incident on a vertex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Calibri-Bold"/>
              </a:rPr>
              <a:t>v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Note: we only output the half‐edges whose origin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 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v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Given: a half‐edge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with the origin at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v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Start_edge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 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e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While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next( twin(e) )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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start_edge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then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e 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Wingdings" panose="05000000000000000000" pitchFamily="2" charset="2"/>
              </a:rPr>
              <a:t> 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next( twin(e) )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1CA1D7-E870-4373-9971-185FE8A4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" y="716460"/>
            <a:ext cx="5638800" cy="3474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9B323-1E8C-48D7-BEBA-76450F82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61" y="646331"/>
            <a:ext cx="3577477" cy="32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FCE08B-1819-4858-A448-C1CCA9A0545F}"/>
              </a:ext>
            </a:extLst>
          </p:cNvPr>
          <p:cNvSpPr txBox="1"/>
          <p:nvPr/>
        </p:nvSpPr>
        <p:spPr>
          <a:xfrm>
            <a:off x="25400" y="2597835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Lattice Polygons</a:t>
            </a:r>
          </a:p>
        </p:txBody>
      </p:sp>
      <p:pic>
        <p:nvPicPr>
          <p:cNvPr id="43010" name="Picture 2" descr="Four Hands Joined Together Stock Photo 2656957 - Megapixl">
            <a:extLst>
              <a:ext uri="{FF2B5EF4-FFF2-40B4-BE49-F238E27FC236}">
                <a16:creationId xmlns:a16="http://schemas.microsoft.com/office/drawing/2014/main" id="{77465216-157C-468F-AC43-735561F4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27" y="3713141"/>
            <a:ext cx="3049747" cy="213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Lattice model (physics) - Wikipedia">
            <a:extLst>
              <a:ext uri="{FF2B5EF4-FFF2-40B4-BE49-F238E27FC236}">
                <a16:creationId xmlns:a16="http://schemas.microsoft.com/office/drawing/2014/main" id="{B18338E2-E1FE-471B-AD2F-73CA4517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03" y="344129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B6A038-0D1A-4213-AA04-B8BD2C4CDF1F}"/>
              </a:ext>
            </a:extLst>
          </p:cNvPr>
          <p:cNvSpPr/>
          <p:nvPr/>
        </p:nvSpPr>
        <p:spPr bwMode="auto">
          <a:xfrm>
            <a:off x="3008153" y="2313975"/>
            <a:ext cx="3049747" cy="23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0" y="579120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MSS12"/>
                <a:ea typeface="+mn-ea"/>
                <a:cs typeface="Arial" pitchFamily="34" charset="0"/>
              </a:rPr>
              <a:t>Doubly Connected Edge List (DCE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MSS12"/>
                <a:ea typeface="+mn-ea"/>
                <a:cs typeface="Arial" pitchFamily="34" charset="0"/>
              </a:rPr>
              <a:t>L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MSS12"/>
                <a:ea typeface="+mn-ea"/>
                <a:cs typeface="Arial" pitchFamily="34" charset="0"/>
              </a:rPr>
              <a:t>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0" y="21610"/>
            <a:ext cx="6324600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>
                <a:latin typeface="CMSS12"/>
              </a:rPr>
              <a:t>Adding a new vertex in DCEL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8639D-D6B1-4AF2-A97C-D93F0214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20" y="1219199"/>
            <a:ext cx="4452618" cy="3755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2150DB-595E-4902-86AE-95516AA8F124}"/>
              </a:ext>
            </a:extLst>
          </p:cNvPr>
          <p:cNvSpPr txBox="1"/>
          <p:nvPr/>
        </p:nvSpPr>
        <p:spPr>
          <a:xfrm>
            <a:off x="304800" y="5628640"/>
            <a:ext cx="831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Update vertex, half-edge, and face records in </a:t>
            </a:r>
            <a:r>
              <a:rPr lang="en-IN" sz="2800" i="1" dirty="0"/>
              <a:t>O</a:t>
            </a:r>
            <a:r>
              <a:rPr lang="en-IN" sz="2800" dirty="0"/>
              <a:t>(1) time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77AA7A3-1AAE-4DF8-8667-BF31380C7468}"/>
              </a:ext>
            </a:extLst>
          </p:cNvPr>
          <p:cNvSpPr/>
          <p:nvPr/>
        </p:nvSpPr>
        <p:spPr bwMode="auto">
          <a:xfrm>
            <a:off x="4444829" y="1702971"/>
            <a:ext cx="1267120" cy="304800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5B01CD-D11C-4E39-A18D-C73A1B2E07C2}"/>
              </a:ext>
            </a:extLst>
          </p:cNvPr>
          <p:cNvGrpSpPr/>
          <p:nvPr/>
        </p:nvGrpSpPr>
        <p:grpSpPr>
          <a:xfrm>
            <a:off x="0" y="1066800"/>
            <a:ext cx="4572001" cy="3839816"/>
            <a:chOff x="0" y="1066800"/>
            <a:chExt cx="4572001" cy="38398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74285E-B147-4556-A237-B392A6DD2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62" y="1219200"/>
              <a:ext cx="4500539" cy="368741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B28B90-62B9-4B41-BEC7-9F49252533F5}"/>
                </a:ext>
              </a:extLst>
            </p:cNvPr>
            <p:cNvSpPr/>
            <p:nvPr/>
          </p:nvSpPr>
          <p:spPr bwMode="auto">
            <a:xfrm>
              <a:off x="0" y="1066800"/>
              <a:ext cx="4572000" cy="301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343C28-CCF9-43E5-A27F-210C6F7566B0}"/>
              </a:ext>
            </a:extLst>
          </p:cNvPr>
          <p:cNvCxnSpPr>
            <a:cxnSpLocks/>
          </p:cNvCxnSpPr>
          <p:nvPr/>
        </p:nvCxnSpPr>
        <p:spPr bwMode="auto">
          <a:xfrm>
            <a:off x="609600" y="1941224"/>
            <a:ext cx="1371600" cy="11829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A6108C-5D94-478A-A44F-F233B2D8952E}"/>
              </a:ext>
            </a:extLst>
          </p:cNvPr>
          <p:cNvSpPr txBox="1"/>
          <p:nvPr/>
        </p:nvSpPr>
        <p:spPr>
          <a:xfrm>
            <a:off x="86701" y="1199446"/>
            <a:ext cx="2900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new vertex </a:t>
            </a:r>
            <a:r>
              <a:rPr lang="en-IN" sz="2400" i="1" dirty="0"/>
              <a:t>x</a:t>
            </a:r>
            <a:r>
              <a:rPr lang="en-IN" sz="2400" dirty="0"/>
              <a:t> is inserted</a:t>
            </a:r>
          </a:p>
        </p:txBody>
      </p:sp>
    </p:spTree>
    <p:extLst>
      <p:ext uri="{BB962C8B-B14F-4D97-AF65-F5344CB8AC3E}">
        <p14:creationId xmlns:p14="http://schemas.microsoft.com/office/powerpoint/2010/main" val="157057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5351E-9473-40EE-89DB-BFF9FE22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9158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0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6098-00C0-4FF9-A97D-D716F1D5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7" y="1020729"/>
            <a:ext cx="5142920" cy="835024"/>
          </a:xfrm>
        </p:spPr>
        <p:txBody>
          <a:bodyPr/>
          <a:lstStyle/>
          <a:p>
            <a:pPr>
              <a:defRPr/>
            </a:pPr>
            <a:r>
              <a:rPr lang="en-US" sz="2800" b="0" dirty="0"/>
              <a:t>H-M Algorithm: Example</a:t>
            </a:r>
          </a:p>
        </p:txBody>
      </p:sp>
      <p:sp>
        <p:nvSpPr>
          <p:cNvPr id="67588" name="Freeform 3">
            <a:extLst>
              <a:ext uri="{FF2B5EF4-FFF2-40B4-BE49-F238E27FC236}">
                <a16:creationId xmlns:a16="http://schemas.microsoft.com/office/drawing/2014/main" id="{8E69A05E-34D2-4A5A-81F0-27667CFF74F8}"/>
              </a:ext>
            </a:extLst>
          </p:cNvPr>
          <p:cNvSpPr>
            <a:spLocks/>
          </p:cNvSpPr>
          <p:nvPr/>
        </p:nvSpPr>
        <p:spPr bwMode="auto">
          <a:xfrm>
            <a:off x="258742" y="3105055"/>
            <a:ext cx="3387725" cy="3059113"/>
          </a:xfrm>
          <a:custGeom>
            <a:avLst/>
            <a:gdLst>
              <a:gd name="T0" fmla="*/ 1004266 w 3387777"/>
              <a:gd name="T1" fmla="*/ 1531797 h 3057994"/>
              <a:gd name="T2" fmla="*/ 734463 w 3387777"/>
              <a:gd name="T3" fmla="*/ 1171373 h 3057994"/>
              <a:gd name="T4" fmla="*/ 704483 w 3387777"/>
              <a:gd name="T5" fmla="*/ 495581 h 3057994"/>
              <a:gd name="T6" fmla="*/ 989276 w 3387777"/>
              <a:gd name="T7" fmla="*/ 165192 h 3057994"/>
              <a:gd name="T8" fmla="*/ 1498903 w 3387777"/>
              <a:gd name="T9" fmla="*/ 0 h 3057994"/>
              <a:gd name="T10" fmla="*/ 2173410 w 3387777"/>
              <a:gd name="T11" fmla="*/ 60071 h 3057994"/>
              <a:gd name="T12" fmla="*/ 2563124 w 3387777"/>
              <a:gd name="T13" fmla="*/ 450530 h 3057994"/>
              <a:gd name="T14" fmla="*/ 2593099 w 3387777"/>
              <a:gd name="T15" fmla="*/ 1381620 h 3057994"/>
              <a:gd name="T16" fmla="*/ 2368267 w 3387777"/>
              <a:gd name="T17" fmla="*/ 1712008 h 3057994"/>
              <a:gd name="T18" fmla="*/ 3147695 w 3387777"/>
              <a:gd name="T19" fmla="*/ 1787096 h 3057994"/>
              <a:gd name="T20" fmla="*/ 3387517 w 3387777"/>
              <a:gd name="T21" fmla="*/ 2327730 h 3057994"/>
              <a:gd name="T22" fmla="*/ 3207650 w 3387777"/>
              <a:gd name="T23" fmla="*/ 2883382 h 3057994"/>
              <a:gd name="T24" fmla="*/ 2713011 w 3387777"/>
              <a:gd name="T25" fmla="*/ 3063593 h 3057994"/>
              <a:gd name="T26" fmla="*/ 1918597 w 3387777"/>
              <a:gd name="T27" fmla="*/ 3033556 h 3057994"/>
              <a:gd name="T28" fmla="*/ 1693760 w 3387777"/>
              <a:gd name="T29" fmla="*/ 2357765 h 3057994"/>
              <a:gd name="T30" fmla="*/ 1543868 w 3387777"/>
              <a:gd name="T31" fmla="*/ 2537976 h 3057994"/>
              <a:gd name="T32" fmla="*/ 914330 w 3387777"/>
              <a:gd name="T33" fmla="*/ 2793275 h 3057994"/>
              <a:gd name="T34" fmla="*/ 314769 w 3387777"/>
              <a:gd name="T35" fmla="*/ 2763240 h 3057994"/>
              <a:gd name="T36" fmla="*/ 0 w 3387777"/>
              <a:gd name="T37" fmla="*/ 2177554 h 3057994"/>
              <a:gd name="T38" fmla="*/ 254813 w 3387777"/>
              <a:gd name="T39" fmla="*/ 1621902 h 3057994"/>
              <a:gd name="T40" fmla="*/ 974286 w 3387777"/>
              <a:gd name="T41" fmla="*/ 1516779 h 30579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87777" h="3057994">
                <a:moveTo>
                  <a:pt x="1004341" y="1528997"/>
                </a:moveTo>
                <a:lnTo>
                  <a:pt x="734518" y="1169233"/>
                </a:lnTo>
                <a:lnTo>
                  <a:pt x="704538" y="494676"/>
                </a:lnTo>
                <a:lnTo>
                  <a:pt x="989351" y="164892"/>
                </a:lnTo>
                <a:lnTo>
                  <a:pt x="1499017" y="0"/>
                </a:lnTo>
                <a:lnTo>
                  <a:pt x="2173574" y="59961"/>
                </a:lnTo>
                <a:lnTo>
                  <a:pt x="2563318" y="449705"/>
                </a:lnTo>
                <a:lnTo>
                  <a:pt x="2593299" y="1379095"/>
                </a:lnTo>
                <a:lnTo>
                  <a:pt x="2368446" y="1708879"/>
                </a:lnTo>
                <a:lnTo>
                  <a:pt x="3147935" y="1783830"/>
                </a:lnTo>
                <a:lnTo>
                  <a:pt x="3387777" y="2323476"/>
                </a:lnTo>
                <a:lnTo>
                  <a:pt x="3207895" y="2878112"/>
                </a:lnTo>
                <a:lnTo>
                  <a:pt x="2713220" y="3057994"/>
                </a:lnTo>
                <a:lnTo>
                  <a:pt x="1918741" y="3028013"/>
                </a:lnTo>
                <a:lnTo>
                  <a:pt x="1693889" y="2353456"/>
                </a:lnTo>
                <a:lnTo>
                  <a:pt x="1543987" y="2533338"/>
                </a:lnTo>
                <a:lnTo>
                  <a:pt x="914400" y="2788171"/>
                </a:lnTo>
                <a:lnTo>
                  <a:pt x="314794" y="2758191"/>
                </a:lnTo>
                <a:lnTo>
                  <a:pt x="0" y="2173574"/>
                </a:lnTo>
                <a:lnTo>
                  <a:pt x="254833" y="1618938"/>
                </a:lnTo>
                <a:lnTo>
                  <a:pt x="974361" y="1514007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67A0A3-316B-4E58-A305-E22133193D2E}"/>
              </a:ext>
            </a:extLst>
          </p:cNvPr>
          <p:cNvCxnSpPr>
            <a:cxnSpLocks noChangeShapeType="1"/>
            <a:stCxn id="67588" idx="5"/>
            <a:endCxn id="67588" idx="20"/>
          </p:cNvCxnSpPr>
          <p:nvPr/>
        </p:nvCxnSpPr>
        <p:spPr bwMode="auto">
          <a:xfrm flipH="1">
            <a:off x="1233013" y="3165148"/>
            <a:ext cx="1199106" cy="14572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9106F3-8380-403E-8A55-361E0B6FF6AC}"/>
              </a:ext>
            </a:extLst>
          </p:cNvPr>
          <p:cNvCxnSpPr>
            <a:cxnSpLocks noChangeShapeType="1"/>
            <a:stCxn id="67588" idx="3"/>
            <a:endCxn id="67588" idx="20"/>
          </p:cNvCxnSpPr>
          <p:nvPr/>
        </p:nvCxnSpPr>
        <p:spPr bwMode="auto">
          <a:xfrm flipH="1">
            <a:off x="1233013" y="3270307"/>
            <a:ext cx="14990" cy="135208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837CE9-767C-4A05-BD39-C3FD65124E78}"/>
              </a:ext>
            </a:extLst>
          </p:cNvPr>
          <p:cNvCxnSpPr>
            <a:cxnSpLocks noChangeShapeType="1"/>
            <a:stCxn id="67588" idx="3"/>
            <a:endCxn id="67588" idx="5"/>
          </p:cNvCxnSpPr>
          <p:nvPr/>
        </p:nvCxnSpPr>
        <p:spPr bwMode="auto">
          <a:xfrm flipV="1">
            <a:off x="1248003" y="3165148"/>
            <a:ext cx="1184116" cy="1051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FA6EA9-FA44-45C5-A549-B79C41AB88F3}"/>
              </a:ext>
            </a:extLst>
          </p:cNvPr>
          <p:cNvCxnSpPr>
            <a:cxnSpLocks noChangeShapeType="1"/>
            <a:stCxn id="67588" idx="2"/>
            <a:endCxn id="67588" idx="0"/>
          </p:cNvCxnSpPr>
          <p:nvPr/>
        </p:nvCxnSpPr>
        <p:spPr bwMode="auto">
          <a:xfrm>
            <a:off x="963214" y="3600817"/>
            <a:ext cx="299779" cy="103659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A09A3-023C-4402-A895-151A61BFD271}"/>
              </a:ext>
            </a:extLst>
          </p:cNvPr>
          <p:cNvCxnSpPr>
            <a:cxnSpLocks noChangeShapeType="1"/>
            <a:stCxn id="67588" idx="20"/>
            <a:endCxn id="67588" idx="11"/>
          </p:cNvCxnSpPr>
          <p:nvPr/>
        </p:nvCxnSpPr>
        <p:spPr bwMode="auto">
          <a:xfrm>
            <a:off x="1233013" y="4622389"/>
            <a:ext cx="2233330" cy="136710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94AD1-70F2-4BE0-8065-0C1060FE55BE}"/>
              </a:ext>
            </a:extLst>
          </p:cNvPr>
          <p:cNvCxnSpPr>
            <a:cxnSpLocks noChangeShapeType="1"/>
            <a:stCxn id="67588" idx="8"/>
            <a:endCxn id="67588" idx="11"/>
          </p:cNvCxnSpPr>
          <p:nvPr/>
        </p:nvCxnSpPr>
        <p:spPr bwMode="auto">
          <a:xfrm>
            <a:off x="2626973" y="4817689"/>
            <a:ext cx="839370" cy="117180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D917A3-EF43-4B57-932D-7F26455D47FC}"/>
              </a:ext>
            </a:extLst>
          </p:cNvPr>
          <p:cNvCxnSpPr>
            <a:cxnSpLocks noChangeShapeType="1"/>
            <a:stCxn id="67588" idx="5"/>
            <a:endCxn id="67588" idx="8"/>
          </p:cNvCxnSpPr>
          <p:nvPr/>
        </p:nvCxnSpPr>
        <p:spPr bwMode="auto">
          <a:xfrm>
            <a:off x="2432119" y="3165148"/>
            <a:ext cx="194854" cy="16525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Straight Connector 19">
            <a:extLst>
              <a:ext uri="{FF2B5EF4-FFF2-40B4-BE49-F238E27FC236}">
                <a16:creationId xmlns:a16="http://schemas.microsoft.com/office/drawing/2014/main" id="{46C8FF67-D102-49FA-8DB5-37BD4F8BC927}"/>
              </a:ext>
            </a:extLst>
          </p:cNvPr>
          <p:cNvCxnSpPr>
            <a:cxnSpLocks noChangeShapeType="1"/>
            <a:stCxn id="67588" idx="20"/>
            <a:endCxn id="67588" idx="8"/>
          </p:cNvCxnSpPr>
          <p:nvPr/>
        </p:nvCxnSpPr>
        <p:spPr bwMode="auto">
          <a:xfrm>
            <a:off x="1233013" y="4622389"/>
            <a:ext cx="1393960" cy="1953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D0FF77-CBC2-47D3-AEFB-86BF8670E515}"/>
              </a:ext>
            </a:extLst>
          </p:cNvPr>
          <p:cNvCxnSpPr>
            <a:cxnSpLocks noChangeShapeType="1"/>
            <a:stCxn id="67588" idx="6"/>
            <a:endCxn id="67588" idx="8"/>
          </p:cNvCxnSpPr>
          <p:nvPr/>
        </p:nvCxnSpPr>
        <p:spPr bwMode="auto">
          <a:xfrm flipH="1">
            <a:off x="2626973" y="3555750"/>
            <a:ext cx="194854" cy="126193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Straight Connector 23">
            <a:extLst>
              <a:ext uri="{FF2B5EF4-FFF2-40B4-BE49-F238E27FC236}">
                <a16:creationId xmlns:a16="http://schemas.microsoft.com/office/drawing/2014/main" id="{ED580686-EEDC-4151-A691-155B447B644B}"/>
              </a:ext>
            </a:extLst>
          </p:cNvPr>
          <p:cNvCxnSpPr>
            <a:cxnSpLocks noChangeShapeType="1"/>
            <a:stCxn id="67588" idx="8"/>
            <a:endCxn id="67588" idx="10"/>
          </p:cNvCxnSpPr>
          <p:nvPr/>
        </p:nvCxnSpPr>
        <p:spPr bwMode="auto">
          <a:xfrm>
            <a:off x="2626973" y="4817689"/>
            <a:ext cx="1019234" cy="61594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Straight Connector 25">
            <a:extLst>
              <a:ext uri="{FF2B5EF4-FFF2-40B4-BE49-F238E27FC236}">
                <a16:creationId xmlns:a16="http://schemas.microsoft.com/office/drawing/2014/main" id="{51D2D42F-E878-452D-9EF4-578DC90A8DE3}"/>
              </a:ext>
            </a:extLst>
          </p:cNvPr>
          <p:cNvCxnSpPr>
            <a:cxnSpLocks noChangeShapeType="1"/>
            <a:stCxn id="67588" idx="20"/>
            <a:endCxn id="67588" idx="14"/>
          </p:cNvCxnSpPr>
          <p:nvPr/>
        </p:nvCxnSpPr>
        <p:spPr bwMode="auto">
          <a:xfrm>
            <a:off x="1233013" y="4622389"/>
            <a:ext cx="719463" cy="84129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Straight Connector 27">
            <a:extLst>
              <a:ext uri="{FF2B5EF4-FFF2-40B4-BE49-F238E27FC236}">
                <a16:creationId xmlns:a16="http://schemas.microsoft.com/office/drawing/2014/main" id="{C33D31B7-149D-4808-8288-CC766D31C765}"/>
              </a:ext>
            </a:extLst>
          </p:cNvPr>
          <p:cNvCxnSpPr>
            <a:cxnSpLocks noChangeShapeType="1"/>
            <a:stCxn id="67588" idx="14"/>
            <a:endCxn id="67588" idx="11"/>
          </p:cNvCxnSpPr>
          <p:nvPr/>
        </p:nvCxnSpPr>
        <p:spPr bwMode="auto">
          <a:xfrm>
            <a:off x="1952476" y="5463683"/>
            <a:ext cx="1513867" cy="5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54E489-AF67-454B-8D83-D1BBAEC0F214}"/>
              </a:ext>
            </a:extLst>
          </p:cNvPr>
          <p:cNvCxnSpPr>
            <a:cxnSpLocks noChangeShapeType="1"/>
            <a:stCxn id="67588" idx="14"/>
            <a:endCxn id="67588" idx="12"/>
          </p:cNvCxnSpPr>
          <p:nvPr/>
        </p:nvCxnSpPr>
        <p:spPr bwMode="auto">
          <a:xfrm>
            <a:off x="1952476" y="5463683"/>
            <a:ext cx="1019235" cy="70608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030ED0-645E-4F4E-8C9B-00632EEAE28F}"/>
              </a:ext>
            </a:extLst>
          </p:cNvPr>
          <p:cNvCxnSpPr>
            <a:cxnSpLocks noChangeShapeType="1"/>
            <a:stCxn id="67588" idx="20"/>
            <a:endCxn id="67588" idx="17"/>
          </p:cNvCxnSpPr>
          <p:nvPr/>
        </p:nvCxnSpPr>
        <p:spPr bwMode="auto">
          <a:xfrm flipH="1">
            <a:off x="573506" y="4622389"/>
            <a:ext cx="659507" cy="124691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F51DB1-63C4-4363-A71F-5DD33FC0B37E}"/>
              </a:ext>
            </a:extLst>
          </p:cNvPr>
          <p:cNvCxnSpPr>
            <a:cxnSpLocks noChangeShapeType="1"/>
            <a:stCxn id="67588" idx="19"/>
            <a:endCxn id="67588" idx="17"/>
          </p:cNvCxnSpPr>
          <p:nvPr/>
        </p:nvCxnSpPr>
        <p:spPr bwMode="auto">
          <a:xfrm>
            <a:off x="513551" y="4727550"/>
            <a:ext cx="59955" cy="1141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8CEBEF-8B69-414F-9141-4B34C1CBA896}"/>
              </a:ext>
            </a:extLst>
          </p:cNvPr>
          <p:cNvCxnSpPr>
            <a:cxnSpLocks noChangeShapeType="1"/>
            <a:stCxn id="67588" idx="20"/>
            <a:endCxn id="67588" idx="15"/>
          </p:cNvCxnSpPr>
          <p:nvPr/>
        </p:nvCxnSpPr>
        <p:spPr bwMode="auto">
          <a:xfrm>
            <a:off x="1233013" y="4622389"/>
            <a:ext cx="569573" cy="102157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78B52C-C8A0-4561-80B0-153FFDF493A3}"/>
              </a:ext>
            </a:extLst>
          </p:cNvPr>
          <p:cNvCxnSpPr>
            <a:cxnSpLocks noChangeShapeType="1"/>
            <a:stCxn id="67588" idx="17"/>
            <a:endCxn id="67588" idx="15"/>
          </p:cNvCxnSpPr>
          <p:nvPr/>
        </p:nvCxnSpPr>
        <p:spPr bwMode="auto">
          <a:xfrm flipV="1">
            <a:off x="573506" y="5643960"/>
            <a:ext cx="1229080" cy="2253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B31491-3129-4B65-A1A2-DEAAEAB410DF}"/>
              </a:ext>
            </a:extLst>
          </p:cNvPr>
          <p:cNvSpPr txBox="1"/>
          <p:nvPr/>
        </p:nvSpPr>
        <p:spPr>
          <a:xfrm>
            <a:off x="43350" y="32664"/>
            <a:ext cx="9057299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2"/>
                <a:ea typeface="+mn-ea"/>
                <a:cs typeface="Arial" pitchFamily="34" charset="0"/>
              </a:rPr>
              <a:t>Can DCEL help in implementing H-M Algorithm?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E8BC3-73F9-44AF-97E4-94070049C433}"/>
              </a:ext>
            </a:extLst>
          </p:cNvPr>
          <p:cNvSpPr txBox="1"/>
          <p:nvPr/>
        </p:nvSpPr>
        <p:spPr>
          <a:xfrm>
            <a:off x="86701" y="50157"/>
            <a:ext cx="9057299" cy="615553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Can you implement H-M Algorithm using DCEL?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6CC705B-18ED-4296-809F-7FBC2B69D8F9}"/>
              </a:ext>
            </a:extLst>
          </p:cNvPr>
          <p:cNvSpPr txBox="1">
            <a:spLocks/>
          </p:cNvSpPr>
          <p:nvPr/>
        </p:nvSpPr>
        <p:spPr bwMode="auto">
          <a:xfrm>
            <a:off x="86701" y="2059882"/>
            <a:ext cx="9057299" cy="835024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 How do I store a triangulation instance and check the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 “essentiality” of diagonals sequentially?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ADF41-AA68-46D4-93BD-C245BD779BD2}"/>
              </a:ext>
            </a:extLst>
          </p:cNvPr>
          <p:cNvSpPr/>
          <p:nvPr/>
        </p:nvSpPr>
        <p:spPr bwMode="auto">
          <a:xfrm>
            <a:off x="6800656" y="3343584"/>
            <a:ext cx="1752600" cy="17526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C93C8-4528-4837-9714-2D9475673D04}"/>
              </a:ext>
            </a:extLst>
          </p:cNvPr>
          <p:cNvCxnSpPr/>
          <p:nvPr/>
        </p:nvCxnSpPr>
        <p:spPr bwMode="auto">
          <a:xfrm flipH="1">
            <a:off x="6800396" y="3343584"/>
            <a:ext cx="1752860" cy="1752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928EF3-49F6-48BF-A4F0-C23C9B856AA2}"/>
              </a:ext>
            </a:extLst>
          </p:cNvPr>
          <p:cNvCxnSpPr>
            <a:cxnSpLocks/>
          </p:cNvCxnSpPr>
          <p:nvPr/>
        </p:nvCxnSpPr>
        <p:spPr bwMode="auto">
          <a:xfrm flipV="1">
            <a:off x="7255658" y="3761241"/>
            <a:ext cx="725968" cy="6931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672102-456D-463C-BA80-CAE410E1FB72}"/>
              </a:ext>
            </a:extLst>
          </p:cNvPr>
          <p:cNvCxnSpPr>
            <a:cxnSpLocks/>
          </p:cNvCxnSpPr>
          <p:nvPr/>
        </p:nvCxnSpPr>
        <p:spPr bwMode="auto">
          <a:xfrm flipH="1">
            <a:off x="7105297" y="3455503"/>
            <a:ext cx="876329" cy="285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8BEB7D-F58A-4D55-9414-E6E5F074CCC6}"/>
              </a:ext>
            </a:extLst>
          </p:cNvPr>
          <p:cNvCxnSpPr>
            <a:cxnSpLocks/>
          </p:cNvCxnSpPr>
          <p:nvPr/>
        </p:nvCxnSpPr>
        <p:spPr bwMode="auto">
          <a:xfrm>
            <a:off x="6952796" y="3592273"/>
            <a:ext cx="18957" cy="8621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98A981-BAAC-42DC-8830-70F86B89E7FA}"/>
              </a:ext>
            </a:extLst>
          </p:cNvPr>
          <p:cNvGrpSpPr/>
          <p:nvPr/>
        </p:nvGrpSpPr>
        <p:grpSpPr>
          <a:xfrm rot="18703684">
            <a:off x="7603998" y="4020754"/>
            <a:ext cx="1175582" cy="887597"/>
            <a:chOff x="7780842" y="4037432"/>
            <a:chExt cx="1175582" cy="88759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80D8E4-72B0-4470-8C07-9E100ABCB42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30456" y="4193026"/>
              <a:ext cx="725968" cy="6931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3DF46-9E55-4E29-8F31-869E58E7E3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93775" y="4128043"/>
              <a:ext cx="876329" cy="2855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0B217AD-2016-4922-8E3C-E9164568E01C}"/>
                </a:ext>
              </a:extLst>
            </p:cNvPr>
            <p:cNvCxnSpPr>
              <a:cxnSpLocks/>
            </p:cNvCxnSpPr>
            <p:nvPr/>
          </p:nvCxnSpPr>
          <p:spPr bwMode="auto">
            <a:xfrm rot="2896316" flipV="1">
              <a:off x="7337044" y="4481230"/>
              <a:ext cx="887597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19A0B3-D3FF-4F10-A2CB-F4982391D933}"/>
              </a:ext>
            </a:extLst>
          </p:cNvPr>
          <p:cNvGrpSpPr/>
          <p:nvPr/>
        </p:nvGrpSpPr>
        <p:grpSpPr>
          <a:xfrm>
            <a:off x="6721131" y="3270081"/>
            <a:ext cx="1911391" cy="1912113"/>
            <a:chOff x="370781" y="3232945"/>
            <a:chExt cx="1911391" cy="191211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60776B-A627-4B60-B0AA-3E4533A530E3}"/>
                </a:ext>
              </a:extLst>
            </p:cNvPr>
            <p:cNvSpPr/>
            <p:nvPr/>
          </p:nvSpPr>
          <p:spPr bwMode="auto">
            <a:xfrm>
              <a:off x="453100" y="3305892"/>
              <a:ext cx="1752600" cy="1752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FF"/>
              </a:solidFill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B43A52-24C4-4AF4-A111-1759044FB2BC}"/>
                </a:ext>
              </a:extLst>
            </p:cNvPr>
            <p:cNvSpPr/>
            <p:nvPr/>
          </p:nvSpPr>
          <p:spPr bwMode="auto">
            <a:xfrm>
              <a:off x="370781" y="3261500"/>
              <a:ext cx="152400" cy="18095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DD06C22-8A89-49F2-A0A2-DCAC704C6D98}"/>
                </a:ext>
              </a:extLst>
            </p:cNvPr>
            <p:cNvSpPr/>
            <p:nvPr/>
          </p:nvSpPr>
          <p:spPr bwMode="auto">
            <a:xfrm>
              <a:off x="446981" y="4939628"/>
              <a:ext cx="152400" cy="18095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0E38F9E-DBD9-404B-B76F-87AFEF44C9A5}"/>
                </a:ext>
              </a:extLst>
            </p:cNvPr>
            <p:cNvSpPr/>
            <p:nvPr/>
          </p:nvSpPr>
          <p:spPr bwMode="auto">
            <a:xfrm>
              <a:off x="2123641" y="3232945"/>
              <a:ext cx="152400" cy="18095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BFE1BC-2EB1-45CC-8EC3-DEA0244BDF60}"/>
                </a:ext>
              </a:extLst>
            </p:cNvPr>
            <p:cNvSpPr/>
            <p:nvPr/>
          </p:nvSpPr>
          <p:spPr bwMode="auto">
            <a:xfrm>
              <a:off x="2123641" y="4964103"/>
              <a:ext cx="152400" cy="18095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B40DE4-7AB3-421D-BC0F-4FF05A2A492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1882" y="3413900"/>
              <a:ext cx="876329" cy="2855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328A42E-7859-447D-BB2E-104CD84F36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9381" y="3550670"/>
              <a:ext cx="18957" cy="8621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5544266-20B3-4439-BEA9-758CFDF3BBD4}"/>
                </a:ext>
              </a:extLst>
            </p:cNvPr>
            <p:cNvGrpSpPr/>
            <p:nvPr/>
          </p:nvGrpSpPr>
          <p:grpSpPr>
            <a:xfrm rot="18703684">
              <a:off x="1250583" y="3979151"/>
              <a:ext cx="1175582" cy="887597"/>
              <a:chOff x="7780842" y="4037432"/>
              <a:chExt cx="1175582" cy="88759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A4A4F65-D5AD-44CA-9056-E0553555822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230456" y="4193026"/>
                <a:ext cx="725968" cy="69317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024E1A4-2D83-485C-A486-FA318E033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896316" flipV="1">
                <a:off x="7337044" y="4481230"/>
                <a:ext cx="887597" cy="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BCCBE246-A597-46FE-BC2E-EE7C9373F184}"/>
              </a:ext>
            </a:extLst>
          </p:cNvPr>
          <p:cNvSpPr/>
          <p:nvPr/>
        </p:nvSpPr>
        <p:spPr bwMode="auto">
          <a:xfrm>
            <a:off x="6724196" y="3305892"/>
            <a:ext cx="152400" cy="18095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174D6A-0F9B-426C-88F8-6C3FB25A7B43}"/>
              </a:ext>
            </a:extLst>
          </p:cNvPr>
          <p:cNvSpPr/>
          <p:nvPr/>
        </p:nvSpPr>
        <p:spPr bwMode="auto">
          <a:xfrm>
            <a:off x="6800396" y="4984020"/>
            <a:ext cx="152400" cy="18095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1B2B6B-9423-413B-9EA7-929F99659B45}"/>
              </a:ext>
            </a:extLst>
          </p:cNvPr>
          <p:cNvSpPr/>
          <p:nvPr/>
        </p:nvSpPr>
        <p:spPr bwMode="auto">
          <a:xfrm>
            <a:off x="8477056" y="3277337"/>
            <a:ext cx="152400" cy="18095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92C700-5BF4-47C1-B104-7F3EFB53D3DA}"/>
              </a:ext>
            </a:extLst>
          </p:cNvPr>
          <p:cNvSpPr/>
          <p:nvPr/>
        </p:nvSpPr>
        <p:spPr bwMode="auto">
          <a:xfrm>
            <a:off x="8477056" y="5005706"/>
            <a:ext cx="152400" cy="18095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81924B-B299-4E32-BB4D-5304889A60B1}"/>
              </a:ext>
            </a:extLst>
          </p:cNvPr>
          <p:cNvSpPr txBox="1"/>
          <p:nvPr/>
        </p:nvSpPr>
        <p:spPr>
          <a:xfrm>
            <a:off x="3978032" y="5557681"/>
            <a:ext cx="501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Modify DCEL after removing an edge: update vertex, edge, and face records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(1) time </a:t>
            </a:r>
          </a:p>
        </p:txBody>
      </p:sp>
    </p:spTree>
    <p:extLst>
      <p:ext uri="{BB962C8B-B14F-4D97-AF65-F5344CB8AC3E}">
        <p14:creationId xmlns:p14="http://schemas.microsoft.com/office/powerpoint/2010/main" val="427730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animBg="1"/>
      <p:bldP spid="7" grpId="0" animBg="1"/>
      <p:bldP spid="29" grpId="0" animBg="1"/>
      <p:bldP spid="31" grpId="0" animBg="1"/>
      <p:bldP spid="33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46AA-25CC-493A-9004-DF8101E4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-21771"/>
            <a:ext cx="7543800" cy="609600"/>
          </a:xfrm>
        </p:spPr>
        <p:txBody>
          <a:bodyPr/>
          <a:lstStyle/>
          <a:p>
            <a:r>
              <a:rPr lang="en-IN" sz="3600" b="0" dirty="0"/>
              <a:t>Problem of the Day: Lattice Polygons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1C06A-6EB9-45FF-984F-12DE741C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800600" cy="33213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3A95FA-9A37-47C4-B204-28DD4DD30527}"/>
              </a:ext>
            </a:extLst>
          </p:cNvPr>
          <p:cNvSpPr txBox="1">
            <a:spLocks/>
          </p:cNvSpPr>
          <p:nvPr/>
        </p:nvSpPr>
        <p:spPr bwMode="auto">
          <a:xfrm>
            <a:off x="43350" y="4367360"/>
            <a:ext cx="9057299" cy="129222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Unit-distance square lattice (dots are at integer coordinates)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What is the area of an elementary triangle (a triangle whose vertices coincide with the lattice points and does not have points in the interior)?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004B0-B445-487A-BA92-FE787A60D0B7}"/>
              </a:ext>
            </a:extLst>
          </p:cNvPr>
          <p:cNvSpPr txBox="1"/>
          <p:nvPr/>
        </p:nvSpPr>
        <p:spPr>
          <a:xfrm>
            <a:off x="533400" y="5867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Lemma: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Area(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) = ½, for any elementary triangle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46AA-25CC-493A-9004-DF8101E4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7772"/>
            <a:ext cx="7543800" cy="609600"/>
          </a:xfrm>
        </p:spPr>
        <p:txBody>
          <a:bodyPr/>
          <a:lstStyle/>
          <a:p>
            <a:r>
              <a:rPr lang="en-IN" sz="3600" b="0" dirty="0"/>
              <a:t>Lattice Polygons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3A95FA-9A37-47C4-B204-28DD4DD30527}"/>
              </a:ext>
            </a:extLst>
          </p:cNvPr>
          <p:cNvSpPr txBox="1">
            <a:spLocks/>
          </p:cNvSpPr>
          <p:nvPr/>
        </p:nvSpPr>
        <p:spPr bwMode="auto">
          <a:xfrm>
            <a:off x="43350" y="4344187"/>
            <a:ext cx="9057299" cy="609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What is the area of a lattice polygon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004B0-B445-487A-BA92-FE787A60D0B7}"/>
              </a:ext>
            </a:extLst>
          </p:cNvPr>
          <p:cNvSpPr txBox="1"/>
          <p:nvPr/>
        </p:nvSpPr>
        <p:spPr>
          <a:xfrm>
            <a:off x="304800" y="5090756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Pick’s Theorem (1899):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Area(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) = #interior points + (#boundary points/2) -1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D305E-2214-45DB-89B0-9F66A89F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4" y="883892"/>
            <a:ext cx="4683041" cy="3226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C1FC3-9CAC-45E1-925A-3D19498D437D}"/>
              </a:ext>
            </a:extLst>
          </p:cNvPr>
          <p:cNvSpPr txBox="1"/>
          <p:nvPr/>
        </p:nvSpPr>
        <p:spPr>
          <a:xfrm>
            <a:off x="5001344" y="917898"/>
            <a:ext cx="3824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its area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30 + (22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2)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MSY10"/>
                <a:ea typeface="+mn-ea"/>
                <a:cs typeface="Arial" pitchFamily="34" charset="0"/>
              </a:rPr>
              <a:t>−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1 = 40 sq. units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D338C-87B4-43ED-8937-CABDFBAA6545}"/>
              </a:ext>
            </a:extLst>
          </p:cNvPr>
          <p:cNvSpPr txBox="1"/>
          <p:nvPr/>
        </p:nvSpPr>
        <p:spPr>
          <a:xfrm>
            <a:off x="121425" y="6377512"/>
            <a:ext cx="8949270" cy="400110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M. Aigner and G. Ziegler, Proofs from THE BOOK, 6th Edition, Springer, 2018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B6981447-5EE6-457A-A664-4F413A3D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98" y="1880402"/>
            <a:ext cx="1172294" cy="166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9399A-974E-47F0-AE5A-986B787C6DE5}"/>
              </a:ext>
            </a:extLst>
          </p:cNvPr>
          <p:cNvSpPr txBox="1"/>
          <p:nvPr/>
        </p:nvSpPr>
        <p:spPr>
          <a:xfrm>
            <a:off x="5915745" y="3548257"/>
            <a:ext cx="290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Georg Alexander Pick (1859 – 1952)</a:t>
            </a:r>
          </a:p>
        </p:txBody>
      </p:sp>
    </p:spTree>
    <p:extLst>
      <p:ext uri="{BB962C8B-B14F-4D97-AF65-F5344CB8AC3E}">
        <p14:creationId xmlns:p14="http://schemas.microsoft.com/office/powerpoint/2010/main" val="9904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5" grpId="0"/>
      <p:bldP spid="6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70761C-4F97-4C51-BF30-9D8FCCB2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2930487" cy="2610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609600" y="325765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>
                <a:latin typeface="CMSS12"/>
              </a:rPr>
              <a:t>Doubly Connected Edge List (DCEL)</a:t>
            </a:r>
            <a:endParaRPr lang="en-IN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52A24-45D5-4D88-9776-5CF2117CA474}"/>
              </a:ext>
            </a:extLst>
          </p:cNvPr>
          <p:cNvSpPr txBox="1"/>
          <p:nvPr/>
        </p:nvSpPr>
        <p:spPr>
          <a:xfrm>
            <a:off x="3417494" y="1228742"/>
            <a:ext cx="56801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CMSS10"/>
              </a:rPr>
              <a:t>Map corresponds to subdivision of</a:t>
            </a:r>
          </a:p>
          <a:p>
            <a:pPr algn="l"/>
            <a:r>
              <a:rPr lang="en-IN" sz="2400" b="0" i="0" u="none" strike="noStrike" baseline="0" dirty="0">
                <a:latin typeface="CMSS10"/>
              </a:rPr>
              <a:t>     plane into polygons, PSLGs, triangulations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MSS10"/>
              </a:rPr>
              <a:t>E</a:t>
            </a:r>
            <a:r>
              <a:rPr lang="en-US" sz="2400" b="0" i="0" u="none" strike="noStrike" baseline="0" dirty="0">
                <a:latin typeface="CMSS10"/>
              </a:rPr>
              <a:t>mbedding of planar graph with</a:t>
            </a:r>
          </a:p>
          <a:p>
            <a:pPr algn="l"/>
            <a:r>
              <a:rPr lang="en-IN" sz="2400" b="0" i="0" u="none" strike="noStrike" baseline="0" dirty="0">
                <a:latin typeface="CMSY10"/>
              </a:rPr>
              <a:t>      </a:t>
            </a:r>
            <a:r>
              <a:rPr lang="en-IN" sz="2400" b="0" i="0" u="none" strike="noStrike" baseline="0" dirty="0">
                <a:latin typeface="CMSS10"/>
              </a:rPr>
              <a:t>vertices</a:t>
            </a:r>
            <a:r>
              <a:rPr lang="en-IN" sz="2400" dirty="0">
                <a:latin typeface="CMSS10"/>
              </a:rPr>
              <a:t>, </a:t>
            </a:r>
            <a:r>
              <a:rPr lang="en-IN" sz="2400" b="0" i="0" u="none" strike="noStrike" baseline="0" dirty="0">
                <a:latin typeface="CMSS10"/>
              </a:rPr>
              <a:t>edges</a:t>
            </a:r>
            <a:r>
              <a:rPr lang="en-IN" sz="2400" dirty="0">
                <a:latin typeface="CMSS10"/>
              </a:rPr>
              <a:t>, </a:t>
            </a:r>
            <a:r>
              <a:rPr lang="en-IN" sz="2400" b="0" i="0" u="none" strike="noStrike" baseline="0" dirty="0">
                <a:latin typeface="CMSS10"/>
              </a:rPr>
              <a:t>faces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FF"/>
                </a:solidFill>
                <a:latin typeface="CMSS10"/>
              </a:rPr>
              <a:t>Need a suitable data structure such that most of the operations or updates can be performed efficiently</a:t>
            </a:r>
            <a:endParaRPr lang="en-IN" dirty="0">
              <a:solidFill>
                <a:srgbClr val="FF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4C52F-4C5C-4D19-B13E-02F004041C07}"/>
              </a:ext>
            </a:extLst>
          </p:cNvPr>
          <p:cNvSpPr txBox="1"/>
          <p:nvPr/>
        </p:nvSpPr>
        <p:spPr>
          <a:xfrm>
            <a:off x="543560" y="4084260"/>
            <a:ext cx="8229600" cy="26776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Operations to be supported by the data structure?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Given one bounding edge, explore a face by traversing all   edges around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Walk from face to face crossing edges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Traverse neighboring vertices in cyclic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vertex, edge, face information when new edges cross the map, and so on ….</a:t>
            </a:r>
            <a:endParaRPr lang="en-IN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560A5E-A35F-4017-9869-B657F185428B}"/>
              </a:ext>
            </a:extLst>
          </p:cNvPr>
          <p:cNvCxnSpPr>
            <a:cxnSpLocks/>
          </p:cNvCxnSpPr>
          <p:nvPr/>
        </p:nvCxnSpPr>
        <p:spPr bwMode="auto">
          <a:xfrm>
            <a:off x="381000" y="1752600"/>
            <a:ext cx="3082887" cy="1676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B1A38-629F-43C8-8618-3B525E7EA83A}"/>
              </a:ext>
            </a:extLst>
          </p:cNvPr>
          <p:cNvSpPr/>
          <p:nvPr/>
        </p:nvSpPr>
        <p:spPr bwMode="auto">
          <a:xfrm>
            <a:off x="2743200" y="297180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D854BB-84C4-46FF-92EF-774FB11A62EC}"/>
              </a:ext>
            </a:extLst>
          </p:cNvPr>
          <p:cNvSpPr/>
          <p:nvPr/>
        </p:nvSpPr>
        <p:spPr bwMode="auto">
          <a:xfrm>
            <a:off x="1163320" y="212344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0E7ADB-AEC4-44B7-875D-D1DB85602FC5}"/>
              </a:ext>
            </a:extLst>
          </p:cNvPr>
          <p:cNvSpPr/>
          <p:nvPr/>
        </p:nvSpPr>
        <p:spPr bwMode="auto">
          <a:xfrm>
            <a:off x="1600200" y="2353454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E4E432-600C-4721-9480-129A9B19B99B}"/>
              </a:ext>
            </a:extLst>
          </p:cNvPr>
          <p:cNvSpPr/>
          <p:nvPr/>
        </p:nvSpPr>
        <p:spPr bwMode="auto">
          <a:xfrm>
            <a:off x="2203374" y="271266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609600" y="325765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>
                <a:latin typeface="CMSS12"/>
              </a:rPr>
              <a:t>Doubly Connected Edge List (DCEL)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015AB-1907-4037-85BC-7ADBB1B1C1EB}"/>
              </a:ext>
            </a:extLst>
          </p:cNvPr>
          <p:cNvSpPr txBox="1"/>
          <p:nvPr/>
        </p:nvSpPr>
        <p:spPr>
          <a:xfrm>
            <a:off x="152400" y="1447800"/>
            <a:ext cx="8991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</a:rPr>
              <a:t>• DCEL is one of the most commonly used</a:t>
            </a:r>
            <a:r>
              <a:rPr lang="en-US" sz="2400" b="0" i="0" u="none" strike="noStrike" dirty="0"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representations for  </a:t>
            </a:r>
          </a:p>
          <a:p>
            <a:pPr algn="l"/>
            <a:r>
              <a:rPr lang="en-US" sz="2400" dirty="0">
                <a:latin typeface="Arial" panose="020B0604020202020204" pitchFamily="34" charset="0"/>
              </a:rPr>
              <a:t> 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planar subdivisions </a:t>
            </a:r>
          </a:p>
          <a:p>
            <a:pPr algn="l"/>
            <a:endParaRPr lang="en-US" sz="24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</a:rPr>
              <a:t>• It is an edge‐based structure which links together the</a:t>
            </a:r>
            <a:r>
              <a:rPr lang="en-US" sz="2400" b="0" i="0" u="none" strike="noStrike" dirty="0">
                <a:latin typeface="Arial" panose="020B0604020202020204" pitchFamily="34" charset="0"/>
              </a:rPr>
              <a:t> </a:t>
            </a:r>
            <a:r>
              <a:rPr lang="en-IN" sz="2400" b="0" i="0" u="none" strike="noStrike" baseline="0" dirty="0">
                <a:latin typeface="Arial" panose="020B0604020202020204" pitchFamily="34" charset="0"/>
              </a:rPr>
              <a:t>three sets of records:</a:t>
            </a:r>
          </a:p>
          <a:p>
            <a:pPr algn="l"/>
            <a:r>
              <a:rPr lang="en-IN" sz="2400" b="0" i="0" u="none" strike="noStrike" baseline="0" dirty="0">
                <a:latin typeface="Arial" panose="020B0604020202020204" pitchFamily="34" charset="0"/>
              </a:rPr>
              <a:t>	– </a:t>
            </a:r>
            <a:r>
              <a:rPr lang="en-IN" sz="2400" b="1" i="0" u="none" strike="noStrike" baseline="0" dirty="0">
                <a:latin typeface="Arial" panose="020B0604020202020204" pitchFamily="34" charset="0"/>
              </a:rPr>
              <a:t>Vertex</a:t>
            </a:r>
          </a:p>
          <a:p>
            <a:pPr algn="l"/>
            <a:r>
              <a:rPr lang="en-IN" sz="2400" b="0" i="0" u="none" strike="noStrike" baseline="0" dirty="0">
                <a:latin typeface="Arial" panose="020B0604020202020204" pitchFamily="34" charset="0"/>
              </a:rPr>
              <a:t>	– </a:t>
            </a:r>
            <a:r>
              <a:rPr lang="en-IN" sz="2400" b="1" i="0" u="none" strike="noStrike" baseline="0" dirty="0">
                <a:latin typeface="Arial" panose="020B0604020202020204" pitchFamily="34" charset="0"/>
              </a:rPr>
              <a:t>Edge</a:t>
            </a:r>
          </a:p>
          <a:p>
            <a:pPr algn="l"/>
            <a:r>
              <a:rPr lang="en-IN" sz="2400" b="0" i="0" u="none" strike="noStrike" baseline="0" dirty="0">
                <a:latin typeface="Arial" panose="020B0604020202020204" pitchFamily="34" charset="0"/>
              </a:rPr>
              <a:t>	– </a:t>
            </a:r>
            <a:r>
              <a:rPr lang="en-IN" sz="2400" b="1" i="0" u="none" strike="noStrike" baseline="0" dirty="0">
                <a:latin typeface="Arial" panose="020B0604020202020204" pitchFamily="34" charset="0"/>
              </a:rPr>
              <a:t>Face</a:t>
            </a:r>
          </a:p>
          <a:p>
            <a:pPr algn="l"/>
            <a:endParaRPr lang="en-IN" sz="2400" b="1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</a:rPr>
              <a:t>• It facilitates traversing the faces of planar</a:t>
            </a:r>
            <a:r>
              <a:rPr lang="en-US" sz="2400" b="0" i="0" u="none" strike="noStrike" dirty="0"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subdivision, visiting all the edges around a</a:t>
            </a:r>
            <a:r>
              <a:rPr lang="en-US" sz="2400" b="0" i="0" u="none" strike="noStrike" dirty="0">
                <a:latin typeface="Arial" panose="020B0604020202020204" pitchFamily="34" charset="0"/>
              </a:rPr>
              <a:t> </a:t>
            </a:r>
            <a:r>
              <a:rPr lang="en-IN" sz="2400" b="0" i="0" u="none" strike="noStrike" baseline="0" dirty="0">
                <a:latin typeface="Arial" panose="020B0604020202020204" pitchFamily="34" charset="0"/>
              </a:rPr>
              <a:t>given vertex/face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609600" y="325765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>
                <a:latin typeface="CMSS12"/>
              </a:rPr>
              <a:t>Doubly Connected Edge List (DCEL)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015AB-1907-4037-85BC-7ADBB1B1C1EB}"/>
              </a:ext>
            </a:extLst>
          </p:cNvPr>
          <p:cNvSpPr txBox="1"/>
          <p:nvPr/>
        </p:nvSpPr>
        <p:spPr>
          <a:xfrm>
            <a:off x="604520" y="4266654"/>
            <a:ext cx="7853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400" b="0" i="0" u="none" strike="noStrike" dirty="0">
                <a:latin typeface="Arial" panose="020B0604020202020204" pitchFamily="34" charset="0"/>
              </a:rPr>
              <a:t> </a:t>
            </a:r>
            <a:r>
              <a:rPr lang="en-US" sz="2400" dirty="0"/>
              <a:t>Record for each face, edge, and vertex</a:t>
            </a:r>
          </a:p>
          <a:p>
            <a:r>
              <a:rPr lang="en-IN" sz="2400" dirty="0"/>
              <a:t>– Geometric information</a:t>
            </a:r>
          </a:p>
          <a:p>
            <a:r>
              <a:rPr lang="en-IN" sz="2400" dirty="0"/>
              <a:t>– Topological information</a:t>
            </a:r>
          </a:p>
          <a:p>
            <a:r>
              <a:rPr lang="en-IN" sz="2400" dirty="0"/>
              <a:t>– Attribute information</a:t>
            </a:r>
          </a:p>
          <a:p>
            <a:r>
              <a:rPr lang="en-IN" sz="2400" dirty="0"/>
              <a:t>• Half‐edge (twin-edge) structure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8FDEF-475F-405A-AF3C-FAA12212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14971"/>
            <a:ext cx="4191000" cy="295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505E4-F394-4162-9263-57FF0EC59B3D}"/>
              </a:ext>
            </a:extLst>
          </p:cNvPr>
          <p:cNvSpPr txBox="1"/>
          <p:nvPr/>
        </p:nvSpPr>
        <p:spPr>
          <a:xfrm>
            <a:off x="6934200" y="6424899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Ref: </a:t>
            </a:r>
            <a:r>
              <a:rPr lang="en-IN" dirty="0">
                <a:solidFill>
                  <a:schemeClr val="bg1"/>
                </a:solidFill>
              </a:rPr>
              <a:t>4A Textbook</a:t>
            </a:r>
          </a:p>
        </p:txBody>
      </p:sp>
    </p:spTree>
    <p:extLst>
      <p:ext uri="{BB962C8B-B14F-4D97-AF65-F5344CB8AC3E}">
        <p14:creationId xmlns:p14="http://schemas.microsoft.com/office/powerpoint/2010/main" val="411551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609600" y="325765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>
                <a:latin typeface="CMSS12"/>
              </a:rPr>
              <a:t>Doubly Connected Edge List (DCEL)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015AB-1907-4037-85BC-7ADBB1B1C1EB}"/>
              </a:ext>
            </a:extLst>
          </p:cNvPr>
          <p:cNvSpPr txBox="1"/>
          <p:nvPr/>
        </p:nvSpPr>
        <p:spPr>
          <a:xfrm>
            <a:off x="381000" y="4159854"/>
            <a:ext cx="7696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400" b="0" i="0" u="none" strike="noStrike" dirty="0">
                <a:solidFill>
                  <a:srgbClr val="FF00FF"/>
                </a:solidFill>
                <a:latin typeface="Arial" panose="020B0604020202020204" pitchFamily="34" charset="0"/>
              </a:rPr>
              <a:t> </a:t>
            </a:r>
            <a:r>
              <a:rPr lang="en-IN" sz="2800" b="1" dirty="0">
                <a:latin typeface="Calibri-Bold"/>
              </a:rPr>
              <a:t>Main idea:</a:t>
            </a:r>
          </a:p>
          <a:p>
            <a:r>
              <a:rPr lang="en-US" sz="2400" dirty="0">
                <a:solidFill>
                  <a:srgbClr val="FF00FF"/>
                </a:solidFill>
                <a:latin typeface="ArialMT"/>
              </a:rPr>
              <a:t>– </a:t>
            </a:r>
            <a:r>
              <a:rPr lang="en-US" sz="2400" dirty="0">
                <a:solidFill>
                  <a:srgbClr val="FF00FF"/>
                </a:solidFill>
                <a:latin typeface="Calibri" panose="020F0502020204030204" pitchFamily="34" charset="0"/>
              </a:rPr>
              <a:t>Edges are oriented counterclockwise inside each face</a:t>
            </a:r>
          </a:p>
          <a:p>
            <a:r>
              <a:rPr lang="en-US" sz="2400" dirty="0">
                <a:solidFill>
                  <a:srgbClr val="FF00FF"/>
                </a:solidFill>
                <a:latin typeface="ArialMT"/>
              </a:rPr>
              <a:t>– </a:t>
            </a:r>
            <a:r>
              <a:rPr lang="en-US" sz="2400" dirty="0">
                <a:solidFill>
                  <a:srgbClr val="FF00FF"/>
                </a:solidFill>
                <a:latin typeface="Calibri" panose="020F0502020204030204" pitchFamily="34" charset="0"/>
              </a:rPr>
              <a:t>Since an edge borders two faces, each edge is represented  </a:t>
            </a:r>
          </a:p>
          <a:p>
            <a:r>
              <a:rPr lang="en-US" sz="2400" dirty="0">
                <a:solidFill>
                  <a:srgbClr val="FF00FF"/>
                </a:solidFill>
                <a:latin typeface="Calibri" panose="020F0502020204030204" pitchFamily="34" charset="0"/>
              </a:rPr>
              <a:t>    by two half‐edges (twin edges), one for each face</a:t>
            </a:r>
            <a:endParaRPr lang="en-IN" sz="2400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0D658-525D-4F66-BD65-EDD395CE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98971"/>
            <a:ext cx="3569465" cy="2998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7CAAA-C0A7-42F2-8417-BF5CD904E05C}"/>
              </a:ext>
            </a:extLst>
          </p:cNvPr>
          <p:cNvSpPr txBox="1"/>
          <p:nvPr/>
        </p:nvSpPr>
        <p:spPr>
          <a:xfrm>
            <a:off x="100375" y="6371638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Ref: </a:t>
            </a:r>
            <a:r>
              <a:rPr lang="en-IN" dirty="0">
                <a:solidFill>
                  <a:schemeClr val="bg1"/>
                </a:solidFill>
              </a:rPr>
              <a:t>4A Textbook</a:t>
            </a:r>
          </a:p>
        </p:txBody>
      </p:sp>
    </p:spTree>
    <p:extLst>
      <p:ext uri="{BB962C8B-B14F-4D97-AF65-F5344CB8AC3E}">
        <p14:creationId xmlns:p14="http://schemas.microsoft.com/office/powerpoint/2010/main" val="20702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2AB19-B5E0-4D08-97FD-737A50D370CB}"/>
              </a:ext>
            </a:extLst>
          </p:cNvPr>
          <p:cNvSpPr txBox="1"/>
          <p:nvPr/>
        </p:nvSpPr>
        <p:spPr>
          <a:xfrm>
            <a:off x="609600" y="325765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>
                <a:latin typeface="CMSS12"/>
              </a:rPr>
              <a:t>Doubly Connected Edge List (DCEL)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7CAAA-C0A7-42F2-8417-BF5CD904E05C}"/>
              </a:ext>
            </a:extLst>
          </p:cNvPr>
          <p:cNvSpPr txBox="1"/>
          <p:nvPr/>
        </p:nvSpPr>
        <p:spPr>
          <a:xfrm>
            <a:off x="100375" y="6371638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Ref: </a:t>
            </a:r>
            <a:r>
              <a:rPr lang="en-IN" dirty="0">
                <a:solidFill>
                  <a:schemeClr val="bg1"/>
                </a:solidFill>
              </a:rPr>
              <a:t>4A Textbook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B5D4D-DBE2-4839-81E9-6DFA3966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8652"/>
            <a:ext cx="3431636" cy="3483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87AF9-96CE-4191-8567-5E6B9D83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085" y="1600200"/>
            <a:ext cx="4376915" cy="447527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695C17-FFFA-410E-A7BD-FFACA26E83F3}"/>
              </a:ext>
            </a:extLst>
          </p:cNvPr>
          <p:cNvCxnSpPr>
            <a:cxnSpLocks/>
          </p:cNvCxnSpPr>
          <p:nvPr/>
        </p:nvCxnSpPr>
        <p:spPr bwMode="auto">
          <a:xfrm>
            <a:off x="1295400" y="1905000"/>
            <a:ext cx="1447800" cy="1752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CECBC2-8499-49E8-A1C9-E58A5A817311}"/>
              </a:ext>
            </a:extLst>
          </p:cNvPr>
          <p:cNvSpPr txBox="1"/>
          <p:nvPr/>
        </p:nvSpPr>
        <p:spPr>
          <a:xfrm>
            <a:off x="153331" y="1530161"/>
            <a:ext cx="365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outer component of face </a:t>
            </a:r>
            <a:r>
              <a:rPr lang="en-IN" sz="2400" i="1" dirty="0"/>
              <a:t>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4B46DD-C9E1-42B7-B5CF-C8A4A3B0B978}"/>
              </a:ext>
            </a:extLst>
          </p:cNvPr>
          <p:cNvCxnSpPr>
            <a:cxnSpLocks/>
          </p:cNvCxnSpPr>
          <p:nvPr/>
        </p:nvCxnSpPr>
        <p:spPr bwMode="auto">
          <a:xfrm flipV="1">
            <a:off x="990600" y="4052760"/>
            <a:ext cx="685800" cy="8337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478B59-C7E1-4D17-A090-655402F049DF}"/>
              </a:ext>
            </a:extLst>
          </p:cNvPr>
          <p:cNvSpPr txBox="1"/>
          <p:nvPr/>
        </p:nvSpPr>
        <p:spPr>
          <a:xfrm>
            <a:off x="250740" y="4903399"/>
            <a:ext cx="365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inner component of face </a:t>
            </a:r>
            <a:r>
              <a:rPr lang="en-IN" sz="2400" i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5A7E2-91CD-4D9B-BBAE-3BE96A9FBC5D}"/>
              </a:ext>
            </a:extLst>
          </p:cNvPr>
          <p:cNvSpPr txBox="1"/>
          <p:nvPr/>
        </p:nvSpPr>
        <p:spPr>
          <a:xfrm>
            <a:off x="100375" y="5479038"/>
            <a:ext cx="4092660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polygonal map with a hole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9486A-98F9-4C3A-AFD2-E896CA1BB1B3}"/>
              </a:ext>
            </a:extLst>
          </p:cNvPr>
          <p:cNvSpPr txBox="1"/>
          <p:nvPr/>
        </p:nvSpPr>
        <p:spPr>
          <a:xfrm>
            <a:off x="1295400" y="2866173"/>
            <a:ext cx="49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C561BB-750D-4995-A9B5-4B7806DCC76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76400" y="3810000"/>
            <a:ext cx="431799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8A7825-F000-4003-912D-9C402A110290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531" y="3836598"/>
            <a:ext cx="345537" cy="1462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920BC9-4E0E-49EB-BEBB-56869A5B9AA3}"/>
              </a:ext>
            </a:extLst>
          </p:cNvPr>
          <p:cNvCxnSpPr>
            <a:cxnSpLocks/>
          </p:cNvCxnSpPr>
          <p:nvPr/>
        </p:nvCxnSpPr>
        <p:spPr bwMode="auto">
          <a:xfrm>
            <a:off x="1676986" y="3840932"/>
            <a:ext cx="259347" cy="19889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1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99FF"/>
        </a:solidFill>
        <a:ln>
          <a:noFill/>
        </a:ln>
        <a:extLst>
          <a:ext uri="{91240B29-F687-4F45-9708-019B960494DF}">
            <a14:hiddenLine xmlns:a14="http://schemas.microsoft.com/office/drawing/2010/main" w="25400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354545</TotalTime>
  <Words>1069</Words>
  <Application>Microsoft Office PowerPoint</Application>
  <PresentationFormat>On-screen Show (4:3)</PresentationFormat>
  <Paragraphs>122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Arial</vt:lpstr>
      <vt:lpstr>Arial Narrow</vt:lpstr>
      <vt:lpstr>ArialMT</vt:lpstr>
      <vt:lpstr>Calibri</vt:lpstr>
      <vt:lpstr>Calibri-Bold</vt:lpstr>
      <vt:lpstr>CMMI10</vt:lpstr>
      <vt:lpstr>CMR10</vt:lpstr>
      <vt:lpstr>CMSS10</vt:lpstr>
      <vt:lpstr>CMSS12</vt:lpstr>
      <vt:lpstr>CMSY10</vt:lpstr>
      <vt:lpstr>Symbol</vt:lpstr>
      <vt:lpstr>Tahoma</vt:lpstr>
      <vt:lpstr>Times</vt:lpstr>
      <vt:lpstr>Times New Roman</vt:lpstr>
      <vt:lpstr>Wingdings</vt:lpstr>
      <vt:lpstr>Soaring</vt:lpstr>
      <vt:lpstr>2_42nd-bluefull</vt:lpstr>
      <vt:lpstr>Default Design</vt:lpstr>
      <vt:lpstr> CS60064                                   Spring 2022                  Computational Geometry</vt:lpstr>
      <vt:lpstr>PowerPoint Presentation</vt:lpstr>
      <vt:lpstr>Problem of the Day: Lattice Polygons</vt:lpstr>
      <vt:lpstr>Lattice Polygons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H-M Algorithm: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1824</cp:revision>
  <cp:lastPrinted>1601-01-01T00:00:00Z</cp:lastPrinted>
  <dcterms:created xsi:type="dcterms:W3CDTF">1601-01-01T00:00:00Z</dcterms:created>
  <dcterms:modified xsi:type="dcterms:W3CDTF">2022-02-06T14:14:09Z</dcterms:modified>
</cp:coreProperties>
</file>