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523" r:id="rId3"/>
    <p:sldMasterId id="2147500549" r:id="rId4"/>
    <p:sldMasterId id="2147500561" r:id="rId5"/>
  </p:sldMasterIdLst>
  <p:notesMasterIdLst>
    <p:notesMasterId r:id="rId66"/>
  </p:notesMasterIdLst>
  <p:handoutMasterIdLst>
    <p:handoutMasterId r:id="rId67"/>
  </p:handoutMasterIdLst>
  <p:sldIdLst>
    <p:sldId id="2005" r:id="rId6"/>
    <p:sldId id="1861" r:id="rId7"/>
    <p:sldId id="1845" r:id="rId8"/>
    <p:sldId id="1848" r:id="rId9"/>
    <p:sldId id="1846" r:id="rId10"/>
    <p:sldId id="1859" r:id="rId11"/>
    <p:sldId id="1849" r:id="rId12"/>
    <p:sldId id="1847" r:id="rId13"/>
    <p:sldId id="1850" r:id="rId14"/>
    <p:sldId id="1851" r:id="rId15"/>
    <p:sldId id="1852" r:id="rId16"/>
    <p:sldId id="1853" r:id="rId17"/>
    <p:sldId id="1854" r:id="rId18"/>
    <p:sldId id="1855" r:id="rId19"/>
    <p:sldId id="1856" r:id="rId20"/>
    <p:sldId id="1857" r:id="rId21"/>
    <p:sldId id="1858" r:id="rId22"/>
    <p:sldId id="1863" r:id="rId23"/>
    <p:sldId id="1864" r:id="rId24"/>
    <p:sldId id="1865" r:id="rId25"/>
    <p:sldId id="1866" r:id="rId26"/>
    <p:sldId id="1867" r:id="rId27"/>
    <p:sldId id="1868" r:id="rId28"/>
    <p:sldId id="1869" r:id="rId29"/>
    <p:sldId id="1870" r:id="rId30"/>
    <p:sldId id="1871" r:id="rId31"/>
    <p:sldId id="1872" r:id="rId32"/>
    <p:sldId id="1877" r:id="rId33"/>
    <p:sldId id="1873" r:id="rId34"/>
    <p:sldId id="1875" r:id="rId35"/>
    <p:sldId id="1874" r:id="rId36"/>
    <p:sldId id="1876" r:id="rId37"/>
    <p:sldId id="1878" r:id="rId38"/>
    <p:sldId id="1880" r:id="rId39"/>
    <p:sldId id="1889" r:id="rId40"/>
    <p:sldId id="1886" r:id="rId41"/>
    <p:sldId id="1887" r:id="rId42"/>
    <p:sldId id="1881" r:id="rId43"/>
    <p:sldId id="1882" r:id="rId44"/>
    <p:sldId id="1883" r:id="rId45"/>
    <p:sldId id="1884" r:id="rId46"/>
    <p:sldId id="1885" r:id="rId47"/>
    <p:sldId id="308" r:id="rId48"/>
    <p:sldId id="1888" r:id="rId49"/>
    <p:sldId id="1891" r:id="rId50"/>
    <p:sldId id="1928" r:id="rId51"/>
    <p:sldId id="258" r:id="rId52"/>
    <p:sldId id="1892" r:id="rId53"/>
    <p:sldId id="259" r:id="rId54"/>
    <p:sldId id="262" r:id="rId55"/>
    <p:sldId id="260" r:id="rId56"/>
    <p:sldId id="261" r:id="rId57"/>
    <p:sldId id="1893" r:id="rId58"/>
    <p:sldId id="1894" r:id="rId59"/>
    <p:sldId id="1895" r:id="rId60"/>
    <p:sldId id="1896" r:id="rId61"/>
    <p:sldId id="1897" r:id="rId62"/>
    <p:sldId id="1898" r:id="rId63"/>
    <p:sldId id="1899" r:id="rId64"/>
    <p:sldId id="190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2005"/>
            <p14:sldId id="1861"/>
            <p14:sldId id="1845"/>
            <p14:sldId id="1848"/>
            <p14:sldId id="1846"/>
            <p14:sldId id="1859"/>
            <p14:sldId id="1849"/>
            <p14:sldId id="1847"/>
            <p14:sldId id="1850"/>
            <p14:sldId id="1851"/>
            <p14:sldId id="1852"/>
            <p14:sldId id="1853"/>
            <p14:sldId id="1854"/>
            <p14:sldId id="1855"/>
            <p14:sldId id="1856"/>
            <p14:sldId id="1857"/>
            <p14:sldId id="1858"/>
            <p14:sldId id="1863"/>
            <p14:sldId id="1864"/>
            <p14:sldId id="1865"/>
            <p14:sldId id="1866"/>
            <p14:sldId id="1867"/>
            <p14:sldId id="1868"/>
            <p14:sldId id="1869"/>
            <p14:sldId id="1870"/>
            <p14:sldId id="1871"/>
            <p14:sldId id="1872"/>
            <p14:sldId id="1877"/>
            <p14:sldId id="1873"/>
            <p14:sldId id="1875"/>
            <p14:sldId id="1874"/>
            <p14:sldId id="1876"/>
            <p14:sldId id="1878"/>
            <p14:sldId id="1880"/>
            <p14:sldId id="1889"/>
            <p14:sldId id="1886"/>
            <p14:sldId id="1887"/>
            <p14:sldId id="1881"/>
            <p14:sldId id="1882"/>
            <p14:sldId id="1883"/>
            <p14:sldId id="1884"/>
            <p14:sldId id="1885"/>
            <p14:sldId id="308"/>
            <p14:sldId id="1888"/>
            <p14:sldId id="1891"/>
            <p14:sldId id="1928"/>
            <p14:sldId id="258"/>
            <p14:sldId id="1892"/>
            <p14:sldId id="259"/>
            <p14:sldId id="262"/>
            <p14:sldId id="260"/>
            <p14:sldId id="261"/>
            <p14:sldId id="1893"/>
            <p14:sldId id="1894"/>
            <p14:sldId id="1895"/>
            <p14:sldId id="1896"/>
            <p14:sldId id="1897"/>
            <p14:sldId id="1898"/>
            <p14:sldId id="1899"/>
            <p14:sldId id="1900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00"/>
    <a:srgbClr val="87D078"/>
    <a:srgbClr val="3333FF"/>
    <a:srgbClr val="FF9900"/>
    <a:srgbClr val="6600CC"/>
    <a:srgbClr val="000000"/>
    <a:srgbClr val="3333CC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061" autoAdjust="0"/>
    <p:restoredTop sz="89763" autoAdjust="0"/>
  </p:normalViewPr>
  <p:slideViewPr>
    <p:cSldViewPr>
      <p:cViewPr varScale="1">
        <p:scale>
          <a:sx n="88" d="100"/>
          <a:sy n="88" d="100"/>
        </p:scale>
        <p:origin x="19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7T07:27:29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7T07:27:56.0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50905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E2AE0-71BE-4949-BD60-987FEA6C9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C7A501-45EE-4E36-B641-D2A23A6E4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95954-486D-4C5C-AA00-D95900108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44942-86A3-456B-B23E-0FCB63A7F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47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4C017-3158-44B8-8A1D-0FAD21B3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D83599-A5D7-4490-8ECE-CE62F3E1C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61379-4909-4BD7-AE55-94B2EB1E1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EBCBA-52DC-46E2-BCEA-E2970D262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03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3C07B-3AB6-42B6-9C4C-02D246E8D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D21A8-CE85-47C3-84CE-A9F0C066C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84446-0A25-417B-8A39-63244C461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30D4D-B24B-448F-9D79-EE5399D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87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0F858-E11A-41DC-AD2D-8D5E1EC7A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2E3C-0BCB-4576-B65F-F373B9FB8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419F4-2367-4423-ABA8-F9DD13F21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F5C0-D27A-4D3E-A589-CED0B6481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0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0AED8-1751-4BDF-9D78-0C967DEA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224684-69A7-46C2-A41D-80FCB7954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4DE265-54DA-43AF-9D32-D6A4F5348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4998-2A1B-4D90-8524-E9BB2A705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57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EBA9BD-CD58-4014-9BF5-F85A7C21B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18672-B616-4C53-9ED2-01BC2BCAF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DF56BD-1795-4176-AEBA-929F68E6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8E98-7D3B-4078-9637-C0CFA4F762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76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110879-BE29-49AD-A0BD-76F253200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38596B-EA53-4B98-9A72-6AC94C77C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0B2133-6415-413B-A61D-5107DAD8C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5449A-6390-48E8-9498-79965EEB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783CF-DDBB-43D7-86AA-B227431A8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48D6D-FDC3-4472-9F13-53D8F7A56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B00A-64F3-48E3-B9F3-FFB31B22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0138B-F2E3-46D3-ABD7-EF26B2146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14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27069-EA7E-40E3-BB39-8B063F3A8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79899-6F7A-44AA-BD1A-8BC7B44B3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874B-D284-49AE-AAA1-4D1922E89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6FD5-5834-4EF1-8D75-53CBBD58B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15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57F968-3C53-4E3C-9537-455BC4477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C061A-788E-442B-B769-C6E13E5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151ED-44EA-4FA7-B83E-AE959DA8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D135C-FE9A-49C2-BC6B-FB2DC9570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08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09850E-B525-4C03-87DE-F5AADD568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59A88-1A92-4E56-A3B3-C39A06E9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D092D-62CB-4257-9D7A-3A145BEA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90FA1-6B3C-4481-A210-D538E560F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813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9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1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47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1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4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5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12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5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0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4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4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75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35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53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14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74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22A29-9A70-44F4-88FF-7C90DA9D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4940D6-302A-4AFE-94FA-EAF02CFA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285B69A-566E-4978-86C2-C8C44C113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6798CA1-F9F6-4AE2-9ED9-41BA4DB0B6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7EF7B1A-3AC9-4C9D-927D-E90CA36C8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58B1751-64D1-4667-9610-42D599A21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24" r:id="rId1"/>
    <p:sldLayoutId id="2147500525" r:id="rId2"/>
    <p:sldLayoutId id="2147500526" r:id="rId3"/>
    <p:sldLayoutId id="2147500527" r:id="rId4"/>
    <p:sldLayoutId id="2147500528" r:id="rId5"/>
    <p:sldLayoutId id="2147500529" r:id="rId6"/>
    <p:sldLayoutId id="2147500530" r:id="rId7"/>
    <p:sldLayoutId id="2147500531" r:id="rId8"/>
    <p:sldLayoutId id="2147500532" r:id="rId9"/>
    <p:sldLayoutId id="2147500533" r:id="rId10"/>
    <p:sldLayoutId id="21475005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2CA5-FAEF-CB40-863B-2AF6AC77F4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4A73-8707-5246-82FB-6387B588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50" r:id="rId1"/>
    <p:sldLayoutId id="2147500551" r:id="rId2"/>
    <p:sldLayoutId id="2147500552" r:id="rId3"/>
    <p:sldLayoutId id="2147500553" r:id="rId4"/>
    <p:sldLayoutId id="2147500554" r:id="rId5"/>
    <p:sldLayoutId id="2147500555" r:id="rId6"/>
    <p:sldLayoutId id="2147500556" r:id="rId7"/>
    <p:sldLayoutId id="2147500557" r:id="rId8"/>
    <p:sldLayoutId id="2147500558" r:id="rId9"/>
    <p:sldLayoutId id="2147500559" r:id="rId10"/>
    <p:sldLayoutId id="21475005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B8C1-BE6A-334D-AA91-1703E50BB8E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177F-E4C9-8C4E-8A6F-0EA12A03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62" r:id="rId1"/>
    <p:sldLayoutId id="2147500563" r:id="rId2"/>
    <p:sldLayoutId id="2147500564" r:id="rId3"/>
    <p:sldLayoutId id="2147500565" r:id="rId4"/>
    <p:sldLayoutId id="2147500566" r:id="rId5"/>
    <p:sldLayoutId id="2147500567" r:id="rId6"/>
    <p:sldLayoutId id="2147500568" r:id="rId7"/>
    <p:sldLayoutId id="2147500569" r:id="rId8"/>
    <p:sldLayoutId id="2147500570" r:id="rId9"/>
    <p:sldLayoutId id="2147500571" r:id="rId10"/>
    <p:sldLayoutId id="21475005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1.xml"/><Relationship Id="rId7" Type="http://schemas.openxmlformats.org/officeDocument/2006/relationships/image" Target="../media/image3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20.png"/><Relationship Id="rId5" Type="http://schemas.openxmlformats.org/officeDocument/2006/relationships/customXml" Target="../ink/ink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 (BBB)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(PB)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#13 &amp; Lecture #14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February 2022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0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1929" y="35034"/>
            <a:ext cx="5728849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Plane sweep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86E32F-9C36-464F-8C0B-DA39F3E872CC}"/>
              </a:ext>
            </a:extLst>
          </p:cNvPr>
          <p:cNvSpPr txBox="1"/>
          <p:nvPr/>
        </p:nvSpPr>
        <p:spPr>
          <a:xfrm>
            <a:off x="327540" y="990600"/>
            <a:ext cx="8740260" cy="581697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Imagine a horizontal line moving from top to bottom, solving the problem as it goes down; sort the y-coordinates of the vertices to guide the sweep-line</a:t>
            </a:r>
          </a:p>
          <a:p>
            <a:pPr lvl="0">
              <a:defRPr/>
            </a:pPr>
            <a:endParaRPr lang="en-US" sz="8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The sweep-line stops and the algorithm computes at certain positions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events in priority queue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(segment end-points, intersection points)</a:t>
            </a:r>
          </a:p>
          <a:p>
            <a:pPr lvl="0">
              <a:defRPr/>
            </a:pPr>
            <a:endParaRPr lang="en-US" sz="8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The algorithm stores the relevant situation at the current position of the sweep line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status (in a tree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Tree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)</a:t>
            </a:r>
          </a:p>
          <a:p>
            <a:pPr lvl="0">
              <a:defRPr/>
            </a:pPr>
            <a:endParaRPr lang="en-US" sz="8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The algorithm knows everything it needs to know above the sweep line, and detects all intersection points (Segment intersections between neighboring segments along sweep-line)</a:t>
            </a:r>
          </a:p>
          <a:p>
            <a:pPr lvl="0">
              <a:defRPr/>
            </a:pPr>
            <a:endParaRPr lang="en-US" sz="24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sz="2000" b="1" dirty="0">
                <a:solidFill>
                  <a:srgbClr val="FF00FF"/>
                </a:solidFill>
                <a:latin typeface="Arial" panose="020B0604020202020204" pitchFamily="34" charset="0"/>
              </a:rPr>
              <a:t>Non-degeneracy assumptions:</a:t>
            </a:r>
            <a:r>
              <a:rPr lang="en-US" sz="2000" dirty="0">
                <a:solidFill>
                  <a:srgbClr val="FF00FF"/>
                </a:solidFill>
                <a:latin typeface="Arial" panose="020B0604020202020204" pitchFamily="34" charset="0"/>
              </a:rPr>
              <a:t> No line segment is horizontal; no two segments have the same </a:t>
            </a:r>
            <a:r>
              <a:rPr lang="en-US" sz="2000" i="1" dirty="0">
                <a:solidFill>
                  <a:srgbClr val="FF00FF"/>
                </a:solidFill>
                <a:latin typeface="Arial" panose="020B0604020202020204" pitchFamily="34" charset="0"/>
              </a:rPr>
              <a:t>y</a:t>
            </a:r>
            <a:r>
              <a:rPr lang="en-US" sz="2000" dirty="0">
                <a:solidFill>
                  <a:srgbClr val="FF00FF"/>
                </a:solidFill>
                <a:latin typeface="Arial" panose="020B0604020202020204" pitchFamily="34" charset="0"/>
              </a:rPr>
              <a:t>-coordinate; when two segments intersect, they intersect properly in a single point; no three line-segments are concurrent</a:t>
            </a:r>
            <a:endParaRPr lang="en-IN" sz="20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5728849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Plane sweep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30A47-CD43-4A1C-8BB4-87A56949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6" y="676232"/>
            <a:ext cx="906853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5728849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Plane sweep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30A47-CD43-4A1C-8BB4-87A56949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426684"/>
            <a:ext cx="6808424" cy="4004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EA5C1-544E-45A4-9CE7-863F7CF1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" y="685800"/>
            <a:ext cx="9097817" cy="53612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5F0F39-4D64-4721-819A-C4B6F40196C2}"/>
              </a:ext>
            </a:extLst>
          </p:cNvPr>
          <p:cNvCxnSpPr>
            <a:cxnSpLocks/>
          </p:cNvCxnSpPr>
          <p:nvPr/>
        </p:nvCxnSpPr>
        <p:spPr bwMode="auto">
          <a:xfrm>
            <a:off x="685800" y="838200"/>
            <a:ext cx="0" cy="1981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712A4F-AEC6-4133-9DB4-009D934B6DF0}"/>
              </a:ext>
            </a:extLst>
          </p:cNvPr>
          <p:cNvSpPr txBox="1"/>
          <p:nvPr/>
        </p:nvSpPr>
        <p:spPr>
          <a:xfrm>
            <a:off x="148217" y="27409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sweep-line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FABF01-3011-45E1-A373-A275D823E457}"/>
              </a:ext>
            </a:extLst>
          </p:cNvPr>
          <p:cNvCxnSpPr/>
          <p:nvPr/>
        </p:nvCxnSpPr>
        <p:spPr bwMode="auto">
          <a:xfrm rot="16200000" flipH="1">
            <a:off x="533400" y="3200400"/>
            <a:ext cx="533400" cy="53340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5117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055EC-D54E-4903-8174-EF61E04E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265068"/>
            <a:ext cx="8017413" cy="50595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842E88-CB82-4E16-A186-0F979147D80C}"/>
              </a:ext>
            </a:extLst>
          </p:cNvPr>
          <p:cNvCxnSpPr>
            <a:cxnSpLocks/>
          </p:cNvCxnSpPr>
          <p:nvPr/>
        </p:nvCxnSpPr>
        <p:spPr bwMode="auto">
          <a:xfrm>
            <a:off x="762000" y="1447800"/>
            <a:ext cx="0" cy="1981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7D3F8C-3560-4F84-907F-3791E6731B7C}"/>
              </a:ext>
            </a:extLst>
          </p:cNvPr>
          <p:cNvSpPr txBox="1"/>
          <p:nvPr/>
        </p:nvSpPr>
        <p:spPr>
          <a:xfrm>
            <a:off x="114300" y="96863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sweep-line</a:t>
            </a:r>
          </a:p>
        </p:txBody>
      </p:sp>
    </p:spTree>
    <p:extLst>
      <p:ext uri="{BB962C8B-B14F-4D97-AF65-F5344CB8AC3E}">
        <p14:creationId xmlns:p14="http://schemas.microsoft.com/office/powerpoint/2010/main" val="341546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2484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6A310-F2FF-41FD-AC12-A4EC15A0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5" y="1272448"/>
            <a:ext cx="7949234" cy="50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2484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59CC6-629C-40A0-95F9-47CDF2AA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1" y="1261431"/>
            <a:ext cx="7977548" cy="5063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6E9B9-A5F4-4A68-9DDE-005AE002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272448"/>
            <a:ext cx="7975044" cy="50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73F0AE-BD14-4267-A257-8E8D4929A3E7}"/>
              </a:ext>
            </a:extLst>
          </p:cNvPr>
          <p:cNvGrpSpPr/>
          <p:nvPr/>
        </p:nvGrpSpPr>
        <p:grpSpPr>
          <a:xfrm>
            <a:off x="1145753" y="1143000"/>
            <a:ext cx="8014943" cy="5257800"/>
            <a:chOff x="1145753" y="1143000"/>
            <a:chExt cx="8014943" cy="5257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82FED8-357B-4E02-9C8D-728A11A83237}"/>
                </a:ext>
              </a:extLst>
            </p:cNvPr>
            <p:cNvGrpSpPr/>
            <p:nvPr/>
          </p:nvGrpSpPr>
          <p:grpSpPr>
            <a:xfrm>
              <a:off x="1145753" y="1266940"/>
              <a:ext cx="8014943" cy="5057660"/>
              <a:chOff x="1145753" y="1266940"/>
              <a:chExt cx="8014943" cy="50576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32EADD-4BA6-4CBC-AF22-EC79FCE1B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5753" y="1266940"/>
                <a:ext cx="8014943" cy="505766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C13AB-1158-4CE3-9F38-E5E8F8D0CC4D}"/>
                  </a:ext>
                </a:extLst>
              </p:cNvPr>
              <p:cNvSpPr txBox="1"/>
              <p:nvPr/>
            </p:nvSpPr>
            <p:spPr>
              <a:xfrm>
                <a:off x="6622650" y="3514690"/>
                <a:ext cx="9703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(</a:t>
                </a:r>
                <a:r>
                  <a:rPr lang="en-IN" sz="2000" i="1" dirty="0"/>
                  <a:t>s</a:t>
                </a:r>
                <a:r>
                  <a:rPr lang="en-IN" sz="2000" baseline="-24000" dirty="0"/>
                  <a:t>1</a:t>
                </a:r>
                <a:r>
                  <a:rPr lang="en-IN" sz="2000" dirty="0"/>
                  <a:t>, </a:t>
                </a:r>
                <a:r>
                  <a:rPr lang="en-IN" sz="2000" i="1" dirty="0"/>
                  <a:t>s</a:t>
                </a:r>
                <a:r>
                  <a:rPr lang="en-IN" sz="2000" i="1" baseline="-24000" dirty="0"/>
                  <a:t>3</a:t>
                </a:r>
                <a:r>
                  <a:rPr lang="en-IN" sz="2000" dirty="0"/>
                  <a:t>); 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346BAA-695C-4C58-9B95-D332482382C7}"/>
                </a:ext>
              </a:extLst>
            </p:cNvPr>
            <p:cNvSpPr/>
            <p:nvPr/>
          </p:nvSpPr>
          <p:spPr bwMode="auto">
            <a:xfrm>
              <a:off x="8763000" y="1143000"/>
              <a:ext cx="381000" cy="525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071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36C1F-EFE6-4C07-9FA9-05DD51D6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4" y="1286219"/>
            <a:ext cx="7980030" cy="4990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1E7857-8A1C-447A-BB19-5DE63FC26802}"/>
              </a:ext>
            </a:extLst>
          </p:cNvPr>
          <p:cNvSpPr/>
          <p:nvPr/>
        </p:nvSpPr>
        <p:spPr bwMode="auto">
          <a:xfrm>
            <a:off x="8686800" y="1066800"/>
            <a:ext cx="43898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5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E7857-8A1C-447A-BB19-5DE63FC26802}"/>
              </a:ext>
            </a:extLst>
          </p:cNvPr>
          <p:cNvSpPr/>
          <p:nvPr/>
        </p:nvSpPr>
        <p:spPr bwMode="auto">
          <a:xfrm>
            <a:off x="8686800" y="1066800"/>
            <a:ext cx="43898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B4F22-B112-49E2-8732-F6441E87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297236"/>
            <a:ext cx="7957996" cy="49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0" y="515642"/>
            <a:ext cx="91440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Intersection</a:t>
            </a:r>
          </a:p>
        </p:txBody>
      </p:sp>
      <p:pic>
        <p:nvPicPr>
          <p:cNvPr id="44034" name="Picture 2" descr="Image result for cloverleaf  intersection">
            <a:extLst>
              <a:ext uri="{FF2B5EF4-FFF2-40B4-BE49-F238E27FC236}">
                <a16:creationId xmlns:a16="http://schemas.microsoft.com/office/drawing/2014/main" id="{2A5F06A8-BEED-49BE-BE6F-56BB486E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" y="3702826"/>
            <a:ext cx="2656390" cy="214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916EF-4F5D-4F6F-99FA-4A19184F1F7D}"/>
              </a:ext>
            </a:extLst>
          </p:cNvPr>
          <p:cNvSpPr txBox="1"/>
          <p:nvPr/>
        </p:nvSpPr>
        <p:spPr>
          <a:xfrm>
            <a:off x="4106762" y="4114800"/>
            <a:ext cx="51197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Two roads diverged in a wood, and I -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I took the one less traveled by,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And that has made all the difference.</a:t>
            </a:r>
          </a:p>
          <a:p>
            <a:pPr algn="l" fontAlgn="base"/>
            <a:r>
              <a:rPr lang="en-US" sz="2000" dirty="0">
                <a:latin typeface="+mn-lt"/>
              </a:rPr>
              <a:t>                                  ---</a:t>
            </a:r>
            <a:r>
              <a:rPr lang="en-US" sz="2000" b="0" i="0" dirty="0">
                <a:effectLst/>
                <a:latin typeface="+mn-lt"/>
              </a:rPr>
              <a:t> Robert Frost (1916) </a:t>
            </a:r>
          </a:p>
          <a:p>
            <a:endParaRPr lang="en-IN" dirty="0"/>
          </a:p>
        </p:txBody>
      </p:sp>
      <p:pic>
        <p:nvPicPr>
          <p:cNvPr id="44036" name="Picture 4" descr="Image result for two roads intersecting in forest">
            <a:extLst>
              <a:ext uri="{FF2B5EF4-FFF2-40B4-BE49-F238E27FC236}">
                <a16:creationId xmlns:a16="http://schemas.microsoft.com/office/drawing/2014/main" id="{F6A23A65-E14E-4085-B3FE-73F56284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817686" cy="21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4514B5-2143-466E-BBF0-7CCFEE9B3C99}"/>
              </a:ext>
            </a:extLst>
          </p:cNvPr>
          <p:cNvSpPr txBox="1"/>
          <p:nvPr/>
        </p:nvSpPr>
        <p:spPr>
          <a:xfrm>
            <a:off x="228600" y="5843741"/>
            <a:ext cx="361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Cloverleaf non-intersecting </a:t>
            </a:r>
          </a:p>
          <a:p>
            <a:r>
              <a:rPr lang="en-IN" sz="2400" dirty="0"/>
              <a:t>traffic intersection (1916)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9FD26B-9901-49A1-A9C7-6C6D4F783F24}"/>
              </a:ext>
            </a:extLst>
          </p:cNvPr>
          <p:cNvGrpSpPr/>
          <p:nvPr/>
        </p:nvGrpSpPr>
        <p:grpSpPr>
          <a:xfrm>
            <a:off x="9571" y="1250459"/>
            <a:ext cx="3836868" cy="2270911"/>
            <a:chOff x="9571" y="1250459"/>
            <a:chExt cx="3836868" cy="2270911"/>
          </a:xfrm>
        </p:grpSpPr>
        <p:pic>
          <p:nvPicPr>
            <p:cNvPr id="1026" name="Picture 2" descr="Traffic Jams on a City Landscape Background Scene Concept 3d Isometric  View. Vector Stock Vector - Illustration of scenic, activity: 156584958">
              <a:extLst>
                <a:ext uri="{FF2B5EF4-FFF2-40B4-BE49-F238E27FC236}">
                  <a16:creationId xmlns:a16="http://schemas.microsoft.com/office/drawing/2014/main" id="{F3EA3474-E767-4A74-A2B7-904546E8E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50459"/>
              <a:ext cx="2656390" cy="2193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A461B-BE8B-458E-9000-1103A5CE0D2B}"/>
                </a:ext>
              </a:extLst>
            </p:cNvPr>
            <p:cNvSpPr/>
            <p:nvPr/>
          </p:nvSpPr>
          <p:spPr>
            <a:xfrm>
              <a:off x="9571" y="3309576"/>
              <a:ext cx="3836868" cy="21179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0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E7857-8A1C-447A-BB19-5DE63FC26802}"/>
              </a:ext>
            </a:extLst>
          </p:cNvPr>
          <p:cNvSpPr/>
          <p:nvPr/>
        </p:nvSpPr>
        <p:spPr bwMode="auto">
          <a:xfrm>
            <a:off x="8686800" y="1066800"/>
            <a:ext cx="43898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DEED2-7F9C-4F81-98A0-4DB99E82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8" y="1286219"/>
            <a:ext cx="7957996" cy="50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Events and Sweep-Line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E7857-8A1C-447A-BB19-5DE63FC26802}"/>
              </a:ext>
            </a:extLst>
          </p:cNvPr>
          <p:cNvSpPr/>
          <p:nvPr/>
        </p:nvSpPr>
        <p:spPr bwMode="auto">
          <a:xfrm>
            <a:off x="8686800" y="1066800"/>
            <a:ext cx="43898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9FDD-94C6-494E-89BF-1959C611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4" y="1299990"/>
            <a:ext cx="7946979" cy="498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9DB6A-4D7E-4452-97F5-62AFDE610E33}"/>
              </a:ext>
            </a:extLst>
          </p:cNvPr>
          <p:cNvSpPr txBox="1"/>
          <p:nvPr/>
        </p:nvSpPr>
        <p:spPr>
          <a:xfrm>
            <a:off x="5562600" y="5791200"/>
            <a:ext cx="2971800" cy="52322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4290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Event list and status structure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66C40-AC8B-49E8-B10E-F2D717FC3E07}"/>
              </a:ext>
            </a:extLst>
          </p:cNvPr>
          <p:cNvSpPr/>
          <p:nvPr/>
        </p:nvSpPr>
        <p:spPr bwMode="auto">
          <a:xfrm>
            <a:off x="295119" y="5943600"/>
            <a:ext cx="883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07CC8-F815-45D2-B929-463D991C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5" y="4953000"/>
            <a:ext cx="5657845" cy="1606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C7998-9B53-4A8D-9833-9E676DF06FE1}"/>
              </a:ext>
            </a:extLst>
          </p:cNvPr>
          <p:cNvSpPr txBox="1"/>
          <p:nvPr/>
        </p:nvSpPr>
        <p:spPr>
          <a:xfrm>
            <a:off x="152400" y="1024163"/>
            <a:ext cx="8981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event list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an abstract data structure (priority queue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that stores all events in the order in which they occur (use a ba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lanced binary tree to implement 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status structure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an abstract data structure (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that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maintains the current sweep-line status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(use a balanced binary tree to implement 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Tree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as well)</a:t>
            </a:r>
          </a:p>
          <a:p>
            <a:pPr algn="l"/>
            <a:endParaRPr lang="en-IN" sz="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status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the set of currently intersected line segments in the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left-to-right order</a:t>
            </a:r>
            <a:endParaRPr lang="en-I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998-9B53-4A8D-9833-9E676DF06FE1}"/>
              </a:ext>
            </a:extLst>
          </p:cNvPr>
          <p:cNvSpPr txBox="1"/>
          <p:nvPr/>
        </p:nvSpPr>
        <p:spPr>
          <a:xfrm>
            <a:off x="295119" y="873205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We use a balanced binary search tree (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with the line segments in the leaves as the status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8E7C5-2855-44C2-985C-A2B1656C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9" y="4997277"/>
            <a:ext cx="7615171" cy="172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FD41E-ABF5-4845-BB56-B64E24B9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87597"/>
            <a:ext cx="6953459" cy="2943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623D0-3949-45AA-A546-EF5FE6A26350}"/>
              </a:ext>
            </a:extLst>
          </p:cNvPr>
          <p:cNvSpPr txBox="1"/>
          <p:nvPr/>
        </p:nvSpPr>
        <p:spPr>
          <a:xfrm>
            <a:off x="6178952" y="1830153"/>
            <a:ext cx="2971800" cy="1015663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each internal node is the rightmost node of its left sub-tree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03852BD-6F78-4FF7-9AEE-8B99D7D1E5D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400801" y="2784260"/>
            <a:ext cx="840615" cy="5208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602603" y="5184268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686800" y="5645933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62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7A689-77B1-4DCC-AC72-822500D0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4" y="1484522"/>
            <a:ext cx="7914251" cy="4535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569055" y="4114800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331055" y="4576465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6D15EC3-A565-4D8A-A4DB-823F55D202F3}"/>
              </a:ext>
            </a:extLst>
          </p:cNvPr>
          <p:cNvSpPr/>
          <p:nvPr/>
        </p:nvSpPr>
        <p:spPr bwMode="auto">
          <a:xfrm>
            <a:off x="3764330" y="4462165"/>
            <a:ext cx="228600" cy="228599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5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0" y="0"/>
            <a:ext cx="6400800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569055" y="4114800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331055" y="4576465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036E3E-9806-46F2-A859-CA44F044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2110"/>
            <a:ext cx="7319340" cy="510768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6D15EC3-A565-4D8A-A4DB-823F55D202F3}"/>
              </a:ext>
            </a:extLst>
          </p:cNvPr>
          <p:cNvSpPr/>
          <p:nvPr/>
        </p:nvSpPr>
        <p:spPr bwMode="auto">
          <a:xfrm>
            <a:off x="3226672" y="4231332"/>
            <a:ext cx="228600" cy="228599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2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479A1-7AA5-4A9E-BAE6-E218455A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6" y="914400"/>
            <a:ext cx="7732294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structure: Insertion of segment beginning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569055" y="4114800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331055" y="4576465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6D15EC3-A565-4D8A-A4DB-823F55D202F3}"/>
              </a:ext>
            </a:extLst>
          </p:cNvPr>
          <p:cNvSpPr/>
          <p:nvPr/>
        </p:nvSpPr>
        <p:spPr bwMode="auto">
          <a:xfrm>
            <a:off x="3352800" y="4610999"/>
            <a:ext cx="228600" cy="228599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3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479A1-7AA5-4A9E-BAE6-E218455A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6" y="914400"/>
            <a:ext cx="7732294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structure: Insertion of segment beginning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569055" y="4114800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331055" y="4576465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6D15EC3-A565-4D8A-A4DB-823F55D202F3}"/>
              </a:ext>
            </a:extLst>
          </p:cNvPr>
          <p:cNvSpPr/>
          <p:nvPr/>
        </p:nvSpPr>
        <p:spPr bwMode="auto">
          <a:xfrm>
            <a:off x="3352800" y="4610999"/>
            <a:ext cx="228600" cy="228599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4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8EE7E-8609-4E24-A11D-3279E4DA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10" y="1066800"/>
            <a:ext cx="2518189" cy="229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structure: Insertion of segment beginning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/>
          <p:nvPr/>
        </p:nvCxnSpPr>
        <p:spPr bwMode="auto">
          <a:xfrm>
            <a:off x="8432727" y="2032638"/>
            <a:ext cx="0" cy="5262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7772400" y="2514600"/>
            <a:ext cx="1320654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sweep-line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DEF7-CA33-4ED1-9DA3-6C546314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24" y="3524743"/>
            <a:ext cx="2366775" cy="25615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EB847D-6067-42AF-938B-BB33C11D51DF}"/>
              </a:ext>
            </a:extLst>
          </p:cNvPr>
          <p:cNvSpPr txBox="1"/>
          <p:nvPr/>
        </p:nvSpPr>
        <p:spPr>
          <a:xfrm>
            <a:off x="133442" y="1066800"/>
            <a:ext cx="65831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Lemma:</a:t>
            </a:r>
            <a:r>
              <a:rPr lang="en-US" sz="2800" dirty="0"/>
              <a:t> Two line segments </a:t>
            </a:r>
            <a:r>
              <a:rPr lang="en-US" sz="2800" i="1" dirty="0" err="1"/>
              <a:t>s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and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j</a:t>
            </a:r>
            <a:r>
              <a:rPr lang="en-US" sz="2800" dirty="0"/>
              <a:t> can</a:t>
            </a:r>
          </a:p>
          <a:p>
            <a:r>
              <a:rPr lang="en-US" sz="2800" dirty="0"/>
              <a:t>only intersect (= below) after they have</a:t>
            </a:r>
          </a:p>
          <a:p>
            <a:r>
              <a:rPr lang="en-US" sz="2800" dirty="0"/>
              <a:t>become horizontal neighbors</a:t>
            </a:r>
          </a:p>
          <a:p>
            <a:endParaRPr lang="en-US" sz="2800" i="1" dirty="0"/>
          </a:p>
          <a:p>
            <a:r>
              <a:rPr lang="en-US" sz="2800" i="1" dirty="0"/>
              <a:t>Proof: </a:t>
            </a:r>
            <a:r>
              <a:rPr lang="en-US" sz="2800" dirty="0"/>
              <a:t>Just imagine that the sweep line is</a:t>
            </a:r>
          </a:p>
          <a:p>
            <a:r>
              <a:rPr lang="en-US" sz="2800" dirty="0"/>
              <a:t>slightly above the intersection point</a:t>
            </a:r>
          </a:p>
          <a:p>
            <a:r>
              <a:rPr lang="en-US" sz="2800" dirty="0"/>
              <a:t>of </a:t>
            </a:r>
            <a:r>
              <a:rPr lang="en-US" sz="2800" i="1" dirty="0" err="1"/>
              <a:t>s</a:t>
            </a:r>
            <a:r>
              <a:rPr lang="en-US" sz="2800" baseline="-25000" dirty="0" err="1"/>
              <a:t>i</a:t>
            </a:r>
            <a:r>
              <a:rPr lang="en-US" sz="2800" dirty="0"/>
              <a:t> and</a:t>
            </a:r>
            <a:r>
              <a:rPr lang="en-US" sz="2800" i="1" dirty="0"/>
              <a:t>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j</a:t>
            </a:r>
            <a:r>
              <a:rPr lang="en-US" sz="2800" dirty="0"/>
              <a:t>, but below any other event </a:t>
            </a:r>
            <a:r>
              <a:rPr lang="en-US" sz="2800" dirty="0">
                <a:sym typeface="Symbol" panose="05050102010706020507" pitchFamily="18" charset="2"/>
              </a:rPr>
              <a:t>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Also: some earlier (= higher) event made</a:t>
            </a:r>
          </a:p>
          <a:p>
            <a:r>
              <a:rPr lang="en-US" sz="2800" i="1" dirty="0" err="1"/>
              <a:t>s</a:t>
            </a:r>
            <a:r>
              <a:rPr lang="en-US" sz="2800" baseline="-25000" dirty="0" err="1"/>
              <a:t>i</a:t>
            </a:r>
            <a:r>
              <a:rPr lang="en-US" sz="2800" dirty="0"/>
              <a:t> and </a:t>
            </a:r>
            <a:r>
              <a:rPr lang="en-US" sz="2800" i="1" dirty="0" err="1"/>
              <a:t>s</a:t>
            </a:r>
            <a:r>
              <a:rPr lang="en-US" sz="2800" i="1" baseline="-25000" dirty="0" err="1"/>
              <a:t>j</a:t>
            </a:r>
            <a:r>
              <a:rPr lang="en-US" sz="2800" dirty="0"/>
              <a:t> horizontally adjacent!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553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Status Structure: Event Management 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AADC1-E862-4DDB-8820-E1142E62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54" y="724939"/>
            <a:ext cx="2647959" cy="2018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F8E17-C82B-4491-97C9-2D4F25FE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92" y="2908452"/>
            <a:ext cx="2814632" cy="162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A0659-B036-4542-81FD-2D12BC35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6" y="4778954"/>
            <a:ext cx="2729836" cy="1621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4D2074-0B85-4BA1-B847-A6CF716D23AB}"/>
              </a:ext>
            </a:extLst>
          </p:cNvPr>
          <p:cNvSpPr/>
          <p:nvPr/>
        </p:nvSpPr>
        <p:spPr bwMode="auto">
          <a:xfrm>
            <a:off x="8077200" y="6155246"/>
            <a:ext cx="1066800" cy="24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AB54C-DC67-4857-93C0-FA69CA6E65E1}"/>
              </a:ext>
            </a:extLst>
          </p:cNvPr>
          <p:cNvSpPr/>
          <p:nvPr/>
        </p:nvSpPr>
        <p:spPr bwMode="auto">
          <a:xfrm>
            <a:off x="8470213" y="5144513"/>
            <a:ext cx="622841" cy="3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82B3A-4AFF-417E-B1AD-76675F10E8AB}"/>
              </a:ext>
            </a:extLst>
          </p:cNvPr>
          <p:cNvSpPr txBox="1"/>
          <p:nvPr/>
        </p:nvSpPr>
        <p:spPr>
          <a:xfrm>
            <a:off x="152400" y="724939"/>
            <a:ext cx="6054164" cy="61093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rgbClr val="00BDEA"/>
                </a:solidFill>
                <a:latin typeface="Arial" panose="020B0604020202020204" pitchFamily="34" charset="0"/>
              </a:rPr>
              <a:t> 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Upper endpoint </a:t>
            </a:r>
            <a:r>
              <a:rPr lang="en-IN" sz="23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U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(s)</a:t>
            </a:r>
            <a:r>
              <a:rPr lang="en-IN" sz="23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 </a:t>
            </a:r>
            <a:r>
              <a:rPr lang="en-IN" sz="2300" b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of segment </a:t>
            </a:r>
            <a:r>
              <a:rPr lang="en-IN" sz="23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endParaRPr lang="en-IN" sz="2300" b="0" i="0" u="none" strike="noStrike" baseline="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insert </a:t>
            </a:r>
            <a:r>
              <a:rPr lang="en-US" sz="2300" i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check two immediate neighbors (left/right) of </a:t>
            </a:r>
            <a:r>
              <a:rPr lang="en-US" sz="2300" i="1" dirty="0">
                <a:solidFill>
                  <a:srgbClr val="005792"/>
                </a:solidFill>
                <a:latin typeface="Arial" panose="020B0604020202020204" pitchFamily="34" charset="0"/>
              </a:rPr>
              <a:t>s</a:t>
            </a:r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 for possible intersections with </a:t>
            </a:r>
            <a:r>
              <a:rPr lang="en-US" sz="2300" b="0" i="1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s</a:t>
            </a:r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 and add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intersections </a:t>
            </a:r>
            <a:r>
              <a:rPr lang="en-IN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IN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Q, </a:t>
            </a:r>
            <a:r>
              <a:rPr lang="en-IN" sz="2300" b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any</a:t>
            </a:r>
          </a:p>
          <a:p>
            <a:r>
              <a:rPr lang="en-IN" sz="2300" b="0" i="0" u="none" strike="noStrike" baseline="0" dirty="0">
                <a:solidFill>
                  <a:srgbClr val="00BDEA"/>
                </a:solidFill>
                <a:latin typeface="Arial" panose="020B0604020202020204" pitchFamily="34" charset="0"/>
              </a:rPr>
              <a:t> 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Intersection 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point (</a:t>
            </a:r>
            <a:r>
              <a:rPr lang="en-IN" sz="2300" i="1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>
                <a:solidFill>
                  <a:srgbClr val="0060B0"/>
                </a:solidFill>
                <a:latin typeface="Arial" panose="020B0604020202020204" pitchFamily="34" charset="0"/>
              </a:rPr>
              <a:t>i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, </a:t>
            </a:r>
            <a:r>
              <a:rPr lang="en-IN" sz="2300" i="1" dirty="0" err="1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 err="1">
                <a:solidFill>
                  <a:srgbClr val="0060B0"/>
                </a:solidFill>
                <a:latin typeface="Arial" panose="020B0604020202020204" pitchFamily="34" charset="0"/>
              </a:rPr>
              <a:t>j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)</a:t>
            </a:r>
            <a:endParaRPr lang="en-IN" sz="2300" b="0" u="none" strike="noStrike" baseline="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switch order of segments 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en-IN" sz="2300" i="1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>
                <a:solidFill>
                  <a:srgbClr val="0060B0"/>
                </a:solidFill>
                <a:latin typeface="Arial" panose="020B0604020202020204" pitchFamily="34" charset="0"/>
              </a:rPr>
              <a:t>i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, </a:t>
            </a:r>
            <a:r>
              <a:rPr lang="en-IN" sz="2300" i="1" dirty="0" err="1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 err="1">
                <a:solidFill>
                  <a:srgbClr val="0060B0"/>
                </a:solidFill>
                <a:latin typeface="Arial" panose="020B0604020202020204" pitchFamily="34" charset="0"/>
              </a:rPr>
              <a:t>j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) 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en-IN" sz="2300" i="1" dirty="0" err="1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 err="1">
                <a:solidFill>
                  <a:srgbClr val="0060B0"/>
                </a:solidFill>
                <a:latin typeface="Arial" panose="020B0604020202020204" pitchFamily="34" charset="0"/>
              </a:rPr>
              <a:t>j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, </a:t>
            </a:r>
            <a:r>
              <a:rPr lang="en-IN" sz="2300" i="1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aseline="-25000" dirty="0">
                <a:solidFill>
                  <a:srgbClr val="0060B0"/>
                </a:solidFill>
                <a:latin typeface="Arial" panose="020B0604020202020204" pitchFamily="34" charset="0"/>
              </a:rPr>
              <a:t>i</a:t>
            </a:r>
            <a:r>
              <a:rPr lang="en-IN" sz="2300" dirty="0">
                <a:solidFill>
                  <a:srgbClr val="0060B0"/>
                </a:solidFill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for the new left (right) segment, check</a:t>
            </a:r>
            <a:r>
              <a:rPr lang="en-US" sz="2300" b="0" i="0" u="none" strike="noStrike" dirty="0">
                <a:solidFill>
                  <a:srgbClr val="005792"/>
                </a:solidFill>
                <a:latin typeface="Arial" panose="020B0604020202020204" pitchFamily="34" charset="0"/>
              </a:rPr>
              <a:t> its</a:t>
            </a:r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intersections with nearest left (right)</a:t>
            </a:r>
          </a:p>
          <a:p>
            <a:pPr algn="l"/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eighboring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segment; insert intersection points, if any, to </a:t>
            </a:r>
            <a:r>
              <a:rPr lang="en-US" sz="2300" b="0" i="1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sz="2300" b="0" i="1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2300" b="0" i="0" u="none" strike="noStrike" baseline="0" dirty="0">
                <a:solidFill>
                  <a:srgbClr val="00BDEA"/>
                </a:solidFill>
                <a:latin typeface="Arial" panose="020B0604020202020204" pitchFamily="34" charset="0"/>
              </a:rPr>
              <a:t> 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Lower endpoint </a:t>
            </a:r>
            <a:r>
              <a:rPr lang="en-IN" sz="23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en-IN" sz="2300" i="1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IN" sz="23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) of segment </a:t>
            </a:r>
            <a:r>
              <a:rPr lang="en-IN" sz="23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</a:t>
            </a:r>
            <a:r>
              <a:rPr lang="en-US" sz="2300" b="0" i="0" u="none" strike="noStrike" dirty="0">
                <a:solidFill>
                  <a:srgbClr val="005792"/>
                </a:solidFill>
                <a:latin typeface="Arial" panose="020B0604020202020204" pitchFamily="34" charset="0"/>
              </a:rPr>
              <a:t> delete </a:t>
            </a:r>
            <a:r>
              <a:rPr lang="en-US" sz="2300" i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en-US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algn="l"/>
            <a:r>
              <a:rPr lang="en-US" sz="23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check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intersections </a:t>
            </a:r>
            <a:r>
              <a:rPr lang="en-US" sz="2300" dirty="0">
                <a:solidFill>
                  <a:srgbClr val="000000"/>
                </a:solidFill>
                <a:latin typeface="Arial" panose="020B0604020202020204" pitchFamily="34" charset="0"/>
              </a:rPr>
              <a:t>between 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immediate left and right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3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neighbors</a:t>
            </a:r>
            <a:r>
              <a:rPr lang="en-IN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of </a:t>
            </a:r>
            <a:r>
              <a:rPr lang="en-IN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en-IN" sz="23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update </a:t>
            </a:r>
            <a:r>
              <a:rPr lang="en-IN" sz="23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Q, </a:t>
            </a:r>
            <a:r>
              <a:rPr lang="en-IN" sz="2300" b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when</a:t>
            </a:r>
            <a:r>
              <a:rPr lang="en-IN" sz="2300" b="0" i="1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300" b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any intersection</a:t>
            </a:r>
            <a:r>
              <a:rPr lang="en-IN" sz="2300" b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is detected</a:t>
            </a:r>
            <a:endParaRPr lang="en-IN" sz="23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60F5D-90F7-4573-A3ED-B0A1E0BC358E}"/>
              </a:ext>
            </a:extLst>
          </p:cNvPr>
          <p:cNvSpPr txBox="1"/>
          <p:nvPr/>
        </p:nvSpPr>
        <p:spPr>
          <a:xfrm>
            <a:off x="7072034" y="6397026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3E1E9F-A8B1-4BBE-B297-14041A0CB0CD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211979"/>
            <a:ext cx="762000" cy="914400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BB585-8D7C-48A4-AD77-0AE13D4BB67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96949" y="5097814"/>
            <a:ext cx="863717" cy="1027538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EDC670D-663D-4899-B1D6-98A3C626C30B}"/>
              </a:ext>
            </a:extLst>
          </p:cNvPr>
          <p:cNvSpPr/>
          <p:nvPr/>
        </p:nvSpPr>
        <p:spPr bwMode="auto">
          <a:xfrm>
            <a:off x="7830514" y="6002076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91AC48F-C497-4B28-879B-06058187B1D0}"/>
              </a:ext>
            </a:extLst>
          </p:cNvPr>
          <p:cNvGrpSpPr/>
          <p:nvPr/>
        </p:nvGrpSpPr>
        <p:grpSpPr>
          <a:xfrm>
            <a:off x="25052" y="37618"/>
            <a:ext cx="9118948" cy="5524982"/>
            <a:chOff x="25052" y="37618"/>
            <a:chExt cx="9118948" cy="55249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09F619-A20D-4DDA-90F9-9FB790A4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2" y="37618"/>
              <a:ext cx="9118948" cy="552498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D49346-AD73-4304-89AC-A4BC2DDAACAF}"/>
                </a:ext>
              </a:extLst>
            </p:cNvPr>
            <p:cNvSpPr/>
            <p:nvPr/>
          </p:nvSpPr>
          <p:spPr bwMode="auto">
            <a:xfrm>
              <a:off x="3429000" y="3673628"/>
              <a:ext cx="990600" cy="288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0574FBF-0D12-4BC6-9695-D1C06A8478FB}"/>
              </a:ext>
            </a:extLst>
          </p:cNvPr>
          <p:cNvSpPr/>
          <p:nvPr/>
        </p:nvSpPr>
        <p:spPr bwMode="auto">
          <a:xfrm>
            <a:off x="-965" y="5134570"/>
            <a:ext cx="9118948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17205-B74C-4CC8-A519-1DD07986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16" y="4512261"/>
            <a:ext cx="2971800" cy="21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ED680-D7BC-48F2-9294-AE02E1B86F8E}"/>
              </a:ext>
            </a:extLst>
          </p:cNvPr>
          <p:cNvSpPr txBox="1"/>
          <p:nvPr/>
        </p:nvSpPr>
        <p:spPr>
          <a:xfrm>
            <a:off x="5190398" y="4557852"/>
            <a:ext cx="4058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FF"/>
                </a:solidFill>
                <a:latin typeface="CMSS10"/>
              </a:rPr>
              <a:t>Compute the union 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and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CMSS10"/>
              </a:rPr>
              <a:t>intersection of two simple polygons of </a:t>
            </a:r>
            <a:r>
              <a:rPr lang="en-US" sz="2400" b="0" i="1" u="none" strike="noStrike" baseline="0" dirty="0">
                <a:solidFill>
                  <a:srgbClr val="0000FF"/>
                </a:solidFill>
                <a:latin typeface="CMSSI10"/>
              </a:rPr>
              <a:t>n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MSS10"/>
              </a:rPr>
              <a:t>and </a:t>
            </a:r>
            <a:r>
              <a:rPr lang="en-IN" sz="2400" b="0" i="1" u="none" strike="noStrike" baseline="0" dirty="0">
                <a:solidFill>
                  <a:srgbClr val="0000FF"/>
                </a:solidFill>
                <a:latin typeface="CMSSI10"/>
              </a:rPr>
              <a:t>m 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MSS10"/>
              </a:rPr>
              <a:t>vertices; </a:t>
            </a:r>
            <a:r>
              <a:rPr lang="en-IN" sz="2400" dirty="0">
                <a:solidFill>
                  <a:srgbClr val="0000FF"/>
                </a:solidFill>
                <a:latin typeface="CMSS10"/>
              </a:rPr>
              <a:t>compute the union/ intersections of a family of rectangles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F9CB-56B9-46BD-B853-F64D2817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5" y="4719072"/>
            <a:ext cx="2576111" cy="18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2FEA9-DF85-492F-8745-880DE528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" y="2353982"/>
            <a:ext cx="6234483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58477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 An intersection point may be detected multiple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A4794-5428-4B7C-8D0D-F19D3C61784D}"/>
              </a:ext>
            </a:extLst>
          </p:cNvPr>
          <p:cNvSpPr txBox="1"/>
          <p:nvPr/>
        </p:nvSpPr>
        <p:spPr>
          <a:xfrm>
            <a:off x="228600" y="5108920"/>
            <a:ext cx="1524000" cy="4616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sweep-line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29865-0FF9-48B4-8051-8E8C9C09124F}"/>
              </a:ext>
            </a:extLst>
          </p:cNvPr>
          <p:cNvCxnSpPr>
            <a:cxnSpLocks/>
          </p:cNvCxnSpPr>
          <p:nvPr/>
        </p:nvCxnSpPr>
        <p:spPr bwMode="auto">
          <a:xfrm>
            <a:off x="533400" y="4343400"/>
            <a:ext cx="0" cy="7655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7AADC1-E862-4DDB-8820-E1142E62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724939"/>
            <a:ext cx="2647959" cy="2018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F8E17-C82B-4491-97C9-2D4F25F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592" y="2908452"/>
            <a:ext cx="2814632" cy="162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A0659-B036-4542-81FD-2D12BC353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136" y="4778954"/>
            <a:ext cx="2729836" cy="1621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4D2074-0B85-4BA1-B847-A6CF716D23AB}"/>
              </a:ext>
            </a:extLst>
          </p:cNvPr>
          <p:cNvSpPr/>
          <p:nvPr/>
        </p:nvSpPr>
        <p:spPr bwMode="auto">
          <a:xfrm>
            <a:off x="8077200" y="6155246"/>
            <a:ext cx="1066800" cy="24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AB54C-DC67-4857-93C0-FA69CA6E65E1}"/>
              </a:ext>
            </a:extLst>
          </p:cNvPr>
          <p:cNvSpPr/>
          <p:nvPr/>
        </p:nvSpPr>
        <p:spPr bwMode="auto">
          <a:xfrm>
            <a:off x="8470213" y="5144513"/>
            <a:ext cx="622841" cy="3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A5E0B-4BBB-47E2-AA65-0E41709E917E}"/>
              </a:ext>
            </a:extLst>
          </p:cNvPr>
          <p:cNvCxnSpPr>
            <a:cxnSpLocks/>
          </p:cNvCxnSpPr>
          <p:nvPr/>
        </p:nvCxnSpPr>
        <p:spPr bwMode="auto">
          <a:xfrm>
            <a:off x="228600" y="2908452"/>
            <a:ext cx="632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7A1AE1-9F09-49D4-A9B1-1A30B5B407DE}"/>
              </a:ext>
            </a:extLst>
          </p:cNvPr>
          <p:cNvCxnSpPr>
            <a:cxnSpLocks/>
          </p:cNvCxnSpPr>
          <p:nvPr/>
        </p:nvCxnSpPr>
        <p:spPr bwMode="auto">
          <a:xfrm>
            <a:off x="304800" y="3246700"/>
            <a:ext cx="632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69DC4-1B59-4ACF-93F5-8E405FEB1834}"/>
              </a:ext>
            </a:extLst>
          </p:cNvPr>
          <p:cNvCxnSpPr>
            <a:cxnSpLocks/>
          </p:cNvCxnSpPr>
          <p:nvPr/>
        </p:nvCxnSpPr>
        <p:spPr bwMode="auto">
          <a:xfrm>
            <a:off x="381000" y="3985550"/>
            <a:ext cx="6324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224287-D101-4309-BAAE-AD45705E8206}"/>
              </a:ext>
            </a:extLst>
          </p:cNvPr>
          <p:cNvSpPr txBox="1"/>
          <p:nvPr/>
        </p:nvSpPr>
        <p:spPr>
          <a:xfrm>
            <a:off x="140387" y="631112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Avoid testing of pairs of segments far apart;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Compute </a:t>
            </a:r>
            <a:r>
              <a:rPr lang="en-US" sz="2800" b="0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intersections of neighbors </a:t>
            </a:r>
            <a:r>
              <a:rPr lang="en-US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on the sweep line only</a:t>
            </a:r>
            <a:endParaRPr lang="en-IN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653A4A-0A55-4FD1-9C71-9FFC858A9654}"/>
              </a:ext>
            </a:extLst>
          </p:cNvPr>
          <p:cNvSpPr/>
          <p:nvPr/>
        </p:nvSpPr>
        <p:spPr bwMode="auto">
          <a:xfrm>
            <a:off x="2803967" y="4756311"/>
            <a:ext cx="1752600" cy="840280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Algorithm: Line-Segment Intersections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AADC1-E862-4DDB-8820-E1142E62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54" y="724939"/>
            <a:ext cx="2647959" cy="2018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F8E17-C82B-4491-97C9-2D4F25FE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92" y="2908452"/>
            <a:ext cx="2814632" cy="162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A0659-B036-4542-81FD-2D12BC35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6" y="4778954"/>
            <a:ext cx="2729836" cy="1621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4D2074-0B85-4BA1-B847-A6CF716D23AB}"/>
              </a:ext>
            </a:extLst>
          </p:cNvPr>
          <p:cNvSpPr/>
          <p:nvPr/>
        </p:nvSpPr>
        <p:spPr bwMode="auto">
          <a:xfrm>
            <a:off x="8077200" y="6155246"/>
            <a:ext cx="1066800" cy="24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AB54C-DC67-4857-93C0-FA69CA6E65E1}"/>
              </a:ext>
            </a:extLst>
          </p:cNvPr>
          <p:cNvSpPr/>
          <p:nvPr/>
        </p:nvSpPr>
        <p:spPr bwMode="auto">
          <a:xfrm>
            <a:off x="8470213" y="5144513"/>
            <a:ext cx="622841" cy="3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82B3A-4AFF-417E-B1AD-76675F10E8AB}"/>
              </a:ext>
            </a:extLst>
          </p:cNvPr>
          <p:cNvSpPr txBox="1"/>
          <p:nvPr/>
        </p:nvSpPr>
        <p:spPr>
          <a:xfrm>
            <a:off x="180545" y="838200"/>
            <a:ext cx="60541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Input: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A set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of line segments in the plane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Output: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The set of intersection points + pointers to segments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1. insert the segment end-points in the event queue 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Q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;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2. status structure 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Tree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 ;</a:t>
            </a:r>
            <a:endParaRPr lang="en-US" sz="28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3. while 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Q 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in not empty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4. remove next event 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p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 from </a:t>
            </a:r>
            <a:r>
              <a:rPr lang="en-US" sz="2800" i="1" dirty="0">
                <a:solidFill>
                  <a:srgbClr val="0060B0"/>
                </a:solidFill>
                <a:latin typeface="Arial" panose="020B0604020202020204" pitchFamily="34" charset="0"/>
              </a:rPr>
              <a:t>Q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5. </a:t>
            </a:r>
            <a:r>
              <a:rPr lang="en-US" sz="2800" dirty="0" err="1">
                <a:solidFill>
                  <a:srgbClr val="0060B0"/>
                </a:solidFill>
                <a:latin typeface="Arial" panose="020B0604020202020204" pitchFamily="34" charset="0"/>
              </a:rPr>
              <a:t>handleEventPoint</a:t>
            </a:r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(p)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    upper end-point; intersection; </a:t>
            </a:r>
          </a:p>
          <a:p>
            <a:r>
              <a:rPr lang="en-US" sz="2800" dirty="0">
                <a:solidFill>
                  <a:srgbClr val="0060B0"/>
                </a:solidFill>
                <a:latin typeface="Arial" panose="020B0604020202020204" pitchFamily="34" charset="0"/>
              </a:rPr>
              <a:t>    lower end-point</a:t>
            </a:r>
          </a:p>
          <a:p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*Upper end-point is used to store the  </a:t>
            </a:r>
          </a:p>
          <a:p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 segment-ID in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Q;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both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Q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and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</a:rPr>
              <a:t>Tree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are implemented as balanced binary search tree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A8F2C-0E70-43E9-A7D4-650DAED4A4F8}"/>
              </a:ext>
            </a:extLst>
          </p:cNvPr>
          <p:cNvSpPr txBox="1"/>
          <p:nvPr/>
        </p:nvSpPr>
        <p:spPr>
          <a:xfrm>
            <a:off x="7033407" y="6400799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75444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Analysis: Line-Segment Intersection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AADC1-E862-4DDB-8820-E1142E62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57" y="765863"/>
            <a:ext cx="2647959" cy="2018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F8E17-C82B-4491-97C9-2D4F25F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422" y="2965239"/>
            <a:ext cx="2814632" cy="162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A0659-B036-4542-81FD-2D12BC353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136" y="4778954"/>
            <a:ext cx="2729836" cy="1621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4D2074-0B85-4BA1-B847-A6CF716D23AB}"/>
              </a:ext>
            </a:extLst>
          </p:cNvPr>
          <p:cNvSpPr/>
          <p:nvPr/>
        </p:nvSpPr>
        <p:spPr bwMode="auto">
          <a:xfrm>
            <a:off x="8077200" y="6155246"/>
            <a:ext cx="1066800" cy="24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AB54C-DC67-4857-93C0-FA69CA6E65E1}"/>
              </a:ext>
            </a:extLst>
          </p:cNvPr>
          <p:cNvSpPr/>
          <p:nvPr/>
        </p:nvSpPr>
        <p:spPr bwMode="auto">
          <a:xfrm>
            <a:off x="8470213" y="5144513"/>
            <a:ext cx="622841" cy="3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5A92D-A0F2-4814-806D-218FA21669B4}"/>
              </a:ext>
            </a:extLst>
          </p:cNvPr>
          <p:cNvSpPr txBox="1"/>
          <p:nvPr/>
        </p:nvSpPr>
        <p:spPr>
          <a:xfrm>
            <a:off x="140386" y="838200"/>
            <a:ext cx="648901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Vertical sorting of 2</a:t>
            </a:r>
            <a:r>
              <a:rPr lang="en-IN" sz="2800" i="1" dirty="0">
                <a:solidFill>
                  <a:srgbClr val="005792"/>
                </a:solidFill>
                <a:latin typeface="Arial" panose="020B0604020202020204" pitchFamily="34" charset="0"/>
              </a:rPr>
              <a:t>n</a:t>
            </a:r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 points: </a:t>
            </a:r>
            <a:r>
              <a:rPr lang="en-IN" sz="2800" i="1" dirty="0">
                <a:solidFill>
                  <a:srgbClr val="005792"/>
                </a:solidFill>
                <a:latin typeface="Arial" panose="020B0604020202020204" pitchFamily="34" charset="0"/>
              </a:rPr>
              <a:t>O</a:t>
            </a:r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(</a:t>
            </a:r>
            <a:r>
              <a:rPr lang="en-IN" sz="2800" i="1" dirty="0">
                <a:solidFill>
                  <a:srgbClr val="005792"/>
                </a:solidFill>
                <a:latin typeface="Arial" panose="020B0604020202020204" pitchFamily="34" charset="0"/>
              </a:rPr>
              <a:t>n</a:t>
            </a:r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 </a:t>
            </a:r>
            <a:r>
              <a:rPr lang="en-IN" sz="2800" dirty="0" err="1">
                <a:solidFill>
                  <a:srgbClr val="005792"/>
                </a:solidFill>
                <a:latin typeface="Arial" panose="020B0604020202020204" pitchFamily="34" charset="0"/>
              </a:rPr>
              <a:t>log</a:t>
            </a:r>
            <a:r>
              <a:rPr lang="en-IN" sz="2800" i="1" dirty="0" err="1">
                <a:solidFill>
                  <a:srgbClr val="005792"/>
                </a:solidFill>
                <a:latin typeface="Arial" panose="020B0604020202020204" pitchFamily="34" charset="0"/>
              </a:rPr>
              <a:t>n</a:t>
            </a:r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IN" sz="2800" dirty="0">
                <a:solidFill>
                  <a:srgbClr val="005792"/>
                </a:solidFill>
                <a:latin typeface="Arial" panose="020B0604020202020204" pitchFamily="34" charset="0"/>
              </a:rPr>
              <a:t>Sweep-line halts at:</a:t>
            </a:r>
            <a:endParaRPr lang="en-IN" sz="2800" b="0" i="0" u="none" strike="noStrike" baseline="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28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Arial,Italic"/>
              </a:rPr>
              <a:t>n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steps for end points;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5792"/>
                </a:solidFill>
                <a:latin typeface="Times New Roman" panose="02020603050405020304" pitchFamily="18" charset="0"/>
              </a:rPr>
              <a:t>– </a:t>
            </a:r>
            <a:r>
              <a:rPr lang="en-IN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steps for intersections;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log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Arial,Italic"/>
              </a:rPr>
              <a:t>n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search/update in the status tree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Time Complexity: </a:t>
            </a:r>
          </a:p>
          <a:p>
            <a:r>
              <a:rPr lang="pt-BR" sz="28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,Italic"/>
              </a:rPr>
              <a:t>n 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log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,Italic"/>
              </a:rPr>
              <a:t>n 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+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Times New Roman" panose="02020603050405020304" pitchFamily="18" charset="0"/>
              </a:rPr>
              <a:t>I 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log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,Italic"/>
              </a:rPr>
              <a:t>n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)</a:t>
            </a:r>
          </a:p>
          <a:p>
            <a:endParaRPr lang="pt-BR" sz="800" b="0" i="1" u="none" strike="noStrike" baseline="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r>
              <a:rPr lang="pt-BR" sz="2800" i="1" dirty="0">
                <a:solidFill>
                  <a:srgbClr val="FF00FF"/>
                </a:solidFill>
                <a:latin typeface="Arial" panose="020B0604020202020204" pitchFamily="34" charset="0"/>
              </a:rPr>
              <a:t>Working Space: Tree: </a:t>
            </a:r>
            <a:r>
              <a:rPr lang="pt-BR" sz="2800" b="0" i="1" u="none" strike="noStrike" baseline="0" dirty="0">
                <a:solidFill>
                  <a:srgbClr val="FF00FF"/>
                </a:solidFill>
                <a:latin typeface="Arial" panose="020B0604020202020204" pitchFamily="34" charset="0"/>
              </a:rPr>
              <a:t>O</a:t>
            </a:r>
            <a:r>
              <a:rPr lang="pt-BR" sz="2800" b="0" i="0" u="none" strike="noStrike" baseline="0" dirty="0">
                <a:solidFill>
                  <a:srgbClr val="FF00FF"/>
                </a:solidFill>
                <a:latin typeface="Arial" panose="020B0604020202020204" pitchFamily="34" charset="0"/>
              </a:rPr>
              <a:t>(</a:t>
            </a:r>
            <a:r>
              <a:rPr lang="pt-BR" sz="2800" b="0" i="1" u="none" strike="noStrike" baseline="0" dirty="0">
                <a:solidFill>
                  <a:srgbClr val="FF00FF"/>
                </a:solidFill>
                <a:latin typeface="Arial,Italic"/>
              </a:rPr>
              <a:t>n</a:t>
            </a:r>
            <a:r>
              <a:rPr lang="pt-BR" sz="2800" b="0" i="0" u="none" strike="noStrike" baseline="0" dirty="0">
                <a:solidFill>
                  <a:srgbClr val="FF00FF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pt-BR" sz="2800" dirty="0">
                <a:solidFill>
                  <a:srgbClr val="FF00FF"/>
                </a:solidFill>
                <a:latin typeface="Arial" panose="020B0604020202020204" pitchFamily="34" charset="0"/>
              </a:rPr>
              <a:t>             Queue </a:t>
            </a:r>
            <a:r>
              <a:rPr lang="pt-BR" sz="2800" i="1" dirty="0">
                <a:solidFill>
                  <a:srgbClr val="FF00FF"/>
                </a:solidFill>
                <a:latin typeface="Arial" panose="020B0604020202020204" pitchFamily="34" charset="0"/>
              </a:rPr>
              <a:t>Q</a:t>
            </a:r>
            <a:r>
              <a:rPr lang="pt-BR" sz="2800" dirty="0">
                <a:solidFill>
                  <a:srgbClr val="FF00FF"/>
                </a:solidFill>
                <a:latin typeface="Arial" panose="020B0604020202020204" pitchFamily="34" charset="0"/>
              </a:rPr>
              <a:t>: </a:t>
            </a:r>
            <a:r>
              <a:rPr lang="pt-BR" sz="2800" i="1" dirty="0">
                <a:solidFill>
                  <a:srgbClr val="FF00FF"/>
                </a:solidFill>
                <a:latin typeface="Arial" panose="020B0604020202020204" pitchFamily="34" charset="0"/>
              </a:rPr>
              <a:t>O</a:t>
            </a:r>
            <a:r>
              <a:rPr lang="pt-BR" sz="2800" dirty="0">
                <a:solidFill>
                  <a:srgbClr val="FF00FF"/>
                </a:solidFill>
                <a:latin typeface="Arial" panose="020B0604020202020204" pitchFamily="34" charset="0"/>
              </a:rPr>
              <a:t>(</a:t>
            </a:r>
            <a:r>
              <a:rPr lang="pt-BR" sz="2800" i="1" dirty="0">
                <a:solidFill>
                  <a:srgbClr val="FF00FF"/>
                </a:solidFill>
                <a:latin typeface="Arial" panose="020B0604020202020204" pitchFamily="34" charset="0"/>
              </a:rPr>
              <a:t>n</a:t>
            </a:r>
            <a:r>
              <a:rPr lang="pt-BR" sz="2800" dirty="0">
                <a:solidFill>
                  <a:srgbClr val="FF00FF"/>
                </a:solidFill>
                <a:latin typeface="Arial" panose="020B0604020202020204" pitchFamily="34" charset="0"/>
              </a:rPr>
              <a:t> + </a:t>
            </a:r>
            <a:r>
              <a:rPr lang="pt-BR" sz="2800" i="1" dirty="0">
                <a:solidFill>
                  <a:srgbClr val="FF00FF"/>
                </a:solidFill>
              </a:rPr>
              <a:t>I</a:t>
            </a:r>
            <a:r>
              <a:rPr lang="pt-BR" sz="2800" dirty="0">
                <a:solidFill>
                  <a:srgbClr val="FF00FF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Size of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Q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 Can be made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n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) by storing intersection points between adjacent segments only; </a:t>
            </a:r>
          </a:p>
          <a:p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Output size: </a:t>
            </a:r>
            <a:r>
              <a:rPr lang="pt-BR" sz="2800" b="0" i="1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(</a:t>
            </a:r>
            <a:r>
              <a:rPr lang="pt-BR" sz="2800" i="1" dirty="0">
                <a:solidFill>
                  <a:srgbClr val="0060B0"/>
                </a:solidFill>
              </a:rPr>
              <a:t>I</a:t>
            </a:r>
            <a:r>
              <a:rPr lang="pt-BR" sz="28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0FF34-C5DA-4E6B-B792-771388F15C96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368816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-1" y="0"/>
            <a:ext cx="9093055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D2074-0B85-4BA1-B847-A6CF716D23AB}"/>
              </a:ext>
            </a:extLst>
          </p:cNvPr>
          <p:cNvSpPr/>
          <p:nvPr/>
        </p:nvSpPr>
        <p:spPr bwMode="auto">
          <a:xfrm>
            <a:off x="8077200" y="6155246"/>
            <a:ext cx="1066800" cy="24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AB54C-DC67-4857-93C0-FA69CA6E65E1}"/>
              </a:ext>
            </a:extLst>
          </p:cNvPr>
          <p:cNvSpPr/>
          <p:nvPr/>
        </p:nvSpPr>
        <p:spPr bwMode="auto">
          <a:xfrm>
            <a:off x="8470213" y="5144513"/>
            <a:ext cx="622841" cy="3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5A92D-A0F2-4814-806D-218FA21669B4}"/>
              </a:ext>
            </a:extLst>
          </p:cNvPr>
          <p:cNvSpPr txBox="1"/>
          <p:nvPr/>
        </p:nvSpPr>
        <p:spPr>
          <a:xfrm>
            <a:off x="191333" y="681055"/>
            <a:ext cx="89526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For every sweep algorithm:</a:t>
            </a:r>
          </a:p>
          <a:p>
            <a:endParaRPr lang="en-US" sz="280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Define the status</a:t>
            </a:r>
          </a:p>
          <a:p>
            <a:endParaRPr lang="en-US" sz="280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Choose the status structure and the event list</a:t>
            </a:r>
          </a:p>
          <a:p>
            <a:endParaRPr lang="en-US" sz="280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Figure out how events are handled</a:t>
            </a:r>
          </a:p>
          <a:p>
            <a:endParaRPr lang="en-US" sz="280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To analyze, determine the number of events and how</a:t>
            </a: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much time they take</a:t>
            </a:r>
          </a:p>
          <a:p>
            <a:endParaRPr lang="en-US" sz="2800" dirty="0">
              <a:solidFill>
                <a:srgbClr val="005792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5792"/>
                </a:solidFill>
                <a:latin typeface="Arial" panose="020B0604020202020204" pitchFamily="34" charset="0"/>
              </a:rPr>
              <a:t>Deal with degeneracies separately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16D0-FD90-43E9-9493-5E8D209A8E30}"/>
              </a:ext>
            </a:extLst>
          </p:cNvPr>
          <p:cNvSpPr txBox="1"/>
          <p:nvPr/>
        </p:nvSpPr>
        <p:spPr>
          <a:xfrm>
            <a:off x="100375" y="6371638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5584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33116" y="106680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Intersections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916EF-4F5D-4F6F-99FA-4A19184F1F7D}"/>
              </a:ext>
            </a:extLst>
          </p:cNvPr>
          <p:cNvSpPr txBox="1"/>
          <p:nvPr/>
        </p:nvSpPr>
        <p:spPr>
          <a:xfrm>
            <a:off x="325216" y="5224051"/>
            <a:ext cx="8534400" cy="138499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The reason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Apple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is able to create products like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iPad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is because we have always tried to be 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intersection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of technology and liberal arts.			  --- Steve Jobs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A8089-12C2-4011-BE76-834CA41D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1926"/>
            <a:ext cx="4038600" cy="2979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BF5A47-A517-4E16-85D0-80F2AF329B2C}"/>
                  </a:ext>
                </a:extLst>
              </p14:cNvPr>
              <p14:cNvContentPartPr/>
              <p14:nvPr/>
            </p14:nvContentPartPr>
            <p14:xfrm>
              <a:off x="10914621" y="76312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BF5A47-A517-4E16-85D0-80F2AF329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6981" y="7454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4244ED-7CD0-43D6-951F-1857DB305520}"/>
                  </a:ext>
                </a:extLst>
              </p14:cNvPr>
              <p14:cNvContentPartPr/>
              <p14:nvPr/>
            </p14:nvContentPartPr>
            <p14:xfrm>
              <a:off x="10440141" y="267328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4244ED-7CD0-43D6-951F-1857DB3055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2141" y="265564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94ABFA0-8D33-4652-9606-ED7856010005}"/>
              </a:ext>
            </a:extLst>
          </p:cNvPr>
          <p:cNvGrpSpPr/>
          <p:nvPr/>
        </p:nvGrpSpPr>
        <p:grpSpPr>
          <a:xfrm>
            <a:off x="569476" y="1924169"/>
            <a:ext cx="2371768" cy="1942507"/>
            <a:chOff x="3122176" y="1912126"/>
            <a:chExt cx="2371768" cy="19425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A17AB83-C275-4DC7-879E-A542D79BF6A1}"/>
                </a:ext>
              </a:extLst>
            </p:cNvPr>
            <p:cNvSpPr/>
            <p:nvPr/>
          </p:nvSpPr>
          <p:spPr bwMode="auto">
            <a:xfrm rot="2165827">
              <a:off x="4858138" y="2990628"/>
              <a:ext cx="762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DC0E7F1-AE1F-4159-BCF7-7EA775EC742C}"/>
                </a:ext>
              </a:extLst>
            </p:cNvPr>
            <p:cNvSpPr/>
            <p:nvPr/>
          </p:nvSpPr>
          <p:spPr bwMode="auto">
            <a:xfrm rot="5902319">
              <a:off x="4120067" y="3254817"/>
              <a:ext cx="762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6BCC1AE2-C168-4B9C-A809-4C4AA5BA77FA}"/>
                </a:ext>
              </a:extLst>
            </p:cNvPr>
            <p:cNvSpPr/>
            <p:nvPr/>
          </p:nvSpPr>
          <p:spPr bwMode="auto">
            <a:xfrm rot="1012151">
              <a:off x="4202674" y="2727639"/>
              <a:ext cx="133036" cy="1978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29960B7-66A5-42E0-9588-0F559AE64EB1}"/>
                </a:ext>
              </a:extLst>
            </p:cNvPr>
            <p:cNvSpPr/>
            <p:nvPr/>
          </p:nvSpPr>
          <p:spPr bwMode="auto">
            <a:xfrm rot="5560276">
              <a:off x="4645071" y="3292784"/>
              <a:ext cx="99623" cy="19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ABBF4FB-E87F-4D29-8CE0-8ED7BFB395FF}"/>
                </a:ext>
              </a:extLst>
            </p:cNvPr>
            <p:cNvSpPr/>
            <p:nvPr/>
          </p:nvSpPr>
          <p:spPr bwMode="auto">
            <a:xfrm rot="3031867">
              <a:off x="5261341" y="2989585"/>
              <a:ext cx="105352" cy="35985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5AC1103-F0A3-44E4-824F-86D8D6FE57F5}"/>
                </a:ext>
              </a:extLst>
            </p:cNvPr>
            <p:cNvSpPr/>
            <p:nvPr/>
          </p:nvSpPr>
          <p:spPr bwMode="auto">
            <a:xfrm rot="5071171">
              <a:off x="4010839" y="3615012"/>
              <a:ext cx="84545" cy="25667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A192180-2EF1-4EED-B509-3BA463FCA9FC}"/>
                </a:ext>
              </a:extLst>
            </p:cNvPr>
            <p:cNvSpPr/>
            <p:nvPr/>
          </p:nvSpPr>
          <p:spPr bwMode="auto">
            <a:xfrm rot="5040158" flipH="1">
              <a:off x="4440020" y="3567839"/>
              <a:ext cx="109273" cy="2236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D66F9A4-3ABF-4B58-8CDD-508148597996}"/>
                </a:ext>
              </a:extLst>
            </p:cNvPr>
            <p:cNvSpPr/>
            <p:nvPr/>
          </p:nvSpPr>
          <p:spPr bwMode="auto">
            <a:xfrm rot="3041645">
              <a:off x="4747307" y="3507154"/>
              <a:ext cx="762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079505E-3CD2-4C3C-B358-A90A889580D1}"/>
                </a:ext>
              </a:extLst>
            </p:cNvPr>
            <p:cNvSpPr/>
            <p:nvPr/>
          </p:nvSpPr>
          <p:spPr bwMode="auto">
            <a:xfrm rot="4862987" flipH="1">
              <a:off x="3750143" y="3662797"/>
              <a:ext cx="45719" cy="1697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E737AF9-B249-4523-B85E-4442EA15EC0C}"/>
                </a:ext>
              </a:extLst>
            </p:cNvPr>
            <p:cNvSpPr/>
            <p:nvPr/>
          </p:nvSpPr>
          <p:spPr bwMode="auto">
            <a:xfrm rot="5622202" flipH="1">
              <a:off x="3717980" y="3229194"/>
              <a:ext cx="60354" cy="1756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BE5707B-5C74-4A46-B20B-E5B9573ADE57}"/>
                </a:ext>
              </a:extLst>
            </p:cNvPr>
            <p:cNvSpPr/>
            <p:nvPr/>
          </p:nvSpPr>
          <p:spPr bwMode="auto">
            <a:xfrm rot="1256042">
              <a:off x="4295703" y="2470956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2261E7A-3A30-4277-9766-AC15E0FA5C54}"/>
                </a:ext>
              </a:extLst>
            </p:cNvPr>
            <p:cNvSpPr/>
            <p:nvPr/>
          </p:nvSpPr>
          <p:spPr bwMode="auto">
            <a:xfrm rot="316990">
              <a:off x="3680883" y="2527609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EA3CF0D-2458-49B0-A284-37EA97DE837A}"/>
                </a:ext>
              </a:extLst>
            </p:cNvPr>
            <p:cNvSpPr/>
            <p:nvPr/>
          </p:nvSpPr>
          <p:spPr bwMode="auto">
            <a:xfrm rot="2287796">
              <a:off x="5006264" y="2810717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3787B57-B4E4-4AF3-B405-4D39EE48C333}"/>
                </a:ext>
              </a:extLst>
            </p:cNvPr>
            <p:cNvSpPr/>
            <p:nvPr/>
          </p:nvSpPr>
          <p:spPr bwMode="auto">
            <a:xfrm rot="20965866">
              <a:off x="3448397" y="3239205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9931526-00FC-402A-BAFD-8FE7D27B1DDD}"/>
                </a:ext>
              </a:extLst>
            </p:cNvPr>
            <p:cNvSpPr/>
            <p:nvPr/>
          </p:nvSpPr>
          <p:spPr bwMode="auto">
            <a:xfrm rot="20726023">
              <a:off x="3587419" y="3712298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2E12455-F2BA-4A6A-AB1F-E3160785BB0D}"/>
                </a:ext>
              </a:extLst>
            </p:cNvPr>
            <p:cNvSpPr/>
            <p:nvPr/>
          </p:nvSpPr>
          <p:spPr bwMode="auto">
            <a:xfrm rot="17760103">
              <a:off x="3146146" y="1888156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C9E0138-2B8A-43D4-BF7A-4A9D4F3B9BE9}"/>
                </a:ext>
              </a:extLst>
            </p:cNvPr>
            <p:cNvSpPr/>
            <p:nvPr/>
          </p:nvSpPr>
          <p:spPr bwMode="auto">
            <a:xfrm rot="20743265">
              <a:off x="3222711" y="2358775"/>
              <a:ext cx="94396" cy="14233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E123CCF-8192-4847-BDC4-714BAB08D650}"/>
              </a:ext>
            </a:extLst>
          </p:cNvPr>
          <p:cNvSpPr/>
          <p:nvPr/>
        </p:nvSpPr>
        <p:spPr bwMode="auto">
          <a:xfrm rot="2602151">
            <a:off x="2436841" y="3364328"/>
            <a:ext cx="94396" cy="1423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A17ACD4-5384-4AB4-916C-6AE46A04A60D}"/>
              </a:ext>
            </a:extLst>
          </p:cNvPr>
          <p:cNvSpPr/>
          <p:nvPr/>
        </p:nvSpPr>
        <p:spPr bwMode="auto">
          <a:xfrm rot="18177348">
            <a:off x="1097893" y="2160823"/>
            <a:ext cx="94396" cy="1423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Image result for classifier for two sets of points">
            <a:extLst>
              <a:ext uri="{FF2B5EF4-FFF2-40B4-BE49-F238E27FC236}">
                <a16:creationId xmlns:a16="http://schemas.microsoft.com/office/drawing/2014/main" id="{59A7041E-00A3-44E9-A005-099D648E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68" y="2061096"/>
            <a:ext cx="2898914" cy="19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assifier for two sets of points">
            <a:extLst>
              <a:ext uri="{FF2B5EF4-FFF2-40B4-BE49-F238E27FC236}">
                <a16:creationId xmlns:a16="http://schemas.microsoft.com/office/drawing/2014/main" id="{5C14DCA9-DAA7-4241-8399-F1739567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94" y="2153672"/>
            <a:ext cx="1993940" cy="199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6D310-DC24-4C34-AC55-62400A80891B}"/>
              </a:ext>
            </a:extLst>
          </p:cNvPr>
          <p:cNvSpPr txBox="1"/>
          <p:nvPr/>
        </p:nvSpPr>
        <p:spPr>
          <a:xfrm>
            <a:off x="4343400" y="4223173"/>
            <a:ext cx="451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two convex hulls are disjoint to test linear separability of </a:t>
            </a:r>
            <a:r>
              <a:rPr lang="en-IN" dirty="0" err="1"/>
              <a:t>bichromatic</a:t>
            </a:r>
            <a:r>
              <a:rPr lang="en-IN" dirty="0"/>
              <a:t> data-sets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7DA44-7109-4475-A835-0A48871715C4}"/>
              </a:ext>
            </a:extLst>
          </p:cNvPr>
          <p:cNvSpPr/>
          <p:nvPr/>
        </p:nvSpPr>
        <p:spPr bwMode="auto">
          <a:xfrm rot="19925709">
            <a:off x="7376826" y="3291734"/>
            <a:ext cx="459514" cy="50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25EFC-C19E-47B6-8108-C3B71BB0D7E4}"/>
              </a:ext>
            </a:extLst>
          </p:cNvPr>
          <p:cNvCxnSpPr>
            <a:cxnSpLocks/>
          </p:cNvCxnSpPr>
          <p:nvPr/>
        </p:nvCxnSpPr>
        <p:spPr bwMode="auto">
          <a:xfrm>
            <a:off x="7233028" y="2610819"/>
            <a:ext cx="691069" cy="13394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82E6EB-00B6-45E3-81E4-0CA2C8CE966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20263" y="3083815"/>
            <a:ext cx="304800" cy="1599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5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3" grpId="0" animBg="1"/>
      <p:bldP spid="124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C163-4156-994E-A326-8496EA9B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6B86-DE7E-C249-AD7F-05D27C5F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295400"/>
            <a:ext cx="8229600" cy="201136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Determination of intersections may require </a:t>
            </a:r>
          </a:p>
          <a:p>
            <a:pPr marL="0" indent="0">
              <a:buNone/>
            </a:pPr>
            <a:r>
              <a:rPr lang="en-US" sz="2800" i="1" dirty="0"/>
              <a:t>    O</a:t>
            </a:r>
            <a:r>
              <a:rPr lang="en-US" sz="2800" dirty="0"/>
              <a:t>((</a:t>
            </a:r>
            <a:r>
              <a:rPr lang="en-US" sz="2800" i="1" dirty="0"/>
              <a:t>m</a:t>
            </a:r>
            <a:r>
              <a:rPr lang="en-US" sz="2800" dirty="0"/>
              <a:t> + </a:t>
            </a:r>
            <a:r>
              <a:rPr lang="en-US" sz="2800" i="1" dirty="0"/>
              <a:t>n </a:t>
            </a:r>
            <a:r>
              <a:rPr lang="en-US" sz="2800" dirty="0"/>
              <a:t>+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lang="en-US" sz="2800" dirty="0"/>
              <a:t>)log (</a:t>
            </a:r>
            <a:r>
              <a:rPr lang="en-US" sz="2800" i="1" dirty="0"/>
              <a:t>m</a:t>
            </a:r>
            <a:r>
              <a:rPr lang="en-US" sz="2800" dirty="0"/>
              <a:t> + </a:t>
            </a:r>
            <a:r>
              <a:rPr lang="en-US" sz="2800" i="1" dirty="0"/>
              <a:t>n</a:t>
            </a:r>
            <a:r>
              <a:rPr lang="en-US" sz="2800" dirty="0"/>
              <a:t>)) time, where </a:t>
            </a:r>
            <a:r>
              <a:rPr lang="en-US" sz="2800" i="1" dirty="0"/>
              <a:t>m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  denote the size of the polygons and 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lang="en-US" sz="2800" dirty="0"/>
              <a:t> is the number of intersections</a:t>
            </a:r>
          </a:p>
          <a:p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lang="en-US" sz="2800" dirty="0"/>
              <a:t> could be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 err="1"/>
              <a:t>m</a:t>
            </a:r>
            <a:r>
              <a:rPr lang="en-US" sz="2800" dirty="0" err="1"/>
              <a:t>.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</a:p>
          <a:p>
            <a:r>
              <a:rPr lang="en-US" sz="2800" dirty="0"/>
              <a:t>Naïve time complexity by direct checking each edge-pair: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 err="1"/>
              <a:t>m</a:t>
            </a:r>
            <a:r>
              <a:rPr lang="en-US" sz="2800" dirty="0" err="1"/>
              <a:t>.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63DE1-69F8-1B40-BB69-8B1FC4F4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657600"/>
            <a:ext cx="2514600" cy="2611041"/>
          </a:xfrm>
          <a:prstGeom prst="rect">
            <a:avLst/>
          </a:prstGeom>
          <a:ln w="28575">
            <a:solidFill>
              <a:srgbClr val="FF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A0A16-04A8-4484-AAB1-2601D2B5F704}"/>
              </a:ext>
            </a:extLst>
          </p:cNvPr>
          <p:cNvSpPr txBox="1"/>
          <p:nvPr/>
        </p:nvSpPr>
        <p:spPr>
          <a:xfrm>
            <a:off x="6934200" y="3429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3488DF-48E2-4761-B401-60EA2B49BB5E}"/>
              </a:ext>
            </a:extLst>
          </p:cNvPr>
          <p:cNvCxnSpPr>
            <a:stCxn id="6" idx="1"/>
          </p:cNvCxnSpPr>
          <p:nvPr/>
        </p:nvCxnSpPr>
        <p:spPr>
          <a:xfrm flipH="1">
            <a:off x="5715000" y="3659833"/>
            <a:ext cx="1219200" cy="53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34656D-7C76-42F9-88E4-4F7CF098A196}"/>
              </a:ext>
            </a:extLst>
          </p:cNvPr>
          <p:cNvSpPr txBox="1"/>
          <p:nvPr/>
        </p:nvSpPr>
        <p:spPr>
          <a:xfrm>
            <a:off x="6705600" y="521176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B050"/>
                </a:solidFill>
              </a:rPr>
              <a:t>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3B163A-B1B8-4966-BC07-2851485F6DD1}"/>
              </a:ext>
            </a:extLst>
          </p:cNvPr>
          <p:cNvCxnSpPr>
            <a:cxnSpLocks/>
          </p:cNvCxnSpPr>
          <p:nvPr/>
        </p:nvCxnSpPr>
        <p:spPr>
          <a:xfrm flipH="1">
            <a:off x="5486400" y="5562600"/>
            <a:ext cx="1219200" cy="531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3065E4D-1F82-4179-A61E-569DE8A899B7}"/>
              </a:ext>
            </a:extLst>
          </p:cNvPr>
          <p:cNvSpPr/>
          <p:nvPr/>
        </p:nvSpPr>
        <p:spPr>
          <a:xfrm>
            <a:off x="3962400" y="4126477"/>
            <a:ext cx="149057" cy="129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1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40999-5B35-40DD-91F4-49695FFC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90" y="1159525"/>
            <a:ext cx="4715219" cy="45389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24E6B5-6FDD-4B66-B2A2-607DE9C1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convex polygons</a:t>
            </a:r>
          </a:p>
        </p:txBody>
      </p:sp>
    </p:spTree>
    <p:extLst>
      <p:ext uri="{BB962C8B-B14F-4D97-AF65-F5344CB8AC3E}">
        <p14:creationId xmlns:p14="http://schemas.microsoft.com/office/powerpoint/2010/main" val="3851495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58CD1-DE60-4FA8-86EF-21944097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58" y="1262500"/>
            <a:ext cx="4847422" cy="44618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85D905-7FA2-4617-858E-E0F2A47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convex polygons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4D120-9C27-449B-A400-9EB1FE0046E2}"/>
              </a:ext>
            </a:extLst>
          </p:cNvPr>
          <p:cNvSpPr txBox="1"/>
          <p:nvPr/>
        </p:nvSpPr>
        <p:spPr>
          <a:xfrm>
            <a:off x="495300" y="5724331"/>
            <a:ext cx="842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Computing intersection points is not enough; we also need to identify the “intersected” portion (golden region)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DA5A08-E4EE-4744-A341-B51A322385FF}"/>
              </a:ext>
            </a:extLst>
          </p:cNvPr>
          <p:cNvSpPr/>
          <p:nvPr/>
        </p:nvSpPr>
        <p:spPr>
          <a:xfrm>
            <a:off x="6172200" y="3124200"/>
            <a:ext cx="149057" cy="1290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F51393-E3B2-4C74-BF7D-8362EC46CBF0}"/>
              </a:ext>
            </a:extLst>
          </p:cNvPr>
          <p:cNvSpPr/>
          <p:nvPr/>
        </p:nvSpPr>
        <p:spPr>
          <a:xfrm>
            <a:off x="3048000" y="2743200"/>
            <a:ext cx="149057" cy="129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D7F6DD-92FF-416B-837C-F02DF2BF3A2E}"/>
              </a:ext>
            </a:extLst>
          </p:cNvPr>
          <p:cNvSpPr/>
          <p:nvPr/>
        </p:nvSpPr>
        <p:spPr>
          <a:xfrm>
            <a:off x="4648200" y="1600200"/>
            <a:ext cx="149057" cy="12904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BDE2C-438C-4627-AAA1-EA64C2C83BAB}"/>
              </a:ext>
            </a:extLst>
          </p:cNvPr>
          <p:cNvSpPr txBox="1"/>
          <p:nvPr/>
        </p:nvSpPr>
        <p:spPr>
          <a:xfrm>
            <a:off x="12441" y="4524002"/>
            <a:ext cx="3197057" cy="1200329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Every intersection point must appear on the boundary of </a:t>
            </a:r>
            <a:r>
              <a:rPr lang="en-IN" sz="2400" i="1" dirty="0">
                <a:solidFill>
                  <a:schemeClr val="bg1"/>
                </a:solidFill>
              </a:rPr>
              <a:t>P</a:t>
            </a:r>
            <a:r>
              <a:rPr lang="en-IN" sz="2400" dirty="0">
                <a:solidFill>
                  <a:schemeClr val="bg1"/>
                </a:solidFill>
                <a:sym typeface="Symbol" panose="05050102010706020507" pitchFamily="18" charset="2"/>
              </a:rPr>
              <a:t></a:t>
            </a:r>
            <a:r>
              <a:rPr lang="en-IN" sz="2400" i="1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568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BDE-B081-4B5C-BBBB-726F9C0A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convex polygons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F76FF-D0E1-477B-A4DF-3CCFB66F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39134"/>
            <a:ext cx="3082990" cy="2915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CF46F-5336-47C8-BFE9-6B72244795CE}"/>
              </a:ext>
            </a:extLst>
          </p:cNvPr>
          <p:cNvSpPr txBox="1"/>
          <p:nvPr/>
        </p:nvSpPr>
        <p:spPr>
          <a:xfrm>
            <a:off x="3337968" y="1066800"/>
            <a:ext cx="58060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Time Complexity for computing intersections of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line segments: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,Italic"/>
                <a:ea typeface="+mn-ea"/>
                <a:cs typeface="Arial" pitchFamily="34" charset="0"/>
              </a:rPr>
              <a:t>n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log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,Italic"/>
                <a:ea typeface="+mn-ea"/>
                <a:cs typeface="Arial" pitchFamily="34" charset="0"/>
              </a:rPr>
              <a:t>n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log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,Italic"/>
                <a:ea typeface="+mn-ea"/>
                <a:cs typeface="Arial" pitchFamily="34" charset="0"/>
              </a:rPr>
              <a:t>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);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: # intersec.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Each edge of a convex polygon can intersect with at most two edges of the other polygon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# total intersections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</a:rPr>
              <a:t>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# vertices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at most (</a:t>
            </a:r>
            <a:r>
              <a:rPr lang="en-US" sz="2400" i="1" dirty="0">
                <a:solidFill>
                  <a:prstClr val="black"/>
                </a:solidFill>
              </a:rPr>
              <a:t>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Size of the sweep-line status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at most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Size of the event queue is </a:t>
            </a:r>
            <a:r>
              <a:rPr lang="en-US" sz="2400" i="1" dirty="0">
                <a:solidFill>
                  <a:prstClr val="black"/>
                </a:solidFill>
              </a:rPr>
              <a:t>O</a:t>
            </a:r>
            <a:r>
              <a:rPr lang="en-US" sz="2400" dirty="0">
                <a:solidFill>
                  <a:prstClr val="black"/>
                </a:solidFill>
              </a:rPr>
              <a:t>(1); </a:t>
            </a:r>
            <a:r>
              <a:rPr lang="en-US" sz="2400" i="1" dirty="0">
                <a:solidFill>
                  <a:prstClr val="black"/>
                </a:solidFill>
              </a:rPr>
              <a:t>at most </a:t>
            </a:r>
            <a:r>
              <a:rPr lang="en-US" sz="2400" dirty="0">
                <a:solidFill>
                  <a:prstClr val="black"/>
                </a:solidFill>
              </a:rPr>
              <a:t>8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Time Complexity for computing intersecting points of two convex polygons: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,Italic"/>
                <a:ea typeface="+mn-ea"/>
                <a:cs typeface="Arial" pitchFamily="34" charset="0"/>
              </a:rPr>
              <a:t>m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,Italic"/>
                <a:ea typeface="+mn-ea"/>
                <a:cs typeface="Arial" pitchFamily="34" charset="0"/>
              </a:rPr>
              <a:t>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 descr="Image result for 10 sided convex polygon">
            <a:extLst>
              <a:ext uri="{FF2B5EF4-FFF2-40B4-BE49-F238E27FC236}">
                <a16:creationId xmlns:a16="http://schemas.microsoft.com/office/drawing/2014/main" id="{4038533D-4BE0-4625-A053-77736E8A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86" y="46153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10 sided convex polygon">
            <a:extLst>
              <a:ext uri="{FF2B5EF4-FFF2-40B4-BE49-F238E27FC236}">
                <a16:creationId xmlns:a16="http://schemas.microsoft.com/office/drawing/2014/main" id="{334D427A-361B-4B85-8E0D-C1453CCD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662">
            <a:off x="1060812" y="4582967"/>
            <a:ext cx="1973703" cy="19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C9D39-C0B0-4393-9D8A-D32C37F2B797}"/>
              </a:ext>
            </a:extLst>
          </p:cNvPr>
          <p:cNvSpPr txBox="1"/>
          <p:nvPr/>
        </p:nvSpPr>
        <p:spPr>
          <a:xfrm>
            <a:off x="290817" y="1550869"/>
            <a:ext cx="13535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4C0B1-114D-4B82-A64E-C8B6D9B454FD}"/>
              </a:ext>
            </a:extLst>
          </p:cNvPr>
          <p:cNvSpPr txBox="1"/>
          <p:nvPr/>
        </p:nvSpPr>
        <p:spPr>
          <a:xfrm>
            <a:off x="384343" y="990600"/>
            <a:ext cx="2607392" cy="461665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Compute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Q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92E638-9A37-4002-8B26-20F007F7E5D7}"/>
              </a:ext>
            </a:extLst>
          </p:cNvPr>
          <p:cNvGrpSpPr/>
          <p:nvPr/>
        </p:nvGrpSpPr>
        <p:grpSpPr>
          <a:xfrm>
            <a:off x="7823837" y="1410276"/>
            <a:ext cx="1197308" cy="1246770"/>
            <a:chOff x="7754510" y="1382677"/>
            <a:chExt cx="1197308" cy="124677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864EDFC-0DB4-4E2B-A573-57EAE95B7ECE}"/>
                </a:ext>
              </a:extLst>
            </p:cNvPr>
            <p:cNvSpPr/>
            <p:nvPr/>
          </p:nvSpPr>
          <p:spPr>
            <a:xfrm>
              <a:off x="7778496" y="1432311"/>
              <a:ext cx="1060704" cy="914400"/>
            </a:xfrm>
            <a:prstGeom prst="triangle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8A19A32-9EF1-43F0-908D-228FE96F5D15}"/>
                </a:ext>
              </a:extLst>
            </p:cNvPr>
            <p:cNvSpPr/>
            <p:nvPr/>
          </p:nvSpPr>
          <p:spPr>
            <a:xfrm rot="18105819">
              <a:off x="7681358" y="1455829"/>
              <a:ext cx="1060704" cy="914400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792096-03D0-4EE5-8FAF-F62D023919D0}"/>
                </a:ext>
              </a:extLst>
            </p:cNvPr>
            <p:cNvSpPr/>
            <p:nvPr/>
          </p:nvSpPr>
          <p:spPr>
            <a:xfrm>
              <a:off x="7924800" y="1913029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BAD168-FE19-4042-9F9F-B1C1F6B5341C}"/>
                </a:ext>
              </a:extLst>
            </p:cNvPr>
            <p:cNvSpPr/>
            <p:nvPr/>
          </p:nvSpPr>
          <p:spPr>
            <a:xfrm>
              <a:off x="8114954" y="1639023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10967-C22D-4452-9B68-752EC2B60804}"/>
                </a:ext>
              </a:extLst>
            </p:cNvPr>
            <p:cNvSpPr/>
            <p:nvPr/>
          </p:nvSpPr>
          <p:spPr>
            <a:xfrm>
              <a:off x="8115577" y="2282188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9CDD66-EB91-47B3-AAC1-4734D0659377}"/>
                </a:ext>
              </a:extLst>
            </p:cNvPr>
            <p:cNvSpPr/>
            <p:nvPr/>
          </p:nvSpPr>
          <p:spPr>
            <a:xfrm>
              <a:off x="8402859" y="2267307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5DB7FF-A08B-48CB-8BAA-9464290F66EA}"/>
                </a:ext>
              </a:extLst>
            </p:cNvPr>
            <p:cNvSpPr/>
            <p:nvPr/>
          </p:nvSpPr>
          <p:spPr>
            <a:xfrm>
              <a:off x="8560720" y="1983631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A73A1-0A93-4434-A556-A12612284AD8}"/>
                </a:ext>
              </a:extLst>
            </p:cNvPr>
            <p:cNvSpPr/>
            <p:nvPr/>
          </p:nvSpPr>
          <p:spPr>
            <a:xfrm>
              <a:off x="8382000" y="1620636"/>
              <a:ext cx="149057" cy="129045"/>
            </a:xfrm>
            <a:prstGeom prst="ellipse">
              <a:avLst/>
            </a:prstGeom>
            <a:solidFill>
              <a:srgbClr val="87D07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A4E045-E924-4127-B934-9F87001097D7}"/>
                </a:ext>
              </a:extLst>
            </p:cNvPr>
            <p:cNvSpPr/>
            <p:nvPr/>
          </p:nvSpPr>
          <p:spPr>
            <a:xfrm>
              <a:off x="8802761" y="1664164"/>
              <a:ext cx="149057" cy="129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60653-249F-45C3-8C16-A9232E896F70}"/>
                </a:ext>
              </a:extLst>
            </p:cNvPr>
            <p:cNvSpPr/>
            <p:nvPr/>
          </p:nvSpPr>
          <p:spPr>
            <a:xfrm>
              <a:off x="8265343" y="2500402"/>
              <a:ext cx="149057" cy="129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7A5FC-DC56-44FE-96B1-55ADDD8BA68D}"/>
                </a:ext>
              </a:extLst>
            </p:cNvPr>
            <p:cNvSpPr/>
            <p:nvPr/>
          </p:nvSpPr>
          <p:spPr>
            <a:xfrm>
              <a:off x="7806811" y="1639023"/>
              <a:ext cx="149057" cy="1290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C746A5-E141-44E8-A37F-8CDC80536FB7}"/>
                </a:ext>
              </a:extLst>
            </p:cNvPr>
            <p:cNvSpPr/>
            <p:nvPr/>
          </p:nvSpPr>
          <p:spPr>
            <a:xfrm>
              <a:off x="8761882" y="2291400"/>
              <a:ext cx="149057" cy="12904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99A636-8B8D-4018-A6E9-ED190B60E204}"/>
                </a:ext>
              </a:extLst>
            </p:cNvPr>
            <p:cNvSpPr/>
            <p:nvPr/>
          </p:nvSpPr>
          <p:spPr>
            <a:xfrm>
              <a:off x="7761234" y="2267306"/>
              <a:ext cx="149057" cy="12904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486D30-E2D7-4D56-9A5B-A6A0FA7F0E0A}"/>
                </a:ext>
              </a:extLst>
            </p:cNvPr>
            <p:cNvSpPr/>
            <p:nvPr/>
          </p:nvSpPr>
          <p:spPr>
            <a:xfrm>
              <a:off x="8231110" y="1394225"/>
              <a:ext cx="149057" cy="129045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5E15A-9708-4423-B998-0A42CAF95AA7}"/>
              </a:ext>
            </a:extLst>
          </p:cNvPr>
          <p:cNvSpPr/>
          <p:nvPr/>
        </p:nvSpPr>
        <p:spPr>
          <a:xfrm>
            <a:off x="7822832" y="1340581"/>
            <a:ext cx="1226351" cy="138319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56A12-B6E3-4210-A8F7-9DF307DC8309}"/>
              </a:ext>
            </a:extLst>
          </p:cNvPr>
          <p:cNvSpPr txBox="1"/>
          <p:nvPr/>
        </p:nvSpPr>
        <p:spPr>
          <a:xfrm>
            <a:off x="1520218" y="4044272"/>
            <a:ext cx="125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sweep-line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3C39D-C863-4238-8514-32A5A64A6132}"/>
              </a:ext>
            </a:extLst>
          </p:cNvPr>
          <p:cNvCxnSpPr/>
          <p:nvPr/>
        </p:nvCxnSpPr>
        <p:spPr>
          <a:xfrm>
            <a:off x="266037" y="3057421"/>
            <a:ext cx="1190655" cy="879766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4DBCEB-970A-435F-B635-E6D6F4AD0968}"/>
              </a:ext>
            </a:extLst>
          </p:cNvPr>
          <p:cNvSpPr txBox="1"/>
          <p:nvPr/>
        </p:nvSpPr>
        <p:spPr>
          <a:xfrm>
            <a:off x="5702986" y="6419676"/>
            <a:ext cx="344101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lang="en-IN" dirty="0">
                <a:solidFill>
                  <a:srgbClr val="FFFFFF"/>
                </a:solidFill>
              </a:rPr>
              <a:t>David Mount’s Lecture Notes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5A2F5-015E-4AC0-A515-FA4DA096EC22}"/>
              </a:ext>
            </a:extLst>
          </p:cNvPr>
          <p:cNvSpPr txBox="1"/>
          <p:nvPr/>
        </p:nvSpPr>
        <p:spPr>
          <a:xfrm>
            <a:off x="739469" y="205229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D78E5D-8413-4ECE-B823-757E53B94DDF}"/>
              </a:ext>
            </a:extLst>
          </p:cNvPr>
          <p:cNvSpPr txBox="1"/>
          <p:nvPr/>
        </p:nvSpPr>
        <p:spPr>
          <a:xfrm>
            <a:off x="1003085" y="392876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B7803-49A9-462F-8634-C2F3C8804F7B}"/>
              </a:ext>
            </a:extLst>
          </p:cNvPr>
          <p:cNvSpPr txBox="1"/>
          <p:nvPr/>
        </p:nvSpPr>
        <p:spPr>
          <a:xfrm>
            <a:off x="147263" y="3882593"/>
            <a:ext cx="1353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95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370D4-DD8C-4882-864C-B7C4185F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09" y="1630496"/>
            <a:ext cx="4428781" cy="35970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A499B3-F1C0-4BFE-B72D-54BA024A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simple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765B-765C-4999-A77C-685022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47" y="5191736"/>
            <a:ext cx="8610600" cy="1447800"/>
          </a:xfrm>
          <a:solidFill>
            <a:srgbClr val="FF00FF"/>
          </a:solidFill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Assume:</a:t>
            </a:r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intersected portion is  connected (always true for convex polygons)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Start from an intersection point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Always take the rightmost move while traversing boundaries CW</a:t>
            </a:r>
          </a:p>
        </p:txBody>
      </p:sp>
    </p:spTree>
    <p:extLst>
      <p:ext uri="{BB962C8B-B14F-4D97-AF65-F5344CB8AC3E}">
        <p14:creationId xmlns:p14="http://schemas.microsoft.com/office/powerpoint/2010/main" val="30623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D335-2A5C-43C4-A693-330C3DB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5684"/>
            <a:ext cx="9144001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  Map Overlay: Intersection Problems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75C2DF-9C82-4D44-B546-19A0C62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02372"/>
            <a:ext cx="3352800" cy="3481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21F7B5-A6B2-45C6-9F5C-CF1D9A608726}"/>
              </a:ext>
            </a:extLst>
          </p:cNvPr>
          <p:cNvSpPr txBox="1"/>
          <p:nvPr/>
        </p:nvSpPr>
        <p:spPr>
          <a:xfrm>
            <a:off x="171692" y="762359"/>
            <a:ext cx="563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Map overlay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is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needed to answer questions such as: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What is the total length of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roads through forests?</a:t>
            </a:r>
          </a:p>
          <a:p>
            <a:pPr algn="l"/>
            <a:endParaRPr lang="en-IN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What is the total area of corn-fields within one km from a river?</a:t>
            </a: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What area of all lakes occurs at the geological soil type “rock"?</a:t>
            </a:r>
            <a:endParaRPr lang="en-IN" sz="2800" dirty="0"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A1EB0-7558-4BE3-859B-913CF5507531}"/>
              </a:ext>
            </a:extLst>
          </p:cNvPr>
          <p:cNvSpPr txBox="1"/>
          <p:nvPr/>
        </p:nvSpPr>
        <p:spPr>
          <a:xfrm>
            <a:off x="233424" y="5202437"/>
            <a:ext cx="8577804" cy="138499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To solve map-overlay questions, we need information about the intersection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points from two sets of line segments </a:t>
            </a:r>
            <a:r>
              <a:rPr lang="en-IN" sz="2800" b="0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(possibly, boundaries of regions)</a:t>
            </a:r>
            <a:endParaRPr lang="en-IN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81D84-F04A-4941-B207-D2D7ECC7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07" y="1666694"/>
            <a:ext cx="4494882" cy="35584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0CB41F-4BAD-4309-8793-D2097B8DC3EB}"/>
              </a:ext>
            </a:extLst>
          </p:cNvPr>
          <p:cNvSpPr txBox="1">
            <a:spLocks/>
          </p:cNvSpPr>
          <p:nvPr/>
        </p:nvSpPr>
        <p:spPr>
          <a:xfrm>
            <a:off x="334347" y="5191736"/>
            <a:ext cx="8610600" cy="1447800"/>
          </a:xfrm>
          <a:prstGeom prst="rect">
            <a:avLst/>
          </a:prstGeom>
          <a:solidFill>
            <a:srgbClr val="FF00FF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Assume: intersected portion is  connected (always true for convex polygons)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Start from an intersection point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Always take the rightmost move while traversing boundaries CW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2D54A4-DD54-4E2E-BCA7-4490F219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simple polygons</a:t>
            </a:r>
          </a:p>
        </p:txBody>
      </p:sp>
    </p:spTree>
    <p:extLst>
      <p:ext uri="{BB962C8B-B14F-4D97-AF65-F5344CB8AC3E}">
        <p14:creationId xmlns:p14="http://schemas.microsoft.com/office/powerpoint/2010/main" val="3792530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5C090-B370-45BB-A9D4-51CA957F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80" y="1647021"/>
            <a:ext cx="4560983" cy="35639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5E154-35CA-4D5D-A20D-FCFA0330707D}"/>
              </a:ext>
            </a:extLst>
          </p:cNvPr>
          <p:cNvSpPr txBox="1">
            <a:spLocks/>
          </p:cNvSpPr>
          <p:nvPr/>
        </p:nvSpPr>
        <p:spPr>
          <a:xfrm>
            <a:off x="334347" y="5191736"/>
            <a:ext cx="8610600" cy="1447800"/>
          </a:xfrm>
          <a:prstGeom prst="rect">
            <a:avLst/>
          </a:prstGeom>
          <a:solidFill>
            <a:srgbClr val="FF00FF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Assume: intersected portion is  connected (always true for convex polygons)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Start from an intersection point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Always take the rightmost move while traversing boundaries CW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655E76-B9FA-44EE-BD8B-8E9F01EC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simple polygons</a:t>
            </a:r>
          </a:p>
        </p:txBody>
      </p:sp>
    </p:spTree>
    <p:extLst>
      <p:ext uri="{BB962C8B-B14F-4D97-AF65-F5344CB8AC3E}">
        <p14:creationId xmlns:p14="http://schemas.microsoft.com/office/powerpoint/2010/main" val="3027826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7929C-8D7A-4E3B-98F9-D8D22ABC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52" y="1766972"/>
            <a:ext cx="4494882" cy="33987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C0123-FB70-48D7-99F9-610BDD11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47" y="5191736"/>
            <a:ext cx="8610600" cy="1447800"/>
          </a:xfrm>
          <a:solidFill>
            <a:srgbClr val="FF00FF"/>
          </a:solidFill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Assume: intersected portion is  connected (always true for convex polygons)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Start from an intersection point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Always take the rightmost move while traversing boundaries CW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F9385-A949-417C-A649-AFBBE20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Intersection of two simple polygons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9974A-9FBE-4905-9BEC-22701B2D6160}"/>
              </a:ext>
            </a:extLst>
          </p:cNvPr>
          <p:cNvGrpSpPr/>
          <p:nvPr/>
        </p:nvGrpSpPr>
        <p:grpSpPr>
          <a:xfrm>
            <a:off x="3530084" y="2416066"/>
            <a:ext cx="1663180" cy="1995572"/>
            <a:chOff x="3530084" y="2416066"/>
            <a:chExt cx="1663180" cy="199557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63AC777-F155-4CEC-8261-4B5869115A35}"/>
                </a:ext>
              </a:extLst>
            </p:cNvPr>
            <p:cNvGrpSpPr/>
            <p:nvPr/>
          </p:nvGrpSpPr>
          <p:grpSpPr>
            <a:xfrm>
              <a:off x="3530084" y="2416066"/>
              <a:ext cx="1663180" cy="1995572"/>
              <a:chOff x="3530084" y="2416066"/>
              <a:chExt cx="1663180" cy="199557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E13C0F4-B614-4236-A4AD-675504011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0084" y="2416066"/>
                <a:ext cx="660916" cy="128470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145502C-6473-4A44-BEFE-83FF35DA4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6650" y="2416066"/>
                <a:ext cx="742950" cy="153837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2A254D2-3AAC-47DA-9E47-C9D14D612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5832" y="2500228"/>
                <a:ext cx="756168" cy="16066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B03BABD-7D44-4BAB-9D8A-AD411362F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0909" y="2652628"/>
                <a:ext cx="780273" cy="160661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30E2F-9C47-4E0A-ADE7-C06F30162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2853519"/>
                <a:ext cx="684634" cy="155811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F90B34-A311-4F13-B752-19AB96AEAE5F}"/>
                  </a:ext>
                </a:extLst>
              </p:cNvPr>
              <p:cNvCxnSpPr/>
              <p:nvPr/>
            </p:nvCxnSpPr>
            <p:spPr>
              <a:xfrm flipH="1">
                <a:off x="4343400" y="3192438"/>
                <a:ext cx="533400" cy="12192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7E6A95-CCBE-49D4-88BF-24439AC30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8782" y="3303533"/>
                <a:ext cx="447251" cy="107000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87D810-447D-4BF6-A9EF-329A0CF4C7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09" y="3240929"/>
                <a:ext cx="379755" cy="93812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1CA1D0-779F-4352-B4B8-CACD5C58E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154" y="2590800"/>
              <a:ext cx="353246" cy="58830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3798069"/>
            <a:ext cx="533400" cy="28956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622"/>
            <a:ext cx="8229600" cy="533400"/>
          </a:xfrm>
          <a:solidFill>
            <a:srgbClr val="FF00FF"/>
          </a:solidFill>
          <a:ln>
            <a:noFill/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charset="0"/>
              </a:rPr>
              <a:t>Intersection of two Convex Polygons: Second Method 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14301" y="710399"/>
            <a:ext cx="8915397" cy="280076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can be computed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+ 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 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The upper and lower chains of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are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x-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monotone;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(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+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) time, merge four sorted vertex-lists to form an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-sorted order of 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+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vertices;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Sweep a vertical line from L  R, thus partitioning the plane into </a:t>
            </a:r>
            <a:r>
              <a:rPr lang="en-US" sz="2200" i="1" dirty="0">
                <a:solidFill>
                  <a:srgbClr val="3333FF"/>
                </a:solidFill>
                <a:latin typeface="Calibri"/>
                <a:sym typeface="Symbol" pitchFamily="18" charset="2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+</a:t>
            </a:r>
            <a:r>
              <a:rPr lang="en-US" sz="2200" i="1" dirty="0">
                <a:solidFill>
                  <a:srgbClr val="3333FF"/>
                </a:solidFill>
                <a:latin typeface="Calibri"/>
                <a:sym typeface="Symbol" pitchFamily="18" charset="2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-1 vertical slabs;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The intersection of each slab with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or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is a trapezoid;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The two trapezoids within a slab can be intersected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(1) time;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Hence, we can obtain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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(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+</a:t>
            </a:r>
            <a:r>
              <a:rPr lang="en-US" sz="2200" i="1" dirty="0">
                <a:solidFill>
                  <a:srgbClr val="C00000"/>
                </a:solidFill>
                <a:latin typeface="Calibri"/>
                <a:sym typeface="Symbol" pitchFamily="18" charset="2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) time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381000" y="38742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44196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066800" y="38742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2133600" y="38742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2766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38862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48006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8674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49" name="Freeform 13"/>
          <p:cNvSpPr>
            <a:spLocks/>
          </p:cNvSpPr>
          <p:nvPr/>
        </p:nvSpPr>
        <p:spPr bwMode="auto">
          <a:xfrm>
            <a:off x="381000" y="3962400"/>
            <a:ext cx="4425950" cy="2579688"/>
          </a:xfrm>
          <a:custGeom>
            <a:avLst/>
            <a:gdLst>
              <a:gd name="T0" fmla="*/ 0 w 2788"/>
              <a:gd name="T1" fmla="*/ 557 h 1625"/>
              <a:gd name="T2" fmla="*/ 1108 w 2788"/>
              <a:gd name="T3" fmla="*/ 96 h 1625"/>
              <a:gd name="T4" fmla="*/ 1828 w 2788"/>
              <a:gd name="T5" fmla="*/ 0 h 1625"/>
              <a:gd name="T6" fmla="*/ 2788 w 2788"/>
              <a:gd name="T7" fmla="*/ 720 h 1625"/>
              <a:gd name="T8" fmla="*/ 2213 w 2788"/>
              <a:gd name="T9" fmla="*/ 1625 h 1625"/>
              <a:gd name="T10" fmla="*/ 443 w 2788"/>
              <a:gd name="T11" fmla="*/ 1161 h 1625"/>
              <a:gd name="T12" fmla="*/ 0 w 2788"/>
              <a:gd name="T13" fmla="*/ 557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8" h="1625">
                <a:moveTo>
                  <a:pt x="0" y="557"/>
                </a:moveTo>
                <a:lnTo>
                  <a:pt x="1108" y="96"/>
                </a:lnTo>
                <a:lnTo>
                  <a:pt x="1828" y="0"/>
                </a:lnTo>
                <a:lnTo>
                  <a:pt x="2788" y="720"/>
                </a:lnTo>
                <a:lnTo>
                  <a:pt x="2213" y="1625"/>
                </a:lnTo>
                <a:lnTo>
                  <a:pt x="443" y="1161"/>
                </a:lnTo>
                <a:lnTo>
                  <a:pt x="0" y="557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85800" y="38742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53340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1600200" y="38742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2743200" y="3798069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4" name="Freeform 18"/>
          <p:cNvSpPr>
            <a:spLocks/>
          </p:cNvSpPr>
          <p:nvPr/>
        </p:nvSpPr>
        <p:spPr bwMode="auto">
          <a:xfrm>
            <a:off x="692150" y="4167188"/>
            <a:ext cx="5181600" cy="2233612"/>
          </a:xfrm>
          <a:custGeom>
            <a:avLst/>
            <a:gdLst>
              <a:gd name="T0" fmla="*/ 0 w 3264"/>
              <a:gd name="T1" fmla="*/ 831 h 1407"/>
              <a:gd name="T2" fmla="*/ 584 w 3264"/>
              <a:gd name="T3" fmla="*/ 0 h 1407"/>
              <a:gd name="T4" fmla="*/ 2352 w 3264"/>
              <a:gd name="T5" fmla="*/ 303 h 1407"/>
              <a:gd name="T6" fmla="*/ 3264 w 3264"/>
              <a:gd name="T7" fmla="*/ 735 h 1407"/>
              <a:gd name="T8" fmla="*/ 2937 w 3264"/>
              <a:gd name="T9" fmla="*/ 1075 h 1407"/>
              <a:gd name="T10" fmla="*/ 1296 w 3264"/>
              <a:gd name="T11" fmla="*/ 1407 h 1407"/>
              <a:gd name="T12" fmla="*/ 0 w 3264"/>
              <a:gd name="T13" fmla="*/ 831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4" h="1407">
                <a:moveTo>
                  <a:pt x="0" y="831"/>
                </a:moveTo>
                <a:lnTo>
                  <a:pt x="584" y="0"/>
                </a:lnTo>
                <a:lnTo>
                  <a:pt x="2352" y="303"/>
                </a:lnTo>
                <a:lnTo>
                  <a:pt x="3264" y="735"/>
                </a:lnTo>
                <a:lnTo>
                  <a:pt x="2937" y="1075"/>
                </a:lnTo>
                <a:lnTo>
                  <a:pt x="1296" y="1407"/>
                </a:lnTo>
                <a:lnTo>
                  <a:pt x="0" y="831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3892550" y="37338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Symbol" pitchFamily="18" charset="2"/>
              </a:rPr>
              <a:t>slab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35957B-96A1-413F-AF9D-7A5FBFBCBE78}"/>
              </a:ext>
            </a:extLst>
          </p:cNvPr>
          <p:cNvCxnSpPr/>
          <p:nvPr/>
        </p:nvCxnSpPr>
        <p:spPr>
          <a:xfrm>
            <a:off x="234950" y="38100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173019C-61A0-4A0E-82E3-FA601EB2B1AD}"/>
              </a:ext>
            </a:extLst>
          </p:cNvPr>
          <p:cNvSpPr/>
          <p:nvPr/>
        </p:nvSpPr>
        <p:spPr>
          <a:xfrm>
            <a:off x="312821" y="4800600"/>
            <a:ext cx="149057" cy="129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EFFA4D-0DC6-46E7-856F-E58A1F74DCD6}"/>
              </a:ext>
            </a:extLst>
          </p:cNvPr>
          <p:cNvSpPr/>
          <p:nvPr/>
        </p:nvSpPr>
        <p:spPr>
          <a:xfrm>
            <a:off x="4743534" y="5029200"/>
            <a:ext cx="149057" cy="1290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5B2D1C-B3C2-4444-A046-0DA2BD55273A}"/>
              </a:ext>
            </a:extLst>
          </p:cNvPr>
          <p:cNvSpPr/>
          <p:nvPr/>
        </p:nvSpPr>
        <p:spPr>
          <a:xfrm>
            <a:off x="5808956" y="5252244"/>
            <a:ext cx="149057" cy="129045"/>
          </a:xfrm>
          <a:prstGeom prst="ellipse">
            <a:avLst/>
          </a:prstGeom>
          <a:solidFill>
            <a:srgbClr val="3333CC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FB477C-8F4C-4067-B844-B9596623AF07}"/>
              </a:ext>
            </a:extLst>
          </p:cNvPr>
          <p:cNvSpPr/>
          <p:nvPr/>
        </p:nvSpPr>
        <p:spPr>
          <a:xfrm>
            <a:off x="597069" y="5439745"/>
            <a:ext cx="149057" cy="129045"/>
          </a:xfrm>
          <a:prstGeom prst="ellipse">
            <a:avLst/>
          </a:prstGeom>
          <a:solidFill>
            <a:srgbClr val="3333CC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12DC4-0102-4076-A02E-496993588F9E}"/>
              </a:ext>
            </a:extLst>
          </p:cNvPr>
          <p:cNvSpPr txBox="1"/>
          <p:nvPr/>
        </p:nvSpPr>
        <p:spPr>
          <a:xfrm>
            <a:off x="6397690" y="3577155"/>
            <a:ext cx="283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convex polygon comprises two monotone chains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C2362-3414-427F-B3AC-76C37A2D62BC}"/>
              </a:ext>
            </a:extLst>
          </p:cNvPr>
          <p:cNvSpPr txBox="1"/>
          <p:nvPr/>
        </p:nvSpPr>
        <p:spPr>
          <a:xfrm>
            <a:off x="6084161" y="468493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BFD008-BA05-4FDF-9D45-54ED46F56F2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549691" y="4915771"/>
            <a:ext cx="1534470" cy="70094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4635F4-E2E0-480E-9D58-8356D245AA9D}"/>
              </a:ext>
            </a:extLst>
          </p:cNvPr>
          <p:cNvSpPr txBox="1"/>
          <p:nvPr/>
        </p:nvSpPr>
        <p:spPr>
          <a:xfrm>
            <a:off x="6698602" y="507346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B050"/>
                </a:solidFill>
              </a:rPr>
              <a:t>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7B32C-7F66-4FB0-8B82-7D2741359EE6}"/>
              </a:ext>
            </a:extLst>
          </p:cNvPr>
          <p:cNvCxnSpPr>
            <a:cxnSpLocks/>
          </p:cNvCxnSpPr>
          <p:nvPr/>
        </p:nvCxnSpPr>
        <p:spPr>
          <a:xfrm flipH="1">
            <a:off x="5524500" y="5280483"/>
            <a:ext cx="1219200" cy="531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40" grpId="0" animBg="1"/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/>
      <p:bldP spid="22" grpId="0" animBg="1"/>
      <p:bldP spid="23" grpId="0" animBg="1"/>
      <p:bldP spid="24" grpId="0" animBg="1"/>
      <p:bldP spid="25" grpId="0" animBg="1"/>
      <p:bldP spid="2" grpId="0"/>
      <p:bldP spid="26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7929C-8D7A-4E3B-98F9-D8D22ABC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59" y="1714500"/>
            <a:ext cx="4494882" cy="33987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C0123-FB70-48D7-99F9-610BDD11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931895"/>
            <a:ext cx="9067800" cy="1723217"/>
          </a:xfrm>
          <a:solidFill>
            <a:srgbClr val="FF00FF"/>
          </a:solidFill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Assume: unified portion does not contain a hole (always true for convex polygons)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Start from an intersection point</a:t>
            </a:r>
          </a:p>
          <a:p>
            <a:r>
              <a:rPr lang="en-IN" sz="2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Always take the leftmost move while traversing boundaries CW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F9385-A949-417C-A649-AFBBE20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/>
              <a:t>Union of two simple polygons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DEDEB6-895C-44EB-B28D-4BC1E43460AA}"/>
              </a:ext>
            </a:extLst>
          </p:cNvPr>
          <p:cNvGrpSpPr/>
          <p:nvPr/>
        </p:nvGrpSpPr>
        <p:grpSpPr>
          <a:xfrm>
            <a:off x="2703347" y="2007759"/>
            <a:ext cx="3558621" cy="2747761"/>
            <a:chOff x="2703347" y="2007759"/>
            <a:chExt cx="3558621" cy="274776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09974A-9FBE-4905-9BEC-22701B2D6160}"/>
                </a:ext>
              </a:extLst>
            </p:cNvPr>
            <p:cNvGrpSpPr/>
            <p:nvPr/>
          </p:nvGrpSpPr>
          <p:grpSpPr>
            <a:xfrm>
              <a:off x="2773404" y="2007759"/>
              <a:ext cx="2419861" cy="2675647"/>
              <a:chOff x="2773404" y="2007759"/>
              <a:chExt cx="2419861" cy="267564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63AC777-F155-4CEC-8261-4B5869115A35}"/>
                  </a:ext>
                </a:extLst>
              </p:cNvPr>
              <p:cNvGrpSpPr/>
              <p:nvPr/>
            </p:nvGrpSpPr>
            <p:grpSpPr>
              <a:xfrm>
                <a:off x="3125556" y="2156799"/>
                <a:ext cx="2067709" cy="2526607"/>
                <a:chOff x="3125556" y="2156799"/>
                <a:chExt cx="2067709" cy="25266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E13C0F4-B614-4236-A4AD-67550401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5556" y="2416066"/>
                  <a:ext cx="1065444" cy="181909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45502C-6473-4A44-BEFE-83FF35DA4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6362" y="2156799"/>
                  <a:ext cx="1333505" cy="212800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2A254D2-3AAC-47DA-9E47-C9D14D612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08596" y="2336505"/>
                  <a:ext cx="1193541" cy="197212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B03BABD-7D44-4BAB-9D8A-AD411362F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99288" y="2652628"/>
                  <a:ext cx="911896" cy="1645575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5A30E2F-9C47-4E0A-ADE7-C06F301622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69095" y="2707305"/>
                  <a:ext cx="779207" cy="173804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1F90B34-A311-4F13-B752-19AB96AEA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0070" y="2884950"/>
                  <a:ext cx="764944" cy="167980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A7E6A95-CCBE-49D4-88BF-24439AC30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9600" y="2956652"/>
                  <a:ext cx="767815" cy="1658565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687D810-447D-4BF6-A9EF-329A0CF4C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3825" y="3240929"/>
                  <a:ext cx="619440" cy="144247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D1CA1D0-779F-4352-B4B8-CACD5C58E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3404" y="2007759"/>
                <a:ext cx="1039266" cy="190832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B0F524-B571-447A-BC94-34D9156CE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890" y="2033577"/>
              <a:ext cx="922868" cy="154274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F1E1D7-0C60-4D5F-96CD-D5A8DB2D3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988" y="2057400"/>
              <a:ext cx="1090701" cy="198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6F8AB3-20F5-4390-A0F4-D3E0243AD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0004" y="3148910"/>
              <a:ext cx="756168" cy="160661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C0DB26A-9CA6-481F-B0C6-24B2F7027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1555" y="2966992"/>
              <a:ext cx="494390" cy="107160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DCA823-AA5F-4FE4-9FEF-6F1808250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8934" y="2199784"/>
              <a:ext cx="1126643" cy="199902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F432F6-725E-4CD6-B0A6-0918ED8D9B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4039" y="2893196"/>
              <a:ext cx="530210" cy="114540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BAA456-7B43-48D8-AE40-7ABEA19B7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485" y="2920930"/>
              <a:ext cx="447251" cy="10700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4ED524-7635-4197-A7E4-872D580D0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5110" y="3256409"/>
              <a:ext cx="256858" cy="63983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047835-C94C-42C3-B503-747B29B40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3347" y="2314301"/>
              <a:ext cx="582645" cy="95450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ED0E24-963F-4CD1-B219-826CDB33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90" y="3024036"/>
            <a:ext cx="4186410" cy="2883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C999C-3AAB-4736-9F3E-5F596D63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Map Overlay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7D0DE-0CC0-4F42-8DCF-C985BAA5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7" y="896948"/>
            <a:ext cx="2643266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6C96-F62B-44BC-A913-426E819B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78" y="885719"/>
            <a:ext cx="2758166" cy="183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40384-020C-4DA1-8336-B83F67B33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551" y="914400"/>
            <a:ext cx="2580477" cy="1735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09CA2-A763-4118-8B2E-C8CD912D41C9}"/>
              </a:ext>
            </a:extLst>
          </p:cNvPr>
          <p:cNvSpPr txBox="1"/>
          <p:nvPr/>
        </p:nvSpPr>
        <p:spPr>
          <a:xfrm>
            <a:off x="30190" y="2902566"/>
            <a:ext cx="4927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0" i="0" u="none" strike="noStrike" baseline="0" dirty="0">
                <a:latin typeface="CMSS10"/>
              </a:rPr>
              <a:t>To solve map overlay </a:t>
            </a:r>
            <a:r>
              <a:rPr lang="en-US" sz="2400" b="0" i="0" u="none" strike="noStrike" baseline="0" dirty="0">
                <a:latin typeface="CMSS10"/>
              </a:rPr>
              <a:t>questions, we need to </a:t>
            </a:r>
            <a:r>
              <a:rPr lang="en-IN" sz="2400" b="0" i="0" u="none" strike="noStrike" baseline="0" dirty="0">
                <a:latin typeface="CMSS10"/>
              </a:rPr>
              <a:t>represent subdivisions</a:t>
            </a:r>
          </a:p>
          <a:p>
            <a:pPr algn="just"/>
            <a:endParaRPr lang="en-US" sz="2400" b="0" i="0" u="none" strike="noStrike" baseline="0" dirty="0">
              <a:latin typeface="CMSS10"/>
            </a:endParaRPr>
          </a:p>
          <a:p>
            <a:pPr algn="just"/>
            <a:r>
              <a:rPr lang="en-US" sz="2400" b="0" i="0" u="none" strike="noStrike" baseline="0" dirty="0">
                <a:latin typeface="CMSS10"/>
              </a:rPr>
              <a:t>A planar subdivision is a structure induced by a set of line segments in the plane that can only intersect at common endpoints. It consists of vertices, edges, and faces</a:t>
            </a:r>
          </a:p>
          <a:p>
            <a:pPr algn="just"/>
            <a:endParaRPr lang="en-US" sz="800" dirty="0">
              <a:latin typeface="CMSS10"/>
            </a:endParaRPr>
          </a:p>
          <a:p>
            <a:pPr algn="just"/>
            <a:r>
              <a:rPr lang="en-US" sz="2400" b="0" i="0" u="none" strike="noStrike" baseline="0" dirty="0">
                <a:latin typeface="CMSS10"/>
              </a:rPr>
              <a:t>Representation: DCEL</a:t>
            </a:r>
            <a:endParaRPr lang="en-IN" sz="2400" b="0" i="0" u="none" strike="noStrike" baseline="0" dirty="0">
              <a:latin typeface="CMSS10"/>
            </a:endParaRPr>
          </a:p>
          <a:p>
            <a:pPr algn="l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293FB-E35E-4738-A217-0B1DDD896F80}"/>
              </a:ext>
            </a:extLst>
          </p:cNvPr>
          <p:cNvSpPr txBox="1"/>
          <p:nvPr/>
        </p:nvSpPr>
        <p:spPr>
          <a:xfrm>
            <a:off x="2877094" y="1524000"/>
            <a:ext cx="3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FF"/>
                </a:solidFill>
                <a:sym typeface="Symbol" panose="05050102010706020507" pitchFamily="18" charset="2"/>
              </a:rPr>
              <a:t></a:t>
            </a:r>
            <a:endParaRPr lang="en-IN" sz="2800" dirty="0">
              <a:solidFill>
                <a:srgbClr val="FF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EFE7B-5881-434A-8ECD-9CD44C7DF80B}"/>
              </a:ext>
            </a:extLst>
          </p:cNvPr>
          <p:cNvSpPr txBox="1"/>
          <p:nvPr/>
        </p:nvSpPr>
        <p:spPr>
          <a:xfrm>
            <a:off x="5789724" y="1447800"/>
            <a:ext cx="33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FF"/>
                </a:solidFill>
                <a:sym typeface="Symbol" panose="05050102010706020507" pitchFamily="18" charset="2"/>
              </a:rPr>
              <a:t></a:t>
            </a:r>
            <a:endParaRPr lang="en-IN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A125-CD59-4D42-961B-D20870C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/>
              <a:t>Intersections and Map Overlay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0D31-111C-471C-AC41-F515DAA5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86" y="1752600"/>
            <a:ext cx="418821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53021-7861-49C5-A385-0A1C512757EA}"/>
              </a:ext>
            </a:extLst>
          </p:cNvPr>
          <p:cNvSpPr txBox="1"/>
          <p:nvPr/>
        </p:nvSpPr>
        <p:spPr>
          <a:xfrm>
            <a:off x="457200" y="1676400"/>
            <a:ext cx="4498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How do we organize a planar subdivision for easy access to useful information?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D26CD"/>
                </a:solidFill>
                <a:latin typeface="Arial Narrow" panose="020B0606020202030204" pitchFamily="34" charset="0"/>
              </a:rPr>
              <a:t>H</a:t>
            </a:r>
            <a:r>
              <a:rPr lang="en-US" sz="2400" b="0" i="0" u="none" strike="noStrike" baseline="0" dirty="0">
                <a:solidFill>
                  <a:srgbClr val="7D26CD"/>
                </a:solidFill>
                <a:latin typeface="Arial Narrow" panose="020B0606020202030204" pitchFamily="34" charset="0"/>
              </a:rPr>
              <a:t>ow to tell that objects </a:t>
            </a:r>
            <a:r>
              <a:rPr lang="en-US" sz="2400" b="0" i="1" u="none" strike="noStrike" baseline="0" dirty="0">
                <a:solidFill>
                  <a:srgbClr val="7D26CD"/>
                </a:solidFill>
                <a:latin typeface="Arial Narrow" panose="020B0606020202030204" pitchFamily="34" charset="0"/>
              </a:rPr>
              <a:t>A, B</a:t>
            </a:r>
            <a:r>
              <a:rPr lang="en-US" sz="2400" i="1" dirty="0">
                <a:solidFill>
                  <a:srgbClr val="7D26CD"/>
                </a:solidFill>
                <a:latin typeface="Arial Narrow" panose="020B0606020202030204" pitchFamily="34" charset="0"/>
              </a:rPr>
              <a:t>, </a:t>
            </a:r>
            <a:r>
              <a:rPr lang="en-US" sz="2400" b="0" i="1" u="none" strike="noStrike" baseline="0" dirty="0">
                <a:solidFill>
                  <a:srgbClr val="7D26CD"/>
                </a:solidFill>
                <a:latin typeface="Arial Narrow" panose="020B0606020202030204" pitchFamily="34" charset="0"/>
              </a:rPr>
              <a:t>E </a:t>
            </a:r>
            <a:r>
              <a:rPr lang="en-US" sz="2400" b="0" i="0" u="none" strike="noStrike" baseline="0" dirty="0">
                <a:solidFill>
                  <a:srgbClr val="7D26CD"/>
                </a:solidFill>
                <a:latin typeface="Arial Narrow" panose="020B0606020202030204" pitchFamily="34" charset="0"/>
              </a:rPr>
              <a:t>create a hole? Which edges bound that hole?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The planar subdivision, or planar straight line graph (PSLG), is the embedding of a </a:t>
            </a:r>
            <a:r>
              <a:rPr lang="en-IN" sz="2400" b="0" i="0" u="none" strike="noStrike" baseline="0" dirty="0">
                <a:solidFill>
                  <a:srgbClr val="008D8D"/>
                </a:solidFill>
                <a:latin typeface="Arial Narrow" panose="020B0606020202030204" pitchFamily="34" charset="0"/>
              </a:rPr>
              <a:t>geometric graph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4FA-8F51-BA41-B8F7-8F227E7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DCEL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1CE3-3A4F-484C-8448-0CA76741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77" y="896352"/>
            <a:ext cx="6764041" cy="58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2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FBA7D-03EB-44C3-AF7B-225349CA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62120" cy="60333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80EF15-C886-456B-A1D4-9253CB92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438"/>
            <a:ext cx="9144000" cy="11694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/>
              <a:t>Doubly-Connected Edge Lists (DCEL)</a:t>
            </a:r>
          </a:p>
        </p:txBody>
      </p:sp>
    </p:spTree>
    <p:extLst>
      <p:ext uri="{BB962C8B-B14F-4D97-AF65-F5344CB8AC3E}">
        <p14:creationId xmlns:p14="http://schemas.microsoft.com/office/powerpoint/2010/main" val="3981542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4D2-C1F1-9D4C-BC6E-0532AB0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Computing the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605-A2A3-2B4C-8D86-04DD776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Input: DCEL for S</a:t>
            </a:r>
            <a:r>
              <a:rPr lang="en-US" baseline="-25000" dirty="0"/>
              <a:t>1</a:t>
            </a:r>
            <a:r>
              <a:rPr lang="en-US" dirty="0"/>
              <a:t> and DCEL for S</a:t>
            </a:r>
            <a:r>
              <a:rPr lang="en-US" baseline="-25000" dirty="0"/>
              <a:t>2</a:t>
            </a:r>
          </a:p>
          <a:p>
            <a:r>
              <a:rPr lang="en-US" dirty="0"/>
              <a:t>Output: DCEL for the overlay of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3C72-582E-EE4E-9533-892A46B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2572455"/>
            <a:ext cx="8001000" cy="3553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CAC3A-3597-49DE-B12F-F1D9AFADD1CE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</p:spTree>
    <p:extLst>
      <p:ext uri="{BB962C8B-B14F-4D97-AF65-F5344CB8AC3E}">
        <p14:creationId xmlns:p14="http://schemas.microsoft.com/office/powerpoint/2010/main" val="31584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74FBF-0D12-4BC6-9695-D1C06A8478FB}"/>
              </a:ext>
            </a:extLst>
          </p:cNvPr>
          <p:cNvSpPr/>
          <p:nvPr/>
        </p:nvSpPr>
        <p:spPr bwMode="auto">
          <a:xfrm>
            <a:off x="-965" y="5134570"/>
            <a:ext cx="9118948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AABB-6E31-420C-A6C7-01AD216D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0848"/>
            <a:ext cx="2209800" cy="2105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138525" y="304800"/>
            <a:ext cx="69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Line segment intersections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2B82D-2124-4135-BF40-D32C0AB5732B}"/>
              </a:ext>
            </a:extLst>
          </p:cNvPr>
          <p:cNvSpPr txBox="1"/>
          <p:nvPr/>
        </p:nvSpPr>
        <p:spPr>
          <a:xfrm>
            <a:off x="170752" y="2266563"/>
            <a:ext cx="8973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One of the most basic problems in computational geometry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 </a:t>
            </a:r>
            <a:r>
              <a:rPr lang="en-IN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Solid </a:t>
            </a:r>
            <a:r>
              <a:rPr lang="en-IN" sz="2400" b="0" i="0" u="none" strike="noStrike" baseline="0" dirty="0" err="1">
                <a:solidFill>
                  <a:srgbClr val="0060B0"/>
                </a:solidFill>
                <a:latin typeface="Arial" panose="020B0604020202020204" pitchFamily="34" charset="0"/>
              </a:rPr>
              <a:t>modeling</a:t>
            </a:r>
            <a:endParaRPr lang="en-IN" sz="2400" b="0" i="0" u="none" strike="noStrike" baseline="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Intersection of object boundaries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 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Overlay of subdivisions, e.g. layers in GIS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Bridges on intersections of roads and rivers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Maintenance duty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(road network crossing state boundaries)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 </a:t>
            </a:r>
            <a:r>
              <a:rPr lang="en-IN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Robotics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Collision detection and collision avoidance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 </a:t>
            </a:r>
            <a:r>
              <a:rPr lang="en-IN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Computer graphics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Rendering via ray shooting (intersection of the ray with objects)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9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4D2-C1F1-9D4C-BC6E-0532AB0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Computing the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D605-A2A3-2B4C-8D86-04DD776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Initialization: copy the DCEL for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  <a:p>
            <a:r>
              <a:rPr lang="en-US" dirty="0"/>
              <a:t>These are then “merged”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3C72-582E-EE4E-9533-892A46B4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2572455"/>
            <a:ext cx="8001000" cy="35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2629-4ABB-3A43-A538-D43C245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0" y="160336"/>
            <a:ext cx="8895520" cy="1143000"/>
          </a:xfrm>
        </p:spPr>
        <p:txBody>
          <a:bodyPr>
            <a:normAutofit/>
          </a:bodyPr>
          <a:lstStyle/>
          <a:p>
            <a:r>
              <a:rPr lang="en-US" dirty="0"/>
              <a:t>Use the plane-sweep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C9F-E2B9-9F4F-AE62-D5DF83F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1844"/>
            <a:ext cx="8610600" cy="877956"/>
          </a:xfrm>
        </p:spPr>
        <p:txBody>
          <a:bodyPr/>
          <a:lstStyle/>
          <a:p>
            <a:r>
              <a:rPr lang="en-US" dirty="0"/>
              <a:t>Plane-sweep as in line-segment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6593-B0A9-9C49-AA2D-9F45A9B0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" y="2914261"/>
            <a:ext cx="4648200" cy="335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2255E-166B-4B5D-B176-55CA8F6D9B9E}"/>
              </a:ext>
            </a:extLst>
          </p:cNvPr>
          <p:cNvSpPr txBox="1"/>
          <p:nvPr/>
        </p:nvSpPr>
        <p:spPr>
          <a:xfrm>
            <a:off x="4572000" y="2895600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Arial Narrow" panose="020B0606020202030204" pitchFamily="34" charset="0"/>
              </a:rPr>
              <a:t>Status: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the edges of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and 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endParaRPr lang="en-US" sz="2400" b="0" i="0" u="none" strike="noStrike" baseline="0" dirty="0">
              <a:latin typeface="Arial Narrow" panose="020B0606020202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 Narrow" panose="020B0606020202030204" pitchFamily="34" charset="0"/>
              </a:rPr>
              <a:t>intersecting the sweep line in the</a:t>
            </a:r>
          </a:p>
          <a:p>
            <a:pPr algn="l"/>
            <a:r>
              <a:rPr lang="en-IN" sz="2400" b="0" i="0" u="none" strike="noStrike" baseline="0" dirty="0">
                <a:latin typeface="Arial Narrow" panose="020B0606020202030204" pitchFamily="34" charset="0"/>
              </a:rPr>
              <a:t>left-to-right order;</a:t>
            </a:r>
          </a:p>
          <a:p>
            <a:pPr algn="l"/>
            <a:endParaRPr lang="en-IN" sz="2400" dirty="0">
              <a:latin typeface="Arial Narrow" panose="020B0606020202030204" pitchFamily="34" charset="0"/>
            </a:endParaRPr>
          </a:p>
          <a:p>
            <a:pPr algn="l"/>
            <a:r>
              <a:rPr lang="en-IN" sz="2400" b="1" i="0" u="none" strike="noStrike" baseline="0" dirty="0">
                <a:latin typeface="Arial Narrow" panose="020B0606020202030204" pitchFamily="34" charset="0"/>
              </a:rPr>
              <a:t>Events happen: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 the vertices of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 and 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;</a:t>
            </a:r>
          </a:p>
          <a:p>
            <a:pPr algn="l"/>
            <a:endParaRPr lang="en-US" sz="2400" b="0" i="0" u="none" strike="noStrike" baseline="0" dirty="0">
              <a:latin typeface="Arial Narrow" panose="020B0606020202030204" pitchFamily="34" charset="0"/>
            </a:endParaRPr>
          </a:p>
          <a:p>
            <a:pPr algn="l"/>
            <a:r>
              <a:rPr lang="en-US" sz="2400" dirty="0">
                <a:latin typeface="Arial Narrow" panose="020B0606020202030204" pitchFamily="34" charset="0"/>
              </a:rPr>
              <a:t>a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t intersection points from S</a:t>
            </a:r>
            <a:r>
              <a:rPr lang="en-US" sz="2400" b="0" i="0" u="none" strike="noStrike" baseline="-25000" dirty="0">
                <a:latin typeface="Arial Narrow" panose="020B0606020202030204" pitchFamily="34" charset="0"/>
              </a:rPr>
              <a:t>1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IN" sz="2400" b="0" i="0" u="none" strike="noStrike" baseline="0" dirty="0">
                <a:latin typeface="Arial Narrow" panose="020B0606020202030204" pitchFamily="34" charset="0"/>
              </a:rPr>
              <a:t>and </a:t>
            </a:r>
            <a:r>
              <a:rPr lang="en-US" sz="2400" b="0" i="0" u="none" strike="noStrike" baseline="0" dirty="0">
                <a:latin typeface="Arial Narrow" panose="020B0606020202030204" pitchFamily="34" charset="0"/>
              </a:rPr>
              <a:t>S</a:t>
            </a:r>
            <a:r>
              <a:rPr lang="en-US" sz="2400" baseline="-25000" dirty="0">
                <a:latin typeface="Arial Narrow" panose="020B0606020202030204" pitchFamily="34" charset="0"/>
              </a:rPr>
              <a:t>2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2629-4ABB-3A43-A538-D43C245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1" y="274638"/>
            <a:ext cx="8895520" cy="639762"/>
          </a:xfrm>
          <a:solidFill>
            <a:srgbClr val="FF00FF"/>
          </a:solidFill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Event Management using DCEL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C9F-E2B9-9F4F-AE62-D5DF83F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1164771"/>
          </a:xfrm>
        </p:spPr>
        <p:txBody>
          <a:bodyPr/>
          <a:lstStyle/>
          <a:p>
            <a:r>
              <a:rPr lang="en-US" dirty="0"/>
              <a:t>For each intersection event, add a new vertex to the merged DCEL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6593-B0A9-9C49-AA2D-9F45A9B0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2496615"/>
            <a:ext cx="5983356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1499D-1DAF-49A7-A48C-7793BBD6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1147243"/>
            <a:ext cx="9144000" cy="54610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D4A3ED-5022-43AD-8FE5-2FA4C69391CC}"/>
              </a:ext>
            </a:extLst>
          </p:cNvPr>
          <p:cNvSpPr/>
          <p:nvPr/>
        </p:nvSpPr>
        <p:spPr>
          <a:xfrm>
            <a:off x="381000" y="3925076"/>
            <a:ext cx="5486400" cy="91440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4F290B-3863-468D-AFA0-68F39C722FD6}"/>
              </a:ext>
            </a:extLst>
          </p:cNvPr>
          <p:cNvCxnSpPr>
            <a:cxnSpLocks/>
          </p:cNvCxnSpPr>
          <p:nvPr/>
        </p:nvCxnSpPr>
        <p:spPr>
          <a:xfrm flipV="1">
            <a:off x="5867400" y="3581400"/>
            <a:ext cx="1600200" cy="45720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5246FB-1357-4A95-A236-563A3EDC26A0}"/>
              </a:ext>
            </a:extLst>
          </p:cNvPr>
          <p:cNvSpPr/>
          <p:nvPr/>
        </p:nvSpPr>
        <p:spPr>
          <a:xfrm>
            <a:off x="457200" y="5590592"/>
            <a:ext cx="5486400" cy="91440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579A3-6500-40FB-88A1-CBB63AD2B8E9}"/>
              </a:ext>
            </a:extLst>
          </p:cNvPr>
          <p:cNvCxnSpPr>
            <a:cxnSpLocks/>
          </p:cNvCxnSpPr>
          <p:nvPr/>
        </p:nvCxnSpPr>
        <p:spPr>
          <a:xfrm flipV="1">
            <a:off x="5954485" y="5568821"/>
            <a:ext cx="1600200" cy="411162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6B7A-3B92-4048-86EF-771D9285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2689"/>
            <a:ext cx="2269475" cy="237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A73D0-9C48-4407-ABC6-9BC2B027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02376"/>
            <a:ext cx="1938969" cy="2440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57D58-66C3-4455-823D-9653C3D1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352800"/>
            <a:ext cx="1983036" cy="2489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602406-4F4A-444C-A0C5-8C9E0A3E9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33" y="1431634"/>
            <a:ext cx="7952936" cy="13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F9E4C-A15F-47AB-A2CD-646D14E5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524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5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54948-D3BC-4B41-BC32-F99ABE42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848600" cy="138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7FF24-088E-4200-9A75-C18A206D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3" y="2895600"/>
            <a:ext cx="2799968" cy="3168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FA53D-0079-4BBA-913A-4931674C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74" y="2780383"/>
            <a:ext cx="2401526" cy="3049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AC885-10C0-4ABB-86DE-16312AF0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780383"/>
            <a:ext cx="2514600" cy="3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Overlay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FB73B-8D8E-444A-A153-D8C943E6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3227525"/>
            <a:ext cx="8382000" cy="3355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6B313-9DCA-4E9F-99FA-FC6BDB6B176E}"/>
              </a:ext>
            </a:extLst>
          </p:cNvPr>
          <p:cNvSpPr/>
          <p:nvPr/>
        </p:nvSpPr>
        <p:spPr>
          <a:xfrm>
            <a:off x="533400" y="2971800"/>
            <a:ext cx="3733800" cy="1600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5C80F4-6EBF-4673-BD8C-045E656C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3" y="1406752"/>
            <a:ext cx="8981807" cy="20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3F1F0-DED3-4501-8D2C-24681680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77" y="686304"/>
            <a:ext cx="4913523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3354-2750-46A4-BEB5-16F12CB5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02255"/>
            <a:ext cx="8839200" cy="2822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5257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Overlay Face Updating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123262-3993-4AE5-87F3-7C1B6E92A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143000"/>
            <a:ext cx="4558747" cy="20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52578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Overlay Face Updating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AB371-C47A-457E-B7AC-94780909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45" y="1207929"/>
            <a:ext cx="1447800" cy="2462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839CC-540D-4BBE-ADFD-CA1BC5BD53F7}"/>
              </a:ext>
            </a:extLst>
          </p:cNvPr>
          <p:cNvSpPr txBox="1"/>
          <p:nvPr/>
        </p:nvSpPr>
        <p:spPr>
          <a:xfrm>
            <a:off x="533400" y="4546937"/>
            <a:ext cx="838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Determine the leftmost vertex of each inner boundary cycle;</a:t>
            </a:r>
          </a:p>
          <a:p>
            <a:r>
              <a:rPr lang="en-US" sz="2400" dirty="0"/>
              <a:t>Determine the edge horizontally left of it, take the downward half-edge and its cycle to set </a:t>
            </a:r>
            <a:r>
              <a:rPr lang="en-US" sz="2400" b="1" dirty="0" err="1"/>
              <a:t>InnerComponents</a:t>
            </a:r>
            <a:r>
              <a:rPr lang="en-US" sz="2400" dirty="0"/>
              <a:t>;</a:t>
            </a:r>
          </a:p>
          <a:p>
            <a:r>
              <a:rPr lang="en-US" sz="2400" dirty="0"/>
              <a:t>Set </a:t>
            </a:r>
            <a:r>
              <a:rPr lang="en-US" sz="2400" b="1" dirty="0" err="1"/>
              <a:t>IncidentFace</a:t>
            </a:r>
            <a:r>
              <a:rPr lang="en-US" sz="2400" dirty="0"/>
              <a:t> for half-edges to inner-boundary cycle;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D5AC4-51DF-488D-B7EE-EB0B81CE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34" y="1289180"/>
            <a:ext cx="4913523" cy="2935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698E53-45CA-4645-9A34-A8A33DC5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77574"/>
            <a:ext cx="3445307" cy="55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7B93C6-FA42-414C-8A09-43EBE77F1B0D}"/>
              </a:ext>
            </a:extLst>
          </p:cNvPr>
          <p:cNvSpPr txBox="1"/>
          <p:nvPr/>
        </p:nvSpPr>
        <p:spPr>
          <a:xfrm>
            <a:off x="6995790" y="6397025"/>
            <a:ext cx="200782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Textbook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6C916-DF49-4514-8410-FA5D87AC9972}"/>
              </a:ext>
            </a:extLst>
          </p:cNvPr>
          <p:cNvGrpSpPr/>
          <p:nvPr/>
        </p:nvGrpSpPr>
        <p:grpSpPr>
          <a:xfrm>
            <a:off x="6121045" y="687790"/>
            <a:ext cx="3064810" cy="2916494"/>
            <a:chOff x="6121045" y="687790"/>
            <a:chExt cx="3064810" cy="29164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41ED7-4C02-4DCA-AEE5-9B7C4C3A4B72}"/>
                </a:ext>
              </a:extLst>
            </p:cNvPr>
            <p:cNvGrpSpPr/>
            <p:nvPr/>
          </p:nvGrpSpPr>
          <p:grpSpPr>
            <a:xfrm>
              <a:off x="6676137" y="1136654"/>
              <a:ext cx="2239263" cy="2071837"/>
              <a:chOff x="9296400" y="1207929"/>
              <a:chExt cx="3431636" cy="348394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070FB5-84F7-4924-864F-157487D6B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6400" y="1207929"/>
                <a:ext cx="3431636" cy="3483947"/>
              </a:xfrm>
              <a:prstGeom prst="rect">
                <a:avLst/>
              </a:prstGeom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734F514-2CE1-4F65-A8B6-80B35B4D29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601755" y="2939277"/>
                <a:ext cx="431799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B4CCFCF-59FA-49FE-ACAD-0E83D4DE8B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771886" y="2965875"/>
                <a:ext cx="345537" cy="14624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00D8BB4-9223-443D-9110-6CEA2246BE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602341" y="2970209"/>
                <a:ext cx="259347" cy="198893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143BA9-7149-4116-80C0-18AEA6105B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27927" y="1100965"/>
              <a:ext cx="714806" cy="9948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497D7-A609-4515-88CE-3A2047CA87C5}"/>
                </a:ext>
              </a:extLst>
            </p:cNvPr>
            <p:cNvSpPr txBox="1"/>
            <p:nvPr/>
          </p:nvSpPr>
          <p:spPr>
            <a:xfrm>
              <a:off x="6121045" y="687790"/>
              <a:ext cx="3031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outer component of face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CD649-7811-40A5-B3FF-AC537C650A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868794" y="2302927"/>
              <a:ext cx="373939" cy="6925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545D2-83CC-4A4E-AD20-1088F34D147F}"/>
                </a:ext>
              </a:extLst>
            </p:cNvPr>
            <p:cNvSpPr txBox="1"/>
            <p:nvPr/>
          </p:nvSpPr>
          <p:spPr>
            <a:xfrm>
              <a:off x="6904253" y="2896398"/>
              <a:ext cx="22816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inner component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of face 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E81779-D399-4D3B-B161-54F944D0C5E4}"/>
                </a:ext>
              </a:extLst>
            </p:cNvPr>
            <p:cNvSpPr txBox="1"/>
            <p:nvPr/>
          </p:nvSpPr>
          <p:spPr>
            <a:xfrm>
              <a:off x="7278959" y="1473302"/>
              <a:ext cx="497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6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D335-2A5C-43C4-A693-330C3DB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5684"/>
            <a:ext cx="895880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  Intersection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30275-C454-4023-A8A4-C4F96E1E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2" y="2458079"/>
            <a:ext cx="2438400" cy="2375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D00607-41CC-45C5-BDBF-5488D5FB71E1}"/>
              </a:ext>
            </a:extLst>
          </p:cNvPr>
          <p:cNvSpPr txBox="1"/>
          <p:nvPr/>
        </p:nvSpPr>
        <p:spPr>
          <a:xfrm>
            <a:off x="246751" y="674821"/>
            <a:ext cx="8650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Determine whether two line segments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,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Arial" pitchFamily="34" charset="0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and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Sans10-Regular"/>
                <a:ea typeface="+mn-ea"/>
                <a:cs typeface="Arial" pitchFamily="34" charset="0"/>
              </a:rPr>
              <a:t>,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MathItalic10-Regular"/>
                <a:ea typeface="+mn-ea"/>
                <a:cs typeface="Arial" pitchFamily="34" charset="0"/>
              </a:rPr>
              <a:t>) intersect properly, i.e., the point of intersection must lie strictly to the interior of both segments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MathItalic10-Regular"/>
              <a:ea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46C4C-CE63-44DE-AA7E-47365418BA82}"/>
              </a:ext>
            </a:extLst>
          </p:cNvPr>
          <p:cNvSpPr txBox="1"/>
          <p:nvPr/>
        </p:nvSpPr>
        <p:spPr>
          <a:xfrm>
            <a:off x="2835637" y="2924006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1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2800" b="0" i="0" u="none" strike="noStrike" kern="1200" cap="none" spc="0" normalizeH="0" baseline="-2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929F0-99F4-4651-98C4-38A7E7E3D620}"/>
              </a:ext>
            </a:extLst>
          </p:cNvPr>
          <p:cNvSpPr txBox="1"/>
          <p:nvPr/>
        </p:nvSpPr>
        <p:spPr>
          <a:xfrm>
            <a:off x="549637" y="3877726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F83CE-1DE2-41CB-B955-57D26758BED3}"/>
              </a:ext>
            </a:extLst>
          </p:cNvPr>
          <p:cNvSpPr txBox="1"/>
          <p:nvPr/>
        </p:nvSpPr>
        <p:spPr>
          <a:xfrm>
            <a:off x="2107688" y="2184175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1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IN" sz="2800" b="0" i="0" u="none" strike="noStrike" kern="1200" cap="none" spc="0" normalizeH="0" baseline="-2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08E86-FF7A-4D59-9AD1-9FF083D9A534}"/>
              </a:ext>
            </a:extLst>
          </p:cNvPr>
          <p:cNvSpPr txBox="1"/>
          <p:nvPr/>
        </p:nvSpPr>
        <p:spPr>
          <a:xfrm>
            <a:off x="2161879" y="4163774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1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2800" b="0" i="0" u="none" strike="noStrike" kern="1200" cap="none" spc="0" normalizeH="0" baseline="-2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8D2D-6DE6-44DA-9ED9-D6F14A79C30A}"/>
              </a:ext>
            </a:extLst>
          </p:cNvPr>
          <p:cNvSpPr txBox="1"/>
          <p:nvPr/>
        </p:nvSpPr>
        <p:spPr>
          <a:xfrm>
            <a:off x="8435651" y="1883969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1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2800" b="0" i="0" u="none" strike="noStrike" kern="1200" cap="none" spc="0" normalizeH="0" baseline="-2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669CF-73A5-4EFB-917E-27D7B6F4E549}"/>
              </a:ext>
            </a:extLst>
          </p:cNvPr>
          <p:cNvSpPr txBox="1"/>
          <p:nvPr/>
        </p:nvSpPr>
        <p:spPr>
          <a:xfrm>
            <a:off x="6531044" y="2604131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32806-9F89-4A4E-BC16-A7CD7DF48AA0}"/>
              </a:ext>
            </a:extLst>
          </p:cNvPr>
          <p:cNvSpPr txBox="1"/>
          <p:nvPr/>
        </p:nvSpPr>
        <p:spPr>
          <a:xfrm flipH="1">
            <a:off x="6026365" y="4214212"/>
            <a:ext cx="56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89745-CA77-4EBE-8D68-157C96F235FD}"/>
              </a:ext>
            </a:extLst>
          </p:cNvPr>
          <p:cNvSpPr txBox="1"/>
          <p:nvPr/>
        </p:nvSpPr>
        <p:spPr>
          <a:xfrm>
            <a:off x="7814220" y="2976024"/>
            <a:ext cx="6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1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2800" b="0" i="0" u="none" strike="noStrike" kern="1200" cap="none" spc="0" normalizeH="0" baseline="-24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3E1BCD-598E-4667-B6D8-96A02DC00462}"/>
              </a:ext>
            </a:extLst>
          </p:cNvPr>
          <p:cNvGrpSpPr/>
          <p:nvPr/>
        </p:nvGrpSpPr>
        <p:grpSpPr>
          <a:xfrm>
            <a:off x="3703578" y="2277653"/>
            <a:ext cx="2282444" cy="2361754"/>
            <a:chOff x="3703578" y="2277653"/>
            <a:chExt cx="2282444" cy="23617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F3FB78-1E01-40F8-A729-537FF8235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785" y="2707395"/>
              <a:ext cx="1979622" cy="1800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AE46F0-D369-4942-AF7D-4EC6EAD17B09}"/>
                </a:ext>
              </a:extLst>
            </p:cNvPr>
            <p:cNvSpPr txBox="1"/>
            <p:nvPr/>
          </p:nvSpPr>
          <p:spPr>
            <a:xfrm>
              <a:off x="5310832" y="2926619"/>
              <a:ext cx="675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p</a:t>
              </a:r>
              <a:r>
                <a:rPr kumimoji="0" lang="en-IN" sz="2800" b="0" i="1" u="none" strike="noStrike" kern="1200" cap="none" spc="0" normalizeH="0" baseline="-24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2</a:t>
              </a:r>
              <a:endPara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7A1360-ECAC-4AA6-88ED-317B58A092A6}"/>
                </a:ext>
              </a:extLst>
            </p:cNvPr>
            <p:cNvSpPr txBox="1"/>
            <p:nvPr/>
          </p:nvSpPr>
          <p:spPr>
            <a:xfrm>
              <a:off x="3703578" y="4116187"/>
              <a:ext cx="675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p</a:t>
              </a:r>
              <a:r>
                <a:rPr kumimoji="0" lang="en-IN" sz="2800" b="0" i="0" u="none" strike="noStrike" kern="1200" cap="none" spc="0" normalizeH="0" baseline="-24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7D72F6-3DBF-4354-820C-680A4A11235D}"/>
                </a:ext>
              </a:extLst>
            </p:cNvPr>
            <p:cNvSpPr txBox="1"/>
            <p:nvPr/>
          </p:nvSpPr>
          <p:spPr>
            <a:xfrm>
              <a:off x="4087310" y="2277653"/>
              <a:ext cx="675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q</a:t>
              </a:r>
              <a:r>
                <a:rPr kumimoji="0" lang="en-IN" sz="2800" b="0" i="1" u="none" strike="noStrike" kern="1200" cap="none" spc="0" normalizeH="0" baseline="-24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1</a:t>
              </a:r>
              <a:endPara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B04467-0998-4BA3-A1A3-50527824A2C7}"/>
                </a:ext>
              </a:extLst>
            </p:cNvPr>
            <p:cNvSpPr txBox="1"/>
            <p:nvPr/>
          </p:nvSpPr>
          <p:spPr>
            <a:xfrm>
              <a:off x="4963531" y="3502183"/>
              <a:ext cx="675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q</a:t>
              </a:r>
              <a:r>
                <a:rPr kumimoji="0" lang="en-IN" sz="2800" b="0" i="1" u="none" strike="noStrike" kern="1200" cap="none" spc="0" normalizeH="0" baseline="-24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2</a:t>
              </a:r>
              <a:endPara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B1FA71E-A5BA-4A37-A80F-C1FDA3443CF3}"/>
              </a:ext>
            </a:extLst>
          </p:cNvPr>
          <p:cNvSpPr txBox="1"/>
          <p:nvPr/>
        </p:nvSpPr>
        <p:spPr>
          <a:xfrm>
            <a:off x="1447799" y="5257800"/>
            <a:ext cx="293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Orient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0FF636-671F-4698-A26F-D79BF35F9089}"/>
              </a:ext>
            </a:extLst>
          </p:cNvPr>
          <p:cNvSpPr txBox="1"/>
          <p:nvPr/>
        </p:nvSpPr>
        <p:spPr>
          <a:xfrm>
            <a:off x="4308808" y="5303089"/>
            <a:ext cx="293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Orient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6748E-0808-4D8C-A04D-3AC067F8057D}"/>
              </a:ext>
            </a:extLst>
          </p:cNvPr>
          <p:cNvSpPr txBox="1"/>
          <p:nvPr/>
        </p:nvSpPr>
        <p:spPr>
          <a:xfrm>
            <a:off x="4017862" y="5354546"/>
            <a:ext cx="56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2B0A3-F218-43F9-9415-BC47EE913136}"/>
              </a:ext>
            </a:extLst>
          </p:cNvPr>
          <p:cNvSpPr txBox="1"/>
          <p:nvPr/>
        </p:nvSpPr>
        <p:spPr>
          <a:xfrm>
            <a:off x="6973784" y="5348378"/>
            <a:ext cx="87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2F1ADE-CBE4-443A-864F-2EAE717DA6F0}"/>
              </a:ext>
            </a:extLst>
          </p:cNvPr>
          <p:cNvGrpSpPr/>
          <p:nvPr/>
        </p:nvGrpSpPr>
        <p:grpSpPr>
          <a:xfrm>
            <a:off x="6636784" y="2413593"/>
            <a:ext cx="2136462" cy="1020826"/>
            <a:chOff x="5758407" y="1036574"/>
            <a:chExt cx="2136462" cy="102082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AAD473-20CF-4A74-82B8-1261C68B6D6D}"/>
                </a:ext>
              </a:extLst>
            </p:cNvPr>
            <p:cNvCxnSpPr/>
            <p:nvPr/>
          </p:nvCxnSpPr>
          <p:spPr bwMode="auto">
            <a:xfrm flipV="1">
              <a:off x="5833614" y="1143000"/>
              <a:ext cx="2014985" cy="7955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9E5035-600A-4093-8371-2C8FDEA808E8}"/>
                </a:ext>
              </a:extLst>
            </p:cNvPr>
            <p:cNvSpPr/>
            <p:nvPr/>
          </p:nvSpPr>
          <p:spPr bwMode="auto">
            <a:xfrm>
              <a:off x="5758407" y="1825992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081506-D92A-4CBD-87CC-4EA1CE129297}"/>
                </a:ext>
              </a:extLst>
            </p:cNvPr>
            <p:cNvSpPr/>
            <p:nvPr/>
          </p:nvSpPr>
          <p:spPr bwMode="auto">
            <a:xfrm>
              <a:off x="7709676" y="1036574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69142B-73CC-4B73-AB7C-36B5A4F449D7}"/>
              </a:ext>
            </a:extLst>
          </p:cNvPr>
          <p:cNvGrpSpPr/>
          <p:nvPr/>
        </p:nvGrpSpPr>
        <p:grpSpPr>
          <a:xfrm rot="19770282">
            <a:off x="6024731" y="3536867"/>
            <a:ext cx="2136462" cy="1020826"/>
            <a:chOff x="5758407" y="1036574"/>
            <a:chExt cx="2136462" cy="102082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A20D56-F091-4083-BEC0-BF623F1DE94E}"/>
                </a:ext>
              </a:extLst>
            </p:cNvPr>
            <p:cNvCxnSpPr/>
            <p:nvPr/>
          </p:nvCxnSpPr>
          <p:spPr bwMode="auto">
            <a:xfrm flipV="1">
              <a:off x="5833614" y="1143000"/>
              <a:ext cx="2014985" cy="7955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4AA98FD-F2F1-45EF-A33F-EE442A6E09F7}"/>
                </a:ext>
              </a:extLst>
            </p:cNvPr>
            <p:cNvSpPr/>
            <p:nvPr/>
          </p:nvSpPr>
          <p:spPr bwMode="auto">
            <a:xfrm>
              <a:off x="5758407" y="1825992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842F576-4BF9-4AF4-A040-CD38AED0B206}"/>
                </a:ext>
              </a:extLst>
            </p:cNvPr>
            <p:cNvSpPr/>
            <p:nvPr/>
          </p:nvSpPr>
          <p:spPr bwMode="auto">
            <a:xfrm>
              <a:off x="7709676" y="1036574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B8830B7-472C-49DD-8C8C-326FF115F79F}"/>
              </a:ext>
            </a:extLst>
          </p:cNvPr>
          <p:cNvSpPr txBox="1"/>
          <p:nvPr/>
        </p:nvSpPr>
        <p:spPr>
          <a:xfrm>
            <a:off x="1437371" y="6003048"/>
            <a:ext cx="293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Orient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B68F8F-E8AB-4B3F-BF4B-58F1163DF52D}"/>
              </a:ext>
            </a:extLst>
          </p:cNvPr>
          <p:cNvSpPr txBox="1"/>
          <p:nvPr/>
        </p:nvSpPr>
        <p:spPr>
          <a:xfrm>
            <a:off x="4298380" y="6048337"/>
            <a:ext cx="293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Orient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800" b="0" i="0" u="none" strike="noStrike" kern="1200" cap="none" spc="0" normalizeH="0" baseline="-2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6FE63-E53D-43B8-8516-37BFD935B3E1}"/>
              </a:ext>
            </a:extLst>
          </p:cNvPr>
          <p:cNvSpPr txBox="1"/>
          <p:nvPr/>
        </p:nvSpPr>
        <p:spPr>
          <a:xfrm>
            <a:off x="4007434" y="6099794"/>
            <a:ext cx="56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FCCB4-E4BE-4481-AA25-EF8BE87E948C}"/>
              </a:ext>
            </a:extLst>
          </p:cNvPr>
          <p:cNvSpPr txBox="1"/>
          <p:nvPr/>
        </p:nvSpPr>
        <p:spPr>
          <a:xfrm>
            <a:off x="6963356" y="6093626"/>
            <a:ext cx="87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&lt;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91759-1647-4133-A926-F012249DAD5C}"/>
              </a:ext>
            </a:extLst>
          </p:cNvPr>
          <p:cNvSpPr txBox="1"/>
          <p:nvPr/>
        </p:nvSpPr>
        <p:spPr>
          <a:xfrm>
            <a:off x="734832" y="5613072"/>
            <a:ext cx="87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and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03EAC81-F8A7-4C46-A071-EAD10DE7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6" y="2379114"/>
            <a:ext cx="1696468" cy="28581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8133DA0-D690-4BB1-8878-DFED858BD962}"/>
              </a:ext>
            </a:extLst>
          </p:cNvPr>
          <p:cNvSpPr txBox="1"/>
          <p:nvPr/>
        </p:nvSpPr>
        <p:spPr>
          <a:xfrm>
            <a:off x="57851" y="4833143"/>
            <a:ext cx="1844031" cy="52322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intersect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iff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6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7" grpId="0"/>
      <p:bldP spid="33" grpId="0"/>
      <p:bldP spid="34" grpId="0"/>
      <p:bldP spid="35" grpId="0"/>
      <p:bldP spid="50" grpId="0"/>
      <p:bldP spid="51" grpId="0"/>
      <p:bldP spid="52" grpId="0"/>
      <p:bldP spid="53" grpId="0"/>
      <p:bldP spid="54" grpId="0"/>
      <p:bldP spid="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14-7A64-4D53-9ECF-EB2DA45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5257800" cy="1143000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C450C-2D2D-4510-A782-0FAE245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3" y="1524000"/>
            <a:ext cx="8763066" cy="410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A8BE6-8FBA-440B-A4BE-62EF0B517457}"/>
              </a:ext>
            </a:extLst>
          </p:cNvPr>
          <p:cNvSpPr txBox="1"/>
          <p:nvPr/>
        </p:nvSpPr>
        <p:spPr>
          <a:xfrm>
            <a:off x="228600" y="3124200"/>
            <a:ext cx="8550017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8BF60-27BE-419E-98BD-330F79F0E52E}"/>
              </a:ext>
            </a:extLst>
          </p:cNvPr>
          <p:cNvSpPr txBox="1"/>
          <p:nvPr/>
        </p:nvSpPr>
        <p:spPr>
          <a:xfrm>
            <a:off x="381000" y="4329614"/>
            <a:ext cx="8763000" cy="1309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F2C9F-7950-4B87-8409-12C27558C475}"/>
              </a:ext>
            </a:extLst>
          </p:cNvPr>
          <p:cNvSpPr txBox="1"/>
          <p:nvPr/>
        </p:nvSpPr>
        <p:spPr>
          <a:xfrm>
            <a:off x="5334000" y="457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n</a:t>
            </a:r>
            <a:r>
              <a:rPr lang="en-IN" sz="2400" dirty="0"/>
              <a:t>: sum of the complexities of input DCELs</a:t>
            </a:r>
          </a:p>
        </p:txBody>
      </p:sp>
    </p:spTree>
    <p:extLst>
      <p:ext uri="{BB962C8B-B14F-4D97-AF65-F5344CB8AC3E}">
        <p14:creationId xmlns:p14="http://schemas.microsoft.com/office/powerpoint/2010/main" val="3122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D335-2A5C-43C4-A693-330C3DB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5684"/>
            <a:ext cx="8958805" cy="762000"/>
          </a:xfrm>
          <a:solidFill>
            <a:srgbClr val="FF00FF"/>
          </a:solidFill>
        </p:spPr>
        <p:txBody>
          <a:bodyPr/>
          <a:lstStyle/>
          <a:p>
            <a:r>
              <a:rPr lang="en-IN" sz="3600" b="0" dirty="0">
                <a:solidFill>
                  <a:schemeClr val="bg1"/>
                </a:solidFill>
              </a:rPr>
              <a:t>  The Easy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1F7B5-A6B2-45C6-9F5C-CF1D9A608726}"/>
              </a:ext>
            </a:extLst>
          </p:cNvPr>
          <p:cNvSpPr txBox="1"/>
          <p:nvPr/>
        </p:nvSpPr>
        <p:spPr>
          <a:xfrm>
            <a:off x="184232" y="105316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Given a set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of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line segments in the plane, find all intersection points efficiently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A1EB0-7558-4BE3-859B-913CF5507531}"/>
              </a:ext>
            </a:extLst>
          </p:cNvPr>
          <p:cNvSpPr txBox="1"/>
          <p:nvPr/>
        </p:nvSpPr>
        <p:spPr>
          <a:xfrm>
            <a:off x="184232" y="3124200"/>
            <a:ext cx="6395976" cy="3108543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Algorithm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Find_Intersections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Input.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A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of line segments in the plane.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Output.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The set of intersection points among the segments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1. for each pair of line segments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2. If intersected, report their intersection point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Question: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Can we improve this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) bound?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99C82-058C-45E1-B50D-DF8202A1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08" y="1371599"/>
            <a:ext cx="2590800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74FBF-0D12-4BC6-9695-D1C06A8478FB}"/>
              </a:ext>
            </a:extLst>
          </p:cNvPr>
          <p:cNvSpPr/>
          <p:nvPr/>
        </p:nvSpPr>
        <p:spPr bwMode="auto">
          <a:xfrm>
            <a:off x="-965" y="5134570"/>
            <a:ext cx="9118948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AABB-6E31-420C-A6C7-01AD216D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9417"/>
            <a:ext cx="2209800" cy="2105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138525" y="304800"/>
            <a:ext cx="69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Line segment intersections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2B82D-2124-4135-BF40-D32C0AB5732B}"/>
              </a:ext>
            </a:extLst>
          </p:cNvPr>
          <p:cNvSpPr txBox="1"/>
          <p:nvPr/>
        </p:nvSpPr>
        <p:spPr>
          <a:xfrm>
            <a:off x="228600" y="2994718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</a:t>
            </a:r>
            <a:r>
              <a:rPr lang="en-IN" sz="24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Given </a:t>
            </a:r>
            <a:r>
              <a:rPr lang="en-US" sz="2400" b="0" i="1" u="none" strike="noStrike" baseline="0" dirty="0">
                <a:solidFill>
                  <a:srgbClr val="0060B0"/>
                </a:solidFill>
                <a:latin typeface="Arial,Italic"/>
              </a:rPr>
              <a:t>n 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line segments in the plane, report all points where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60B0"/>
                </a:solidFill>
                <a:latin typeface="Arial" panose="020B0604020202020204" pitchFamily="34" charset="0"/>
              </a:rPr>
              <a:t>a pair of line segments intersect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BDEA"/>
                </a:solidFill>
                <a:latin typeface="Wingdings" panose="05000000000000000000" pitchFamily="2" charset="2"/>
              </a:rPr>
              <a:t> </a:t>
            </a:r>
            <a:r>
              <a:rPr lang="en-IN" sz="2400" b="0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Problem complexity</a:t>
            </a:r>
          </a:p>
          <a:p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Worst case #</a:t>
            </a:r>
            <a:r>
              <a:rPr lang="pt-BR" sz="2400" i="1" dirty="0">
                <a:solidFill>
                  <a:srgbClr val="0060B0"/>
                </a:solidFill>
              </a:rPr>
              <a:t> I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400" b="0" i="0" u="none" strike="noStrike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intersections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Practical case – only some intersections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Can we build 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FF3300"/>
                </a:solidFill>
                <a:latin typeface="Arial" panose="020B0604020202020204" pitchFamily="34" charset="0"/>
              </a:rPr>
              <a:t>output-sensitive algorithm?</a:t>
            </a:r>
          </a:p>
          <a:p>
            <a:pPr algn="l"/>
            <a:r>
              <a:rPr lang="pt-BR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O(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Arial,Italic"/>
              </a:rPr>
              <a:t>n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log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Arial,Italic"/>
              </a:rPr>
              <a:t>n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optimal randomized algorithm</a:t>
            </a:r>
          </a:p>
          <a:p>
            <a:pPr algn="l"/>
            <a:r>
              <a:rPr lang="pt-BR" sz="2400" b="0" i="0" u="none" strike="noStrike" baseline="0" dirty="0">
                <a:solidFill>
                  <a:srgbClr val="005792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O(</a:t>
            </a:r>
            <a:r>
              <a:rPr lang="pt-BR" sz="2400" b="0" i="1" u="none" strike="noStrike" baseline="0" dirty="0">
                <a:solidFill>
                  <a:srgbClr val="0070C0"/>
                </a:solidFill>
                <a:latin typeface="Arial,Italic"/>
              </a:rPr>
              <a:t>n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log </a:t>
            </a:r>
            <a:r>
              <a:rPr lang="pt-BR" sz="2400" b="0" i="1" u="none" strike="noStrike" baseline="0" dirty="0">
                <a:solidFill>
                  <a:srgbClr val="0070C0"/>
                </a:solidFill>
                <a:latin typeface="Arial,Italic"/>
              </a:rPr>
              <a:t>n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+ </a:t>
            </a:r>
            <a:r>
              <a:rPr lang="pt-BR" sz="2400" b="0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log </a:t>
            </a:r>
            <a:r>
              <a:rPr lang="pt-BR" sz="2400" b="0" i="1" u="none" strike="noStrike" baseline="0" dirty="0">
                <a:solidFill>
                  <a:srgbClr val="0070C0"/>
                </a:solidFill>
                <a:latin typeface="Arial,Italic"/>
              </a:rPr>
              <a:t>n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IN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Bentley-</a:t>
            </a:r>
            <a:r>
              <a:rPr lang="en-IN" sz="2400" b="0" i="0" u="none" strike="noStrike" baseline="0" dirty="0" err="1">
                <a:solidFill>
                  <a:srgbClr val="0070C0"/>
                </a:solidFill>
                <a:latin typeface="Arial" panose="020B0604020202020204" pitchFamily="34" charset="0"/>
              </a:rPr>
              <a:t>Ottmann</a:t>
            </a: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sweep-line algorithm,  </a:t>
            </a:r>
          </a:p>
          <a:p>
            <a:pPr algn="l"/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</a:rPr>
              <a:t>   </a:t>
            </a:r>
            <a:r>
              <a:rPr lang="pt-BR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IEEE TC 1979 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AA90E-2D04-42A3-88B3-2ED3769FAB62}"/>
              </a:ext>
            </a:extLst>
          </p:cNvPr>
          <p:cNvSpPr txBox="1"/>
          <p:nvPr/>
        </p:nvSpPr>
        <p:spPr>
          <a:xfrm>
            <a:off x="320233" y="1101326"/>
            <a:ext cx="628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Intersection of complex shapes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simpler intersection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Line segment intersection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is the most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basic intersection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algorithm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AA5E-1950-46CC-82AE-3333E19ED22F}"/>
              </a:ext>
            </a:extLst>
          </p:cNvPr>
          <p:cNvSpPr/>
          <p:nvPr/>
        </p:nvSpPr>
        <p:spPr bwMode="auto">
          <a:xfrm>
            <a:off x="228600" y="5620475"/>
            <a:ext cx="8534400" cy="8382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AA90E-2D04-42A3-88B3-2ED3769FAB62}"/>
              </a:ext>
            </a:extLst>
          </p:cNvPr>
          <p:cNvSpPr txBox="1"/>
          <p:nvPr/>
        </p:nvSpPr>
        <p:spPr>
          <a:xfrm>
            <a:off x="220347" y="1327536"/>
            <a:ext cx="514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Two line segments can intersect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only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their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-spans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have an overlap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(i.e., necessary condition)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21CD1-871C-4A5C-9632-EEC5C91C7162}"/>
              </a:ext>
            </a:extLst>
          </p:cNvPr>
          <p:cNvGrpSpPr/>
          <p:nvPr/>
        </p:nvGrpSpPr>
        <p:grpSpPr>
          <a:xfrm>
            <a:off x="5266480" y="299662"/>
            <a:ext cx="3581400" cy="3009619"/>
            <a:chOff x="4887845" y="694670"/>
            <a:chExt cx="3581400" cy="300961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1CB4A2-517B-4F7A-A119-37166BC80718}"/>
                </a:ext>
              </a:extLst>
            </p:cNvPr>
            <p:cNvGrpSpPr/>
            <p:nvPr/>
          </p:nvGrpSpPr>
          <p:grpSpPr>
            <a:xfrm>
              <a:off x="4887845" y="694670"/>
              <a:ext cx="3581400" cy="3009619"/>
              <a:chOff x="5560416" y="1075171"/>
              <a:chExt cx="2971800" cy="258484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8B7DCC3-281B-416E-9D86-B6687F2C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60416" y="1075171"/>
                <a:ext cx="2971800" cy="2584847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8DA63C-264C-4093-95C5-4F511FF84FD6}"/>
                  </a:ext>
                </a:extLst>
              </p:cNvPr>
              <p:cNvSpPr/>
              <p:nvPr/>
            </p:nvSpPr>
            <p:spPr bwMode="auto">
              <a:xfrm>
                <a:off x="7543800" y="26670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43A183-779A-4439-9502-4C7C7EBA039E}"/>
                </a:ext>
              </a:extLst>
            </p:cNvPr>
            <p:cNvSpPr/>
            <p:nvPr/>
          </p:nvSpPr>
          <p:spPr bwMode="auto">
            <a:xfrm>
              <a:off x="5858629" y="965035"/>
              <a:ext cx="2084333" cy="143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F44D3F-9F7B-4BB3-8D09-4B4CAAD25788}"/>
              </a:ext>
            </a:extLst>
          </p:cNvPr>
          <p:cNvGrpSpPr/>
          <p:nvPr/>
        </p:nvGrpSpPr>
        <p:grpSpPr>
          <a:xfrm rot="257002">
            <a:off x="6553199" y="663169"/>
            <a:ext cx="2136462" cy="1020826"/>
            <a:chOff x="5758407" y="1036574"/>
            <a:chExt cx="2136462" cy="10208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4B7FEE-0D09-4C00-80D7-73E2EFF64722}"/>
                </a:ext>
              </a:extLst>
            </p:cNvPr>
            <p:cNvCxnSpPr/>
            <p:nvPr/>
          </p:nvCxnSpPr>
          <p:spPr bwMode="auto">
            <a:xfrm flipV="1">
              <a:off x="5833614" y="1143000"/>
              <a:ext cx="2014985" cy="7955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B6A964-F3D2-4511-985B-9C1A93D2929D}"/>
                </a:ext>
              </a:extLst>
            </p:cNvPr>
            <p:cNvSpPr/>
            <p:nvPr/>
          </p:nvSpPr>
          <p:spPr bwMode="auto">
            <a:xfrm>
              <a:off x="5758407" y="1825992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8841D0-6ED7-4583-B5B2-3D4248D3F762}"/>
                </a:ext>
              </a:extLst>
            </p:cNvPr>
            <p:cNvSpPr/>
            <p:nvPr/>
          </p:nvSpPr>
          <p:spPr bwMode="auto">
            <a:xfrm>
              <a:off x="7709676" y="1036574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548E6F-75D2-4A4D-87C7-360A50205525}"/>
              </a:ext>
            </a:extLst>
          </p:cNvPr>
          <p:cNvGrpSpPr/>
          <p:nvPr/>
        </p:nvGrpSpPr>
        <p:grpSpPr>
          <a:xfrm rot="19129470">
            <a:off x="6676481" y="830476"/>
            <a:ext cx="1738883" cy="920765"/>
            <a:chOff x="5758407" y="1036574"/>
            <a:chExt cx="2136462" cy="10208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9CE4B5-D409-4C98-9FC9-210FF99D39CB}"/>
                </a:ext>
              </a:extLst>
            </p:cNvPr>
            <p:cNvCxnSpPr/>
            <p:nvPr/>
          </p:nvCxnSpPr>
          <p:spPr bwMode="auto">
            <a:xfrm flipV="1">
              <a:off x="5833614" y="1143000"/>
              <a:ext cx="2014985" cy="79559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DCC600-9E79-4189-A92A-8F5D583620C4}"/>
                </a:ext>
              </a:extLst>
            </p:cNvPr>
            <p:cNvSpPr/>
            <p:nvPr/>
          </p:nvSpPr>
          <p:spPr bwMode="auto">
            <a:xfrm>
              <a:off x="5758407" y="1825992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E728EFE-E615-4775-BC37-E1B52889E4F2}"/>
                </a:ext>
              </a:extLst>
            </p:cNvPr>
            <p:cNvSpPr/>
            <p:nvPr/>
          </p:nvSpPr>
          <p:spPr bwMode="auto">
            <a:xfrm>
              <a:off x="7709676" y="1036574"/>
              <a:ext cx="185193" cy="2314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60F672-BCAF-42DC-AC0E-BFA2484FE11A}"/>
              </a:ext>
            </a:extLst>
          </p:cNvPr>
          <p:cNvCxnSpPr/>
          <p:nvPr/>
        </p:nvCxnSpPr>
        <p:spPr bwMode="auto">
          <a:xfrm>
            <a:off x="6591320" y="1506679"/>
            <a:ext cx="0" cy="93101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F754B4-8269-43CA-9A25-CA1080865D91}"/>
              </a:ext>
            </a:extLst>
          </p:cNvPr>
          <p:cNvCxnSpPr>
            <a:cxnSpLocks/>
          </p:cNvCxnSpPr>
          <p:nvPr/>
        </p:nvCxnSpPr>
        <p:spPr bwMode="auto">
          <a:xfrm flipV="1">
            <a:off x="7683985" y="2401259"/>
            <a:ext cx="1017665" cy="90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BEAC1B-24AC-417C-B564-B37C1F046D42}"/>
              </a:ext>
            </a:extLst>
          </p:cNvPr>
          <p:cNvCxnSpPr>
            <a:cxnSpLocks/>
          </p:cNvCxnSpPr>
          <p:nvPr/>
        </p:nvCxnSpPr>
        <p:spPr bwMode="auto">
          <a:xfrm>
            <a:off x="8620925" y="914282"/>
            <a:ext cx="0" cy="1486977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F1582-5145-41ED-A2F2-F841B8C55B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4307" y="468965"/>
            <a:ext cx="94922" cy="1968724"/>
          </a:xfrm>
          <a:prstGeom prst="line">
            <a:avLst/>
          </a:prstGeom>
          <a:ln w="38100">
            <a:solidFill>
              <a:srgbClr val="3333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E8FBE1-6F7F-414E-8C00-0BD00A741C86}"/>
              </a:ext>
            </a:extLst>
          </p:cNvPr>
          <p:cNvCxnSpPr>
            <a:cxnSpLocks/>
          </p:cNvCxnSpPr>
          <p:nvPr/>
        </p:nvCxnSpPr>
        <p:spPr bwMode="auto">
          <a:xfrm>
            <a:off x="7154033" y="2158217"/>
            <a:ext cx="0" cy="243042"/>
          </a:xfrm>
          <a:prstGeom prst="line">
            <a:avLst/>
          </a:prstGeom>
          <a:ln w="38100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F74005-BE50-4CAF-8961-80741EB9CD1C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52" y="1506679"/>
            <a:ext cx="339108" cy="0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C110C2-1923-4BD2-B3E5-E00475EAF0E8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8400" y="761640"/>
            <a:ext cx="2334896" cy="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5A94A7-4797-4F24-B4CC-69481DD067EC}"/>
              </a:ext>
            </a:extLst>
          </p:cNvPr>
          <p:cNvCxnSpPr>
            <a:cxnSpLocks/>
            <a:stCxn id="28" idx="1"/>
          </p:cNvCxnSpPr>
          <p:nvPr/>
        </p:nvCxnSpPr>
        <p:spPr bwMode="auto">
          <a:xfrm flipH="1">
            <a:off x="6147354" y="479629"/>
            <a:ext cx="1673178" cy="20460"/>
          </a:xfrm>
          <a:prstGeom prst="line">
            <a:avLst/>
          </a:prstGeom>
          <a:ln w="38100">
            <a:solidFill>
              <a:srgbClr val="3333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5EA2A7-93CB-403D-92EB-5F08B3B1FBBF}"/>
              </a:ext>
            </a:extLst>
          </p:cNvPr>
          <p:cNvCxnSpPr>
            <a:cxnSpLocks/>
          </p:cNvCxnSpPr>
          <p:nvPr/>
        </p:nvCxnSpPr>
        <p:spPr bwMode="auto">
          <a:xfrm flipH="1">
            <a:off x="6125461" y="2049707"/>
            <a:ext cx="968538" cy="11311"/>
          </a:xfrm>
          <a:prstGeom prst="line">
            <a:avLst/>
          </a:prstGeom>
          <a:ln w="38100">
            <a:solidFill>
              <a:srgbClr val="3333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4F621A-A626-471F-A5C0-A0E11A6DE551}"/>
              </a:ext>
            </a:extLst>
          </p:cNvPr>
          <p:cNvGrpSpPr/>
          <p:nvPr/>
        </p:nvGrpSpPr>
        <p:grpSpPr>
          <a:xfrm>
            <a:off x="5266480" y="3095434"/>
            <a:ext cx="3581400" cy="3009619"/>
            <a:chOff x="5089311" y="3512755"/>
            <a:chExt cx="3581400" cy="300961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3CBCED-899D-4A44-8C0B-EE26947C0FE5}"/>
                </a:ext>
              </a:extLst>
            </p:cNvPr>
            <p:cNvGrpSpPr/>
            <p:nvPr/>
          </p:nvGrpSpPr>
          <p:grpSpPr>
            <a:xfrm>
              <a:off x="5089311" y="3512755"/>
              <a:ext cx="3581400" cy="3009619"/>
              <a:chOff x="4887845" y="694670"/>
              <a:chExt cx="3581400" cy="300961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656C02A-9C01-4565-A863-2F9E35380651}"/>
                  </a:ext>
                </a:extLst>
              </p:cNvPr>
              <p:cNvGrpSpPr/>
              <p:nvPr/>
            </p:nvGrpSpPr>
            <p:grpSpPr>
              <a:xfrm>
                <a:off x="4887845" y="694670"/>
                <a:ext cx="3581400" cy="3009619"/>
                <a:chOff x="5560416" y="1075171"/>
                <a:chExt cx="2971800" cy="2584847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C9574484-D2E5-47FA-94A5-CC9527D0B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60416" y="1075171"/>
                  <a:ext cx="2971800" cy="2584847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E0BC22B-5E72-413B-A5AC-9C771E6EA3D5}"/>
                    </a:ext>
                  </a:extLst>
                </p:cNvPr>
                <p:cNvSpPr/>
                <p:nvPr/>
              </p:nvSpPr>
              <p:spPr bwMode="auto">
                <a:xfrm>
                  <a:off x="7543800" y="2667000"/>
                  <a:ext cx="914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tlCol="0" anchor="ctr">
                  <a:sp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7EA3E4-9EE8-4AFC-80D6-845AC6D8EB5E}"/>
                  </a:ext>
                </a:extLst>
              </p:cNvPr>
              <p:cNvSpPr/>
              <p:nvPr/>
            </p:nvSpPr>
            <p:spPr bwMode="auto">
              <a:xfrm>
                <a:off x="5858629" y="965035"/>
                <a:ext cx="2084333" cy="14379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C2AFED-7F4E-44F5-A7EE-D57B388657E2}"/>
                </a:ext>
              </a:extLst>
            </p:cNvPr>
            <p:cNvGrpSpPr/>
            <p:nvPr/>
          </p:nvGrpSpPr>
          <p:grpSpPr>
            <a:xfrm rot="257002">
              <a:off x="7063731" y="3925173"/>
              <a:ext cx="928786" cy="1033719"/>
              <a:chOff x="5758409" y="1036575"/>
              <a:chExt cx="2344935" cy="912095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A88863D-419B-479F-AF14-A9AAAEC4D8B0}"/>
                  </a:ext>
                </a:extLst>
              </p:cNvPr>
              <p:cNvCxnSpPr/>
              <p:nvPr/>
            </p:nvCxnSpPr>
            <p:spPr bwMode="auto">
              <a:xfrm flipV="1">
                <a:off x="5833614" y="1143000"/>
                <a:ext cx="2014985" cy="79559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A8F57A-1D58-4691-B047-D6574975B18D}"/>
                  </a:ext>
                </a:extLst>
              </p:cNvPr>
              <p:cNvSpPr/>
              <p:nvPr/>
            </p:nvSpPr>
            <p:spPr bwMode="auto">
              <a:xfrm>
                <a:off x="5758409" y="1825992"/>
                <a:ext cx="373655" cy="12267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70D0DA6-F757-44D2-9BD9-B47611F2FAF3}"/>
                  </a:ext>
                </a:extLst>
              </p:cNvPr>
              <p:cNvSpPr/>
              <p:nvPr/>
            </p:nvSpPr>
            <p:spPr bwMode="auto">
              <a:xfrm>
                <a:off x="7709678" y="1036575"/>
                <a:ext cx="393666" cy="12215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C461EDA-02B3-4507-BCC7-370D59CAB54D}"/>
                </a:ext>
              </a:extLst>
            </p:cNvPr>
            <p:cNvGrpSpPr/>
            <p:nvPr/>
          </p:nvGrpSpPr>
          <p:grpSpPr>
            <a:xfrm rot="19165057">
              <a:off x="6292581" y="4470967"/>
              <a:ext cx="1261039" cy="455592"/>
              <a:chOff x="5758407" y="1036574"/>
              <a:chExt cx="2136462" cy="102082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99012DB-72E8-4C97-9DB6-4C59650C55E0}"/>
                  </a:ext>
                </a:extLst>
              </p:cNvPr>
              <p:cNvCxnSpPr/>
              <p:nvPr/>
            </p:nvCxnSpPr>
            <p:spPr bwMode="auto">
              <a:xfrm flipV="1">
                <a:off x="5833614" y="1143000"/>
                <a:ext cx="2014985" cy="79559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603CB78-1B64-4C91-92D0-4C9B33E82E96}"/>
                  </a:ext>
                </a:extLst>
              </p:cNvPr>
              <p:cNvSpPr/>
              <p:nvPr/>
            </p:nvSpPr>
            <p:spPr bwMode="auto">
              <a:xfrm>
                <a:off x="5758407" y="1825992"/>
                <a:ext cx="185193" cy="23140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8F99A22-8996-44D4-83F4-BD1A19B25C70}"/>
                  </a:ext>
                </a:extLst>
              </p:cNvPr>
              <p:cNvSpPr/>
              <p:nvPr/>
            </p:nvSpPr>
            <p:spPr bwMode="auto">
              <a:xfrm>
                <a:off x="7709676" y="1036574"/>
                <a:ext cx="185193" cy="23140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EAA2E-4347-4186-B905-2AD60F1144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93999" y="4870550"/>
              <a:ext cx="0" cy="731914"/>
            </a:xfrm>
            <a:prstGeom prst="line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58D574-13C2-41DA-B087-A7C4C6DE32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68605" y="5617016"/>
              <a:ext cx="1017665" cy="908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9E2590-CE92-44DA-B2AF-80D6FC7FFB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97424" y="4040626"/>
              <a:ext cx="0" cy="1486977"/>
            </a:xfrm>
            <a:prstGeom prst="line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D1627-1A02-4E67-9B59-1B9C65F25B8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50254" y="4227321"/>
              <a:ext cx="29942" cy="1403803"/>
            </a:xfrm>
            <a:prstGeom prst="line">
              <a:avLst/>
            </a:prstGeom>
            <a:ln w="38100">
              <a:solidFill>
                <a:srgbClr val="3333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4D96C0-9114-4407-9502-F1631AECFB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35210" y="5202257"/>
              <a:ext cx="12649" cy="404748"/>
            </a:xfrm>
            <a:prstGeom prst="line">
              <a:avLst/>
            </a:prstGeom>
            <a:ln w="38100">
              <a:solidFill>
                <a:srgbClr val="3333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F5FED6-BC9D-42AB-BD2E-7CA55203A98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01783" y="4877170"/>
              <a:ext cx="1105833" cy="11549"/>
            </a:xfrm>
            <a:prstGeom prst="line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F4E36A-3BA3-42DD-9A3C-4EB34DCEFC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1801" y="3974420"/>
              <a:ext cx="1872506" cy="0"/>
            </a:xfrm>
            <a:prstGeom prst="line">
              <a:avLst/>
            </a:prstGeom>
            <a:ln w="381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F9781-3A8B-4442-AC46-1D95F79440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3421" y="5168895"/>
              <a:ext cx="620168" cy="19777"/>
            </a:xfrm>
            <a:prstGeom prst="line">
              <a:avLst/>
            </a:prstGeom>
            <a:ln w="38100">
              <a:solidFill>
                <a:srgbClr val="3333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17D1DE1-1ADB-4A67-8243-F5726AE1CBCA}"/>
                </a:ext>
              </a:extLst>
            </p:cNvPr>
            <p:cNvCxnSpPr>
              <a:cxnSpLocks/>
              <a:stCxn id="58" idx="1"/>
            </p:cNvCxnSpPr>
            <p:nvPr/>
          </p:nvCxnSpPr>
          <p:spPr bwMode="auto">
            <a:xfrm flipH="1">
              <a:off x="6001783" y="4187763"/>
              <a:ext cx="1190968" cy="0"/>
            </a:xfrm>
            <a:prstGeom prst="line">
              <a:avLst/>
            </a:prstGeom>
            <a:ln w="38100">
              <a:solidFill>
                <a:srgbClr val="3333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E522A63-F8A7-4BD4-9845-9889AE676468}"/>
              </a:ext>
            </a:extLst>
          </p:cNvPr>
          <p:cNvSpPr txBox="1"/>
          <p:nvPr/>
        </p:nvSpPr>
        <p:spPr>
          <a:xfrm>
            <a:off x="142647" y="2557005"/>
            <a:ext cx="549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FF00FF"/>
                </a:solidFill>
              </a:rPr>
              <a:t>The converse may not be true; hence, the condition is not sufficient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A04B5-406E-4E58-837C-10C156BDF4A6}"/>
              </a:ext>
            </a:extLst>
          </p:cNvPr>
          <p:cNvSpPr txBox="1"/>
          <p:nvPr/>
        </p:nvSpPr>
        <p:spPr>
          <a:xfrm>
            <a:off x="30169" y="11417"/>
            <a:ext cx="5728849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n-IN" sz="360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Line segment intersections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F368B8-B47D-4BDE-BED8-ADEFB7E3365C}"/>
              </a:ext>
            </a:extLst>
          </p:cNvPr>
          <p:cNvSpPr txBox="1"/>
          <p:nvPr/>
        </p:nvSpPr>
        <p:spPr>
          <a:xfrm>
            <a:off x="8775890" y="243305"/>
            <a:ext cx="60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1</a:t>
            </a:r>
          </a:p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2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FF"/>
                </a:solidFill>
              </a:rPr>
              <a:t>2</a:t>
            </a:r>
          </a:p>
          <a:p>
            <a:r>
              <a:rPr lang="en-IN" sz="2000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18B8E57-661F-4EAF-B813-FCFA7E69079E}"/>
              </a:ext>
            </a:extLst>
          </p:cNvPr>
          <p:cNvSpPr txBox="1"/>
          <p:nvPr/>
        </p:nvSpPr>
        <p:spPr>
          <a:xfrm>
            <a:off x="8375998" y="3382708"/>
            <a:ext cx="60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1</a:t>
            </a:r>
          </a:p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2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00FF"/>
                </a:solidFill>
              </a:rPr>
              <a:t>1</a:t>
            </a:r>
          </a:p>
          <a:p>
            <a:r>
              <a:rPr lang="en-IN" sz="2000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DEC7C6-5015-438D-8380-F41B37B3A3DF}"/>
              </a:ext>
            </a:extLst>
          </p:cNvPr>
          <p:cNvSpPr txBox="1"/>
          <p:nvPr/>
        </p:nvSpPr>
        <p:spPr>
          <a:xfrm>
            <a:off x="7457365" y="740800"/>
            <a:ext cx="4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6404D2-98B7-415A-B915-F3F557A92D60}"/>
              </a:ext>
            </a:extLst>
          </p:cNvPr>
          <p:cNvSpPr txBox="1"/>
          <p:nvPr/>
        </p:nvSpPr>
        <p:spPr>
          <a:xfrm>
            <a:off x="6871333" y="1023251"/>
            <a:ext cx="4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BD153F-6C6E-4A09-BD4E-A99761072A6B}"/>
              </a:ext>
            </a:extLst>
          </p:cNvPr>
          <p:cNvSpPr txBox="1"/>
          <p:nvPr/>
        </p:nvSpPr>
        <p:spPr>
          <a:xfrm>
            <a:off x="7635709" y="3588803"/>
            <a:ext cx="4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894B7A-B2F4-4A9E-867C-35B36220E34C}"/>
              </a:ext>
            </a:extLst>
          </p:cNvPr>
          <p:cNvSpPr txBox="1"/>
          <p:nvPr/>
        </p:nvSpPr>
        <p:spPr>
          <a:xfrm>
            <a:off x="6852617" y="3998261"/>
            <a:ext cx="40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86E32F-9C36-464F-8C0B-DA39F3E872CC}"/>
              </a:ext>
            </a:extLst>
          </p:cNvPr>
          <p:cNvSpPr txBox="1"/>
          <p:nvPr/>
        </p:nvSpPr>
        <p:spPr>
          <a:xfrm>
            <a:off x="165802" y="3567616"/>
            <a:ext cx="5143307" cy="31700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0B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Two major observations: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60B0"/>
              </a:solidFill>
              <a:latin typeface="Arial" panose="020B0604020202020204" pitchFamily="34" charset="0"/>
            </a:endParaRPr>
          </a:p>
          <a:p>
            <a:pPr marL="457200" lvl="0" indent="-457200">
              <a:buFontTx/>
              <a:buAutoNum type="arabicPeriod"/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</a:rPr>
              <a:t>Intersections 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swapping of order during plane sweep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Intersections  segments will be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-adjacent during </a:t>
            </a:r>
            <a:r>
              <a:rPr lang="en-US" sz="2400" i="1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y-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sweep before intersection (</a:t>
            </a:r>
            <a:r>
              <a:rPr lang="en-US" sz="2400" dirty="0" err="1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i.e</a:t>
            </a:r>
            <a:r>
              <a:rPr lang="en-US" sz="2400" dirty="0">
                <a:solidFill>
                  <a:srgbClr val="0060B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they will be horizontal neighbors on the horizontal sweep-line)</a:t>
            </a:r>
            <a:endParaRPr lang="en-IN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3BDC788-6B76-4A9B-9C07-92562D487369}"/>
              </a:ext>
            </a:extLst>
          </p:cNvPr>
          <p:cNvCxnSpPr/>
          <p:nvPr/>
        </p:nvCxnSpPr>
        <p:spPr bwMode="auto">
          <a:xfrm flipH="1">
            <a:off x="8820762" y="3509572"/>
            <a:ext cx="18716" cy="676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44B6006-608D-40E4-B0C1-7A5D2BF759B8}"/>
              </a:ext>
            </a:extLst>
          </p:cNvPr>
          <p:cNvCxnSpPr/>
          <p:nvPr/>
        </p:nvCxnSpPr>
        <p:spPr bwMode="auto">
          <a:xfrm flipH="1">
            <a:off x="8772600" y="20089"/>
            <a:ext cx="18716" cy="676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AD77C67-F873-48EC-A355-B9F5E9A567AE}"/>
              </a:ext>
            </a:extLst>
          </p:cNvPr>
          <p:cNvCxnSpPr>
            <a:cxnSpLocks/>
          </p:cNvCxnSpPr>
          <p:nvPr/>
        </p:nvCxnSpPr>
        <p:spPr bwMode="auto">
          <a:xfrm>
            <a:off x="6346486" y="1321156"/>
            <a:ext cx="24448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BBF406F-F025-4649-8369-583523F11155}"/>
              </a:ext>
            </a:extLst>
          </p:cNvPr>
          <p:cNvCxnSpPr>
            <a:cxnSpLocks/>
          </p:cNvCxnSpPr>
          <p:nvPr/>
        </p:nvCxnSpPr>
        <p:spPr bwMode="auto">
          <a:xfrm>
            <a:off x="6360907" y="995651"/>
            <a:ext cx="25380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87D07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F75EE93-1D2B-4E44-BA20-483FAC21278B}"/>
              </a:ext>
            </a:extLst>
          </p:cNvPr>
          <p:cNvSpPr txBox="1"/>
          <p:nvPr/>
        </p:nvSpPr>
        <p:spPr>
          <a:xfrm>
            <a:off x="6132085" y="711353"/>
            <a:ext cx="78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(1, 2)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F6BA66-EDCD-498B-8B29-47F6FB36D4B8}"/>
              </a:ext>
            </a:extLst>
          </p:cNvPr>
          <p:cNvSpPr txBox="1"/>
          <p:nvPr/>
        </p:nvSpPr>
        <p:spPr>
          <a:xfrm>
            <a:off x="6144957" y="987369"/>
            <a:ext cx="78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(2, 1)</a:t>
            </a:r>
          </a:p>
        </p:txBody>
      </p:sp>
    </p:spTree>
    <p:extLst>
      <p:ext uri="{BB962C8B-B14F-4D97-AF65-F5344CB8AC3E}">
        <p14:creationId xmlns:p14="http://schemas.microsoft.com/office/powerpoint/2010/main" val="5152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16" grpId="0"/>
      <p:bldP spid="117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99FF"/>
        </a:solidFill>
        <a:ln>
          <a:noFill/>
        </a:ln>
        <a:extLst>
          <a:ext uri="{91240B29-F687-4F45-9708-019B960494DF}">
            <a14:hiddenLine xmlns:a14="http://schemas.microsoft.com/office/drawing/2010/main" w="25400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359567</TotalTime>
  <Words>2367</Words>
  <Application>Microsoft Office PowerPoint</Application>
  <PresentationFormat>On-screen Show (4:3)</PresentationFormat>
  <Paragraphs>339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Arial</vt:lpstr>
      <vt:lpstr>Arial Narrow</vt:lpstr>
      <vt:lpstr>Arial,Italic</vt:lpstr>
      <vt:lpstr>Calibri</vt:lpstr>
      <vt:lpstr>CMSS10</vt:lpstr>
      <vt:lpstr>CMSSI10</vt:lpstr>
      <vt:lpstr>LMMathItalic10-Regular</vt:lpstr>
      <vt:lpstr>LMSans10-Regular</vt:lpstr>
      <vt:lpstr>Tahoma</vt:lpstr>
      <vt:lpstr>Times</vt:lpstr>
      <vt:lpstr>Times New Roman</vt:lpstr>
      <vt:lpstr>Wingdings</vt:lpstr>
      <vt:lpstr>Soaring</vt:lpstr>
      <vt:lpstr>2_42nd-bluefull</vt:lpstr>
      <vt:lpstr>Default Design</vt:lpstr>
      <vt:lpstr>Office Theme</vt:lpstr>
      <vt:lpstr>Default Theme</vt:lpstr>
      <vt:lpstr> CS60064                                   Spring 2022                  Computational Geometry</vt:lpstr>
      <vt:lpstr>PowerPoint Presentation</vt:lpstr>
      <vt:lpstr>PowerPoint Presentation</vt:lpstr>
      <vt:lpstr>  Map Overlay: Intersection Problems</vt:lpstr>
      <vt:lpstr>PowerPoint Presentation</vt:lpstr>
      <vt:lpstr>  Intersection Test</vt:lpstr>
      <vt:lpstr>  The Easy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 of two polygons</vt:lpstr>
      <vt:lpstr>Intersection of two convex polygons</vt:lpstr>
      <vt:lpstr>Intersection of two convex polygons</vt:lpstr>
      <vt:lpstr>Intersection of two convex polygons</vt:lpstr>
      <vt:lpstr>Intersection of two simple polygons</vt:lpstr>
      <vt:lpstr>Intersection of two simple polygons</vt:lpstr>
      <vt:lpstr>Intersection of two simple polygons</vt:lpstr>
      <vt:lpstr>Intersection of two simple polygons</vt:lpstr>
      <vt:lpstr>Intersection of two Convex Polygons: Second Method </vt:lpstr>
      <vt:lpstr>Union of two simple polygons</vt:lpstr>
      <vt:lpstr>Map Overlay</vt:lpstr>
      <vt:lpstr>Intersections and Map Overlay</vt:lpstr>
      <vt:lpstr>Example DCEL</vt:lpstr>
      <vt:lpstr>Doubly-Connected Edge Lists (DCEL)</vt:lpstr>
      <vt:lpstr>Computing the Overlay</vt:lpstr>
      <vt:lpstr>Computing the Overlay</vt:lpstr>
      <vt:lpstr>Use the plane-sweep algorithm</vt:lpstr>
      <vt:lpstr>Event Management using DCEL</vt:lpstr>
      <vt:lpstr>Overlay Events</vt:lpstr>
      <vt:lpstr>Overlay Events</vt:lpstr>
      <vt:lpstr>Overlay Events</vt:lpstr>
      <vt:lpstr>Overlay Events</vt:lpstr>
      <vt:lpstr>Overlay Data Structure</vt:lpstr>
      <vt:lpstr>Overlay Face Updating</vt:lpstr>
      <vt:lpstr>Overlay Face Updating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2199</cp:revision>
  <cp:lastPrinted>1601-01-01T00:00:00Z</cp:lastPrinted>
  <dcterms:created xsi:type="dcterms:W3CDTF">1601-01-01T00:00:00Z</dcterms:created>
  <dcterms:modified xsi:type="dcterms:W3CDTF">2022-02-06T14:10:46Z</dcterms:modified>
</cp:coreProperties>
</file>