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500495" r:id="rId3"/>
    <p:sldMasterId id="2147500523" r:id="rId4"/>
    <p:sldMasterId id="2147500549" r:id="rId5"/>
    <p:sldMasterId id="2147500561" r:id="rId6"/>
    <p:sldMasterId id="2147500573" r:id="rId7"/>
    <p:sldMasterId id="2147500597" r:id="rId8"/>
  </p:sldMasterIdLst>
  <p:notesMasterIdLst>
    <p:notesMasterId r:id="rId81"/>
  </p:notesMasterIdLst>
  <p:handoutMasterIdLst>
    <p:handoutMasterId r:id="rId82"/>
  </p:handoutMasterIdLst>
  <p:sldIdLst>
    <p:sldId id="2008" r:id="rId9"/>
    <p:sldId id="1891" r:id="rId10"/>
    <p:sldId id="2009" r:id="rId11"/>
    <p:sldId id="258" r:id="rId12"/>
    <p:sldId id="259" r:id="rId13"/>
    <p:sldId id="262" r:id="rId14"/>
    <p:sldId id="260" r:id="rId15"/>
    <p:sldId id="261" r:id="rId16"/>
    <p:sldId id="1893" r:id="rId17"/>
    <p:sldId id="1894" r:id="rId18"/>
    <p:sldId id="1895" r:id="rId19"/>
    <p:sldId id="1896" r:id="rId20"/>
    <p:sldId id="1897" r:id="rId21"/>
    <p:sldId id="2011" r:id="rId22"/>
    <p:sldId id="2012" r:id="rId23"/>
    <p:sldId id="1898" r:id="rId24"/>
    <p:sldId id="1899" r:id="rId25"/>
    <p:sldId id="1900" r:id="rId26"/>
    <p:sldId id="1901" r:id="rId27"/>
    <p:sldId id="2013" r:id="rId28"/>
    <p:sldId id="2014" r:id="rId29"/>
    <p:sldId id="2006" r:id="rId30"/>
    <p:sldId id="269" r:id="rId31"/>
    <p:sldId id="1954" r:id="rId32"/>
    <p:sldId id="1955" r:id="rId33"/>
    <p:sldId id="1944" r:id="rId34"/>
    <p:sldId id="1925" r:id="rId35"/>
    <p:sldId id="1926" r:id="rId36"/>
    <p:sldId id="1938" r:id="rId37"/>
    <p:sldId id="1945" r:id="rId38"/>
    <p:sldId id="1935" r:id="rId39"/>
    <p:sldId id="273" r:id="rId40"/>
    <p:sldId id="1922" r:id="rId41"/>
    <p:sldId id="1923" r:id="rId42"/>
    <p:sldId id="1924" r:id="rId43"/>
    <p:sldId id="1927" r:id="rId44"/>
    <p:sldId id="1920" r:id="rId45"/>
    <p:sldId id="1929" r:id="rId46"/>
    <p:sldId id="1904" r:id="rId47"/>
    <p:sldId id="1936" r:id="rId48"/>
    <p:sldId id="1930" r:id="rId49"/>
    <p:sldId id="1931" r:id="rId50"/>
    <p:sldId id="283" r:id="rId51"/>
    <p:sldId id="1921" r:id="rId52"/>
    <p:sldId id="1939" r:id="rId53"/>
    <p:sldId id="1937" r:id="rId54"/>
    <p:sldId id="1905" r:id="rId55"/>
    <p:sldId id="1906" r:id="rId56"/>
    <p:sldId id="1917" r:id="rId57"/>
    <p:sldId id="1907" r:id="rId58"/>
    <p:sldId id="1908" r:id="rId59"/>
    <p:sldId id="1910" r:id="rId60"/>
    <p:sldId id="1911" r:id="rId61"/>
    <p:sldId id="1912" r:id="rId62"/>
    <p:sldId id="1913" r:id="rId63"/>
    <p:sldId id="1914" r:id="rId64"/>
    <p:sldId id="1915" r:id="rId65"/>
    <p:sldId id="1916" r:id="rId66"/>
    <p:sldId id="1918" r:id="rId67"/>
    <p:sldId id="1919" r:id="rId68"/>
    <p:sldId id="1934" r:id="rId69"/>
    <p:sldId id="1940" r:id="rId70"/>
    <p:sldId id="1941" r:id="rId71"/>
    <p:sldId id="302" r:id="rId72"/>
    <p:sldId id="303" r:id="rId73"/>
    <p:sldId id="1942" r:id="rId74"/>
    <p:sldId id="1933" r:id="rId75"/>
    <p:sldId id="1943" r:id="rId76"/>
    <p:sldId id="334" r:id="rId77"/>
    <p:sldId id="1952" r:id="rId78"/>
    <p:sldId id="2015" r:id="rId79"/>
    <p:sldId id="2016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2008"/>
            <p14:sldId id="1891"/>
            <p14:sldId id="2009"/>
            <p14:sldId id="258"/>
            <p14:sldId id="259"/>
            <p14:sldId id="262"/>
            <p14:sldId id="260"/>
            <p14:sldId id="261"/>
            <p14:sldId id="1893"/>
            <p14:sldId id="1894"/>
            <p14:sldId id="1895"/>
            <p14:sldId id="1896"/>
            <p14:sldId id="1897"/>
            <p14:sldId id="2011"/>
            <p14:sldId id="2012"/>
            <p14:sldId id="1898"/>
            <p14:sldId id="1899"/>
            <p14:sldId id="1900"/>
            <p14:sldId id="1901"/>
            <p14:sldId id="2013"/>
            <p14:sldId id="2014"/>
            <p14:sldId id="2006"/>
            <p14:sldId id="269"/>
            <p14:sldId id="1954"/>
            <p14:sldId id="1955"/>
            <p14:sldId id="1944"/>
            <p14:sldId id="1925"/>
            <p14:sldId id="1926"/>
            <p14:sldId id="1938"/>
            <p14:sldId id="1945"/>
            <p14:sldId id="1935"/>
            <p14:sldId id="273"/>
            <p14:sldId id="1922"/>
            <p14:sldId id="1923"/>
            <p14:sldId id="1924"/>
            <p14:sldId id="1927"/>
            <p14:sldId id="1920"/>
            <p14:sldId id="1929"/>
            <p14:sldId id="1904"/>
            <p14:sldId id="1936"/>
            <p14:sldId id="1930"/>
            <p14:sldId id="1931"/>
            <p14:sldId id="283"/>
            <p14:sldId id="1921"/>
            <p14:sldId id="1939"/>
            <p14:sldId id="1937"/>
            <p14:sldId id="1905"/>
            <p14:sldId id="1906"/>
            <p14:sldId id="1917"/>
            <p14:sldId id="1907"/>
            <p14:sldId id="1908"/>
            <p14:sldId id="1910"/>
            <p14:sldId id="1911"/>
            <p14:sldId id="1912"/>
            <p14:sldId id="1913"/>
            <p14:sldId id="1914"/>
            <p14:sldId id="1915"/>
            <p14:sldId id="1916"/>
            <p14:sldId id="1918"/>
            <p14:sldId id="1919"/>
            <p14:sldId id="1934"/>
            <p14:sldId id="1940"/>
            <p14:sldId id="1941"/>
            <p14:sldId id="302"/>
            <p14:sldId id="303"/>
            <p14:sldId id="1942"/>
            <p14:sldId id="1933"/>
            <p14:sldId id="1943"/>
            <p14:sldId id="334"/>
            <p14:sldId id="1952"/>
            <p14:sldId id="2015"/>
            <p14:sldId id="2016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4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87D078"/>
    <a:srgbClr val="3333FF"/>
    <a:srgbClr val="FF6600"/>
    <a:srgbClr val="000000"/>
    <a:srgbClr val="6600CC"/>
    <a:srgbClr val="3333CC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061" autoAdjust="0"/>
    <p:restoredTop sz="89763" autoAdjust="0"/>
  </p:normalViewPr>
  <p:slideViewPr>
    <p:cSldViewPr>
      <p:cViewPr>
        <p:scale>
          <a:sx n="100" d="100"/>
          <a:sy n="100" d="100"/>
        </p:scale>
        <p:origin x="1550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presProps" Target="presProps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tableStyles" Target="tableStyles.xml"/><Relationship Id="rId61" Type="http://schemas.openxmlformats.org/officeDocument/2006/relationships/slide" Target="slides/slide53.xml"/><Relationship Id="rId8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DFAD42-C2D5-4C10-8D0E-B1E0E66C3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25343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81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DFAD42-C2D5-4C10-8D0E-B1E0E66C3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89510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63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robins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49B61A1-C063-4EDD-A2CA-2A57DD4C665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886D31C-8748-4540-9B7B-EBC929393A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9A1820A-126F-43B8-911A-F75E59DE37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098DB43-3139-4583-9D9C-C511911B8A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8CCC7CCE-1C9F-4B53-834B-0CD9F0696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AFEB9545-0683-459E-853E-147DCA56BF9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42B888C8-434E-43F6-8125-3E9C2CCCE50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5872DF79-FCC8-4683-B6D8-BDAADE8C84E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DD4FB949-0A89-472E-8D0A-A8033A07BE9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CFCE5F64-E737-486B-A4EC-FA001D27139F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2BEC0322-8CD5-4489-9191-9698CB12C64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3AD405A-1900-4BBD-BCF4-9F4C786628D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39A0CA56-7D1C-4ECA-B3CB-3101AB46872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0E275249-2C24-419F-B10D-F726CE7A067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F55A75A9-E76D-46EB-A2F8-98E336DC736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E10EECB9-C504-4D6F-A7CA-F7B5A6717A4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D9D8599-C5D1-4C3F-B853-6CE03ED03D6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D73E4E91-BE75-4ECD-8316-D483AC92721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38755C96-5D13-47C2-AE51-6304199BB1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8051DA0E-9A50-4C3E-92F2-38526A3083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EFA0B4C0-35B0-4E89-9888-DF79054CB7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EC07AD2-5668-4866-9564-B2019FC520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3 w 717"/>
                <a:gd name="T1" fmla="*/ 845 h 845"/>
                <a:gd name="T2" fmla="*/ 723 w 717"/>
                <a:gd name="T3" fmla="*/ 821 h 845"/>
                <a:gd name="T4" fmla="*/ 580 w 717"/>
                <a:gd name="T5" fmla="*/ 605 h 845"/>
                <a:gd name="T6" fmla="*/ 409 w 717"/>
                <a:gd name="T7" fmla="*/ 396 h 845"/>
                <a:gd name="T8" fmla="*/ 22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2 w 717"/>
                <a:gd name="T15" fmla="*/ 198 h 845"/>
                <a:gd name="T16" fmla="*/ 403 w 717"/>
                <a:gd name="T17" fmla="*/ 408 h 845"/>
                <a:gd name="T18" fmla="*/ 574 w 717"/>
                <a:gd name="T19" fmla="*/ 623 h 845"/>
                <a:gd name="T20" fmla="*/ 723 w 717"/>
                <a:gd name="T21" fmla="*/ 845 h 845"/>
                <a:gd name="T22" fmla="*/ 72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A28B6D23-FD14-45B8-A0EA-9B08B3B1ED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0 w 407"/>
                <a:gd name="T1" fmla="*/ 414 h 414"/>
                <a:gd name="T2" fmla="*/ 410 w 407"/>
                <a:gd name="T3" fmla="*/ 396 h 414"/>
                <a:gd name="T4" fmla="*/ 22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9 w 407"/>
                <a:gd name="T13" fmla="*/ 204 h 414"/>
                <a:gd name="T14" fmla="*/ 410 w 407"/>
                <a:gd name="T15" fmla="*/ 414 h 414"/>
                <a:gd name="T16" fmla="*/ 41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8901F59-AC34-4FFF-9C50-79B42831D2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9BC8D4AD-EEC0-4C26-93E8-9A5E89F873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2 w 586"/>
                <a:gd name="T1" fmla="*/ 0 h 599"/>
                <a:gd name="T2" fmla="*/ 574 w 586"/>
                <a:gd name="T3" fmla="*/ 0 h 599"/>
                <a:gd name="T4" fmla="*/ 410 w 586"/>
                <a:gd name="T5" fmla="*/ 132 h 599"/>
                <a:gd name="T6" fmla="*/ 26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0 w 586"/>
                <a:gd name="T17" fmla="*/ 282 h 599"/>
                <a:gd name="T18" fmla="*/ 416 w 586"/>
                <a:gd name="T19" fmla="*/ 138 h 599"/>
                <a:gd name="T20" fmla="*/ 592 w 586"/>
                <a:gd name="T21" fmla="*/ 0 h 599"/>
                <a:gd name="T22" fmla="*/ 59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359238EF-CBB0-4C8D-B738-5AC5D7B3F5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2 w 269"/>
                <a:gd name="T1" fmla="*/ 0 h 252"/>
                <a:gd name="T2" fmla="*/ 25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2 w 269"/>
                <a:gd name="T15" fmla="*/ 0 h 252"/>
                <a:gd name="T16" fmla="*/ 27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18E9806F-B827-4EEC-B4AC-183F33460248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DDA661D1-7DCC-4FC3-B945-16686C8878A1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5D0B7BF1-C685-4D63-804E-64470A7B5DE3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6EAAE11B-DC3B-49B3-B884-6EE3FA1ED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5496A0D5-1878-4CEC-958B-EEB25F289F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27C4E86C-E790-44E0-A64F-292F964BD5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Line 34">
                <a:extLst>
                  <a:ext uri="{FF2B5EF4-FFF2-40B4-BE49-F238E27FC236}">
                    <a16:creationId xmlns:a16="http://schemas.microsoft.com/office/drawing/2014/main" id="{E2E6BB9B-4A99-4CE1-AF47-CA20A5D18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35">
                <a:extLst>
                  <a:ext uri="{FF2B5EF4-FFF2-40B4-BE49-F238E27FC236}">
                    <a16:creationId xmlns:a16="http://schemas.microsoft.com/office/drawing/2014/main" id="{9C9379BF-69D2-4904-9501-3DD41BC9A4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BA3A4664-8659-4DE9-AB5A-5975D5A90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6FE12466-DEE6-492A-9434-865523F13FCA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1B4EF3DD-A514-4197-B312-F2386319786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30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0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DF4E86F8-E1B6-4C95-BCA7-12D597CF60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17C6F7F5-AC0F-4E12-BF50-043FC595D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A6B87D7-C138-417F-B946-CB325EE50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0F5DE2-023E-46B0-9ECA-563F41B9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987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94431253-F92E-49C8-8701-157E2E5A7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DAE24882-CFAF-45F7-A228-02655A453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67E338D4-65A8-4E9D-AE53-026ECE500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0824-74BD-456A-B1BA-FD76F36D6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300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38BE9EB3-CC75-417C-B3B8-D8D86EA2E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DFBAC69-8D94-4C53-8634-8E6D75F32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FE1CAC36-09F2-46B6-A95F-9A9FC1A20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683F9-C175-4B89-8406-CCEF9B8D53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252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FAFEDC8F-C551-4792-9018-C3E2C1ECA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EE629BD-EA12-48D5-BFA9-97466FE45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F277C76F-281E-4756-9DA2-D6AF36C92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482FD-5BC1-4422-81BF-46973620C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645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7E4B2F9B-1E8C-4605-8853-92C08EF33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711FEE4B-FA2B-4646-A53C-07E7F1AFF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39E9F154-D88B-4689-9C73-90E98CDD6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C128F-7997-447B-906A-0FE93DAA6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8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1E8BC18E-79AE-4798-9CE1-394677C72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9F22D791-2E3F-4B43-9CE3-5AFF5BB24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3DB87A7E-FC0B-42CC-8877-F6CFF4697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376EE-5AE2-4CDE-B84A-7891EABC4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191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BAA2E9ED-80C0-4092-B611-E43520D5E5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F8F876C6-0482-4E68-A720-7CD981B4B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7EA94F6F-3E7E-4A51-A15D-7581B7E7C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E6B3-4FA3-4DAE-B1E5-089CD537A4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70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1F5E249-1717-457A-82B8-0D9D2E99AF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7E114C51-444E-40BF-A605-BCC00636D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957B58F-A954-4C2F-8E39-06D907E90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97B1F-D5C3-4A38-BFCE-BA175D6DB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257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A096061-8A65-4B3F-BB9D-75D38978C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7059A5CD-DCC7-49B4-8B2F-FEC30A093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E523C5-0063-47F4-A53F-A7CDEF31C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5AAE-9039-4968-BE82-87FF5DCD8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805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AA48067A-CA69-4ED3-B87C-B4B381C180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5843A40-066E-4FD9-BC2A-B29D96DA41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8EA65024-C478-4BC9-BF51-5C78FC127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79DE-0507-4479-9220-3FC6E3261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7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8F5A960E-1AB2-4F6D-9400-036D30EAE0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A73D8669-54BF-4973-B4F2-C53DEE971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304773A-073A-43DD-BC40-A6B52C5A80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C9BFE-73A1-49AD-8EBA-63E77C1A1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252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BF7BA5ED-3213-4DBC-9C4A-E564BD971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95F31F4-B224-4099-989B-39BA54FBC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7C7C0D9-9728-4906-9409-E7D90DA485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6DE87-EB5E-496F-A82B-4546927B79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874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9E16573-63C1-4B83-88C5-0F796E3BD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9AA4EAD0-CD7B-4A7B-B2E0-A0F1A6788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9562828-D60E-49DE-B5E8-6CE033805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FD049-32B1-49E7-B761-0F925EE72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E2AE0-71BE-4949-BD60-987FEA6C9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C7A501-45EE-4E36-B641-D2A23A6E4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95954-486D-4C5C-AA00-D95900108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44942-86A3-456B-B23E-0FCB63A7F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470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4C017-3158-44B8-8A1D-0FAD21B3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D83599-A5D7-4490-8ECE-CE62F3E1C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F61379-4909-4BD7-AE55-94B2EB1E1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EBCBA-52DC-46E2-BCEA-E2970D262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036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83C07B-3AB6-42B6-9C4C-02D246E8D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5D21A8-CE85-47C3-84CE-A9F0C066C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84446-0A25-417B-8A39-63244C461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30D4D-B24B-448F-9D79-EE5399D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8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0F858-E11A-41DC-AD2D-8D5E1EC7A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2E3C-0BCB-4576-B65F-F373B9FB8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419F4-2367-4423-ABA8-F9DD13F21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CF5C0-D27A-4D3E-A589-CED0B6481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0AED8-1751-4BDF-9D78-0C967DEA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224684-69A7-46C2-A41D-80FCB7954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4DE265-54DA-43AF-9D32-D6A4F5348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C4998-2A1B-4D90-8524-E9BB2A705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0575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EBA9BD-CD58-4014-9BF5-F85A7C21B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18672-B616-4C53-9ED2-01BC2BCAF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DF56BD-1795-4176-AEBA-929F68E6D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F8E98-7D3B-4078-9637-C0CFA4F762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8765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110879-BE29-49AD-A0BD-76F253200A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38596B-EA53-4B98-9A72-6AC94C77C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0B2133-6415-413B-A61D-5107DAD8C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5449A-6390-48E8-9498-79965EEBA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4584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783CF-DDBB-43D7-86AA-B227431A8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48D6D-FDC3-4472-9F13-53D8F7A56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AB00A-64F3-48E3-B9F3-FFB31B22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0138B-F2E3-46D3-ABD7-EF26B21460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814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27069-EA7E-40E3-BB39-8B063F3A83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79899-6F7A-44AA-BD1A-8BC7B44B3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7874B-D284-49AE-AAA1-4D1922E89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56FD5-5834-4EF1-8D75-53CBBD58B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7157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57F968-3C53-4E3C-9537-455BC4477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6C061A-788E-442B-B769-C6E13E54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F151ED-44EA-4FA7-B83E-AE959DA8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D135C-FE9A-49C2-BC6B-FB2DC95705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4088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09850E-B525-4C03-87DE-F5AADD568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59A88-1A92-4E56-A3B3-C39A06E9D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FD092D-62CB-4257-9D7A-3A145BEA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90FA1-6B3C-4481-A210-D538E560F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8131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9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1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11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9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91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1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41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53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12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54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45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02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75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35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653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14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7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7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122E-B90C-4E76-8377-32EAA1E1F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38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C9D-EBE0-492F-9DAF-2E543DDCD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5652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130F-9EBA-4F1D-8DF7-D60CD598B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031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3C07-9F02-4963-A301-803DC62C2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40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5182-0A82-4BF6-B05E-1B0E8BFBB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8499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4D43-A63E-484A-BD8C-015F2D46C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7122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4905-5C11-42E3-BFD8-A5AFFB507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9974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6535-94F3-4178-AAAA-B4194012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2296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3C808-E06D-42E5-A3AE-443404AD6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841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0BE4-2E88-4326-B1C6-8BCC1515E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9139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CD17C-CC38-4B8E-A0EA-49F286807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1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1397-551C-4EA9-AB0E-D9A2262C9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5068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B8D-F00A-40F1-9BEB-65F5FB784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819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BB601-A3D7-4441-8A75-7F0D470D9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3651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1F10-6FA7-458B-9E66-21A585456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280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0ACE-9D32-405E-8C40-5AD1DF186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840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99C1-5B8D-4D1C-A4A9-385C4BEC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26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6EE08-0590-4D14-A735-2378CEB4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417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96E0-2517-43FE-BA42-1BE2A3BDC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28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47AD-9F52-4474-85C2-4F59CB561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4009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178F-D176-4E0F-ADAC-ED31D285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58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525D-723A-4994-AD70-7FE54E09D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4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C71A00C-FD47-4E16-B34D-9359E07A3E30}"/>
              </a:ext>
            </a:extLst>
          </p:cNvPr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9F25FE74-820E-4C67-AB46-531F26A746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" name="Freeform 4">
              <a:extLst>
                <a:ext uri="{FF2B5EF4-FFF2-40B4-BE49-F238E27FC236}">
                  <a16:creationId xmlns:a16="http://schemas.microsoft.com/office/drawing/2014/main" id="{DC2FC3EF-FAC9-42B3-AEEE-C937D6AC5A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" name="Freeform 5">
              <a:extLst>
                <a:ext uri="{FF2B5EF4-FFF2-40B4-BE49-F238E27FC236}">
                  <a16:creationId xmlns:a16="http://schemas.microsoft.com/office/drawing/2014/main" id="{95B8B608-BAC9-4E8A-8631-8026417C90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>
              <a:extLst>
                <a:ext uri="{FF2B5EF4-FFF2-40B4-BE49-F238E27FC236}">
                  <a16:creationId xmlns:a16="http://schemas.microsoft.com/office/drawing/2014/main" id="{E8DE574B-081B-48E8-8BC3-917D9E401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247" name="Freeform 7">
                <a:extLst>
                  <a:ext uri="{FF2B5EF4-FFF2-40B4-BE49-F238E27FC236}">
                    <a16:creationId xmlns:a16="http://schemas.microsoft.com/office/drawing/2014/main" id="{52866013-C1A5-48AB-B364-AD4A782A7D7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" name="Freeform 8">
                <a:extLst>
                  <a:ext uri="{FF2B5EF4-FFF2-40B4-BE49-F238E27FC236}">
                    <a16:creationId xmlns:a16="http://schemas.microsoft.com/office/drawing/2014/main" id="{BF308E04-AA87-443A-B560-4872F4BA28C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" name="Freeform 9">
                <a:extLst>
                  <a:ext uri="{FF2B5EF4-FFF2-40B4-BE49-F238E27FC236}">
                    <a16:creationId xmlns:a16="http://schemas.microsoft.com/office/drawing/2014/main" id="{A8962097-F1D2-48EB-8C26-D8441191370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Freeform 10">
                <a:extLst>
                  <a:ext uri="{FF2B5EF4-FFF2-40B4-BE49-F238E27FC236}">
                    <a16:creationId xmlns:a16="http://schemas.microsoft.com/office/drawing/2014/main" id="{F58022DA-5295-4AE4-B714-225111C7D3B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1" name="Freeform 11">
                <a:extLst>
                  <a:ext uri="{FF2B5EF4-FFF2-40B4-BE49-F238E27FC236}">
                    <a16:creationId xmlns:a16="http://schemas.microsoft.com/office/drawing/2014/main" id="{EC28B56F-CF5A-4A1E-A7AD-1FEF9B5721B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2" name="Freeform 12">
                <a:extLst>
                  <a:ext uri="{FF2B5EF4-FFF2-40B4-BE49-F238E27FC236}">
                    <a16:creationId xmlns:a16="http://schemas.microsoft.com/office/drawing/2014/main" id="{B7B7C00A-1B58-4B4B-A8C2-C540C9F01EC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3" name="Freeform 13">
                <a:extLst>
                  <a:ext uri="{FF2B5EF4-FFF2-40B4-BE49-F238E27FC236}">
                    <a16:creationId xmlns:a16="http://schemas.microsoft.com/office/drawing/2014/main" id="{2C69E473-B4B3-4774-8285-233C1ADA866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4" name="Freeform 14">
                <a:extLst>
                  <a:ext uri="{FF2B5EF4-FFF2-40B4-BE49-F238E27FC236}">
                    <a16:creationId xmlns:a16="http://schemas.microsoft.com/office/drawing/2014/main" id="{05040183-5F57-4F3F-B162-FF0D7F3783C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5" name="Freeform 15">
                <a:extLst>
                  <a:ext uri="{FF2B5EF4-FFF2-40B4-BE49-F238E27FC236}">
                    <a16:creationId xmlns:a16="http://schemas.microsoft.com/office/drawing/2014/main" id="{4B960A35-6DFE-40A4-8E0B-A441AF710AE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6" name="Freeform 16">
                <a:extLst>
                  <a:ext uri="{FF2B5EF4-FFF2-40B4-BE49-F238E27FC236}">
                    <a16:creationId xmlns:a16="http://schemas.microsoft.com/office/drawing/2014/main" id="{075BE476-2D17-46CF-8007-3A9D70B03DD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7" name="Freeform 17">
                <a:extLst>
                  <a:ext uri="{FF2B5EF4-FFF2-40B4-BE49-F238E27FC236}">
                    <a16:creationId xmlns:a16="http://schemas.microsoft.com/office/drawing/2014/main" id="{1679DA96-2BC9-47D0-95C0-872B010EB97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8" name="Freeform 18">
                <a:extLst>
                  <a:ext uri="{FF2B5EF4-FFF2-40B4-BE49-F238E27FC236}">
                    <a16:creationId xmlns:a16="http://schemas.microsoft.com/office/drawing/2014/main" id="{17BD27C6-F2D7-4EA2-9158-9E53FF93C02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9" name="Freeform 19">
                <a:extLst>
                  <a:ext uri="{FF2B5EF4-FFF2-40B4-BE49-F238E27FC236}">
                    <a16:creationId xmlns:a16="http://schemas.microsoft.com/office/drawing/2014/main" id="{8F6ED1DD-81F5-439D-B85E-1CCA87B17F7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60" name="Freeform 20">
              <a:extLst>
                <a:ext uri="{FF2B5EF4-FFF2-40B4-BE49-F238E27FC236}">
                  <a16:creationId xmlns:a16="http://schemas.microsoft.com/office/drawing/2014/main" id="{C5C240D8-635D-4E98-B80E-A9E1700E1E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1" name="Freeform 21">
              <a:extLst>
                <a:ext uri="{FF2B5EF4-FFF2-40B4-BE49-F238E27FC236}">
                  <a16:creationId xmlns:a16="http://schemas.microsoft.com/office/drawing/2014/main" id="{F96FF547-BA51-4BFE-8DB5-0456A0B6AF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2" name="Freeform 22">
              <a:extLst>
                <a:ext uri="{FF2B5EF4-FFF2-40B4-BE49-F238E27FC236}">
                  <a16:creationId xmlns:a16="http://schemas.microsoft.com/office/drawing/2014/main" id="{982FC87F-1522-43DA-AA52-546327EEB9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>
              <a:extLst>
                <a:ext uri="{FF2B5EF4-FFF2-40B4-BE49-F238E27FC236}">
                  <a16:creationId xmlns:a16="http://schemas.microsoft.com/office/drawing/2014/main" id="{FD565365-AD22-425F-B028-DA2864E9DF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3 w 717"/>
                <a:gd name="T1" fmla="*/ 845 h 845"/>
                <a:gd name="T2" fmla="*/ 723 w 717"/>
                <a:gd name="T3" fmla="*/ 821 h 845"/>
                <a:gd name="T4" fmla="*/ 580 w 717"/>
                <a:gd name="T5" fmla="*/ 605 h 845"/>
                <a:gd name="T6" fmla="*/ 409 w 717"/>
                <a:gd name="T7" fmla="*/ 396 h 845"/>
                <a:gd name="T8" fmla="*/ 22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2 w 717"/>
                <a:gd name="T15" fmla="*/ 198 h 845"/>
                <a:gd name="T16" fmla="*/ 403 w 717"/>
                <a:gd name="T17" fmla="*/ 408 h 845"/>
                <a:gd name="T18" fmla="*/ 574 w 717"/>
                <a:gd name="T19" fmla="*/ 623 h 845"/>
                <a:gd name="T20" fmla="*/ 723 w 717"/>
                <a:gd name="T21" fmla="*/ 845 h 845"/>
                <a:gd name="T22" fmla="*/ 72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Freeform 24">
              <a:extLst>
                <a:ext uri="{FF2B5EF4-FFF2-40B4-BE49-F238E27FC236}">
                  <a16:creationId xmlns:a16="http://schemas.microsoft.com/office/drawing/2014/main" id="{40FE21B0-3FE7-44FA-B1A4-E4202FCA01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0 w 407"/>
                <a:gd name="T1" fmla="*/ 414 h 414"/>
                <a:gd name="T2" fmla="*/ 410 w 407"/>
                <a:gd name="T3" fmla="*/ 396 h 414"/>
                <a:gd name="T4" fmla="*/ 22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9 w 407"/>
                <a:gd name="T13" fmla="*/ 204 h 414"/>
                <a:gd name="T14" fmla="*/ 410 w 407"/>
                <a:gd name="T15" fmla="*/ 414 h 414"/>
                <a:gd name="T16" fmla="*/ 41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5" name="Freeform 25">
              <a:extLst>
                <a:ext uri="{FF2B5EF4-FFF2-40B4-BE49-F238E27FC236}">
                  <a16:creationId xmlns:a16="http://schemas.microsoft.com/office/drawing/2014/main" id="{EC5A6465-658D-46CA-8EF2-74D24A0CB3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>
              <a:extLst>
                <a:ext uri="{FF2B5EF4-FFF2-40B4-BE49-F238E27FC236}">
                  <a16:creationId xmlns:a16="http://schemas.microsoft.com/office/drawing/2014/main" id="{858A8AE0-5BDD-486B-A37F-C273136DE4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2 w 586"/>
                <a:gd name="T1" fmla="*/ 0 h 599"/>
                <a:gd name="T2" fmla="*/ 574 w 586"/>
                <a:gd name="T3" fmla="*/ 0 h 599"/>
                <a:gd name="T4" fmla="*/ 410 w 586"/>
                <a:gd name="T5" fmla="*/ 132 h 599"/>
                <a:gd name="T6" fmla="*/ 26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0 w 586"/>
                <a:gd name="T17" fmla="*/ 282 h 599"/>
                <a:gd name="T18" fmla="*/ 416 w 586"/>
                <a:gd name="T19" fmla="*/ 138 h 599"/>
                <a:gd name="T20" fmla="*/ 592 w 586"/>
                <a:gd name="T21" fmla="*/ 0 h 599"/>
                <a:gd name="T22" fmla="*/ 59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3" name="Freeform 27">
              <a:extLst>
                <a:ext uri="{FF2B5EF4-FFF2-40B4-BE49-F238E27FC236}">
                  <a16:creationId xmlns:a16="http://schemas.microsoft.com/office/drawing/2014/main" id="{1EEA18AD-A176-47CA-8E4F-5CFE4FA8DE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2 w 269"/>
                <a:gd name="T1" fmla="*/ 0 h 252"/>
                <a:gd name="T2" fmla="*/ 25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2 w 269"/>
                <a:gd name="T15" fmla="*/ 0 h 252"/>
                <a:gd name="T16" fmla="*/ 27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4" name="Line 28">
              <a:extLst>
                <a:ext uri="{FF2B5EF4-FFF2-40B4-BE49-F238E27FC236}">
                  <a16:creationId xmlns:a16="http://schemas.microsoft.com/office/drawing/2014/main" id="{F04273E6-BF04-4C80-AECC-07857050AA8F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Line 29">
              <a:extLst>
                <a:ext uri="{FF2B5EF4-FFF2-40B4-BE49-F238E27FC236}">
                  <a16:creationId xmlns:a16="http://schemas.microsoft.com/office/drawing/2014/main" id="{4F73FC76-0B08-487B-B7F4-33AB575D82D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6" name="Line 30">
              <a:extLst>
                <a:ext uri="{FF2B5EF4-FFF2-40B4-BE49-F238E27FC236}">
                  <a16:creationId xmlns:a16="http://schemas.microsoft.com/office/drawing/2014/main" id="{26C211CE-3AD7-4491-980F-FDDD550C9EC2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47" name="Group 31">
              <a:extLst>
                <a:ext uri="{FF2B5EF4-FFF2-40B4-BE49-F238E27FC236}">
                  <a16:creationId xmlns:a16="http://schemas.microsoft.com/office/drawing/2014/main" id="{6CE0B8B8-6B9F-4BC6-8E1A-54C2B9334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>
                <a:extLst>
                  <a:ext uri="{FF2B5EF4-FFF2-40B4-BE49-F238E27FC236}">
                    <a16:creationId xmlns:a16="http://schemas.microsoft.com/office/drawing/2014/main" id="{DC08FE45-7F91-4B88-B5A7-1FE9FEDC05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1" name="Line 33">
                <a:extLst>
                  <a:ext uri="{FF2B5EF4-FFF2-40B4-BE49-F238E27FC236}">
                    <a16:creationId xmlns:a16="http://schemas.microsoft.com/office/drawing/2014/main" id="{96DB2F83-95C5-4F6E-A9FF-9937D1CC47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2" name="Line 34">
                <a:extLst>
                  <a:ext uri="{FF2B5EF4-FFF2-40B4-BE49-F238E27FC236}">
                    <a16:creationId xmlns:a16="http://schemas.microsoft.com/office/drawing/2014/main" id="{23F703F6-6D27-4F6A-9B26-22DE1CF193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3" name="Line 35">
                <a:extLst>
                  <a:ext uri="{FF2B5EF4-FFF2-40B4-BE49-F238E27FC236}">
                    <a16:creationId xmlns:a16="http://schemas.microsoft.com/office/drawing/2014/main" id="{7CEFA534-8FFF-492A-99AE-4DC220A6E2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4" name="Line 36">
                <a:extLst>
                  <a:ext uri="{FF2B5EF4-FFF2-40B4-BE49-F238E27FC236}">
                    <a16:creationId xmlns:a16="http://schemas.microsoft.com/office/drawing/2014/main" id="{0622E176-FB2D-4730-B513-66F78B7F2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48" name="Line 37">
              <a:extLst>
                <a:ext uri="{FF2B5EF4-FFF2-40B4-BE49-F238E27FC236}">
                  <a16:creationId xmlns:a16="http://schemas.microsoft.com/office/drawing/2014/main" id="{07D0F2C1-D908-497B-BF7A-CA695D9575EB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9" name="Line 38">
              <a:extLst>
                <a:ext uri="{FF2B5EF4-FFF2-40B4-BE49-F238E27FC236}">
                  <a16:creationId xmlns:a16="http://schemas.microsoft.com/office/drawing/2014/main" id="{2A5DBF45-FAF3-4FCA-91B4-E80ED2448EF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C49390A3-D5F2-4E31-8C4F-A076EED5C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EBDA7C9-27F7-47DC-B3E0-3EF08AD7EA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8A0D303E-A41D-4142-8289-38EB1CA743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EB68182C-7664-4CD8-9A15-0BFFC2DA10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D3831CB-0F1F-4744-AFF9-CCD582DEAF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E4E0A75-4A25-428F-B0D5-9A22C8F8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0970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500496" r:id="rId1"/>
    <p:sldLayoutId id="2147500497" r:id="rId2"/>
    <p:sldLayoutId id="2147500498" r:id="rId3"/>
    <p:sldLayoutId id="2147500499" r:id="rId4"/>
    <p:sldLayoutId id="2147500500" r:id="rId5"/>
    <p:sldLayoutId id="2147500501" r:id="rId6"/>
    <p:sldLayoutId id="2147500502" r:id="rId7"/>
    <p:sldLayoutId id="2147500503" r:id="rId8"/>
    <p:sldLayoutId id="2147500504" r:id="rId9"/>
    <p:sldLayoutId id="2147500505" r:id="rId10"/>
    <p:sldLayoutId id="2147500506" r:id="rId11"/>
    <p:sldLayoutId id="2147500507" r:id="rId12"/>
    <p:sldLayoutId id="214750050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F22A29-9A70-44F4-88FF-7C90DA9D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4940D6-302A-4AFE-94FA-EAF02CFA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285B69A-566E-4978-86C2-C8C44C113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6798CA1-F9F6-4AE2-9ED9-41BA4DB0B6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7EF7B1A-3AC9-4C9D-927D-E90CA36C8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58B1751-64D1-4667-9610-42D599A21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24" r:id="rId1"/>
    <p:sldLayoutId id="2147500525" r:id="rId2"/>
    <p:sldLayoutId id="2147500526" r:id="rId3"/>
    <p:sldLayoutId id="2147500527" r:id="rId4"/>
    <p:sldLayoutId id="2147500528" r:id="rId5"/>
    <p:sldLayoutId id="2147500529" r:id="rId6"/>
    <p:sldLayoutId id="2147500530" r:id="rId7"/>
    <p:sldLayoutId id="2147500531" r:id="rId8"/>
    <p:sldLayoutId id="2147500532" r:id="rId9"/>
    <p:sldLayoutId id="2147500533" r:id="rId10"/>
    <p:sldLayoutId id="21475005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2CA5-FAEF-CB40-863B-2AF6AC77F4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50" r:id="rId1"/>
    <p:sldLayoutId id="2147500551" r:id="rId2"/>
    <p:sldLayoutId id="2147500552" r:id="rId3"/>
    <p:sldLayoutId id="2147500553" r:id="rId4"/>
    <p:sldLayoutId id="2147500554" r:id="rId5"/>
    <p:sldLayoutId id="2147500555" r:id="rId6"/>
    <p:sldLayoutId id="2147500556" r:id="rId7"/>
    <p:sldLayoutId id="2147500557" r:id="rId8"/>
    <p:sldLayoutId id="2147500558" r:id="rId9"/>
    <p:sldLayoutId id="2147500559" r:id="rId10"/>
    <p:sldLayoutId id="21475005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B8C1-BE6A-334D-AA91-1703E50BB8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62" r:id="rId1"/>
    <p:sldLayoutId id="2147500563" r:id="rId2"/>
    <p:sldLayoutId id="2147500564" r:id="rId3"/>
    <p:sldLayoutId id="2147500565" r:id="rId4"/>
    <p:sldLayoutId id="2147500566" r:id="rId5"/>
    <p:sldLayoutId id="2147500567" r:id="rId6"/>
    <p:sldLayoutId id="2147500568" r:id="rId7"/>
    <p:sldLayoutId id="2147500569" r:id="rId8"/>
    <p:sldLayoutId id="2147500570" r:id="rId9"/>
    <p:sldLayoutId id="2147500571" r:id="rId10"/>
    <p:sldLayoutId id="21475005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475677-1803-4C45-8862-BE2EAB0B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6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74" r:id="rId1"/>
    <p:sldLayoutId id="2147500575" r:id="rId2"/>
    <p:sldLayoutId id="2147500576" r:id="rId3"/>
    <p:sldLayoutId id="2147500577" r:id="rId4"/>
    <p:sldLayoutId id="2147500578" r:id="rId5"/>
    <p:sldLayoutId id="2147500579" r:id="rId6"/>
    <p:sldLayoutId id="2147500580" r:id="rId7"/>
    <p:sldLayoutId id="2147500581" r:id="rId8"/>
    <p:sldLayoutId id="2147500582" r:id="rId9"/>
    <p:sldLayoutId id="2147500583" r:id="rId10"/>
    <p:sldLayoutId id="21475005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D7F6F63F-48F6-4A8E-BB2B-A94F9E902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79482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500598" r:id="rId1"/>
    <p:sldLayoutId id="2147500599" r:id="rId2"/>
    <p:sldLayoutId id="2147500600" r:id="rId3"/>
    <p:sldLayoutId id="2147500601" r:id="rId4"/>
    <p:sldLayoutId id="2147500602" r:id="rId5"/>
    <p:sldLayoutId id="2147500603" r:id="rId6"/>
    <p:sldLayoutId id="2147500604" r:id="rId7"/>
    <p:sldLayoutId id="2147500605" r:id="rId8"/>
    <p:sldLayoutId id="2147500606" r:id="rId9"/>
    <p:sldLayoutId id="2147500607" r:id="rId10"/>
    <p:sldLayoutId id="2147500608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5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4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4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4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4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4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4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4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4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4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90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4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4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4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384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 (BBB)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(PB)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#15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09 February 2022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4398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6B7A-3B92-4048-86EF-771D9285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2689"/>
            <a:ext cx="2269475" cy="2374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A73D0-9C48-4407-ABC6-9BC2B027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402376"/>
            <a:ext cx="1938969" cy="2440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57D58-66C3-4455-823D-9653C3D1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352800"/>
            <a:ext cx="1983036" cy="2489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602406-4F4A-444C-A0C5-8C9E0A3E9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33" y="1431634"/>
            <a:ext cx="7952936" cy="13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1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F9E4C-A15F-47AB-A2CD-646D14E5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8524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54948-D3BC-4B41-BC32-F99ABE42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848600" cy="1380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7FF24-088E-4200-9A75-C18A206D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3" y="2895600"/>
            <a:ext cx="2799968" cy="3168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FA53D-0079-4BBA-913A-4931674CE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74" y="2780383"/>
            <a:ext cx="2401526" cy="3049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AC885-10C0-4ABB-86DE-16312AF0B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780383"/>
            <a:ext cx="2514600" cy="3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FB73B-8D8E-444A-A153-D8C943E6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3227525"/>
            <a:ext cx="8382000" cy="3355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6B313-9DCA-4E9F-99FA-FC6BDB6B176E}"/>
              </a:ext>
            </a:extLst>
          </p:cNvPr>
          <p:cNvSpPr/>
          <p:nvPr/>
        </p:nvSpPr>
        <p:spPr>
          <a:xfrm>
            <a:off x="533400" y="2971800"/>
            <a:ext cx="3733800" cy="1600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5C80F4-6EBF-4673-BD8C-045E656C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3" y="1406752"/>
            <a:ext cx="8981807" cy="20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" y="1071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Fixing the Incident Face for a Half-Edge in the Overlay Data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9B10-943E-4FAB-9CBF-1C4B262E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4" y="1200407"/>
            <a:ext cx="3796747" cy="1686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CE613-9CDD-4037-81E5-411C57C4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28" y="1018588"/>
            <a:ext cx="3124200" cy="2803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2A26E9-CBD9-4B4E-AA35-0FC0CAA11A00}"/>
              </a:ext>
            </a:extLst>
          </p:cNvPr>
          <p:cNvSpPr txBox="1"/>
          <p:nvPr/>
        </p:nvSpPr>
        <p:spPr>
          <a:xfrm>
            <a:off x="5458428" y="1361504"/>
            <a:ext cx="36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sym typeface="Symbol" panose="05050102010706020507" pitchFamily="18" charset="2"/>
              </a:rPr>
              <a:t>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68795-9113-4A4C-B696-BA1DBFCCB493}"/>
              </a:ext>
            </a:extLst>
          </p:cNvPr>
          <p:cNvSpPr txBox="1"/>
          <p:nvPr/>
        </p:nvSpPr>
        <p:spPr>
          <a:xfrm>
            <a:off x="5458428" y="1744846"/>
            <a:ext cx="36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sym typeface="Symbol" panose="05050102010706020507" pitchFamily="18" charset="2"/>
              </a:rPr>
              <a:t>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DFCEF-D5AE-48B0-933A-36FEE9F10E4B}"/>
              </a:ext>
            </a:extLst>
          </p:cNvPr>
          <p:cNvSpPr txBox="1"/>
          <p:nvPr/>
        </p:nvSpPr>
        <p:spPr>
          <a:xfrm>
            <a:off x="5458428" y="2072548"/>
            <a:ext cx="36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D2A922-5DB9-4B01-B9CD-0737C184D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913785"/>
            <a:ext cx="3311596" cy="2944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14847-5EDD-46D9-9A95-C372F9BD887A}"/>
              </a:ext>
            </a:extLst>
          </p:cNvPr>
          <p:cNvSpPr txBox="1"/>
          <p:nvPr/>
        </p:nvSpPr>
        <p:spPr>
          <a:xfrm>
            <a:off x="3263519" y="4895494"/>
            <a:ext cx="5880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- Given a  half-edge (</a:t>
            </a:r>
            <a:r>
              <a:rPr lang="en-IN" sz="2000" i="1" dirty="0"/>
              <a:t>e</a:t>
            </a:r>
            <a:r>
              <a:rPr lang="en-IN" sz="2000" dirty="0"/>
              <a:t>), determine the directed cycle following half-edges;</a:t>
            </a:r>
          </a:p>
          <a:p>
            <a:r>
              <a:rPr lang="en-IN" sz="2000" dirty="0"/>
              <a:t>- </a:t>
            </a:r>
            <a:r>
              <a:rPr lang="en-IN" sz="2000" dirty="0">
                <a:solidFill>
                  <a:srgbClr val="00B0F0"/>
                </a:solidFill>
              </a:rPr>
              <a:t>Find the vertex with the least value of </a:t>
            </a:r>
            <a:r>
              <a:rPr lang="en-IN" sz="2000" i="1" dirty="0">
                <a:solidFill>
                  <a:srgbClr val="00B0F0"/>
                </a:solidFill>
              </a:rPr>
              <a:t>x </a:t>
            </a:r>
            <a:r>
              <a:rPr lang="en-IN" sz="2000" dirty="0">
                <a:solidFill>
                  <a:srgbClr val="00B0F0"/>
                </a:solidFill>
              </a:rPr>
              <a:t>(or </a:t>
            </a:r>
            <a:r>
              <a:rPr lang="en-IN" sz="2000" i="1" dirty="0">
                <a:solidFill>
                  <a:srgbClr val="00B0F0"/>
                </a:solidFill>
              </a:rPr>
              <a:t>y</a:t>
            </a:r>
            <a:r>
              <a:rPr lang="en-IN" sz="2000" dirty="0">
                <a:solidFill>
                  <a:srgbClr val="00B0F0"/>
                </a:solidFill>
              </a:rPr>
              <a:t>);</a:t>
            </a:r>
          </a:p>
          <a:p>
            <a:r>
              <a:rPr lang="en-IN" sz="2000" dirty="0"/>
              <a:t>If the turning angle &lt; </a:t>
            </a:r>
            <a:r>
              <a:rPr lang="en-IN" sz="2000" dirty="0">
                <a:sym typeface="Symbol" panose="05050102010706020507" pitchFamily="18" charset="2"/>
              </a:rPr>
              <a:t>, then </a:t>
            </a:r>
            <a:r>
              <a:rPr lang="en-IN" sz="2000" i="1" dirty="0">
                <a:sym typeface="Symbol" panose="05050102010706020507" pitchFamily="18" charset="2"/>
              </a:rPr>
              <a:t>e</a:t>
            </a:r>
            <a:r>
              <a:rPr lang="en-IN" sz="2000" dirty="0">
                <a:sym typeface="Symbol" panose="05050102010706020507" pitchFamily="18" charset="2"/>
              </a:rPr>
              <a:t> is outer component of the incident face; otherwise (when &gt; ) </a:t>
            </a:r>
            <a:r>
              <a:rPr lang="en-IN" sz="2000" i="1" dirty="0">
                <a:sym typeface="Symbol" panose="05050102010706020507" pitchFamily="18" charset="2"/>
              </a:rPr>
              <a:t>e</a:t>
            </a:r>
            <a:r>
              <a:rPr lang="en-IN" sz="2000" dirty="0">
                <a:sym typeface="Symbol" panose="05050102010706020507" pitchFamily="18" charset="2"/>
              </a:rPr>
              <a:t> is an inner component</a:t>
            </a:r>
            <a:endParaRPr lang="en-IN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1B03B-DF67-4D28-8DEA-5435F9D92A97}"/>
              </a:ext>
            </a:extLst>
          </p:cNvPr>
          <p:cNvSpPr txBox="1"/>
          <p:nvPr/>
        </p:nvSpPr>
        <p:spPr>
          <a:xfrm>
            <a:off x="790635" y="4461332"/>
            <a:ext cx="625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1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37581-DE31-4764-A2CA-DF914908EA4A}"/>
              </a:ext>
            </a:extLst>
          </p:cNvPr>
          <p:cNvSpPr txBox="1"/>
          <p:nvPr/>
        </p:nvSpPr>
        <p:spPr>
          <a:xfrm>
            <a:off x="1796334" y="4887762"/>
            <a:ext cx="426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3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58C7B-AED5-47CE-B963-BE58275E4C39}"/>
              </a:ext>
            </a:extLst>
          </p:cNvPr>
          <p:cNvCxnSpPr>
            <a:cxnSpLocks/>
          </p:cNvCxnSpPr>
          <p:nvPr/>
        </p:nvCxnSpPr>
        <p:spPr>
          <a:xfrm flipH="1">
            <a:off x="978702" y="4670366"/>
            <a:ext cx="276128" cy="432839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12BCE-ED36-4253-B79C-349CA0938BAC}"/>
              </a:ext>
            </a:extLst>
          </p:cNvPr>
          <p:cNvCxnSpPr>
            <a:cxnSpLocks/>
          </p:cNvCxnSpPr>
          <p:nvPr/>
        </p:nvCxnSpPr>
        <p:spPr>
          <a:xfrm flipV="1">
            <a:off x="2017817" y="5252083"/>
            <a:ext cx="498214" cy="2920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35C65B-FCDD-40A2-AF6D-D6AC959BDC81}"/>
              </a:ext>
            </a:extLst>
          </p:cNvPr>
          <p:cNvSpPr txBox="1"/>
          <p:nvPr/>
        </p:nvSpPr>
        <p:spPr>
          <a:xfrm>
            <a:off x="193844" y="3326198"/>
            <a:ext cx="175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Incident face for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B96748-7C16-48D0-B8CB-368245649A98}"/>
              </a:ext>
            </a:extLst>
          </p:cNvPr>
          <p:cNvCxnSpPr>
            <a:cxnSpLocks/>
          </p:cNvCxnSpPr>
          <p:nvPr/>
        </p:nvCxnSpPr>
        <p:spPr>
          <a:xfrm>
            <a:off x="1945347" y="3510864"/>
            <a:ext cx="525812" cy="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F8B172-8D57-4C8D-84BD-49B21D85F8AD}"/>
              </a:ext>
            </a:extLst>
          </p:cNvPr>
          <p:cNvSpPr txBox="1"/>
          <p:nvPr/>
        </p:nvSpPr>
        <p:spPr>
          <a:xfrm>
            <a:off x="2542600" y="3254235"/>
            <a:ext cx="3723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2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2B8309-A3AE-4C3E-AEBA-F9EE871D0EE9}"/>
              </a:ext>
            </a:extLst>
          </p:cNvPr>
          <p:cNvSpPr txBox="1"/>
          <p:nvPr/>
        </p:nvSpPr>
        <p:spPr>
          <a:xfrm>
            <a:off x="172014" y="3639812"/>
            <a:ext cx="175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Incident face for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63FA57-2A8C-4FE9-8B14-842710A2B96C}"/>
              </a:ext>
            </a:extLst>
          </p:cNvPr>
          <p:cNvCxnSpPr>
            <a:cxnSpLocks/>
          </p:cNvCxnSpPr>
          <p:nvPr/>
        </p:nvCxnSpPr>
        <p:spPr>
          <a:xfrm>
            <a:off x="1856742" y="3824478"/>
            <a:ext cx="5258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865F8F-D3F4-4842-A35D-47AC01B0F8A4}"/>
              </a:ext>
            </a:extLst>
          </p:cNvPr>
          <p:cNvSpPr txBox="1"/>
          <p:nvPr/>
        </p:nvSpPr>
        <p:spPr>
          <a:xfrm>
            <a:off x="2499252" y="3609034"/>
            <a:ext cx="3723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3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742A84-4B07-4303-A334-20B07706321A}"/>
              </a:ext>
            </a:extLst>
          </p:cNvPr>
          <p:cNvSpPr/>
          <p:nvPr/>
        </p:nvSpPr>
        <p:spPr>
          <a:xfrm>
            <a:off x="1069596" y="4963824"/>
            <a:ext cx="298365" cy="226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673EE-DD5A-4DB9-97CB-5ADDBC975474}"/>
              </a:ext>
            </a:extLst>
          </p:cNvPr>
          <p:cNvSpPr txBox="1"/>
          <p:nvPr/>
        </p:nvSpPr>
        <p:spPr>
          <a:xfrm>
            <a:off x="1130281" y="4851973"/>
            <a:ext cx="3723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2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36EE33-8E2E-4EED-9D29-3DEF29ECD7DB}"/>
              </a:ext>
            </a:extLst>
          </p:cNvPr>
          <p:cNvSpPr/>
          <p:nvPr/>
        </p:nvSpPr>
        <p:spPr>
          <a:xfrm>
            <a:off x="605792" y="5376485"/>
            <a:ext cx="177627" cy="1524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8AFAAF-3259-402A-ACDF-461A33451754}"/>
              </a:ext>
            </a:extLst>
          </p:cNvPr>
          <p:cNvSpPr/>
          <p:nvPr/>
        </p:nvSpPr>
        <p:spPr>
          <a:xfrm>
            <a:off x="1336836" y="5404795"/>
            <a:ext cx="177627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E34394-E181-4896-8458-0E339AA4C8B4}"/>
              </a:ext>
            </a:extLst>
          </p:cNvPr>
          <p:cNvCxnSpPr>
            <a:cxnSpLocks/>
          </p:cNvCxnSpPr>
          <p:nvPr/>
        </p:nvCxnSpPr>
        <p:spPr>
          <a:xfrm flipH="1" flipV="1">
            <a:off x="1530416" y="5603989"/>
            <a:ext cx="324886" cy="1185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B4638C-4840-4CB3-8D94-B8F6B9C0E504}"/>
              </a:ext>
            </a:extLst>
          </p:cNvPr>
          <p:cNvSpPr txBox="1"/>
          <p:nvPr/>
        </p:nvSpPr>
        <p:spPr>
          <a:xfrm>
            <a:off x="3254810" y="3899754"/>
            <a:ext cx="5880481" cy="769441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FF0000"/>
                </a:solidFill>
                <a:latin typeface="NimbusRomNo9L-Regu"/>
              </a:rPr>
              <a:t>How do we know whether a cycle is an </a:t>
            </a:r>
            <a:r>
              <a:rPr lang="en-US" sz="2200" b="0" i="1" u="none" strike="noStrike" baseline="0" dirty="0">
                <a:solidFill>
                  <a:srgbClr val="FF0000"/>
                </a:solidFill>
                <a:latin typeface="NimbusRomNo9L-Regu"/>
              </a:rPr>
              <a:t>outer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NimbusRomNo9L-Regu"/>
              </a:rPr>
              <a:t>boundary or the </a:t>
            </a:r>
            <a:r>
              <a:rPr lang="en-US" sz="2200" i="1" dirty="0">
                <a:solidFill>
                  <a:srgbClr val="FF0000"/>
                </a:solidFill>
                <a:latin typeface="NimbusRomNo9L-Regu"/>
              </a:rPr>
              <a:t>i</a:t>
            </a:r>
            <a:r>
              <a:rPr lang="en-US" sz="2200" b="0" i="1" u="none" strike="noStrike" baseline="0" dirty="0">
                <a:solidFill>
                  <a:srgbClr val="FF0000"/>
                </a:solidFill>
                <a:latin typeface="NimbusRomNo9L-Regu"/>
              </a:rPr>
              <a:t>nner</a:t>
            </a:r>
            <a:r>
              <a:rPr lang="en-US" sz="2200" b="0" i="0" u="none" strike="noStrike" dirty="0">
                <a:solidFill>
                  <a:srgbClr val="FF0000"/>
                </a:solidFill>
                <a:latin typeface="NimbusRomNo9L-Regu"/>
              </a:rPr>
              <a:t>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NimbusRomNo9L-Regu"/>
              </a:rPr>
              <a:t>boundary of a face?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0A87BE-D313-43A3-9B72-2194698191CF}"/>
              </a:ext>
            </a:extLst>
          </p:cNvPr>
          <p:cNvSpPr txBox="1"/>
          <p:nvPr/>
        </p:nvSpPr>
        <p:spPr>
          <a:xfrm>
            <a:off x="76200" y="2782380"/>
            <a:ext cx="1454216" cy="430887"/>
          </a:xfrm>
          <a:prstGeom prst="rect">
            <a:avLst/>
          </a:prstGeom>
          <a:noFill/>
          <a:ln w="19050">
            <a:solidFill>
              <a:srgbClr val="87D078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00B0F0"/>
                </a:solidFill>
                <a:latin typeface="NimbusRomNo9L-Regu"/>
              </a:rPr>
              <a:t>#</a:t>
            </a:r>
            <a:r>
              <a:rPr lang="en-US" sz="2200" b="0" i="0" u="none" strike="noStrike" dirty="0">
                <a:solidFill>
                  <a:srgbClr val="00B0F0"/>
                </a:solidFill>
                <a:latin typeface="NimbusRomNo9L-Regu"/>
              </a:rPr>
              <a:t> </a:t>
            </a:r>
            <a:r>
              <a:rPr lang="en-US" sz="2200" b="0" i="0" u="none" strike="noStrike" baseline="0" dirty="0">
                <a:solidFill>
                  <a:srgbClr val="00B0F0"/>
                </a:solidFill>
                <a:latin typeface="NimbusRomNo9L-Regu"/>
              </a:rPr>
              <a:t>faces</a:t>
            </a:r>
            <a:r>
              <a:rPr lang="en-US" sz="2200" b="0" i="0" u="none" strike="noStrike" dirty="0">
                <a:solidFill>
                  <a:srgbClr val="00B0F0"/>
                </a:solidFill>
                <a:latin typeface="NimbusRomNo9L-Regu"/>
              </a:rPr>
              <a:t> = ?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985C-D655-4478-BFB8-94894316B6CA}"/>
              </a:ext>
            </a:extLst>
          </p:cNvPr>
          <p:cNvSpPr txBox="1"/>
          <p:nvPr/>
        </p:nvSpPr>
        <p:spPr>
          <a:xfrm>
            <a:off x="1564410" y="2787765"/>
            <a:ext cx="3540990" cy="430887"/>
          </a:xfrm>
          <a:prstGeom prst="rect">
            <a:avLst/>
          </a:prstGeom>
          <a:noFill/>
          <a:ln w="19050">
            <a:solidFill>
              <a:srgbClr val="87D078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00B0F0"/>
                </a:solidFill>
                <a:latin typeface="NimbusRomNo9L-Regu"/>
              </a:rPr>
              <a:t>= 1 + (#</a:t>
            </a:r>
            <a:r>
              <a:rPr lang="en-US" sz="2200" dirty="0">
                <a:solidFill>
                  <a:srgbClr val="00B0F0"/>
                </a:solidFill>
                <a:latin typeface="NimbusRomNo9L-Regu"/>
              </a:rPr>
              <a:t>directed cycles)/2 </a:t>
            </a:r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0" grpId="0"/>
      <p:bldP spid="22" grpId="0"/>
      <p:bldP spid="29" grpId="0"/>
      <p:bldP spid="33" grpId="0" animBg="1"/>
      <p:bldP spid="35" grpId="0"/>
      <p:bldP spid="37" grpId="0" animBg="1"/>
      <p:bldP spid="39" grpId="0" animBg="1"/>
      <p:bldP spid="21" grpId="0" animBg="1"/>
      <p:bldP spid="40" grpId="0" animBg="1"/>
      <p:bldP spid="41" grpId="0" animBg="1"/>
      <p:bldP spid="46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" y="1071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Fixing the Incident Face for a Half-Edge in the Overlay 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E613-9CDD-4037-81E5-411C57C4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28" y="1018588"/>
            <a:ext cx="3124200" cy="2803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3DFCEF-D5AE-48B0-933A-36FEE9F10E4B}"/>
              </a:ext>
            </a:extLst>
          </p:cNvPr>
          <p:cNvSpPr txBox="1"/>
          <p:nvPr/>
        </p:nvSpPr>
        <p:spPr>
          <a:xfrm>
            <a:off x="5458428" y="2072548"/>
            <a:ext cx="36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D2A922-5DB9-4B01-B9CD-0737C184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3920"/>
            <a:ext cx="3311596" cy="29442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C1B03B-DF67-4D28-8DEA-5435F9D92A97}"/>
              </a:ext>
            </a:extLst>
          </p:cNvPr>
          <p:cNvSpPr txBox="1"/>
          <p:nvPr/>
        </p:nvSpPr>
        <p:spPr>
          <a:xfrm>
            <a:off x="790635" y="1611467"/>
            <a:ext cx="625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1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37581-DE31-4764-A2CA-DF914908EA4A}"/>
              </a:ext>
            </a:extLst>
          </p:cNvPr>
          <p:cNvSpPr txBox="1"/>
          <p:nvPr/>
        </p:nvSpPr>
        <p:spPr>
          <a:xfrm>
            <a:off x="1796334" y="2037897"/>
            <a:ext cx="426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3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58C7B-AED5-47CE-B963-BE58275E4C39}"/>
              </a:ext>
            </a:extLst>
          </p:cNvPr>
          <p:cNvCxnSpPr>
            <a:cxnSpLocks/>
          </p:cNvCxnSpPr>
          <p:nvPr/>
        </p:nvCxnSpPr>
        <p:spPr>
          <a:xfrm flipH="1">
            <a:off x="978702" y="1820501"/>
            <a:ext cx="276128" cy="432839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12BCE-ED36-4253-B79C-349CA0938BAC}"/>
              </a:ext>
            </a:extLst>
          </p:cNvPr>
          <p:cNvCxnSpPr>
            <a:cxnSpLocks/>
          </p:cNvCxnSpPr>
          <p:nvPr/>
        </p:nvCxnSpPr>
        <p:spPr>
          <a:xfrm flipV="1">
            <a:off x="2017817" y="2402218"/>
            <a:ext cx="498214" cy="2920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7742A84-4B07-4303-A334-20B07706321A}"/>
              </a:ext>
            </a:extLst>
          </p:cNvPr>
          <p:cNvSpPr/>
          <p:nvPr/>
        </p:nvSpPr>
        <p:spPr>
          <a:xfrm>
            <a:off x="1069596" y="2113959"/>
            <a:ext cx="298365" cy="226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673EE-DD5A-4DB9-97CB-5ADDBC975474}"/>
              </a:ext>
            </a:extLst>
          </p:cNvPr>
          <p:cNvSpPr txBox="1"/>
          <p:nvPr/>
        </p:nvSpPr>
        <p:spPr>
          <a:xfrm>
            <a:off x="1130281" y="2002108"/>
            <a:ext cx="3723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2</a:t>
            </a:r>
            <a:endParaRPr lang="en-IN" sz="2200" baseline="-25000" dirty="0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36EE33-8E2E-4EED-9D29-3DEF29ECD7DB}"/>
              </a:ext>
            </a:extLst>
          </p:cNvPr>
          <p:cNvSpPr/>
          <p:nvPr/>
        </p:nvSpPr>
        <p:spPr>
          <a:xfrm>
            <a:off x="605792" y="2526620"/>
            <a:ext cx="177627" cy="1524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8AFAAF-3259-402A-ACDF-461A33451754}"/>
              </a:ext>
            </a:extLst>
          </p:cNvPr>
          <p:cNvSpPr/>
          <p:nvPr/>
        </p:nvSpPr>
        <p:spPr>
          <a:xfrm>
            <a:off x="1336836" y="2554930"/>
            <a:ext cx="177627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E34394-E181-4896-8458-0E339AA4C8B4}"/>
              </a:ext>
            </a:extLst>
          </p:cNvPr>
          <p:cNvCxnSpPr>
            <a:cxnSpLocks/>
          </p:cNvCxnSpPr>
          <p:nvPr/>
        </p:nvCxnSpPr>
        <p:spPr>
          <a:xfrm flipH="1" flipV="1">
            <a:off x="1530416" y="2754124"/>
            <a:ext cx="324886" cy="1185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B4638C-4840-4CB3-8D94-B8F6B9C0E504}"/>
              </a:ext>
            </a:extLst>
          </p:cNvPr>
          <p:cNvSpPr txBox="1"/>
          <p:nvPr/>
        </p:nvSpPr>
        <p:spPr>
          <a:xfrm>
            <a:off x="590552" y="3835220"/>
            <a:ext cx="8309608" cy="769441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FF0000"/>
                </a:solidFill>
                <a:latin typeface="NimbusRomNo9L-Regu"/>
              </a:rPr>
              <a:t>How do we know whether a cycle is an </a:t>
            </a:r>
            <a:r>
              <a:rPr lang="en-US" sz="2200" b="0" i="1" u="none" strike="noStrike" baseline="0" dirty="0">
                <a:solidFill>
                  <a:srgbClr val="FF0000"/>
                </a:solidFill>
                <a:latin typeface="NimbusRomNo9L-Regu"/>
              </a:rPr>
              <a:t>outer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NimbusRomNo9L-Regu"/>
              </a:rPr>
              <a:t>boundary or the </a:t>
            </a:r>
            <a:r>
              <a:rPr lang="en-US" sz="2200" i="1" dirty="0">
                <a:solidFill>
                  <a:srgbClr val="FF0000"/>
                </a:solidFill>
                <a:latin typeface="NimbusRomNo9L-Regu"/>
              </a:rPr>
              <a:t>i</a:t>
            </a:r>
            <a:r>
              <a:rPr lang="en-US" sz="2200" b="0" i="1" u="none" strike="noStrike" baseline="0" dirty="0">
                <a:solidFill>
                  <a:srgbClr val="FF0000"/>
                </a:solidFill>
                <a:latin typeface="NimbusRomNo9L-Regu"/>
              </a:rPr>
              <a:t>nner</a:t>
            </a:r>
            <a:r>
              <a:rPr lang="en-US" sz="2200" b="0" i="0" u="none" strike="noStrike" dirty="0">
                <a:solidFill>
                  <a:srgbClr val="FF0000"/>
                </a:solidFill>
                <a:latin typeface="NimbusRomNo9L-Regu"/>
              </a:rPr>
              <a:t>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NimbusRomNo9L-Regu"/>
              </a:rPr>
              <a:t>boundary of a face?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32390-E4A9-4F0C-91B4-62B3E230D7F9}"/>
              </a:ext>
            </a:extLst>
          </p:cNvPr>
          <p:cNvSpPr txBox="1"/>
          <p:nvPr/>
        </p:nvSpPr>
        <p:spPr>
          <a:xfrm>
            <a:off x="612323" y="4671697"/>
            <a:ext cx="8309608" cy="769441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00B0F0"/>
                </a:solidFill>
                <a:latin typeface="NimbusRomNo9L-Regu"/>
              </a:rPr>
              <a:t>How do we know whether</a:t>
            </a:r>
            <a:r>
              <a:rPr lang="en-US" sz="2200" b="0" i="0" u="none" strike="noStrike" dirty="0">
                <a:solidFill>
                  <a:srgbClr val="00B0F0"/>
                </a:solidFill>
                <a:latin typeface="NimbusRomNo9L-Regu"/>
              </a:rPr>
              <a:t> the incident face for the half-edge </a:t>
            </a:r>
          </a:p>
          <a:p>
            <a:r>
              <a:rPr lang="en-US" sz="2200" dirty="0">
                <a:solidFill>
                  <a:srgbClr val="00B0F0"/>
                </a:solidFill>
                <a:latin typeface="NimbusRomNo9L-Regu"/>
              </a:rPr>
              <a:t>is same as the incident face of the half-edge            ? Both are </a:t>
            </a:r>
            <a:r>
              <a:rPr lang="en-IN" sz="2000" i="1" dirty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sz="22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2</a:t>
            </a:r>
            <a:endParaRPr lang="en-IN" sz="2200" dirty="0">
              <a:solidFill>
                <a:srgbClr val="00B0F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6BFA6C-D5E5-4362-B9C2-3C78E4BA9120}"/>
              </a:ext>
            </a:extLst>
          </p:cNvPr>
          <p:cNvCxnSpPr>
            <a:cxnSpLocks/>
          </p:cNvCxnSpPr>
          <p:nvPr/>
        </p:nvCxnSpPr>
        <p:spPr>
          <a:xfrm>
            <a:off x="7743728" y="4953000"/>
            <a:ext cx="512932" cy="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817AC3-6071-4904-BF1B-B516F2138A5A}"/>
              </a:ext>
            </a:extLst>
          </p:cNvPr>
          <p:cNvCxnSpPr>
            <a:cxnSpLocks/>
          </p:cNvCxnSpPr>
          <p:nvPr/>
        </p:nvCxnSpPr>
        <p:spPr>
          <a:xfrm>
            <a:off x="5715000" y="5257800"/>
            <a:ext cx="55415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5F7330-D6F8-4AD7-BAC4-11C53AF4542D}"/>
              </a:ext>
            </a:extLst>
          </p:cNvPr>
          <p:cNvSpPr txBox="1"/>
          <p:nvPr/>
        </p:nvSpPr>
        <p:spPr>
          <a:xfrm>
            <a:off x="590552" y="5513190"/>
            <a:ext cx="8553448" cy="1323439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2000" dirty="0">
                <a:solidFill>
                  <a:srgbClr val="FF0000"/>
                </a:solidFill>
              </a:rPr>
              <a:t>For each cycle, note the leftmost and rightmost </a:t>
            </a:r>
            <a:r>
              <a:rPr lang="en-IN" sz="2000" i="1" dirty="0">
                <a:solidFill>
                  <a:srgbClr val="FF0000"/>
                </a:solidFill>
              </a:rPr>
              <a:t>x</a:t>
            </a:r>
            <a:r>
              <a:rPr lang="en-IN" sz="2000" dirty="0">
                <a:solidFill>
                  <a:srgbClr val="FF0000"/>
                </a:solidFill>
              </a:rPr>
              <a:t>-values. Move a vertical sweep-line from L </a:t>
            </a:r>
            <a:r>
              <a:rPr lang="en-IN" sz="20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IN" sz="2000" dirty="0">
                <a:solidFill>
                  <a:srgbClr val="FF0000"/>
                </a:solidFill>
              </a:rPr>
              <a:t>R; Use orientation test to decide whether an inner vertex lies within the cycle; if so merge the label of the face defined by the inner boundary; finish processing this face when the rightmost vertex of this cycle is crossed</a:t>
            </a:r>
          </a:p>
        </p:txBody>
      </p:sp>
    </p:spTree>
    <p:extLst>
      <p:ext uri="{BB962C8B-B14F-4D97-AF65-F5344CB8AC3E}">
        <p14:creationId xmlns:p14="http://schemas.microsoft.com/office/powerpoint/2010/main" val="25030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6" grpId="0" animBg="1"/>
      <p:bldP spid="28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3F1F0-DED3-4501-8D2C-24681680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77" y="686304"/>
            <a:ext cx="4913523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3354-2750-46A4-BEB5-16F12CB5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02255"/>
            <a:ext cx="8839200" cy="2822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5257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Overlay Face Updating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96A05-24ED-4CC3-92BA-CCC1DDF7B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2711"/>
            <a:ext cx="3189226" cy="19662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4569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5257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Overlay Face Updating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AB371-C47A-457E-B7AC-94780909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45" y="1207929"/>
            <a:ext cx="1447800" cy="2462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839CC-540D-4BBE-ADFD-CA1BC5BD53F7}"/>
              </a:ext>
            </a:extLst>
          </p:cNvPr>
          <p:cNvSpPr txBox="1"/>
          <p:nvPr/>
        </p:nvSpPr>
        <p:spPr>
          <a:xfrm>
            <a:off x="453134" y="4648429"/>
            <a:ext cx="838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Determine the leftmost vertex of each inner boundary cycle;</a:t>
            </a:r>
          </a:p>
          <a:p>
            <a:r>
              <a:rPr lang="en-US" sz="2400" dirty="0"/>
              <a:t>Determine the edge horizontally left of it, take the downward half-edge; the </a:t>
            </a:r>
            <a:r>
              <a:rPr lang="en-US" sz="2400" b="1" dirty="0" err="1"/>
              <a:t>InnerComponents</a:t>
            </a:r>
            <a:r>
              <a:rPr lang="en-US" sz="2400" b="1" dirty="0"/>
              <a:t> </a:t>
            </a:r>
            <a:r>
              <a:rPr lang="en-US" sz="2400" dirty="0"/>
              <a:t>of the corresponding face is set;</a:t>
            </a:r>
          </a:p>
          <a:p>
            <a:r>
              <a:rPr lang="en-US" sz="2400" dirty="0"/>
              <a:t>Set </a:t>
            </a:r>
            <a:r>
              <a:rPr lang="en-US" sz="2400" b="1" dirty="0" err="1"/>
              <a:t>IncidentFace</a:t>
            </a:r>
            <a:r>
              <a:rPr lang="en-US" sz="2400" dirty="0"/>
              <a:t> for half-edges accordingly;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2D5AC4-51DF-488D-B7EE-EB0B81CE7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34" y="1289180"/>
            <a:ext cx="4913523" cy="2935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698E53-45CA-4645-9A34-A8A33DC5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77574"/>
            <a:ext cx="3445307" cy="55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7B93C6-FA42-414C-8A09-43EBE77F1B0D}"/>
              </a:ext>
            </a:extLst>
          </p:cNvPr>
          <p:cNvSpPr txBox="1"/>
          <p:nvPr/>
        </p:nvSpPr>
        <p:spPr>
          <a:xfrm>
            <a:off x="6995790" y="6397025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6C916-DF49-4514-8410-FA5D87AC9972}"/>
              </a:ext>
            </a:extLst>
          </p:cNvPr>
          <p:cNvGrpSpPr/>
          <p:nvPr/>
        </p:nvGrpSpPr>
        <p:grpSpPr>
          <a:xfrm>
            <a:off x="6121045" y="687790"/>
            <a:ext cx="3064810" cy="2916494"/>
            <a:chOff x="6121045" y="687790"/>
            <a:chExt cx="3064810" cy="29164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41ED7-4C02-4DCA-AEE5-9B7C4C3A4B72}"/>
                </a:ext>
              </a:extLst>
            </p:cNvPr>
            <p:cNvGrpSpPr/>
            <p:nvPr/>
          </p:nvGrpSpPr>
          <p:grpSpPr>
            <a:xfrm>
              <a:off x="6676137" y="1136654"/>
              <a:ext cx="2239263" cy="2071837"/>
              <a:chOff x="9296400" y="1207929"/>
              <a:chExt cx="3431636" cy="348394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5070FB5-84F7-4924-864F-157487D6B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6400" y="1207929"/>
                <a:ext cx="3431636" cy="3483947"/>
              </a:xfrm>
              <a:prstGeom prst="rect">
                <a:avLst/>
              </a:prstGeom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734F514-2CE1-4F65-A8B6-80B35B4D29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601755" y="2939277"/>
                <a:ext cx="431799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B4CCFCF-59FA-49FE-ACAD-0E83D4DE8B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771886" y="2965875"/>
                <a:ext cx="345537" cy="14624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00D8BB4-9223-443D-9110-6CEA2246BE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602341" y="2970209"/>
                <a:ext cx="259347" cy="198893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143BA9-7149-4116-80C0-18AEA6105B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27927" y="1100965"/>
              <a:ext cx="714806" cy="9948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497D7-A609-4515-88CE-3A2047CA87C5}"/>
                </a:ext>
              </a:extLst>
            </p:cNvPr>
            <p:cNvSpPr txBox="1"/>
            <p:nvPr/>
          </p:nvSpPr>
          <p:spPr>
            <a:xfrm>
              <a:off x="6121045" y="687790"/>
              <a:ext cx="303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outer component of face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f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CD649-7811-40A5-B3FF-AC537C650AF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868794" y="2302927"/>
              <a:ext cx="373939" cy="6925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E545D2-83CC-4A4E-AD20-1088F34D147F}"/>
                </a:ext>
              </a:extLst>
            </p:cNvPr>
            <p:cNvSpPr txBox="1"/>
            <p:nvPr/>
          </p:nvSpPr>
          <p:spPr>
            <a:xfrm>
              <a:off x="6904253" y="2896398"/>
              <a:ext cx="22816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inner component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of face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f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E81779-D399-4D3B-B161-54F944D0C5E4}"/>
                </a:ext>
              </a:extLst>
            </p:cNvPr>
            <p:cNvSpPr txBox="1"/>
            <p:nvPr/>
          </p:nvSpPr>
          <p:spPr>
            <a:xfrm>
              <a:off x="7278959" y="1473302"/>
              <a:ext cx="497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68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5257800" cy="1143000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C450C-2D2D-4510-A782-0FAE245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3" y="1524000"/>
            <a:ext cx="8763066" cy="4104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A8BE6-8FBA-440B-A4BE-62EF0B517457}"/>
              </a:ext>
            </a:extLst>
          </p:cNvPr>
          <p:cNvSpPr txBox="1"/>
          <p:nvPr/>
        </p:nvSpPr>
        <p:spPr>
          <a:xfrm>
            <a:off x="228600" y="3124200"/>
            <a:ext cx="8550017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8BF60-27BE-419E-98BD-330F79F0E52E}"/>
              </a:ext>
            </a:extLst>
          </p:cNvPr>
          <p:cNvSpPr txBox="1"/>
          <p:nvPr/>
        </p:nvSpPr>
        <p:spPr>
          <a:xfrm>
            <a:off x="381000" y="4329614"/>
            <a:ext cx="8763000" cy="1309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F2C9F-7950-4B87-8409-12C27558C475}"/>
              </a:ext>
            </a:extLst>
          </p:cNvPr>
          <p:cNvSpPr txBox="1"/>
          <p:nvPr/>
        </p:nvSpPr>
        <p:spPr>
          <a:xfrm>
            <a:off x="5334000" y="4572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n</a:t>
            </a:r>
            <a:r>
              <a:rPr lang="en-IN" sz="2400" dirty="0"/>
              <a:t>: sum of the complexities of input DCELs</a:t>
            </a:r>
          </a:p>
        </p:txBody>
      </p:sp>
    </p:spTree>
    <p:extLst>
      <p:ext uri="{BB962C8B-B14F-4D97-AF65-F5344CB8AC3E}">
        <p14:creationId xmlns:p14="http://schemas.microsoft.com/office/powerpoint/2010/main" val="31227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610600" cy="1143000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Boolean Operations on Polygons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31B62D-407B-4CF6-A3DF-78AA86407C69}"/>
              </a:ext>
            </a:extLst>
          </p:cNvPr>
          <p:cNvGrpSpPr/>
          <p:nvPr/>
        </p:nvGrpSpPr>
        <p:grpSpPr>
          <a:xfrm>
            <a:off x="116634" y="1030372"/>
            <a:ext cx="4379166" cy="3770228"/>
            <a:chOff x="457200" y="1371600"/>
            <a:chExt cx="4082663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8109B6-F188-4FF9-8FF4-AD2C5FFDE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61" y="1371600"/>
              <a:ext cx="4064002" cy="304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A1826F-5070-4623-B17C-69C63B155E42}"/>
                </a:ext>
              </a:extLst>
            </p:cNvPr>
            <p:cNvSpPr txBox="1"/>
            <p:nvPr/>
          </p:nvSpPr>
          <p:spPr>
            <a:xfrm>
              <a:off x="457200" y="4114800"/>
              <a:ext cx="2438400" cy="685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377F77D-2342-447D-BFDD-659DEACC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5058578"/>
            <a:ext cx="2971800" cy="554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0D0A5-7F63-4169-8C65-4FCFD36D4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504886"/>
            <a:ext cx="2878667" cy="575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58B312-0FE2-4DD9-8C26-A391B4EB8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93" y="5654695"/>
            <a:ext cx="5010375" cy="10509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8FD737-78B1-421C-BE58-658977BFB7D0}"/>
              </a:ext>
            </a:extLst>
          </p:cNvPr>
          <p:cNvSpPr txBox="1"/>
          <p:nvPr/>
        </p:nvSpPr>
        <p:spPr>
          <a:xfrm>
            <a:off x="4251635" y="1151757"/>
            <a:ext cx="4816165" cy="3108543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The same overlay algorithm can be used for polygon operations;</a:t>
            </a:r>
          </a:p>
          <a:p>
            <a:pPr algn="l"/>
            <a:endParaRPr lang="en-IN" sz="2800" b="0" i="0" u="none" strike="noStrike" baseline="0" dirty="0">
              <a:solidFill>
                <a:srgbClr val="FF00FF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IN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Boolean operations on two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polygons with a total of </a:t>
            </a:r>
            <a:r>
              <a:rPr lang="en-US" sz="2800" b="0" i="1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US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 vertices take </a:t>
            </a:r>
            <a:r>
              <a:rPr lang="en-US" sz="2800" b="0" i="1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O</a:t>
            </a:r>
            <a:r>
              <a:rPr lang="en-US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(</a:t>
            </a:r>
            <a:r>
              <a:rPr lang="en-US" sz="2800" b="0" i="1" u="none" strike="noStrike" baseline="0" dirty="0" err="1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US" sz="2800" b="0" i="0" u="none" strike="noStrike" baseline="0" dirty="0" err="1">
                <a:solidFill>
                  <a:srgbClr val="FF00FF"/>
                </a:solidFill>
                <a:latin typeface="Arial Narrow" panose="020B0606020202030204" pitchFamily="34" charset="0"/>
              </a:rPr>
              <a:t>log</a:t>
            </a:r>
            <a:r>
              <a:rPr lang="en-US" sz="2800" b="0" i="1" u="none" strike="noStrike" baseline="0" dirty="0" err="1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US" sz="2800" b="0" i="0" u="none" strike="noStrike" baseline="0" dirty="0" err="1">
                <a:solidFill>
                  <a:srgbClr val="FF00FF"/>
                </a:solidFill>
                <a:latin typeface="Arial Narrow" panose="020B0606020202030204" pitchFamily="34" charset="0"/>
              </a:rPr>
              <a:t>+</a:t>
            </a:r>
            <a:r>
              <a:rPr lang="en-US" sz="2800" b="0" i="1" u="none" strike="noStrike" baseline="0" dirty="0" err="1">
                <a:solidFill>
                  <a:srgbClr val="FF00FF"/>
                </a:solidFill>
                <a:latin typeface="Arial Narrow" panose="020B0606020202030204" pitchFamily="34" charset="0"/>
              </a:rPr>
              <a:t>k</a:t>
            </a:r>
            <a:r>
              <a:rPr lang="en-US" sz="2800" b="0" i="0" u="none" strike="noStrike" baseline="0" dirty="0" err="1">
                <a:solidFill>
                  <a:srgbClr val="FF00FF"/>
                </a:solidFill>
                <a:latin typeface="Arial Narrow" panose="020B0606020202030204" pitchFamily="34" charset="0"/>
              </a:rPr>
              <a:t>log</a:t>
            </a:r>
            <a:r>
              <a:rPr lang="en-US" sz="2800" b="0" i="1" u="none" strike="noStrike" baseline="0" dirty="0" err="1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US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) time, where </a:t>
            </a:r>
            <a:r>
              <a:rPr lang="en-US" sz="2800" b="0" i="1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k</a:t>
            </a:r>
            <a:r>
              <a:rPr lang="en-US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 is the number of intersection </a:t>
            </a:r>
            <a:r>
              <a:rPr lang="en-IN" sz="2800" b="0" i="0" u="none" strike="noStrike" baseline="0" dirty="0">
                <a:solidFill>
                  <a:srgbClr val="FF00FF"/>
                </a:solidFill>
                <a:latin typeface="Arial Narrow" panose="020B0606020202030204" pitchFamily="34" charset="0"/>
              </a:rPr>
              <a:t>points</a:t>
            </a:r>
            <a:endParaRPr lang="en-IN" sz="2800" dirty="0">
              <a:solidFill>
                <a:srgbClr val="FF00FF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F7F26-B5E4-437A-97EA-89FF6449C3D7}"/>
              </a:ext>
            </a:extLst>
          </p:cNvPr>
          <p:cNvSpPr txBox="1"/>
          <p:nvPr/>
        </p:nvSpPr>
        <p:spPr>
          <a:xfrm>
            <a:off x="6995790" y="6397025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9DAE26-372E-4D43-9383-4C59A134E605}"/>
              </a:ext>
            </a:extLst>
          </p:cNvPr>
          <p:cNvGrpSpPr/>
          <p:nvPr/>
        </p:nvGrpSpPr>
        <p:grpSpPr>
          <a:xfrm>
            <a:off x="606017" y="1356507"/>
            <a:ext cx="3034650" cy="2369845"/>
            <a:chOff x="606017" y="1356507"/>
            <a:chExt cx="3034650" cy="236984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911B41-C0A9-4D14-BA77-2CDF1F701A65}"/>
                </a:ext>
              </a:extLst>
            </p:cNvPr>
            <p:cNvSpPr/>
            <p:nvPr/>
          </p:nvSpPr>
          <p:spPr>
            <a:xfrm>
              <a:off x="2657594" y="2766555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B80C66-8CFB-496A-A0C4-E9F09B3FC0D1}"/>
                </a:ext>
              </a:extLst>
            </p:cNvPr>
            <p:cNvSpPr/>
            <p:nvPr/>
          </p:nvSpPr>
          <p:spPr>
            <a:xfrm>
              <a:off x="3121282" y="3213563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9D8D04-A670-4434-956B-B2E4D294F7AD}"/>
                </a:ext>
              </a:extLst>
            </p:cNvPr>
            <p:cNvSpPr/>
            <p:nvPr/>
          </p:nvSpPr>
          <p:spPr>
            <a:xfrm>
              <a:off x="1573435" y="2289361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837E71-C322-48EE-BD77-9649DAD7738F}"/>
                </a:ext>
              </a:extLst>
            </p:cNvPr>
            <p:cNvSpPr/>
            <p:nvPr/>
          </p:nvSpPr>
          <p:spPr>
            <a:xfrm>
              <a:off x="1349751" y="2210602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0969C6-BCFE-4D1C-B564-BF7E2409802E}"/>
                </a:ext>
              </a:extLst>
            </p:cNvPr>
            <p:cNvSpPr/>
            <p:nvPr/>
          </p:nvSpPr>
          <p:spPr>
            <a:xfrm>
              <a:off x="606017" y="1847936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20E801-2DDF-4576-9873-D4990FC4A081}"/>
                </a:ext>
              </a:extLst>
            </p:cNvPr>
            <p:cNvSpPr/>
            <p:nvPr/>
          </p:nvSpPr>
          <p:spPr>
            <a:xfrm>
              <a:off x="838200" y="1517202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AF9D3A-80AA-4C3D-A65E-31F14E95424E}"/>
                </a:ext>
              </a:extLst>
            </p:cNvPr>
            <p:cNvSpPr/>
            <p:nvPr/>
          </p:nvSpPr>
          <p:spPr>
            <a:xfrm>
              <a:off x="1424378" y="1356507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E26B5F-7562-4F10-84EC-4574AB4B611E}"/>
                </a:ext>
              </a:extLst>
            </p:cNvPr>
            <p:cNvSpPr/>
            <p:nvPr/>
          </p:nvSpPr>
          <p:spPr>
            <a:xfrm>
              <a:off x="2508537" y="1847937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AD0123-0C11-4F36-ADCA-CC1666BDB704}"/>
                </a:ext>
              </a:extLst>
            </p:cNvPr>
            <p:cNvSpPr/>
            <p:nvPr/>
          </p:nvSpPr>
          <p:spPr>
            <a:xfrm>
              <a:off x="2972225" y="2130346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24FD69-19D7-4EC0-82A5-02DB51EE6AC0}"/>
                </a:ext>
              </a:extLst>
            </p:cNvPr>
            <p:cNvSpPr/>
            <p:nvPr/>
          </p:nvSpPr>
          <p:spPr>
            <a:xfrm>
              <a:off x="3164481" y="3597307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E7C5F-27F9-405D-BB31-372824A52BD4}"/>
                </a:ext>
              </a:extLst>
            </p:cNvPr>
            <p:cNvSpPr/>
            <p:nvPr/>
          </p:nvSpPr>
          <p:spPr>
            <a:xfrm>
              <a:off x="3446917" y="3573934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381B3B-A7A8-4DBF-A7AA-89E1383E0E72}"/>
                </a:ext>
              </a:extLst>
            </p:cNvPr>
            <p:cNvSpPr/>
            <p:nvPr/>
          </p:nvSpPr>
          <p:spPr>
            <a:xfrm>
              <a:off x="3491610" y="3299955"/>
              <a:ext cx="149057" cy="129045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7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ED0E24-963F-4CD1-B219-826CDB33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90" y="3024036"/>
            <a:ext cx="4186410" cy="2883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C999C-3AAB-4736-9F3E-5F596D63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Map Overlay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7D0DE-0CC0-4F42-8DCF-C985BAA5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7" y="896948"/>
            <a:ext cx="2643266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6C96-F62B-44BC-A913-426E819B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78" y="885719"/>
            <a:ext cx="2758166" cy="1831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40384-020C-4DA1-8336-B83F67B33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551" y="914400"/>
            <a:ext cx="2580477" cy="1735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09CA2-A763-4118-8B2E-C8CD912D41C9}"/>
              </a:ext>
            </a:extLst>
          </p:cNvPr>
          <p:cNvSpPr txBox="1"/>
          <p:nvPr/>
        </p:nvSpPr>
        <p:spPr>
          <a:xfrm>
            <a:off x="30190" y="2902566"/>
            <a:ext cx="4927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0" i="0" u="none" strike="noStrike" baseline="0" dirty="0">
                <a:latin typeface="CMSS10"/>
              </a:rPr>
              <a:t>To solve map overlay </a:t>
            </a:r>
            <a:r>
              <a:rPr lang="en-US" sz="2400" b="0" i="0" u="none" strike="noStrike" baseline="0" dirty="0">
                <a:latin typeface="CMSS10"/>
              </a:rPr>
              <a:t>questions, we need to </a:t>
            </a:r>
            <a:r>
              <a:rPr lang="en-IN" sz="2400" b="0" i="0" u="none" strike="noStrike" baseline="0" dirty="0">
                <a:latin typeface="CMSS10"/>
              </a:rPr>
              <a:t>represent subdivisions</a:t>
            </a:r>
          </a:p>
          <a:p>
            <a:pPr algn="just"/>
            <a:endParaRPr lang="en-US" sz="2400" b="0" i="0" u="none" strike="noStrike" baseline="0" dirty="0">
              <a:latin typeface="CMSS10"/>
            </a:endParaRPr>
          </a:p>
          <a:p>
            <a:pPr algn="just"/>
            <a:r>
              <a:rPr lang="en-US" sz="2400" b="0" i="0" u="none" strike="noStrike" baseline="0" dirty="0">
                <a:latin typeface="CMSS10"/>
              </a:rPr>
              <a:t>A planar subdivision is a structure induced by a set of line segments in the plane that can only intersect at common endpoints. It consists of vertices, edges, and faces</a:t>
            </a:r>
          </a:p>
          <a:p>
            <a:pPr algn="just"/>
            <a:endParaRPr lang="en-US" sz="800" dirty="0">
              <a:latin typeface="CMSS10"/>
            </a:endParaRPr>
          </a:p>
          <a:p>
            <a:pPr algn="just"/>
            <a:r>
              <a:rPr lang="en-US" sz="2400" b="0" i="0" u="none" strike="noStrike" baseline="0" dirty="0">
                <a:latin typeface="CMSS10"/>
              </a:rPr>
              <a:t>Representation: DCEL</a:t>
            </a:r>
            <a:endParaRPr lang="en-IN" sz="2400" b="0" i="0" u="none" strike="noStrike" baseline="0" dirty="0">
              <a:latin typeface="CMSS10"/>
            </a:endParaRPr>
          </a:p>
          <a:p>
            <a:pPr algn="l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293FB-E35E-4738-A217-0B1DDD896F80}"/>
              </a:ext>
            </a:extLst>
          </p:cNvPr>
          <p:cNvSpPr txBox="1"/>
          <p:nvPr/>
        </p:nvSpPr>
        <p:spPr>
          <a:xfrm>
            <a:off x="2877094" y="1524000"/>
            <a:ext cx="33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FF"/>
                </a:solidFill>
                <a:sym typeface="Symbol" panose="05050102010706020507" pitchFamily="18" charset="2"/>
              </a:rPr>
              <a:t></a:t>
            </a:r>
            <a:endParaRPr lang="en-IN" sz="2800" dirty="0">
              <a:solidFill>
                <a:srgbClr val="FF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EFE7B-5881-434A-8ECD-9CD44C7DF80B}"/>
              </a:ext>
            </a:extLst>
          </p:cNvPr>
          <p:cNvSpPr txBox="1"/>
          <p:nvPr/>
        </p:nvSpPr>
        <p:spPr>
          <a:xfrm>
            <a:off x="5789724" y="1447800"/>
            <a:ext cx="33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FF"/>
                </a:solidFill>
                <a:sym typeface="Symbol" panose="05050102010706020507" pitchFamily="18" charset="2"/>
              </a:rPr>
              <a:t></a:t>
            </a:r>
            <a:endParaRPr lang="en-IN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365463" y="-51717"/>
            <a:ext cx="8286750" cy="991106"/>
          </a:xfrm>
        </p:spPr>
        <p:txBody>
          <a:bodyPr/>
          <a:lstStyle/>
          <a:p>
            <a:r>
              <a:rPr lang="en-IN" sz="3200" dirty="0">
                <a:solidFill>
                  <a:schemeClr val="bg2"/>
                </a:solidFill>
                <a:effectLst/>
              </a:rPr>
              <a:t>Problem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CE367-9F2E-4009-8865-ACA6604722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7" name="TextBox 5">
            <a:extLst>
              <a:ext uri="{FF2B5EF4-FFF2-40B4-BE49-F238E27FC236}">
                <a16:creationId xmlns:a16="http://schemas.microsoft.com/office/drawing/2014/main" id="{79C3913C-26A7-4A42-9C70-9EEE0C312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" y="830556"/>
            <a:ext cx="8981643" cy="800219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Problem: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Given a set </a:t>
            </a: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of </a:t>
            </a: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points on the 2D plane, find the minimum-area rectangle </a:t>
            </a: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that encloses </a:t>
            </a: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8698B6-ED8C-4CCE-9CFF-B50199FFA938}"/>
              </a:ext>
            </a:extLst>
          </p:cNvPr>
          <p:cNvGrpSpPr/>
          <p:nvPr/>
        </p:nvGrpSpPr>
        <p:grpSpPr>
          <a:xfrm>
            <a:off x="3006445" y="2209800"/>
            <a:ext cx="2179943" cy="2081346"/>
            <a:chOff x="431204" y="1629921"/>
            <a:chExt cx="2179943" cy="20813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96E797-E092-4EF4-AC31-E919FD93EE6D}"/>
                </a:ext>
              </a:extLst>
            </p:cNvPr>
            <p:cNvSpPr/>
            <p:nvPr/>
          </p:nvSpPr>
          <p:spPr bwMode="auto">
            <a:xfrm>
              <a:off x="487966" y="2020258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84E6091-4104-409B-9BA5-BBFDC8BE321D}"/>
                </a:ext>
              </a:extLst>
            </p:cNvPr>
            <p:cNvSpPr/>
            <p:nvPr/>
          </p:nvSpPr>
          <p:spPr bwMode="auto">
            <a:xfrm>
              <a:off x="1539864" y="1629921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E86E60-FE74-4F23-9047-5E80A93CF658}"/>
                </a:ext>
              </a:extLst>
            </p:cNvPr>
            <p:cNvSpPr/>
            <p:nvPr/>
          </p:nvSpPr>
          <p:spPr bwMode="auto">
            <a:xfrm>
              <a:off x="2458747" y="2242657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941F48-7A15-4701-B1A8-3E82B516BC28}"/>
                </a:ext>
              </a:extLst>
            </p:cNvPr>
            <p:cNvSpPr/>
            <p:nvPr/>
          </p:nvSpPr>
          <p:spPr bwMode="auto">
            <a:xfrm>
              <a:off x="1975335" y="2596816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7C5FB3B-4233-4D99-9E7D-2A52177CD3FF}"/>
                </a:ext>
              </a:extLst>
            </p:cNvPr>
            <p:cNvSpPr/>
            <p:nvPr/>
          </p:nvSpPr>
          <p:spPr bwMode="auto">
            <a:xfrm>
              <a:off x="1158127" y="3565073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C210AD-69CD-440A-B13F-ACE8A75FDC02}"/>
                </a:ext>
              </a:extLst>
            </p:cNvPr>
            <p:cNvSpPr/>
            <p:nvPr/>
          </p:nvSpPr>
          <p:spPr bwMode="auto">
            <a:xfrm>
              <a:off x="431204" y="2728097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5D32DEF-F980-4F75-9846-5E39EB6CEDC1}"/>
                </a:ext>
              </a:extLst>
            </p:cNvPr>
            <p:cNvSpPr/>
            <p:nvPr/>
          </p:nvSpPr>
          <p:spPr bwMode="auto">
            <a:xfrm>
              <a:off x="2284048" y="2903545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B647CB-3B13-4E87-8B2B-93B971DAED75}"/>
                </a:ext>
              </a:extLst>
            </p:cNvPr>
            <p:cNvSpPr/>
            <p:nvPr/>
          </p:nvSpPr>
          <p:spPr bwMode="auto">
            <a:xfrm>
              <a:off x="1047267" y="2374326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AD9D80C-3FAF-4B28-8A3A-2143AB115031}"/>
                </a:ext>
              </a:extLst>
            </p:cNvPr>
            <p:cNvSpPr/>
            <p:nvPr/>
          </p:nvSpPr>
          <p:spPr bwMode="auto">
            <a:xfrm>
              <a:off x="1316512" y="3038698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F02974-2E20-4E17-91F6-CE43D727F4C2}"/>
              </a:ext>
            </a:extLst>
          </p:cNvPr>
          <p:cNvGrpSpPr/>
          <p:nvPr/>
        </p:nvGrpSpPr>
        <p:grpSpPr>
          <a:xfrm>
            <a:off x="3082645" y="2282897"/>
            <a:ext cx="2027544" cy="1883465"/>
            <a:chOff x="3082645" y="2282897"/>
            <a:chExt cx="2027544" cy="188346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54330B-4623-4DEC-BFF7-3C74316B7129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 bwMode="auto">
            <a:xfrm flipV="1">
              <a:off x="3215607" y="2282897"/>
              <a:ext cx="899498" cy="3903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0AD726-7DAE-4B3D-A3E8-1750372DF507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auto">
            <a:xfrm>
              <a:off x="4245187" y="2334584"/>
              <a:ext cx="811119" cy="5093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AC82BC-459E-4800-8643-0DD44A464144}"/>
                </a:ext>
              </a:extLst>
            </p:cNvPr>
            <p:cNvCxnSpPr>
              <a:cxnSpLocks/>
              <a:stCxn id="46" idx="7"/>
              <a:endCxn id="49" idx="3"/>
            </p:cNvCxnSpPr>
            <p:nvPr/>
          </p:nvCxnSpPr>
          <p:spPr bwMode="auto">
            <a:xfrm flipV="1">
              <a:off x="3863450" y="3608208"/>
              <a:ext cx="1018157" cy="558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B32532-EE2E-44E8-86C2-E1DB9C30A48E}"/>
                </a:ext>
              </a:extLst>
            </p:cNvPr>
            <p:cNvCxnSpPr>
              <a:cxnSpLocks/>
              <a:endCxn id="49" idx="7"/>
            </p:cNvCxnSpPr>
            <p:nvPr/>
          </p:nvCxnSpPr>
          <p:spPr bwMode="auto">
            <a:xfrm flipH="1">
              <a:off x="4989371" y="2909133"/>
              <a:ext cx="120818" cy="5957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4E21CE-63C1-4BEF-8A02-44AA5557E801}"/>
                </a:ext>
              </a:extLst>
            </p:cNvPr>
            <p:cNvCxnSpPr>
              <a:cxnSpLocks/>
              <a:stCxn id="42" idx="4"/>
              <a:endCxn id="48" idx="0"/>
            </p:cNvCxnSpPr>
            <p:nvPr/>
          </p:nvCxnSpPr>
          <p:spPr bwMode="auto">
            <a:xfrm flipH="1">
              <a:off x="3082645" y="2746331"/>
              <a:ext cx="56762" cy="561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ABEB5F8C-364C-4CB0-862D-15AEF643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2" y="5005656"/>
            <a:ext cx="8910421" cy="46166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 Claim: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must touch at least one of the edges of the convex hull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P</a:t>
            </a:r>
          </a:p>
        </p:txBody>
      </p:sp>
      <p:sp>
        <p:nvSpPr>
          <p:cNvPr id="26" name="AutoShape 4" descr="n">
            <a:extLst>
              <a:ext uri="{FF2B5EF4-FFF2-40B4-BE49-F238E27FC236}">
                <a16:creationId xmlns:a16="http://schemas.microsoft.com/office/drawing/2014/main" id="{416D1950-497C-486C-9055-997C7C86EF46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3080624" y="5775210"/>
            <a:ext cx="27863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5082-8C60-4CDD-86EC-D0C6958CA9AF}"/>
              </a:ext>
            </a:extLst>
          </p:cNvPr>
          <p:cNvCxnSpPr>
            <a:cxnSpLocks/>
            <a:stCxn id="46" idx="1"/>
          </p:cNvCxnSpPr>
          <p:nvPr/>
        </p:nvCxnSpPr>
        <p:spPr bwMode="auto">
          <a:xfrm flipH="1" flipV="1">
            <a:off x="3080624" y="3359984"/>
            <a:ext cx="675062" cy="8063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76B31C-CB06-40D4-8435-9A1D00EB33BE}"/>
              </a:ext>
            </a:extLst>
          </p:cNvPr>
          <p:cNvSpPr/>
          <p:nvPr/>
        </p:nvSpPr>
        <p:spPr bwMode="auto">
          <a:xfrm rot="19816274">
            <a:off x="3018821" y="2240003"/>
            <a:ext cx="2089494" cy="1691423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D317A3-50EE-4FF7-B265-721F9591E0E4}"/>
              </a:ext>
            </a:extLst>
          </p:cNvPr>
          <p:cNvSpPr/>
          <p:nvPr/>
        </p:nvSpPr>
        <p:spPr bwMode="auto">
          <a:xfrm>
            <a:off x="3032700" y="2253026"/>
            <a:ext cx="2089494" cy="2011993"/>
          </a:xfrm>
          <a:prstGeom prst="rect">
            <a:avLst/>
          </a:prstGeom>
          <a:noFill/>
          <a:ln w="28575" cap="flat" cmpd="sng" algn="ctr">
            <a:solidFill>
              <a:srgbClr val="87D07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67431-174A-446D-A9C3-9E8EEFD22DD8}"/>
              </a:ext>
            </a:extLst>
          </p:cNvPr>
          <p:cNvSpPr txBox="1"/>
          <p:nvPr/>
        </p:nvSpPr>
        <p:spPr>
          <a:xfrm>
            <a:off x="2587034" y="2362200"/>
            <a:ext cx="62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0929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74" grpId="0" animBg="1"/>
      <p:bldP spid="74" grpId="1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68452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384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 (BBB)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(PB)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#16 &amp; Lecture #17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11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February 2022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8822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365463" y="-51717"/>
            <a:ext cx="8286750" cy="991106"/>
          </a:xfrm>
        </p:spPr>
        <p:txBody>
          <a:bodyPr/>
          <a:lstStyle/>
          <a:p>
            <a:r>
              <a:rPr lang="en-IN" sz="3200" dirty="0">
                <a:solidFill>
                  <a:schemeClr val="bg2"/>
                </a:solidFill>
                <a:effectLst/>
              </a:rPr>
              <a:t>Problem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CE367-9F2E-4009-8865-ACA6604722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5" name="TextBox 5">
            <a:extLst>
              <a:ext uri="{FF2B5EF4-FFF2-40B4-BE49-F238E27FC236}">
                <a16:creationId xmlns:a16="http://schemas.microsoft.com/office/drawing/2014/main" id="{4DCE3D71-627E-41C5-8999-6368634D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176" y="3754730"/>
            <a:ext cx="152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(5) = 9;</a:t>
            </a:r>
          </a:p>
        </p:txBody>
      </p:sp>
      <p:sp>
        <p:nvSpPr>
          <p:cNvPr id="77" name="TextBox 5">
            <a:extLst>
              <a:ext uri="{FF2B5EF4-FFF2-40B4-BE49-F238E27FC236}">
                <a16:creationId xmlns:a16="http://schemas.microsoft.com/office/drawing/2014/main" id="{79C3913C-26A7-4A42-9C70-9EEE0C312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37" y="734429"/>
            <a:ext cx="8981643" cy="800219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Problem: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Given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nine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random points on the plane in general positions, show that there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always exists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 convex pentagon!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2B6275-0CB7-429C-9E01-2DC28B82A72E}"/>
              </a:ext>
            </a:extLst>
          </p:cNvPr>
          <p:cNvSpPr txBox="1"/>
          <p:nvPr/>
        </p:nvSpPr>
        <p:spPr>
          <a:xfrm>
            <a:off x="3297017" y="1557147"/>
            <a:ext cx="5819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1933: Budapest, Hungary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Esther Klein gave a puzzle to George Szekeres and Paul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Erdős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8698B6-ED8C-4CCE-9CFF-B50199FFA938}"/>
              </a:ext>
            </a:extLst>
          </p:cNvPr>
          <p:cNvGrpSpPr/>
          <p:nvPr/>
        </p:nvGrpSpPr>
        <p:grpSpPr>
          <a:xfrm>
            <a:off x="328261" y="1703408"/>
            <a:ext cx="2527697" cy="2033938"/>
            <a:chOff x="487966" y="1694387"/>
            <a:chExt cx="2527697" cy="203393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96E797-E092-4EF4-AC31-E919FD93EE6D}"/>
                </a:ext>
              </a:extLst>
            </p:cNvPr>
            <p:cNvSpPr/>
            <p:nvPr/>
          </p:nvSpPr>
          <p:spPr bwMode="auto">
            <a:xfrm>
              <a:off x="487966" y="2020258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84E6091-4104-409B-9BA5-BBFDC8BE321D}"/>
                </a:ext>
              </a:extLst>
            </p:cNvPr>
            <p:cNvSpPr/>
            <p:nvPr/>
          </p:nvSpPr>
          <p:spPr bwMode="auto">
            <a:xfrm>
              <a:off x="1485982" y="1965003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E86E60-FE74-4F23-9047-5E80A93CF658}"/>
                </a:ext>
              </a:extLst>
            </p:cNvPr>
            <p:cNvSpPr/>
            <p:nvPr/>
          </p:nvSpPr>
          <p:spPr bwMode="auto">
            <a:xfrm>
              <a:off x="2458747" y="2242657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941F48-7A15-4701-B1A8-3E82B516BC28}"/>
                </a:ext>
              </a:extLst>
            </p:cNvPr>
            <p:cNvSpPr/>
            <p:nvPr/>
          </p:nvSpPr>
          <p:spPr bwMode="auto">
            <a:xfrm>
              <a:off x="2863263" y="2873563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7C5FB3B-4233-4D99-9E7D-2A52177CD3FF}"/>
                </a:ext>
              </a:extLst>
            </p:cNvPr>
            <p:cNvSpPr/>
            <p:nvPr/>
          </p:nvSpPr>
          <p:spPr bwMode="auto">
            <a:xfrm>
              <a:off x="1158127" y="3582131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C210AD-69CD-440A-B13F-ACE8A75FDC02}"/>
                </a:ext>
              </a:extLst>
            </p:cNvPr>
            <p:cNvSpPr/>
            <p:nvPr/>
          </p:nvSpPr>
          <p:spPr bwMode="auto">
            <a:xfrm>
              <a:off x="1890391" y="2532472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5D32DEF-F980-4F75-9846-5E39EB6CEDC1}"/>
                </a:ext>
              </a:extLst>
            </p:cNvPr>
            <p:cNvSpPr/>
            <p:nvPr/>
          </p:nvSpPr>
          <p:spPr bwMode="auto">
            <a:xfrm>
              <a:off x="2284048" y="2903545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B647CB-3B13-4E87-8B2B-93B971DAED75}"/>
                </a:ext>
              </a:extLst>
            </p:cNvPr>
            <p:cNvSpPr/>
            <p:nvPr/>
          </p:nvSpPr>
          <p:spPr bwMode="auto">
            <a:xfrm>
              <a:off x="1047267" y="2374326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AD9D80C-3FAF-4B28-8A3A-2143AB115031}"/>
                </a:ext>
              </a:extLst>
            </p:cNvPr>
            <p:cNvSpPr/>
            <p:nvPr/>
          </p:nvSpPr>
          <p:spPr bwMode="auto">
            <a:xfrm>
              <a:off x="2701236" y="1694387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F02974-2E20-4E17-91F6-CE43D727F4C2}"/>
              </a:ext>
            </a:extLst>
          </p:cNvPr>
          <p:cNvGrpSpPr/>
          <p:nvPr/>
        </p:nvGrpSpPr>
        <p:grpSpPr>
          <a:xfrm>
            <a:off x="369731" y="2026692"/>
            <a:ext cx="2005512" cy="1585870"/>
            <a:chOff x="369731" y="2026692"/>
            <a:chExt cx="2005512" cy="158587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54330B-4623-4DEC-BFF7-3C74316B7129}"/>
                </a:ext>
              </a:extLst>
            </p:cNvPr>
            <p:cNvCxnSpPr>
              <a:cxnSpLocks/>
              <a:endCxn id="43" idx="2"/>
            </p:cNvCxnSpPr>
            <p:nvPr/>
          </p:nvCxnSpPr>
          <p:spPr bwMode="auto">
            <a:xfrm flipV="1">
              <a:off x="369731" y="2047121"/>
              <a:ext cx="956546" cy="612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0AD726-7DAE-4B3D-A3E8-1750372DF507}"/>
                </a:ext>
              </a:extLst>
            </p:cNvPr>
            <p:cNvCxnSpPr>
              <a:cxnSpLocks/>
              <a:endCxn id="44" idx="1"/>
            </p:cNvCxnSpPr>
            <p:nvPr/>
          </p:nvCxnSpPr>
          <p:spPr bwMode="auto">
            <a:xfrm>
              <a:off x="1456359" y="2026692"/>
              <a:ext cx="865001" cy="2463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AC82BC-459E-4800-8643-0DD44A464144}"/>
                </a:ext>
              </a:extLst>
            </p:cNvPr>
            <p:cNvCxnSpPr>
              <a:cxnSpLocks/>
              <a:stCxn id="46" idx="7"/>
              <a:endCxn id="49" idx="3"/>
            </p:cNvCxnSpPr>
            <p:nvPr/>
          </p:nvCxnSpPr>
          <p:spPr bwMode="auto">
            <a:xfrm flipV="1">
              <a:off x="1128504" y="3037350"/>
              <a:ext cx="1018157" cy="5752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B32532-EE2E-44E8-86C2-E1DB9C30A48E}"/>
                </a:ext>
              </a:extLst>
            </p:cNvPr>
            <p:cNvCxnSpPr>
              <a:cxnSpLocks/>
              <a:endCxn id="49" idx="7"/>
            </p:cNvCxnSpPr>
            <p:nvPr/>
          </p:nvCxnSpPr>
          <p:spPr bwMode="auto">
            <a:xfrm flipH="1">
              <a:off x="2254425" y="2338275"/>
              <a:ext cx="120818" cy="5957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4E21CE-63C1-4BEF-8A02-44AA5557E801}"/>
                </a:ext>
              </a:extLst>
            </p:cNvPr>
            <p:cNvCxnSpPr>
              <a:cxnSpLocks/>
              <a:endCxn id="46" idx="0"/>
            </p:cNvCxnSpPr>
            <p:nvPr/>
          </p:nvCxnSpPr>
          <p:spPr bwMode="auto">
            <a:xfrm>
              <a:off x="477781" y="2130043"/>
              <a:ext cx="596841" cy="14611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5">
            <a:extLst>
              <a:ext uri="{FF2B5EF4-FFF2-40B4-BE49-F238E27FC236}">
                <a16:creationId xmlns:a16="http://schemas.microsoft.com/office/drawing/2014/main" id="{C30F2F6B-C7D1-454D-939C-7B2F41320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34" y="4046962"/>
            <a:ext cx="13065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(5) &gt;  8;</a:t>
            </a:r>
          </a:p>
        </p:txBody>
      </p:sp>
      <p:sp>
        <p:nvSpPr>
          <p:cNvPr id="78" name="TextBox 5">
            <a:extLst>
              <a:ext uri="{FF2B5EF4-FFF2-40B4-BE49-F238E27FC236}">
                <a16:creationId xmlns:a16="http://schemas.microsoft.com/office/drawing/2014/main" id="{4B293411-EC67-4474-91E4-10CA5BE8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332" y="3786620"/>
            <a:ext cx="152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(3) = 3;</a:t>
            </a:r>
          </a:p>
        </p:txBody>
      </p:sp>
      <p:sp>
        <p:nvSpPr>
          <p:cNvPr id="84" name="TextBox 5">
            <a:extLst>
              <a:ext uri="{FF2B5EF4-FFF2-40B4-BE49-F238E27FC236}">
                <a16:creationId xmlns:a16="http://schemas.microsoft.com/office/drawing/2014/main" id="{1009C0D7-57E5-4E44-864F-80E6AED89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254" y="3763097"/>
            <a:ext cx="152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(4) = 5;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68BC94-B703-4AD2-9E65-6E59BAFEAFF1}"/>
              </a:ext>
            </a:extLst>
          </p:cNvPr>
          <p:cNvSpPr txBox="1"/>
          <p:nvPr/>
        </p:nvSpPr>
        <p:spPr>
          <a:xfrm>
            <a:off x="15953" y="6285950"/>
            <a:ext cx="4476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Erdős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-Szekeres Problem of Convex Polygons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8E8017-B2AE-4B41-A655-D516B4BBC251}"/>
              </a:ext>
            </a:extLst>
          </p:cNvPr>
          <p:cNvSpPr txBox="1"/>
          <p:nvPr/>
        </p:nvSpPr>
        <p:spPr>
          <a:xfrm>
            <a:off x="4699591" y="5128754"/>
            <a:ext cx="4372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1935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Erdős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-Szekeres: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 </a:t>
            </a:r>
            <a:r>
              <a:rPr kumimoji="0" lang="en-IN" sz="1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&lt;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4</a:t>
            </a:r>
            <a:r>
              <a:rPr kumimoji="0" lang="en-IN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 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- </a:t>
            </a:r>
            <a:r>
              <a:rPr kumimoji="0" lang="en-IN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1960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Erdős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-Szekeres Conjecture: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–2)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 + 1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12601B-8003-4C0A-811C-D6C96B190B89}"/>
              </a:ext>
            </a:extLst>
          </p:cNvPr>
          <p:cNvSpPr txBox="1"/>
          <p:nvPr/>
        </p:nvSpPr>
        <p:spPr>
          <a:xfrm>
            <a:off x="4236572" y="4227291"/>
            <a:ext cx="424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2006: Szekeres and Peters: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(6) = 17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0FAF3-CFFC-4E6A-BD43-174A62045B80}"/>
              </a:ext>
            </a:extLst>
          </p:cNvPr>
          <p:cNvSpPr txBox="1"/>
          <p:nvPr/>
        </p:nvSpPr>
        <p:spPr>
          <a:xfrm>
            <a:off x="4191460" y="4577979"/>
            <a:ext cx="4020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The value of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is still unknown for all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 &gt; 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907B97-E8B3-4FA0-B264-3BE458FE1098}"/>
              </a:ext>
            </a:extLst>
          </p:cNvPr>
          <p:cNvSpPr txBox="1"/>
          <p:nvPr/>
        </p:nvSpPr>
        <p:spPr>
          <a:xfrm>
            <a:off x="4736884" y="5919444"/>
            <a:ext cx="424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athJax_Main"/>
                <a:ea typeface="+mn-ea"/>
                <a:cs typeface="Arial" pitchFamily="34" charset="0"/>
              </a:rPr>
              <a:t>2016: Andrew Suk: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athJax_Main"/>
                <a:ea typeface="+mn-ea"/>
                <a:cs typeface="Arial" pitchFamily="34" charset="0"/>
              </a:rPr>
              <a:t>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athJax_Main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athJax_Main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athJax_Main"/>
                <a:ea typeface="+mn-ea"/>
                <a:cs typeface="Arial" pitchFamily="34" charset="0"/>
              </a:rPr>
              <a:t>) =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+ 6</a:t>
            </a:r>
            <a:r>
              <a:rPr kumimoji="0" lang="en-I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n^(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2/3) log </a:t>
            </a:r>
            <a:r>
              <a:rPr kumimoji="0" lang="en-I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F79A06-3A68-45BE-A629-AF6BA304D0F1}"/>
              </a:ext>
            </a:extLst>
          </p:cNvPr>
          <p:cNvCxnSpPr>
            <a:cxnSpLocks/>
          </p:cNvCxnSpPr>
          <p:nvPr/>
        </p:nvCxnSpPr>
        <p:spPr bwMode="auto">
          <a:xfrm flipH="1">
            <a:off x="5672177" y="2564154"/>
            <a:ext cx="1590667" cy="3288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86DB1-868F-4D35-9A98-89136EE93F56}"/>
              </a:ext>
            </a:extLst>
          </p:cNvPr>
          <p:cNvGrpSpPr/>
          <p:nvPr/>
        </p:nvGrpSpPr>
        <p:grpSpPr>
          <a:xfrm>
            <a:off x="4277778" y="2404091"/>
            <a:ext cx="877085" cy="815550"/>
            <a:chOff x="3811866" y="2334293"/>
            <a:chExt cx="1021303" cy="99764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EBC68D2-4D49-4F6A-8B06-7E0732B46A7E}"/>
                </a:ext>
              </a:extLst>
            </p:cNvPr>
            <p:cNvSpPr/>
            <p:nvPr/>
          </p:nvSpPr>
          <p:spPr bwMode="auto">
            <a:xfrm>
              <a:off x="4005706" y="2645521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0CA50DF-51A0-4007-8777-F783878DEC71}"/>
                </a:ext>
              </a:extLst>
            </p:cNvPr>
            <p:cNvSpPr/>
            <p:nvPr/>
          </p:nvSpPr>
          <p:spPr bwMode="auto">
            <a:xfrm>
              <a:off x="3811866" y="3185746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E958626-262D-4728-8E5D-77EA686228AD}"/>
                </a:ext>
              </a:extLst>
            </p:cNvPr>
            <p:cNvSpPr/>
            <p:nvPr/>
          </p:nvSpPr>
          <p:spPr bwMode="auto">
            <a:xfrm>
              <a:off x="4427864" y="2810251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4A3C64-E429-4440-9E9A-0B4A6D642C64}"/>
                </a:ext>
              </a:extLst>
            </p:cNvPr>
            <p:cNvSpPr/>
            <p:nvPr/>
          </p:nvSpPr>
          <p:spPr bwMode="auto">
            <a:xfrm>
              <a:off x="4680769" y="3178726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409A1D5-09E5-49A0-833B-6376520B33BE}"/>
                </a:ext>
              </a:extLst>
            </p:cNvPr>
            <p:cNvSpPr/>
            <p:nvPr/>
          </p:nvSpPr>
          <p:spPr bwMode="auto">
            <a:xfrm>
              <a:off x="4598754" y="2334293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6EBC6E4-444C-4224-B642-477056149248}"/>
                </a:ext>
              </a:extLst>
            </p:cNvPr>
            <p:cNvCxnSpPr>
              <a:cxnSpLocks/>
              <a:stCxn id="93" idx="3"/>
            </p:cNvCxnSpPr>
            <p:nvPr/>
          </p:nvCxnSpPr>
          <p:spPr bwMode="auto">
            <a:xfrm flipV="1">
              <a:off x="3834184" y="2776676"/>
              <a:ext cx="202823" cy="5338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F1BBB-B957-463E-B8DF-5B7770F5EB5E}"/>
                </a:ext>
              </a:extLst>
            </p:cNvPr>
            <p:cNvCxnSpPr>
              <a:cxnSpLocks/>
              <a:endCxn id="97" idx="2"/>
            </p:cNvCxnSpPr>
            <p:nvPr/>
          </p:nvCxnSpPr>
          <p:spPr bwMode="auto">
            <a:xfrm flipV="1">
              <a:off x="4111917" y="2407390"/>
              <a:ext cx="486837" cy="2685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C8AAC00-191B-49C4-95C5-83E8756FC8A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877729" y="3219460"/>
              <a:ext cx="850618" cy="541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1C3CBC2-3881-4792-AB41-F83FC046A354}"/>
                </a:ext>
              </a:extLst>
            </p:cNvPr>
            <p:cNvCxnSpPr>
              <a:cxnSpLocks/>
              <a:stCxn id="96" idx="4"/>
            </p:cNvCxnSpPr>
            <p:nvPr/>
          </p:nvCxnSpPr>
          <p:spPr bwMode="auto">
            <a:xfrm flipH="1" flipV="1">
              <a:off x="4707933" y="2389920"/>
              <a:ext cx="49036" cy="93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3EFA90-1504-415C-8639-9DADCF2CF8DC}"/>
              </a:ext>
            </a:extLst>
          </p:cNvPr>
          <p:cNvCxnSpPr>
            <a:cxnSpLocks/>
            <a:stCxn id="103" idx="1"/>
          </p:cNvCxnSpPr>
          <p:nvPr/>
        </p:nvCxnSpPr>
        <p:spPr bwMode="auto">
          <a:xfrm flipH="1" flipV="1">
            <a:off x="5736999" y="2450094"/>
            <a:ext cx="453878" cy="278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F5B16-4FA3-4140-83CB-655CA5754F1D}"/>
              </a:ext>
            </a:extLst>
          </p:cNvPr>
          <p:cNvGrpSpPr/>
          <p:nvPr/>
        </p:nvGrpSpPr>
        <p:grpSpPr>
          <a:xfrm>
            <a:off x="7583081" y="2354008"/>
            <a:ext cx="1257070" cy="1159957"/>
            <a:chOff x="4610330" y="3459396"/>
            <a:chExt cx="1858663" cy="167514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17888A1-D3E4-4DE1-9E29-4EB021BDCB22}"/>
                </a:ext>
              </a:extLst>
            </p:cNvPr>
            <p:cNvSpPr/>
            <p:nvPr/>
          </p:nvSpPr>
          <p:spPr bwMode="auto">
            <a:xfrm>
              <a:off x="6316593" y="4988344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00AC07-9266-4D9B-B232-E76DC28368FE}"/>
                </a:ext>
              </a:extLst>
            </p:cNvPr>
            <p:cNvSpPr/>
            <p:nvPr/>
          </p:nvSpPr>
          <p:spPr bwMode="auto">
            <a:xfrm>
              <a:off x="4610330" y="4225751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DDF7512-6324-4375-8284-ACD681CBE82E}"/>
                </a:ext>
              </a:extLst>
            </p:cNvPr>
            <p:cNvSpPr/>
            <p:nvPr/>
          </p:nvSpPr>
          <p:spPr bwMode="auto">
            <a:xfrm>
              <a:off x="5219049" y="4265575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69EF506-824F-43D0-AF3A-1DF5293BDD17}"/>
                </a:ext>
              </a:extLst>
            </p:cNvPr>
            <p:cNvSpPr/>
            <p:nvPr/>
          </p:nvSpPr>
          <p:spPr bwMode="auto">
            <a:xfrm>
              <a:off x="6054871" y="4726420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4091754-2FFD-4BE7-A815-A5D0B39245CC}"/>
                </a:ext>
              </a:extLst>
            </p:cNvPr>
            <p:cNvSpPr/>
            <p:nvPr/>
          </p:nvSpPr>
          <p:spPr bwMode="auto">
            <a:xfrm>
              <a:off x="5334881" y="3459396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BDF3F07-A6DB-4AB1-9E3E-FA99CDC6B3B4}"/>
                </a:ext>
              </a:extLst>
            </p:cNvPr>
            <p:cNvCxnSpPr>
              <a:cxnSpLocks/>
              <a:stCxn id="106" idx="1"/>
            </p:cNvCxnSpPr>
            <p:nvPr/>
          </p:nvCxnSpPr>
          <p:spPr bwMode="auto">
            <a:xfrm flipV="1">
              <a:off x="4632648" y="3519365"/>
              <a:ext cx="796879" cy="727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65DA3ED-2649-4F95-B7DC-9DD9F5C46F56}"/>
                </a:ext>
              </a:extLst>
            </p:cNvPr>
            <p:cNvCxnSpPr>
              <a:cxnSpLocks/>
              <a:stCxn id="108" idx="2"/>
            </p:cNvCxnSpPr>
            <p:nvPr/>
          </p:nvCxnSpPr>
          <p:spPr bwMode="auto">
            <a:xfrm flipH="1" flipV="1">
              <a:off x="4695721" y="4294047"/>
              <a:ext cx="1359150" cy="5054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248986-00A8-4105-A908-7281874B3837}"/>
                </a:ext>
              </a:extLst>
            </p:cNvPr>
            <p:cNvCxnSpPr>
              <a:cxnSpLocks/>
              <a:stCxn id="108" idx="1"/>
            </p:cNvCxnSpPr>
            <p:nvPr/>
          </p:nvCxnSpPr>
          <p:spPr bwMode="auto">
            <a:xfrm flipH="1" flipV="1">
              <a:off x="5408017" y="3509988"/>
              <a:ext cx="669172" cy="12378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61E45-7557-4B9F-848C-3A2814E6990F}"/>
              </a:ext>
            </a:extLst>
          </p:cNvPr>
          <p:cNvGrpSpPr/>
          <p:nvPr/>
        </p:nvGrpSpPr>
        <p:grpSpPr>
          <a:xfrm>
            <a:off x="5661161" y="2308757"/>
            <a:ext cx="1349239" cy="1176601"/>
            <a:chOff x="5711955" y="2308757"/>
            <a:chExt cx="1349239" cy="1176601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EDD5406-42E6-47D6-8345-838512029E76}"/>
                </a:ext>
              </a:extLst>
            </p:cNvPr>
            <p:cNvCxnSpPr>
              <a:cxnSpLocks/>
              <a:stCxn id="101" idx="5"/>
            </p:cNvCxnSpPr>
            <p:nvPr/>
          </p:nvCxnSpPr>
          <p:spPr bwMode="auto">
            <a:xfrm flipH="1" flipV="1">
              <a:off x="5711955" y="2443050"/>
              <a:ext cx="842026" cy="10208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85C639E-A595-4EAF-8E3E-09875B2DE5ED}"/>
                </a:ext>
              </a:extLst>
            </p:cNvPr>
            <p:cNvCxnSpPr>
              <a:cxnSpLocks/>
              <a:stCxn id="104" idx="2"/>
              <a:endCxn id="100" idx="7"/>
            </p:cNvCxnSpPr>
            <p:nvPr/>
          </p:nvCxnSpPr>
          <p:spPr bwMode="auto">
            <a:xfrm flipH="1">
              <a:off x="5768882" y="2308757"/>
              <a:ext cx="1171109" cy="123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AB7621-89DA-499B-9264-93F1ACE817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1900" y="2308758"/>
              <a:ext cx="569294" cy="1176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A66B69-3C25-48CB-A353-EEF8E6AE133C}"/>
              </a:ext>
            </a:extLst>
          </p:cNvPr>
          <p:cNvCxnSpPr>
            <a:cxnSpLocks/>
            <a:stCxn id="102" idx="7"/>
          </p:cNvCxnSpPr>
          <p:nvPr/>
        </p:nvCxnSpPr>
        <p:spPr bwMode="auto">
          <a:xfrm flipV="1">
            <a:off x="6706381" y="2321476"/>
            <a:ext cx="252244" cy="2940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C4E8C3-3E11-4E05-A7DE-C67BADFE7CE5}"/>
              </a:ext>
            </a:extLst>
          </p:cNvPr>
          <p:cNvGrpSpPr/>
          <p:nvPr/>
        </p:nvGrpSpPr>
        <p:grpSpPr>
          <a:xfrm>
            <a:off x="5638800" y="2235660"/>
            <a:ext cx="1453591" cy="1249698"/>
            <a:chOff x="5672177" y="2235660"/>
            <a:chExt cx="1453591" cy="1249698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E5D1E97-C943-44C3-97A1-EABD98433CF9}"/>
                </a:ext>
              </a:extLst>
            </p:cNvPr>
            <p:cNvSpPr/>
            <p:nvPr/>
          </p:nvSpPr>
          <p:spPr bwMode="auto">
            <a:xfrm>
              <a:off x="6609676" y="2594118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993F93C-8EE2-47A7-A71C-4316EA4072B9}"/>
                </a:ext>
              </a:extLst>
            </p:cNvPr>
            <p:cNvSpPr/>
            <p:nvPr/>
          </p:nvSpPr>
          <p:spPr bwMode="auto">
            <a:xfrm>
              <a:off x="6201936" y="2707332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BC2EA53-01BB-49E7-A0AF-13ADA8A5685D}"/>
                </a:ext>
              </a:extLst>
            </p:cNvPr>
            <p:cNvSpPr/>
            <p:nvPr/>
          </p:nvSpPr>
          <p:spPr bwMode="auto">
            <a:xfrm>
              <a:off x="6457276" y="3339164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36390A1-B395-409D-8723-E929DD420BA7}"/>
                </a:ext>
              </a:extLst>
            </p:cNvPr>
            <p:cNvSpPr/>
            <p:nvPr/>
          </p:nvSpPr>
          <p:spPr bwMode="auto">
            <a:xfrm>
              <a:off x="5672177" y="2410584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1A0271A-EB21-4C8A-BCF6-43B96B17B9C8}"/>
                </a:ext>
              </a:extLst>
            </p:cNvPr>
            <p:cNvSpPr/>
            <p:nvPr/>
          </p:nvSpPr>
          <p:spPr bwMode="auto">
            <a:xfrm>
              <a:off x="6973368" y="2235660"/>
              <a:ext cx="152400" cy="146194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ABEB5F8C-364C-4CB0-862D-15AEF643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8" y="5678269"/>
            <a:ext cx="4476943" cy="64633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): the smallest number of points, an arrangement of which always contains a convex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-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gon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AutoShape 4" descr="n">
            <a:extLst>
              <a:ext uri="{FF2B5EF4-FFF2-40B4-BE49-F238E27FC236}">
                <a16:creationId xmlns:a16="http://schemas.microsoft.com/office/drawing/2014/main" id="{416D1950-497C-486C-9055-997C7C86EF46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3080624" y="5775210"/>
            <a:ext cx="27863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6F9604-5DC7-4085-8EE7-A8E6162EC632}"/>
              </a:ext>
            </a:extLst>
          </p:cNvPr>
          <p:cNvSpPr/>
          <p:nvPr/>
        </p:nvSpPr>
        <p:spPr bwMode="auto">
          <a:xfrm>
            <a:off x="3226421" y="3712170"/>
            <a:ext cx="102049" cy="109101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8263F-CB91-4083-ABCE-1D0F3CBDFEE9}"/>
              </a:ext>
            </a:extLst>
          </p:cNvPr>
          <p:cNvGrpSpPr/>
          <p:nvPr/>
        </p:nvGrpSpPr>
        <p:grpSpPr>
          <a:xfrm>
            <a:off x="1671463" y="3446846"/>
            <a:ext cx="2207733" cy="2095854"/>
            <a:chOff x="1678467" y="3466746"/>
            <a:chExt cx="2207733" cy="209585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0AF6E57-B705-44CB-8492-4234045D958B}"/>
                </a:ext>
              </a:extLst>
            </p:cNvPr>
            <p:cNvSpPr/>
            <p:nvPr/>
          </p:nvSpPr>
          <p:spPr bwMode="auto">
            <a:xfrm>
              <a:off x="1971997" y="3603069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0AEA84-0DA0-42B6-BE5C-2A5AE62B93B7}"/>
                </a:ext>
              </a:extLst>
            </p:cNvPr>
            <p:cNvSpPr/>
            <p:nvPr/>
          </p:nvSpPr>
          <p:spPr bwMode="auto">
            <a:xfrm>
              <a:off x="3515560" y="3831873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0231E7D-E788-4202-91B9-CB3B761EEEEB}"/>
                </a:ext>
              </a:extLst>
            </p:cNvPr>
            <p:cNvSpPr/>
            <p:nvPr/>
          </p:nvSpPr>
          <p:spPr bwMode="auto">
            <a:xfrm>
              <a:off x="3298326" y="5339035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394730F-08DF-40E8-A324-7A06AD1DB65C}"/>
                </a:ext>
              </a:extLst>
            </p:cNvPr>
            <p:cNvSpPr/>
            <p:nvPr/>
          </p:nvSpPr>
          <p:spPr bwMode="auto">
            <a:xfrm>
              <a:off x="2999273" y="4238165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7B2CA4B-B9DF-421D-B69C-BA4F591A6540}"/>
                </a:ext>
              </a:extLst>
            </p:cNvPr>
            <p:cNvSpPr/>
            <p:nvPr/>
          </p:nvSpPr>
          <p:spPr bwMode="auto">
            <a:xfrm>
              <a:off x="1916636" y="5176509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D1FB056-B388-4305-8F03-073F96C6C126}"/>
                </a:ext>
              </a:extLst>
            </p:cNvPr>
            <p:cNvSpPr/>
            <p:nvPr/>
          </p:nvSpPr>
          <p:spPr bwMode="auto">
            <a:xfrm>
              <a:off x="2792655" y="4752449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9305F1F-A4B5-46D6-A618-70C43036D782}"/>
                </a:ext>
              </a:extLst>
            </p:cNvPr>
            <p:cNvSpPr/>
            <p:nvPr/>
          </p:nvSpPr>
          <p:spPr bwMode="auto">
            <a:xfrm>
              <a:off x="2547101" y="3990073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F5BD6BD-F700-4F4B-8443-22BF4268FE7D}"/>
                </a:ext>
              </a:extLst>
            </p:cNvPr>
            <p:cNvSpPr/>
            <p:nvPr/>
          </p:nvSpPr>
          <p:spPr bwMode="auto">
            <a:xfrm>
              <a:off x="2338093" y="4543500"/>
              <a:ext cx="102049" cy="109101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B2855D3-6329-4F0C-800A-3861AEB73302}"/>
                </a:ext>
              </a:extLst>
            </p:cNvPr>
            <p:cNvSpPr/>
            <p:nvPr/>
          </p:nvSpPr>
          <p:spPr bwMode="auto">
            <a:xfrm>
              <a:off x="1678467" y="3466746"/>
              <a:ext cx="2207733" cy="2095854"/>
            </a:xfrm>
            <a:prstGeom prst="round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429617-2E55-4E2D-A42C-403095DAB77E}"/>
              </a:ext>
            </a:extLst>
          </p:cNvPr>
          <p:cNvGrpSpPr/>
          <p:nvPr/>
        </p:nvGrpSpPr>
        <p:grpSpPr>
          <a:xfrm>
            <a:off x="1960657" y="3583169"/>
            <a:ext cx="1620577" cy="1790517"/>
            <a:chOff x="1960657" y="3583169"/>
            <a:chExt cx="1620577" cy="179051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3146C7-0133-4CF3-9164-A0A0C6961F3F}"/>
                </a:ext>
              </a:extLst>
            </p:cNvPr>
            <p:cNvCxnSpPr>
              <a:cxnSpLocks/>
              <a:stCxn id="67" idx="0"/>
              <a:endCxn id="72" idx="4"/>
            </p:cNvCxnSpPr>
            <p:nvPr/>
          </p:nvCxnSpPr>
          <p:spPr bwMode="auto">
            <a:xfrm flipH="1">
              <a:off x="1960657" y="3583169"/>
              <a:ext cx="55361" cy="16825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496C1FB-3E68-453D-BA41-F66EC39DE0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8175" y="3764729"/>
              <a:ext cx="253059" cy="1356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1BD5672-6D32-4F4D-82D5-61E8D467BE79}"/>
                </a:ext>
              </a:extLst>
            </p:cNvPr>
            <p:cNvCxnSpPr>
              <a:cxnSpLocks/>
              <a:endCxn id="73" idx="6"/>
            </p:cNvCxnSpPr>
            <p:nvPr/>
          </p:nvCxnSpPr>
          <p:spPr bwMode="auto">
            <a:xfrm>
              <a:off x="2065242" y="3652585"/>
              <a:ext cx="1263228" cy="1141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17463A4-5676-45A5-9A2D-2ABCB3AF083D}"/>
                </a:ext>
              </a:extLst>
            </p:cNvPr>
            <p:cNvCxnSpPr>
              <a:cxnSpLocks/>
              <a:endCxn id="70" idx="6"/>
            </p:cNvCxnSpPr>
            <p:nvPr/>
          </p:nvCxnSpPr>
          <p:spPr bwMode="auto">
            <a:xfrm>
              <a:off x="1966165" y="5189239"/>
              <a:ext cx="1427206" cy="1844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D8EBD42-F160-4424-A1C5-BEA2757AE9B0}"/>
                </a:ext>
              </a:extLst>
            </p:cNvPr>
            <p:cNvCxnSpPr>
              <a:cxnSpLocks/>
              <a:endCxn id="70" idx="7"/>
            </p:cNvCxnSpPr>
            <p:nvPr/>
          </p:nvCxnSpPr>
          <p:spPr bwMode="auto">
            <a:xfrm flipH="1">
              <a:off x="3378426" y="3856661"/>
              <a:ext cx="197683" cy="14784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0966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  <p:bldP spid="53" grpId="0"/>
      <p:bldP spid="69" grpId="0"/>
      <p:bldP spid="78" grpId="0"/>
      <p:bldP spid="84" grpId="0"/>
      <p:bldP spid="86" grpId="0"/>
      <p:bldP spid="87" grpId="0"/>
      <p:bldP spid="89" grpId="0"/>
      <p:bldP spid="90" grpId="0"/>
      <p:bldP spid="91" grpId="0"/>
      <p:bldP spid="25" grpId="0" animBg="1"/>
      <p:bldP spid="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771" y="592439"/>
            <a:ext cx="9144000" cy="558611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6DCCAF2-E53E-4A6C-AB39-D531ED4D4291}"/>
              </a:ext>
            </a:extLst>
          </p:cNvPr>
          <p:cNvSpPr txBox="1">
            <a:spLocks/>
          </p:cNvSpPr>
          <p:nvPr/>
        </p:nvSpPr>
        <p:spPr>
          <a:xfrm>
            <a:off x="0" y="4572000"/>
            <a:ext cx="9144000" cy="558611"/>
          </a:xfrm>
          <a:prstGeom prst="rect">
            <a:avLst/>
          </a:prstGeom>
          <a:solidFill>
            <a:srgbClr val="FF00FF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FFFFFF"/>
                </a:solidFill>
              </a:rPr>
              <a:t>Convex Hulls: Management of Corners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3BFDFE-2022-49AC-8FD7-D26AB773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25" y="1621164"/>
            <a:ext cx="2623045" cy="217970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17AF589-15C6-4968-9FE7-6195537ECB53}"/>
              </a:ext>
            </a:extLst>
          </p:cNvPr>
          <p:cNvGrpSpPr/>
          <p:nvPr/>
        </p:nvGrpSpPr>
        <p:grpSpPr>
          <a:xfrm>
            <a:off x="76200" y="1639826"/>
            <a:ext cx="3330641" cy="2443398"/>
            <a:chOff x="990600" y="1976202"/>
            <a:chExt cx="3330641" cy="2443398"/>
          </a:xfrm>
        </p:grpSpPr>
        <p:pic>
          <p:nvPicPr>
            <p:cNvPr id="7174" name="Picture 6" descr="Image result for cartoon  tents">
              <a:extLst>
                <a:ext uri="{FF2B5EF4-FFF2-40B4-BE49-F238E27FC236}">
                  <a16:creationId xmlns:a16="http://schemas.microsoft.com/office/drawing/2014/main" id="{385D371C-D28E-40BE-8123-B4B791D12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76202"/>
              <a:ext cx="3330641" cy="230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F6D05E-A902-4504-865E-2B6FE2413EA8}"/>
                </a:ext>
              </a:extLst>
            </p:cNvPr>
            <p:cNvSpPr txBox="1"/>
            <p:nvPr/>
          </p:nvSpPr>
          <p:spPr>
            <a:xfrm>
              <a:off x="1295400" y="3993958"/>
              <a:ext cx="2743200" cy="4256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7E8C8-AA15-42BC-9F79-BDD91B8AA854}"/>
              </a:ext>
            </a:extLst>
          </p:cNvPr>
          <p:cNvGrpSpPr/>
          <p:nvPr/>
        </p:nvGrpSpPr>
        <p:grpSpPr>
          <a:xfrm>
            <a:off x="6140579" y="1388768"/>
            <a:ext cx="2694457" cy="2466358"/>
            <a:chOff x="6140579" y="1388768"/>
            <a:chExt cx="2694457" cy="2466358"/>
          </a:xfrm>
        </p:grpSpPr>
        <p:pic>
          <p:nvPicPr>
            <p:cNvPr id="7176" name="Picture 8" descr="Image result for convex mirror">
              <a:extLst>
                <a:ext uri="{FF2B5EF4-FFF2-40B4-BE49-F238E27FC236}">
                  <a16:creationId xmlns:a16="http://schemas.microsoft.com/office/drawing/2014/main" id="{79D31185-2BBB-4F26-986B-E728B993C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5134">
              <a:off x="6368678" y="1388768"/>
              <a:ext cx="2466358" cy="2466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100EF4-24FE-4A02-924B-19CA113FA221}"/>
                </a:ext>
              </a:extLst>
            </p:cNvPr>
            <p:cNvSpPr txBox="1"/>
            <p:nvPr/>
          </p:nvSpPr>
          <p:spPr>
            <a:xfrm>
              <a:off x="6140579" y="3352800"/>
              <a:ext cx="336421" cy="4576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E6BC68-AF21-4039-8CD0-2943FAD7720B}"/>
              </a:ext>
            </a:extLst>
          </p:cNvPr>
          <p:cNvSpPr txBox="1"/>
          <p:nvPr/>
        </p:nvSpPr>
        <p:spPr>
          <a:xfrm>
            <a:off x="125964" y="5548860"/>
            <a:ext cx="898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At any street corner the feeling of absurdity can strike any man in the face.     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                                           --   Albert Camus, </a:t>
            </a:r>
            <a:r>
              <a:rPr lang="en-US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The Myth of Sisyphus (1942)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9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CDDDC6-8FD2-4742-9D34-FDC200A0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" y="2895600"/>
            <a:ext cx="2990695" cy="2094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8611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Convex Hulls</a:t>
            </a:r>
          </a:p>
        </p:txBody>
      </p:sp>
      <p:pic>
        <p:nvPicPr>
          <p:cNvPr id="4" name="Picture 3" descr="Screen Shot 2016-07-11 at 3.09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719984"/>
            <a:ext cx="8763001" cy="1804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966EC-09E0-42F5-98DD-7B18754CC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94" y="2933693"/>
            <a:ext cx="2766162" cy="2263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DB2AB-3F67-416A-B654-E9306456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291" y="3401996"/>
            <a:ext cx="1659463" cy="1270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B8C12-905C-4F33-9508-A064CAD596E0}"/>
              </a:ext>
            </a:extLst>
          </p:cNvPr>
          <p:cNvSpPr txBox="1"/>
          <p:nvPr/>
        </p:nvSpPr>
        <p:spPr>
          <a:xfrm>
            <a:off x="622176" y="4990030"/>
            <a:ext cx="2174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rgbClr val="005394"/>
                </a:solidFill>
                <a:latin typeface="ComicSansMS"/>
              </a:rPr>
              <a:t>Convex</a:t>
            </a:r>
            <a:r>
              <a:rPr lang="en-IN" sz="2000" b="0" i="0" u="none" strike="noStrike" dirty="0">
                <a:solidFill>
                  <a:srgbClr val="005394"/>
                </a:solidFill>
                <a:latin typeface="ComicSansMS"/>
              </a:rPr>
              <a:t> hull of </a:t>
            </a:r>
          </a:p>
          <a:p>
            <a:pPr algn="l"/>
            <a:r>
              <a:rPr lang="en-IN" sz="2000" b="0" i="0" u="none" strike="noStrike" dirty="0">
                <a:solidFill>
                  <a:srgbClr val="005394"/>
                </a:solidFill>
                <a:latin typeface="ComicSansMS"/>
              </a:rPr>
              <a:t>a point-set</a:t>
            </a:r>
            <a:endParaRPr lang="en-IN" sz="2000" b="0" i="0" u="none" strike="noStrike" baseline="0" dirty="0">
              <a:solidFill>
                <a:srgbClr val="005394"/>
              </a:solidFill>
              <a:latin typeface="ComicSans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7511D-1E81-4A1A-A8FE-84EFF30C8D00}"/>
              </a:ext>
            </a:extLst>
          </p:cNvPr>
          <p:cNvSpPr txBox="1"/>
          <p:nvPr/>
        </p:nvSpPr>
        <p:spPr>
          <a:xfrm>
            <a:off x="5334291" y="4793354"/>
            <a:ext cx="2117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rgbClr val="005394"/>
                </a:solidFill>
                <a:latin typeface="ComicSansMS"/>
              </a:rPr>
              <a:t>Convex</a:t>
            </a:r>
            <a:r>
              <a:rPr lang="en-IN" sz="2000" b="0" i="0" u="none" strike="noStrike" dirty="0">
                <a:solidFill>
                  <a:srgbClr val="005394"/>
                </a:solidFill>
                <a:latin typeface="ComicSansMS"/>
              </a:rPr>
              <a:t> hull of </a:t>
            </a:r>
          </a:p>
          <a:p>
            <a:pPr algn="l"/>
            <a:r>
              <a:rPr lang="en-IN" sz="2000" b="0" i="0" u="none" strike="noStrike" dirty="0">
                <a:solidFill>
                  <a:srgbClr val="005394"/>
                </a:solidFill>
                <a:latin typeface="ComicSansMS"/>
              </a:rPr>
              <a:t>a polygon</a:t>
            </a:r>
            <a:endParaRPr lang="en-IN" sz="2000" b="0" i="0" u="none" strike="noStrike" baseline="0" dirty="0">
              <a:solidFill>
                <a:srgbClr val="005394"/>
              </a:solidFill>
              <a:latin typeface="ComicSansM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9C0D7-3868-4ACE-A57C-7B7A1CCB7C75}"/>
              </a:ext>
            </a:extLst>
          </p:cNvPr>
          <p:cNvGrpSpPr/>
          <p:nvPr/>
        </p:nvGrpSpPr>
        <p:grpSpPr>
          <a:xfrm>
            <a:off x="533400" y="5941858"/>
            <a:ext cx="8334375" cy="811694"/>
            <a:chOff x="533400" y="5941858"/>
            <a:chExt cx="8334375" cy="811694"/>
          </a:xfrm>
        </p:grpSpPr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4AD566F7-1838-4DDC-A563-1526C5DD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941858"/>
              <a:ext cx="8334375" cy="81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0" rIns="82296" bIns="90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120000"/>
                <a:buFont typeface="Symbol" panose="05050102010706020507" pitchFamily="18" charset="2"/>
                <a:buChar char="·"/>
              </a:pPr>
              <a:r>
                <a:rPr lang="en-US" altLang="en-US" sz="2400" dirty="0">
                  <a:solidFill>
                    <a:schemeClr val="bg1"/>
                  </a:solidFill>
                </a:rPr>
                <a:t> </a:t>
              </a:r>
              <a:r>
                <a:rPr lang="en-US" altLang="en-US" sz="2400" dirty="0"/>
                <a:t>A set </a:t>
              </a:r>
              <a:r>
                <a:rPr lang="en-US" altLang="en-US" sz="2400" i="1" dirty="0">
                  <a:solidFill>
                    <a:srgbClr val="008380"/>
                  </a:solidFill>
                </a:rPr>
                <a:t>C</a:t>
              </a:r>
              <a:r>
                <a:rPr lang="en-US" altLang="en-US" sz="2400" dirty="0">
                  <a:solidFill>
                    <a:srgbClr val="008380"/>
                  </a:solidFill>
                </a:rPr>
                <a:t> </a:t>
              </a:r>
              <a:r>
                <a:rPr lang="en-US" altLang="en-US" sz="2400" dirty="0">
                  <a:solidFill>
                    <a:srgbClr val="008380"/>
                  </a:solidFill>
                  <a:sym typeface="Symbol" panose="05050102010706020507" pitchFamily="18" charset="2"/>
                </a:rPr>
                <a:t> </a:t>
              </a:r>
              <a:r>
                <a:rPr lang="en-US" altLang="en-US" sz="2400" b="1" dirty="0">
                  <a:solidFill>
                    <a:srgbClr val="008380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en-US" sz="2400" baseline="30000" dirty="0">
                  <a:solidFill>
                    <a:srgbClr val="008380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en-US" sz="2400" dirty="0">
                  <a:sym typeface="Symbol" panose="05050102010706020507" pitchFamily="18" charset="2"/>
                </a:rPr>
                <a:t> is </a:t>
              </a:r>
              <a:r>
                <a:rPr lang="en-US" altLang="en-US" sz="2400" i="1" dirty="0">
                  <a:solidFill>
                    <a:srgbClr val="CC00CC"/>
                  </a:solidFill>
                  <a:sym typeface="Symbol" panose="05050102010706020507" pitchFamily="18" charset="2"/>
                </a:rPr>
                <a:t>convex</a:t>
              </a:r>
              <a:r>
                <a:rPr lang="en-US" altLang="en-US" sz="2400" dirty="0">
                  <a:sym typeface="Symbol" panose="05050102010706020507" pitchFamily="18" charset="2"/>
                </a:rPr>
                <a:t> if for every two points </a:t>
              </a:r>
              <a:r>
                <a:rPr lang="en-US" altLang="en-US" sz="2400" i="1" dirty="0" err="1">
                  <a:solidFill>
                    <a:srgbClr val="008380"/>
                  </a:solidFill>
                  <a:sym typeface="Symbol" panose="05050102010706020507" pitchFamily="18" charset="2"/>
                </a:rPr>
                <a:t>p,q</a:t>
              </a:r>
              <a:r>
                <a:rPr lang="en-US" altLang="en-US" sz="2400" dirty="0" err="1">
                  <a:solidFill>
                    <a:srgbClr val="00838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en-US" sz="2400" i="1" dirty="0" err="1">
                  <a:solidFill>
                    <a:srgbClr val="008380"/>
                  </a:solidFill>
                  <a:sym typeface="Symbol" panose="05050102010706020507" pitchFamily="18" charset="2"/>
                </a:rPr>
                <a:t>C</a:t>
              </a:r>
              <a:r>
                <a:rPr lang="en-US" altLang="en-US" sz="2400" dirty="0">
                  <a:sym typeface="Symbol" panose="05050102010706020507" pitchFamily="18" charset="2"/>
                </a:rPr>
                <a:t>, the line segment </a:t>
              </a:r>
              <a:r>
                <a:rPr lang="en-US" altLang="en-US" sz="2400" i="1" dirty="0" err="1">
                  <a:solidFill>
                    <a:srgbClr val="008380"/>
                  </a:solidFill>
                  <a:sym typeface="Symbol" panose="05050102010706020507" pitchFamily="18" charset="2"/>
                </a:rPr>
                <a:t>pq</a:t>
              </a:r>
              <a:r>
                <a:rPr lang="en-US" altLang="en-US" sz="2400" dirty="0">
                  <a:sym typeface="Symbol" panose="05050102010706020507" pitchFamily="18" charset="2"/>
                </a:rPr>
                <a:t> is fully contained in </a:t>
              </a:r>
              <a:r>
                <a:rPr lang="en-US" altLang="en-US" sz="2400" i="1" dirty="0">
                  <a:solidFill>
                    <a:srgbClr val="008380"/>
                  </a:solidFill>
                  <a:sym typeface="Symbol" panose="05050102010706020507" pitchFamily="18" charset="2"/>
                </a:rPr>
                <a:t>C</a:t>
              </a:r>
              <a:endParaRPr lang="en-US" altLang="en-US" sz="2400" dirty="0">
                <a:sym typeface="Symbol" panose="05050102010706020507" pitchFamily="18" charset="2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2AD917E9-9F8F-431E-B39F-342973A44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6400800"/>
              <a:ext cx="290513" cy="0"/>
            </a:xfrm>
            <a:prstGeom prst="line">
              <a:avLst/>
            </a:prstGeom>
            <a:noFill/>
            <a:ln w="15875">
              <a:solidFill>
                <a:srgbClr val="0083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5FA967D-3BFC-434C-84C7-B2AC8C711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387" y="3053433"/>
            <a:ext cx="1863686" cy="16795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7DC76C-2CA3-4FA1-9545-D45F180A04A7}"/>
              </a:ext>
            </a:extLst>
          </p:cNvPr>
          <p:cNvSpPr txBox="1"/>
          <p:nvPr/>
        </p:nvSpPr>
        <p:spPr>
          <a:xfrm>
            <a:off x="7319865" y="4793354"/>
            <a:ext cx="13669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dirty="0">
                <a:solidFill>
                  <a:srgbClr val="005394"/>
                </a:solidFill>
                <a:latin typeface="ComicSansMS"/>
              </a:rPr>
              <a:t>3D hull of </a:t>
            </a:r>
          </a:p>
          <a:p>
            <a:pPr algn="l"/>
            <a:r>
              <a:rPr lang="en-IN" sz="2000" dirty="0">
                <a:solidFill>
                  <a:srgbClr val="005394"/>
                </a:solidFill>
                <a:latin typeface="ComicSansMS"/>
              </a:rPr>
              <a:t>a</a:t>
            </a:r>
            <a:r>
              <a:rPr lang="en-IN" sz="2000" b="0" i="0" u="none" strike="noStrike" dirty="0">
                <a:solidFill>
                  <a:srgbClr val="005394"/>
                </a:solidFill>
                <a:latin typeface="ComicSansMS"/>
              </a:rPr>
              <a:t>n object</a:t>
            </a:r>
            <a:endParaRPr lang="en-IN" sz="2000" b="0" i="0" u="none" strike="noStrike" baseline="0" dirty="0">
              <a:solidFill>
                <a:srgbClr val="005394"/>
              </a:solidFill>
              <a:latin typeface="ComicSansMS"/>
            </a:endParaRPr>
          </a:p>
        </p:txBody>
      </p:sp>
    </p:spTree>
    <p:extLst>
      <p:ext uri="{BB962C8B-B14F-4D97-AF65-F5344CB8AC3E}">
        <p14:creationId xmlns:p14="http://schemas.microsoft.com/office/powerpoint/2010/main" val="32063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8444753" cy="1143000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Convex Layering: Onion Peeling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EC39E8-4CAC-47FA-8889-73D989A9CC6A}"/>
              </a:ext>
            </a:extLst>
          </p:cNvPr>
          <p:cNvGrpSpPr/>
          <p:nvPr/>
        </p:nvGrpSpPr>
        <p:grpSpPr>
          <a:xfrm>
            <a:off x="405393" y="1605826"/>
            <a:ext cx="4376271" cy="3900973"/>
            <a:chOff x="2286000" y="1304342"/>
            <a:chExt cx="4419600" cy="39009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5EAF9A-B2D5-444C-A677-69FD0FF67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1304342"/>
              <a:ext cx="4419600" cy="39009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F94604-A7BE-4DE4-93F9-6692E4C2D52B}"/>
                </a:ext>
              </a:extLst>
            </p:cNvPr>
            <p:cNvSpPr txBox="1"/>
            <p:nvPr/>
          </p:nvSpPr>
          <p:spPr>
            <a:xfrm>
              <a:off x="2682496" y="4440214"/>
              <a:ext cx="371599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Data depth statistics 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4F9D7E68-760A-4AC6-A15F-01B5A65C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32" y="1474237"/>
            <a:ext cx="3475819" cy="347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BB080-A2B6-4257-B359-84C02568F4A1}"/>
              </a:ext>
            </a:extLst>
          </p:cNvPr>
          <p:cNvSpPr txBox="1"/>
          <p:nvPr/>
        </p:nvSpPr>
        <p:spPr>
          <a:xfrm>
            <a:off x="798002" y="5295493"/>
            <a:ext cx="36795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Concentric hulls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20A8D-4986-4F20-82E8-644AF4E87976}"/>
              </a:ext>
            </a:extLst>
          </p:cNvPr>
          <p:cNvSpPr txBox="1"/>
          <p:nvPr/>
        </p:nvSpPr>
        <p:spPr>
          <a:xfrm>
            <a:off x="5289369" y="527596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data-depth(</a:t>
            </a:r>
            <a:r>
              <a:rPr lang="en-IN" sz="2400" i="1" dirty="0"/>
              <a:t>q</a:t>
            </a:r>
            <a:r>
              <a:rPr lang="en-IN" sz="2400" dirty="0"/>
              <a:t>)</a:t>
            </a:r>
            <a:r>
              <a:rPr lang="en-IN" sz="2400" i="1" dirty="0"/>
              <a:t> </a:t>
            </a:r>
            <a:r>
              <a:rPr lang="en-IN" sz="2400" dirty="0"/>
              <a:t>= 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B355C-603B-439F-A089-955B9C6187D1}"/>
              </a:ext>
            </a:extLst>
          </p:cNvPr>
          <p:cNvGrpSpPr/>
          <p:nvPr/>
        </p:nvGrpSpPr>
        <p:grpSpPr>
          <a:xfrm>
            <a:off x="4610100" y="2051331"/>
            <a:ext cx="1150619" cy="1118588"/>
            <a:chOff x="4610100" y="2051331"/>
            <a:chExt cx="1150619" cy="111858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61889F-79FC-49CC-AC67-D5AB355870D0}"/>
                </a:ext>
              </a:extLst>
            </p:cNvPr>
            <p:cNvSpPr/>
            <p:nvPr/>
          </p:nvSpPr>
          <p:spPr bwMode="auto">
            <a:xfrm>
              <a:off x="5715000" y="312420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F98140-5C86-4168-9AD9-91B968F779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76800" y="2361176"/>
              <a:ext cx="838200" cy="7337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FE2E55-6765-45E6-883D-01DE62A5B842}"/>
                </a:ext>
              </a:extLst>
            </p:cNvPr>
            <p:cNvSpPr txBox="1"/>
            <p:nvPr/>
          </p:nvSpPr>
          <p:spPr>
            <a:xfrm>
              <a:off x="4610100" y="2051331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solidFill>
                    <a:srgbClr val="FF00FF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1" name="Oval 51"/>
          <p:cNvSpPr>
            <a:spLocks noChangeArrowheads="1"/>
          </p:cNvSpPr>
          <p:nvPr/>
        </p:nvSpPr>
        <p:spPr bwMode="auto">
          <a:xfrm>
            <a:off x="1962150" y="3017838"/>
            <a:ext cx="4037013" cy="316706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529" name="Freeform 49"/>
          <p:cNvSpPr>
            <a:spLocks/>
          </p:cNvSpPr>
          <p:nvPr/>
        </p:nvSpPr>
        <p:spPr bwMode="auto">
          <a:xfrm>
            <a:off x="2006600" y="2817813"/>
            <a:ext cx="5345113" cy="3419475"/>
          </a:xfrm>
          <a:custGeom>
            <a:avLst/>
            <a:gdLst>
              <a:gd name="T0" fmla="*/ 0 w 3367"/>
              <a:gd name="T1" fmla="*/ 2147483646 h 2154"/>
              <a:gd name="T2" fmla="*/ 2147483646 w 3367"/>
              <a:gd name="T3" fmla="*/ 2147483646 h 2154"/>
              <a:gd name="T4" fmla="*/ 2147483646 w 3367"/>
              <a:gd name="T5" fmla="*/ 2147483646 h 2154"/>
              <a:gd name="T6" fmla="*/ 2147483646 w 3367"/>
              <a:gd name="T7" fmla="*/ 2147483646 h 2154"/>
              <a:gd name="T8" fmla="*/ 2147483646 w 3367"/>
              <a:gd name="T9" fmla="*/ 2147483646 h 2154"/>
              <a:gd name="T10" fmla="*/ 2147483646 w 3367"/>
              <a:gd name="T11" fmla="*/ 0 h 2154"/>
              <a:gd name="T12" fmla="*/ 0 w 3367"/>
              <a:gd name="T13" fmla="*/ 2147483646 h 2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7"/>
              <a:gd name="T22" fmla="*/ 0 h 2154"/>
              <a:gd name="T23" fmla="*/ 3367 w 3367"/>
              <a:gd name="T24" fmla="*/ 2154 h 21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7" h="2154">
                <a:moveTo>
                  <a:pt x="0" y="913"/>
                </a:moveTo>
                <a:lnTo>
                  <a:pt x="408" y="2065"/>
                </a:lnTo>
                <a:lnTo>
                  <a:pt x="1986" y="2154"/>
                </a:lnTo>
                <a:lnTo>
                  <a:pt x="3367" y="1372"/>
                </a:lnTo>
                <a:lnTo>
                  <a:pt x="2192" y="632"/>
                </a:lnTo>
                <a:lnTo>
                  <a:pt x="609" y="0"/>
                </a:lnTo>
                <a:lnTo>
                  <a:pt x="0" y="913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535" name="Freeform 55"/>
          <p:cNvSpPr>
            <a:spLocks/>
          </p:cNvSpPr>
          <p:nvPr/>
        </p:nvSpPr>
        <p:spPr bwMode="auto">
          <a:xfrm>
            <a:off x="-401638" y="3070225"/>
            <a:ext cx="6816726" cy="3627438"/>
          </a:xfrm>
          <a:custGeom>
            <a:avLst/>
            <a:gdLst>
              <a:gd name="T0" fmla="*/ 2147483646 w 4294"/>
              <a:gd name="T1" fmla="*/ 2147483646 h 2285"/>
              <a:gd name="T2" fmla="*/ 2147483646 w 4294"/>
              <a:gd name="T3" fmla="*/ 0 h 2285"/>
              <a:gd name="T4" fmla="*/ 2147483646 w 4294"/>
              <a:gd name="T5" fmla="*/ 2147483646 h 2285"/>
              <a:gd name="T6" fmla="*/ 2147483646 w 4294"/>
              <a:gd name="T7" fmla="*/ 2147483646 h 2285"/>
              <a:gd name="T8" fmla="*/ 2147483646 w 4294"/>
              <a:gd name="T9" fmla="*/ 2147483646 h 2285"/>
              <a:gd name="T10" fmla="*/ 0 w 4294"/>
              <a:gd name="T11" fmla="*/ 2147483646 h 2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4"/>
              <a:gd name="T19" fmla="*/ 0 h 2285"/>
              <a:gd name="T20" fmla="*/ 4294 w 4294"/>
              <a:gd name="T21" fmla="*/ 2285 h 22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4" h="2285">
                <a:moveTo>
                  <a:pt x="52" y="9"/>
                </a:moveTo>
                <a:cubicBezTo>
                  <a:pt x="67" y="5"/>
                  <a:pt x="78" y="0"/>
                  <a:pt x="94" y="0"/>
                </a:cubicBezTo>
                <a:lnTo>
                  <a:pt x="3887" y="145"/>
                </a:lnTo>
                <a:lnTo>
                  <a:pt x="4294" y="1349"/>
                </a:lnTo>
                <a:lnTo>
                  <a:pt x="3339" y="1803"/>
                </a:lnTo>
                <a:lnTo>
                  <a:pt x="0" y="2285"/>
                </a:lnTo>
              </a:path>
            </a:pathLst>
          </a:custGeom>
          <a:solidFill>
            <a:schemeClr val="accent2">
              <a:alpha val="20000"/>
            </a:schemeClr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5825"/>
          </a:xfrm>
          <a:solidFill>
            <a:srgbClr val="FF00FF"/>
          </a:solidFill>
        </p:spPr>
        <p:txBody>
          <a:bodyPr/>
          <a:lstStyle/>
          <a:p>
            <a:pPr eaLnBrk="1" hangingPunct="1"/>
            <a:r>
              <a:rPr lang="en-US" altLang="en-US" sz="3600" b="0" dirty="0">
                <a:solidFill>
                  <a:schemeClr val="bg1"/>
                </a:solidFill>
              </a:rPr>
              <a:t>Convex hull as intersection of convex supersets</a:t>
            </a:r>
          </a:p>
        </p:txBody>
      </p:sp>
      <p:sp>
        <p:nvSpPr>
          <p:cNvPr id="8201" name="Text Box 3"/>
          <p:cNvSpPr txBox="1">
            <a:spLocks noChangeArrowheads="1"/>
          </p:cNvSpPr>
          <p:nvPr/>
        </p:nvSpPr>
        <p:spPr bwMode="auto">
          <a:xfrm>
            <a:off x="179387" y="1385888"/>
            <a:ext cx="833437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convex hull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CH(P)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of a point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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is the smallest convex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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. In other words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CH(P) =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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5108359" y="2140546"/>
            <a:ext cx="11608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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P</a:t>
            </a:r>
            <a:b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convex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724150" y="3397250"/>
            <a:ext cx="2063750" cy="2273300"/>
            <a:chOff x="1825" y="2110"/>
            <a:chExt cx="1300" cy="1432"/>
          </a:xfrm>
        </p:grpSpPr>
        <p:sp>
          <p:nvSpPr>
            <p:cNvPr id="8216" name="Line 58"/>
            <p:cNvSpPr>
              <a:spLocks noChangeShapeType="1"/>
            </p:cNvSpPr>
            <p:nvPr/>
          </p:nvSpPr>
          <p:spPr bwMode="auto">
            <a:xfrm flipH="1">
              <a:off x="1853" y="2110"/>
              <a:ext cx="770" cy="2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17" name="Line 59"/>
            <p:cNvSpPr>
              <a:spLocks noChangeShapeType="1"/>
            </p:cNvSpPr>
            <p:nvPr/>
          </p:nvSpPr>
          <p:spPr bwMode="auto">
            <a:xfrm flipH="1">
              <a:off x="1825" y="2338"/>
              <a:ext cx="28" cy="64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18" name="Line 60"/>
            <p:cNvSpPr>
              <a:spLocks noChangeShapeType="1"/>
            </p:cNvSpPr>
            <p:nvPr/>
          </p:nvSpPr>
          <p:spPr bwMode="auto">
            <a:xfrm>
              <a:off x="1825" y="2983"/>
              <a:ext cx="587" cy="41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19" name="Line 61"/>
            <p:cNvSpPr>
              <a:spLocks noChangeShapeType="1"/>
            </p:cNvSpPr>
            <p:nvPr/>
          </p:nvSpPr>
          <p:spPr bwMode="auto">
            <a:xfrm>
              <a:off x="2412" y="3393"/>
              <a:ext cx="690" cy="14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20" name="Line 62"/>
            <p:cNvSpPr>
              <a:spLocks noChangeShapeType="1"/>
            </p:cNvSpPr>
            <p:nvPr/>
          </p:nvSpPr>
          <p:spPr bwMode="auto">
            <a:xfrm flipV="1">
              <a:off x="3102" y="3125"/>
              <a:ext cx="23" cy="41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21" name="Line 63"/>
            <p:cNvSpPr>
              <a:spLocks noChangeShapeType="1"/>
            </p:cNvSpPr>
            <p:nvPr/>
          </p:nvSpPr>
          <p:spPr bwMode="auto">
            <a:xfrm flipH="1" flipV="1">
              <a:off x="3062" y="2201"/>
              <a:ext cx="63" cy="92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22" name="Line 64"/>
            <p:cNvSpPr>
              <a:spLocks noChangeShapeType="1"/>
            </p:cNvSpPr>
            <p:nvPr/>
          </p:nvSpPr>
          <p:spPr bwMode="auto">
            <a:xfrm flipH="1" flipV="1">
              <a:off x="2652" y="2127"/>
              <a:ext cx="410" cy="7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8204" name="Rectangle 56"/>
          <p:cNvSpPr>
            <a:spLocks noChangeArrowheads="1"/>
          </p:cNvSpPr>
          <p:nvPr/>
        </p:nvSpPr>
        <p:spPr bwMode="auto">
          <a:xfrm>
            <a:off x="4757738" y="368935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</a:p>
        </p:txBody>
      </p:sp>
      <p:sp>
        <p:nvSpPr>
          <p:cNvPr id="148546" name="Freeform 66"/>
          <p:cNvSpPr>
            <a:spLocks/>
          </p:cNvSpPr>
          <p:nvPr/>
        </p:nvSpPr>
        <p:spPr bwMode="auto">
          <a:xfrm>
            <a:off x="2705100" y="3395663"/>
            <a:ext cx="2058988" cy="2230437"/>
          </a:xfrm>
          <a:custGeom>
            <a:avLst/>
            <a:gdLst>
              <a:gd name="T0" fmla="*/ 0 w 1297"/>
              <a:gd name="T1" fmla="*/ 2147483646 h 1405"/>
              <a:gd name="T2" fmla="*/ 2147483646 w 1297"/>
              <a:gd name="T3" fmla="*/ 2147483646 h 1405"/>
              <a:gd name="T4" fmla="*/ 2147483646 w 1297"/>
              <a:gd name="T5" fmla="*/ 2147483646 h 1405"/>
              <a:gd name="T6" fmla="*/ 2147483646 w 1297"/>
              <a:gd name="T7" fmla="*/ 2147483646 h 1405"/>
              <a:gd name="T8" fmla="*/ 2147483646 w 1297"/>
              <a:gd name="T9" fmla="*/ 2147483646 h 1405"/>
              <a:gd name="T10" fmla="*/ 2147483646 w 1297"/>
              <a:gd name="T11" fmla="*/ 0 h 1405"/>
              <a:gd name="T12" fmla="*/ 2147483646 w 1297"/>
              <a:gd name="T13" fmla="*/ 2147483646 h 1405"/>
              <a:gd name="T14" fmla="*/ 0 w 1297"/>
              <a:gd name="T15" fmla="*/ 2147483646 h 14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97"/>
              <a:gd name="T25" fmla="*/ 0 h 1405"/>
              <a:gd name="T26" fmla="*/ 1297 w 1297"/>
              <a:gd name="T27" fmla="*/ 1405 h 14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97" h="1405">
                <a:moveTo>
                  <a:pt x="0" y="871"/>
                </a:moveTo>
                <a:lnTo>
                  <a:pt x="590" y="1288"/>
                </a:lnTo>
                <a:lnTo>
                  <a:pt x="1260" y="1405"/>
                </a:lnTo>
                <a:lnTo>
                  <a:pt x="1297" y="984"/>
                </a:lnTo>
                <a:lnTo>
                  <a:pt x="1241" y="108"/>
                </a:lnTo>
                <a:lnTo>
                  <a:pt x="801" y="0"/>
                </a:lnTo>
                <a:lnTo>
                  <a:pt x="52" y="230"/>
                </a:lnTo>
                <a:lnTo>
                  <a:pt x="0" y="871"/>
                </a:lnTo>
                <a:close/>
              </a:path>
            </a:pathLst>
          </a:custGeom>
          <a:solidFill>
            <a:schemeClr val="hlink">
              <a:alpha val="2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95" name="Oval 15"/>
          <p:cNvSpPr>
            <a:spLocks noChangeArrowheads="1"/>
          </p:cNvSpPr>
          <p:nvPr/>
        </p:nvSpPr>
        <p:spPr bwMode="auto">
          <a:xfrm>
            <a:off x="2743200" y="3711575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2674938" y="4732338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3937000" y="3357563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500" name="Oval 20"/>
          <p:cNvSpPr>
            <a:spLocks noChangeArrowheads="1"/>
          </p:cNvSpPr>
          <p:nvPr/>
        </p:nvSpPr>
        <p:spPr bwMode="auto">
          <a:xfrm>
            <a:off x="4346575" y="4210050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>
            <a:off x="3251200" y="4283075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502" name="Oval 22"/>
          <p:cNvSpPr>
            <a:spLocks noChangeArrowheads="1"/>
          </p:cNvSpPr>
          <p:nvPr/>
        </p:nvSpPr>
        <p:spPr bwMode="auto">
          <a:xfrm>
            <a:off x="4643438" y="3529013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3659188" y="4572000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503" name="Oval 23"/>
          <p:cNvSpPr>
            <a:spLocks noChangeArrowheads="1"/>
          </p:cNvSpPr>
          <p:nvPr/>
        </p:nvSpPr>
        <p:spPr bwMode="auto">
          <a:xfrm>
            <a:off x="4714875" y="4911725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>
            <a:off x="3608388" y="5389563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4667250" y="5599113"/>
            <a:ext cx="117475" cy="107950"/>
          </a:xfrm>
          <a:prstGeom prst="ellipse">
            <a:avLst/>
          </a:prstGeom>
          <a:solidFill>
            <a:srgbClr val="3333CC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6BB9C-E339-41D2-B941-FDCA9AE310B9}"/>
              </a:ext>
            </a:extLst>
          </p:cNvPr>
          <p:cNvSpPr txBox="1"/>
          <p:nvPr/>
        </p:nvSpPr>
        <p:spPr>
          <a:xfrm>
            <a:off x="6415088" y="6386453"/>
            <a:ext cx="2676526" cy="40011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FFFFFF"/>
                </a:solidFill>
              </a:rPr>
              <a:t>Courtesy:</a:t>
            </a:r>
            <a:r>
              <a:rPr lang="en-IN" dirty="0">
                <a:solidFill>
                  <a:srgbClr val="FFFFFF"/>
                </a:solidFill>
              </a:rPr>
              <a:t> Carola </a:t>
            </a:r>
            <a:r>
              <a:rPr lang="en-IN" dirty="0" err="1">
                <a:solidFill>
                  <a:srgbClr val="FFFFFF"/>
                </a:solidFill>
              </a:rPr>
              <a:t>Wenk</a:t>
            </a:r>
            <a:endParaRPr lang="en-I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1" grpId="0" animBg="1"/>
      <p:bldP spid="148529" grpId="0" animBg="1"/>
      <p:bldP spid="148535" grpId="0" animBg="1"/>
      <p:bldP spid="148546" grpId="0" animBg="1"/>
      <p:bldP spid="148495" grpId="0" animBg="1"/>
      <p:bldP spid="148497" grpId="0" animBg="1"/>
      <p:bldP spid="148496" grpId="0" animBg="1"/>
      <p:bldP spid="148500" grpId="0" animBg="1"/>
      <p:bldP spid="148501" grpId="0" animBg="1"/>
      <p:bldP spid="148502" grpId="0" animBg="1"/>
      <p:bldP spid="148498" grpId="0" animBg="1"/>
      <p:bldP spid="148503" grpId="0" animBg="1"/>
      <p:bldP spid="148499" grpId="0" animBg="1"/>
      <p:bldP spid="1485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5EE9B6-5600-4F29-813E-82CE52D8ACEA}"/>
              </a:ext>
            </a:extLst>
          </p:cNvPr>
          <p:cNvSpPr txBox="1"/>
          <p:nvPr/>
        </p:nvSpPr>
        <p:spPr>
          <a:xfrm>
            <a:off x="191808" y="914400"/>
            <a:ext cx="55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be a set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points on the plane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545C27-C08F-421C-B85C-954519A3B7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Convex </a:t>
            </a:r>
            <a:r>
              <a:rPr lang="en-IN" sz="3600" b="0" kern="0" dirty="0">
                <a:solidFill>
                  <a:prstClr val="white"/>
                </a:solidFill>
                <a:latin typeface="Calibri"/>
              </a:rPr>
              <a:t>h</a:t>
            </a:r>
            <a:r>
              <a:rPr kumimoji="0" lang="en-IN" sz="3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ull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as union of convex subsets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39E1F-5BA7-4355-BC3E-404DE055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29263"/>
            <a:ext cx="7696200" cy="48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5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5EE9B6-5600-4F29-813E-82CE52D8ACEA}"/>
              </a:ext>
            </a:extLst>
          </p:cNvPr>
          <p:cNvSpPr txBox="1"/>
          <p:nvPr/>
        </p:nvSpPr>
        <p:spPr>
          <a:xfrm>
            <a:off x="191808" y="914400"/>
            <a:ext cx="55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be a set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points on the plane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545C27-C08F-421C-B85C-954519A3B7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Convex </a:t>
            </a:r>
            <a:r>
              <a:rPr lang="en-IN" sz="3600" b="0" kern="0" dirty="0">
                <a:solidFill>
                  <a:prstClr val="white"/>
                </a:solidFill>
                <a:latin typeface="Calibri"/>
              </a:rPr>
              <a:t>h</a:t>
            </a:r>
            <a:r>
              <a:rPr kumimoji="0" lang="en-IN" sz="3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ull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as union of convex subsets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4B17C-B5E5-4A59-9135-7EF7E07B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89044"/>
            <a:ext cx="6760107" cy="48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3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02D9-E424-41D7-84A0-204F76C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Convex Hull in Biomedical Applications</a:t>
            </a:r>
          </a:p>
        </p:txBody>
      </p:sp>
      <p:pic>
        <p:nvPicPr>
          <p:cNvPr id="1026" name="Picture 2" descr="Lung 1">
            <a:extLst>
              <a:ext uri="{FF2B5EF4-FFF2-40B4-BE49-F238E27FC236}">
                <a16:creationId xmlns:a16="http://schemas.microsoft.com/office/drawing/2014/main" id="{B1B590D6-AD4E-4158-83B3-9AFA4019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1060"/>
            <a:ext cx="2590800" cy="22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ng 2">
            <a:extLst>
              <a:ext uri="{FF2B5EF4-FFF2-40B4-BE49-F238E27FC236}">
                <a16:creationId xmlns:a16="http://schemas.microsoft.com/office/drawing/2014/main" id="{0F08F4EB-A246-4AEF-9986-F3B5EAF3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059526"/>
            <a:ext cx="250166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ung 3">
            <a:extLst>
              <a:ext uri="{FF2B5EF4-FFF2-40B4-BE49-F238E27FC236}">
                <a16:creationId xmlns:a16="http://schemas.microsoft.com/office/drawing/2014/main" id="{83E4671E-C506-4E0A-9C41-3A8B5175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895475"/>
            <a:ext cx="2762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027F212-3F0C-434C-8DB6-5E2A7A635D42}"/>
              </a:ext>
            </a:extLst>
          </p:cNvPr>
          <p:cNvSpPr/>
          <p:nvPr/>
        </p:nvSpPr>
        <p:spPr>
          <a:xfrm>
            <a:off x="2724150" y="2236806"/>
            <a:ext cx="762000" cy="304800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5BE1D3-85EF-4A1B-88D7-4AC0926F6D63}"/>
              </a:ext>
            </a:extLst>
          </p:cNvPr>
          <p:cNvSpPr/>
          <p:nvPr/>
        </p:nvSpPr>
        <p:spPr>
          <a:xfrm>
            <a:off x="5852127" y="2236806"/>
            <a:ext cx="762000" cy="304800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111E-D099-48C1-B558-4EB61C9E0A12}"/>
              </a:ext>
            </a:extLst>
          </p:cNvPr>
          <p:cNvSpPr txBox="1"/>
          <p:nvPr/>
        </p:nvSpPr>
        <p:spPr>
          <a:xfrm>
            <a:off x="302564" y="4863636"/>
            <a:ext cx="853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Patients are asked to inhale gaseous nano-bots </a:t>
            </a:r>
            <a:r>
              <a:rPr lang="en-IN" sz="2800" dirty="0">
                <a:sym typeface="Symbol" panose="05050102010706020507" pitchFamily="18" charset="2"/>
              </a:rPr>
              <a:t> these fluorescent sensors provide their 3D coordinates via imaging  compute 3D convex hull   </a:t>
            </a:r>
          </a:p>
          <a:p>
            <a:r>
              <a:rPr lang="en-IN" sz="2800" dirty="0">
                <a:sym typeface="Symbol" panose="05050102010706020507" pitchFamily="18" charset="2"/>
              </a:rPr>
              <a:t>volume of hull  lung size!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17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4D2-C1F1-9D4C-BC6E-0532AB08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Computing the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D605-A2A3-2B4C-8D86-04DD7765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Input: DCEL for S</a:t>
            </a:r>
            <a:r>
              <a:rPr lang="en-US" baseline="-25000" dirty="0"/>
              <a:t>1</a:t>
            </a:r>
            <a:r>
              <a:rPr lang="en-US" dirty="0"/>
              <a:t> and DCEL for S</a:t>
            </a:r>
            <a:r>
              <a:rPr lang="en-US" baseline="-25000" dirty="0"/>
              <a:t>2</a:t>
            </a:r>
          </a:p>
          <a:p>
            <a:r>
              <a:rPr lang="en-US" dirty="0"/>
              <a:t>Output: DCEL for the overlay of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13C72-582E-EE4E-9533-892A46B4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3" y="2572455"/>
            <a:ext cx="8001000" cy="3553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CAC3A-3597-49DE-B12F-F1D9AFADD1CE}"/>
              </a:ext>
            </a:extLst>
          </p:cNvPr>
          <p:cNvSpPr txBox="1"/>
          <p:nvPr/>
        </p:nvSpPr>
        <p:spPr>
          <a:xfrm>
            <a:off x="6995790" y="6397025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3859545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02D9-E424-41D7-84A0-204F76C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Moving a Sofa Through a Corridor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111E-D099-48C1-B558-4EB61C9E0A12}"/>
              </a:ext>
            </a:extLst>
          </p:cNvPr>
          <p:cNvSpPr txBox="1"/>
          <p:nvPr/>
        </p:nvSpPr>
        <p:spPr>
          <a:xfrm>
            <a:off x="76200" y="5257800"/>
            <a:ext cx="9146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latin typeface="Calibri" panose="020F0502020204030204" pitchFamily="34" charset="0"/>
              </a:rPr>
              <a:t>Sufficiency:</a:t>
            </a:r>
            <a:r>
              <a:rPr lang="en-IN" sz="2800" dirty="0">
                <a:latin typeface="Calibri" panose="020F0502020204030204" pitchFamily="34" charset="0"/>
              </a:rPr>
              <a:t> If the convex hull </a:t>
            </a:r>
            <a:r>
              <a:rPr lang="en-US" sz="2800" dirty="0">
                <a:latin typeface="Calibri" panose="020F0502020204030204" pitchFamily="34" charset="0"/>
              </a:rPr>
              <a:t>of the sofa avoids collision with obstacles, so does it </a:t>
            </a:r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 robot movement avoiding obstacles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88E5A-37FD-4139-93EE-F97FB9ECCF3E}"/>
              </a:ext>
            </a:extLst>
          </p:cNvPr>
          <p:cNvSpPr txBox="1"/>
          <p:nvPr/>
        </p:nvSpPr>
        <p:spPr>
          <a:xfrm rot="20295275">
            <a:off x="3300712" y="3738526"/>
            <a:ext cx="152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55CF8-C07D-4DD4-9974-7EBAFC42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66" y="1262944"/>
            <a:ext cx="5379573" cy="3766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B0654D-EE12-467F-A257-FE510723DB4B}"/>
              </a:ext>
            </a:extLst>
          </p:cNvPr>
          <p:cNvSpPr txBox="1"/>
          <p:nvPr/>
        </p:nvSpPr>
        <p:spPr>
          <a:xfrm rot="20302060">
            <a:off x="2831889" y="3893817"/>
            <a:ext cx="590918" cy="1641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30E0C-D1AF-4F3E-A292-6D50E2B29396}"/>
              </a:ext>
            </a:extLst>
          </p:cNvPr>
          <p:cNvSpPr txBox="1"/>
          <p:nvPr/>
        </p:nvSpPr>
        <p:spPr>
          <a:xfrm rot="21392117">
            <a:off x="5279498" y="3670078"/>
            <a:ext cx="474668" cy="164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A6224-396C-4FC5-A084-F4E38718398D}"/>
              </a:ext>
            </a:extLst>
          </p:cNvPr>
          <p:cNvSpPr txBox="1"/>
          <p:nvPr/>
        </p:nvSpPr>
        <p:spPr>
          <a:xfrm>
            <a:off x="2890014" y="3999986"/>
            <a:ext cx="474668" cy="164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28D9A7-48FE-4D04-A733-92A0A3030DF2}"/>
              </a:ext>
            </a:extLst>
          </p:cNvPr>
          <p:cNvSpPr/>
          <p:nvPr/>
        </p:nvSpPr>
        <p:spPr>
          <a:xfrm>
            <a:off x="2687242" y="3177208"/>
            <a:ext cx="813971" cy="106773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ABB2E0-35F5-4EE4-BB45-9C3EF6466351}"/>
              </a:ext>
            </a:extLst>
          </p:cNvPr>
          <p:cNvSpPr/>
          <p:nvPr/>
        </p:nvSpPr>
        <p:spPr>
          <a:xfrm>
            <a:off x="4935635" y="3768714"/>
            <a:ext cx="822959" cy="782661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18" name="Picture 2" descr="Image result for sofa cartoon drawing">
            <a:extLst>
              <a:ext uri="{FF2B5EF4-FFF2-40B4-BE49-F238E27FC236}">
                <a16:creationId xmlns:a16="http://schemas.microsoft.com/office/drawing/2014/main" id="{C032624C-6C56-42DE-A168-4372E0C3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7823">
            <a:off x="2689216" y="3246666"/>
            <a:ext cx="900561" cy="5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ofa cartoon drawing">
            <a:extLst>
              <a:ext uri="{FF2B5EF4-FFF2-40B4-BE49-F238E27FC236}">
                <a16:creationId xmlns:a16="http://schemas.microsoft.com/office/drawing/2014/main" id="{FAACC80A-486C-4498-A58A-3527B5A8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342">
            <a:off x="4904083" y="3916185"/>
            <a:ext cx="775333" cy="5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A322B72-4FC9-4DB5-A27F-8CE4356B727A}"/>
              </a:ext>
            </a:extLst>
          </p:cNvPr>
          <p:cNvGrpSpPr/>
          <p:nvPr/>
        </p:nvGrpSpPr>
        <p:grpSpPr>
          <a:xfrm>
            <a:off x="2695473" y="3107944"/>
            <a:ext cx="888045" cy="785725"/>
            <a:chOff x="1418804" y="2598555"/>
            <a:chExt cx="888045" cy="78572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B17D12-15F8-4E24-965A-6D0A8C878B8A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00" y="2599483"/>
              <a:ext cx="232849" cy="421772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D8BB82-01BF-4DFE-8E4E-787373785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8804" y="2598555"/>
              <a:ext cx="680887" cy="207982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D440B-3940-435C-9AC6-BACA461A1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633" y="3030856"/>
              <a:ext cx="90890" cy="192914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8D08A3-5127-4AA9-BDE9-5CE90343719C}"/>
                </a:ext>
              </a:extLst>
            </p:cNvPr>
            <p:cNvCxnSpPr>
              <a:cxnSpLocks/>
            </p:cNvCxnSpPr>
            <p:nvPr/>
          </p:nvCxnSpPr>
          <p:spPr>
            <a:xfrm>
              <a:off x="1425922" y="2806537"/>
              <a:ext cx="28298" cy="315102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1368151-705D-4A5E-83A0-CB2CBA6F20D1}"/>
                </a:ext>
              </a:extLst>
            </p:cNvPr>
            <p:cNvCxnSpPr>
              <a:cxnSpLocks/>
            </p:cNvCxnSpPr>
            <p:nvPr/>
          </p:nvCxnSpPr>
          <p:spPr>
            <a:xfrm>
              <a:off x="1454220" y="3146439"/>
              <a:ext cx="157002" cy="237841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1D8BAB-09F5-4BB5-A2F0-71FE0E1C9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21" y="3229370"/>
              <a:ext cx="601043" cy="154681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E600E5-363E-4C0D-A6ED-C1E4A4CBFC8D}"/>
              </a:ext>
            </a:extLst>
          </p:cNvPr>
          <p:cNvSpPr txBox="1"/>
          <p:nvPr/>
        </p:nvSpPr>
        <p:spPr>
          <a:xfrm rot="21392117">
            <a:off x="5837465" y="4314484"/>
            <a:ext cx="807305" cy="5207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CFA73-2635-456B-A002-52A03C483F1D}"/>
              </a:ext>
            </a:extLst>
          </p:cNvPr>
          <p:cNvSpPr txBox="1"/>
          <p:nvPr/>
        </p:nvSpPr>
        <p:spPr>
          <a:xfrm rot="21392117">
            <a:off x="3469126" y="3758283"/>
            <a:ext cx="715470" cy="222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8A09F6-2912-4AB1-A2B0-D8F63FBFDF9C}"/>
              </a:ext>
            </a:extLst>
          </p:cNvPr>
          <p:cNvGrpSpPr/>
          <p:nvPr/>
        </p:nvGrpSpPr>
        <p:grpSpPr>
          <a:xfrm>
            <a:off x="2943496" y="2098534"/>
            <a:ext cx="3381103" cy="1802906"/>
            <a:chOff x="2943496" y="2098534"/>
            <a:chExt cx="3381103" cy="18029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2C105-E0B8-4441-AFBE-06F321087834}"/>
                </a:ext>
              </a:extLst>
            </p:cNvPr>
            <p:cNvSpPr/>
            <p:nvPr/>
          </p:nvSpPr>
          <p:spPr>
            <a:xfrm>
              <a:off x="2943496" y="2098534"/>
              <a:ext cx="3381103" cy="1106220"/>
            </a:xfrm>
            <a:custGeom>
              <a:avLst/>
              <a:gdLst>
                <a:gd name="connsiteX0" fmla="*/ 0 w 3378926"/>
                <a:gd name="connsiteY0" fmla="*/ 1106220 h 1106220"/>
                <a:gd name="connsiteX1" fmla="*/ 2560320 w 3378926"/>
                <a:gd name="connsiteY1" fmla="*/ 8940 h 1106220"/>
                <a:gd name="connsiteX2" fmla="*/ 3378926 w 3378926"/>
                <a:gd name="connsiteY2" fmla="*/ 557580 h 1106220"/>
                <a:gd name="connsiteX3" fmla="*/ 3378926 w 3378926"/>
                <a:gd name="connsiteY3" fmla="*/ 557580 h 110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8926" h="1106220">
                  <a:moveTo>
                    <a:pt x="0" y="1106220"/>
                  </a:moveTo>
                  <a:cubicBezTo>
                    <a:pt x="998583" y="603300"/>
                    <a:pt x="1997166" y="100380"/>
                    <a:pt x="2560320" y="8940"/>
                  </a:cubicBezTo>
                  <a:cubicBezTo>
                    <a:pt x="3123474" y="-82500"/>
                    <a:pt x="3378926" y="557580"/>
                    <a:pt x="3378926" y="557580"/>
                  </a:cubicBezTo>
                  <a:lnTo>
                    <a:pt x="3378926" y="557580"/>
                  </a:lnTo>
                </a:path>
              </a:pathLst>
            </a:custGeom>
            <a:noFill/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2362E4-9882-403E-8A74-75D8D1822979}"/>
                </a:ext>
              </a:extLst>
            </p:cNvPr>
            <p:cNvSpPr/>
            <p:nvPr/>
          </p:nvSpPr>
          <p:spPr>
            <a:xfrm>
              <a:off x="5556069" y="2612571"/>
              <a:ext cx="757645" cy="1288869"/>
            </a:xfrm>
            <a:custGeom>
              <a:avLst/>
              <a:gdLst>
                <a:gd name="connsiteX0" fmla="*/ 757645 w 757645"/>
                <a:gd name="connsiteY0" fmla="*/ 0 h 1288869"/>
                <a:gd name="connsiteX1" fmla="*/ 731520 w 757645"/>
                <a:gd name="connsiteY1" fmla="*/ 731520 h 1288869"/>
                <a:gd name="connsiteX2" fmla="*/ 731520 w 757645"/>
                <a:gd name="connsiteY2" fmla="*/ 731520 h 1288869"/>
                <a:gd name="connsiteX3" fmla="*/ 69668 w 757645"/>
                <a:gd name="connsiteY3" fmla="*/ 1227909 h 1288869"/>
                <a:gd name="connsiteX4" fmla="*/ 69668 w 757645"/>
                <a:gd name="connsiteY4" fmla="*/ 1219200 h 1288869"/>
                <a:gd name="connsiteX5" fmla="*/ 0 w 757645"/>
                <a:gd name="connsiteY5" fmla="*/ 1288869 h 1288869"/>
                <a:gd name="connsiteX6" fmla="*/ 0 w 757645"/>
                <a:gd name="connsiteY6" fmla="*/ 1288869 h 128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645" h="1288869">
                  <a:moveTo>
                    <a:pt x="757645" y="0"/>
                  </a:moveTo>
                  <a:lnTo>
                    <a:pt x="731520" y="731520"/>
                  </a:lnTo>
                  <a:lnTo>
                    <a:pt x="731520" y="731520"/>
                  </a:lnTo>
                  <a:lnTo>
                    <a:pt x="69668" y="1227909"/>
                  </a:lnTo>
                  <a:cubicBezTo>
                    <a:pt x="-40641" y="1309189"/>
                    <a:pt x="81279" y="1209040"/>
                    <a:pt x="69668" y="1219200"/>
                  </a:cubicBezTo>
                  <a:cubicBezTo>
                    <a:pt x="58057" y="1229360"/>
                    <a:pt x="0" y="1288869"/>
                    <a:pt x="0" y="1288869"/>
                  </a:cubicBezTo>
                  <a:lnTo>
                    <a:pt x="0" y="1288869"/>
                  </a:lnTo>
                </a:path>
              </a:pathLst>
            </a:custGeom>
            <a:noFill/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4E158E1-498B-41D7-938D-40CD155B628F}"/>
                </a:ext>
              </a:extLst>
            </p:cNvPr>
            <p:cNvCxnSpPr/>
            <p:nvPr/>
          </p:nvCxnSpPr>
          <p:spPr>
            <a:xfrm flipV="1">
              <a:off x="3415548" y="2844992"/>
              <a:ext cx="228600" cy="1112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9FAE10-4AEE-43A7-A0FB-EE6F7A555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31" y="3611990"/>
              <a:ext cx="232785" cy="1741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242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BA5F7-8A47-4E0C-A5E2-1EEA541F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3745735" cy="2913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F9415-7005-4F74-B253-FEB0309A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7" y="2117471"/>
            <a:ext cx="4166623" cy="3065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1C55C-30FD-4EB1-827D-C40E30DB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044736"/>
            <a:ext cx="3657600" cy="3138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D9188-5F42-44EF-AEE1-B0D3CCB84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057400"/>
            <a:ext cx="4076241" cy="3189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29863F-A1D2-4B12-BD87-38CEABF1B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2163147"/>
            <a:ext cx="3933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7-11 at 3.1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40478"/>
            <a:ext cx="3001549" cy="2901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1488" y="1898833"/>
            <a:ext cx="1657436" cy="4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extreme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7183" y="3428999"/>
            <a:ext cx="1528611" cy="4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interior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8116" y="4528477"/>
            <a:ext cx="1205616" cy="791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boundary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</a:t>
            </a:r>
          </a:p>
        </p:txBody>
      </p:sp>
      <p:sp>
        <p:nvSpPr>
          <p:cNvPr id="10" name="Oval 9"/>
          <p:cNvSpPr/>
          <p:nvPr/>
        </p:nvSpPr>
        <p:spPr>
          <a:xfrm>
            <a:off x="7063375" y="4617444"/>
            <a:ext cx="127993" cy="10610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EE9B6-5600-4F29-813E-82CE52D8ACEA}"/>
              </a:ext>
            </a:extLst>
          </p:cNvPr>
          <p:cNvSpPr txBox="1"/>
          <p:nvPr/>
        </p:nvSpPr>
        <p:spPr>
          <a:xfrm>
            <a:off x="191808" y="914400"/>
            <a:ext cx="5584958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S</a:t>
            </a:r>
            <a:r>
              <a:rPr lang="en-US" sz="2400" dirty="0"/>
              <a:t> be a set of </a:t>
            </a:r>
            <a:r>
              <a:rPr lang="en-US" sz="2400" i="1" dirty="0"/>
              <a:t>n</a:t>
            </a:r>
            <a:r>
              <a:rPr lang="en-US" sz="2400" dirty="0"/>
              <a:t> points on the plane</a:t>
            </a:r>
          </a:p>
          <a:p>
            <a:endParaRPr lang="en-US" sz="800" dirty="0"/>
          </a:p>
          <a:p>
            <a:r>
              <a:rPr lang="en-US" sz="2400" dirty="0"/>
              <a:t>A point </a:t>
            </a:r>
            <a:r>
              <a:rPr lang="en-US" sz="2400" i="1" dirty="0"/>
              <a:t>p</a:t>
            </a:r>
            <a:r>
              <a:rPr lang="en-US" sz="2400" dirty="0"/>
              <a:t> is an extreme point if </a:t>
            </a:r>
            <a:r>
              <a:rPr lang="en-US" sz="2400" dirty="0">
                <a:sym typeface="Symbol" panose="05050102010706020507" pitchFamily="18" charset="2"/>
              </a:rPr>
              <a:t> a </a:t>
            </a:r>
            <a:r>
              <a:rPr lang="en-US" sz="2400" dirty="0"/>
              <a:t>line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 through </a:t>
            </a:r>
            <a:r>
              <a:rPr lang="en-US" sz="2400" i="1" dirty="0"/>
              <a:t>p</a:t>
            </a:r>
            <a:r>
              <a:rPr lang="en-US" sz="2400" dirty="0"/>
              <a:t> such that all the remaining points strictly lie on one side of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); </a:t>
            </a:r>
          </a:p>
          <a:p>
            <a:endParaRPr lang="en-US" sz="800" dirty="0"/>
          </a:p>
          <a:p>
            <a:r>
              <a:rPr lang="en-US" sz="2400" dirty="0"/>
              <a:t>An extreme line passes through two points such that the remaining points lie on one side</a:t>
            </a:r>
          </a:p>
          <a:p>
            <a:endParaRPr lang="en-US" sz="800" i="1" dirty="0"/>
          </a:p>
          <a:p>
            <a:r>
              <a:rPr lang="en-US" sz="2400" dirty="0"/>
              <a:t>A point </a:t>
            </a:r>
            <a:r>
              <a:rPr lang="en-US" sz="2400" i="1" dirty="0"/>
              <a:t>q</a:t>
            </a:r>
            <a:r>
              <a:rPr lang="en-US" sz="2400" dirty="0"/>
              <a:t> is an interior point if any line through </a:t>
            </a:r>
            <a:r>
              <a:rPr lang="en-US" sz="2400" i="1" dirty="0"/>
              <a:t>q</a:t>
            </a:r>
            <a:r>
              <a:rPr lang="en-US" sz="2400" dirty="0"/>
              <a:t> splits the point set</a:t>
            </a:r>
          </a:p>
          <a:p>
            <a:endParaRPr lang="en-US" sz="800" i="1" dirty="0"/>
          </a:p>
          <a:p>
            <a:r>
              <a:rPr lang="en-US" sz="2400" dirty="0"/>
              <a:t>A point </a:t>
            </a:r>
            <a:r>
              <a:rPr lang="en-US" sz="2400" i="1" dirty="0"/>
              <a:t>b</a:t>
            </a:r>
            <a:r>
              <a:rPr lang="en-US" sz="2400" dirty="0"/>
              <a:t> is a boundary point if it is not an extreme or an interior point</a:t>
            </a:r>
          </a:p>
          <a:p>
            <a:endParaRPr lang="en-US" sz="800" dirty="0"/>
          </a:p>
          <a:p>
            <a:r>
              <a:rPr lang="en-US" sz="2400" dirty="0"/>
              <a:t>The vertices of </a:t>
            </a:r>
            <a:r>
              <a:rPr lang="en-US" sz="2400" dirty="0" err="1"/>
              <a:t>Convex_Hull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) comprises only the extreme points of </a:t>
            </a:r>
            <a:r>
              <a:rPr lang="en-US" sz="2400" i="1" dirty="0"/>
              <a:t>S</a:t>
            </a:r>
            <a:r>
              <a:rPr lang="en-US" sz="2400" dirty="0"/>
              <a:t>;</a:t>
            </a:r>
            <a:r>
              <a:rPr lang="en-US" sz="2400" i="1" dirty="0"/>
              <a:t> </a:t>
            </a:r>
            <a:r>
              <a:rPr lang="en-US" sz="2400" dirty="0"/>
              <a:t>its edges coincide with the extreme lines only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545C27-C08F-421C-B85C-954519A3B7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Convex Hull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24EF8E-E126-4283-A8EA-6170D0801AD0}"/>
              </a:ext>
            </a:extLst>
          </p:cNvPr>
          <p:cNvCxnSpPr/>
          <p:nvPr/>
        </p:nvCxnSpPr>
        <p:spPr>
          <a:xfrm>
            <a:off x="6048368" y="2460035"/>
            <a:ext cx="2286000" cy="0"/>
          </a:xfrm>
          <a:prstGeom prst="line">
            <a:avLst/>
          </a:prstGeom>
          <a:ln>
            <a:solidFill>
              <a:srgbClr val="FF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FE87E9-F87B-4D25-AB11-8278B8A63D6E}"/>
              </a:ext>
            </a:extLst>
          </p:cNvPr>
          <p:cNvSpPr txBox="1"/>
          <p:nvPr/>
        </p:nvSpPr>
        <p:spPr>
          <a:xfrm>
            <a:off x="6860671" y="2410614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0AA53-4570-44A6-BB6B-AFFF93A2A09E}"/>
              </a:ext>
            </a:extLst>
          </p:cNvPr>
          <p:cNvSpPr txBox="1"/>
          <p:nvPr/>
        </p:nvSpPr>
        <p:spPr>
          <a:xfrm>
            <a:off x="8315970" y="2179781"/>
            <a:ext cx="8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</a:t>
            </a:r>
            <a:r>
              <a:rPr lang="en-IN" sz="2400" dirty="0"/>
              <a:t>(</a:t>
            </a:r>
            <a:r>
              <a:rPr lang="en-IN" sz="2400" i="1" dirty="0"/>
              <a:t>p</a:t>
            </a:r>
            <a:r>
              <a:rPr lang="en-IN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C9E60-CE79-44E3-A4D6-72DBE98E3AD9}"/>
              </a:ext>
            </a:extLst>
          </p:cNvPr>
          <p:cNvSpPr txBox="1"/>
          <p:nvPr/>
        </p:nvSpPr>
        <p:spPr>
          <a:xfrm>
            <a:off x="6873698" y="307677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AF143-2B13-4C0C-8FA5-2D01BF8B2F03}"/>
              </a:ext>
            </a:extLst>
          </p:cNvPr>
          <p:cNvSpPr txBox="1"/>
          <p:nvPr/>
        </p:nvSpPr>
        <p:spPr>
          <a:xfrm>
            <a:off x="6860671" y="45979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6E450E-46D3-4163-B635-5121FFFAD9B6}"/>
              </a:ext>
            </a:extLst>
          </p:cNvPr>
          <p:cNvCxnSpPr>
            <a:cxnSpLocks/>
          </p:cNvCxnSpPr>
          <p:nvPr/>
        </p:nvCxnSpPr>
        <p:spPr>
          <a:xfrm>
            <a:off x="6248400" y="2732481"/>
            <a:ext cx="2085968" cy="1293618"/>
          </a:xfrm>
          <a:prstGeom prst="line">
            <a:avLst/>
          </a:prstGeom>
          <a:ln>
            <a:solidFill>
              <a:srgbClr val="87D078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B703D8-0F71-4009-922B-B95F167CCB9B}"/>
              </a:ext>
            </a:extLst>
          </p:cNvPr>
          <p:cNvCxnSpPr>
            <a:cxnSpLocks/>
          </p:cNvCxnSpPr>
          <p:nvPr/>
        </p:nvCxnSpPr>
        <p:spPr>
          <a:xfrm>
            <a:off x="6248400" y="2335294"/>
            <a:ext cx="2357570" cy="468189"/>
          </a:xfrm>
          <a:prstGeom prst="line">
            <a:avLst/>
          </a:prstGeom>
          <a:ln>
            <a:solidFill>
              <a:srgbClr val="3333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19ECFA-F48D-48EA-8378-392BCA9DE5DC}"/>
              </a:ext>
            </a:extLst>
          </p:cNvPr>
          <p:cNvSpPr txBox="1"/>
          <p:nvPr/>
        </p:nvSpPr>
        <p:spPr>
          <a:xfrm>
            <a:off x="8207065" y="2949971"/>
            <a:ext cx="10649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extreme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noProof="0" dirty="0">
                <a:solidFill>
                  <a:prstClr val="black"/>
                </a:solidFill>
                <a:latin typeface="Calibri"/>
                <a:cs typeface="+mn-cs"/>
              </a:rPr>
              <a:t>line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54DC1E4-CDE7-45D6-942F-A2ED658FBB63}"/>
              </a:ext>
            </a:extLst>
          </p:cNvPr>
          <p:cNvCxnSpPr/>
          <p:nvPr/>
        </p:nvCxnSpPr>
        <p:spPr>
          <a:xfrm rot="16200000" flipV="1">
            <a:off x="8143825" y="2843696"/>
            <a:ext cx="344289" cy="1218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4" grpId="0"/>
      <p:bldP spid="15" grpId="0"/>
      <p:bldP spid="16" grpId="0"/>
      <p:bldP spid="17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5EE9B6-5600-4F29-813E-82CE52D8ACEA}"/>
              </a:ext>
            </a:extLst>
          </p:cNvPr>
          <p:cNvSpPr txBox="1"/>
          <p:nvPr/>
        </p:nvSpPr>
        <p:spPr>
          <a:xfrm>
            <a:off x="191808" y="914400"/>
            <a:ext cx="55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S</a:t>
            </a:r>
            <a:r>
              <a:rPr lang="en-US" sz="2400" dirty="0"/>
              <a:t> be a set of </a:t>
            </a:r>
            <a:r>
              <a:rPr lang="en-US" sz="2400" i="1" dirty="0"/>
              <a:t>n</a:t>
            </a:r>
            <a:r>
              <a:rPr lang="en-US" sz="2400" dirty="0"/>
              <a:t> points on the plane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545C27-C08F-421C-B85C-954519A3B7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Convex Hull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6783A-7312-4FCB-822A-E310EC40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21" y="2101467"/>
            <a:ext cx="3106757" cy="2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64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4AE278-AAE7-463D-83C4-309696B2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83" y="1981200"/>
            <a:ext cx="4869455" cy="2798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5EE9B6-5600-4F29-813E-82CE52D8ACEA}"/>
              </a:ext>
            </a:extLst>
          </p:cNvPr>
          <p:cNvSpPr txBox="1"/>
          <p:nvPr/>
        </p:nvSpPr>
        <p:spPr>
          <a:xfrm>
            <a:off x="191808" y="914400"/>
            <a:ext cx="55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S</a:t>
            </a:r>
            <a:r>
              <a:rPr lang="en-US" sz="2400" dirty="0"/>
              <a:t> be a set of </a:t>
            </a:r>
            <a:r>
              <a:rPr lang="en-US" sz="2400" i="1" dirty="0"/>
              <a:t>n</a:t>
            </a:r>
            <a:r>
              <a:rPr lang="en-US" sz="2400" dirty="0"/>
              <a:t> points on the plane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545C27-C08F-421C-B85C-954519A3B7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Convex Hull</a:t>
            </a:r>
          </a:p>
        </p:txBody>
      </p:sp>
    </p:spTree>
    <p:extLst>
      <p:ext uri="{BB962C8B-B14F-4D97-AF65-F5344CB8AC3E}">
        <p14:creationId xmlns:p14="http://schemas.microsoft.com/office/powerpoint/2010/main" val="111729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5EE9B6-5600-4F29-813E-82CE52D8ACEA}"/>
              </a:ext>
            </a:extLst>
          </p:cNvPr>
          <p:cNvSpPr txBox="1"/>
          <p:nvPr/>
        </p:nvSpPr>
        <p:spPr>
          <a:xfrm>
            <a:off x="191808" y="914400"/>
            <a:ext cx="55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S</a:t>
            </a:r>
            <a:r>
              <a:rPr lang="en-US" sz="2400" dirty="0"/>
              <a:t> be a set of </a:t>
            </a:r>
            <a:r>
              <a:rPr lang="en-US" sz="2400" i="1" dirty="0"/>
              <a:t>n</a:t>
            </a:r>
            <a:r>
              <a:rPr lang="en-US" sz="2400" dirty="0"/>
              <a:t> points on the plane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545C27-C08F-421C-B85C-954519A3B7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Convex Hull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E8A69-5435-413C-B426-74BEBF9A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20" y="2084942"/>
            <a:ext cx="3238959" cy="2688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CE070C-48EC-4281-8324-3294C6549FB4}"/>
              </a:ext>
            </a:extLst>
          </p:cNvPr>
          <p:cNvSpPr txBox="1"/>
          <p:nvPr/>
        </p:nvSpPr>
        <p:spPr>
          <a:xfrm>
            <a:off x="685800" y="5029200"/>
            <a:ext cx="822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latin typeface="Times-Roman"/>
              </a:rPr>
              <a:t>convex-hull: polygon whose vertices are extreme points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4690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5EE9B6-5600-4F29-813E-82CE52D8ACEA}"/>
              </a:ext>
            </a:extLst>
          </p:cNvPr>
          <p:cNvSpPr txBox="1"/>
          <p:nvPr/>
        </p:nvSpPr>
        <p:spPr>
          <a:xfrm>
            <a:off x="191808" y="914400"/>
            <a:ext cx="55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S</a:t>
            </a:r>
            <a:r>
              <a:rPr lang="en-US" sz="2400" dirty="0"/>
              <a:t> be a set of </a:t>
            </a:r>
            <a:r>
              <a:rPr lang="en-US" sz="2400" i="1" dirty="0"/>
              <a:t>n</a:t>
            </a:r>
            <a:r>
              <a:rPr lang="en-US" sz="2400" dirty="0"/>
              <a:t> points on the plane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545C27-C08F-421C-B85C-954519A3B7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Convex Hull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3EBED-0E14-4372-8F29-19213B76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2" y="1371600"/>
            <a:ext cx="7970201" cy="52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7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8ECC32-A22D-4EC4-ABE9-2CB16AAC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06092"/>
            <a:ext cx="3505200" cy="2679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82C3D1-5536-46D7-B50A-DF71B261F465}"/>
              </a:ext>
            </a:extLst>
          </p:cNvPr>
          <p:cNvSpPr txBox="1"/>
          <p:nvPr/>
        </p:nvSpPr>
        <p:spPr>
          <a:xfrm>
            <a:off x="304800" y="921097"/>
            <a:ext cx="8458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ComicSansMS"/>
              </a:rPr>
              <a:t>Hammer nails on the points perpendicular to plane;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micSansMS"/>
              </a:rPr>
              <a:t>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micSansMS"/>
              </a:rPr>
              <a:t>tretch elastic rubber band to</a:t>
            </a:r>
            <a:r>
              <a:rPr lang="en-US" sz="2800" b="0" i="0" u="none" strike="noStrike" dirty="0">
                <a:solidFill>
                  <a:srgbClr val="000000"/>
                </a:solidFill>
                <a:latin typeface="ComicSansMS"/>
              </a:rPr>
              <a:t> surround them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micSansMS"/>
              </a:rPr>
              <a:t>tightly</a:t>
            </a:r>
            <a:endParaRPr lang="en-IN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F94E7F-A084-466C-B0E9-B01B43A8E3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Convex Hull: Mechanical Analogy </a:t>
            </a:r>
          </a:p>
          <a:p>
            <a:endParaRPr lang="en-IN" sz="3600" b="0" kern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B289-4742-4306-8AA2-6399C2728628}"/>
              </a:ext>
            </a:extLst>
          </p:cNvPr>
          <p:cNvSpPr txBox="1"/>
          <p:nvPr/>
        </p:nvSpPr>
        <p:spPr>
          <a:xfrm>
            <a:off x="304800" y="5181600"/>
            <a:ext cx="861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omicSansMS"/>
              </a:rPr>
              <a:t>• Shortest (perimeter) fence surrounding the points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omicSansMS"/>
              </a:rPr>
              <a:t>• Smallest (area) convex polygon enclosing the points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40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F94E7F-A084-466C-B0E9-B01B43A8E3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Properties of Convex Hull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77D38-728D-49BA-95D0-B37A85BA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89132"/>
            <a:ext cx="5832953" cy="5837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EF508-BE19-4D43-B6F8-953EC2BD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66800"/>
            <a:ext cx="6477000" cy="8868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375A00-E2CE-4DEB-9EF5-1AC081F6662F}"/>
              </a:ext>
            </a:extLst>
          </p:cNvPr>
          <p:cNvSpPr/>
          <p:nvPr/>
        </p:nvSpPr>
        <p:spPr bwMode="auto">
          <a:xfrm>
            <a:off x="1675385" y="2031326"/>
            <a:ext cx="5992454" cy="4750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05313BB-59CD-4574-B670-035ED28A56CF}"/>
              </a:ext>
            </a:extLst>
          </p:cNvPr>
          <p:cNvGrpSpPr/>
          <p:nvPr/>
        </p:nvGrpSpPr>
        <p:grpSpPr>
          <a:xfrm>
            <a:off x="62259" y="748047"/>
            <a:ext cx="1652241" cy="1710017"/>
            <a:chOff x="62259" y="748047"/>
            <a:chExt cx="1652241" cy="1710017"/>
          </a:xfrm>
        </p:grpSpPr>
        <p:grpSp>
          <p:nvGrpSpPr>
            <p:cNvPr id="16" name="Group 49">
              <a:extLst>
                <a:ext uri="{FF2B5EF4-FFF2-40B4-BE49-F238E27FC236}">
                  <a16:creationId xmlns:a16="http://schemas.microsoft.com/office/drawing/2014/main" id="{947EA805-7378-4FA8-B06D-310749689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448" y="1089476"/>
              <a:ext cx="1510689" cy="1368588"/>
              <a:chOff x="1825" y="2110"/>
              <a:chExt cx="1429" cy="1432"/>
            </a:xfrm>
          </p:grpSpPr>
          <p:sp>
            <p:nvSpPr>
              <p:cNvPr id="17" name="Line 50">
                <a:extLst>
                  <a:ext uri="{FF2B5EF4-FFF2-40B4-BE49-F238E27FC236}">
                    <a16:creationId xmlns:a16="http://schemas.microsoft.com/office/drawing/2014/main" id="{A74949FB-FA00-4EA5-88EF-25D705AE6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3" y="2110"/>
                <a:ext cx="770" cy="22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8" name="Line 51">
                <a:extLst>
                  <a:ext uri="{FF2B5EF4-FFF2-40B4-BE49-F238E27FC236}">
                    <a16:creationId xmlns:a16="http://schemas.microsoft.com/office/drawing/2014/main" id="{E91DDBB3-5962-430F-848C-E78A95DF7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5" y="2338"/>
                <a:ext cx="28" cy="64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E6DA75F9-7BC2-46B1-89AE-C9B181E3B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983"/>
                <a:ext cx="587" cy="41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7E83604E-0B36-49EF-9880-60FAFBFE8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2" y="3393"/>
                <a:ext cx="690" cy="14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BD8EBBFA-C779-47A7-BEF4-5131C69C1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2" y="3120"/>
                <a:ext cx="152" cy="4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36000" tIns="36000" rIns="36000" bIns="360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2" name="Line 55">
                <a:extLst>
                  <a:ext uri="{FF2B5EF4-FFF2-40B4-BE49-F238E27FC236}">
                    <a16:creationId xmlns:a16="http://schemas.microsoft.com/office/drawing/2014/main" id="{87D860E6-051D-4139-A0D7-2D635A166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2" y="2201"/>
                <a:ext cx="192" cy="92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36000" tIns="36000" rIns="36000" bIns="360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" name="Line 56">
                <a:extLst>
                  <a:ext uri="{FF2B5EF4-FFF2-40B4-BE49-F238E27FC236}">
                    <a16:creationId xmlns:a16="http://schemas.microsoft.com/office/drawing/2014/main" id="{319434C6-4E39-4119-AABB-4BECC027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2" y="2127"/>
                <a:ext cx="410" cy="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64">
              <a:extLst>
                <a:ext uri="{FF2B5EF4-FFF2-40B4-BE49-F238E27FC236}">
                  <a16:creationId xmlns:a16="http://schemas.microsoft.com/office/drawing/2014/main" id="{33FB7DFF-8AA5-43E4-8510-00F957F61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53" y="1061029"/>
              <a:ext cx="1548747" cy="1376233"/>
              <a:chOff x="3749" y="1399"/>
              <a:chExt cx="1465" cy="1440"/>
            </a:xfrm>
          </p:grpSpPr>
          <p:sp>
            <p:nvSpPr>
              <p:cNvPr id="25" name="Oval 57">
                <a:extLst>
                  <a:ext uri="{FF2B5EF4-FFF2-40B4-BE49-F238E27FC236}">
                    <a16:creationId xmlns:a16="http://schemas.microsoft.com/office/drawing/2014/main" id="{9D13F5BB-F2CA-43DC-8BC3-C7CFF7C34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623"/>
                <a:ext cx="74" cy="68"/>
              </a:xfrm>
              <a:prstGeom prst="ellipse">
                <a:avLst/>
              </a:prstGeom>
              <a:solidFill>
                <a:schemeClr val="accent2"/>
              </a:solidFill>
              <a:ln w="412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" name="Oval 58">
                <a:extLst>
                  <a:ext uri="{FF2B5EF4-FFF2-40B4-BE49-F238E27FC236}">
                    <a16:creationId xmlns:a16="http://schemas.microsoft.com/office/drawing/2014/main" id="{184CD055-E932-4555-9156-8FBA078C3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1399"/>
                <a:ext cx="74" cy="68"/>
              </a:xfrm>
              <a:prstGeom prst="ellipse">
                <a:avLst/>
              </a:prstGeom>
              <a:solidFill>
                <a:schemeClr val="accent2"/>
              </a:solidFill>
              <a:ln w="412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" name="Oval 59">
                <a:extLst>
                  <a:ext uri="{FF2B5EF4-FFF2-40B4-BE49-F238E27FC236}">
                    <a16:creationId xmlns:a16="http://schemas.microsoft.com/office/drawing/2014/main" id="{FAE80F56-26D1-44F2-97E2-2554C4C83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251"/>
                <a:ext cx="74" cy="68"/>
              </a:xfrm>
              <a:prstGeom prst="ellipse">
                <a:avLst/>
              </a:prstGeom>
              <a:solidFill>
                <a:schemeClr val="accent2"/>
              </a:solidFill>
              <a:ln w="412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" name="Oval 60">
                <a:extLst>
                  <a:ext uri="{FF2B5EF4-FFF2-40B4-BE49-F238E27FC236}">
                    <a16:creationId xmlns:a16="http://schemas.microsoft.com/office/drawing/2014/main" id="{F48B9EB8-5461-4358-818A-D42754494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2639"/>
                <a:ext cx="74" cy="68"/>
              </a:xfrm>
              <a:prstGeom prst="ellipse">
                <a:avLst/>
              </a:prstGeom>
              <a:solidFill>
                <a:schemeClr val="accent2"/>
              </a:solidFill>
              <a:ln w="412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9" name="Oval 61">
                <a:extLst>
                  <a:ext uri="{FF2B5EF4-FFF2-40B4-BE49-F238E27FC236}">
                    <a16:creationId xmlns:a16="http://schemas.microsoft.com/office/drawing/2014/main" id="{BDC9F069-7963-4D2D-87E8-875020DFD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" y="1467"/>
                <a:ext cx="74" cy="68"/>
              </a:xfrm>
              <a:prstGeom prst="ellipse">
                <a:avLst/>
              </a:prstGeom>
              <a:solidFill>
                <a:schemeClr val="accent2"/>
              </a:solidFill>
              <a:ln w="412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" name="Oval 62">
                <a:extLst>
                  <a:ext uri="{FF2B5EF4-FFF2-40B4-BE49-F238E27FC236}">
                    <a16:creationId xmlns:a16="http://schemas.microsoft.com/office/drawing/2014/main" id="{B5409D74-7EE9-4C1F-AD13-EB2D7A45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2406"/>
                <a:ext cx="74" cy="68"/>
              </a:xfrm>
              <a:prstGeom prst="ellipse">
                <a:avLst/>
              </a:prstGeom>
              <a:solidFill>
                <a:schemeClr val="accent2"/>
              </a:solidFill>
              <a:ln w="412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" name="Oval 63">
                <a:extLst>
                  <a:ext uri="{FF2B5EF4-FFF2-40B4-BE49-F238E27FC236}">
                    <a16:creationId xmlns:a16="http://schemas.microsoft.com/office/drawing/2014/main" id="{7A98A9CB-EAE4-45F8-98D0-49D538C47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" y="2771"/>
                <a:ext cx="74" cy="68"/>
              </a:xfrm>
              <a:prstGeom prst="ellipse">
                <a:avLst/>
              </a:prstGeom>
              <a:solidFill>
                <a:schemeClr val="accent2"/>
              </a:solidFill>
              <a:ln w="412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226781-DF23-46DC-B368-57A655FB8189}"/>
                </a:ext>
              </a:extLst>
            </p:cNvPr>
            <p:cNvSpPr/>
            <p:nvPr/>
          </p:nvSpPr>
          <p:spPr bwMode="auto">
            <a:xfrm>
              <a:off x="819081" y="1524000"/>
              <a:ext cx="151174" cy="1424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12D5F1-2DE1-473B-BBCF-71A608DAF17F}"/>
                </a:ext>
              </a:extLst>
            </p:cNvPr>
            <p:cNvSpPr txBox="1"/>
            <p:nvPr/>
          </p:nvSpPr>
          <p:spPr>
            <a:xfrm>
              <a:off x="595138" y="1620357"/>
              <a:ext cx="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p</a:t>
              </a:r>
              <a:r>
                <a:rPr lang="en-IN" dirty="0"/>
                <a:t>(</a:t>
              </a:r>
              <a:r>
                <a:rPr lang="en-IN" i="1" dirty="0"/>
                <a:t>x</a:t>
              </a:r>
              <a:r>
                <a:rPr lang="en-IN" dirty="0"/>
                <a:t>, </a:t>
              </a:r>
              <a:r>
                <a:rPr lang="en-IN" i="1" dirty="0"/>
                <a:t>y</a:t>
              </a:r>
              <a:r>
                <a:rPr lang="en-IN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5F84D0-AB55-44BA-BFF7-10D174126FA6}"/>
                </a:ext>
              </a:extLst>
            </p:cNvPr>
            <p:cNvSpPr txBox="1"/>
            <p:nvPr/>
          </p:nvSpPr>
          <p:spPr>
            <a:xfrm>
              <a:off x="64365" y="897701"/>
              <a:ext cx="42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p</a:t>
              </a:r>
              <a:r>
                <a:rPr lang="en-IN" baseline="-250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ED8DA3-8CD7-4EA2-87BA-9A2F021CF270}"/>
                </a:ext>
              </a:extLst>
            </p:cNvPr>
            <p:cNvSpPr txBox="1"/>
            <p:nvPr/>
          </p:nvSpPr>
          <p:spPr>
            <a:xfrm>
              <a:off x="720111" y="748047"/>
              <a:ext cx="42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p</a:t>
              </a:r>
              <a:r>
                <a:rPr lang="en-IN" i="1" baseline="-25000" dirty="0"/>
                <a:t>k</a:t>
              </a:r>
              <a:endParaRPr lang="en-IN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5D95-74DA-45C6-B331-EC46C4252598}"/>
                </a:ext>
              </a:extLst>
            </p:cNvPr>
            <p:cNvSpPr txBox="1"/>
            <p:nvPr/>
          </p:nvSpPr>
          <p:spPr>
            <a:xfrm>
              <a:off x="62259" y="1880361"/>
              <a:ext cx="42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p</a:t>
              </a:r>
              <a:r>
                <a:rPr lang="en-IN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2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FCCD5C-6332-490B-8BF2-B6EFBF54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18352"/>
            <a:ext cx="89154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620E5-A605-4473-9DFE-3D6DAC6D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86200"/>
            <a:ext cx="8763000" cy="1965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873FB8-0BCE-43F1-AD84-BF3106E4D503}"/>
              </a:ext>
            </a:extLst>
          </p:cNvPr>
          <p:cNvSpPr txBox="1"/>
          <p:nvPr/>
        </p:nvSpPr>
        <p:spPr>
          <a:xfrm>
            <a:off x="381000" y="808884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Observation 1: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omicSansMS"/>
              </a:rPr>
              <a:t>Edges of convex hull of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ComicSansMS"/>
              </a:rPr>
              <a:t>P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micSansMS"/>
              </a:rPr>
              <a:t> connect pairs of points in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ComicSansMS"/>
              </a:rPr>
              <a:t>P</a:t>
            </a:r>
            <a:endParaRPr lang="en-IN" sz="28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C5415-802E-4714-BC3D-3BA3C3461151}"/>
              </a:ext>
            </a:extLst>
          </p:cNvPr>
          <p:cNvSpPr txBox="1"/>
          <p:nvPr/>
        </p:nvSpPr>
        <p:spPr>
          <a:xfrm>
            <a:off x="373224" y="1824348"/>
            <a:ext cx="3055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Observation 2: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3DFAB-8775-40EB-9051-C432967F698B}"/>
              </a:ext>
            </a:extLst>
          </p:cNvPr>
          <p:cNvSpPr txBox="1"/>
          <p:nvPr/>
        </p:nvSpPr>
        <p:spPr>
          <a:xfrm>
            <a:off x="609600" y="57875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Complexity: 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O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(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n</a:t>
            </a:r>
            <a:r>
              <a:rPr lang="en-IN" sz="2800" b="0" i="0" u="none" strike="noStrike" baseline="30000" dirty="0">
                <a:solidFill>
                  <a:srgbClr val="005394"/>
                </a:solidFill>
                <a:latin typeface="ComicSansMS"/>
              </a:rPr>
              <a:t>3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8603C3-6FB7-4485-B103-700A8E0487C2}"/>
              </a:ext>
            </a:extLst>
          </p:cNvPr>
          <p:cNvGrpSpPr/>
          <p:nvPr/>
        </p:nvGrpSpPr>
        <p:grpSpPr>
          <a:xfrm>
            <a:off x="6473890" y="2971800"/>
            <a:ext cx="2514600" cy="2121583"/>
            <a:chOff x="6473890" y="2971800"/>
            <a:chExt cx="2514600" cy="212158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125B4F3-0CB6-4E35-AF6A-C8A6E958FFA2}"/>
                </a:ext>
              </a:extLst>
            </p:cNvPr>
            <p:cNvGrpSpPr/>
            <p:nvPr/>
          </p:nvGrpSpPr>
          <p:grpSpPr>
            <a:xfrm>
              <a:off x="6473890" y="2971800"/>
              <a:ext cx="2514600" cy="2121583"/>
              <a:chOff x="4013719" y="3001047"/>
              <a:chExt cx="2514600" cy="212158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071BAA5-AE86-47F7-9C7F-94A1BBF3FA26}"/>
                  </a:ext>
                </a:extLst>
              </p:cNvPr>
              <p:cNvSpPr/>
              <p:nvPr/>
            </p:nvSpPr>
            <p:spPr bwMode="auto">
              <a:xfrm>
                <a:off x="4013719" y="3001047"/>
                <a:ext cx="2514600" cy="2092036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</p:spPr>
            <p:txBody>
              <a:bodyPr rtlCol="0" anchor="ctr">
                <a:sp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FDA7A69-51EA-4410-8F8A-CB1B1C5D3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819" y="3335394"/>
                <a:ext cx="2438400" cy="178723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83402E-6C5E-400B-BA4A-EDC9C8908267}"/>
                  </a:ext>
                </a:extLst>
              </p:cNvPr>
              <p:cNvSpPr txBox="1"/>
              <p:nvPr/>
            </p:nvSpPr>
            <p:spPr>
              <a:xfrm>
                <a:off x="4687856" y="3182994"/>
                <a:ext cx="533400" cy="36933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0C2508-3B5C-4DAD-A00A-7B35EC1C93FC}"/>
                  </a:ext>
                </a:extLst>
              </p:cNvPr>
              <p:cNvSpPr txBox="1"/>
              <p:nvPr/>
            </p:nvSpPr>
            <p:spPr>
              <a:xfrm>
                <a:off x="5575819" y="3389633"/>
                <a:ext cx="533400" cy="36933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8E6B0-5B61-4883-A4BA-AB29736863AD}"/>
                </a:ext>
              </a:extLst>
            </p:cNvPr>
            <p:cNvSpPr txBox="1"/>
            <p:nvPr/>
          </p:nvSpPr>
          <p:spPr>
            <a:xfrm>
              <a:off x="7543800" y="3955329"/>
              <a:ext cx="492190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C 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Convex Hull: Easy Try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83A9A9-5EBE-4B6F-8718-071BB94E3608}"/>
              </a:ext>
            </a:extLst>
          </p:cNvPr>
          <p:cNvSpPr txBox="1"/>
          <p:nvPr/>
        </p:nvSpPr>
        <p:spPr>
          <a:xfrm>
            <a:off x="6473890" y="2856447"/>
            <a:ext cx="2514600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/>
              <a:t>	           n</a:t>
            </a:r>
            <a:r>
              <a:rPr lang="en-IN" dirty="0"/>
              <a:t> points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67669-3215-4ED7-B8AF-C233EDB133B6}"/>
              </a:ext>
            </a:extLst>
          </p:cNvPr>
          <p:cNvSpPr txBox="1"/>
          <p:nvPr/>
        </p:nvSpPr>
        <p:spPr>
          <a:xfrm>
            <a:off x="5275296" y="2354598"/>
            <a:ext cx="2514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 err="1"/>
              <a:t>iff</a:t>
            </a:r>
            <a:r>
              <a:rPr lang="en-IN" sz="2400" dirty="0"/>
              <a:t> </a:t>
            </a:r>
            <a:r>
              <a:rPr lang="en-IN" sz="2400" i="1" dirty="0"/>
              <a:t>Orient </a:t>
            </a:r>
            <a:r>
              <a:rPr lang="en-IN" sz="2400" dirty="0"/>
              <a:t>(</a:t>
            </a:r>
            <a:r>
              <a:rPr lang="en-IN" sz="2400" i="1" dirty="0"/>
              <a:t>A</a:t>
            </a:r>
            <a:r>
              <a:rPr lang="en-IN" sz="2400" dirty="0"/>
              <a:t>,</a:t>
            </a:r>
            <a:r>
              <a:rPr lang="en-IN" sz="2400" i="1" dirty="0"/>
              <a:t> B</a:t>
            </a:r>
            <a:r>
              <a:rPr lang="en-IN" sz="2400" dirty="0"/>
              <a:t>,</a:t>
            </a:r>
            <a:r>
              <a:rPr lang="en-IN" sz="2400" i="1" dirty="0"/>
              <a:t> C</a:t>
            </a:r>
            <a:r>
              <a:rPr lang="en-IN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70FC7F-C3CB-43EF-82B9-DF2ADB4890BF}"/>
              </a:ext>
            </a:extLst>
          </p:cNvPr>
          <p:cNvSpPr txBox="1"/>
          <p:nvPr/>
        </p:nvSpPr>
        <p:spPr>
          <a:xfrm>
            <a:off x="821091" y="4327365"/>
            <a:ext cx="2514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if </a:t>
            </a:r>
            <a:r>
              <a:rPr lang="en-IN" sz="2400" i="1" dirty="0"/>
              <a:t>Orient </a:t>
            </a:r>
            <a:r>
              <a:rPr lang="en-IN" sz="2400" dirty="0"/>
              <a:t>(</a:t>
            </a:r>
            <a:r>
              <a:rPr lang="en-IN" sz="2400" i="1" dirty="0"/>
              <a:t>A</a:t>
            </a:r>
            <a:r>
              <a:rPr lang="en-IN" sz="2400" dirty="0"/>
              <a:t>,</a:t>
            </a:r>
            <a:r>
              <a:rPr lang="en-IN" sz="2400" i="1" dirty="0"/>
              <a:t> B</a:t>
            </a:r>
            <a:r>
              <a:rPr lang="en-IN" sz="2400" dirty="0"/>
              <a:t>,</a:t>
            </a:r>
            <a:r>
              <a:rPr lang="en-IN" sz="2400" i="1" dirty="0"/>
              <a:t> C</a:t>
            </a:r>
            <a:r>
              <a:rPr lang="en-IN" sz="2400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2AB2F6-D292-4583-AC2D-4A91DDCE6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404" y="2494"/>
            <a:ext cx="4043595" cy="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4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5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4FA-8F51-BA41-B8F7-8F227E73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DCEL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E1CE3-3A4F-484C-8448-0CA76741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77" y="896352"/>
            <a:ext cx="6764041" cy="58125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272B8A-222A-4363-ADAA-DF92CFD6A7A2}"/>
              </a:ext>
            </a:extLst>
          </p:cNvPr>
          <p:cNvSpPr/>
          <p:nvPr/>
        </p:nvSpPr>
        <p:spPr>
          <a:xfrm>
            <a:off x="1428877" y="2819400"/>
            <a:ext cx="5124323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753F3-EF1A-48C3-9B53-5D0A04E18BFE}"/>
              </a:ext>
            </a:extLst>
          </p:cNvPr>
          <p:cNvSpPr/>
          <p:nvPr/>
        </p:nvSpPr>
        <p:spPr>
          <a:xfrm>
            <a:off x="1448471" y="4724400"/>
            <a:ext cx="7193280" cy="19845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60D50-1807-4AB7-A100-D8A9CC9B6E93}"/>
              </a:ext>
            </a:extLst>
          </p:cNvPr>
          <p:cNvSpPr/>
          <p:nvPr/>
        </p:nvSpPr>
        <p:spPr>
          <a:xfrm>
            <a:off x="1600200" y="4114800"/>
            <a:ext cx="64770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B8664-634F-454F-B22A-DD89F62B3047}"/>
              </a:ext>
            </a:extLst>
          </p:cNvPr>
          <p:cNvSpPr/>
          <p:nvPr/>
        </p:nvSpPr>
        <p:spPr>
          <a:xfrm>
            <a:off x="6629400" y="762000"/>
            <a:ext cx="533400" cy="381000"/>
          </a:xfrm>
          <a:prstGeom prst="ellipse">
            <a:avLst/>
          </a:prstGeom>
          <a:noFill/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830C9-E508-40BD-A33B-99392C3FE91A}"/>
              </a:ext>
            </a:extLst>
          </p:cNvPr>
          <p:cNvSpPr/>
          <p:nvPr/>
        </p:nvSpPr>
        <p:spPr>
          <a:xfrm>
            <a:off x="4648200" y="4036738"/>
            <a:ext cx="1447800" cy="382862"/>
          </a:xfrm>
          <a:prstGeom prst="ellipse">
            <a:avLst/>
          </a:prstGeom>
          <a:noFill/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1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FCCD5C-6332-490B-8BF2-B6EFBF54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" y="1143000"/>
            <a:ext cx="8915400" cy="1524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 Convex Hull: Easy 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67669-3215-4ED7-B8AF-C233EDB133B6}"/>
              </a:ext>
            </a:extLst>
          </p:cNvPr>
          <p:cNvSpPr txBox="1"/>
          <p:nvPr/>
        </p:nvSpPr>
        <p:spPr>
          <a:xfrm>
            <a:off x="5314173" y="1179246"/>
            <a:ext cx="2514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iff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Orient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0F2CD-0E2B-4B89-A50C-7BD21A3C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01" y="3192089"/>
            <a:ext cx="4554197" cy="365394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52EE0BF-A7E1-45F7-AC42-252DEB4B671D}"/>
              </a:ext>
            </a:extLst>
          </p:cNvPr>
          <p:cNvGrpSpPr/>
          <p:nvPr/>
        </p:nvGrpSpPr>
        <p:grpSpPr>
          <a:xfrm>
            <a:off x="2514601" y="3359083"/>
            <a:ext cx="3984922" cy="2895600"/>
            <a:chOff x="2514600" y="2870240"/>
            <a:chExt cx="3984922" cy="2895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F8F415-5714-405B-A1C6-526867723B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2022" y="3251240"/>
              <a:ext cx="321626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08D532-7483-4DAF-B041-13FCC89A9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0430" y="2870240"/>
              <a:ext cx="2170923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4EBD2F-D8FC-45B7-814B-C3EA9D35B3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14600" y="4318040"/>
              <a:ext cx="717222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E6728A-C773-43AB-9EB3-F57D3E5FAD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32270" y="5384840"/>
              <a:ext cx="1452252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23592-DE3C-49AD-9F19-051A3BE1D4A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84522" y="3937040"/>
              <a:ext cx="715000" cy="1447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B75B3D-8223-4564-9CBE-D8441755F4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31822" y="5384840"/>
              <a:ext cx="1100448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27374A-51FE-4E06-990F-264F064300F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90933" y="2870240"/>
              <a:ext cx="1089497" cy="703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EC70D3-6C5A-4CD3-86B8-546DED279C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1035" y="3619500"/>
              <a:ext cx="352176" cy="6985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DB4F8B4-377B-4B62-9F22-03A10BA4155C}"/>
              </a:ext>
            </a:extLst>
          </p:cNvPr>
          <p:cNvSpPr txBox="1"/>
          <p:nvPr/>
        </p:nvSpPr>
        <p:spPr>
          <a:xfrm>
            <a:off x="443920" y="2574364"/>
            <a:ext cx="816668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Retain only those edges that pass the unilateral Orientation Test </a:t>
            </a:r>
          </a:p>
        </p:txBody>
      </p:sp>
    </p:spTree>
    <p:extLst>
      <p:ext uri="{BB962C8B-B14F-4D97-AF65-F5344CB8AC3E}">
        <p14:creationId xmlns:p14="http://schemas.microsoft.com/office/powerpoint/2010/main" val="3896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Improved Technique: Quick Hull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5E60-BA6D-4E0C-902C-03897B28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5332"/>
            <a:ext cx="3048000" cy="3168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09230-6F28-438D-AAFE-41AD6A7C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36" y="1363558"/>
            <a:ext cx="3452742" cy="3168953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2EFC205-812A-4E16-A811-FE6CE74E7EF7}"/>
              </a:ext>
            </a:extLst>
          </p:cNvPr>
          <p:cNvSpPr/>
          <p:nvPr/>
        </p:nvSpPr>
        <p:spPr bwMode="auto">
          <a:xfrm>
            <a:off x="842864" y="1514010"/>
            <a:ext cx="1371600" cy="1573763"/>
          </a:xfrm>
          <a:custGeom>
            <a:avLst/>
            <a:gdLst>
              <a:gd name="connsiteX0" fmla="*/ 1539551 w 1576873"/>
              <a:gd name="connsiteY0" fmla="*/ 270587 h 1670179"/>
              <a:gd name="connsiteX1" fmla="*/ 1464906 w 1576873"/>
              <a:gd name="connsiteY1" fmla="*/ 186612 h 1670179"/>
              <a:gd name="connsiteX2" fmla="*/ 1427583 w 1576873"/>
              <a:gd name="connsiteY2" fmla="*/ 167951 h 1670179"/>
              <a:gd name="connsiteX3" fmla="*/ 1408922 w 1576873"/>
              <a:gd name="connsiteY3" fmla="*/ 149289 h 1670179"/>
              <a:gd name="connsiteX4" fmla="*/ 1343608 w 1576873"/>
              <a:gd name="connsiteY4" fmla="*/ 102636 h 1670179"/>
              <a:gd name="connsiteX5" fmla="*/ 1306285 w 1576873"/>
              <a:gd name="connsiteY5" fmla="*/ 83975 h 1670179"/>
              <a:gd name="connsiteX6" fmla="*/ 1222310 w 1576873"/>
              <a:gd name="connsiteY6" fmla="*/ 37322 h 1670179"/>
              <a:gd name="connsiteX7" fmla="*/ 1045028 w 1576873"/>
              <a:gd name="connsiteY7" fmla="*/ 18661 h 1670179"/>
              <a:gd name="connsiteX8" fmla="*/ 905069 w 1576873"/>
              <a:gd name="connsiteY8" fmla="*/ 0 h 1670179"/>
              <a:gd name="connsiteX9" fmla="*/ 662473 w 1576873"/>
              <a:gd name="connsiteY9" fmla="*/ 9330 h 1670179"/>
              <a:gd name="connsiteX10" fmla="*/ 587828 w 1576873"/>
              <a:gd name="connsiteY10" fmla="*/ 37322 h 1670179"/>
              <a:gd name="connsiteX11" fmla="*/ 522514 w 1576873"/>
              <a:gd name="connsiteY11" fmla="*/ 83975 h 1670179"/>
              <a:gd name="connsiteX12" fmla="*/ 475861 w 1576873"/>
              <a:gd name="connsiteY12" fmla="*/ 93306 h 1670179"/>
              <a:gd name="connsiteX13" fmla="*/ 438538 w 1576873"/>
              <a:gd name="connsiteY13" fmla="*/ 102636 h 1670179"/>
              <a:gd name="connsiteX14" fmla="*/ 382555 w 1576873"/>
              <a:gd name="connsiteY14" fmla="*/ 149289 h 1670179"/>
              <a:gd name="connsiteX15" fmla="*/ 326571 w 1576873"/>
              <a:gd name="connsiteY15" fmla="*/ 186612 h 1670179"/>
              <a:gd name="connsiteX16" fmla="*/ 251926 w 1576873"/>
              <a:gd name="connsiteY16" fmla="*/ 279918 h 1670179"/>
              <a:gd name="connsiteX17" fmla="*/ 223934 w 1576873"/>
              <a:gd name="connsiteY17" fmla="*/ 317240 h 1670179"/>
              <a:gd name="connsiteX18" fmla="*/ 205273 w 1576873"/>
              <a:gd name="connsiteY18" fmla="*/ 345232 h 1670179"/>
              <a:gd name="connsiteX19" fmla="*/ 186612 w 1576873"/>
              <a:gd name="connsiteY19" fmla="*/ 363894 h 1670179"/>
              <a:gd name="connsiteX20" fmla="*/ 177281 w 1576873"/>
              <a:gd name="connsiteY20" fmla="*/ 391885 h 1670179"/>
              <a:gd name="connsiteX21" fmla="*/ 158620 w 1576873"/>
              <a:gd name="connsiteY21" fmla="*/ 419877 h 1670179"/>
              <a:gd name="connsiteX22" fmla="*/ 121297 w 1576873"/>
              <a:gd name="connsiteY22" fmla="*/ 494522 h 1670179"/>
              <a:gd name="connsiteX23" fmla="*/ 111967 w 1576873"/>
              <a:gd name="connsiteY23" fmla="*/ 522514 h 1670179"/>
              <a:gd name="connsiteX24" fmla="*/ 74644 w 1576873"/>
              <a:gd name="connsiteY24" fmla="*/ 587828 h 1670179"/>
              <a:gd name="connsiteX25" fmla="*/ 65314 w 1576873"/>
              <a:gd name="connsiteY25" fmla="*/ 625151 h 1670179"/>
              <a:gd name="connsiteX26" fmla="*/ 27991 w 1576873"/>
              <a:gd name="connsiteY26" fmla="*/ 718457 h 1670179"/>
              <a:gd name="connsiteX27" fmla="*/ 9330 w 1576873"/>
              <a:gd name="connsiteY27" fmla="*/ 793102 h 1670179"/>
              <a:gd name="connsiteX28" fmla="*/ 0 w 1576873"/>
              <a:gd name="connsiteY28" fmla="*/ 830424 h 1670179"/>
              <a:gd name="connsiteX29" fmla="*/ 9330 w 1576873"/>
              <a:gd name="connsiteY29" fmla="*/ 1035698 h 1670179"/>
              <a:gd name="connsiteX30" fmla="*/ 18661 w 1576873"/>
              <a:gd name="connsiteY30" fmla="*/ 1082351 h 1670179"/>
              <a:gd name="connsiteX31" fmla="*/ 46653 w 1576873"/>
              <a:gd name="connsiteY31" fmla="*/ 1184987 h 1670179"/>
              <a:gd name="connsiteX32" fmla="*/ 55983 w 1576873"/>
              <a:gd name="connsiteY32" fmla="*/ 1250302 h 1670179"/>
              <a:gd name="connsiteX33" fmla="*/ 74644 w 1576873"/>
              <a:gd name="connsiteY33" fmla="*/ 1306285 h 1670179"/>
              <a:gd name="connsiteX34" fmla="*/ 102636 w 1576873"/>
              <a:gd name="connsiteY34" fmla="*/ 1418253 h 1670179"/>
              <a:gd name="connsiteX35" fmla="*/ 111967 w 1576873"/>
              <a:gd name="connsiteY35" fmla="*/ 1446245 h 1670179"/>
              <a:gd name="connsiteX36" fmla="*/ 121297 w 1576873"/>
              <a:gd name="connsiteY36" fmla="*/ 1474236 h 1670179"/>
              <a:gd name="connsiteX37" fmla="*/ 139959 w 1576873"/>
              <a:gd name="connsiteY37" fmla="*/ 1492898 h 1670179"/>
              <a:gd name="connsiteX38" fmla="*/ 149289 w 1576873"/>
              <a:gd name="connsiteY38" fmla="*/ 1520889 h 1670179"/>
              <a:gd name="connsiteX39" fmla="*/ 214604 w 1576873"/>
              <a:gd name="connsiteY39" fmla="*/ 1595534 h 1670179"/>
              <a:gd name="connsiteX40" fmla="*/ 261257 w 1576873"/>
              <a:gd name="connsiteY40" fmla="*/ 1632857 h 1670179"/>
              <a:gd name="connsiteX41" fmla="*/ 289249 w 1576873"/>
              <a:gd name="connsiteY41" fmla="*/ 1642187 h 1670179"/>
              <a:gd name="connsiteX42" fmla="*/ 345232 w 1576873"/>
              <a:gd name="connsiteY42" fmla="*/ 1670179 h 1670179"/>
              <a:gd name="connsiteX43" fmla="*/ 391885 w 1576873"/>
              <a:gd name="connsiteY43" fmla="*/ 1660849 h 1670179"/>
              <a:gd name="connsiteX44" fmla="*/ 410546 w 1576873"/>
              <a:gd name="connsiteY44" fmla="*/ 1642187 h 1670179"/>
              <a:gd name="connsiteX45" fmla="*/ 438538 w 1576873"/>
              <a:gd name="connsiteY45" fmla="*/ 1623526 h 1670179"/>
              <a:gd name="connsiteX46" fmla="*/ 447869 w 1576873"/>
              <a:gd name="connsiteY46" fmla="*/ 1595534 h 1670179"/>
              <a:gd name="connsiteX47" fmla="*/ 522514 w 1576873"/>
              <a:gd name="connsiteY47" fmla="*/ 1539551 h 1670179"/>
              <a:gd name="connsiteX48" fmla="*/ 578497 w 1576873"/>
              <a:gd name="connsiteY48" fmla="*/ 1502228 h 1670179"/>
              <a:gd name="connsiteX49" fmla="*/ 597159 w 1576873"/>
              <a:gd name="connsiteY49" fmla="*/ 1446245 h 1670179"/>
              <a:gd name="connsiteX50" fmla="*/ 606489 w 1576873"/>
              <a:gd name="connsiteY50" fmla="*/ 1418253 h 1670179"/>
              <a:gd name="connsiteX51" fmla="*/ 643812 w 1576873"/>
              <a:gd name="connsiteY51" fmla="*/ 1380930 h 1670179"/>
              <a:gd name="connsiteX52" fmla="*/ 662473 w 1576873"/>
              <a:gd name="connsiteY52" fmla="*/ 1352938 h 1670179"/>
              <a:gd name="connsiteX53" fmla="*/ 718457 w 1576873"/>
              <a:gd name="connsiteY53" fmla="*/ 1334277 h 1670179"/>
              <a:gd name="connsiteX54" fmla="*/ 774440 w 1576873"/>
              <a:gd name="connsiteY54" fmla="*/ 1296955 h 1670179"/>
              <a:gd name="connsiteX55" fmla="*/ 811763 w 1576873"/>
              <a:gd name="connsiteY55" fmla="*/ 1259632 h 1670179"/>
              <a:gd name="connsiteX56" fmla="*/ 839755 w 1576873"/>
              <a:gd name="connsiteY56" fmla="*/ 1240971 h 1670179"/>
              <a:gd name="connsiteX57" fmla="*/ 867746 w 1576873"/>
              <a:gd name="connsiteY57" fmla="*/ 1212979 h 1670179"/>
              <a:gd name="connsiteX58" fmla="*/ 961053 w 1576873"/>
              <a:gd name="connsiteY58" fmla="*/ 1184987 h 1670179"/>
              <a:gd name="connsiteX59" fmla="*/ 1017036 w 1576873"/>
              <a:gd name="connsiteY59" fmla="*/ 1166326 h 1670179"/>
              <a:gd name="connsiteX60" fmla="*/ 1101012 w 1576873"/>
              <a:gd name="connsiteY60" fmla="*/ 1119673 h 1670179"/>
              <a:gd name="connsiteX61" fmla="*/ 1119673 w 1576873"/>
              <a:gd name="connsiteY61" fmla="*/ 1091681 h 1670179"/>
              <a:gd name="connsiteX62" fmla="*/ 1175657 w 1576873"/>
              <a:gd name="connsiteY62" fmla="*/ 1035698 h 1670179"/>
              <a:gd name="connsiteX63" fmla="*/ 1194318 w 1576873"/>
              <a:gd name="connsiteY63" fmla="*/ 1017036 h 1670179"/>
              <a:gd name="connsiteX64" fmla="*/ 1222310 w 1576873"/>
              <a:gd name="connsiteY64" fmla="*/ 989045 h 1670179"/>
              <a:gd name="connsiteX65" fmla="*/ 1259632 w 1576873"/>
              <a:gd name="connsiteY65" fmla="*/ 933061 h 1670179"/>
              <a:gd name="connsiteX66" fmla="*/ 1315616 w 1576873"/>
              <a:gd name="connsiteY66" fmla="*/ 877077 h 1670179"/>
              <a:gd name="connsiteX67" fmla="*/ 1352938 w 1576873"/>
              <a:gd name="connsiteY67" fmla="*/ 802432 h 1670179"/>
              <a:gd name="connsiteX68" fmla="*/ 1380930 w 1576873"/>
              <a:gd name="connsiteY68" fmla="*/ 746449 h 1670179"/>
              <a:gd name="connsiteX69" fmla="*/ 1399591 w 1576873"/>
              <a:gd name="connsiteY69" fmla="*/ 690465 h 1670179"/>
              <a:gd name="connsiteX70" fmla="*/ 1436914 w 1576873"/>
              <a:gd name="connsiteY70" fmla="*/ 634481 h 1670179"/>
              <a:gd name="connsiteX71" fmla="*/ 1455575 w 1576873"/>
              <a:gd name="connsiteY71" fmla="*/ 606489 h 1670179"/>
              <a:gd name="connsiteX72" fmla="*/ 1502228 w 1576873"/>
              <a:gd name="connsiteY72" fmla="*/ 531845 h 1670179"/>
              <a:gd name="connsiteX73" fmla="*/ 1539551 w 1576873"/>
              <a:gd name="connsiteY73" fmla="*/ 457200 h 1670179"/>
              <a:gd name="connsiteX74" fmla="*/ 1548881 w 1576873"/>
              <a:gd name="connsiteY74" fmla="*/ 429208 h 1670179"/>
              <a:gd name="connsiteX75" fmla="*/ 1576873 w 1576873"/>
              <a:gd name="connsiteY75" fmla="*/ 373224 h 1670179"/>
              <a:gd name="connsiteX76" fmla="*/ 1567542 w 1576873"/>
              <a:gd name="connsiteY76" fmla="*/ 335902 h 1670179"/>
              <a:gd name="connsiteX77" fmla="*/ 1539551 w 1576873"/>
              <a:gd name="connsiteY77" fmla="*/ 270587 h 16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576873" h="1670179">
                <a:moveTo>
                  <a:pt x="1539551" y="270587"/>
                </a:moveTo>
                <a:cubicBezTo>
                  <a:pt x="1522445" y="245705"/>
                  <a:pt x="1483499" y="199893"/>
                  <a:pt x="1464906" y="186612"/>
                </a:cubicBezTo>
                <a:cubicBezTo>
                  <a:pt x="1453587" y="178527"/>
                  <a:pt x="1440024" y="174171"/>
                  <a:pt x="1427583" y="167951"/>
                </a:cubicBezTo>
                <a:cubicBezTo>
                  <a:pt x="1421363" y="161730"/>
                  <a:pt x="1415680" y="154921"/>
                  <a:pt x="1408922" y="149289"/>
                </a:cubicBezTo>
                <a:cubicBezTo>
                  <a:pt x="1398006" y="140192"/>
                  <a:pt x="1359027" y="111447"/>
                  <a:pt x="1343608" y="102636"/>
                </a:cubicBezTo>
                <a:cubicBezTo>
                  <a:pt x="1331531" y="95735"/>
                  <a:pt x="1318212" y="91131"/>
                  <a:pt x="1306285" y="83975"/>
                </a:cubicBezTo>
                <a:cubicBezTo>
                  <a:pt x="1256650" y="54194"/>
                  <a:pt x="1265206" y="48046"/>
                  <a:pt x="1222310" y="37322"/>
                </a:cubicBezTo>
                <a:cubicBezTo>
                  <a:pt x="1157905" y="21221"/>
                  <a:pt x="1122510" y="24196"/>
                  <a:pt x="1045028" y="18661"/>
                </a:cubicBezTo>
                <a:cubicBezTo>
                  <a:pt x="1028914" y="16359"/>
                  <a:pt x="917137" y="0"/>
                  <a:pt x="905069" y="0"/>
                </a:cubicBezTo>
                <a:cubicBezTo>
                  <a:pt x="824144" y="0"/>
                  <a:pt x="743338" y="6220"/>
                  <a:pt x="662473" y="9330"/>
                </a:cubicBezTo>
                <a:cubicBezTo>
                  <a:pt x="632420" y="16844"/>
                  <a:pt x="614099" y="18557"/>
                  <a:pt x="587828" y="37322"/>
                </a:cubicBezTo>
                <a:cubicBezTo>
                  <a:pt x="542018" y="70043"/>
                  <a:pt x="580053" y="64795"/>
                  <a:pt x="522514" y="83975"/>
                </a:cubicBezTo>
                <a:cubicBezTo>
                  <a:pt x="507469" y="88990"/>
                  <a:pt x="491342" y="89866"/>
                  <a:pt x="475861" y="93306"/>
                </a:cubicBezTo>
                <a:cubicBezTo>
                  <a:pt x="463343" y="96088"/>
                  <a:pt x="450979" y="99526"/>
                  <a:pt x="438538" y="102636"/>
                </a:cubicBezTo>
                <a:cubicBezTo>
                  <a:pt x="338499" y="169331"/>
                  <a:pt x="490331" y="65463"/>
                  <a:pt x="382555" y="149289"/>
                </a:cubicBezTo>
                <a:cubicBezTo>
                  <a:pt x="364851" y="163059"/>
                  <a:pt x="326571" y="186612"/>
                  <a:pt x="326571" y="186612"/>
                </a:cubicBezTo>
                <a:cubicBezTo>
                  <a:pt x="302886" y="257664"/>
                  <a:pt x="338648" y="164291"/>
                  <a:pt x="251926" y="279918"/>
                </a:cubicBezTo>
                <a:cubicBezTo>
                  <a:pt x="242595" y="292359"/>
                  <a:pt x="232973" y="304586"/>
                  <a:pt x="223934" y="317240"/>
                </a:cubicBezTo>
                <a:cubicBezTo>
                  <a:pt x="217416" y="326365"/>
                  <a:pt x="212278" y="336475"/>
                  <a:pt x="205273" y="345232"/>
                </a:cubicBezTo>
                <a:cubicBezTo>
                  <a:pt x="199778" y="352101"/>
                  <a:pt x="192832" y="357673"/>
                  <a:pt x="186612" y="363894"/>
                </a:cubicBezTo>
                <a:cubicBezTo>
                  <a:pt x="183502" y="373224"/>
                  <a:pt x="181679" y="383088"/>
                  <a:pt x="177281" y="391885"/>
                </a:cubicBezTo>
                <a:cubicBezTo>
                  <a:pt x="172266" y="401915"/>
                  <a:pt x="163037" y="409570"/>
                  <a:pt x="158620" y="419877"/>
                </a:cubicBezTo>
                <a:cubicBezTo>
                  <a:pt x="123682" y="501400"/>
                  <a:pt x="183462" y="411636"/>
                  <a:pt x="121297" y="494522"/>
                </a:cubicBezTo>
                <a:cubicBezTo>
                  <a:pt x="118187" y="503853"/>
                  <a:pt x="115841" y="513474"/>
                  <a:pt x="111967" y="522514"/>
                </a:cubicBezTo>
                <a:cubicBezTo>
                  <a:pt x="97762" y="555660"/>
                  <a:pt x="93386" y="559716"/>
                  <a:pt x="74644" y="587828"/>
                </a:cubicBezTo>
                <a:cubicBezTo>
                  <a:pt x="71534" y="600269"/>
                  <a:pt x="69817" y="613144"/>
                  <a:pt x="65314" y="625151"/>
                </a:cubicBezTo>
                <a:cubicBezTo>
                  <a:pt x="36357" y="702373"/>
                  <a:pt x="53172" y="617731"/>
                  <a:pt x="27991" y="718457"/>
                </a:cubicBezTo>
                <a:lnTo>
                  <a:pt x="9330" y="793102"/>
                </a:lnTo>
                <a:lnTo>
                  <a:pt x="0" y="830424"/>
                </a:lnTo>
                <a:cubicBezTo>
                  <a:pt x="3110" y="898849"/>
                  <a:pt x="4270" y="967390"/>
                  <a:pt x="9330" y="1035698"/>
                </a:cubicBezTo>
                <a:cubicBezTo>
                  <a:pt x="10502" y="1051514"/>
                  <a:pt x="15095" y="1066898"/>
                  <a:pt x="18661" y="1082351"/>
                </a:cubicBezTo>
                <a:cubicBezTo>
                  <a:pt x="34448" y="1150760"/>
                  <a:pt x="31228" y="1138715"/>
                  <a:pt x="46653" y="1184987"/>
                </a:cubicBezTo>
                <a:cubicBezTo>
                  <a:pt x="49763" y="1206759"/>
                  <a:pt x="51038" y="1228873"/>
                  <a:pt x="55983" y="1250302"/>
                </a:cubicBezTo>
                <a:cubicBezTo>
                  <a:pt x="60406" y="1269469"/>
                  <a:pt x="71410" y="1286882"/>
                  <a:pt x="74644" y="1306285"/>
                </a:cubicBezTo>
                <a:cubicBezTo>
                  <a:pt x="87209" y="1381670"/>
                  <a:pt x="77993" y="1344324"/>
                  <a:pt x="102636" y="1418253"/>
                </a:cubicBezTo>
                <a:lnTo>
                  <a:pt x="111967" y="1446245"/>
                </a:lnTo>
                <a:cubicBezTo>
                  <a:pt x="115077" y="1455575"/>
                  <a:pt x="114343" y="1467282"/>
                  <a:pt x="121297" y="1474236"/>
                </a:cubicBezTo>
                <a:lnTo>
                  <a:pt x="139959" y="1492898"/>
                </a:lnTo>
                <a:cubicBezTo>
                  <a:pt x="143069" y="1502228"/>
                  <a:pt x="144891" y="1512092"/>
                  <a:pt x="149289" y="1520889"/>
                </a:cubicBezTo>
                <a:cubicBezTo>
                  <a:pt x="164719" y="1551748"/>
                  <a:pt x="190285" y="1571214"/>
                  <a:pt x="214604" y="1595534"/>
                </a:cubicBezTo>
                <a:cubicBezTo>
                  <a:pt x="231963" y="1612893"/>
                  <a:pt x="237713" y="1621085"/>
                  <a:pt x="261257" y="1632857"/>
                </a:cubicBezTo>
                <a:cubicBezTo>
                  <a:pt x="270054" y="1637255"/>
                  <a:pt x="279918" y="1639077"/>
                  <a:pt x="289249" y="1642187"/>
                </a:cubicBezTo>
                <a:cubicBezTo>
                  <a:pt x="303404" y="1651624"/>
                  <a:pt x="325914" y="1670179"/>
                  <a:pt x="345232" y="1670179"/>
                </a:cubicBezTo>
                <a:cubicBezTo>
                  <a:pt x="361091" y="1670179"/>
                  <a:pt x="376334" y="1663959"/>
                  <a:pt x="391885" y="1660849"/>
                </a:cubicBezTo>
                <a:cubicBezTo>
                  <a:pt x="398105" y="1654628"/>
                  <a:pt x="403677" y="1647683"/>
                  <a:pt x="410546" y="1642187"/>
                </a:cubicBezTo>
                <a:cubicBezTo>
                  <a:pt x="419303" y="1635182"/>
                  <a:pt x="431533" y="1632283"/>
                  <a:pt x="438538" y="1623526"/>
                </a:cubicBezTo>
                <a:cubicBezTo>
                  <a:pt x="444682" y="1615846"/>
                  <a:pt x="441968" y="1603402"/>
                  <a:pt x="447869" y="1595534"/>
                </a:cubicBezTo>
                <a:cubicBezTo>
                  <a:pt x="483608" y="1547882"/>
                  <a:pt x="481649" y="1553172"/>
                  <a:pt x="522514" y="1539551"/>
                </a:cubicBezTo>
                <a:cubicBezTo>
                  <a:pt x="541175" y="1527110"/>
                  <a:pt x="571404" y="1523505"/>
                  <a:pt x="578497" y="1502228"/>
                </a:cubicBezTo>
                <a:lnTo>
                  <a:pt x="597159" y="1446245"/>
                </a:lnTo>
                <a:cubicBezTo>
                  <a:pt x="600269" y="1436914"/>
                  <a:pt x="599534" y="1425208"/>
                  <a:pt x="606489" y="1418253"/>
                </a:cubicBezTo>
                <a:cubicBezTo>
                  <a:pt x="618930" y="1405812"/>
                  <a:pt x="634053" y="1395569"/>
                  <a:pt x="643812" y="1380930"/>
                </a:cubicBezTo>
                <a:cubicBezTo>
                  <a:pt x="650032" y="1371599"/>
                  <a:pt x="652964" y="1358881"/>
                  <a:pt x="662473" y="1352938"/>
                </a:cubicBezTo>
                <a:cubicBezTo>
                  <a:pt x="679154" y="1342513"/>
                  <a:pt x="702090" y="1345188"/>
                  <a:pt x="718457" y="1334277"/>
                </a:cubicBezTo>
                <a:cubicBezTo>
                  <a:pt x="737118" y="1321836"/>
                  <a:pt x="758581" y="1312814"/>
                  <a:pt x="774440" y="1296955"/>
                </a:cubicBezTo>
                <a:cubicBezTo>
                  <a:pt x="786881" y="1284514"/>
                  <a:pt x="797124" y="1269391"/>
                  <a:pt x="811763" y="1259632"/>
                </a:cubicBezTo>
                <a:cubicBezTo>
                  <a:pt x="821094" y="1253412"/>
                  <a:pt x="831140" y="1248150"/>
                  <a:pt x="839755" y="1240971"/>
                </a:cubicBezTo>
                <a:cubicBezTo>
                  <a:pt x="849892" y="1232524"/>
                  <a:pt x="856211" y="1219387"/>
                  <a:pt x="867746" y="1212979"/>
                </a:cubicBezTo>
                <a:cubicBezTo>
                  <a:pt x="893560" y="1198638"/>
                  <a:pt x="932247" y="1193629"/>
                  <a:pt x="961053" y="1184987"/>
                </a:cubicBezTo>
                <a:cubicBezTo>
                  <a:pt x="979894" y="1179335"/>
                  <a:pt x="1000669" y="1177237"/>
                  <a:pt x="1017036" y="1166326"/>
                </a:cubicBezTo>
                <a:cubicBezTo>
                  <a:pt x="1081204" y="1123548"/>
                  <a:pt x="1051743" y="1136097"/>
                  <a:pt x="1101012" y="1119673"/>
                </a:cubicBezTo>
                <a:cubicBezTo>
                  <a:pt x="1107232" y="1110342"/>
                  <a:pt x="1112223" y="1100062"/>
                  <a:pt x="1119673" y="1091681"/>
                </a:cubicBezTo>
                <a:cubicBezTo>
                  <a:pt x="1137206" y="1071956"/>
                  <a:pt x="1156996" y="1054359"/>
                  <a:pt x="1175657" y="1035698"/>
                </a:cubicBezTo>
                <a:lnTo>
                  <a:pt x="1194318" y="1017036"/>
                </a:lnTo>
                <a:cubicBezTo>
                  <a:pt x="1203649" y="1007705"/>
                  <a:pt x="1214991" y="1000024"/>
                  <a:pt x="1222310" y="989045"/>
                </a:cubicBezTo>
                <a:cubicBezTo>
                  <a:pt x="1234751" y="970384"/>
                  <a:pt x="1243773" y="948920"/>
                  <a:pt x="1259632" y="933061"/>
                </a:cubicBezTo>
                <a:lnTo>
                  <a:pt x="1315616" y="877077"/>
                </a:lnTo>
                <a:cubicBezTo>
                  <a:pt x="1337059" y="812748"/>
                  <a:pt x="1320368" y="835003"/>
                  <a:pt x="1352938" y="802432"/>
                </a:cubicBezTo>
                <a:cubicBezTo>
                  <a:pt x="1386972" y="700333"/>
                  <a:pt x="1332691" y="854987"/>
                  <a:pt x="1380930" y="746449"/>
                </a:cubicBezTo>
                <a:cubicBezTo>
                  <a:pt x="1388919" y="728474"/>
                  <a:pt x="1388680" y="706832"/>
                  <a:pt x="1399591" y="690465"/>
                </a:cubicBezTo>
                <a:lnTo>
                  <a:pt x="1436914" y="634481"/>
                </a:lnTo>
                <a:cubicBezTo>
                  <a:pt x="1443134" y="625150"/>
                  <a:pt x="1452029" y="617128"/>
                  <a:pt x="1455575" y="606489"/>
                </a:cubicBezTo>
                <a:cubicBezTo>
                  <a:pt x="1477782" y="539867"/>
                  <a:pt x="1457869" y="561417"/>
                  <a:pt x="1502228" y="531845"/>
                </a:cubicBezTo>
                <a:cubicBezTo>
                  <a:pt x="1523671" y="467515"/>
                  <a:pt x="1506979" y="489770"/>
                  <a:pt x="1539551" y="457200"/>
                </a:cubicBezTo>
                <a:cubicBezTo>
                  <a:pt x="1542661" y="447869"/>
                  <a:pt x="1544483" y="438005"/>
                  <a:pt x="1548881" y="429208"/>
                </a:cubicBezTo>
                <a:cubicBezTo>
                  <a:pt x="1585059" y="356849"/>
                  <a:pt x="1553417" y="443590"/>
                  <a:pt x="1576873" y="373224"/>
                </a:cubicBezTo>
                <a:cubicBezTo>
                  <a:pt x="1573763" y="360783"/>
                  <a:pt x="1571065" y="348232"/>
                  <a:pt x="1567542" y="335902"/>
                </a:cubicBezTo>
                <a:cubicBezTo>
                  <a:pt x="1557228" y="299804"/>
                  <a:pt x="1556657" y="295469"/>
                  <a:pt x="1539551" y="270587"/>
                </a:cubicBezTo>
                <a:close/>
              </a:path>
            </a:pathLst>
          </a:custGeom>
          <a:noFill/>
          <a:ln w="28575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0C0F4-4F04-466B-AE19-F2FEFDC5CCBF}"/>
              </a:ext>
            </a:extLst>
          </p:cNvPr>
          <p:cNvSpPr txBox="1"/>
          <p:nvPr/>
        </p:nvSpPr>
        <p:spPr>
          <a:xfrm>
            <a:off x="1" y="4343400"/>
            <a:ext cx="914399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1. </a:t>
            </a:r>
            <a:r>
              <a:rPr lang="en-US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Form initial quadrilateral </a:t>
            </a:r>
            <a:r>
              <a:rPr lang="en-US" sz="2300" b="0" i="1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Q</a:t>
            </a:r>
            <a:r>
              <a:rPr lang="en-US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, with left, right, top, bottom;</a:t>
            </a:r>
            <a:r>
              <a:rPr lang="en-US" sz="2300" b="0" i="0" u="none" strike="noStrike" dirty="0">
                <a:solidFill>
                  <a:srgbClr val="0000CD"/>
                </a:solidFill>
                <a:latin typeface="Arial Narrow" panose="020B0606020202030204" pitchFamily="34" charset="0"/>
              </a:rPr>
              <a:t> </a:t>
            </a:r>
            <a:r>
              <a:rPr lang="en-US" sz="2300" dirty="0">
                <a:solidFill>
                  <a:srgbClr val="0000CD"/>
                </a:solidFill>
                <a:latin typeface="Arial Narrow" panose="020B0606020202030204" pitchFamily="34" charset="0"/>
              </a:rPr>
              <a:t>t</a:t>
            </a:r>
            <a:r>
              <a:rPr lang="en-US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hey will be hull</a:t>
            </a:r>
            <a:r>
              <a:rPr lang="en-US" sz="2300" b="0" i="0" u="none" strike="noStrike" dirty="0">
                <a:solidFill>
                  <a:srgbClr val="0000CD"/>
                </a:solidFill>
                <a:latin typeface="Arial Narrow" panose="020B0606020202030204" pitchFamily="34" charset="0"/>
              </a:rPr>
              <a:t> vertices. </a:t>
            </a:r>
            <a:r>
              <a:rPr lang="en-US" sz="2300" dirty="0">
                <a:solidFill>
                  <a:srgbClr val="CD00CD"/>
                </a:solidFill>
                <a:latin typeface="Arial Narrow" panose="020B0606020202030204" pitchFamily="34" charset="0"/>
              </a:rPr>
              <a:t>d</a:t>
            </a:r>
            <a:r>
              <a:rPr lang="en-US" sz="2300" b="0" i="0" u="none" strike="noStrike" baseline="0" dirty="0">
                <a:solidFill>
                  <a:srgbClr val="CD00CD"/>
                </a:solidFill>
                <a:latin typeface="Arial Narrow" panose="020B0606020202030204" pitchFamily="34" charset="0"/>
              </a:rPr>
              <a:t>iscard points inside </a:t>
            </a:r>
            <a:r>
              <a:rPr lang="en-IN" sz="2300" b="0" i="1" u="none" strike="noStrike" baseline="0" dirty="0">
                <a:solidFill>
                  <a:srgbClr val="CD00CD"/>
                </a:solidFill>
                <a:latin typeface="Arial Narrow" panose="020B0606020202030204" pitchFamily="34" charset="0"/>
              </a:rPr>
              <a:t>Q</a:t>
            </a:r>
            <a:endParaRPr lang="en-IN" sz="2300" b="0" i="0" u="none" strike="noStrike" baseline="0" dirty="0">
              <a:solidFill>
                <a:srgbClr val="CD00CD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sz="23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2. </a:t>
            </a:r>
            <a:r>
              <a:rPr lang="en-US" sz="2300" b="0" i="0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Recursively, a convex polygon, with some </a:t>
            </a:r>
            <a:r>
              <a:rPr lang="en-IN" sz="2300" b="0" i="0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points “outside” each edge</a:t>
            </a:r>
          </a:p>
          <a:p>
            <a:pPr algn="l"/>
            <a:r>
              <a:rPr lang="en-US" sz="23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3. </a:t>
            </a:r>
            <a:r>
              <a:rPr lang="en-US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For an edge </a:t>
            </a:r>
            <a:r>
              <a:rPr lang="en-US" sz="2300" b="0" i="1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ab</a:t>
            </a:r>
            <a:r>
              <a:rPr lang="en-US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, find the farthest outside </a:t>
            </a:r>
            <a:r>
              <a:rPr lang="en-IN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point </a:t>
            </a:r>
            <a:r>
              <a:rPr lang="en-IN" sz="2300" b="0" i="1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c</a:t>
            </a:r>
            <a:r>
              <a:rPr lang="en-IN" sz="2300" dirty="0">
                <a:solidFill>
                  <a:srgbClr val="0000CD"/>
                </a:solidFill>
                <a:latin typeface="Arial Narrow" panose="020B0606020202030204" pitchFamily="34" charset="0"/>
              </a:rPr>
              <a:t>; c will be a hull vertex; </a:t>
            </a:r>
            <a:r>
              <a:rPr lang="en-IN" sz="2300" dirty="0">
                <a:solidFill>
                  <a:srgbClr val="CD00CD"/>
                </a:solidFill>
                <a:latin typeface="Arial Narrow" panose="020B0606020202030204" pitchFamily="34" charset="0"/>
              </a:rPr>
              <a:t>d</a:t>
            </a:r>
            <a:r>
              <a:rPr lang="en-IN" sz="2300" b="0" i="0" u="none" strike="noStrike" baseline="0" dirty="0">
                <a:solidFill>
                  <a:srgbClr val="CD00CD"/>
                </a:solidFill>
                <a:latin typeface="Arial Narrow" panose="020B0606020202030204" pitchFamily="34" charset="0"/>
              </a:rPr>
              <a:t>iscard points inside triangle </a:t>
            </a:r>
            <a:r>
              <a:rPr lang="en-IN" sz="2300" b="0" i="1" u="none" strike="noStrike" baseline="0" dirty="0" err="1">
                <a:solidFill>
                  <a:srgbClr val="CD00CD"/>
                </a:solidFill>
                <a:latin typeface="Arial Narrow" panose="020B0606020202030204" pitchFamily="34" charset="0"/>
              </a:rPr>
              <a:t>abc</a:t>
            </a:r>
            <a:endParaRPr lang="en-IN" sz="2300" b="0" i="0" u="none" strike="noStrike" baseline="0" dirty="0">
              <a:solidFill>
                <a:srgbClr val="CD00CD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sz="23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4. </a:t>
            </a:r>
            <a:r>
              <a:rPr lang="en-US" sz="2300" b="0" i="0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Split remaining points into “outside” points for </a:t>
            </a:r>
            <a:r>
              <a:rPr lang="en-US" sz="2300" b="0" i="1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ac </a:t>
            </a:r>
            <a:r>
              <a:rPr lang="en-US" sz="2300" b="0" i="0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and </a:t>
            </a:r>
            <a:r>
              <a:rPr lang="en-US" sz="2300" b="0" i="1" u="none" strike="noStrike" baseline="0" dirty="0" err="1">
                <a:solidFill>
                  <a:srgbClr val="008D8D"/>
                </a:solidFill>
                <a:latin typeface="Arial Narrow" panose="020B0606020202030204" pitchFamily="34" charset="0"/>
              </a:rPr>
              <a:t>bc</a:t>
            </a:r>
            <a:endParaRPr lang="en-US" sz="2300" b="0" i="0" u="none" strike="noStrike" baseline="0" dirty="0">
              <a:solidFill>
                <a:srgbClr val="008D8D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sz="23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5. </a:t>
            </a:r>
            <a:r>
              <a:rPr lang="en-US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Edge </a:t>
            </a:r>
            <a:r>
              <a:rPr lang="en-US" sz="2300" b="0" i="1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ab </a:t>
            </a:r>
            <a:r>
              <a:rPr lang="en-US" sz="2300" b="0" i="0" u="none" strike="noStrike" baseline="0" dirty="0">
                <a:solidFill>
                  <a:srgbClr val="0000CD"/>
                </a:solidFill>
                <a:latin typeface="Arial Narrow" panose="020B0606020202030204" pitchFamily="34" charset="0"/>
              </a:rPr>
              <a:t>on CH when no point outside</a:t>
            </a:r>
            <a:endParaRPr lang="en-IN" sz="2300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0636B-2A9C-43F2-A27D-AA2DCDEC8AE6}"/>
              </a:ext>
            </a:extLst>
          </p:cNvPr>
          <p:cNvSpPr txBox="1"/>
          <p:nvPr/>
        </p:nvSpPr>
        <p:spPr>
          <a:xfrm>
            <a:off x="2214464" y="2435315"/>
            <a:ext cx="6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1B99B-7F1C-4526-BDCA-3F164EBA6763}"/>
              </a:ext>
            </a:extLst>
          </p:cNvPr>
          <p:cNvSpPr txBox="1"/>
          <p:nvPr/>
        </p:nvSpPr>
        <p:spPr>
          <a:xfrm>
            <a:off x="228600" y="879260"/>
            <a:ext cx="8534400" cy="400110"/>
          </a:xfrm>
          <a:prstGeom prst="rect">
            <a:avLst/>
          </a:prstGeom>
          <a:solidFill>
            <a:srgbClr val="00B0F0"/>
          </a:solidFill>
          <a:ln>
            <a:solidFill>
              <a:srgbClr val="87D078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Find four extremal points (leftmost, rightmost, topmost, bottom-most) to define </a:t>
            </a:r>
            <a:r>
              <a:rPr lang="en-IN" sz="2000" i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98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Analysis: Quick Hull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5E60-BA6D-4E0C-902C-03897B28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17123"/>
            <a:ext cx="2538397" cy="2639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09230-6F28-438D-AAFE-41AD6A7C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08511"/>
            <a:ext cx="2680189" cy="2459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78B07-6E61-4768-9FC4-784613CE8362}"/>
              </a:ext>
            </a:extLst>
          </p:cNvPr>
          <p:cNvSpPr txBox="1"/>
          <p:nvPr/>
        </p:nvSpPr>
        <p:spPr>
          <a:xfrm>
            <a:off x="2984989" y="1447800"/>
            <a:ext cx="6159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MBX10"/>
              </a:rPr>
              <a:t>1. </a:t>
            </a:r>
            <a:r>
              <a:rPr lang="en-IN" sz="2400" b="0" i="0" u="none" strike="noStrike" baseline="0" dirty="0">
                <a:solidFill>
                  <a:srgbClr val="0000CD"/>
                </a:solidFill>
                <a:latin typeface="CMBX10"/>
              </a:rPr>
              <a:t>Initial quadrilateral phase takes </a:t>
            </a:r>
            <a:r>
              <a:rPr lang="en-IN" sz="2400" b="0" i="1" u="none" strike="noStrike" baseline="0" dirty="0">
                <a:solidFill>
                  <a:srgbClr val="0000CD"/>
                </a:solidFill>
                <a:latin typeface="CMMI10"/>
              </a:rPr>
              <a:t>O</a:t>
            </a:r>
            <a:r>
              <a:rPr lang="en-IN" sz="2400" b="0" i="0" u="none" strike="noStrike" baseline="0" dirty="0">
                <a:solidFill>
                  <a:srgbClr val="0000CD"/>
                </a:solidFill>
                <a:latin typeface="CMR10"/>
              </a:rPr>
              <a:t>(</a:t>
            </a:r>
            <a:r>
              <a:rPr lang="en-IN" sz="2400" b="0" i="1" u="none" strike="noStrike" baseline="0" dirty="0">
                <a:solidFill>
                  <a:srgbClr val="0000CD"/>
                </a:solidFill>
                <a:latin typeface="CMMI10"/>
              </a:rPr>
              <a:t>n</a:t>
            </a:r>
            <a:r>
              <a:rPr lang="en-IN" sz="2400" b="0" i="0" u="none" strike="noStrike" baseline="0" dirty="0">
                <a:solidFill>
                  <a:srgbClr val="0000CD"/>
                </a:solidFill>
                <a:latin typeface="CMR10"/>
              </a:rPr>
              <a:t>) </a:t>
            </a:r>
            <a:r>
              <a:rPr lang="en-IN" sz="2400" b="0" i="0" u="none" strike="noStrike" baseline="0" dirty="0">
                <a:solidFill>
                  <a:srgbClr val="0000CD"/>
                </a:solidFill>
                <a:latin typeface="CMBX10"/>
              </a:rPr>
              <a:t>time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CMBX1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2. </a:t>
            </a:r>
            <a:r>
              <a:rPr lang="en-US" sz="2400" b="0" i="1" u="none" strike="noStrike" baseline="0" dirty="0">
                <a:solidFill>
                  <a:srgbClr val="008D8D"/>
                </a:solidFill>
                <a:latin typeface="CMMI10"/>
              </a:rPr>
              <a:t>T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rgbClr val="008D8D"/>
                </a:solidFill>
                <a:latin typeface="CMMI10"/>
              </a:rPr>
              <a:t>n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R10"/>
              </a:rPr>
              <a:t>)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: time to solve the problem for an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edge with </a:t>
            </a:r>
            <a:r>
              <a:rPr lang="en-US" sz="2400" b="0" i="1" u="none" strike="noStrike" baseline="0" dirty="0">
                <a:solidFill>
                  <a:srgbClr val="008D8D"/>
                </a:solidFill>
                <a:latin typeface="CMMI10"/>
              </a:rPr>
              <a:t>n 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points outside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CMBX1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3. 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BX10"/>
              </a:rPr>
              <a:t>Let </a:t>
            </a:r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n</a:t>
            </a:r>
            <a:r>
              <a:rPr lang="en-US" sz="2400" b="0" i="0" u="none" strike="noStrike" baseline="-25000" dirty="0">
                <a:solidFill>
                  <a:srgbClr val="CD00CD"/>
                </a:solidFill>
                <a:latin typeface="CMR7"/>
              </a:rPr>
              <a:t>1</a:t>
            </a:r>
            <a:r>
              <a:rPr lang="en-US" sz="2400" b="0" u="none" strike="noStrike" baseline="0" dirty="0">
                <a:solidFill>
                  <a:srgbClr val="CD00CD"/>
                </a:solidFill>
                <a:latin typeface="CMBX10"/>
              </a:rPr>
              <a:t>, </a:t>
            </a:r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n</a:t>
            </a:r>
            <a:r>
              <a:rPr lang="en-US" sz="2400" b="0" i="0" u="none" strike="noStrike" baseline="-25000" dirty="0">
                <a:solidFill>
                  <a:srgbClr val="CD00CD"/>
                </a:solidFill>
                <a:latin typeface="CMR7"/>
              </a:rPr>
              <a:t>2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R7"/>
              </a:rPr>
              <a:t> 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BX10"/>
              </a:rPr>
              <a:t>be sizes of subproblems.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Then,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CMBX1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CMBX1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CMBX1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4. Analogous to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MBX10"/>
              </a:rPr>
              <a:t>QuickSort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;</a:t>
            </a:r>
            <a:r>
              <a:rPr lang="en-US" sz="2400" b="0" i="0" u="none" strike="noStrike" dirty="0">
                <a:solidFill>
                  <a:srgbClr val="000000"/>
                </a:solidFill>
                <a:latin typeface="CMBX10"/>
              </a:rPr>
              <a:t> </a:t>
            </a:r>
            <a:r>
              <a:rPr lang="en-US" sz="2400" b="0" i="0" u="none" strike="noStrike" baseline="0" dirty="0">
                <a:solidFill>
                  <a:srgbClr val="0000CD"/>
                </a:solidFill>
                <a:latin typeface="CMBX10"/>
              </a:rPr>
              <a:t>Likewise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, this has 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BX10"/>
              </a:rPr>
              <a:t>expected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running</a:t>
            </a:r>
            <a:r>
              <a:rPr lang="en-US" sz="2400" b="0" i="0" u="none" strike="noStrike" dirty="0">
                <a:solidFill>
                  <a:srgbClr val="000000"/>
                </a:solidFill>
                <a:latin typeface="CMBX1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time complexity </a:t>
            </a:r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O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n 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R10"/>
              </a:rPr>
              <a:t>log </a:t>
            </a:r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n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R10"/>
              </a:rPr>
              <a:t>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BX10"/>
              </a:rPr>
              <a:t>, but 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BX10"/>
              </a:rPr>
              <a:t>worst-case time </a:t>
            </a:r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O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n</a:t>
            </a:r>
            <a:r>
              <a:rPr lang="en-US" sz="2400" b="0" i="0" u="none" strike="noStrike" baseline="30000" dirty="0">
                <a:solidFill>
                  <a:srgbClr val="CD00CD"/>
                </a:solidFill>
                <a:latin typeface="CMR7"/>
              </a:rPr>
              <a:t>2</a:t>
            </a:r>
            <a:r>
              <a:rPr lang="en-US" sz="2400" b="0" i="0" u="none" strike="noStrike" baseline="0" dirty="0">
                <a:solidFill>
                  <a:srgbClr val="CD00CD"/>
                </a:solidFill>
                <a:latin typeface="CMR10"/>
              </a:rPr>
              <a:t>)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CB654-4D16-40F3-9BD1-3C7C72F4A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989" y="3875314"/>
            <a:ext cx="6064721" cy="835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94CEE4-7488-4B35-8E03-8DD857103FEF}"/>
              </a:ext>
            </a:extLst>
          </p:cNvPr>
          <p:cNvSpPr txBox="1"/>
          <p:nvPr/>
        </p:nvSpPr>
        <p:spPr>
          <a:xfrm>
            <a:off x="457200" y="509282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n</a:t>
            </a:r>
            <a:r>
              <a:rPr lang="en-US" sz="2400" b="0" i="0" u="none" strike="noStrike" baseline="-25000" dirty="0">
                <a:solidFill>
                  <a:srgbClr val="CD00CD"/>
                </a:solidFill>
                <a:latin typeface="CMR7"/>
              </a:rPr>
              <a:t>1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DCC5-359E-4F56-BA30-B87AF32EA945}"/>
              </a:ext>
            </a:extLst>
          </p:cNvPr>
          <p:cNvSpPr txBox="1"/>
          <p:nvPr/>
        </p:nvSpPr>
        <p:spPr>
          <a:xfrm>
            <a:off x="2113993" y="4062204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u="none" strike="noStrike" baseline="0" dirty="0">
                <a:solidFill>
                  <a:srgbClr val="CD00CD"/>
                </a:solidFill>
                <a:latin typeface="CMMI10"/>
              </a:rPr>
              <a:t>n</a:t>
            </a:r>
            <a:r>
              <a:rPr lang="en-US" sz="2400" baseline="-25000" dirty="0">
                <a:solidFill>
                  <a:srgbClr val="CD00CD"/>
                </a:solidFill>
                <a:latin typeface="CMR7"/>
              </a:rPr>
              <a:t>2</a:t>
            </a:r>
            <a:endParaRPr lang="en-IN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7E3BC-2C15-4AE2-86E6-A61E4D87351B}"/>
              </a:ext>
            </a:extLst>
          </p:cNvPr>
          <p:cNvCxnSpPr>
            <a:cxnSpLocks/>
          </p:cNvCxnSpPr>
          <p:nvPr/>
        </p:nvCxnSpPr>
        <p:spPr bwMode="auto">
          <a:xfrm>
            <a:off x="1443945" y="4648200"/>
            <a:ext cx="260106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2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7F61DC4E-D0A1-E547-B0C8-77B7D273F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618" y="1384300"/>
            <a:ext cx="5867400" cy="4267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Main Idea</a:t>
            </a:r>
          </a:p>
          <a:p>
            <a:pPr lvl="1"/>
            <a:r>
              <a:rPr lang="en-US" altLang="en-US" dirty="0"/>
              <a:t>Find a point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on the convex hull (e.g. the lowest point)</a:t>
            </a:r>
          </a:p>
          <a:p>
            <a:pPr lvl="1"/>
            <a:r>
              <a:rPr lang="en-US" altLang="en-US" dirty="0"/>
              <a:t>Rotate counter-clockwise a line through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until it touches one of the other points (start from a horizontal orientation)</a:t>
            </a:r>
          </a:p>
          <a:p>
            <a:pPr lvl="1"/>
            <a:r>
              <a:rPr lang="en-US" altLang="en-US" dirty="0"/>
              <a:t>Repeat until you reach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dirty="0"/>
              <a:t>again</a:t>
            </a:r>
          </a:p>
          <a:p>
            <a:pPr lvl="1"/>
            <a:r>
              <a:rPr lang="en-US" altLang="en-US" dirty="0"/>
              <a:t>Analogous to selection sort</a:t>
            </a:r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F23DA7F0-79DF-5C49-B4ED-9682B0351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958" y="4267200"/>
            <a:ext cx="2895600" cy="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id="{CB5B7BC1-B870-2F41-8A08-346F098C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958" y="4191000"/>
            <a:ext cx="142875" cy="1444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A47E2DC2-AD5B-4E4E-9C68-7032CE1856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6758" y="3048000"/>
            <a:ext cx="1371600" cy="198120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599" name="Line 23">
            <a:extLst>
              <a:ext uri="{FF2B5EF4-FFF2-40B4-BE49-F238E27FC236}">
                <a16:creationId xmlns:a16="http://schemas.microsoft.com/office/drawing/2014/main" id="{A454FABC-1AE2-B142-B8E1-838D34AD3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2558" y="2362200"/>
            <a:ext cx="533400" cy="228600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D48F3C9B-F596-EB47-81C2-A31AB437E8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12958" y="2133600"/>
            <a:ext cx="1600200" cy="152400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49316ADA-90F0-B445-A5BD-0E4B2DA660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4758" y="2286000"/>
            <a:ext cx="2209800" cy="30480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69C7C1AE-4338-6A40-99F4-D1DED2EB4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3758" y="1828800"/>
            <a:ext cx="1371600" cy="167640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0C276F31-8314-A540-8EA7-D28FAC8E7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2358" y="2438400"/>
            <a:ext cx="228600" cy="198120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4" name="Line 28">
            <a:extLst>
              <a:ext uri="{FF2B5EF4-FFF2-40B4-BE49-F238E27FC236}">
                <a16:creationId xmlns:a16="http://schemas.microsoft.com/office/drawing/2014/main" id="{68C21C1E-8CAA-A14C-ACAA-461AC187E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7558" y="3581400"/>
            <a:ext cx="2362200" cy="914400"/>
          </a:xfrm>
          <a:prstGeom prst="line">
            <a:avLst/>
          </a:prstGeom>
          <a:noFill/>
          <a:ln w="31750">
            <a:solidFill>
              <a:srgbClr val="99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5" name="Freeform 29">
            <a:extLst>
              <a:ext uri="{FF2B5EF4-FFF2-40B4-BE49-F238E27FC236}">
                <a16:creationId xmlns:a16="http://schemas.microsoft.com/office/drawing/2014/main" id="{1FD8F6BB-0FE6-324B-AF1C-EF73B5C47198}"/>
              </a:ext>
            </a:extLst>
          </p:cNvPr>
          <p:cNvSpPr>
            <a:spLocks/>
          </p:cNvSpPr>
          <p:nvPr/>
        </p:nvSpPr>
        <p:spPr bwMode="auto">
          <a:xfrm>
            <a:off x="7970158" y="3746500"/>
            <a:ext cx="355600" cy="520700"/>
          </a:xfrm>
          <a:custGeom>
            <a:avLst/>
            <a:gdLst>
              <a:gd name="T0" fmla="*/ 0 w 224"/>
              <a:gd name="T1" fmla="*/ 328 h 328"/>
              <a:gd name="T2" fmla="*/ 224 w 224"/>
              <a:gd name="T3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4" h="328">
                <a:moveTo>
                  <a:pt x="0" y="328"/>
                </a:moveTo>
                <a:lnTo>
                  <a:pt x="224" y="0"/>
                </a:lnTo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6" name="Freeform 30">
            <a:extLst>
              <a:ext uri="{FF2B5EF4-FFF2-40B4-BE49-F238E27FC236}">
                <a16:creationId xmlns:a16="http://schemas.microsoft.com/office/drawing/2014/main" id="{47E1A3B5-DFF5-1647-A820-393D94C6CAAA}"/>
              </a:ext>
            </a:extLst>
          </p:cNvPr>
          <p:cNvSpPr>
            <a:spLocks/>
          </p:cNvSpPr>
          <p:nvPr/>
        </p:nvSpPr>
        <p:spPr bwMode="auto">
          <a:xfrm>
            <a:off x="8332108" y="3060700"/>
            <a:ext cx="152400" cy="692150"/>
          </a:xfrm>
          <a:custGeom>
            <a:avLst/>
            <a:gdLst>
              <a:gd name="T0" fmla="*/ 0 w 96"/>
              <a:gd name="T1" fmla="*/ 436 h 436"/>
              <a:gd name="T2" fmla="*/ 96 w 96"/>
              <a:gd name="T3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436">
                <a:moveTo>
                  <a:pt x="0" y="436"/>
                </a:moveTo>
                <a:lnTo>
                  <a:pt x="96" y="0"/>
                </a:lnTo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7" name="Freeform 31">
            <a:extLst>
              <a:ext uri="{FF2B5EF4-FFF2-40B4-BE49-F238E27FC236}">
                <a16:creationId xmlns:a16="http://schemas.microsoft.com/office/drawing/2014/main" id="{B701B973-D169-8041-AD39-AD6489C91F31}"/>
              </a:ext>
            </a:extLst>
          </p:cNvPr>
          <p:cNvSpPr>
            <a:spLocks/>
          </p:cNvSpPr>
          <p:nvPr/>
        </p:nvSpPr>
        <p:spPr bwMode="auto">
          <a:xfrm>
            <a:off x="7817758" y="2432050"/>
            <a:ext cx="666750" cy="628650"/>
          </a:xfrm>
          <a:custGeom>
            <a:avLst/>
            <a:gdLst>
              <a:gd name="T0" fmla="*/ 420 w 420"/>
              <a:gd name="T1" fmla="*/ 396 h 396"/>
              <a:gd name="T2" fmla="*/ 0 w 420"/>
              <a:gd name="T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396">
                <a:moveTo>
                  <a:pt x="420" y="396"/>
                </a:moveTo>
                <a:lnTo>
                  <a:pt x="0" y="0"/>
                </a:lnTo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8" name="Freeform 32">
            <a:extLst>
              <a:ext uri="{FF2B5EF4-FFF2-40B4-BE49-F238E27FC236}">
                <a16:creationId xmlns:a16="http://schemas.microsoft.com/office/drawing/2014/main" id="{5257A24A-FB98-BE49-94DE-5536D26044DB}"/>
              </a:ext>
            </a:extLst>
          </p:cNvPr>
          <p:cNvSpPr>
            <a:spLocks/>
          </p:cNvSpPr>
          <p:nvPr/>
        </p:nvSpPr>
        <p:spPr bwMode="auto">
          <a:xfrm>
            <a:off x="7081158" y="2438400"/>
            <a:ext cx="736600" cy="88900"/>
          </a:xfrm>
          <a:custGeom>
            <a:avLst/>
            <a:gdLst>
              <a:gd name="T0" fmla="*/ 464 w 464"/>
              <a:gd name="T1" fmla="*/ 0 h 56"/>
              <a:gd name="T2" fmla="*/ 0 w 464"/>
              <a:gd name="T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4" h="56">
                <a:moveTo>
                  <a:pt x="464" y="0"/>
                </a:moveTo>
                <a:lnTo>
                  <a:pt x="0" y="56"/>
                </a:lnTo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09" name="Freeform 33">
            <a:extLst>
              <a:ext uri="{FF2B5EF4-FFF2-40B4-BE49-F238E27FC236}">
                <a16:creationId xmlns:a16="http://schemas.microsoft.com/office/drawing/2014/main" id="{B9517664-5C0D-7C4D-93E1-4BE236E952FE}"/>
              </a:ext>
            </a:extLst>
          </p:cNvPr>
          <p:cNvSpPr>
            <a:spLocks/>
          </p:cNvSpPr>
          <p:nvPr/>
        </p:nvSpPr>
        <p:spPr bwMode="auto">
          <a:xfrm>
            <a:off x="6585858" y="2533650"/>
            <a:ext cx="501650" cy="603250"/>
          </a:xfrm>
          <a:custGeom>
            <a:avLst/>
            <a:gdLst>
              <a:gd name="T0" fmla="*/ 0 w 316"/>
              <a:gd name="T1" fmla="*/ 380 h 380"/>
              <a:gd name="T2" fmla="*/ 316 w 316"/>
              <a:gd name="T3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380">
                <a:moveTo>
                  <a:pt x="0" y="380"/>
                </a:moveTo>
                <a:lnTo>
                  <a:pt x="316" y="0"/>
                </a:lnTo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10" name="Freeform 34">
            <a:extLst>
              <a:ext uri="{FF2B5EF4-FFF2-40B4-BE49-F238E27FC236}">
                <a16:creationId xmlns:a16="http://schemas.microsoft.com/office/drawing/2014/main" id="{FABB0BBA-72C5-5B44-9115-BD5DE97B9F58}"/>
              </a:ext>
            </a:extLst>
          </p:cNvPr>
          <p:cNvSpPr>
            <a:spLocks/>
          </p:cNvSpPr>
          <p:nvPr/>
        </p:nvSpPr>
        <p:spPr bwMode="auto">
          <a:xfrm>
            <a:off x="6598558" y="3130550"/>
            <a:ext cx="82550" cy="641350"/>
          </a:xfrm>
          <a:custGeom>
            <a:avLst/>
            <a:gdLst>
              <a:gd name="T0" fmla="*/ 52 w 52"/>
              <a:gd name="T1" fmla="*/ 404 h 404"/>
              <a:gd name="T2" fmla="*/ 0 w 52"/>
              <a:gd name="T3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" h="404">
                <a:moveTo>
                  <a:pt x="52" y="404"/>
                </a:moveTo>
                <a:lnTo>
                  <a:pt x="0" y="0"/>
                </a:lnTo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4611" name="Freeform 35">
            <a:extLst>
              <a:ext uri="{FF2B5EF4-FFF2-40B4-BE49-F238E27FC236}">
                <a16:creationId xmlns:a16="http://schemas.microsoft.com/office/drawing/2014/main" id="{56BAA5ED-5426-5541-B645-30D6ABDD2EFA}"/>
              </a:ext>
            </a:extLst>
          </p:cNvPr>
          <p:cNvSpPr>
            <a:spLocks/>
          </p:cNvSpPr>
          <p:nvPr/>
        </p:nvSpPr>
        <p:spPr bwMode="auto">
          <a:xfrm>
            <a:off x="6674758" y="3752850"/>
            <a:ext cx="1295400" cy="514350"/>
          </a:xfrm>
          <a:custGeom>
            <a:avLst/>
            <a:gdLst>
              <a:gd name="T0" fmla="*/ 816 w 816"/>
              <a:gd name="T1" fmla="*/ 324 h 324"/>
              <a:gd name="T2" fmla="*/ 0 w 816"/>
              <a:gd name="T3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6" h="324">
                <a:moveTo>
                  <a:pt x="816" y="324"/>
                </a:moveTo>
                <a:lnTo>
                  <a:pt x="0" y="0"/>
                </a:lnTo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E656E7CD-FC0B-784E-B5E6-B94350E478DC}"/>
              </a:ext>
            </a:extLst>
          </p:cNvPr>
          <p:cNvGrpSpPr>
            <a:grpSpLocks/>
          </p:cNvGrpSpPr>
          <p:nvPr/>
        </p:nvGrpSpPr>
        <p:grpSpPr bwMode="auto">
          <a:xfrm>
            <a:off x="6522358" y="2362200"/>
            <a:ext cx="2032000" cy="1981200"/>
            <a:chOff x="3888" y="1344"/>
            <a:chExt cx="1280" cy="1248"/>
          </a:xfrm>
        </p:grpSpPr>
        <p:sp>
          <p:nvSpPr>
            <p:cNvPr id="24581" name="Oval 5">
              <a:extLst>
                <a:ext uri="{FF2B5EF4-FFF2-40B4-BE49-F238E27FC236}">
                  <a16:creationId xmlns:a16="http://schemas.microsoft.com/office/drawing/2014/main" id="{5CF308D8-F10B-774B-B32C-C9337A151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9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2" name="Oval 6">
              <a:extLst>
                <a:ext uri="{FF2B5EF4-FFF2-40B4-BE49-F238E27FC236}">
                  <a16:creationId xmlns:a16="http://schemas.microsoft.com/office/drawing/2014/main" id="{9500CA5C-A1D5-F041-8C53-436C7E8F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2171"/>
              <a:ext cx="90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3" name="Oval 7">
              <a:extLst>
                <a:ext uri="{FF2B5EF4-FFF2-40B4-BE49-F238E27FC236}">
                  <a16:creationId xmlns:a16="http://schemas.microsoft.com/office/drawing/2014/main" id="{CDB808C3-B5DD-3C4B-A05B-E97168B2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85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4" name="Oval 8">
              <a:extLst>
                <a:ext uri="{FF2B5EF4-FFF2-40B4-BE49-F238E27FC236}">
                  <a16:creationId xmlns:a16="http://schemas.microsoft.com/office/drawing/2014/main" id="{4DF979DC-8203-D44A-BBE5-BF3F140D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344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5" name="Oval 9">
              <a:extLst>
                <a:ext uri="{FF2B5EF4-FFF2-40B4-BE49-F238E27FC236}">
                  <a16:creationId xmlns:a16="http://schemas.microsoft.com/office/drawing/2014/main" id="{D1FBFCB0-6037-9740-B8B3-106D2132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730"/>
              <a:ext cx="90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6" name="Oval 10">
              <a:extLst>
                <a:ext uri="{FF2B5EF4-FFF2-40B4-BE49-F238E27FC236}">
                  <a16:creationId xmlns:a16="http://schemas.microsoft.com/office/drawing/2014/main" id="{0CEBED29-1A51-9A4E-A5EC-5E4466D7F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2171"/>
              <a:ext cx="90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7" name="Oval 11">
              <a:extLst>
                <a:ext uri="{FF2B5EF4-FFF2-40B4-BE49-F238E27FC236}">
                  <a16:creationId xmlns:a16="http://schemas.microsoft.com/office/drawing/2014/main" id="{A7006B2B-3425-0149-94DA-2AAEF91C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1730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8" name="Oval 12">
              <a:extLst>
                <a:ext uri="{FF2B5EF4-FFF2-40B4-BE49-F238E27FC236}">
                  <a16:creationId xmlns:a16="http://schemas.microsoft.com/office/drawing/2014/main" id="{89321B39-BFF3-8343-B66D-FCE4C12D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2501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89" name="Oval 13">
              <a:extLst>
                <a:ext uri="{FF2B5EF4-FFF2-40B4-BE49-F238E27FC236}">
                  <a16:creationId xmlns:a16="http://schemas.microsoft.com/office/drawing/2014/main" id="{7C4FEA3C-8C05-8E44-9B9C-F08FE352B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281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90" name="Oval 14">
              <a:extLst>
                <a:ext uri="{FF2B5EF4-FFF2-40B4-BE49-F238E27FC236}">
                  <a16:creationId xmlns:a16="http://schemas.microsoft.com/office/drawing/2014/main" id="{D03DC4D4-CC14-5648-8A51-8455B58F5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060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591" name="Oval 15">
              <a:extLst>
                <a:ext uri="{FF2B5EF4-FFF2-40B4-BE49-F238E27FC236}">
                  <a16:creationId xmlns:a16="http://schemas.microsoft.com/office/drawing/2014/main" id="{CDBDC9C2-9387-0F42-A2F7-28FB587F5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2171"/>
              <a:ext cx="90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A15C1A7F-2EEE-45C3-9716-D069678BFCD6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991600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Gift Wrapping: Jarvis March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E61FB-D3F0-43BE-9522-2BB1BB50426F}"/>
              </a:ext>
            </a:extLst>
          </p:cNvPr>
          <p:cNvSpPr txBox="1"/>
          <p:nvPr/>
        </p:nvSpPr>
        <p:spPr>
          <a:xfrm>
            <a:off x="7762876" y="4216400"/>
            <a:ext cx="68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2052" name="Picture 4" descr="Image result for gift wrapping process">
            <a:extLst>
              <a:ext uri="{FF2B5EF4-FFF2-40B4-BE49-F238E27FC236}">
                <a16:creationId xmlns:a16="http://schemas.microsoft.com/office/drawing/2014/main" id="{298898A5-3250-4B50-A8D2-F5FDC5876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19" y="725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5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17B6FF5-4483-4196-B18B-95EBD6591CF0}"/>
              </a:ext>
            </a:extLst>
          </p:cNvPr>
          <p:cNvSpPr txBox="1">
            <a:spLocks/>
          </p:cNvSpPr>
          <p:nvPr/>
        </p:nvSpPr>
        <p:spPr>
          <a:xfrm>
            <a:off x="1" y="-29417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Gift Wrapping: Jarvis March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54BBF-A45C-441E-8DB0-97D3601BFA6A}"/>
              </a:ext>
            </a:extLst>
          </p:cNvPr>
          <p:cNvSpPr txBox="1"/>
          <p:nvPr/>
        </p:nvSpPr>
        <p:spPr>
          <a:xfrm>
            <a:off x="461088" y="1128183"/>
            <a:ext cx="5783580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5394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Compute angle between current line and all remaining points;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Pick the vertex with smallest angle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Repeat until you return to the initial point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Time complexity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n.h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), where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 is the input size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 is the number of  vertices on the convex hull (output sensitive); 3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;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Worst case 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(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n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2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800" dirty="0">
              <a:solidFill>
                <a:srgbClr val="000000"/>
              </a:solidFill>
              <a:latin typeface="ComicSansMS"/>
            </a:endParaRPr>
          </a:p>
          <a:p>
            <a:pPr lvl="0"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Space:</a:t>
            </a:r>
            <a:r>
              <a:rPr lang="pt-BR" sz="2800" dirty="0">
                <a:solidFill>
                  <a:srgbClr val="000000"/>
                </a:solidFill>
                <a:latin typeface="ComicSansMS"/>
              </a:rPr>
              <a:t> </a:t>
            </a:r>
            <a:r>
              <a:rPr lang="pt-BR" sz="2800" i="1" dirty="0">
                <a:solidFill>
                  <a:srgbClr val="000000"/>
                </a:solidFill>
                <a:latin typeface="ComicSansMS"/>
              </a:rPr>
              <a:t>O</a:t>
            </a:r>
            <a:r>
              <a:rPr lang="pt-BR" sz="2800" dirty="0">
                <a:solidFill>
                  <a:srgbClr val="000000"/>
                </a:solidFill>
                <a:latin typeface="ComicSansMS"/>
              </a:rPr>
              <a:t>(</a:t>
            </a:r>
            <a:r>
              <a:rPr lang="pt-BR" sz="2800" i="1" dirty="0">
                <a:solidFill>
                  <a:srgbClr val="000000"/>
                </a:solidFill>
                <a:latin typeface="ComicSansMS"/>
              </a:rPr>
              <a:t>n</a:t>
            </a:r>
            <a:r>
              <a:rPr lang="pt-BR" sz="2800" dirty="0">
                <a:solidFill>
                  <a:srgbClr val="000000"/>
                </a:solidFill>
                <a:latin typeface="ComicSansMS"/>
              </a:rPr>
              <a:t>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62305-D01F-4BC1-81F0-334287BCD756}"/>
              </a:ext>
            </a:extLst>
          </p:cNvPr>
          <p:cNvGrpSpPr/>
          <p:nvPr/>
        </p:nvGrpSpPr>
        <p:grpSpPr>
          <a:xfrm>
            <a:off x="6324600" y="1828800"/>
            <a:ext cx="2743200" cy="2667000"/>
            <a:chOff x="5867400" y="1600200"/>
            <a:chExt cx="3048000" cy="3200400"/>
          </a:xfrm>
        </p:grpSpPr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06180CB4-D8BF-4219-97CD-6C9AECD7D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038600"/>
              <a:ext cx="2895600" cy="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6A3F46E8-CDD6-4B20-94C5-57742390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962400"/>
              <a:ext cx="142875" cy="1444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382ADFB4-036C-4298-8817-C64DDD71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2819400"/>
              <a:ext cx="1371600" cy="19812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B9E72E30-4C1D-41A1-AAC7-A98C6BD9B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400" y="2133600"/>
              <a:ext cx="533400" cy="22860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BF3AD32A-6C3E-486E-AC39-6830DCD67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2800" y="1905000"/>
              <a:ext cx="1600200" cy="15240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5E9FC84-9C58-47B3-9D56-01BD23A30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2057400"/>
              <a:ext cx="2209800" cy="3048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EF667C6A-CF70-401C-A4AB-D6D2F4803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1600200"/>
              <a:ext cx="1371600" cy="16764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EC4CBBBB-5F09-400A-8C44-B8F939F7E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209800"/>
              <a:ext cx="228600" cy="19812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6A504AFB-5071-4905-8EEC-310B581B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352800"/>
              <a:ext cx="2362200" cy="9144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F6006D1-6F12-4C0B-ADE3-3083CC35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3517900"/>
              <a:ext cx="355600" cy="520700"/>
            </a:xfrm>
            <a:custGeom>
              <a:avLst/>
              <a:gdLst>
                <a:gd name="T0" fmla="*/ 0 w 224"/>
                <a:gd name="T1" fmla="*/ 328 h 328"/>
                <a:gd name="T2" fmla="*/ 224 w 224"/>
                <a:gd name="T3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328">
                  <a:moveTo>
                    <a:pt x="0" y="328"/>
                  </a:moveTo>
                  <a:lnTo>
                    <a:pt x="224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E6D080A-95E4-4849-9435-72E77A247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2832100"/>
              <a:ext cx="152400" cy="692150"/>
            </a:xfrm>
            <a:custGeom>
              <a:avLst/>
              <a:gdLst>
                <a:gd name="T0" fmla="*/ 0 w 96"/>
                <a:gd name="T1" fmla="*/ 436 h 436"/>
                <a:gd name="T2" fmla="*/ 96 w 96"/>
                <a:gd name="T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36">
                  <a:moveTo>
                    <a:pt x="0" y="436"/>
                  </a:moveTo>
                  <a:lnTo>
                    <a:pt x="96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6C8ED2D-D125-4C5A-B834-1379EA6A8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2203450"/>
              <a:ext cx="666750" cy="628650"/>
            </a:xfrm>
            <a:custGeom>
              <a:avLst/>
              <a:gdLst>
                <a:gd name="T0" fmla="*/ 420 w 420"/>
                <a:gd name="T1" fmla="*/ 396 h 396"/>
                <a:gd name="T2" fmla="*/ 0 w 420"/>
                <a:gd name="T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396">
                  <a:moveTo>
                    <a:pt x="420" y="396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1E3F4E3-1BCF-4DA5-910B-1B002060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2209800"/>
              <a:ext cx="736600" cy="88900"/>
            </a:xfrm>
            <a:custGeom>
              <a:avLst/>
              <a:gdLst>
                <a:gd name="T0" fmla="*/ 464 w 464"/>
                <a:gd name="T1" fmla="*/ 0 h 56"/>
                <a:gd name="T2" fmla="*/ 0 w 464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4" h="56">
                  <a:moveTo>
                    <a:pt x="464" y="0"/>
                  </a:moveTo>
                  <a:lnTo>
                    <a:pt x="0" y="56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D43A1C8-3A65-4716-A6A3-E51B2E99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700" y="2305050"/>
              <a:ext cx="501650" cy="603250"/>
            </a:xfrm>
            <a:custGeom>
              <a:avLst/>
              <a:gdLst>
                <a:gd name="T0" fmla="*/ 0 w 316"/>
                <a:gd name="T1" fmla="*/ 380 h 380"/>
                <a:gd name="T2" fmla="*/ 316 w 316"/>
                <a:gd name="T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6" h="380">
                  <a:moveTo>
                    <a:pt x="0" y="380"/>
                  </a:moveTo>
                  <a:lnTo>
                    <a:pt x="316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6711852-C171-46AB-8A87-4CA096275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901950"/>
              <a:ext cx="82550" cy="641350"/>
            </a:xfrm>
            <a:custGeom>
              <a:avLst/>
              <a:gdLst>
                <a:gd name="T0" fmla="*/ 52 w 52"/>
                <a:gd name="T1" fmla="*/ 404 h 404"/>
                <a:gd name="T2" fmla="*/ 0 w 52"/>
                <a:gd name="T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404">
                  <a:moveTo>
                    <a:pt x="52" y="404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941F69B-6C50-4349-8498-2FCA1A697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524250"/>
              <a:ext cx="1295400" cy="514350"/>
            </a:xfrm>
            <a:custGeom>
              <a:avLst/>
              <a:gdLst>
                <a:gd name="T0" fmla="*/ 816 w 816"/>
                <a:gd name="T1" fmla="*/ 324 h 324"/>
                <a:gd name="T2" fmla="*/ 0 w 816"/>
                <a:gd name="T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6" h="324">
                  <a:moveTo>
                    <a:pt x="816" y="324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5E3A6879-137E-42F9-AB2A-385457FDC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133600"/>
              <a:ext cx="2032000" cy="1981200"/>
              <a:chOff x="3888" y="1344"/>
              <a:chExt cx="1280" cy="1248"/>
            </a:xfrm>
          </p:grpSpPr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B2E0C083-FFA4-47AF-8CC0-35E45F873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99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" name="Oval 6">
                <a:extLst>
                  <a:ext uri="{FF2B5EF4-FFF2-40B4-BE49-F238E27FC236}">
                    <a16:creationId xmlns:a16="http://schemas.microsoft.com/office/drawing/2014/main" id="{541FA940-D990-4E1D-B512-604366557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2171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Oval 7">
                <a:extLst>
                  <a:ext uri="{FF2B5EF4-FFF2-40B4-BE49-F238E27FC236}">
                    <a16:creationId xmlns:a16="http://schemas.microsoft.com/office/drawing/2014/main" id="{28854C89-C2A9-4F7C-A7A9-F28F92C05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785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3F8DC686-2040-4900-B5BE-CD9D905FA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" y="1344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EA33E86B-9F8C-40CB-B857-2FA51F72D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730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3" name="Oval 10">
                <a:extLst>
                  <a:ext uri="{FF2B5EF4-FFF2-40B4-BE49-F238E27FC236}">
                    <a16:creationId xmlns:a16="http://schemas.microsoft.com/office/drawing/2014/main" id="{6DDB107A-1771-4200-B0F8-4492CCD4F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2171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4" name="Oval 11">
                <a:extLst>
                  <a:ext uri="{FF2B5EF4-FFF2-40B4-BE49-F238E27FC236}">
                    <a16:creationId xmlns:a16="http://schemas.microsoft.com/office/drawing/2014/main" id="{2E33A840-5AED-48E4-950C-1018C039F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1730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5" name="Oval 12">
                <a:extLst>
                  <a:ext uri="{FF2B5EF4-FFF2-40B4-BE49-F238E27FC236}">
                    <a16:creationId xmlns:a16="http://schemas.microsoft.com/office/drawing/2014/main" id="{4DF111A1-76AD-4D3D-948E-8C2C8B5E7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2501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6" name="Oval 13">
                <a:extLst>
                  <a:ext uri="{FF2B5EF4-FFF2-40B4-BE49-F238E27FC236}">
                    <a16:creationId xmlns:a16="http://schemas.microsoft.com/office/drawing/2014/main" id="{BC190F50-4FF5-4AA7-9135-EC0159F91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2281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7" name="Oval 14">
                <a:extLst>
                  <a:ext uri="{FF2B5EF4-FFF2-40B4-BE49-F238E27FC236}">
                    <a16:creationId xmlns:a16="http://schemas.microsoft.com/office/drawing/2014/main" id="{1A3BE51B-682D-4E77-9F38-2B4EE993B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060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8" name="Oval 15">
                <a:extLst>
                  <a:ext uri="{FF2B5EF4-FFF2-40B4-BE49-F238E27FC236}">
                    <a16:creationId xmlns:a16="http://schemas.microsoft.com/office/drawing/2014/main" id="{3291EB45-9BE8-4EB7-B634-59AEA0264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2" y="2171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9BD0B8-A638-425F-AC62-CA01F0BE82CE}"/>
                </a:ext>
              </a:extLst>
            </p:cNvPr>
            <p:cNvSpPr txBox="1"/>
            <p:nvPr/>
          </p:nvSpPr>
          <p:spPr>
            <a:xfrm>
              <a:off x="7412718" y="3987800"/>
              <a:ext cx="6858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p</a:t>
              </a:r>
              <a:r>
                <a:rPr kumimoji="0" lang="en-US" alt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1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32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17B6FF5-4483-4196-B18B-95EBD6591CF0}"/>
              </a:ext>
            </a:extLst>
          </p:cNvPr>
          <p:cNvSpPr txBox="1">
            <a:spLocks/>
          </p:cNvSpPr>
          <p:nvPr/>
        </p:nvSpPr>
        <p:spPr>
          <a:xfrm>
            <a:off x="1" y="-29417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Gift Wrapping: Jarvis March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54BBF-A45C-441E-8DB0-97D3601BFA6A}"/>
              </a:ext>
            </a:extLst>
          </p:cNvPr>
          <p:cNvSpPr txBox="1"/>
          <p:nvPr/>
        </p:nvSpPr>
        <p:spPr>
          <a:xfrm>
            <a:off x="304800" y="1128183"/>
            <a:ext cx="593986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5394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Compute angle between current line and all remaining points;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Pick the vertex with smallest angle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SansMS"/>
                <a:ea typeface="+mn-ea"/>
                <a:cs typeface="Arial" pitchFamily="34" charset="0"/>
              </a:rPr>
              <a:t>Repeat until you return to the initial point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62305-D01F-4BC1-81F0-334287BCD756}"/>
              </a:ext>
            </a:extLst>
          </p:cNvPr>
          <p:cNvGrpSpPr/>
          <p:nvPr/>
        </p:nvGrpSpPr>
        <p:grpSpPr>
          <a:xfrm>
            <a:off x="6324600" y="936455"/>
            <a:ext cx="2743200" cy="2667000"/>
            <a:chOff x="5867400" y="1600200"/>
            <a:chExt cx="3048000" cy="3200400"/>
          </a:xfrm>
        </p:grpSpPr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06180CB4-D8BF-4219-97CD-6C9AECD7D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038600"/>
              <a:ext cx="2895600" cy="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6A3F46E8-CDD6-4B20-94C5-57742390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962400"/>
              <a:ext cx="142875" cy="1444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382ADFB4-036C-4298-8817-C64DDD71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2819400"/>
              <a:ext cx="1371600" cy="19812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B9E72E30-4C1D-41A1-AAC7-A98C6BD9B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400" y="2133600"/>
              <a:ext cx="533400" cy="22860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BF3AD32A-6C3E-486E-AC39-6830DCD67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2800" y="1905000"/>
              <a:ext cx="1600200" cy="15240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5E9FC84-9C58-47B3-9D56-01BD23A30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2057400"/>
              <a:ext cx="2209800" cy="3048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EF667C6A-CF70-401C-A4AB-D6D2F4803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1600200"/>
              <a:ext cx="1371600" cy="16764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EC4CBBBB-5F09-400A-8C44-B8F939F7E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209800"/>
              <a:ext cx="228600" cy="19812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6A504AFB-5071-4905-8EEC-310B581B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352800"/>
              <a:ext cx="2362200" cy="914400"/>
            </a:xfrm>
            <a:prstGeom prst="line">
              <a:avLst/>
            </a:prstGeom>
            <a:noFill/>
            <a:ln w="317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F6006D1-6F12-4C0B-ADE3-3083CC35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3517900"/>
              <a:ext cx="355600" cy="520700"/>
            </a:xfrm>
            <a:custGeom>
              <a:avLst/>
              <a:gdLst>
                <a:gd name="T0" fmla="*/ 0 w 224"/>
                <a:gd name="T1" fmla="*/ 328 h 328"/>
                <a:gd name="T2" fmla="*/ 224 w 224"/>
                <a:gd name="T3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328">
                  <a:moveTo>
                    <a:pt x="0" y="328"/>
                  </a:moveTo>
                  <a:lnTo>
                    <a:pt x="224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E6D080A-95E4-4849-9435-72E77A247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2832100"/>
              <a:ext cx="152400" cy="692150"/>
            </a:xfrm>
            <a:custGeom>
              <a:avLst/>
              <a:gdLst>
                <a:gd name="T0" fmla="*/ 0 w 96"/>
                <a:gd name="T1" fmla="*/ 436 h 436"/>
                <a:gd name="T2" fmla="*/ 96 w 96"/>
                <a:gd name="T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36">
                  <a:moveTo>
                    <a:pt x="0" y="436"/>
                  </a:moveTo>
                  <a:lnTo>
                    <a:pt x="96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6C8ED2D-D125-4C5A-B834-1379EA6A8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2203450"/>
              <a:ext cx="666750" cy="628650"/>
            </a:xfrm>
            <a:custGeom>
              <a:avLst/>
              <a:gdLst>
                <a:gd name="T0" fmla="*/ 420 w 420"/>
                <a:gd name="T1" fmla="*/ 396 h 396"/>
                <a:gd name="T2" fmla="*/ 0 w 420"/>
                <a:gd name="T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396">
                  <a:moveTo>
                    <a:pt x="420" y="396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1E3F4E3-1BCF-4DA5-910B-1B002060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2209800"/>
              <a:ext cx="736600" cy="88900"/>
            </a:xfrm>
            <a:custGeom>
              <a:avLst/>
              <a:gdLst>
                <a:gd name="T0" fmla="*/ 464 w 464"/>
                <a:gd name="T1" fmla="*/ 0 h 56"/>
                <a:gd name="T2" fmla="*/ 0 w 464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4" h="56">
                  <a:moveTo>
                    <a:pt x="464" y="0"/>
                  </a:moveTo>
                  <a:lnTo>
                    <a:pt x="0" y="56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D43A1C8-3A65-4716-A6A3-E51B2E99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700" y="2305050"/>
              <a:ext cx="501650" cy="603250"/>
            </a:xfrm>
            <a:custGeom>
              <a:avLst/>
              <a:gdLst>
                <a:gd name="T0" fmla="*/ 0 w 316"/>
                <a:gd name="T1" fmla="*/ 380 h 380"/>
                <a:gd name="T2" fmla="*/ 316 w 316"/>
                <a:gd name="T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6" h="380">
                  <a:moveTo>
                    <a:pt x="0" y="380"/>
                  </a:moveTo>
                  <a:lnTo>
                    <a:pt x="316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6711852-C171-46AB-8A87-4CA096275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901950"/>
              <a:ext cx="82550" cy="641350"/>
            </a:xfrm>
            <a:custGeom>
              <a:avLst/>
              <a:gdLst>
                <a:gd name="T0" fmla="*/ 52 w 52"/>
                <a:gd name="T1" fmla="*/ 404 h 404"/>
                <a:gd name="T2" fmla="*/ 0 w 52"/>
                <a:gd name="T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404">
                  <a:moveTo>
                    <a:pt x="52" y="404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941F69B-6C50-4349-8498-2FCA1A697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524250"/>
              <a:ext cx="1295400" cy="514350"/>
            </a:xfrm>
            <a:custGeom>
              <a:avLst/>
              <a:gdLst>
                <a:gd name="T0" fmla="*/ 816 w 816"/>
                <a:gd name="T1" fmla="*/ 324 h 324"/>
                <a:gd name="T2" fmla="*/ 0 w 816"/>
                <a:gd name="T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6" h="324">
                  <a:moveTo>
                    <a:pt x="816" y="324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5E3A6879-137E-42F9-AB2A-385457FDC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133600"/>
              <a:ext cx="2032000" cy="1981200"/>
              <a:chOff x="3888" y="1344"/>
              <a:chExt cx="1280" cy="1248"/>
            </a:xfrm>
          </p:grpSpPr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B2E0C083-FFA4-47AF-8CC0-35E45F873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99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" name="Oval 6">
                <a:extLst>
                  <a:ext uri="{FF2B5EF4-FFF2-40B4-BE49-F238E27FC236}">
                    <a16:creationId xmlns:a16="http://schemas.microsoft.com/office/drawing/2014/main" id="{541FA940-D990-4E1D-B512-604366557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2171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Oval 7">
                <a:extLst>
                  <a:ext uri="{FF2B5EF4-FFF2-40B4-BE49-F238E27FC236}">
                    <a16:creationId xmlns:a16="http://schemas.microsoft.com/office/drawing/2014/main" id="{28854C89-C2A9-4F7C-A7A9-F28F92C05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785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3F8DC686-2040-4900-B5BE-CD9D905FA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" y="1344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EA33E86B-9F8C-40CB-B857-2FA51F72D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730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3" name="Oval 10">
                <a:extLst>
                  <a:ext uri="{FF2B5EF4-FFF2-40B4-BE49-F238E27FC236}">
                    <a16:creationId xmlns:a16="http://schemas.microsoft.com/office/drawing/2014/main" id="{6DDB107A-1771-4200-B0F8-4492CCD4F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2171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4" name="Oval 11">
                <a:extLst>
                  <a:ext uri="{FF2B5EF4-FFF2-40B4-BE49-F238E27FC236}">
                    <a16:creationId xmlns:a16="http://schemas.microsoft.com/office/drawing/2014/main" id="{2E33A840-5AED-48E4-950C-1018C039F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1730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5" name="Oval 12">
                <a:extLst>
                  <a:ext uri="{FF2B5EF4-FFF2-40B4-BE49-F238E27FC236}">
                    <a16:creationId xmlns:a16="http://schemas.microsoft.com/office/drawing/2014/main" id="{4DF111A1-76AD-4D3D-948E-8C2C8B5E7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2501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6" name="Oval 13">
                <a:extLst>
                  <a:ext uri="{FF2B5EF4-FFF2-40B4-BE49-F238E27FC236}">
                    <a16:creationId xmlns:a16="http://schemas.microsoft.com/office/drawing/2014/main" id="{BC190F50-4FF5-4AA7-9135-EC0159F91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2281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7" name="Oval 14">
                <a:extLst>
                  <a:ext uri="{FF2B5EF4-FFF2-40B4-BE49-F238E27FC236}">
                    <a16:creationId xmlns:a16="http://schemas.microsoft.com/office/drawing/2014/main" id="{1A3BE51B-682D-4E77-9F38-2B4EE993B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060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8" name="Oval 15">
                <a:extLst>
                  <a:ext uri="{FF2B5EF4-FFF2-40B4-BE49-F238E27FC236}">
                    <a16:creationId xmlns:a16="http://schemas.microsoft.com/office/drawing/2014/main" id="{3291EB45-9BE8-4EB7-B634-59AEA0264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2" y="2171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9BD0B8-A638-425F-AC62-CA01F0BE82CE}"/>
                </a:ext>
              </a:extLst>
            </p:cNvPr>
            <p:cNvSpPr txBox="1"/>
            <p:nvPr/>
          </p:nvSpPr>
          <p:spPr>
            <a:xfrm>
              <a:off x="7412718" y="3987800"/>
              <a:ext cx="6858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p</a:t>
              </a:r>
              <a:r>
                <a:rPr kumimoji="0" lang="en-US" alt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1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9EDCD8B-C3B1-40F8-B2D1-5E6160FF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96" y="3669490"/>
            <a:ext cx="5442333" cy="3106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5531C-1E2B-448D-B4E9-8ADB1E80FACA}"/>
              </a:ext>
            </a:extLst>
          </p:cNvPr>
          <p:cNvSpPr txBox="1"/>
          <p:nvPr/>
        </p:nvSpPr>
        <p:spPr>
          <a:xfrm>
            <a:off x="165871" y="522286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pre-processing idea that is useful for practical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DC3F-6952-4A90-99A1-9089DA2E5A64}"/>
              </a:ext>
            </a:extLst>
          </p:cNvPr>
          <p:cNvSpPr txBox="1"/>
          <p:nvPr/>
        </p:nvSpPr>
        <p:spPr>
          <a:xfrm>
            <a:off x="43434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2676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3D0A3D-87B8-400D-9E7E-9D064A7F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4268077" cy="30149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80D8F-59FE-4F53-894F-CCB9FCD42589}"/>
              </a:ext>
            </a:extLst>
          </p:cNvPr>
          <p:cNvCxnSpPr/>
          <p:nvPr/>
        </p:nvCxnSpPr>
        <p:spPr bwMode="auto">
          <a:xfrm>
            <a:off x="3429000" y="4191000"/>
            <a:ext cx="838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EE6F04-4BFE-452A-AB5F-8FB0288782D7}"/>
              </a:ext>
            </a:extLst>
          </p:cNvPr>
          <p:cNvCxnSpPr>
            <a:cxnSpLocks/>
          </p:cNvCxnSpPr>
          <p:nvPr/>
        </p:nvCxnSpPr>
        <p:spPr bwMode="auto">
          <a:xfrm>
            <a:off x="2819400" y="3429000"/>
            <a:ext cx="5334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4830DD-4508-4E7E-A131-FE71B67F4B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2000" y="2286000"/>
            <a:ext cx="1066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63FE070-E0C3-4F9C-8033-8DA99648C3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 Faster Algorithm: Graham Scan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79D5F-4BDF-47AF-91F7-6F82137F378E}"/>
              </a:ext>
            </a:extLst>
          </p:cNvPr>
          <p:cNvSpPr txBox="1"/>
          <p:nvPr/>
        </p:nvSpPr>
        <p:spPr>
          <a:xfrm>
            <a:off x="1066800" y="504952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Based on the basic idea of “orientation”: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When we travel along the boundary of convex polygon in CCW (CW), we always take left (right) turn!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9FED7-9A48-4E6A-A609-6C70A993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32658"/>
            <a:ext cx="1145754" cy="147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E33DFAB-8775-40EB-9051-C432967F698B}"/>
              </a:ext>
            </a:extLst>
          </p:cNvPr>
          <p:cNvSpPr txBox="1"/>
          <p:nvPr/>
        </p:nvSpPr>
        <p:spPr>
          <a:xfrm>
            <a:off x="609600" y="57875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Complexity: 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O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(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n</a:t>
            </a:r>
            <a:r>
              <a:rPr lang="en-IN" sz="2800" baseline="30000" dirty="0">
                <a:solidFill>
                  <a:srgbClr val="005394"/>
                </a:solidFill>
                <a:latin typeface="ComicSansMS"/>
              </a:rPr>
              <a:t> 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log 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n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 Faster Algorithm: Graham Scan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B2D9F-13F3-424C-A537-64D22A51F4C1}"/>
              </a:ext>
            </a:extLst>
          </p:cNvPr>
          <p:cNvSpPr txBox="1"/>
          <p:nvPr/>
        </p:nvSpPr>
        <p:spPr>
          <a:xfrm>
            <a:off x="228599" y="1420027"/>
            <a:ext cx="8686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We know that the leftmost given point has to be in the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convex hull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Fix the origin at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the leftmost point (assume unique)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ll other points have positive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x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coordinates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Sort the points in increasing order of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y/x, </a:t>
            </a:r>
            <a:r>
              <a:rPr lang="en-US" sz="2400" b="0" u="none" strike="noStrike" baseline="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.,e., angular sorting</a:t>
            </a:r>
          </a:p>
          <a:p>
            <a:pPr algn="l"/>
            <a:endParaRPr lang="en-US" sz="2400" b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Incrementally construct the convex hull using a stack and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Orientation test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E19D-5834-462B-935D-644CD4E3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30" y="2133601"/>
            <a:ext cx="6268630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52400" y="118619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Points are numbered in increasing order of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y/x </a:t>
            </a:r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(angular sorting)</a:t>
            </a:r>
          </a:p>
        </p:txBody>
      </p:sp>
    </p:spTree>
    <p:extLst>
      <p:ext uri="{BB962C8B-B14F-4D97-AF65-F5344CB8AC3E}">
        <p14:creationId xmlns:p14="http://schemas.microsoft.com/office/powerpoint/2010/main" val="3520613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76200" y="1043656"/>
            <a:ext cx="868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start from the origin and add first two points (0, 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) on the 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running hull; this  edge will always be on the hull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BF009-BEF0-4EFB-98C0-0C2FDFAC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75" y="2203219"/>
            <a:ext cx="6133394" cy="4063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7E861-9387-4F91-BB7D-DB8C2DB1A428}"/>
              </a:ext>
            </a:extLst>
          </p:cNvPr>
          <p:cNvSpPr txBox="1"/>
          <p:nvPr/>
        </p:nvSpPr>
        <p:spPr>
          <a:xfrm>
            <a:off x="2819400" y="3198167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4442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4D2-C1F1-9D4C-BC6E-0532AB08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Computing the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D605-A2A3-2B4C-8D86-04DD7765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Input: DCEL for S</a:t>
            </a:r>
            <a:r>
              <a:rPr lang="en-US" baseline="-25000" dirty="0"/>
              <a:t>1</a:t>
            </a:r>
            <a:r>
              <a:rPr lang="en-US" dirty="0"/>
              <a:t> and DCEL for S</a:t>
            </a:r>
            <a:r>
              <a:rPr lang="en-US" baseline="-25000" dirty="0"/>
              <a:t>2</a:t>
            </a:r>
          </a:p>
          <a:p>
            <a:r>
              <a:rPr lang="en-US" dirty="0"/>
              <a:t>Output: DCEL for the overlay of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13C72-582E-EE4E-9533-892A46B4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3" y="2572455"/>
            <a:ext cx="8001000" cy="3553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CAC3A-3597-49DE-B12F-F1D9AFADD1CE}"/>
              </a:ext>
            </a:extLst>
          </p:cNvPr>
          <p:cNvSpPr txBox="1"/>
          <p:nvPr/>
        </p:nvSpPr>
        <p:spPr>
          <a:xfrm>
            <a:off x="6995790" y="6397025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3158474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38099" y="877431"/>
            <a:ext cx="9067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LMSans10-Regular"/>
              </a:rPr>
              <a:t>Adding point 3 causes a consecutive triple 1-2-3, </a:t>
            </a:r>
            <a:r>
              <a:rPr lang="en-US" sz="2400" dirty="0">
                <a:latin typeface="LMSans10-Regular"/>
              </a:rPr>
              <a:t>with</a:t>
            </a:r>
            <a:r>
              <a:rPr lang="en-US" sz="2400" b="0" i="0" u="none" strike="noStrike" baseline="0" dirty="0">
                <a:latin typeface="LMSans10-Regular"/>
              </a:rPr>
              <a:t> a </a:t>
            </a:r>
            <a:r>
              <a:rPr lang="en-US" sz="2400" dirty="0">
                <a:latin typeface="LMSans10-Regular"/>
              </a:rPr>
              <a:t>right-turn at the concave </a:t>
            </a:r>
            <a:r>
              <a:rPr lang="en-US" sz="2400" b="0" i="0" u="none" strike="noStrike" baseline="0" dirty="0">
                <a:latin typeface="LMSans10-Regular"/>
              </a:rPr>
              <a:t>corner 2; </a:t>
            </a:r>
            <a:r>
              <a:rPr lang="en-US" sz="2400" dirty="0">
                <a:latin typeface="LMSans10-Regular"/>
              </a:rPr>
              <a:t> right-turns not allowed in CCW traversal!</a:t>
            </a:r>
          </a:p>
          <a:p>
            <a:pPr algn="l"/>
            <a:r>
              <a:rPr lang="en-US" sz="2400" b="0" i="0" u="none" strike="noStrike" baseline="0" dirty="0">
                <a:latin typeface="LMSans10-Regular"/>
              </a:rPr>
              <a:t>this</a:t>
            </a:r>
            <a:r>
              <a:rPr lang="en-US" sz="2400" b="0" i="0" u="none" strike="noStrike" dirty="0">
                <a:latin typeface="LMSans10-Regular"/>
              </a:rPr>
              <a:t> </a:t>
            </a:r>
            <a:r>
              <a:rPr lang="en-US" sz="2400" b="0" i="0" u="none" strike="noStrike" baseline="0" dirty="0">
                <a:latin typeface="LMSans10-Regular"/>
              </a:rPr>
              <a:t>can be checked by </a:t>
            </a:r>
            <a:r>
              <a:rPr lang="en-US" sz="2400" dirty="0">
                <a:latin typeface="LMSans10-Regular"/>
              </a:rPr>
              <a:t>O</a:t>
            </a:r>
            <a:r>
              <a:rPr lang="en-US" sz="2400" b="0" i="0" u="none" strike="noStrike" baseline="0" dirty="0">
                <a:latin typeface="LMSans10-Regular"/>
              </a:rPr>
              <a:t>rientation </a:t>
            </a:r>
            <a:r>
              <a:rPr lang="en-US" sz="2400" dirty="0">
                <a:latin typeface="LMSans10-Regular"/>
              </a:rPr>
              <a:t>T</a:t>
            </a:r>
            <a:r>
              <a:rPr lang="en-US" sz="2400" b="0" i="0" u="none" strike="noStrike" baseline="0" dirty="0">
                <a:latin typeface="LMSans10-Regular"/>
              </a:rPr>
              <a:t>est; corner 2 cannot be </a:t>
            </a:r>
            <a:r>
              <a:rPr lang="en-US" sz="2400" dirty="0">
                <a:latin typeface="LMSans10-Regular"/>
              </a:rPr>
              <a:t>on the hull; </a:t>
            </a:r>
            <a:r>
              <a:rPr lang="en-US" sz="2400" b="0" i="0" u="none" strike="noStrike" baseline="0" dirty="0">
                <a:latin typeface="LMSans10-Regular"/>
              </a:rPr>
              <a:t>remove 2, add direct </a:t>
            </a:r>
            <a:r>
              <a:rPr lang="en-US" sz="2400" dirty="0">
                <a:latin typeface="LMSans10-Regular"/>
              </a:rPr>
              <a:t>e</a:t>
            </a:r>
            <a:r>
              <a:rPr lang="en-US" sz="2400" b="0" i="0" u="none" strike="noStrike" baseline="0" dirty="0">
                <a:latin typeface="LMSans10-Regular"/>
              </a:rPr>
              <a:t>dge (1, 3)</a:t>
            </a:r>
            <a:endParaRPr lang="en-US" sz="2400" b="0" i="1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A8569-11B4-4240-B000-F8845838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91" y="2362200"/>
            <a:ext cx="6319971" cy="4164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E94F2-2C7B-438E-8E16-E64C5B5F52EA}"/>
              </a:ext>
            </a:extLst>
          </p:cNvPr>
          <p:cNvSpPr txBox="1"/>
          <p:nvPr/>
        </p:nvSpPr>
        <p:spPr>
          <a:xfrm>
            <a:off x="2819400" y="3198167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CAF01-5810-4FD7-BEE9-44109D40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81" y="5568914"/>
            <a:ext cx="4089919" cy="13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52400" y="1186190"/>
            <a:ext cx="65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dirty="0">
                <a:solidFill>
                  <a:srgbClr val="000000"/>
                </a:solidFill>
                <a:latin typeface="Arial Narrow" panose="020B0606020202030204" pitchFamily="34" charset="0"/>
              </a:rPr>
              <a:t>… 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add direct edge between (1</a:t>
            </a:r>
            <a:r>
              <a:rPr lang="en-US" sz="2800" i="1" dirty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3)</a:t>
            </a:r>
            <a:endParaRPr lang="en-US" sz="2800" b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CF0B2-06A0-4CE5-A4EA-D807377B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19" y="2093167"/>
            <a:ext cx="6868159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894DF-A5E1-42C4-B104-D421731E4DDA}"/>
              </a:ext>
            </a:extLst>
          </p:cNvPr>
          <p:cNvSpPr txBox="1"/>
          <p:nvPr/>
        </p:nvSpPr>
        <p:spPr>
          <a:xfrm>
            <a:off x="2438400" y="30480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9363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52400" y="957528"/>
            <a:ext cx="876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LMSans10-Regular"/>
              </a:rPr>
              <a:t>Adding point 4 to the chain causes a right-turn,  remove 3</a:t>
            </a:r>
            <a:endParaRPr lang="en-US" sz="2800" b="0" i="1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9B449-69ED-4659-A1CF-CD439256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4" y="1981200"/>
            <a:ext cx="7432470" cy="4558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B4B997-2229-4B42-BA82-547FB7B4B37F}"/>
              </a:ext>
            </a:extLst>
          </p:cNvPr>
          <p:cNvSpPr txBox="1"/>
          <p:nvPr/>
        </p:nvSpPr>
        <p:spPr>
          <a:xfrm>
            <a:off x="2438400" y="31242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4078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52400" y="1143000"/>
            <a:ext cx="65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Remove 3 and add direct edge (1,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3CE44-E8D8-492F-9F54-28A11DC0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05232"/>
            <a:ext cx="7039735" cy="4358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80320-F44D-4842-AF43-D2FCAD137F11}"/>
              </a:ext>
            </a:extLst>
          </p:cNvPr>
          <p:cNvSpPr txBox="1"/>
          <p:nvPr/>
        </p:nvSpPr>
        <p:spPr>
          <a:xfrm>
            <a:off x="2438400" y="31242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16161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90499" y="903877"/>
            <a:ext cx="8763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Continue adding points as long as we see left-turns, i.e., convex corners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86495-7CA6-4C69-A8FE-F116659B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23662"/>
            <a:ext cx="6829455" cy="4552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255BE-3C35-483D-9A44-5C1A3D1F754C}"/>
              </a:ext>
            </a:extLst>
          </p:cNvPr>
          <p:cNvSpPr txBox="1"/>
          <p:nvPr/>
        </p:nvSpPr>
        <p:spPr>
          <a:xfrm>
            <a:off x="2362200" y="31242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109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52400" y="118619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Right-turn again, concave corner ..remove 6, add (5, 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0ADF3-1766-4656-8E1A-941663B6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8" y="1838131"/>
            <a:ext cx="7239000" cy="4721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265259-1F6C-4A39-BEA1-B187B3F1BC44}"/>
              </a:ext>
            </a:extLst>
          </p:cNvPr>
          <p:cNvSpPr txBox="1"/>
          <p:nvPr/>
        </p:nvSpPr>
        <p:spPr>
          <a:xfrm>
            <a:off x="2362200" y="31242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6952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52399" y="1042691"/>
            <a:ext cx="8839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.. </a:t>
            </a:r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after adding (5, 7), bad corner still remains at 5; remove 5, add </a:t>
            </a:r>
          </a:p>
          <a:p>
            <a:pPr algn="l"/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edge (4,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F8752-8948-46C0-B291-6EE0EBDD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57" y="1992133"/>
            <a:ext cx="6904174" cy="4620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E28C8-554F-4C99-86F5-C14614376AD1}"/>
              </a:ext>
            </a:extLst>
          </p:cNvPr>
          <p:cNvSpPr txBox="1"/>
          <p:nvPr/>
        </p:nvSpPr>
        <p:spPr>
          <a:xfrm>
            <a:off x="2362200" y="30480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16151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F2FCA-8FC2-4346-B90E-72DA66D9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9980"/>
            <a:ext cx="6717987" cy="4364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3099C-7B21-45E9-94FC-E8FD17B5ADC7}"/>
              </a:ext>
            </a:extLst>
          </p:cNvPr>
          <p:cNvSpPr txBox="1"/>
          <p:nvPr/>
        </p:nvSpPr>
        <p:spPr>
          <a:xfrm>
            <a:off x="304800" y="1066800"/>
            <a:ext cx="883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… remove 5, add edge (4, 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9B26A-0E47-4BC2-BAD7-7DD55C48E526}"/>
              </a:ext>
            </a:extLst>
          </p:cNvPr>
          <p:cNvSpPr txBox="1"/>
          <p:nvPr/>
        </p:nvSpPr>
        <p:spPr>
          <a:xfrm>
            <a:off x="2286000" y="31242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58801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Graham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C6029-266B-4B81-A75E-1DF57E831F4B}"/>
              </a:ext>
            </a:extLst>
          </p:cNvPr>
          <p:cNvSpPr txBox="1"/>
          <p:nvPr/>
        </p:nvSpPr>
        <p:spPr>
          <a:xfrm>
            <a:off x="152400" y="1186190"/>
            <a:ext cx="65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Continue adding edges … all convex .. Done!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98CB6-BAF1-4562-B74F-995680FD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78" y="1667069"/>
            <a:ext cx="6615591" cy="480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2F228-154E-4A05-958C-C639241A7204}"/>
              </a:ext>
            </a:extLst>
          </p:cNvPr>
          <p:cNvSpPr txBox="1"/>
          <p:nvPr/>
        </p:nvSpPr>
        <p:spPr>
          <a:xfrm>
            <a:off x="2209800" y="3124200"/>
            <a:ext cx="3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7693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 Main Idea: Graham Scan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6EEC8-B5CB-4397-ABA5-05392B86CDD2}"/>
              </a:ext>
            </a:extLst>
          </p:cNvPr>
          <p:cNvSpPr txBox="1"/>
          <p:nvPr/>
        </p:nvSpPr>
        <p:spPr>
          <a:xfrm>
            <a:off x="152400" y="1828800"/>
            <a:ext cx="8763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We will construct a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LMSans10-Oblique"/>
              </a:rPr>
              <a:t>convex chain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of the given points</a:t>
            </a:r>
          </a:p>
          <a:p>
            <a:pPr algn="l"/>
            <a:endParaRPr lang="en-US" sz="2800" dirty="0">
              <a:solidFill>
                <a:srgbClr val="214897"/>
              </a:solidFill>
              <a:latin typeface="MSAM1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214897"/>
                </a:solidFill>
                <a:latin typeface="LMSans10-Regular"/>
              </a:rPr>
              <a:t>–</a:t>
            </a:r>
            <a:r>
              <a:rPr lang="en-US" sz="2800" b="0" i="0" u="none" strike="noStrike" baseline="0" dirty="0">
                <a:solidFill>
                  <a:srgbClr val="214897"/>
                </a:solidFill>
                <a:latin typeface="MSAM1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For each </a:t>
            </a:r>
            <a:r>
              <a:rPr lang="en-US" sz="2800" b="0" i="1" u="none" strike="noStrike" baseline="0" dirty="0" err="1">
                <a:solidFill>
                  <a:srgbClr val="000000"/>
                </a:solidFill>
                <a:latin typeface="LMMathItalic10-Regular"/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, do the following:</a:t>
            </a:r>
          </a:p>
          <a:p>
            <a:pPr algn="l"/>
            <a:r>
              <a:rPr lang="en-US" sz="2800" b="0" i="0" u="none" strike="noStrike" baseline="0" dirty="0">
                <a:solidFill>
                  <a:srgbClr val="214897"/>
                </a:solidFill>
                <a:latin typeface="LMSans10-Regular"/>
              </a:rPr>
              <a:t>–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Append point </a:t>
            </a:r>
            <a:r>
              <a:rPr lang="en-US" sz="2800" b="0" i="1" u="none" strike="noStrike" baseline="0" dirty="0" err="1">
                <a:solidFill>
                  <a:srgbClr val="000000"/>
                </a:solidFill>
                <a:latin typeface="LMMathItalic10-Regular"/>
              </a:rPr>
              <a:t>i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LMMathItalic10-Regular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to the current chain</a:t>
            </a:r>
          </a:p>
          <a:p>
            <a:pPr algn="l"/>
            <a:r>
              <a:rPr lang="en-US" sz="2800" b="0" i="0" u="none" strike="noStrike" baseline="0" dirty="0">
                <a:solidFill>
                  <a:srgbClr val="214897"/>
                </a:solidFill>
                <a:latin typeface="LMSans10-Regular"/>
              </a:rPr>
              <a:t>–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If the new point causes a concave corner, remove it from 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LMSans10-Regular"/>
              </a:rPr>
              <a:t>  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the chain</a:t>
            </a:r>
          </a:p>
          <a:p>
            <a:pPr algn="l"/>
            <a:r>
              <a:rPr lang="en-US" sz="2800" b="0" i="0" u="none" strike="noStrike" baseline="0" dirty="0">
                <a:solidFill>
                  <a:srgbClr val="214897"/>
                </a:solidFill>
                <a:latin typeface="LMSans10-Regular"/>
              </a:rPr>
              <a:t>–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MSans10-Regular"/>
              </a:rPr>
              <a:t>Repeat until the new chain becomes convex</a:t>
            </a:r>
            <a:endParaRPr lang="en-IN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4D2-C1F1-9D4C-BC6E-0532AB08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Computing the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D605-A2A3-2B4C-8D86-04DD7765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Initialization: copy the DCEL for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</a:p>
          <a:p>
            <a:r>
              <a:rPr lang="en-US" dirty="0"/>
              <a:t>These are then “merged”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13C72-582E-EE4E-9533-892A46B4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3" y="2572455"/>
            <a:ext cx="8001000" cy="35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3600" b="0" kern="0" dirty="0">
                <a:solidFill>
                  <a:schemeClr val="bg1"/>
                </a:solidFill>
              </a:rPr>
              <a:t>Algorithm: Graham Scan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6EEC8-B5CB-4397-ABA5-05392B86CDD2}"/>
              </a:ext>
            </a:extLst>
          </p:cNvPr>
          <p:cNvSpPr txBox="1"/>
          <p:nvPr/>
        </p:nvSpPr>
        <p:spPr>
          <a:xfrm>
            <a:off x="304800" y="1295400"/>
            <a:ext cx="8763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Set the leftmost point as 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the origin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, and angularly sort the rest of the points in increasing order (of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y/x</a:t>
            </a:r>
            <a:r>
              <a:rPr lang="en-US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Initialize stack </a:t>
            </a:r>
            <a:r>
              <a:rPr lang="en-IN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S: </a:t>
            </a:r>
            <a:r>
              <a:rPr lang="en-IN" sz="2800" i="1" dirty="0">
                <a:solidFill>
                  <a:srgbClr val="000000"/>
                </a:solidFill>
                <a:latin typeface="Arial Narrow" panose="020B0606020202030204" pitchFamily="34" charset="0"/>
              </a:rPr>
              <a:t>push p</a:t>
            </a:r>
            <a:r>
              <a:rPr lang="en-IN" sz="2800" i="1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IN" sz="2800" i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in stack, for </a:t>
            </a:r>
            <a:r>
              <a:rPr lang="en-IN" sz="2800" i="1" dirty="0">
                <a:solidFill>
                  <a:srgbClr val="000000"/>
                </a:solidFill>
                <a:latin typeface="Arial Narrow" panose="020B0606020202030204" pitchFamily="34" charset="0"/>
              </a:rPr>
              <a:t>i </a:t>
            </a:r>
            <a:r>
              <a:rPr lang="en-IN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= 0, 1;</a:t>
            </a:r>
            <a:endParaRPr lang="en-IN" sz="2800" b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For </a:t>
            </a:r>
            <a:r>
              <a:rPr lang="en-IN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i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= </a:t>
            </a:r>
            <a:r>
              <a:rPr lang="en-IN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r>
              <a:rPr lang="en-IN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, . . . , n </a:t>
            </a:r>
            <a:r>
              <a:rPr lang="en-IN" sz="2800" b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– 1</a:t>
            </a:r>
            <a:r>
              <a:rPr lang="en-IN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,</a:t>
            </a:r>
            <a:endParaRPr lang="en-IN" sz="2800" b="0" i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214897"/>
                </a:solidFill>
                <a:latin typeface="Arial Narrow" panose="020B0606020202030204" pitchFamily="34" charset="0"/>
              </a:rPr>
              <a:t>–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Let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A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be the second topmost element of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B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be the topmost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element of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, and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C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be the </a:t>
            </a:r>
            <a:r>
              <a:rPr lang="en-US" sz="2800" b="0" i="1" u="none" strike="noStrike" baseline="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point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214897"/>
                </a:solidFill>
                <a:latin typeface="Arial Narrow" panose="020B0606020202030204" pitchFamily="34" charset="0"/>
              </a:rPr>
              <a:t>–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Orient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A,B,C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)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&lt;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0, pop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and go back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214897"/>
                </a:solidFill>
                <a:latin typeface="Arial Narrow" panose="020B0606020202030204" pitchFamily="34" charset="0"/>
              </a:rPr>
              <a:t>–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Push </a:t>
            </a:r>
            <a:r>
              <a:rPr lang="en-IN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C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to </a:t>
            </a:r>
            <a:r>
              <a:rPr lang="en-IN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Return S; Points in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S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form the convex hull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71B7A-087D-4037-9C1E-7A9A6DB69341}"/>
              </a:ext>
            </a:extLst>
          </p:cNvPr>
          <p:cNvSpPr txBox="1"/>
          <p:nvPr/>
        </p:nvSpPr>
        <p:spPr>
          <a:xfrm>
            <a:off x="533400" y="5300990"/>
            <a:ext cx="7924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Complexity: 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O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(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n</a:t>
            </a:r>
            <a:r>
              <a:rPr lang="en-IN" sz="2800" baseline="30000" dirty="0">
                <a:solidFill>
                  <a:srgbClr val="005394"/>
                </a:solidFill>
                <a:latin typeface="ComicSansMS"/>
              </a:rPr>
              <a:t> 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log 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n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) for sorting, 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O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(</a:t>
            </a:r>
            <a:r>
              <a:rPr lang="en-IN" sz="2800" b="0" i="1" u="none" strike="noStrike" baseline="0" dirty="0">
                <a:solidFill>
                  <a:srgbClr val="005394"/>
                </a:solidFill>
                <a:latin typeface="ComicSansMS"/>
              </a:rPr>
              <a:t>n</a:t>
            </a:r>
            <a:r>
              <a:rPr lang="en-IN" sz="2800" b="0" i="0" u="none" strike="noStrike" baseline="0" dirty="0">
                <a:solidFill>
                  <a:srgbClr val="005394"/>
                </a:solidFill>
                <a:latin typeface="ComicSansMS"/>
              </a:rPr>
              <a:t>) for the</a:t>
            </a:r>
            <a:r>
              <a:rPr lang="en-IN" sz="2800" b="0" i="0" u="none" strike="noStrike" dirty="0">
                <a:solidFill>
                  <a:srgbClr val="005394"/>
                </a:solidFill>
                <a:latin typeface="ComicSansMS"/>
              </a:rPr>
              <a:t> rest</a:t>
            </a:r>
            <a:r>
              <a:rPr lang="en-IN" sz="2800" dirty="0">
                <a:solidFill>
                  <a:srgbClr val="005394"/>
                </a:solidFill>
                <a:latin typeface="ComicSansMS"/>
              </a:rPr>
              <a:t>;</a:t>
            </a:r>
            <a:endParaRPr lang="en-IN" sz="2800" b="0" i="0" u="none" strike="noStrike" dirty="0">
              <a:solidFill>
                <a:srgbClr val="005394"/>
              </a:solidFill>
              <a:latin typeface="ComicSansMS"/>
            </a:endParaRPr>
          </a:p>
          <a:p>
            <a:r>
              <a:rPr lang="en-IN" sz="2800" baseline="0" dirty="0">
                <a:solidFill>
                  <a:srgbClr val="005394"/>
                </a:solidFill>
                <a:latin typeface="ComicSansMS"/>
              </a:rPr>
              <a:t>Each point is pushed</a:t>
            </a:r>
            <a:r>
              <a:rPr lang="en-IN" sz="2800" dirty="0">
                <a:solidFill>
                  <a:srgbClr val="005394"/>
                </a:solidFill>
                <a:latin typeface="ComicSansMS"/>
              </a:rPr>
              <a:t> onto the stack once, and popped out of it at most once! Space: </a:t>
            </a:r>
            <a:r>
              <a:rPr lang="en-IN" sz="2800" i="1" dirty="0">
                <a:solidFill>
                  <a:srgbClr val="005394"/>
                </a:solidFill>
                <a:latin typeface="ComicSansMS"/>
              </a:rPr>
              <a:t>O</a:t>
            </a:r>
            <a:r>
              <a:rPr lang="en-IN" sz="2800" dirty="0">
                <a:solidFill>
                  <a:srgbClr val="005394"/>
                </a:solidFill>
                <a:latin typeface="ComicSansMS"/>
              </a:rPr>
              <a:t>(</a:t>
            </a:r>
            <a:r>
              <a:rPr lang="en-IN" sz="2800" i="1" dirty="0">
                <a:solidFill>
                  <a:srgbClr val="005394"/>
                </a:solidFill>
                <a:latin typeface="ComicSansMS"/>
              </a:rPr>
              <a:t>n</a:t>
            </a:r>
            <a:r>
              <a:rPr lang="en-IN" sz="2800" dirty="0">
                <a:solidFill>
                  <a:srgbClr val="005394"/>
                </a:solidFill>
                <a:latin typeface="ComicSansMS"/>
              </a:rPr>
              <a:t>)</a:t>
            </a:r>
            <a:endParaRPr lang="en-IN" sz="2800" b="0" i="0" u="none" strike="noStrike" baseline="0" dirty="0">
              <a:solidFill>
                <a:srgbClr val="005394"/>
              </a:solidFill>
              <a:latin typeface="ComicSansMS"/>
            </a:endParaRPr>
          </a:p>
        </p:txBody>
      </p:sp>
    </p:spTree>
    <p:extLst>
      <p:ext uri="{BB962C8B-B14F-4D97-AF65-F5344CB8AC3E}">
        <p14:creationId xmlns:p14="http://schemas.microsoft.com/office/powerpoint/2010/main" val="21781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Sort-Hull Algorithm: Same time complexity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6EEC8-B5CB-4397-ABA5-05392B86CDD2}"/>
              </a:ext>
            </a:extLst>
          </p:cNvPr>
          <p:cNvSpPr txBox="1"/>
          <p:nvPr/>
        </p:nvSpPr>
        <p:spPr>
          <a:xfrm>
            <a:off x="152400" y="3439223"/>
            <a:ext cx="89916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Sort the vertices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w.r.t.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-coordinates and use a vertical sweep-line;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construct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Oblique"/>
              </a:rPr>
              <a:t>convex chains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for the upper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 hull and lower hull in two passes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14897"/>
              </a:solidFill>
              <a:effectLst/>
              <a:uLnTx/>
              <a:uFillTx/>
              <a:latin typeface="MSAM1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897"/>
                </a:solidFill>
                <a:effectLst/>
                <a:uLnTx/>
                <a:uFillTx/>
                <a:latin typeface="LMSans10-Regular"/>
              </a:rPr>
              <a:t>–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897"/>
                </a:solidFill>
                <a:effectLst/>
                <a:uLnTx/>
                <a:uFillTx/>
                <a:latin typeface="MSAM1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For each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, do the following: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897"/>
                </a:solidFill>
                <a:effectLst/>
                <a:uLnTx/>
                <a:uFillTx/>
                <a:latin typeface="LMSans10-Regular"/>
              </a:rPr>
              <a:t>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Append point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</a:rPr>
              <a:t>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to the current chain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897"/>
                </a:solidFill>
                <a:effectLst/>
                <a:uLnTx/>
                <a:uFillTx/>
                <a:latin typeface="LMSans10-Regular"/>
              </a:rPr>
              <a:t>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If the new point causes a concave corner, remove it from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   the chain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897"/>
                </a:solidFill>
                <a:effectLst/>
                <a:uLnTx/>
                <a:uFillTx/>
                <a:latin typeface="LMSans10-Regular"/>
              </a:rPr>
              <a:t>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Repeat until the new chain becomes convex</a:t>
            </a:r>
          </a:p>
          <a:p>
            <a:pPr lvl="0"/>
            <a:r>
              <a:rPr lang="en-US" sz="2400" dirty="0">
                <a:solidFill>
                  <a:srgbClr val="214897"/>
                </a:solidFill>
                <a:latin typeface="LMSans10-Regular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Use stack as before for implementation; time complexity: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 err="1">
                <a:solidFill>
                  <a:srgbClr val="000000"/>
                </a:solidFill>
                <a:latin typeface="LMSans10-Regular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F038A-CA60-4BB1-97A2-DF2E8DF6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3" y="1165013"/>
            <a:ext cx="2209800" cy="2050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0D50F-5FB2-4202-8F38-68DD7198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08" y="1165013"/>
            <a:ext cx="1685582" cy="2131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5EA73-0C3E-4AA0-8EC5-E80FDB65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50" y="1165013"/>
            <a:ext cx="1750827" cy="1981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E166EA-A734-42F1-96D0-8B342652DD5D}"/>
              </a:ext>
            </a:extLst>
          </p:cNvPr>
          <p:cNvCxnSpPr/>
          <p:nvPr/>
        </p:nvCxnSpPr>
        <p:spPr bwMode="auto">
          <a:xfrm>
            <a:off x="880114" y="3226837"/>
            <a:ext cx="5101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751C1E-8C6F-487B-8312-B5F7EAEE1B76}"/>
              </a:ext>
            </a:extLst>
          </p:cNvPr>
          <p:cNvSpPr txBox="1"/>
          <p:nvPr/>
        </p:nvSpPr>
        <p:spPr>
          <a:xfrm>
            <a:off x="152400" y="25908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sweep-line</a:t>
            </a:r>
          </a:p>
        </p:txBody>
      </p:sp>
    </p:spTree>
    <p:extLst>
      <p:ext uri="{BB962C8B-B14F-4D97-AF65-F5344CB8AC3E}">
        <p14:creationId xmlns:p14="http://schemas.microsoft.com/office/powerpoint/2010/main" val="1073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Divide and Conquer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E1D47-49FE-4955-A838-BAA82B25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4737253" cy="2776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77D613-E859-426A-B1E4-3BE3DE5A26EB}"/>
              </a:ext>
            </a:extLst>
          </p:cNvPr>
          <p:cNvSpPr txBox="1"/>
          <p:nvPr/>
        </p:nvSpPr>
        <p:spPr>
          <a:xfrm>
            <a:off x="533400" y="4114800"/>
            <a:ext cx="8305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 idea:</a:t>
            </a:r>
          </a:p>
          <a:p>
            <a:pPr marL="342900" marR="2055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Divide a set of points into two subsets by a vertical line at the median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-coordinate of the points;</a:t>
            </a:r>
          </a:p>
          <a:p>
            <a:pPr marL="342900" marR="2375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 the convex hull for each subset recursively;</a:t>
            </a:r>
          </a:p>
          <a:p>
            <a:pPr marL="342900" marR="2225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Merge the two convex hulls into one convex polygon;</a:t>
            </a:r>
            <a:endParaRPr lang="en-US" sz="2400" dirty="0">
              <a:solidFill>
                <a:srgbClr val="000000"/>
              </a:solidFill>
            </a:endParaRPr>
          </a:p>
          <a:p>
            <a:pPr marR="22250"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- Find two external tangent lines to merge them</a:t>
            </a:r>
          </a:p>
          <a:p>
            <a:pPr marL="342900" marR="2225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Analogous to merge sort</a:t>
            </a:r>
            <a:endParaRPr lang="en-IN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CEB0E1-A64F-490A-87F8-EAF4DE00859E}"/>
              </a:ext>
            </a:extLst>
          </p:cNvPr>
          <p:cNvGrpSpPr/>
          <p:nvPr/>
        </p:nvGrpSpPr>
        <p:grpSpPr>
          <a:xfrm>
            <a:off x="609600" y="1186148"/>
            <a:ext cx="3200400" cy="2026299"/>
            <a:chOff x="838200" y="1186148"/>
            <a:chExt cx="3200400" cy="202629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6A15F4-93D5-485D-8AC7-62832A2BA3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76400" y="1186149"/>
              <a:ext cx="1752600" cy="152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27E7FB-2EF3-4B2A-B8A3-AA04AD5AE1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76400" y="3200400"/>
              <a:ext cx="1752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38EDEE-0579-469C-93C3-4529FF6E30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4510" y="1388125"/>
              <a:ext cx="564090" cy="80514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5C4643-2977-4339-AF3C-791BBC4F7B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25112" y="2193274"/>
              <a:ext cx="613488" cy="101917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BEA042F-0FF2-47CE-8C92-6DAACCABB2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9971" y="1186148"/>
              <a:ext cx="816429" cy="47372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8D5E20-B4AC-4FB1-BF2F-9875803CCF7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38200" y="1626823"/>
              <a:ext cx="125963" cy="113290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4F95E-7AD4-43AA-B3EB-DC3194CC3B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4585" y="2743200"/>
              <a:ext cx="691815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CA6D15-C2B4-4E23-B801-1E98089E4D15}"/>
              </a:ext>
            </a:extLst>
          </p:cNvPr>
          <p:cNvSpPr txBox="1"/>
          <p:nvPr/>
        </p:nvSpPr>
        <p:spPr>
          <a:xfrm>
            <a:off x="4724400" y="117074"/>
            <a:ext cx="4294001" cy="415498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i="1" dirty="0"/>
              <a:t>x</a:t>
            </a:r>
            <a:r>
              <a:rPr lang="en-IN" sz="2400" dirty="0"/>
              <a:t>-sort all points </a:t>
            </a:r>
            <a:r>
              <a:rPr lang="en-IN" sz="2400" dirty="0">
                <a:sym typeface="Symbol" panose="05050102010706020507" pitchFamily="18" charset="2"/>
              </a:rPr>
              <a:t>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 err="1">
                <a:solidFill>
                  <a:srgbClr val="000000"/>
                </a:solidFill>
                <a:latin typeface="LMSans10-Regular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Sans10-Regular"/>
            </a:endParaRPr>
          </a:p>
          <a:p>
            <a:endParaRPr lang="en-IN" sz="800" dirty="0"/>
          </a:p>
          <a:p>
            <a:r>
              <a:rPr lang="en-IN" sz="2400" dirty="0"/>
              <a:t>Recurrence for time complexity:</a:t>
            </a:r>
          </a:p>
          <a:p>
            <a:r>
              <a:rPr lang="en-IN" sz="2400" i="1" dirty="0"/>
              <a:t>T</a:t>
            </a:r>
            <a:r>
              <a:rPr lang="en-IN" sz="2400" dirty="0"/>
              <a:t>(</a:t>
            </a:r>
            <a:r>
              <a:rPr lang="en-IN" sz="2400" i="1" dirty="0"/>
              <a:t>n</a:t>
            </a:r>
            <a:r>
              <a:rPr lang="en-IN" sz="2400" dirty="0"/>
              <a:t>) = 1  if </a:t>
            </a:r>
            <a:r>
              <a:rPr lang="en-IN" sz="2400" i="1" dirty="0"/>
              <a:t>n</a:t>
            </a:r>
            <a:r>
              <a:rPr lang="en-IN" sz="2400" dirty="0"/>
              <a:t> </a:t>
            </a:r>
            <a:r>
              <a:rPr lang="en-IN" sz="2400" i="1" u="sng" dirty="0"/>
              <a:t>&lt;</a:t>
            </a:r>
            <a:r>
              <a:rPr lang="en-IN" sz="2400" dirty="0"/>
              <a:t> 3</a:t>
            </a:r>
          </a:p>
          <a:p>
            <a:endParaRPr lang="en-IN" sz="800" dirty="0"/>
          </a:p>
          <a:p>
            <a:r>
              <a:rPr lang="en-IN" sz="2400" dirty="0"/>
              <a:t>        =  </a:t>
            </a:r>
            <a:r>
              <a:rPr lang="en-IN" sz="2400" i="1" dirty="0" err="1"/>
              <a:t>c</a:t>
            </a:r>
            <a:r>
              <a:rPr lang="en-IN" sz="2400" dirty="0" err="1"/>
              <a:t>.</a:t>
            </a:r>
            <a:r>
              <a:rPr lang="en-IN" sz="2400" i="1" dirty="0" err="1"/>
              <a:t>n</a:t>
            </a:r>
            <a:r>
              <a:rPr lang="en-IN" sz="2400" dirty="0"/>
              <a:t> + 2</a:t>
            </a:r>
            <a:r>
              <a:rPr lang="en-IN" sz="2400" i="1" dirty="0"/>
              <a:t>T</a:t>
            </a:r>
            <a:r>
              <a:rPr lang="en-IN" sz="2400" dirty="0"/>
              <a:t>(</a:t>
            </a:r>
            <a:r>
              <a:rPr lang="en-IN" sz="2400" i="1" dirty="0"/>
              <a:t>n</a:t>
            </a:r>
            <a:r>
              <a:rPr lang="en-IN" sz="2400" dirty="0"/>
              <a:t>/2), otherwise</a:t>
            </a:r>
          </a:p>
          <a:p>
            <a:endParaRPr lang="en-IN" sz="8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sz="2400" i="1" dirty="0"/>
              <a:t>T</a:t>
            </a:r>
            <a:r>
              <a:rPr lang="en-IN" sz="2400" dirty="0"/>
              <a:t>(</a:t>
            </a:r>
            <a:r>
              <a:rPr lang="en-IN" sz="2400" i="1" dirty="0"/>
              <a:t>n</a:t>
            </a:r>
            <a:r>
              <a:rPr lang="en-IN" sz="2400" dirty="0"/>
              <a:t>) =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 err="1">
                <a:solidFill>
                  <a:srgbClr val="000000"/>
                </a:solidFill>
                <a:latin typeface="LMSans10-Regular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LMSans10-Regular"/>
            </a:endParaRPr>
          </a:p>
          <a:p>
            <a:r>
              <a:rPr lang="en-US" sz="2400" dirty="0">
                <a:solidFill>
                  <a:srgbClr val="000000"/>
                </a:solidFill>
                <a:latin typeface="LMSans10-Regular"/>
              </a:rPr>
              <a:t>Assuming computation of upper and lower tangents and unification of the two can be done in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) time at every step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390051-DEFC-4355-8271-5B716BDBCA61}"/>
              </a:ext>
            </a:extLst>
          </p:cNvPr>
          <p:cNvSpPr txBox="1"/>
          <p:nvPr/>
        </p:nvSpPr>
        <p:spPr>
          <a:xfrm>
            <a:off x="1863012" y="3232078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lower tangent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FC7DF-10DA-408F-87C1-5CD72DA7095F}"/>
              </a:ext>
            </a:extLst>
          </p:cNvPr>
          <p:cNvSpPr txBox="1"/>
          <p:nvPr/>
        </p:nvSpPr>
        <p:spPr>
          <a:xfrm>
            <a:off x="2122714" y="914400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u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pper tangent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3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Divide and Conquer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A6D15-C2B4-4E23-B801-1E98089E4D15}"/>
              </a:ext>
            </a:extLst>
          </p:cNvPr>
          <p:cNvSpPr txBox="1"/>
          <p:nvPr/>
        </p:nvSpPr>
        <p:spPr>
          <a:xfrm>
            <a:off x="3727764" y="1036405"/>
            <a:ext cx="5272160" cy="4893647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A step required in the divide-and-conquer algorithm:</a:t>
            </a:r>
          </a:p>
          <a:p>
            <a:endParaRPr lang="en-IN" sz="800" dirty="0">
              <a:sym typeface="Symbol" panose="05050102010706020507" pitchFamily="18" charset="2"/>
            </a:endParaRPr>
          </a:p>
          <a:p>
            <a:r>
              <a:rPr lang="en-IN" sz="2400" dirty="0">
                <a:sym typeface="Symbol" panose="05050102010706020507" pitchFamily="18" charset="2"/>
              </a:rPr>
              <a:t>Given a polygon </a:t>
            </a:r>
            <a:r>
              <a:rPr lang="en-IN" sz="2400" i="1" dirty="0">
                <a:sym typeface="Symbol" panose="05050102010706020507" pitchFamily="18" charset="2"/>
              </a:rPr>
              <a:t>P</a:t>
            </a:r>
            <a:r>
              <a:rPr lang="en-IN" sz="2400" dirty="0">
                <a:sym typeface="Symbol" panose="05050102010706020507" pitchFamily="18" charset="2"/>
              </a:rPr>
              <a:t> and a line </a:t>
            </a:r>
            <a:r>
              <a:rPr lang="en-IN" sz="2400" i="1" dirty="0">
                <a:sym typeface="Symbol" panose="05050102010706020507" pitchFamily="18" charset="2"/>
              </a:rPr>
              <a:t>L</a:t>
            </a:r>
            <a:r>
              <a:rPr lang="en-IN" sz="2400" dirty="0">
                <a:sym typeface="Symbol" panose="05050102010706020507" pitchFamily="18" charset="2"/>
              </a:rPr>
              <a:t> joining a point </a:t>
            </a:r>
            <a:r>
              <a:rPr lang="en-IN" sz="2400" i="1" dirty="0">
                <a:sym typeface="Symbol" panose="05050102010706020507" pitchFamily="18" charset="2"/>
              </a:rPr>
              <a:t>q </a:t>
            </a:r>
            <a:r>
              <a:rPr lang="en-IN" sz="2400" dirty="0">
                <a:sym typeface="Symbol" panose="05050102010706020507" pitchFamily="18" charset="2"/>
              </a:rPr>
              <a:t>and a vertex </a:t>
            </a:r>
            <a:r>
              <a:rPr lang="en-IN" sz="2400" i="1" dirty="0">
                <a:sym typeface="Symbol" panose="05050102010706020507" pitchFamily="18" charset="2"/>
              </a:rPr>
              <a:t>v </a:t>
            </a:r>
            <a:r>
              <a:rPr lang="en-IN" sz="2400" dirty="0">
                <a:sym typeface="Symbol" panose="05050102010706020507" pitchFamily="18" charset="2"/>
              </a:rPr>
              <a:t>of </a:t>
            </a:r>
            <a:r>
              <a:rPr lang="en-IN" sz="2400" i="1" dirty="0">
                <a:sym typeface="Symbol" panose="05050102010706020507" pitchFamily="18" charset="2"/>
              </a:rPr>
              <a:t>P</a:t>
            </a:r>
            <a:r>
              <a:rPr lang="en-IN" sz="2400" dirty="0">
                <a:sym typeface="Symbol" panose="05050102010706020507" pitchFamily="18" charset="2"/>
              </a:rPr>
              <a:t>, determine whether </a:t>
            </a:r>
            <a:r>
              <a:rPr lang="en-IN" sz="2400" i="1" dirty="0">
                <a:sym typeface="Symbol" panose="05050102010706020507" pitchFamily="18" charset="2"/>
              </a:rPr>
              <a:t>L</a:t>
            </a:r>
            <a:r>
              <a:rPr lang="en-IN" sz="2400" dirty="0">
                <a:sym typeface="Symbol" panose="05050102010706020507" pitchFamily="18" charset="2"/>
              </a:rPr>
              <a:t> is a tangent to </a:t>
            </a:r>
            <a:r>
              <a:rPr lang="en-IN" sz="2400" i="1" dirty="0">
                <a:sym typeface="Symbol" panose="05050102010706020507" pitchFamily="18" charset="2"/>
              </a:rPr>
              <a:t>P</a:t>
            </a:r>
            <a:r>
              <a:rPr lang="en-IN" sz="2400" dirty="0">
                <a:sym typeface="Symbol" panose="05050102010706020507" pitchFamily="18" charset="2"/>
              </a:rPr>
              <a:t> at </a:t>
            </a:r>
            <a:r>
              <a:rPr lang="en-IN" sz="2400" i="1" dirty="0">
                <a:sym typeface="Symbol" panose="05050102010706020507" pitchFamily="18" charset="2"/>
              </a:rPr>
              <a:t>v </a:t>
            </a:r>
          </a:p>
          <a:p>
            <a:endParaRPr lang="en-IN" sz="800" dirty="0">
              <a:sym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(1) by Orientation Test</a:t>
            </a:r>
          </a:p>
          <a:p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Sans10-Regular"/>
            </a:endParaRPr>
          </a:p>
          <a:p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 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Two tangents must be distinct for non-trivial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 cases</a:t>
            </a:r>
          </a:p>
          <a:p>
            <a:endParaRPr lang="en-US" sz="800" dirty="0">
              <a:solidFill>
                <a:srgbClr val="000000"/>
              </a:solidFill>
              <a:latin typeface="LMSans10-Regular"/>
            </a:endParaRPr>
          </a:p>
          <a:p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The two tangents can also be discriminated using 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rientation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</a:rPr>
              <a:t> Test</a:t>
            </a:r>
            <a:endParaRPr lang="en-US" sz="2400" dirty="0">
              <a:solidFill>
                <a:srgbClr val="000000"/>
              </a:solidFill>
              <a:latin typeface="LMSans10-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42FD9-30D6-4D74-B8EA-B51780C9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8" y="2195539"/>
            <a:ext cx="3352800" cy="2186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768F4C-39E7-4F3F-B4D4-532BDD9AAD49}"/>
              </a:ext>
            </a:extLst>
          </p:cNvPr>
          <p:cNvSpPr txBox="1"/>
          <p:nvPr/>
        </p:nvSpPr>
        <p:spPr>
          <a:xfrm>
            <a:off x="2399158" y="203935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D4CAD-7D17-45AA-B1B8-E857D2A766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6258" y="3667895"/>
            <a:ext cx="1186148" cy="1536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0E4B142-F852-4AD1-9D4D-A5EF261A2536}"/>
              </a:ext>
            </a:extLst>
          </p:cNvPr>
          <p:cNvSpPr/>
          <p:nvPr/>
        </p:nvSpPr>
        <p:spPr bwMode="auto">
          <a:xfrm>
            <a:off x="2161227" y="2482353"/>
            <a:ext cx="152400" cy="15618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891589-A43D-47AE-8C37-DB2BDCEE5BF9}"/>
              </a:ext>
            </a:extLst>
          </p:cNvPr>
          <p:cNvSpPr/>
          <p:nvPr/>
        </p:nvSpPr>
        <p:spPr bwMode="auto">
          <a:xfrm>
            <a:off x="2627758" y="3259219"/>
            <a:ext cx="152400" cy="15618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5077A-71C1-45EC-9D4C-C5EB2E4D6ECF}"/>
              </a:ext>
            </a:extLst>
          </p:cNvPr>
          <p:cNvSpPr txBox="1"/>
          <p:nvPr/>
        </p:nvSpPr>
        <p:spPr>
          <a:xfrm>
            <a:off x="2609279" y="246854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C8789C-D4D5-4691-8710-8954F11A2792}"/>
              </a:ext>
            </a:extLst>
          </p:cNvPr>
          <p:cNvSpPr txBox="1"/>
          <p:nvPr/>
        </p:nvSpPr>
        <p:spPr>
          <a:xfrm>
            <a:off x="839755" y="2884400"/>
            <a:ext cx="17895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i="1" dirty="0"/>
              <a:t>convex n-</a:t>
            </a:r>
            <a:r>
              <a:rPr lang="en-IN" sz="2000" i="1" dirty="0" err="1"/>
              <a:t>gon</a:t>
            </a:r>
            <a:r>
              <a:rPr lang="en-IN" sz="2000" i="1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33996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  <p:bldP spid="2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473" y="175023"/>
            <a:ext cx="7543800" cy="817165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Merging 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1247388" y="4217986"/>
            <a:ext cx="7287012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Find upper and lower tangent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outer tangents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CH</a:t>
            </a:r>
            <a:r>
              <a:rPr lang="en-US" altLang="en-US" sz="2400" dirty="0">
                <a:solidFill>
                  <a:srgbClr val="000000"/>
                </a:solidFill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B) can be computed from </a:t>
            </a:r>
            <a:r>
              <a:rPr lang="en-US" altLang="en-US" sz="2400" dirty="0">
                <a:solidFill>
                  <a:srgbClr val="000000"/>
                </a:solidFill>
                <a:cs typeface="+mn-cs"/>
                <a:sym typeface="Symbol" panose="05050102010706020507" pitchFamily="18" charset="2"/>
              </a:rPr>
              <a:t> CH(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A) and  CH(B) in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O(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time</a:t>
            </a:r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3573672" y="1681162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4767472" y="132715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3505410" y="27019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4438860" y="33591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5177047" y="2179637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4081672" y="2252662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1" name="Oval 10"/>
          <p:cNvSpPr>
            <a:spLocks noChangeArrowheads="1"/>
          </p:cNvSpPr>
          <p:nvPr/>
        </p:nvSpPr>
        <p:spPr bwMode="auto">
          <a:xfrm>
            <a:off x="5473910" y="14986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2" name="Oval 11"/>
          <p:cNvSpPr>
            <a:spLocks noChangeArrowheads="1"/>
          </p:cNvSpPr>
          <p:nvPr/>
        </p:nvSpPr>
        <p:spPr bwMode="auto">
          <a:xfrm>
            <a:off x="5545347" y="2881312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3" name="Oval 12"/>
          <p:cNvSpPr>
            <a:spLocks noChangeArrowheads="1"/>
          </p:cNvSpPr>
          <p:nvPr/>
        </p:nvSpPr>
        <p:spPr bwMode="auto">
          <a:xfrm>
            <a:off x="5497722" y="35687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4" name="Oval 13"/>
          <p:cNvSpPr>
            <a:spLocks noChangeArrowheads="1"/>
          </p:cNvSpPr>
          <p:nvPr/>
        </p:nvSpPr>
        <p:spPr bwMode="auto">
          <a:xfrm>
            <a:off x="4489660" y="2541587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 flipH="1">
            <a:off x="3559385" y="1724025"/>
            <a:ext cx="77787" cy="102393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3570497" y="2759075"/>
            <a:ext cx="903288" cy="6508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V="1">
            <a:off x="4473785" y="2571750"/>
            <a:ext cx="889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 flipH="1" flipV="1">
            <a:off x="3614947" y="1724025"/>
            <a:ext cx="947738" cy="847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>
            <a:off x="4816685" y="1393825"/>
            <a:ext cx="736600" cy="2268537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V="1">
            <a:off x="5564397" y="2957512"/>
            <a:ext cx="33338" cy="671513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 flipH="1" flipV="1">
            <a:off x="5521535" y="1547812"/>
            <a:ext cx="76200" cy="140970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 flipH="1" flipV="1">
            <a:off x="4816685" y="1371600"/>
            <a:ext cx="704850" cy="176212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33" name="Text Box 22"/>
          <p:cNvSpPr txBox="1">
            <a:spLocks noChangeArrowheads="1"/>
          </p:cNvSpPr>
          <p:nvPr/>
        </p:nvSpPr>
        <p:spPr bwMode="auto">
          <a:xfrm>
            <a:off x="3866567" y="3307556"/>
            <a:ext cx="46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</p:txBody>
      </p:sp>
      <p:sp>
        <p:nvSpPr>
          <p:cNvPr id="17434" name="Text Box 23"/>
          <p:cNvSpPr txBox="1">
            <a:spLocks noChangeArrowheads="1"/>
          </p:cNvSpPr>
          <p:nvPr/>
        </p:nvSpPr>
        <p:spPr bwMode="auto">
          <a:xfrm>
            <a:off x="5576303" y="3138487"/>
            <a:ext cx="46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17435" name="Line 24"/>
          <p:cNvSpPr>
            <a:spLocks noChangeShapeType="1"/>
          </p:cNvSpPr>
          <p:nvPr/>
        </p:nvSpPr>
        <p:spPr bwMode="auto">
          <a:xfrm flipV="1">
            <a:off x="3626060" y="1371600"/>
            <a:ext cx="1190625" cy="3413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36" name="Line 25"/>
          <p:cNvSpPr>
            <a:spLocks noChangeShapeType="1"/>
          </p:cNvSpPr>
          <p:nvPr/>
        </p:nvSpPr>
        <p:spPr bwMode="auto">
          <a:xfrm>
            <a:off x="4496010" y="3409950"/>
            <a:ext cx="1068387" cy="2190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E252F5E8-AABB-420D-9BEC-1409432C96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72611" y="1237058"/>
            <a:ext cx="2570988" cy="28015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C30A6C-D1DF-4188-8B08-DDD03099E2E6}"/>
              </a:ext>
            </a:extLst>
          </p:cNvPr>
          <p:cNvSpPr txBox="1"/>
          <p:nvPr/>
        </p:nvSpPr>
        <p:spPr>
          <a:xfrm>
            <a:off x="1221621" y="1471354"/>
            <a:ext cx="145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separating </a:t>
            </a:r>
          </a:p>
          <a:p>
            <a:r>
              <a:rPr lang="en-IN" sz="2400" dirty="0"/>
              <a:t>tangent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B079D9F-CFD2-4130-8700-A6FF9091CF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75809" y="1357983"/>
            <a:ext cx="1171210" cy="646358"/>
          </a:xfrm>
          <a:prstGeom prst="curvedConnector4">
            <a:avLst>
              <a:gd name="adj1" fmla="val 50000"/>
              <a:gd name="adj2" fmla="val 64633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E69513D-4080-4FB2-AB30-34C3B1D4504B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884950" y="3597274"/>
            <a:ext cx="777873" cy="66675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35" grpId="0" animBg="1"/>
      <p:bldP spid="17436" grpId="0" animBg="1"/>
      <p:bldP spid="29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8" name="AutoShape 12"/>
          <p:cNvSpPr>
            <a:spLocks noChangeArrowheads="1"/>
          </p:cNvSpPr>
          <p:nvPr/>
        </p:nvSpPr>
        <p:spPr bwMode="auto">
          <a:xfrm>
            <a:off x="762000" y="5738020"/>
            <a:ext cx="3352800" cy="891380"/>
          </a:xfrm>
          <a:prstGeom prst="wedgeRoundRectCallout">
            <a:avLst>
              <a:gd name="adj1" fmla="val 43194"/>
              <a:gd name="adj2" fmla="val -138185"/>
              <a:gd name="adj3" fmla="val 16667"/>
            </a:avLst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check with orientation test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829425" y="1970088"/>
            <a:ext cx="749300" cy="26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231775" y="1563688"/>
            <a:ext cx="3194050" cy="38576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45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34129"/>
            <a:ext cx="9144000" cy="719140"/>
          </a:xfrm>
          <a:solidFill>
            <a:srgbClr val="FF00FF"/>
          </a:solidFill>
        </p:spPr>
        <p:txBody>
          <a:bodyPr/>
          <a:lstStyle/>
          <a:p>
            <a:pPr eaLnBrk="1" hangingPunct="1"/>
            <a:r>
              <a:rPr lang="en-US" altLang="en-US" b="0" dirty="0">
                <a:solidFill>
                  <a:schemeClr val="bg1"/>
                </a:solidFill>
              </a:rPr>
              <a:t>Finding the outer tangents </a:t>
            </a:r>
          </a:p>
        </p:txBody>
      </p:sp>
      <p:sp>
        <p:nvSpPr>
          <p:cNvPr id="18446" name="Text Box 25"/>
          <p:cNvSpPr txBox="1">
            <a:spLocks noChangeArrowheads="1"/>
          </p:cNvSpPr>
          <p:nvPr/>
        </p:nvSpPr>
        <p:spPr bwMode="auto">
          <a:xfrm>
            <a:off x="413172" y="1143002"/>
            <a:ext cx="5129213" cy="4489450"/>
          </a:xfrm>
          <a:prstGeom prst="rect">
            <a:avLst/>
          </a:prstGeom>
          <a:noFill/>
          <a:ln>
            <a:noFill/>
          </a:ln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Finding  the lower tangent: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rightmost point of A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b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leftmost point of B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while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not lower tangent to both  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convex hulls of A and B do{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while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 lower tangent to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convex hull of A do{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-1 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}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while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not lower tangent to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convex hull of B do{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b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+ 1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}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447" name="Oval 26"/>
          <p:cNvSpPr>
            <a:spLocks noChangeArrowheads="1"/>
          </p:cNvSpPr>
          <p:nvPr/>
        </p:nvSpPr>
        <p:spPr bwMode="auto">
          <a:xfrm>
            <a:off x="5797550" y="23590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48" name="Oval 27"/>
          <p:cNvSpPr>
            <a:spLocks noChangeArrowheads="1"/>
          </p:cNvSpPr>
          <p:nvPr/>
        </p:nvSpPr>
        <p:spPr bwMode="auto">
          <a:xfrm>
            <a:off x="6902450" y="20272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49" name="Oval 28"/>
          <p:cNvSpPr>
            <a:spLocks noChangeArrowheads="1"/>
          </p:cNvSpPr>
          <p:nvPr/>
        </p:nvSpPr>
        <p:spPr bwMode="auto">
          <a:xfrm>
            <a:off x="5729288" y="33797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0" name="Oval 29"/>
          <p:cNvSpPr>
            <a:spLocks noChangeArrowheads="1"/>
          </p:cNvSpPr>
          <p:nvPr/>
        </p:nvSpPr>
        <p:spPr bwMode="auto">
          <a:xfrm>
            <a:off x="6662738" y="4037013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1" name="Oval 30"/>
          <p:cNvSpPr>
            <a:spLocks noChangeArrowheads="1"/>
          </p:cNvSpPr>
          <p:nvPr/>
        </p:nvSpPr>
        <p:spPr bwMode="auto">
          <a:xfrm>
            <a:off x="7081838" y="29559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2" name="Oval 31"/>
          <p:cNvSpPr>
            <a:spLocks noChangeArrowheads="1"/>
          </p:cNvSpPr>
          <p:nvPr/>
        </p:nvSpPr>
        <p:spPr bwMode="auto">
          <a:xfrm>
            <a:off x="6383338" y="44386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3" name="Oval 32"/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4" name="Oval 33"/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5" name="Oval 34"/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6" name="Oval 35"/>
          <p:cNvSpPr>
            <a:spLocks noChangeArrowheads="1"/>
          </p:cNvSpPr>
          <p:nvPr/>
        </p:nvSpPr>
        <p:spPr bwMode="auto">
          <a:xfrm>
            <a:off x="6713538" y="32194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7" name="Line 36"/>
          <p:cNvSpPr>
            <a:spLocks noChangeShapeType="1"/>
          </p:cNvSpPr>
          <p:nvPr/>
        </p:nvSpPr>
        <p:spPr bwMode="auto">
          <a:xfrm flipH="1">
            <a:off x="5783263" y="2401888"/>
            <a:ext cx="77787" cy="102393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8" name="Line 37"/>
          <p:cNvSpPr>
            <a:spLocks noChangeShapeType="1"/>
          </p:cNvSpPr>
          <p:nvPr/>
        </p:nvSpPr>
        <p:spPr bwMode="auto">
          <a:xfrm flipV="1">
            <a:off x="6697663" y="3249613"/>
            <a:ext cx="889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59" name="Line 38"/>
          <p:cNvSpPr>
            <a:spLocks noChangeShapeType="1"/>
          </p:cNvSpPr>
          <p:nvPr/>
        </p:nvSpPr>
        <p:spPr bwMode="auto">
          <a:xfrm flipH="1" flipV="1">
            <a:off x="5838825" y="2401888"/>
            <a:ext cx="617538" cy="263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0" name="Line 39"/>
          <p:cNvSpPr>
            <a:spLocks noChangeShapeType="1"/>
          </p:cNvSpPr>
          <p:nvPr/>
        </p:nvSpPr>
        <p:spPr bwMode="auto">
          <a:xfrm>
            <a:off x="7548563" y="3998913"/>
            <a:ext cx="228600" cy="341312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1" name="Line 40"/>
          <p:cNvSpPr>
            <a:spLocks noChangeShapeType="1"/>
          </p:cNvSpPr>
          <p:nvPr/>
        </p:nvSpPr>
        <p:spPr bwMode="auto">
          <a:xfrm flipV="1">
            <a:off x="7788275" y="3635375"/>
            <a:ext cx="33338" cy="671513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2" name="Line 41"/>
          <p:cNvSpPr>
            <a:spLocks noChangeShapeType="1"/>
          </p:cNvSpPr>
          <p:nvPr/>
        </p:nvSpPr>
        <p:spPr bwMode="auto">
          <a:xfrm flipH="1" flipV="1">
            <a:off x="7745413" y="2225675"/>
            <a:ext cx="76200" cy="140970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3" name="Line 42"/>
          <p:cNvSpPr>
            <a:spLocks noChangeShapeType="1"/>
          </p:cNvSpPr>
          <p:nvPr/>
        </p:nvSpPr>
        <p:spPr bwMode="auto">
          <a:xfrm flipH="1">
            <a:off x="6964363" y="1639888"/>
            <a:ext cx="396875" cy="44132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4" name="Text Box 43"/>
          <p:cNvSpPr txBox="1">
            <a:spLocks noChangeArrowheads="1"/>
          </p:cNvSpPr>
          <p:nvPr/>
        </p:nvSpPr>
        <p:spPr bwMode="auto">
          <a:xfrm>
            <a:off x="5576887" y="1644650"/>
            <a:ext cx="522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</p:txBody>
      </p:sp>
      <p:sp>
        <p:nvSpPr>
          <p:cNvPr id="18465" name="Text Box 44"/>
          <p:cNvSpPr txBox="1">
            <a:spLocks noChangeArrowheads="1"/>
          </p:cNvSpPr>
          <p:nvPr/>
        </p:nvSpPr>
        <p:spPr bwMode="auto">
          <a:xfrm>
            <a:off x="6731601" y="1379538"/>
            <a:ext cx="46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144429" name="Line 45"/>
          <p:cNvSpPr>
            <a:spLocks noChangeShapeType="1"/>
          </p:cNvSpPr>
          <p:nvPr/>
        </p:nvSpPr>
        <p:spPr bwMode="auto">
          <a:xfrm flipV="1">
            <a:off x="6400800" y="4340225"/>
            <a:ext cx="1365250" cy="155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7" name="Oval 46"/>
          <p:cNvSpPr>
            <a:spLocks noChangeArrowheads="1"/>
          </p:cNvSpPr>
          <p:nvPr/>
        </p:nvSpPr>
        <p:spPr bwMode="auto">
          <a:xfrm>
            <a:off x="6381750" y="26304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8" name="Line 47"/>
          <p:cNvSpPr>
            <a:spLocks noChangeShapeType="1"/>
          </p:cNvSpPr>
          <p:nvPr/>
        </p:nvSpPr>
        <p:spPr bwMode="auto">
          <a:xfrm>
            <a:off x="6421438" y="2684463"/>
            <a:ext cx="363537" cy="55245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69" name="Line 48"/>
          <p:cNvSpPr>
            <a:spLocks noChangeShapeType="1"/>
          </p:cNvSpPr>
          <p:nvPr/>
        </p:nvSpPr>
        <p:spPr bwMode="auto">
          <a:xfrm flipV="1">
            <a:off x="6442075" y="4062413"/>
            <a:ext cx="263525" cy="4476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0" name="Line 49"/>
          <p:cNvSpPr>
            <a:spLocks noChangeShapeType="1"/>
          </p:cNvSpPr>
          <p:nvPr/>
        </p:nvSpPr>
        <p:spPr bwMode="auto">
          <a:xfrm flipH="1" flipV="1">
            <a:off x="5756275" y="3421063"/>
            <a:ext cx="695325" cy="10541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1" name="Oval 50"/>
          <p:cNvSpPr>
            <a:spLocks noChangeArrowheads="1"/>
          </p:cNvSpPr>
          <p:nvPr/>
        </p:nvSpPr>
        <p:spPr bwMode="auto">
          <a:xfrm>
            <a:off x="7300913" y="34829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2" name="Oval 51"/>
          <p:cNvSpPr>
            <a:spLocks noChangeArrowheads="1"/>
          </p:cNvSpPr>
          <p:nvPr/>
        </p:nvSpPr>
        <p:spPr bwMode="auto">
          <a:xfrm>
            <a:off x="7486650" y="39322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3" name="Line 52"/>
          <p:cNvSpPr>
            <a:spLocks noChangeShapeType="1"/>
          </p:cNvSpPr>
          <p:nvPr/>
        </p:nvSpPr>
        <p:spPr bwMode="auto">
          <a:xfrm flipH="1" flipV="1">
            <a:off x="7356475" y="3568700"/>
            <a:ext cx="168275" cy="38417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4" name="Line 53"/>
          <p:cNvSpPr>
            <a:spLocks noChangeShapeType="1"/>
          </p:cNvSpPr>
          <p:nvPr/>
        </p:nvSpPr>
        <p:spPr bwMode="auto">
          <a:xfrm>
            <a:off x="7126288" y="3003550"/>
            <a:ext cx="228600" cy="55245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5" name="Line 54"/>
          <p:cNvSpPr>
            <a:spLocks noChangeShapeType="1"/>
          </p:cNvSpPr>
          <p:nvPr/>
        </p:nvSpPr>
        <p:spPr bwMode="auto">
          <a:xfrm flipH="1" flipV="1">
            <a:off x="6934200" y="2033588"/>
            <a:ext cx="190500" cy="96837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6" name="Oval 55"/>
          <p:cNvSpPr>
            <a:spLocks noChangeArrowheads="1"/>
          </p:cNvSpPr>
          <p:nvPr/>
        </p:nvSpPr>
        <p:spPr bwMode="auto">
          <a:xfrm>
            <a:off x="7288213" y="15462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7" name="Line 56"/>
          <p:cNvSpPr>
            <a:spLocks noChangeShapeType="1"/>
          </p:cNvSpPr>
          <p:nvPr/>
        </p:nvSpPr>
        <p:spPr bwMode="auto">
          <a:xfrm>
            <a:off x="7348538" y="1593850"/>
            <a:ext cx="428625" cy="61753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78" name="Text Box 57"/>
          <p:cNvSpPr txBox="1">
            <a:spLocks noChangeArrowheads="1"/>
          </p:cNvSpPr>
          <p:nvPr/>
        </p:nvSpPr>
        <p:spPr bwMode="auto">
          <a:xfrm>
            <a:off x="6129857" y="4348957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18479" name="Text Box 58"/>
          <p:cNvSpPr txBox="1">
            <a:spLocks noChangeArrowheads="1"/>
          </p:cNvSpPr>
          <p:nvPr/>
        </p:nvSpPr>
        <p:spPr bwMode="auto">
          <a:xfrm>
            <a:off x="6089650" y="3084513"/>
            <a:ext cx="6159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</a:t>
            </a:r>
            <a:r>
              <a:rPr lang="en-US" altLang="en-US" sz="1800" dirty="0">
                <a:solidFill>
                  <a:srgbClr val="CC0000"/>
                </a:solidFill>
                <a:cs typeface="+mn-cs"/>
              </a:rPr>
              <a:t>: </a:t>
            </a:r>
            <a:r>
              <a: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8480" name="Text Box 59"/>
          <p:cNvSpPr txBox="1">
            <a:spLocks noChangeArrowheads="1"/>
          </p:cNvSpPr>
          <p:nvPr/>
        </p:nvSpPr>
        <p:spPr bwMode="auto">
          <a:xfrm>
            <a:off x="6330950" y="38735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8481" name="Text Box 60"/>
          <p:cNvSpPr txBox="1">
            <a:spLocks noChangeArrowheads="1"/>
          </p:cNvSpPr>
          <p:nvPr/>
        </p:nvSpPr>
        <p:spPr bwMode="auto">
          <a:xfrm>
            <a:off x="5454650" y="30845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18482" name="Text Box 61"/>
          <p:cNvSpPr txBox="1">
            <a:spLocks noChangeArrowheads="1"/>
          </p:cNvSpPr>
          <p:nvPr/>
        </p:nvSpPr>
        <p:spPr bwMode="auto">
          <a:xfrm>
            <a:off x="6311900" y="2289857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8483" name="Text Box 62"/>
          <p:cNvSpPr txBox="1">
            <a:spLocks noChangeArrowheads="1"/>
          </p:cNvSpPr>
          <p:nvPr/>
        </p:nvSpPr>
        <p:spPr bwMode="auto">
          <a:xfrm>
            <a:off x="5508610" y="2177631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18484" name="Text Box 63"/>
          <p:cNvSpPr txBox="1">
            <a:spLocks noChangeArrowheads="1"/>
          </p:cNvSpPr>
          <p:nvPr/>
        </p:nvSpPr>
        <p:spPr bwMode="auto">
          <a:xfrm>
            <a:off x="7808913" y="42497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18485" name="Text Box 64"/>
          <p:cNvSpPr txBox="1">
            <a:spLocks noChangeArrowheads="1"/>
          </p:cNvSpPr>
          <p:nvPr/>
        </p:nvSpPr>
        <p:spPr bwMode="auto">
          <a:xfrm>
            <a:off x="7904163" y="34861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8486" name="Text Box 65"/>
          <p:cNvSpPr txBox="1">
            <a:spLocks noChangeArrowheads="1"/>
          </p:cNvSpPr>
          <p:nvPr/>
        </p:nvSpPr>
        <p:spPr bwMode="auto">
          <a:xfrm>
            <a:off x="7800262" y="202325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8487" name="Text Box 66"/>
          <p:cNvSpPr txBox="1">
            <a:spLocks noChangeArrowheads="1"/>
          </p:cNvSpPr>
          <p:nvPr/>
        </p:nvSpPr>
        <p:spPr bwMode="auto">
          <a:xfrm>
            <a:off x="7374586" y="133613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8488" name="Text Box 67"/>
          <p:cNvSpPr txBox="1">
            <a:spLocks noChangeArrowheads="1"/>
          </p:cNvSpPr>
          <p:nvPr/>
        </p:nvSpPr>
        <p:spPr bwMode="auto">
          <a:xfrm>
            <a:off x="6972301" y="1912501"/>
            <a:ext cx="709612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4: </a:t>
            </a:r>
            <a:r>
              <a:rPr kumimoji="0" lang="en-US" altLang="en-US" sz="180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18489" name="Text Box 68"/>
          <p:cNvSpPr txBox="1">
            <a:spLocks noChangeArrowheads="1"/>
          </p:cNvSpPr>
          <p:nvPr/>
        </p:nvSpPr>
        <p:spPr bwMode="auto">
          <a:xfrm>
            <a:off x="7229475" y="27797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18490" name="Text Box 69"/>
          <p:cNvSpPr txBox="1">
            <a:spLocks noChangeArrowheads="1"/>
          </p:cNvSpPr>
          <p:nvPr/>
        </p:nvSpPr>
        <p:spPr bwMode="auto">
          <a:xfrm>
            <a:off x="7340600" y="32861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18491" name="Text Box 70"/>
          <p:cNvSpPr txBox="1">
            <a:spLocks noChangeArrowheads="1"/>
          </p:cNvSpPr>
          <p:nvPr/>
        </p:nvSpPr>
        <p:spPr bwMode="auto">
          <a:xfrm>
            <a:off x="7472363" y="36496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144455" name="Line 71"/>
          <p:cNvSpPr>
            <a:spLocks noChangeShapeType="1"/>
          </p:cNvSpPr>
          <p:nvPr/>
        </p:nvSpPr>
        <p:spPr bwMode="auto">
          <a:xfrm flipV="1">
            <a:off x="6753225" y="2093913"/>
            <a:ext cx="198438" cy="1177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6" name="Line 72"/>
          <p:cNvSpPr>
            <a:spLocks noChangeShapeType="1"/>
          </p:cNvSpPr>
          <p:nvPr/>
        </p:nvSpPr>
        <p:spPr bwMode="auto">
          <a:xfrm flipH="1">
            <a:off x="6731000" y="2082800"/>
            <a:ext cx="209550" cy="203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7" name="Line 73"/>
          <p:cNvSpPr>
            <a:spLocks noChangeShapeType="1"/>
          </p:cNvSpPr>
          <p:nvPr/>
        </p:nvSpPr>
        <p:spPr bwMode="auto">
          <a:xfrm flipV="1">
            <a:off x="6731000" y="2997200"/>
            <a:ext cx="363538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8" name="Line 74"/>
          <p:cNvSpPr>
            <a:spLocks noChangeShapeType="1"/>
          </p:cNvSpPr>
          <p:nvPr/>
        </p:nvSpPr>
        <p:spPr bwMode="auto">
          <a:xfrm flipV="1">
            <a:off x="6731000" y="3525838"/>
            <a:ext cx="650875" cy="593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9" name="Line 75"/>
          <p:cNvSpPr>
            <a:spLocks noChangeShapeType="1"/>
          </p:cNvSpPr>
          <p:nvPr/>
        </p:nvSpPr>
        <p:spPr bwMode="auto">
          <a:xfrm flipV="1">
            <a:off x="6719888" y="3976688"/>
            <a:ext cx="827087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0" name="Line 76"/>
          <p:cNvSpPr>
            <a:spLocks noChangeShapeType="1"/>
          </p:cNvSpPr>
          <p:nvPr/>
        </p:nvSpPr>
        <p:spPr bwMode="auto">
          <a:xfrm>
            <a:off x="6719888" y="4076700"/>
            <a:ext cx="1079500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1" name="Line 77"/>
          <p:cNvSpPr>
            <a:spLocks noChangeShapeType="1"/>
          </p:cNvSpPr>
          <p:nvPr/>
        </p:nvSpPr>
        <p:spPr bwMode="auto">
          <a:xfrm flipV="1">
            <a:off x="6750050" y="2090738"/>
            <a:ext cx="198438" cy="11779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2" name="Line 78"/>
          <p:cNvSpPr>
            <a:spLocks noChangeShapeType="1"/>
          </p:cNvSpPr>
          <p:nvPr/>
        </p:nvSpPr>
        <p:spPr bwMode="auto">
          <a:xfrm flipH="1">
            <a:off x="6727825" y="2079625"/>
            <a:ext cx="209550" cy="20367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3" name="Line 79"/>
          <p:cNvSpPr>
            <a:spLocks noChangeShapeType="1"/>
          </p:cNvSpPr>
          <p:nvPr/>
        </p:nvSpPr>
        <p:spPr bwMode="auto">
          <a:xfrm flipV="1">
            <a:off x="6727825" y="3005138"/>
            <a:ext cx="363538" cy="11334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4" name="Line 80"/>
          <p:cNvSpPr>
            <a:spLocks noChangeShapeType="1"/>
          </p:cNvSpPr>
          <p:nvPr/>
        </p:nvSpPr>
        <p:spPr bwMode="auto">
          <a:xfrm flipV="1">
            <a:off x="6705600" y="3533775"/>
            <a:ext cx="650875" cy="5937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5" name="Line 81"/>
          <p:cNvSpPr>
            <a:spLocks noChangeShapeType="1"/>
          </p:cNvSpPr>
          <p:nvPr/>
        </p:nvSpPr>
        <p:spPr bwMode="auto">
          <a:xfrm flipV="1">
            <a:off x="6716713" y="3984625"/>
            <a:ext cx="827087" cy="1111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6" name="Line 82"/>
          <p:cNvSpPr>
            <a:spLocks noChangeShapeType="1"/>
          </p:cNvSpPr>
          <p:nvPr/>
        </p:nvSpPr>
        <p:spPr bwMode="auto">
          <a:xfrm>
            <a:off x="6716713" y="4073525"/>
            <a:ext cx="1079500" cy="2206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AB05D-C912-44B1-92F0-332548981986}"/>
              </a:ext>
            </a:extLst>
          </p:cNvPr>
          <p:cNvSpPr txBox="1"/>
          <p:nvPr/>
        </p:nvSpPr>
        <p:spPr>
          <a:xfrm>
            <a:off x="4369197" y="5915383"/>
            <a:ext cx="4656931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Tangent finding and merging: </a:t>
            </a:r>
            <a:r>
              <a:rPr lang="en-IN" sz="2400" i="1" dirty="0">
                <a:solidFill>
                  <a:schemeClr val="bg1"/>
                </a:solidFill>
              </a:rPr>
              <a:t>O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i="1" dirty="0">
                <a:solidFill>
                  <a:schemeClr val="bg1"/>
                </a:solidFill>
              </a:rPr>
              <a:t>n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8" grpId="0" animBg="1"/>
      <p:bldP spid="144389" grpId="0" animBg="1"/>
      <p:bldP spid="144389" grpId="1" animBg="1"/>
      <p:bldP spid="144392" grpId="0"/>
      <p:bldP spid="144392" grpId="1"/>
      <p:bldP spid="144429" grpId="0" animBg="1"/>
      <p:bldP spid="144455" grpId="0" animBg="1"/>
      <p:bldP spid="144456" grpId="0" animBg="1"/>
      <p:bldP spid="144457" grpId="0" animBg="1"/>
      <p:bldP spid="144458" grpId="0" animBg="1"/>
      <p:bldP spid="144459" grpId="0" animBg="1"/>
      <p:bldP spid="144460" grpId="0" animBg="1"/>
      <p:bldP spid="144461" grpId="0" animBg="1"/>
      <p:bldP spid="144461" grpId="1" animBg="1"/>
      <p:bldP spid="144462" grpId="0" animBg="1"/>
      <p:bldP spid="144462" grpId="1" animBg="1"/>
      <p:bldP spid="144463" grpId="0" animBg="1"/>
      <p:bldP spid="144463" grpId="1" animBg="1"/>
      <p:bldP spid="144464" grpId="0" animBg="1"/>
      <p:bldP spid="144464" grpId="1" animBg="1"/>
      <p:bldP spid="144465" grpId="0" animBg="1"/>
      <p:bldP spid="144465" grpId="1" animBg="1"/>
      <p:bldP spid="144466" grpId="0" animBg="1"/>
      <p:bldP spid="144466" grpId="1" animBg="1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F07563A-77DB-4565-903D-213E86FD05A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8382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Divide and Conquer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D613-E859-426A-B1E4-3BE3DE5A26EB}"/>
              </a:ext>
            </a:extLst>
          </p:cNvPr>
          <p:cNvSpPr txBox="1"/>
          <p:nvPr/>
        </p:nvSpPr>
        <p:spPr>
          <a:xfrm>
            <a:off x="533400" y="4114800"/>
            <a:ext cx="8305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Main idea:</a:t>
            </a:r>
          </a:p>
          <a:p>
            <a:pPr marL="342900" marR="2055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Divide a set of points into two subsets by a vertical line at the median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-coordinate of the points;</a:t>
            </a:r>
          </a:p>
          <a:p>
            <a:pPr marL="342900" marR="2375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Compute the convex hull for each subset recursively;</a:t>
            </a:r>
          </a:p>
          <a:p>
            <a:pPr marL="342900" marR="2225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Merge the two convex hulls into one convex polygon;</a:t>
            </a:r>
          </a:p>
          <a:p>
            <a:pPr marL="0" marR="2225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       - Find two external tangent lines to merge them</a:t>
            </a:r>
          </a:p>
          <a:p>
            <a:pPr marL="342900" marR="2225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Analogous to merge sort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A6D15-C2B4-4E23-B801-1E98089E4D15}"/>
              </a:ext>
            </a:extLst>
          </p:cNvPr>
          <p:cNvSpPr txBox="1"/>
          <p:nvPr/>
        </p:nvSpPr>
        <p:spPr>
          <a:xfrm>
            <a:off x="4724400" y="117074"/>
            <a:ext cx="4294001" cy="415498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-sort all points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Recurrence for time complexity: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= 1 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= 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+ 2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/2), otherwise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Sans10-Regular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Note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 that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computation of upper and lower tangents and unification of the two can be done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) time at every step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18F4DC-5A04-4CCA-B460-3E1C9D40CFE0}"/>
              </a:ext>
            </a:extLst>
          </p:cNvPr>
          <p:cNvGrpSpPr/>
          <p:nvPr/>
        </p:nvGrpSpPr>
        <p:grpSpPr>
          <a:xfrm>
            <a:off x="228600" y="979944"/>
            <a:ext cx="4021406" cy="2894588"/>
            <a:chOff x="228600" y="979944"/>
            <a:chExt cx="4021406" cy="28945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F9DBF2-B62B-4185-AC38-A8E5652C6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8" y="979944"/>
              <a:ext cx="3785928" cy="267765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1AFD7-0B54-42EE-B377-B75EE5BE9074}"/>
                </a:ext>
              </a:extLst>
            </p:cNvPr>
            <p:cNvSpPr txBox="1"/>
            <p:nvPr/>
          </p:nvSpPr>
          <p:spPr>
            <a:xfrm>
              <a:off x="228600" y="1600200"/>
              <a:ext cx="457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8F70E0-E297-4B96-9DC6-36555C37A611}"/>
                </a:ext>
              </a:extLst>
            </p:cNvPr>
            <p:cNvSpPr txBox="1"/>
            <p:nvPr/>
          </p:nvSpPr>
          <p:spPr>
            <a:xfrm>
              <a:off x="3657600" y="1138535"/>
              <a:ext cx="457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B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49A1C7-3202-4419-817C-6BA352951A63}"/>
                </a:ext>
              </a:extLst>
            </p:cNvPr>
            <p:cNvCxnSpPr/>
            <p:nvPr/>
          </p:nvCxnSpPr>
          <p:spPr bwMode="auto">
            <a:xfrm flipH="1">
              <a:off x="1752600" y="2895600"/>
              <a:ext cx="15240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7361DD-98DD-4326-8D5D-96A24930D4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15635" y="2514600"/>
              <a:ext cx="63759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0796E-B727-4B6E-A433-5BF1862B5501}"/>
                </a:ext>
              </a:extLst>
            </p:cNvPr>
            <p:cNvSpPr txBox="1"/>
            <p:nvPr/>
          </p:nvSpPr>
          <p:spPr>
            <a:xfrm>
              <a:off x="228600" y="35052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12551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11"/>
            <a:ext cx="9144000" cy="639762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Incremental Convex Hull (also online algorithm)</a:t>
            </a:r>
          </a:p>
        </p:txBody>
      </p:sp>
      <p:pic>
        <p:nvPicPr>
          <p:cNvPr id="5" name="Picture 4" descr="Screen Shot 2016-07-15 at 1.0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" y="1777999"/>
            <a:ext cx="4470400" cy="3302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FEC53B-D7DD-432A-A107-D9214B41A65F}"/>
              </a:ext>
            </a:extLst>
          </p:cNvPr>
          <p:cNvCxnSpPr/>
          <p:nvPr/>
        </p:nvCxnSpPr>
        <p:spPr bwMode="auto">
          <a:xfrm>
            <a:off x="3359020" y="5108509"/>
            <a:ext cx="5101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582C78-38F6-43E3-A7CA-4394F2973A6D}"/>
              </a:ext>
            </a:extLst>
          </p:cNvPr>
          <p:cNvSpPr txBox="1"/>
          <p:nvPr/>
        </p:nvSpPr>
        <p:spPr>
          <a:xfrm>
            <a:off x="1844351" y="4849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sweep-line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98623-88DD-4945-89F6-F0D1808902C3}"/>
              </a:ext>
            </a:extLst>
          </p:cNvPr>
          <p:cNvSpPr txBox="1"/>
          <p:nvPr/>
        </p:nvSpPr>
        <p:spPr>
          <a:xfrm>
            <a:off x="1133669" y="1518656"/>
            <a:ext cx="210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tangent from </a:t>
            </a:r>
            <a:r>
              <a:rPr lang="en-IN" sz="2400" i="1" dirty="0"/>
              <a:t>p</a:t>
            </a:r>
            <a:r>
              <a:rPr lang="en-IN" sz="2400" baseline="-25000" dirty="0"/>
              <a:t>6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73160BD-0D52-4B19-A251-4431ECE43B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611" y="4573781"/>
            <a:ext cx="354047" cy="237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AEA7F41-72F2-4B8F-8568-38B05E2D4BFA}"/>
              </a:ext>
            </a:extLst>
          </p:cNvPr>
          <p:cNvCxnSpPr>
            <a:cxnSpLocks/>
          </p:cNvCxnSpPr>
          <p:nvPr/>
        </p:nvCxnSpPr>
        <p:spPr>
          <a:xfrm>
            <a:off x="2147336" y="2060865"/>
            <a:ext cx="967533" cy="65129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7446DA-1D92-435E-A2FF-4A0A363A46E5}"/>
              </a:ext>
            </a:extLst>
          </p:cNvPr>
          <p:cNvSpPr txBox="1"/>
          <p:nvPr/>
        </p:nvSpPr>
        <p:spPr>
          <a:xfrm>
            <a:off x="345363" y="4791228"/>
            <a:ext cx="140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tangent </a:t>
            </a:r>
          </a:p>
          <a:p>
            <a:r>
              <a:rPr lang="en-IN" sz="2400" dirty="0"/>
              <a:t>from </a:t>
            </a:r>
            <a:r>
              <a:rPr lang="en-IN" sz="2400" i="1" dirty="0"/>
              <a:t>p</a:t>
            </a:r>
            <a:r>
              <a:rPr lang="en-IN" sz="2400" baseline="-25000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E083C0-3110-447C-AEFA-E007B6663DB4}"/>
              </a:ext>
            </a:extLst>
          </p:cNvPr>
          <p:cNvGrpSpPr/>
          <p:nvPr/>
        </p:nvGrpSpPr>
        <p:grpSpPr>
          <a:xfrm>
            <a:off x="1133669" y="2516165"/>
            <a:ext cx="2311659" cy="1916174"/>
            <a:chOff x="1143000" y="2185966"/>
            <a:chExt cx="2311659" cy="19161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C9AF431-EFE4-424A-A8CE-4B9EFD98F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2641303"/>
              <a:ext cx="330459" cy="143232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DB6E1F-07FB-48DD-B04F-AC3B432328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53682" y="4102139"/>
              <a:ext cx="1575318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B1C06B-55BD-4F56-927B-1462A19465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269" y="2185966"/>
              <a:ext cx="1490931" cy="49600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70A5D3-C16A-4E2D-8B7C-BAD70B2790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43000" y="2198642"/>
              <a:ext cx="490269" cy="11588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A05A01-F24E-4123-9B91-AA9D9CD767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5738" y="3411116"/>
              <a:ext cx="687944" cy="69102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D7BBE0-0592-48A7-A692-AB03FE3FC031}"/>
              </a:ext>
            </a:extLst>
          </p:cNvPr>
          <p:cNvSpPr txBox="1"/>
          <p:nvPr/>
        </p:nvSpPr>
        <p:spPr>
          <a:xfrm>
            <a:off x="4690187" y="1374591"/>
            <a:ext cx="4343400" cy="41088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i="1" dirty="0"/>
              <a:t>x</a:t>
            </a:r>
            <a:r>
              <a:rPr lang="en-IN" sz="2400" dirty="0"/>
              <a:t>-sort </a:t>
            </a:r>
            <a:r>
              <a:rPr lang="en-IN" sz="2400" i="1" dirty="0"/>
              <a:t>n </a:t>
            </a:r>
            <a:r>
              <a:rPr lang="en-IN" sz="2400" dirty="0"/>
              <a:t>points</a:t>
            </a:r>
            <a:r>
              <a:rPr lang="en-IN" sz="2400" i="1" dirty="0"/>
              <a:t> </a:t>
            </a:r>
            <a:r>
              <a:rPr lang="en-IN" sz="2400" dirty="0"/>
              <a:t>and move a vertical sweep-line halting at points </a:t>
            </a:r>
            <a:r>
              <a:rPr lang="en-IN" sz="2400" dirty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 err="1">
                <a:solidFill>
                  <a:srgbClr val="000000"/>
                </a:solidFill>
                <a:latin typeface="LMSans10-Regular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LMSans10-Regular"/>
              </a:rPr>
              <a:t>)</a:t>
            </a:r>
          </a:p>
          <a:p>
            <a:endParaRPr lang="en-IN" sz="800" dirty="0"/>
          </a:p>
          <a:p>
            <a:r>
              <a:rPr lang="en-IN" sz="2400" dirty="0"/>
              <a:t>We have CH on </a:t>
            </a:r>
            <a:r>
              <a:rPr lang="en-IN" sz="2400" i="1" dirty="0"/>
              <a:t>k</a:t>
            </a:r>
            <a:r>
              <a:rPr lang="en-IN" sz="2400" dirty="0"/>
              <a:t> – 1 points and now processing the </a:t>
            </a:r>
            <a:r>
              <a:rPr lang="en-IN" sz="2400" i="1" dirty="0"/>
              <a:t>k-</a:t>
            </a:r>
            <a:r>
              <a:rPr lang="en-IN" sz="2400" dirty="0" err="1"/>
              <a:t>th</a:t>
            </a:r>
            <a:r>
              <a:rPr lang="en-IN" sz="2400" dirty="0"/>
              <a:t> point (e.g. </a:t>
            </a:r>
            <a:r>
              <a:rPr lang="en-IN" sz="2400" i="1" dirty="0"/>
              <a:t>p</a:t>
            </a:r>
            <a:r>
              <a:rPr lang="en-IN" sz="2400" baseline="-25000" dirty="0"/>
              <a:t>6</a:t>
            </a:r>
            <a:r>
              <a:rPr lang="en-IN" sz="2400" dirty="0"/>
              <a:t>); initially draw </a:t>
            </a:r>
            <a:r>
              <a:rPr lang="en-IN" sz="2400" dirty="0">
                <a:sym typeface="Symbol" panose="05050102010706020507" pitchFamily="18" charset="2"/>
              </a:rPr>
              <a:t></a:t>
            </a:r>
            <a:r>
              <a:rPr lang="en-IN" sz="2400" dirty="0"/>
              <a:t>123</a:t>
            </a:r>
          </a:p>
          <a:p>
            <a:endParaRPr lang="en-IN" sz="800" dirty="0"/>
          </a:p>
          <a:p>
            <a:r>
              <a:rPr lang="en-IN" sz="2300" dirty="0"/>
              <a:t>Draw tangents on CH(</a:t>
            </a:r>
            <a:r>
              <a:rPr lang="en-IN" sz="2300" i="1" dirty="0"/>
              <a:t>k</a:t>
            </a:r>
            <a:r>
              <a:rPr lang="en-IN" sz="2300" dirty="0"/>
              <a:t>-1) from point </a:t>
            </a:r>
            <a:r>
              <a:rPr lang="en-IN" sz="2300" i="1" dirty="0"/>
              <a:t>k</a:t>
            </a:r>
            <a:r>
              <a:rPr lang="en-IN" sz="2300" dirty="0"/>
              <a:t>; delete all interior points (e.g. 4) that  lie in the pocket</a:t>
            </a:r>
          </a:p>
          <a:p>
            <a:endParaRPr lang="en-IN" sz="800" dirty="0"/>
          </a:p>
          <a:p>
            <a:r>
              <a:rPr lang="en-IN" sz="2400" dirty="0"/>
              <a:t>Update the convex hull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27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Analysis: Incremental Convex Hull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5A9AC8-F3B8-4401-B80F-B978424CC168}"/>
              </a:ext>
            </a:extLst>
          </p:cNvPr>
          <p:cNvSpPr txBox="1"/>
          <p:nvPr/>
        </p:nvSpPr>
        <p:spPr>
          <a:xfrm>
            <a:off x="160706" y="3640282"/>
            <a:ext cx="8890906" cy="314958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Arial Narrow" panose="020B0606020202030204" pitchFamily="34" charset="0"/>
              </a:rPr>
              <a:t>Analysis: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Draw a line </a:t>
            </a:r>
            <a:r>
              <a:rPr lang="en-IN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L 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passing through </a:t>
            </a:r>
            <a:r>
              <a:rPr lang="en-IN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p</a:t>
            </a:r>
            <a:r>
              <a:rPr lang="en-IN" sz="2200" baseline="-25000" dirty="0">
                <a:solidFill>
                  <a:schemeClr val="bg1"/>
                </a:solidFill>
                <a:latin typeface="Arial Narrow" panose="020B0606020202030204" pitchFamily="34" charset="0"/>
              </a:rPr>
              <a:t>k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 and </a:t>
            </a:r>
            <a:r>
              <a:rPr lang="en-IN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p</a:t>
            </a:r>
            <a:r>
              <a:rPr lang="en-IN" sz="2200" baseline="-25000" dirty="0">
                <a:solidFill>
                  <a:schemeClr val="bg1"/>
                </a:solidFill>
                <a:latin typeface="Arial Narrow" panose="020B0606020202030204" pitchFamily="34" charset="0"/>
              </a:rPr>
              <a:t>k-1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; If </a:t>
            </a:r>
            <a:r>
              <a:rPr lang="en-IN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L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 is a tangent, record it and find the other tangent by following either </a:t>
            </a:r>
            <a:r>
              <a:rPr lang="en-US" altLang="en-US" sz="2200" kern="0" dirty="0" err="1">
                <a:solidFill>
                  <a:srgbClr val="FFFFFF"/>
                </a:solidFill>
                <a:latin typeface="Arial Narrow" panose="020B0606020202030204" pitchFamily="34" charset="0"/>
              </a:rPr>
              <a:t>pred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sz="2200" i="1" kern="0" dirty="0">
                <a:solidFill>
                  <a:srgbClr val="FFFFFF"/>
                </a:solidFill>
                <a:latin typeface="Arial Narrow" panose="020B0606020202030204" pitchFamily="34" charset="0"/>
              </a:rPr>
              <a:t>p</a:t>
            </a:r>
            <a:r>
              <a:rPr lang="en-US" altLang="en-US" sz="2200" i="1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k-</a:t>
            </a:r>
            <a:r>
              <a:rPr lang="en-US" altLang="en-US" sz="2200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) or </a:t>
            </a:r>
            <a:r>
              <a:rPr lang="en-US" altLang="en-US" sz="2200" kern="0" dirty="0" err="1">
                <a:solidFill>
                  <a:srgbClr val="FFFFFF"/>
                </a:solidFill>
                <a:latin typeface="Arial Narrow" panose="020B0606020202030204" pitchFamily="34" charset="0"/>
              </a:rPr>
              <a:t>succ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sz="2200" i="1" kern="0" dirty="0">
                <a:solidFill>
                  <a:srgbClr val="FFFFFF"/>
                </a:solidFill>
                <a:latin typeface="Arial Narrow" panose="020B0606020202030204" pitchFamily="34" charset="0"/>
              </a:rPr>
              <a:t>p</a:t>
            </a:r>
            <a:r>
              <a:rPr lang="en-US" altLang="en-US" sz="2200" i="1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k-</a:t>
            </a:r>
            <a:r>
              <a:rPr lang="en-US" altLang="en-US" sz="2200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); otherwise traverse along the direction of both </a:t>
            </a:r>
            <a:r>
              <a:rPr lang="en-US" altLang="en-US" sz="2200" kern="0" dirty="0" err="1">
                <a:solidFill>
                  <a:srgbClr val="FFFFFF"/>
                </a:solidFill>
                <a:latin typeface="Arial Narrow" panose="020B0606020202030204" pitchFamily="34" charset="0"/>
              </a:rPr>
              <a:t>pred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sz="2200" i="1" kern="0" dirty="0">
                <a:solidFill>
                  <a:srgbClr val="FFFFFF"/>
                </a:solidFill>
                <a:latin typeface="Arial Narrow" panose="020B0606020202030204" pitchFamily="34" charset="0"/>
              </a:rPr>
              <a:t>p</a:t>
            </a:r>
            <a:r>
              <a:rPr lang="en-US" altLang="en-US" sz="2200" i="1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k-</a:t>
            </a:r>
            <a:r>
              <a:rPr lang="en-US" altLang="en-US" sz="2200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) or </a:t>
            </a:r>
            <a:r>
              <a:rPr lang="en-US" altLang="en-US" sz="2200" kern="0" dirty="0" err="1">
                <a:solidFill>
                  <a:srgbClr val="FFFFFF"/>
                </a:solidFill>
                <a:latin typeface="Arial Narrow" panose="020B0606020202030204" pitchFamily="34" charset="0"/>
              </a:rPr>
              <a:t>succ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sz="2200" i="1" kern="0" dirty="0">
                <a:solidFill>
                  <a:srgbClr val="FFFFFF"/>
                </a:solidFill>
                <a:latin typeface="Arial Narrow" panose="020B0606020202030204" pitchFamily="34" charset="0"/>
              </a:rPr>
              <a:t>p</a:t>
            </a:r>
            <a:r>
              <a:rPr lang="en-US" altLang="en-US" sz="2200" i="1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k-</a:t>
            </a:r>
            <a:r>
              <a:rPr lang="en-US" altLang="en-US" sz="2200" kern="0" baseline="-25000" dirty="0">
                <a:solidFill>
                  <a:srgbClr val="FFFFFF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2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) until you find the two tangents;</a:t>
            </a:r>
            <a:endParaRPr lang="en-US" altLang="en-US" sz="2200" kern="0" baseline="-250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altLang="en-US" sz="2200" kern="0" baseline="-25000" dirty="0">
                <a:solidFill>
                  <a:srgbClr val="009999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While performing tests for tangency (</a:t>
            </a:r>
            <a:r>
              <a:rPr lang="en-IN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(1) per vertex) and delete the points which do not satisfy tests;</a:t>
            </a:r>
          </a:p>
          <a:p>
            <a:endParaRPr lang="en-IN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Total number of checks for tangency and deletions from pockets over all iterations is at most (</a:t>
            </a:r>
            <a:r>
              <a:rPr lang="en-IN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</a:rPr>
              <a:t> -3); Overall time complexity 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 </a:t>
            </a:r>
            <a:r>
              <a:rPr lang="en-US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(</a:t>
            </a:r>
            <a:r>
              <a:rPr lang="en-US" sz="22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r>
              <a:rPr lang="en-US" sz="2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log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) + </a:t>
            </a:r>
            <a:r>
              <a:rPr lang="en-US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(</a:t>
            </a:r>
            <a:r>
              <a:rPr lang="en-US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) 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 </a:t>
            </a:r>
            <a:r>
              <a:rPr lang="en-US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(</a:t>
            </a:r>
            <a:r>
              <a:rPr lang="en-US" sz="22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r>
              <a:rPr lang="en-US" sz="2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log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200" i="1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r>
              <a:rPr lang="en-US" sz="2200" dirty="0">
                <a:solidFill>
                  <a:schemeClr val="bg1"/>
                </a:solidFill>
                <a:latin typeface="Arial Narrow" panose="020B0606020202030204" pitchFamily="34" charset="0"/>
              </a:rPr>
              <a:t>)</a:t>
            </a:r>
            <a:endParaRPr lang="en-IN" sz="2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7BBE0-0592-48A7-A692-AB03FE3FC031}"/>
              </a:ext>
            </a:extLst>
          </p:cNvPr>
          <p:cNvSpPr txBox="1"/>
          <p:nvPr/>
        </p:nvSpPr>
        <p:spPr>
          <a:xfrm>
            <a:off x="4581671" y="680320"/>
            <a:ext cx="4491294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i="1" dirty="0"/>
              <a:t>x</a:t>
            </a:r>
            <a:r>
              <a:rPr lang="en-IN" sz="2000" dirty="0"/>
              <a:t>-sort </a:t>
            </a:r>
            <a:r>
              <a:rPr lang="en-IN" sz="2000" i="1" dirty="0"/>
              <a:t>n </a:t>
            </a:r>
            <a:r>
              <a:rPr lang="en-IN" sz="2000" dirty="0"/>
              <a:t>vertices and move a vertical sweep-line halting at points </a:t>
            </a:r>
            <a:r>
              <a:rPr lang="en-IN" sz="2000" dirty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en-US" sz="2000" i="1" dirty="0">
                <a:solidFill>
                  <a:srgbClr val="000000"/>
                </a:solidFill>
                <a:latin typeface="LMSans10-Regular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LMSans10-Regular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LMSans10-Regular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LMSans10-Regular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LMSans10-Regular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LMSans10-Regular"/>
              </a:rPr>
              <a:t>)</a:t>
            </a:r>
          </a:p>
          <a:p>
            <a:endParaRPr lang="en-IN" sz="800" dirty="0"/>
          </a:p>
          <a:p>
            <a:r>
              <a:rPr lang="en-IN" sz="2000" dirty="0"/>
              <a:t>We have CH on </a:t>
            </a:r>
            <a:r>
              <a:rPr lang="en-IN" sz="2000" i="1" dirty="0"/>
              <a:t>k</a:t>
            </a:r>
            <a:r>
              <a:rPr lang="en-IN" sz="2000" dirty="0"/>
              <a:t> – 1 points and now processing the </a:t>
            </a:r>
            <a:r>
              <a:rPr lang="en-IN" sz="2000" i="1" dirty="0"/>
              <a:t>k-</a:t>
            </a:r>
            <a:r>
              <a:rPr lang="en-IN" sz="2000" dirty="0" err="1"/>
              <a:t>th</a:t>
            </a:r>
            <a:r>
              <a:rPr lang="en-IN" sz="2000" dirty="0"/>
              <a:t> vertex (e.g. </a:t>
            </a:r>
            <a:r>
              <a:rPr lang="en-IN" sz="2000" i="1" dirty="0"/>
              <a:t>p</a:t>
            </a:r>
            <a:r>
              <a:rPr lang="en-IN" sz="2000" baseline="-25000" dirty="0"/>
              <a:t>k</a:t>
            </a:r>
            <a:r>
              <a:rPr lang="en-IN" sz="2000" dirty="0"/>
              <a:t>); </a:t>
            </a:r>
          </a:p>
          <a:p>
            <a:endParaRPr lang="en-IN" sz="800" dirty="0"/>
          </a:p>
          <a:p>
            <a:r>
              <a:rPr lang="en-IN" sz="2000" dirty="0"/>
              <a:t>Draw tangents on CH(</a:t>
            </a:r>
            <a:r>
              <a:rPr lang="en-IN" sz="2000" i="1" dirty="0"/>
              <a:t>k</a:t>
            </a:r>
            <a:r>
              <a:rPr lang="en-IN" sz="2000" dirty="0"/>
              <a:t>-1) from point </a:t>
            </a:r>
            <a:r>
              <a:rPr lang="en-IN" sz="2000" i="1" dirty="0"/>
              <a:t>p</a:t>
            </a:r>
            <a:r>
              <a:rPr lang="en-IN" sz="2000" i="1" baseline="-25000" dirty="0"/>
              <a:t>k</a:t>
            </a:r>
            <a:r>
              <a:rPr lang="en-IN" sz="2000" dirty="0"/>
              <a:t>; delete all interior points that  lie in the pocket </a:t>
            </a:r>
          </a:p>
          <a:p>
            <a:endParaRPr lang="en-IN" sz="800" dirty="0"/>
          </a:p>
          <a:p>
            <a:r>
              <a:rPr lang="en-IN" sz="2000" dirty="0"/>
              <a:t>Update the convex hull</a:t>
            </a:r>
          </a:p>
        </p:txBody>
      </p:sp>
      <p:grpSp>
        <p:nvGrpSpPr>
          <p:cNvPr id="42" name="Group 36">
            <a:extLst>
              <a:ext uri="{FF2B5EF4-FFF2-40B4-BE49-F238E27FC236}">
                <a16:creationId xmlns:a16="http://schemas.microsoft.com/office/drawing/2014/main" id="{FD9D6E50-9EBD-4CCA-9DE7-749FB251C817}"/>
              </a:ext>
            </a:extLst>
          </p:cNvPr>
          <p:cNvGrpSpPr>
            <a:grpSpLocks/>
          </p:cNvGrpSpPr>
          <p:nvPr/>
        </p:nvGrpSpPr>
        <p:grpSpPr bwMode="auto">
          <a:xfrm>
            <a:off x="18661" y="1235075"/>
            <a:ext cx="2459038" cy="2193925"/>
            <a:chOff x="701450" y="1558030"/>
            <a:chExt cx="2459000" cy="2192785"/>
          </a:xfrm>
        </p:grpSpPr>
        <p:sp>
          <p:nvSpPr>
            <p:cNvPr id="43" name="Freeform 4">
              <a:extLst>
                <a:ext uri="{FF2B5EF4-FFF2-40B4-BE49-F238E27FC236}">
                  <a16:creationId xmlns:a16="http://schemas.microsoft.com/office/drawing/2014/main" id="{6ED186D8-A534-4601-B3B1-E0F0BF162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80" y="1633491"/>
              <a:ext cx="2325949" cy="2041864"/>
            </a:xfrm>
            <a:custGeom>
              <a:avLst/>
              <a:gdLst>
                <a:gd name="T0" fmla="*/ 0 w 2325949"/>
                <a:gd name="T1" fmla="*/ 1251752 h 2041864"/>
                <a:gd name="T2" fmla="*/ 328473 w 2325949"/>
                <a:gd name="T3" fmla="*/ 514905 h 2041864"/>
                <a:gd name="T4" fmla="*/ 1580225 w 2325949"/>
                <a:gd name="T5" fmla="*/ 0 h 2041864"/>
                <a:gd name="T6" fmla="*/ 2130640 w 2325949"/>
                <a:gd name="T7" fmla="*/ 390618 h 2041864"/>
                <a:gd name="T8" fmla="*/ 2325949 w 2325949"/>
                <a:gd name="T9" fmla="*/ 1012055 h 2041864"/>
                <a:gd name="T10" fmla="*/ 2290438 w 2325949"/>
                <a:gd name="T11" fmla="*/ 1544715 h 2041864"/>
                <a:gd name="T12" fmla="*/ 1722268 w 2325949"/>
                <a:gd name="T13" fmla="*/ 2041864 h 2041864"/>
                <a:gd name="T14" fmla="*/ 683580 w 2325949"/>
                <a:gd name="T15" fmla="*/ 1979721 h 2041864"/>
                <a:gd name="T16" fmla="*/ 168675 w 2325949"/>
                <a:gd name="T17" fmla="*/ 1713391 h 2041864"/>
                <a:gd name="T18" fmla="*/ 0 w 2325949"/>
                <a:gd name="T19" fmla="*/ 1251752 h 20418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5949" h="2041864">
                  <a:moveTo>
                    <a:pt x="0" y="1251752"/>
                  </a:moveTo>
                  <a:lnTo>
                    <a:pt x="328473" y="514905"/>
                  </a:lnTo>
                  <a:lnTo>
                    <a:pt x="1580225" y="0"/>
                  </a:lnTo>
                  <a:lnTo>
                    <a:pt x="2130640" y="390618"/>
                  </a:lnTo>
                  <a:lnTo>
                    <a:pt x="2325949" y="1012055"/>
                  </a:lnTo>
                  <a:lnTo>
                    <a:pt x="2290438" y="1544715"/>
                  </a:lnTo>
                  <a:lnTo>
                    <a:pt x="1722268" y="2041864"/>
                  </a:lnTo>
                  <a:lnTo>
                    <a:pt x="683580" y="1979721"/>
                  </a:lnTo>
                  <a:lnTo>
                    <a:pt x="168675" y="1713391"/>
                  </a:lnTo>
                  <a:lnTo>
                    <a:pt x="0" y="1251752"/>
                  </a:lnTo>
                  <a:close/>
                </a:path>
              </a:pathLst>
            </a:custGeom>
            <a:solidFill>
              <a:srgbClr val="CCCC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20E63FBD-A397-437E-8E8B-5B3623A9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29" y="2077373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32706FCC-6DAA-44C0-BF1D-2D49D9095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546" y="1558030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5C0C24E6-6431-4FB3-8656-551C8000E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143" y="1950124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47" name="Oval 22">
              <a:extLst>
                <a:ext uri="{FF2B5EF4-FFF2-40B4-BE49-F238E27FC236}">
                  <a16:creationId xmlns:a16="http://schemas.microsoft.com/office/drawing/2014/main" id="{5A6164B7-BC98-4AC1-A2CB-93633F335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407" y="2578962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48" name="Oval 23">
              <a:extLst>
                <a:ext uri="{FF2B5EF4-FFF2-40B4-BE49-F238E27FC236}">
                  <a16:creationId xmlns:a16="http://schemas.microsoft.com/office/drawing/2014/main" id="{0447E5E0-1845-4656-8C4F-556F98D4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186" y="3117539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49" name="Oval 24">
              <a:extLst>
                <a:ext uri="{FF2B5EF4-FFF2-40B4-BE49-F238E27FC236}">
                  <a16:creationId xmlns:a16="http://schemas.microsoft.com/office/drawing/2014/main" id="{A38C93BF-73F6-4A34-A871-D5CDC3E19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56" y="3599894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50" name="Oval 25">
              <a:extLst>
                <a:ext uri="{FF2B5EF4-FFF2-40B4-BE49-F238E27FC236}">
                  <a16:creationId xmlns:a16="http://schemas.microsoft.com/office/drawing/2014/main" id="{01BD154A-4553-4891-8A49-6BEF1916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271" y="3524434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51" name="Oval 26">
              <a:extLst>
                <a:ext uri="{FF2B5EF4-FFF2-40B4-BE49-F238E27FC236}">
                  <a16:creationId xmlns:a16="http://schemas.microsoft.com/office/drawing/2014/main" id="{2164C7BE-AA81-4BD1-B137-0C4CBEC64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886" y="3268460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52" name="Oval 27">
              <a:extLst>
                <a:ext uri="{FF2B5EF4-FFF2-40B4-BE49-F238E27FC236}">
                  <a16:creationId xmlns:a16="http://schemas.microsoft.com/office/drawing/2014/main" id="{8A31FC1E-CF3A-41E6-94A2-D5FC9CBE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450" y="2815699"/>
              <a:ext cx="142043" cy="15092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endParaRPr>
            </a:p>
          </p:txBody>
        </p:sp>
      </p:grpSp>
      <p:cxnSp>
        <p:nvCxnSpPr>
          <p:cNvPr id="53" name="Straight Connector 7">
            <a:extLst>
              <a:ext uri="{FF2B5EF4-FFF2-40B4-BE49-F238E27FC236}">
                <a16:creationId xmlns:a16="http://schemas.microsoft.com/office/drawing/2014/main" id="{770287F3-4C86-42A2-913D-E9022A7BD296}"/>
              </a:ext>
            </a:extLst>
          </p:cNvPr>
          <p:cNvCxnSpPr>
            <a:cxnSpLocks noChangeShapeType="1"/>
            <a:stCxn id="43" idx="2"/>
          </p:cNvCxnSpPr>
          <p:nvPr/>
        </p:nvCxnSpPr>
        <p:spPr bwMode="auto">
          <a:xfrm>
            <a:off x="1660941" y="1310575"/>
            <a:ext cx="2352805" cy="1036044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14">
            <a:extLst>
              <a:ext uri="{FF2B5EF4-FFF2-40B4-BE49-F238E27FC236}">
                <a16:creationId xmlns:a16="http://schemas.microsoft.com/office/drawing/2014/main" id="{0C57E485-7BB4-4AE7-AED5-2E38B08CBC2E}"/>
              </a:ext>
            </a:extLst>
          </p:cNvPr>
          <p:cNvCxnSpPr>
            <a:cxnSpLocks noChangeShapeType="1"/>
            <a:stCxn id="43" idx="6"/>
          </p:cNvCxnSpPr>
          <p:nvPr/>
        </p:nvCxnSpPr>
        <p:spPr bwMode="auto">
          <a:xfrm flipV="1">
            <a:off x="1802987" y="2368111"/>
            <a:ext cx="2223072" cy="98539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18">
            <a:extLst>
              <a:ext uri="{FF2B5EF4-FFF2-40B4-BE49-F238E27FC236}">
                <a16:creationId xmlns:a16="http://schemas.microsoft.com/office/drawing/2014/main" id="{AB9695FD-5F8D-4FEC-A1BC-2B7D5C2C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29" y="1778390"/>
            <a:ext cx="429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p</a:t>
            </a:r>
            <a:r>
              <a:rPr kumimoji="0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k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Rectangle 33">
            <a:extLst>
              <a:ext uri="{FF2B5EF4-FFF2-40B4-BE49-F238E27FC236}">
                <a16:creationId xmlns:a16="http://schemas.microsoft.com/office/drawing/2014/main" id="{D0A9340F-8295-4BFC-9726-7E4A6C09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324" y="877887"/>
            <a:ext cx="377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v</a:t>
            </a:r>
            <a:r>
              <a:rPr kumimoji="0" lang="en-US" altLang="en-US" sz="2400" b="0" i="1" u="none" strike="noStrike" kern="0" cap="none" spc="0" normalizeH="0" baseline="-2500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t</a:t>
            </a:r>
            <a:endParaRPr kumimoji="0" lang="en-US" altLang="en-US" sz="2400" b="0" i="0" u="none" strike="noStrike" kern="0" cap="none" spc="0" normalizeH="0" baseline="-2500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240AC646-C5EC-45B9-9551-6FA7D698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74" y="3140075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v</a:t>
            </a:r>
            <a:r>
              <a:rPr kumimoji="0" lang="en-US" altLang="en-US" sz="2400" b="0" i="1" u="none" strike="noStrike" kern="0" cap="none" spc="0" normalizeH="0" baseline="-2500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b</a:t>
            </a:r>
            <a:endParaRPr kumimoji="0" lang="en-US" altLang="en-US" sz="2400" b="0" i="0" u="none" strike="noStrike" kern="0" cap="none" spc="0" normalizeH="0" baseline="-2500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F08AB38C-967F-496F-978F-613563DB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340" y="2181039"/>
            <a:ext cx="601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p</a:t>
            </a:r>
            <a:r>
              <a:rPr lang="en-US" altLang="en-US" sz="2400" i="1" kern="0" baseline="-25000" dirty="0">
                <a:solidFill>
                  <a:srgbClr val="008380"/>
                </a:solidFill>
                <a:cs typeface="+mn-cs"/>
              </a:rPr>
              <a:t>k</a:t>
            </a:r>
            <a:r>
              <a:rPr kumimoji="0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-</a:t>
            </a:r>
            <a:r>
              <a:rPr kumimoji="0" lang="en-US" altLang="en-US" sz="2400" b="0" u="none" strike="noStrike" kern="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endParaRPr kumimoji="0" lang="en-US" altLang="en-US" sz="2400" b="0" u="none" strike="noStrike" kern="0" cap="none" spc="0" normalizeH="0" baseline="-2500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658C2E9C-2FCC-4B61-A61B-55CFC9F5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36" y="1581946"/>
            <a:ext cx="1340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succ</a:t>
            </a:r>
            <a:r>
              <a:rPr kumimoji="0" lang="en-US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p</a:t>
            </a:r>
            <a:r>
              <a:rPr lang="en-US" altLang="en-US" sz="2400" i="1" kern="0" baseline="-25000" dirty="0">
                <a:solidFill>
                  <a:srgbClr val="008380"/>
                </a:solidFill>
                <a:cs typeface="+mn-cs"/>
              </a:rPr>
              <a:t>k</a:t>
            </a:r>
            <a:r>
              <a:rPr kumimoji="0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-</a:t>
            </a:r>
            <a:r>
              <a:rPr kumimoji="0" lang="en-US" altLang="en-US" sz="2400" b="0" u="none" strike="noStrike" kern="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BED3B79F-9C3B-420C-B759-CFEBBD52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428" y="2282397"/>
            <a:ext cx="142045" cy="150999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2" name="Straight Connector 7">
            <a:extLst>
              <a:ext uri="{FF2B5EF4-FFF2-40B4-BE49-F238E27FC236}">
                <a16:creationId xmlns:a16="http://schemas.microsoft.com/office/drawing/2014/main" id="{2C5F0534-A7C8-48A8-9DF4-C3DECB73E8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17197" y="2335724"/>
            <a:ext cx="2337214" cy="21492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45">
            <a:extLst>
              <a:ext uri="{FF2B5EF4-FFF2-40B4-BE49-F238E27FC236}">
                <a16:creationId xmlns:a16="http://schemas.microsoft.com/office/drawing/2014/main" id="{EBE2CD01-97E1-41C2-91F3-2BC5DE88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49" y="2517001"/>
            <a:ext cx="1340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kern="0" dirty="0" err="1">
                <a:solidFill>
                  <a:srgbClr val="008380"/>
                </a:solidFill>
                <a:cs typeface="+mn-cs"/>
              </a:rPr>
              <a:t>pred</a:t>
            </a:r>
            <a:r>
              <a:rPr kumimoji="0" lang="en-US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p</a:t>
            </a:r>
            <a:r>
              <a:rPr lang="en-US" altLang="en-US" sz="2400" i="1" kern="0" baseline="-25000" dirty="0">
                <a:solidFill>
                  <a:srgbClr val="008380"/>
                </a:solidFill>
                <a:cs typeface="+mn-cs"/>
              </a:rPr>
              <a:t>k</a:t>
            </a:r>
            <a:r>
              <a:rPr kumimoji="0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-</a:t>
            </a:r>
            <a:r>
              <a:rPr kumimoji="0" lang="en-US" altLang="en-US" sz="2400" b="0" u="none" strike="noStrike" kern="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56607-B77E-41EA-990E-7F2F227F00E0}"/>
              </a:ext>
            </a:extLst>
          </p:cNvPr>
          <p:cNvCxnSpPr/>
          <p:nvPr/>
        </p:nvCxnSpPr>
        <p:spPr>
          <a:xfrm flipH="1" flipV="1">
            <a:off x="2361048" y="1763347"/>
            <a:ext cx="203968" cy="378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E06C21-8EFF-4B96-9C74-C5A8E5810228}"/>
              </a:ext>
            </a:extLst>
          </p:cNvPr>
          <p:cNvCxnSpPr>
            <a:cxnSpLocks/>
          </p:cNvCxnSpPr>
          <p:nvPr/>
        </p:nvCxnSpPr>
        <p:spPr>
          <a:xfrm flipH="1">
            <a:off x="2505171" y="2646183"/>
            <a:ext cx="105105" cy="276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5407BD-E103-4D5A-B341-C1B4F83A964A}"/>
              </a:ext>
            </a:extLst>
          </p:cNvPr>
          <p:cNvSpPr txBox="1"/>
          <p:nvPr/>
        </p:nvSpPr>
        <p:spPr>
          <a:xfrm>
            <a:off x="1283044" y="21473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D84BB2-2F42-4155-B358-B2BE097D2923}"/>
              </a:ext>
            </a:extLst>
          </p:cNvPr>
          <p:cNvCxnSpPr>
            <a:cxnSpLocks/>
          </p:cNvCxnSpPr>
          <p:nvPr/>
        </p:nvCxnSpPr>
        <p:spPr>
          <a:xfrm flipH="1">
            <a:off x="308492" y="1905687"/>
            <a:ext cx="209149" cy="37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54FAD0E-3A43-4FEC-B329-FBCFB7168279}"/>
              </a:ext>
            </a:extLst>
          </p:cNvPr>
          <p:cNvCxnSpPr>
            <a:cxnSpLocks/>
          </p:cNvCxnSpPr>
          <p:nvPr/>
        </p:nvCxnSpPr>
        <p:spPr>
          <a:xfrm>
            <a:off x="286612" y="2419616"/>
            <a:ext cx="165201" cy="478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9" grpId="0"/>
      <p:bldP spid="63" grpId="0"/>
      <p:bldP spid="6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3900"/>
            <a:ext cx="9144000" cy="671513"/>
          </a:xfrm>
          <a:solidFill>
            <a:srgbClr val="FF00FF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sz="3600" b="0" dirty="0">
                <a:solidFill>
                  <a:schemeClr val="bg1"/>
                </a:solidFill>
              </a:rPr>
              <a:t>Lower bound on convex hull time complexity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193124" y="835219"/>
            <a:ext cx="4605338" cy="4647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Algorithm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CH_Sort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):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/* Sorts a set of numbers using a convex hull algorithm 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   Converts numbers to points, runs CH, converts back to sorted sequence */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Input: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 Set of numbers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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Output: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A list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of numbers in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sorted in increasing order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= 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for each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insert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</a:t>
            </a:r>
            <a:r>
              <a:rPr kumimoji="0" lang="en-US" altLang="en-US" sz="2000" b="0" i="1" u="none" strike="noStrike" kern="1200" cap="none" spc="0" normalizeH="0" baseline="30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into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  <a:sym typeface="Symbol" panose="05050102010706020507" pitchFamily="18" charset="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L’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= CH(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// compute convex hull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Find point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p’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with minimum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-coordinate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  <a:sym typeface="Symbol" panose="05050102010706020507" pitchFamily="18" charset="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for each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x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,p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)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L’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, starting with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p’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,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add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into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L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  <a:sym typeface="Symbol" panose="05050102010706020507" pitchFamily="18" charset="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return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L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5438224" y="2727325"/>
            <a:ext cx="3144838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rot="5400000" flipH="1">
            <a:off x="5931937" y="2046287"/>
            <a:ext cx="2132012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70" name="Freeform 10"/>
          <p:cNvSpPr>
            <a:spLocks/>
          </p:cNvSpPr>
          <p:nvPr/>
        </p:nvSpPr>
        <p:spPr bwMode="auto">
          <a:xfrm>
            <a:off x="5476324" y="984250"/>
            <a:ext cx="3184525" cy="1747837"/>
          </a:xfrm>
          <a:custGeom>
            <a:avLst/>
            <a:gdLst>
              <a:gd name="T0" fmla="*/ 0 w 2006"/>
              <a:gd name="T1" fmla="*/ 2147483646 h 1101"/>
              <a:gd name="T2" fmla="*/ 2147483646 w 2006"/>
              <a:gd name="T3" fmla="*/ 2147483646 h 1101"/>
              <a:gd name="T4" fmla="*/ 2147483646 w 2006"/>
              <a:gd name="T5" fmla="*/ 0 h 1101"/>
              <a:gd name="T6" fmla="*/ 0 60000 65536"/>
              <a:gd name="T7" fmla="*/ 0 60000 65536"/>
              <a:gd name="T8" fmla="*/ 0 60000 65536"/>
              <a:gd name="T9" fmla="*/ 0 w 2006"/>
              <a:gd name="T10" fmla="*/ 0 h 1101"/>
              <a:gd name="T11" fmla="*/ 2006 w 2006"/>
              <a:gd name="T12" fmla="*/ 1101 h 1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6" h="1101">
                <a:moveTo>
                  <a:pt x="0" y="14"/>
                </a:moveTo>
                <a:cubicBezTo>
                  <a:pt x="313" y="557"/>
                  <a:pt x="626" y="1101"/>
                  <a:pt x="960" y="1099"/>
                </a:cubicBezTo>
                <a:cubicBezTo>
                  <a:pt x="1294" y="1097"/>
                  <a:pt x="1650" y="548"/>
                  <a:pt x="2006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8408437" y="6096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s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8476699" y="2500312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s</a:t>
            </a:r>
            <a:endParaRPr kumimoji="0" lang="en-US" altLang="en-US" sz="2000" b="0" i="1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51212" name="Oval 13"/>
          <p:cNvSpPr>
            <a:spLocks noChangeArrowheads="1"/>
          </p:cNvSpPr>
          <p:nvPr/>
        </p:nvSpPr>
        <p:spPr bwMode="auto">
          <a:xfrm>
            <a:off x="6385962" y="2698750"/>
            <a:ext cx="63500" cy="61912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51213" name="Oval 14"/>
          <p:cNvSpPr>
            <a:spLocks noChangeArrowheads="1"/>
          </p:cNvSpPr>
          <p:nvPr/>
        </p:nvSpPr>
        <p:spPr bwMode="auto">
          <a:xfrm>
            <a:off x="5868437" y="2706687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51214" name="Oval 15"/>
          <p:cNvSpPr>
            <a:spLocks noChangeArrowheads="1"/>
          </p:cNvSpPr>
          <p:nvPr/>
        </p:nvSpPr>
        <p:spPr bwMode="auto">
          <a:xfrm>
            <a:off x="7306712" y="2706687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7900437" y="2706687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51216" name="Oval 17"/>
          <p:cNvSpPr>
            <a:spLocks noChangeArrowheads="1"/>
          </p:cNvSpPr>
          <p:nvPr/>
        </p:nvSpPr>
        <p:spPr bwMode="auto">
          <a:xfrm>
            <a:off x="8144912" y="2706687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51217" name="Text Box 19"/>
          <p:cNvSpPr txBox="1">
            <a:spLocks noChangeArrowheads="1"/>
          </p:cNvSpPr>
          <p:nvPr/>
        </p:nvSpPr>
        <p:spPr bwMode="auto">
          <a:xfrm>
            <a:off x="6236737" y="2706687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-2</a:t>
            </a:r>
          </a:p>
        </p:txBody>
      </p:sp>
      <p:sp>
        <p:nvSpPr>
          <p:cNvPr id="51218" name="Text Box 21"/>
          <p:cNvSpPr txBox="1">
            <a:spLocks noChangeArrowheads="1"/>
          </p:cNvSpPr>
          <p:nvPr/>
        </p:nvSpPr>
        <p:spPr bwMode="auto">
          <a:xfrm>
            <a:off x="5703337" y="2714625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-4</a:t>
            </a:r>
          </a:p>
        </p:txBody>
      </p:sp>
      <p:sp>
        <p:nvSpPr>
          <p:cNvPr id="51219" name="Text Box 22"/>
          <p:cNvSpPr txBox="1">
            <a:spLocks noChangeArrowheads="1"/>
          </p:cNvSpPr>
          <p:nvPr/>
        </p:nvSpPr>
        <p:spPr bwMode="auto">
          <a:xfrm>
            <a:off x="7146374" y="2720975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1220" name="Text Box 23"/>
          <p:cNvSpPr txBox="1">
            <a:spLocks noChangeArrowheads="1"/>
          </p:cNvSpPr>
          <p:nvPr/>
        </p:nvSpPr>
        <p:spPr bwMode="auto">
          <a:xfrm>
            <a:off x="7724224" y="2727325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51221" name="Text Box 24"/>
          <p:cNvSpPr txBox="1">
            <a:spLocks noChangeArrowheads="1"/>
          </p:cNvSpPr>
          <p:nvPr/>
        </p:nvSpPr>
        <p:spPr bwMode="auto">
          <a:xfrm>
            <a:off x="7978224" y="2735262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194586" name="Oval 26"/>
          <p:cNvSpPr>
            <a:spLocks noChangeArrowheads="1"/>
          </p:cNvSpPr>
          <p:nvPr/>
        </p:nvSpPr>
        <p:spPr bwMode="auto">
          <a:xfrm>
            <a:off x="5874787" y="1692275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87" name="Oval 27"/>
          <p:cNvSpPr>
            <a:spLocks noChangeArrowheads="1"/>
          </p:cNvSpPr>
          <p:nvPr/>
        </p:nvSpPr>
        <p:spPr bwMode="auto">
          <a:xfrm>
            <a:off x="6384374" y="2359025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88" name="Oval 28"/>
          <p:cNvSpPr>
            <a:spLocks noChangeArrowheads="1"/>
          </p:cNvSpPr>
          <p:nvPr/>
        </p:nvSpPr>
        <p:spPr bwMode="auto">
          <a:xfrm>
            <a:off x="7306712" y="2590800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89" name="Oval 29"/>
          <p:cNvSpPr>
            <a:spLocks noChangeArrowheads="1"/>
          </p:cNvSpPr>
          <p:nvPr/>
        </p:nvSpPr>
        <p:spPr bwMode="auto">
          <a:xfrm>
            <a:off x="8144912" y="1668462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94" name="Oval 34"/>
          <p:cNvSpPr>
            <a:spLocks noChangeArrowheads="1"/>
          </p:cNvSpPr>
          <p:nvPr/>
        </p:nvSpPr>
        <p:spPr bwMode="auto">
          <a:xfrm>
            <a:off x="7902024" y="2011362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96" name="Line 36"/>
          <p:cNvSpPr>
            <a:spLocks noChangeShapeType="1"/>
          </p:cNvSpPr>
          <p:nvPr/>
        </p:nvSpPr>
        <p:spPr bwMode="auto">
          <a:xfrm>
            <a:off x="5909712" y="1730375"/>
            <a:ext cx="511175" cy="6715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98" name="Line 38"/>
          <p:cNvSpPr>
            <a:spLocks noChangeShapeType="1"/>
          </p:cNvSpPr>
          <p:nvPr/>
        </p:nvSpPr>
        <p:spPr bwMode="auto">
          <a:xfrm>
            <a:off x="6412949" y="2378075"/>
            <a:ext cx="922338" cy="23653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599" name="Line 39"/>
          <p:cNvSpPr>
            <a:spLocks noChangeShapeType="1"/>
          </p:cNvSpPr>
          <p:nvPr/>
        </p:nvSpPr>
        <p:spPr bwMode="auto">
          <a:xfrm flipV="1">
            <a:off x="7335287" y="2035175"/>
            <a:ext cx="593725" cy="57943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600" name="Line 40"/>
          <p:cNvSpPr>
            <a:spLocks noChangeShapeType="1"/>
          </p:cNvSpPr>
          <p:nvPr/>
        </p:nvSpPr>
        <p:spPr bwMode="auto">
          <a:xfrm flipV="1">
            <a:off x="7936949" y="1684337"/>
            <a:ext cx="228600" cy="3587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 flipH="1">
            <a:off x="5909712" y="1684337"/>
            <a:ext cx="2271712" cy="2381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57D80-2034-4642-BF7D-E7F1971ECADD}"/>
              </a:ext>
            </a:extLst>
          </p:cNvPr>
          <p:cNvSpPr txBox="1"/>
          <p:nvPr/>
        </p:nvSpPr>
        <p:spPr>
          <a:xfrm>
            <a:off x="5032618" y="3277444"/>
            <a:ext cx="42275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Goal: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sorting of numbers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Map a number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</a:t>
            </a:r>
            <a:r>
              <a:rPr kumimoji="0" lang="en-US" altLang="en-US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) in 2D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838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Construct the convex hull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Traverse 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 along the lower chain  sorted sequence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AEFA5-5D5C-46BE-BF55-CE05E23BAB6D}"/>
              </a:ext>
            </a:extLst>
          </p:cNvPr>
          <p:cNvSpPr txBox="1"/>
          <p:nvPr/>
        </p:nvSpPr>
        <p:spPr>
          <a:xfrm>
            <a:off x="167084" y="5573880"/>
            <a:ext cx="8809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Thus, sorting  CH; s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ince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all other operations need linear time, any convex hull algorithm has to take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itchFamily="34" charset="0"/>
              </a:rPr>
              <a:t>W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time in the worst case;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More refined bound: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itchFamily="34" charset="0"/>
              </a:rPr>
              <a:t>W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where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#hull vertices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194568" grpId="0" animBg="1"/>
      <p:bldP spid="194570" grpId="0" animBg="1"/>
      <p:bldP spid="194571" grpId="0"/>
      <p:bldP spid="194586" grpId="0" animBg="1"/>
      <p:bldP spid="194587" grpId="0" animBg="1"/>
      <p:bldP spid="194588" grpId="0" animBg="1"/>
      <p:bldP spid="194589" grpId="0" animBg="1"/>
      <p:bldP spid="194594" grpId="0" animBg="1"/>
      <p:bldP spid="194596" grpId="0" animBg="1"/>
      <p:bldP spid="194598" grpId="0" animBg="1"/>
      <p:bldP spid="194598" grpId="1" animBg="1"/>
      <p:bldP spid="194599" grpId="0" animBg="1"/>
      <p:bldP spid="194600" grpId="0" animBg="1"/>
      <p:bldP spid="19460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2629-4ABB-3A43-A538-D43C245D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0" y="160336"/>
            <a:ext cx="8895520" cy="1143000"/>
          </a:xfrm>
        </p:spPr>
        <p:txBody>
          <a:bodyPr>
            <a:normAutofit/>
          </a:bodyPr>
          <a:lstStyle/>
          <a:p>
            <a:r>
              <a:rPr lang="en-US" dirty="0"/>
              <a:t>Use the plane-sweep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EC9F-E2B9-9F4F-AE62-D5DF83F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1844"/>
            <a:ext cx="8610600" cy="877956"/>
          </a:xfrm>
        </p:spPr>
        <p:txBody>
          <a:bodyPr/>
          <a:lstStyle/>
          <a:p>
            <a:r>
              <a:rPr lang="en-US" dirty="0"/>
              <a:t>Plane-sweep as in line-segment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B6593-B0A9-9C49-AA2D-9F45A9B0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" y="2914261"/>
            <a:ext cx="4648200" cy="335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2255E-166B-4B5D-B176-55CA8F6D9B9E}"/>
              </a:ext>
            </a:extLst>
          </p:cNvPr>
          <p:cNvSpPr txBox="1"/>
          <p:nvPr/>
        </p:nvSpPr>
        <p:spPr>
          <a:xfrm>
            <a:off x="4572000" y="2895600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Arial Narrow" panose="020B0606020202030204" pitchFamily="34" charset="0"/>
              </a:rPr>
              <a:t>Status: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the edges of S</a:t>
            </a:r>
            <a:r>
              <a:rPr lang="en-US" sz="2400" b="0" i="0" u="none" strike="noStrike" baseline="-25000" dirty="0">
                <a:latin typeface="Arial Narrow" panose="020B0606020202030204" pitchFamily="34" charset="0"/>
              </a:rPr>
              <a:t>1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and 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endParaRPr lang="en-US" sz="2400" b="0" i="0" u="none" strike="noStrike" baseline="0" dirty="0">
              <a:latin typeface="Arial Narrow" panose="020B0606020202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 Narrow" panose="020B0606020202030204" pitchFamily="34" charset="0"/>
              </a:rPr>
              <a:t>intersecting the sweep line in the</a:t>
            </a:r>
          </a:p>
          <a:p>
            <a:pPr algn="l"/>
            <a:r>
              <a:rPr lang="en-IN" sz="2400" b="0" i="0" u="none" strike="noStrike" baseline="0" dirty="0">
                <a:latin typeface="Arial Narrow" panose="020B0606020202030204" pitchFamily="34" charset="0"/>
              </a:rPr>
              <a:t>left-to-right order;</a:t>
            </a:r>
          </a:p>
          <a:p>
            <a:pPr algn="l"/>
            <a:endParaRPr lang="en-IN" sz="2400" dirty="0">
              <a:latin typeface="Arial Narrow" panose="020B0606020202030204" pitchFamily="34" charset="0"/>
            </a:endParaRPr>
          </a:p>
          <a:p>
            <a:pPr algn="l"/>
            <a:r>
              <a:rPr lang="en-IN" sz="2400" b="1" i="0" u="none" strike="noStrike" baseline="0" dirty="0">
                <a:latin typeface="Arial Narrow" panose="020B0606020202030204" pitchFamily="34" charset="0"/>
              </a:rPr>
              <a:t>Events happen: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a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t the vertices of S</a:t>
            </a:r>
            <a:r>
              <a:rPr lang="en-US" sz="2400" b="0" i="0" u="none" strike="noStrike" baseline="-25000" dirty="0">
                <a:latin typeface="Arial Narrow" panose="020B0606020202030204" pitchFamily="34" charset="0"/>
              </a:rPr>
              <a:t>1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and 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;</a:t>
            </a:r>
          </a:p>
          <a:p>
            <a:pPr algn="l"/>
            <a:endParaRPr lang="en-US" sz="2400" b="0" i="0" u="none" strike="noStrike" baseline="0" dirty="0">
              <a:latin typeface="Arial Narrow" panose="020B0606020202030204" pitchFamily="34" charset="0"/>
            </a:endParaRPr>
          </a:p>
          <a:p>
            <a:pPr algn="l"/>
            <a:r>
              <a:rPr lang="en-US" sz="2400" dirty="0">
                <a:latin typeface="Arial Narrow" panose="020B0606020202030204" pitchFamily="34" charset="0"/>
              </a:rPr>
              <a:t>a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t intersection points from S</a:t>
            </a:r>
            <a:r>
              <a:rPr lang="en-US" sz="2400" b="0" i="0" u="none" strike="noStrike" baseline="-25000" dirty="0">
                <a:latin typeface="Arial Narrow" panose="020B0606020202030204" pitchFamily="34" charset="0"/>
              </a:rPr>
              <a:t>1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and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8444753" cy="1143000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Convex Hull: Summary So Far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70025"/>
            <a:ext cx="7772400" cy="294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Brute force algorithm: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baseline="30000" dirty="0">
                <a:solidFill>
                  <a:srgbClr val="008380"/>
                </a:solidFill>
              </a:rPr>
              <a:t>3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8380"/>
                </a:solidFill>
              </a:rPr>
              <a:t>Quick-Hull: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i="1" baseline="30000" dirty="0">
                <a:solidFill>
                  <a:srgbClr val="008380"/>
                </a:solidFill>
              </a:rPr>
              <a:t>2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Jarvis’ march (gift wrapping):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 err="1">
                <a:solidFill>
                  <a:srgbClr val="008380"/>
                </a:solidFill>
              </a:rPr>
              <a:t>nh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Incremental insertion: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Divide-and-conquer:	</a:t>
            </a: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Graham’s scan:	</a:t>
            </a: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Lower bound:	</a:t>
            </a: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r>
              <a:rPr lang="en-US" altLang="en-US" sz="2400" dirty="0">
                <a:solidFill>
                  <a:srgbClr val="008380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endParaRPr lang="en-US" altLang="en-US" sz="2400" dirty="0">
              <a:solidFill>
                <a:srgbClr val="00838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4687888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94604-A7BE-4DE4-93F9-6692E4C2D52B}"/>
              </a:ext>
            </a:extLst>
          </p:cNvPr>
          <p:cNvSpPr txBox="1"/>
          <p:nvPr/>
        </p:nvSpPr>
        <p:spPr>
          <a:xfrm>
            <a:off x="609600" y="480060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Can you improve it further (output-sensitive), e.g.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log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where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#hull vertices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27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D74E-3FA4-446C-A16F-B71F5CC0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1"/>
            <a:ext cx="8229600" cy="685799"/>
          </a:xfrm>
        </p:spPr>
        <p:txBody>
          <a:bodyPr/>
          <a:lstStyle/>
          <a:p>
            <a:r>
              <a:rPr lang="en-IN" sz="3600" dirty="0">
                <a:solidFill>
                  <a:srgbClr val="FF00FF"/>
                </a:solidFill>
                <a:effectLst/>
              </a:rPr>
              <a:t>Homework Set - 03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74CE8-E719-408F-876E-6DD36BE5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4" y="838199"/>
            <a:ext cx="7942545" cy="5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84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D74E-3FA4-446C-A16F-B71F5CC0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1"/>
            <a:ext cx="8229600" cy="685799"/>
          </a:xfrm>
        </p:spPr>
        <p:txBody>
          <a:bodyPr/>
          <a:lstStyle/>
          <a:p>
            <a:r>
              <a:rPr lang="en-IN" sz="3600" dirty="0">
                <a:solidFill>
                  <a:srgbClr val="FF00FF"/>
                </a:solidFill>
                <a:effectLst/>
              </a:rPr>
              <a:t>Announcement of Online Test - 01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6A258-37B3-435C-BCCC-7BE243B6D28C}"/>
              </a:ext>
            </a:extLst>
          </p:cNvPr>
          <p:cNvSpPr txBox="1"/>
          <p:nvPr/>
        </p:nvSpPr>
        <p:spPr>
          <a:xfrm>
            <a:off x="533400" y="838200"/>
            <a:ext cx="82296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66CC"/>
                </a:solidFill>
              </a:rPr>
              <a:t>Fri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day, </a:t>
            </a:r>
            <a:r>
              <a:rPr lang="en-US" sz="2800" dirty="0">
                <a:solidFill>
                  <a:srgbClr val="0066CC"/>
                </a:solidFill>
              </a:rPr>
              <a:t>25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0066CC"/>
                </a:solidFill>
              </a:rPr>
              <a:t>Febr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uary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2022; 11:05 am - 12:50 pm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Coverage: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Polygons, point-inclusion queries, orientation test, robustness issues, polygonization, diagonals, triangulation, convex partition, art-gallery problems, DCEL, intersections, map overlay, convex hull, related algorithms, data structures, and complexities (material covered until </a:t>
            </a:r>
            <a:r>
              <a:rPr lang="en-US" sz="2400" dirty="0">
                <a:solidFill>
                  <a:srgbClr val="0066CC"/>
                </a:solidFill>
              </a:rPr>
              <a:t>18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66CC"/>
                </a:solidFill>
              </a:rPr>
              <a:t>Febr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uary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2022);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Questions will be made available through Moodle and answers should also be submitted via Moodle. The submission server will open at 10:55 am and close at 1:05 pm, </a:t>
            </a:r>
            <a:r>
              <a:rPr lang="en-US" sz="2400" dirty="0">
                <a:solidFill>
                  <a:srgbClr val="0066CC"/>
                </a:solidFill>
              </a:rPr>
              <a:t>25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66CC"/>
                </a:solidFill>
              </a:rPr>
              <a:t>Febr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uary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2021.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Credit: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9111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2629-4ABB-3A43-A538-D43C245D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1" y="274638"/>
            <a:ext cx="8895520" cy="639762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Event Management using DCEL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EC9F-E2B9-9F4F-AE62-D5DF83F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844"/>
            <a:ext cx="8229600" cy="1164771"/>
          </a:xfrm>
        </p:spPr>
        <p:txBody>
          <a:bodyPr/>
          <a:lstStyle/>
          <a:p>
            <a:r>
              <a:rPr lang="en-US" dirty="0"/>
              <a:t>For each intersection event, add a new vertex to the merged DCEL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B6593-B0A9-9C49-AA2D-9F45A9B0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2496615"/>
            <a:ext cx="5983356" cy="43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1499D-1DAF-49A7-A48C-7793BBD6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1147243"/>
            <a:ext cx="9144000" cy="54610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D4A3ED-5022-43AD-8FE5-2FA4C69391CC}"/>
              </a:ext>
            </a:extLst>
          </p:cNvPr>
          <p:cNvSpPr/>
          <p:nvPr/>
        </p:nvSpPr>
        <p:spPr>
          <a:xfrm>
            <a:off x="381000" y="3925076"/>
            <a:ext cx="5486400" cy="914400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4F290B-3863-468D-AFA0-68F39C722FD6}"/>
              </a:ext>
            </a:extLst>
          </p:cNvPr>
          <p:cNvCxnSpPr>
            <a:cxnSpLocks/>
          </p:cNvCxnSpPr>
          <p:nvPr/>
        </p:nvCxnSpPr>
        <p:spPr>
          <a:xfrm flipV="1">
            <a:off x="5867400" y="3581400"/>
            <a:ext cx="1600200" cy="45720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5246FB-1357-4A95-A236-563A3EDC26A0}"/>
              </a:ext>
            </a:extLst>
          </p:cNvPr>
          <p:cNvSpPr/>
          <p:nvPr/>
        </p:nvSpPr>
        <p:spPr>
          <a:xfrm>
            <a:off x="457200" y="5590592"/>
            <a:ext cx="5486400" cy="914400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7579A3-6500-40FB-88A1-CBB63AD2B8E9}"/>
              </a:ext>
            </a:extLst>
          </p:cNvPr>
          <p:cNvCxnSpPr>
            <a:cxnSpLocks/>
          </p:cNvCxnSpPr>
          <p:nvPr/>
        </p:nvCxnSpPr>
        <p:spPr>
          <a:xfrm flipV="1">
            <a:off x="5954485" y="5568821"/>
            <a:ext cx="1600200" cy="411162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99FF"/>
        </a:solidFill>
        <a:ln>
          <a:noFill/>
        </a:ln>
        <a:extLst>
          <a:ext uri="{91240B29-F687-4F45-9708-019B960494DF}">
            <a14:hiddenLine xmlns:a14="http://schemas.microsoft.com/office/drawing/2010/main" w="25400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363016</TotalTime>
  <Words>3738</Words>
  <Application>Microsoft Office PowerPoint</Application>
  <PresentationFormat>On-screen Show (4:3)</PresentationFormat>
  <Paragraphs>516</Paragraphs>
  <Slides>72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72</vt:i4>
      </vt:variant>
    </vt:vector>
  </HeadingPairs>
  <TitlesOfParts>
    <vt:vector size="102" baseType="lpstr">
      <vt:lpstr>Arial</vt:lpstr>
      <vt:lpstr>Arial Narrow</vt:lpstr>
      <vt:lpstr>Calibri</vt:lpstr>
      <vt:lpstr>CMBX10</vt:lpstr>
      <vt:lpstr>CMMI10</vt:lpstr>
      <vt:lpstr>CMR10</vt:lpstr>
      <vt:lpstr>CMR7</vt:lpstr>
      <vt:lpstr>CMSS10</vt:lpstr>
      <vt:lpstr>ComicSansMS</vt:lpstr>
      <vt:lpstr>LMMathItalic10-Regular</vt:lpstr>
      <vt:lpstr>LMSans10-Oblique</vt:lpstr>
      <vt:lpstr>LMSans10-Regular</vt:lpstr>
      <vt:lpstr>MathJax_Main</vt:lpstr>
      <vt:lpstr>MSAM10</vt:lpstr>
      <vt:lpstr>NimbusRomNo9L-Regu</vt:lpstr>
      <vt:lpstr>Symbol</vt:lpstr>
      <vt:lpstr>Tahoma</vt:lpstr>
      <vt:lpstr>Times</vt:lpstr>
      <vt:lpstr>Times New Roman</vt:lpstr>
      <vt:lpstr>Times-Roman</vt:lpstr>
      <vt:lpstr>Verdana</vt:lpstr>
      <vt:lpstr>Wingdings</vt:lpstr>
      <vt:lpstr>Soaring</vt:lpstr>
      <vt:lpstr>2_42nd-bluefull</vt:lpstr>
      <vt:lpstr>Globe</vt:lpstr>
      <vt:lpstr>Default Design</vt:lpstr>
      <vt:lpstr>Office Theme</vt:lpstr>
      <vt:lpstr>Default Theme</vt:lpstr>
      <vt:lpstr>1_Default Design</vt:lpstr>
      <vt:lpstr>9_Soaring</vt:lpstr>
      <vt:lpstr> CS60064                                   Spring 2022                  Computational Geometry</vt:lpstr>
      <vt:lpstr>Map Overlay</vt:lpstr>
      <vt:lpstr>Computing the Overlay</vt:lpstr>
      <vt:lpstr>Example DCEL</vt:lpstr>
      <vt:lpstr>Computing the Overlay</vt:lpstr>
      <vt:lpstr>Computing the Overlay</vt:lpstr>
      <vt:lpstr>Use the plane-sweep algorithm</vt:lpstr>
      <vt:lpstr>Event Management using DCEL</vt:lpstr>
      <vt:lpstr>Overlay Events</vt:lpstr>
      <vt:lpstr>Overlay Events</vt:lpstr>
      <vt:lpstr>Overlay Events</vt:lpstr>
      <vt:lpstr>Overlay Events</vt:lpstr>
      <vt:lpstr>Overlay Data Structure</vt:lpstr>
      <vt:lpstr>Fixing the Incident Face for a Half-Edge in the Overlay Data Structure</vt:lpstr>
      <vt:lpstr>Fixing the Incident Face for a Half-Edge in the Overlay Data Structure</vt:lpstr>
      <vt:lpstr>Overlay Face Updating</vt:lpstr>
      <vt:lpstr>Overlay Face Updating</vt:lpstr>
      <vt:lpstr>Analysis</vt:lpstr>
      <vt:lpstr>Boolean Operations on Polygons</vt:lpstr>
      <vt:lpstr>Problem of the Day</vt:lpstr>
      <vt:lpstr> CS60064                                   Spring 2022                  Computational Geometry</vt:lpstr>
      <vt:lpstr>Problem of the Day</vt:lpstr>
      <vt:lpstr>Agenda</vt:lpstr>
      <vt:lpstr>Convex Hulls</vt:lpstr>
      <vt:lpstr>Convex Layering: Onion Peeling</vt:lpstr>
      <vt:lpstr>Convex hull as intersection of convex supersets</vt:lpstr>
      <vt:lpstr>PowerPoint Presentation</vt:lpstr>
      <vt:lpstr>PowerPoint Presentation</vt:lpstr>
      <vt:lpstr>Convex Hull in Biomedical Applications</vt:lpstr>
      <vt:lpstr>Moving a Sofa Through a Corridor</vt:lpstr>
      <vt:lpstr>Convex Hulls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 </vt:lpstr>
      <vt:lpstr>Finding the outer tangents </vt:lpstr>
      <vt:lpstr>PowerPoint Presentation</vt:lpstr>
      <vt:lpstr>Incremental Convex Hull (also online algorithm)</vt:lpstr>
      <vt:lpstr>Analysis: Incremental Convex Hull</vt:lpstr>
      <vt:lpstr> Lower bound on convex hull time complexity</vt:lpstr>
      <vt:lpstr>Convex Hull: Summary So Far</vt:lpstr>
      <vt:lpstr>Homework Set - 03</vt:lpstr>
      <vt:lpstr>Announcement of Online Test - 01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2219</cp:revision>
  <cp:lastPrinted>1601-01-01T00:00:00Z</cp:lastPrinted>
  <dcterms:created xsi:type="dcterms:W3CDTF">1601-01-01T00:00:00Z</dcterms:created>
  <dcterms:modified xsi:type="dcterms:W3CDTF">2022-02-11T13:51:55Z</dcterms:modified>
</cp:coreProperties>
</file>