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6026" r:id="rId2"/>
    <p:sldMasterId id="2147500495" r:id="rId3"/>
    <p:sldMasterId id="2147500549" r:id="rId4"/>
    <p:sldMasterId id="2147500573" r:id="rId5"/>
  </p:sldMasterIdLst>
  <p:notesMasterIdLst>
    <p:notesMasterId r:id="rId34"/>
  </p:notesMasterIdLst>
  <p:handoutMasterIdLst>
    <p:handoutMasterId r:id="rId35"/>
  </p:handoutMasterIdLst>
  <p:sldIdLst>
    <p:sldId id="1961" r:id="rId6"/>
    <p:sldId id="2023" r:id="rId7"/>
    <p:sldId id="2025" r:id="rId8"/>
    <p:sldId id="2026" r:id="rId9"/>
    <p:sldId id="2019" r:id="rId10"/>
    <p:sldId id="2020" r:id="rId11"/>
    <p:sldId id="2021" r:id="rId12"/>
    <p:sldId id="2022" r:id="rId13"/>
    <p:sldId id="2028" r:id="rId14"/>
    <p:sldId id="2031" r:id="rId15"/>
    <p:sldId id="2029" r:id="rId16"/>
    <p:sldId id="2030" r:id="rId17"/>
    <p:sldId id="1992" r:id="rId18"/>
    <p:sldId id="1983" r:id="rId19"/>
    <p:sldId id="1950" r:id="rId20"/>
    <p:sldId id="1956" r:id="rId21"/>
    <p:sldId id="1948" r:id="rId22"/>
    <p:sldId id="1949" r:id="rId23"/>
    <p:sldId id="1951" r:id="rId24"/>
    <p:sldId id="1991" r:id="rId25"/>
    <p:sldId id="1984" r:id="rId26"/>
    <p:sldId id="1985" r:id="rId27"/>
    <p:sldId id="1986" r:id="rId28"/>
    <p:sldId id="1987" r:id="rId29"/>
    <p:sldId id="1988" r:id="rId30"/>
    <p:sldId id="1989" r:id="rId31"/>
    <p:sldId id="1990" r:id="rId32"/>
    <p:sldId id="203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CA042FB-D873-4C02-9C56-832ADD06E105}">
          <p14:sldIdLst>
            <p14:sldId id="1961"/>
            <p14:sldId id="2023"/>
            <p14:sldId id="2025"/>
            <p14:sldId id="2026"/>
            <p14:sldId id="2019"/>
            <p14:sldId id="2020"/>
            <p14:sldId id="2021"/>
            <p14:sldId id="2022"/>
            <p14:sldId id="2028"/>
            <p14:sldId id="2031"/>
            <p14:sldId id="2029"/>
            <p14:sldId id="2030"/>
            <p14:sldId id="1992"/>
            <p14:sldId id="1983"/>
            <p14:sldId id="1950"/>
            <p14:sldId id="1956"/>
            <p14:sldId id="1948"/>
            <p14:sldId id="1949"/>
            <p14:sldId id="1951"/>
            <p14:sldId id="1991"/>
            <p14:sldId id="1984"/>
            <p14:sldId id="1985"/>
            <p14:sldId id="1986"/>
            <p14:sldId id="1987"/>
            <p14:sldId id="1988"/>
            <p14:sldId id="1989"/>
            <p14:sldId id="1990"/>
            <p14:sldId id="2032"/>
          </p14:sldIdLst>
        </p14:section>
        <p14:section name="Untitled Section" id="{4CA24641-3E65-47DB-826B-2227C418181B}">
          <p14:sldIdLst/>
        </p14:section>
        <p14:section name="Untitled Section" id="{5C4589CD-0E57-4ACA-A180-1DE29AD12E7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4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D078"/>
    <a:srgbClr val="FF00FF"/>
    <a:srgbClr val="FF9900"/>
    <a:srgbClr val="3333FF"/>
    <a:srgbClr val="FF6600"/>
    <a:srgbClr val="000000"/>
    <a:srgbClr val="6600CC"/>
    <a:srgbClr val="3333CC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6061" autoAdjust="0"/>
    <p:restoredTop sz="95852" autoAdjust="0"/>
  </p:normalViewPr>
  <p:slideViewPr>
    <p:cSldViewPr>
      <p:cViewPr varScale="1">
        <p:scale>
          <a:sx n="99" d="100"/>
          <a:sy n="99" d="100"/>
        </p:scale>
        <p:origin x="15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517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3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014249-953F-4288-A762-08CD7CCC7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83619A-EC5D-46A4-B76C-520781A5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696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85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59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44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2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6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88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65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16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5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0590" y="2581275"/>
            <a:ext cx="7488237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ahom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2575"/>
            <a:ext cx="9144000" cy="1625600"/>
          </a:xfrm>
          <a:effectLst>
            <a:outerShdw dist="35921" dir="2700000" algn="ctr" rotWithShape="0">
              <a:srgbClr val="34015F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7" y="1524001"/>
            <a:ext cx="3819525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524001"/>
            <a:ext cx="3821113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263526"/>
            <a:ext cx="2065338" cy="581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750" y="263526"/>
            <a:ext cx="6045200" cy="5819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49B61A1-C063-4EDD-A2CA-2A57DD4C665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886D31C-8748-4540-9B7B-EBC929393A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9A1820A-126F-43B8-911A-F75E59DE37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098DB43-3139-4583-9D9C-C511911B8A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8CCC7CCE-1C9F-4B53-834B-0CD9F0696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AFEB9545-0683-459E-853E-147DCA56BF98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42B888C8-434E-43F6-8125-3E9C2CCCE503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5872DF79-FCC8-4683-B6D8-BDAADE8C84E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DD4FB949-0A89-472E-8D0A-A8033A07BE9C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CFCE5F64-E737-486B-A4EC-FA001D27139F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2BEC0322-8CD5-4489-9191-9698CB12C64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3AD405A-1900-4BBD-BCF4-9F4C786628D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39A0CA56-7D1C-4ECA-B3CB-3101AB468728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0E275249-2C24-419F-B10D-F726CE7A067A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F55A75A9-E76D-46EB-A2F8-98E336DC736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E10EECB9-C504-4D6F-A7CA-F7B5A6717A4C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D9D8599-C5D1-4C3F-B853-6CE03ED03D67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D73E4E91-BE75-4ECD-8316-D483AC92721C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38755C96-5D13-47C2-AE51-6304199BB1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8051DA0E-9A50-4C3E-92F2-38526A30834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EFA0B4C0-35B0-4E89-9888-DF79054CB7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EC07AD2-5668-4866-9564-B2019FC520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3 w 717"/>
                <a:gd name="T1" fmla="*/ 845 h 845"/>
                <a:gd name="T2" fmla="*/ 723 w 717"/>
                <a:gd name="T3" fmla="*/ 821 h 845"/>
                <a:gd name="T4" fmla="*/ 580 w 717"/>
                <a:gd name="T5" fmla="*/ 605 h 845"/>
                <a:gd name="T6" fmla="*/ 409 w 717"/>
                <a:gd name="T7" fmla="*/ 396 h 845"/>
                <a:gd name="T8" fmla="*/ 22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2 w 717"/>
                <a:gd name="T15" fmla="*/ 198 h 845"/>
                <a:gd name="T16" fmla="*/ 403 w 717"/>
                <a:gd name="T17" fmla="*/ 408 h 845"/>
                <a:gd name="T18" fmla="*/ 574 w 717"/>
                <a:gd name="T19" fmla="*/ 623 h 845"/>
                <a:gd name="T20" fmla="*/ 723 w 717"/>
                <a:gd name="T21" fmla="*/ 845 h 845"/>
                <a:gd name="T22" fmla="*/ 72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A28B6D23-FD14-45B8-A0EA-9B08B3B1ED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0 w 407"/>
                <a:gd name="T1" fmla="*/ 414 h 414"/>
                <a:gd name="T2" fmla="*/ 410 w 407"/>
                <a:gd name="T3" fmla="*/ 396 h 414"/>
                <a:gd name="T4" fmla="*/ 22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9 w 407"/>
                <a:gd name="T13" fmla="*/ 204 h 414"/>
                <a:gd name="T14" fmla="*/ 410 w 407"/>
                <a:gd name="T15" fmla="*/ 414 h 414"/>
                <a:gd name="T16" fmla="*/ 41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8901F59-AC34-4FFF-9C50-79B42831D2C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9BC8D4AD-EEC0-4C26-93E8-9A5E89F873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2 w 586"/>
                <a:gd name="T1" fmla="*/ 0 h 599"/>
                <a:gd name="T2" fmla="*/ 574 w 586"/>
                <a:gd name="T3" fmla="*/ 0 h 599"/>
                <a:gd name="T4" fmla="*/ 410 w 586"/>
                <a:gd name="T5" fmla="*/ 132 h 599"/>
                <a:gd name="T6" fmla="*/ 26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0 w 586"/>
                <a:gd name="T17" fmla="*/ 282 h 599"/>
                <a:gd name="T18" fmla="*/ 416 w 586"/>
                <a:gd name="T19" fmla="*/ 138 h 599"/>
                <a:gd name="T20" fmla="*/ 592 w 586"/>
                <a:gd name="T21" fmla="*/ 0 h 599"/>
                <a:gd name="T22" fmla="*/ 59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359238EF-CBB0-4C8D-B738-5AC5D7B3F5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2 w 269"/>
                <a:gd name="T1" fmla="*/ 0 h 252"/>
                <a:gd name="T2" fmla="*/ 25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2 w 269"/>
                <a:gd name="T15" fmla="*/ 0 h 252"/>
                <a:gd name="T16" fmla="*/ 27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18E9806F-B827-4EEC-B4AC-183F33460248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DDA661D1-7DCC-4FC3-B945-16686C8878A1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5D0B7BF1-C685-4D63-804E-64470A7B5DE3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0" name="Group 31">
              <a:extLst>
                <a:ext uri="{FF2B5EF4-FFF2-40B4-BE49-F238E27FC236}">
                  <a16:creationId xmlns:a16="http://schemas.microsoft.com/office/drawing/2014/main" id="{6EAAE11B-DC3B-49B3-B884-6EE3FA1ED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5496A0D5-1878-4CEC-958B-EEB25F289F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27C4E86C-E790-44E0-A64F-292F964BD5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Line 34">
                <a:extLst>
                  <a:ext uri="{FF2B5EF4-FFF2-40B4-BE49-F238E27FC236}">
                    <a16:creationId xmlns:a16="http://schemas.microsoft.com/office/drawing/2014/main" id="{E2E6BB9B-4A99-4CE1-AF47-CA20A5D18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Line 35">
                <a:extLst>
                  <a:ext uri="{FF2B5EF4-FFF2-40B4-BE49-F238E27FC236}">
                    <a16:creationId xmlns:a16="http://schemas.microsoft.com/office/drawing/2014/main" id="{9C9379BF-69D2-4904-9501-3DD41BC9A4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Line 36">
                <a:extLst>
                  <a:ext uri="{FF2B5EF4-FFF2-40B4-BE49-F238E27FC236}">
                    <a16:creationId xmlns:a16="http://schemas.microsoft.com/office/drawing/2014/main" id="{BA3A4664-8659-4DE9-AB5A-5975D5A90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6FE12466-DEE6-492A-9434-865523F13FCA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1B4EF3DD-A514-4197-B312-F23863197866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30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30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DF4E86F8-E1B6-4C95-BCA7-12D597CF60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17C6F7F5-AC0F-4E12-BF50-043FC595D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3A6B87D7-C138-417F-B946-CB325EE50D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0F5DE2-023E-46B0-9ECA-563F41B9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987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94431253-F92E-49C8-8701-157E2E5A7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DAE24882-CFAF-45F7-A228-02655A453C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67E338D4-65A8-4E9D-AE53-026ECE500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0824-74BD-456A-B1BA-FD76F36D6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300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38BE9EB3-CC75-417C-B3B8-D8D86EA2E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DFBAC69-8D94-4C53-8634-8E6D75F323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FE1CAC36-09F2-46B6-A95F-9A9FC1A20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683F9-C175-4B89-8406-CCEF9B8D53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252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FAFEDC8F-C551-4792-9018-C3E2C1ECA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EE629BD-EA12-48D5-BFA9-97466FE45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F277C76F-281E-4756-9DA2-D6AF36C92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482FD-5BC1-4422-81BF-46973620C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645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7E4B2F9B-1E8C-4605-8853-92C08EF33A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711FEE4B-FA2B-4646-A53C-07E7F1AFF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39E9F154-D88B-4689-9C73-90E98CDD6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C128F-7997-447B-906A-0FE93DAA68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88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1E8BC18E-79AE-4798-9CE1-394677C72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9F22D791-2E3F-4B43-9CE3-5AFF5BB243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3DB87A7E-FC0B-42CC-8877-F6CFF4697E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376EE-5AE2-4CDE-B84A-7891EABC4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191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BAA2E9ED-80C0-4092-B611-E43520D5E5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F8F876C6-0482-4E68-A720-7CD981B4B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7EA94F6F-3E7E-4A51-A15D-7581B7E7C2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E6B3-4FA3-4DAE-B1E5-089CD537A4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70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1F5E249-1717-457A-82B8-0D9D2E99AF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7E114C51-444E-40BF-A605-BCC00636D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957B58F-A954-4C2F-8E39-06D907E90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97B1F-D5C3-4A38-BFCE-BA175D6DB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257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A096061-8A65-4B3F-BB9D-75D38978C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7059A5CD-DCC7-49B4-8B2F-FEC30A093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E523C5-0063-47F4-A53F-A7CDEF31C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5AAE-9039-4968-BE82-87FF5DCD85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805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AA48067A-CA69-4ED3-B87C-B4B381C180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5843A40-066E-4FD9-BC2A-B29D96DA41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8EA65024-C478-4BC9-BF51-5C78FC127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79DE-0507-4479-9220-3FC6E3261E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7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8F5A960E-1AB2-4F6D-9400-036D30EAE0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A73D8669-54BF-4973-B4F2-C53DEE9714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304773A-073A-43DD-BC40-A6B52C5A80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C9BFE-73A1-49AD-8EBA-63E77C1A1F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252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BF7BA5ED-3213-4DBC-9C4A-E564BD971A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A95F31F4-B224-4099-989B-39BA54FBC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7C7C0D9-9728-4906-9409-E7D90DA485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6DE87-EB5E-496F-A82B-4546927B79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874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09E16573-63C1-4B83-88C5-0F796E3BD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9AA4EAD0-CD7B-4A7B-B2E0-A0F1A67889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9562828-D60E-49DE-B5E8-6CE033805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FD049-32B1-49E7-B761-0F925EE72D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0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94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11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47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9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91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21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41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753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1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954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8122E-B90C-4E76-8377-32EAA1E1F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3841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A4C9D-EBE0-492F-9DAF-2E543DDCD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5652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A130F-9EBA-4F1D-8DF7-D60CD598B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3C07-9F02-4963-A301-803DC62C26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402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85182-0A82-4BF6-B05E-1B0E8BFBB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8499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64D43-A63E-484A-BD8C-015F2D46C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712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A4905-5C11-42E3-BFD8-A5AFFB507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9974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6535-94F3-4178-AAAA-B41940128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2296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3C808-E06D-42E5-A3AE-443404AD6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1841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E0BE4-2E88-4326-B1C6-8BCC1515EA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9139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CD17C-CC38-4B8E-A0EA-49F286807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21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51" r:id="rId1"/>
    <p:sldLayoutId id="2147500152" r:id="rId2"/>
    <p:sldLayoutId id="2147500153" r:id="rId3"/>
    <p:sldLayoutId id="2147500154" r:id="rId4"/>
    <p:sldLayoutId id="2147500155" r:id="rId5"/>
    <p:sldLayoutId id="2147500156" r:id="rId6"/>
    <p:sldLayoutId id="2147500157" r:id="rId7"/>
    <p:sldLayoutId id="2147500158" r:id="rId8"/>
    <p:sldLayoutId id="2147500159" r:id="rId9"/>
    <p:sldLayoutId id="2147500160" r:id="rId10"/>
    <p:sldLayoutId id="214750016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263525"/>
            <a:ext cx="8262938" cy="969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524000"/>
            <a:ext cx="7793038" cy="4559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14" r:id="rId1"/>
    <p:sldLayoutId id="2147500115" r:id="rId2"/>
    <p:sldLayoutId id="2147500116" r:id="rId3"/>
    <p:sldLayoutId id="2147500117" r:id="rId4"/>
    <p:sldLayoutId id="2147500118" r:id="rId5"/>
    <p:sldLayoutId id="2147500119" r:id="rId6"/>
    <p:sldLayoutId id="2147500120" r:id="rId7"/>
    <p:sldLayoutId id="2147500121" r:id="rId8"/>
    <p:sldLayoutId id="2147500122" r:id="rId9"/>
    <p:sldLayoutId id="2147500123" r:id="rId10"/>
    <p:sldLayoutId id="2147500124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3"/>
        </a:buBlip>
        <a:defRPr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C71A00C-FD47-4E16-B34D-9359E07A3E30}"/>
              </a:ext>
            </a:extLst>
          </p:cNvPr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9F25FE74-820E-4C67-AB46-531F26A746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4" name="Freeform 4">
              <a:extLst>
                <a:ext uri="{FF2B5EF4-FFF2-40B4-BE49-F238E27FC236}">
                  <a16:creationId xmlns:a16="http://schemas.microsoft.com/office/drawing/2014/main" id="{DC2FC3EF-FAC9-42B3-AEEE-C937D6AC5A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5" name="Freeform 5">
              <a:extLst>
                <a:ext uri="{FF2B5EF4-FFF2-40B4-BE49-F238E27FC236}">
                  <a16:creationId xmlns:a16="http://schemas.microsoft.com/office/drawing/2014/main" id="{95B8B608-BAC9-4E8A-8631-8026417C90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>
              <a:extLst>
                <a:ext uri="{FF2B5EF4-FFF2-40B4-BE49-F238E27FC236}">
                  <a16:creationId xmlns:a16="http://schemas.microsoft.com/office/drawing/2014/main" id="{E8DE574B-081B-48E8-8BC3-917D9E401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0247" name="Freeform 7">
                <a:extLst>
                  <a:ext uri="{FF2B5EF4-FFF2-40B4-BE49-F238E27FC236}">
                    <a16:creationId xmlns:a16="http://schemas.microsoft.com/office/drawing/2014/main" id="{52866013-C1A5-48AB-B364-AD4A782A7D7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" name="Freeform 8">
                <a:extLst>
                  <a:ext uri="{FF2B5EF4-FFF2-40B4-BE49-F238E27FC236}">
                    <a16:creationId xmlns:a16="http://schemas.microsoft.com/office/drawing/2014/main" id="{BF308E04-AA87-443A-B560-4872F4BA28C7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9" name="Freeform 9">
                <a:extLst>
                  <a:ext uri="{FF2B5EF4-FFF2-40B4-BE49-F238E27FC236}">
                    <a16:creationId xmlns:a16="http://schemas.microsoft.com/office/drawing/2014/main" id="{A8962097-F1D2-48EB-8C26-D8441191370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" name="Freeform 10">
                <a:extLst>
                  <a:ext uri="{FF2B5EF4-FFF2-40B4-BE49-F238E27FC236}">
                    <a16:creationId xmlns:a16="http://schemas.microsoft.com/office/drawing/2014/main" id="{F58022DA-5295-4AE4-B714-225111C7D3B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1" name="Freeform 11">
                <a:extLst>
                  <a:ext uri="{FF2B5EF4-FFF2-40B4-BE49-F238E27FC236}">
                    <a16:creationId xmlns:a16="http://schemas.microsoft.com/office/drawing/2014/main" id="{EC28B56F-CF5A-4A1E-A7AD-1FEF9B5721B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2" name="Freeform 12">
                <a:extLst>
                  <a:ext uri="{FF2B5EF4-FFF2-40B4-BE49-F238E27FC236}">
                    <a16:creationId xmlns:a16="http://schemas.microsoft.com/office/drawing/2014/main" id="{B7B7C00A-1B58-4B4B-A8C2-C540C9F01EC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3" name="Freeform 13">
                <a:extLst>
                  <a:ext uri="{FF2B5EF4-FFF2-40B4-BE49-F238E27FC236}">
                    <a16:creationId xmlns:a16="http://schemas.microsoft.com/office/drawing/2014/main" id="{2C69E473-B4B3-4774-8285-233C1ADA866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4" name="Freeform 14">
                <a:extLst>
                  <a:ext uri="{FF2B5EF4-FFF2-40B4-BE49-F238E27FC236}">
                    <a16:creationId xmlns:a16="http://schemas.microsoft.com/office/drawing/2014/main" id="{05040183-5F57-4F3F-B162-FF0D7F3783C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5" name="Freeform 15">
                <a:extLst>
                  <a:ext uri="{FF2B5EF4-FFF2-40B4-BE49-F238E27FC236}">
                    <a16:creationId xmlns:a16="http://schemas.microsoft.com/office/drawing/2014/main" id="{4B960A35-6DFE-40A4-8E0B-A441AF710AE9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6" name="Freeform 16">
                <a:extLst>
                  <a:ext uri="{FF2B5EF4-FFF2-40B4-BE49-F238E27FC236}">
                    <a16:creationId xmlns:a16="http://schemas.microsoft.com/office/drawing/2014/main" id="{075BE476-2D17-46CF-8007-3A9D70B03DD9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7" name="Freeform 17">
                <a:extLst>
                  <a:ext uri="{FF2B5EF4-FFF2-40B4-BE49-F238E27FC236}">
                    <a16:creationId xmlns:a16="http://schemas.microsoft.com/office/drawing/2014/main" id="{1679DA96-2BC9-47D0-95C0-872B010EB97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8" name="Freeform 18">
                <a:extLst>
                  <a:ext uri="{FF2B5EF4-FFF2-40B4-BE49-F238E27FC236}">
                    <a16:creationId xmlns:a16="http://schemas.microsoft.com/office/drawing/2014/main" id="{17BD27C6-F2D7-4EA2-9158-9E53FF93C02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9" name="Freeform 19">
                <a:extLst>
                  <a:ext uri="{FF2B5EF4-FFF2-40B4-BE49-F238E27FC236}">
                    <a16:creationId xmlns:a16="http://schemas.microsoft.com/office/drawing/2014/main" id="{8F6ED1DD-81F5-439D-B85E-1CCA87B17F7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60" name="Freeform 20">
              <a:extLst>
                <a:ext uri="{FF2B5EF4-FFF2-40B4-BE49-F238E27FC236}">
                  <a16:creationId xmlns:a16="http://schemas.microsoft.com/office/drawing/2014/main" id="{C5C240D8-635D-4E98-B80E-A9E1700E1E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1" name="Freeform 21">
              <a:extLst>
                <a:ext uri="{FF2B5EF4-FFF2-40B4-BE49-F238E27FC236}">
                  <a16:creationId xmlns:a16="http://schemas.microsoft.com/office/drawing/2014/main" id="{F96FF547-BA51-4BFE-8DB5-0456A0B6AF0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2" name="Freeform 22">
              <a:extLst>
                <a:ext uri="{FF2B5EF4-FFF2-40B4-BE49-F238E27FC236}">
                  <a16:creationId xmlns:a16="http://schemas.microsoft.com/office/drawing/2014/main" id="{982FC87F-1522-43DA-AA52-546327EEB95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23">
              <a:extLst>
                <a:ext uri="{FF2B5EF4-FFF2-40B4-BE49-F238E27FC236}">
                  <a16:creationId xmlns:a16="http://schemas.microsoft.com/office/drawing/2014/main" id="{FD565365-AD22-425F-B028-DA2864E9DF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3 w 717"/>
                <a:gd name="T1" fmla="*/ 845 h 845"/>
                <a:gd name="T2" fmla="*/ 723 w 717"/>
                <a:gd name="T3" fmla="*/ 821 h 845"/>
                <a:gd name="T4" fmla="*/ 580 w 717"/>
                <a:gd name="T5" fmla="*/ 605 h 845"/>
                <a:gd name="T6" fmla="*/ 409 w 717"/>
                <a:gd name="T7" fmla="*/ 396 h 845"/>
                <a:gd name="T8" fmla="*/ 22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2 w 717"/>
                <a:gd name="T15" fmla="*/ 198 h 845"/>
                <a:gd name="T16" fmla="*/ 403 w 717"/>
                <a:gd name="T17" fmla="*/ 408 h 845"/>
                <a:gd name="T18" fmla="*/ 574 w 717"/>
                <a:gd name="T19" fmla="*/ 623 h 845"/>
                <a:gd name="T20" fmla="*/ 723 w 717"/>
                <a:gd name="T21" fmla="*/ 845 h 845"/>
                <a:gd name="T22" fmla="*/ 72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0" name="Freeform 24">
              <a:extLst>
                <a:ext uri="{FF2B5EF4-FFF2-40B4-BE49-F238E27FC236}">
                  <a16:creationId xmlns:a16="http://schemas.microsoft.com/office/drawing/2014/main" id="{40FE21B0-3FE7-44FA-B1A4-E4202FCA01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0 w 407"/>
                <a:gd name="T1" fmla="*/ 414 h 414"/>
                <a:gd name="T2" fmla="*/ 410 w 407"/>
                <a:gd name="T3" fmla="*/ 396 h 414"/>
                <a:gd name="T4" fmla="*/ 22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9 w 407"/>
                <a:gd name="T13" fmla="*/ 204 h 414"/>
                <a:gd name="T14" fmla="*/ 410 w 407"/>
                <a:gd name="T15" fmla="*/ 414 h 414"/>
                <a:gd name="T16" fmla="*/ 41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65" name="Freeform 25">
              <a:extLst>
                <a:ext uri="{FF2B5EF4-FFF2-40B4-BE49-F238E27FC236}">
                  <a16:creationId xmlns:a16="http://schemas.microsoft.com/office/drawing/2014/main" id="{EC5A6465-658D-46CA-8EF2-74D24A0CB33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26">
              <a:extLst>
                <a:ext uri="{FF2B5EF4-FFF2-40B4-BE49-F238E27FC236}">
                  <a16:creationId xmlns:a16="http://schemas.microsoft.com/office/drawing/2014/main" id="{858A8AE0-5BDD-486B-A37F-C273136DE4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2 w 586"/>
                <a:gd name="T1" fmla="*/ 0 h 599"/>
                <a:gd name="T2" fmla="*/ 574 w 586"/>
                <a:gd name="T3" fmla="*/ 0 h 599"/>
                <a:gd name="T4" fmla="*/ 410 w 586"/>
                <a:gd name="T5" fmla="*/ 132 h 599"/>
                <a:gd name="T6" fmla="*/ 26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0 w 586"/>
                <a:gd name="T17" fmla="*/ 282 h 599"/>
                <a:gd name="T18" fmla="*/ 416 w 586"/>
                <a:gd name="T19" fmla="*/ 138 h 599"/>
                <a:gd name="T20" fmla="*/ 592 w 586"/>
                <a:gd name="T21" fmla="*/ 0 h 599"/>
                <a:gd name="T22" fmla="*/ 59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3" name="Freeform 27">
              <a:extLst>
                <a:ext uri="{FF2B5EF4-FFF2-40B4-BE49-F238E27FC236}">
                  <a16:creationId xmlns:a16="http://schemas.microsoft.com/office/drawing/2014/main" id="{1EEA18AD-A176-47CA-8E4F-5CFE4FA8DE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2 w 269"/>
                <a:gd name="T1" fmla="*/ 0 h 252"/>
                <a:gd name="T2" fmla="*/ 25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2 w 269"/>
                <a:gd name="T15" fmla="*/ 0 h 252"/>
                <a:gd name="T16" fmla="*/ 27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4" name="Line 28">
              <a:extLst>
                <a:ext uri="{FF2B5EF4-FFF2-40B4-BE49-F238E27FC236}">
                  <a16:creationId xmlns:a16="http://schemas.microsoft.com/office/drawing/2014/main" id="{F04273E6-BF04-4C80-AECC-07857050AA8F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5" name="Line 29">
              <a:extLst>
                <a:ext uri="{FF2B5EF4-FFF2-40B4-BE49-F238E27FC236}">
                  <a16:creationId xmlns:a16="http://schemas.microsoft.com/office/drawing/2014/main" id="{4F73FC76-0B08-487B-B7F4-33AB575D82D9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6" name="Line 30">
              <a:extLst>
                <a:ext uri="{FF2B5EF4-FFF2-40B4-BE49-F238E27FC236}">
                  <a16:creationId xmlns:a16="http://schemas.microsoft.com/office/drawing/2014/main" id="{26C211CE-3AD7-4491-980F-FDDD550C9EC2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47" name="Group 31">
              <a:extLst>
                <a:ext uri="{FF2B5EF4-FFF2-40B4-BE49-F238E27FC236}">
                  <a16:creationId xmlns:a16="http://schemas.microsoft.com/office/drawing/2014/main" id="{6CE0B8B8-6B9F-4BC6-8E1A-54C2B9334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>
                <a:extLst>
                  <a:ext uri="{FF2B5EF4-FFF2-40B4-BE49-F238E27FC236}">
                    <a16:creationId xmlns:a16="http://schemas.microsoft.com/office/drawing/2014/main" id="{DC08FE45-7F91-4B88-B5A7-1FE9FEDC05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1" name="Line 33">
                <a:extLst>
                  <a:ext uri="{FF2B5EF4-FFF2-40B4-BE49-F238E27FC236}">
                    <a16:creationId xmlns:a16="http://schemas.microsoft.com/office/drawing/2014/main" id="{96DB2F83-95C5-4F6E-A9FF-9937D1CC47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2" name="Line 34">
                <a:extLst>
                  <a:ext uri="{FF2B5EF4-FFF2-40B4-BE49-F238E27FC236}">
                    <a16:creationId xmlns:a16="http://schemas.microsoft.com/office/drawing/2014/main" id="{23F703F6-6D27-4F6A-9B26-22DE1CF193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3" name="Line 35">
                <a:extLst>
                  <a:ext uri="{FF2B5EF4-FFF2-40B4-BE49-F238E27FC236}">
                    <a16:creationId xmlns:a16="http://schemas.microsoft.com/office/drawing/2014/main" id="{7CEFA534-8FFF-492A-99AE-4DC220A6E2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4" name="Line 36">
                <a:extLst>
                  <a:ext uri="{FF2B5EF4-FFF2-40B4-BE49-F238E27FC236}">
                    <a16:creationId xmlns:a16="http://schemas.microsoft.com/office/drawing/2014/main" id="{0622E176-FB2D-4730-B513-66F78B7F2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48" name="Line 37">
              <a:extLst>
                <a:ext uri="{FF2B5EF4-FFF2-40B4-BE49-F238E27FC236}">
                  <a16:creationId xmlns:a16="http://schemas.microsoft.com/office/drawing/2014/main" id="{07D0F2C1-D908-497B-BF7A-CA695D9575EB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9" name="Line 38">
              <a:extLst>
                <a:ext uri="{FF2B5EF4-FFF2-40B4-BE49-F238E27FC236}">
                  <a16:creationId xmlns:a16="http://schemas.microsoft.com/office/drawing/2014/main" id="{2A5DBF45-FAF3-4FCA-91B4-E80ED2448EF9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C49390A3-D5F2-4E31-8C4F-A076EED5C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8EBDA7C9-27F7-47DC-B3E0-3EF08AD7EA9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8A0D303E-A41D-4142-8289-38EB1CA743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2" name="Rectangle 42">
            <a:extLst>
              <a:ext uri="{FF2B5EF4-FFF2-40B4-BE49-F238E27FC236}">
                <a16:creationId xmlns:a16="http://schemas.microsoft.com/office/drawing/2014/main" id="{EB68182C-7664-4CD8-9A15-0BFFC2DA10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DD3831CB-0F1F-4744-AFF9-CCD582DEAF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3" name="Rectangle 43">
            <a:extLst>
              <a:ext uri="{FF2B5EF4-FFF2-40B4-BE49-F238E27FC236}">
                <a16:creationId xmlns:a16="http://schemas.microsoft.com/office/drawing/2014/main" id="{FE4E0A75-4A25-428F-B0D5-9A22C8F83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0970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500496" r:id="rId1"/>
    <p:sldLayoutId id="2147500497" r:id="rId2"/>
    <p:sldLayoutId id="2147500498" r:id="rId3"/>
    <p:sldLayoutId id="2147500499" r:id="rId4"/>
    <p:sldLayoutId id="2147500500" r:id="rId5"/>
    <p:sldLayoutId id="2147500501" r:id="rId6"/>
    <p:sldLayoutId id="2147500502" r:id="rId7"/>
    <p:sldLayoutId id="2147500503" r:id="rId8"/>
    <p:sldLayoutId id="2147500504" r:id="rId9"/>
    <p:sldLayoutId id="2147500505" r:id="rId10"/>
    <p:sldLayoutId id="2147500506" r:id="rId11"/>
    <p:sldLayoutId id="2147500507" r:id="rId12"/>
    <p:sldLayoutId id="214750050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2CA5-FAEF-CB40-863B-2AF6AC77F48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50" r:id="rId1"/>
    <p:sldLayoutId id="2147500551" r:id="rId2"/>
    <p:sldLayoutId id="2147500552" r:id="rId3"/>
    <p:sldLayoutId id="2147500553" r:id="rId4"/>
    <p:sldLayoutId id="2147500554" r:id="rId5"/>
    <p:sldLayoutId id="2147500555" r:id="rId6"/>
    <p:sldLayoutId id="2147500556" r:id="rId7"/>
    <p:sldLayoutId id="2147500557" r:id="rId8"/>
    <p:sldLayoutId id="2147500558" r:id="rId9"/>
    <p:sldLayoutId id="2147500559" r:id="rId10"/>
    <p:sldLayoutId id="214750056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475677-1803-4C45-8862-BE2EAB0BB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6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74" r:id="rId1"/>
    <p:sldLayoutId id="2147500575" r:id="rId2"/>
    <p:sldLayoutId id="2147500576" r:id="rId3"/>
    <p:sldLayoutId id="2147500577" r:id="rId4"/>
    <p:sldLayoutId id="2147500578" r:id="rId5"/>
    <p:sldLayoutId id="2147500579" r:id="rId6"/>
    <p:sldLayoutId id="2147500580" r:id="rId7"/>
    <p:sldLayoutId id="2147500581" r:id="rId8"/>
    <p:sldLayoutId id="2147500582" r:id="rId9"/>
    <p:sldLayoutId id="2147500583" r:id="rId10"/>
    <p:sldLayoutId id="21475005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35.emf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1.emf"/><Relationship Id="rId7" Type="http://schemas.openxmlformats.org/officeDocument/2006/relationships/image" Target="../media/image5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1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6.emf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77631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Partha</a:t>
            </a: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Bhowmick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16 February 2022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#18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4805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847" y="304800"/>
            <a:ext cx="8444753" cy="1143000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Agenda Today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382000" cy="2949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Problem of the day: Maximum-Containment Problem or </a:t>
            </a:r>
            <a:r>
              <a:rPr lang="en-US" altLang="en-US" sz="2400" dirty="0" err="1"/>
              <a:t>MaxRS</a:t>
            </a:r>
            <a:r>
              <a:rPr lang="en-US" altLang="en-US" sz="2400" dirty="0"/>
              <a:t> (</a:t>
            </a:r>
            <a:r>
              <a:rPr lang="en-US" altLang="en-US" sz="2400" u="sng" dirty="0"/>
              <a:t>Max</a:t>
            </a:r>
            <a:r>
              <a:rPr lang="en-US" altLang="en-US" sz="2400" dirty="0"/>
              <a:t>imum </a:t>
            </a:r>
            <a:r>
              <a:rPr lang="en-US" altLang="en-US" sz="2400" u="sng" dirty="0"/>
              <a:t>R</a:t>
            </a:r>
            <a:r>
              <a:rPr lang="en-US" altLang="en-US" sz="2400" dirty="0"/>
              <a:t>ange-</a:t>
            </a:r>
            <a:r>
              <a:rPr lang="en-US" altLang="en-US" sz="2400" u="sng" dirty="0"/>
              <a:t>S</a:t>
            </a:r>
            <a:r>
              <a:rPr lang="en-US" altLang="en-US" sz="2400" dirty="0"/>
              <a:t>earch Query)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>
                <a:solidFill>
                  <a:srgbClr val="00B0F0"/>
                </a:solidFill>
              </a:rPr>
              <a:t>Convex hull: Chan’s Method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Bi-chromatic non-crossing matching using convex hull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>
                <a:solidFill>
                  <a:srgbClr val="00B0F0"/>
                </a:solidFill>
              </a:rPr>
              <a:t>Proximity problem: Closest-pair of points</a:t>
            </a:r>
            <a:r>
              <a:rPr lang="en-US" altLang="en-US" sz="2400" dirty="0"/>
              <a:t>	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67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F4BEC43-BDB0-47D6-AD8D-22B182C7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200" b="0" dirty="0">
                <a:solidFill>
                  <a:schemeClr val="bg1"/>
                </a:solidFill>
              </a:rPr>
              <a:t>Problem of the Day: Maximum-Containment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38EED-89E3-44A7-B119-49ED7BE2C2FD}"/>
              </a:ext>
            </a:extLst>
          </p:cNvPr>
          <p:cNvSpPr/>
          <p:nvPr/>
        </p:nvSpPr>
        <p:spPr bwMode="auto">
          <a:xfrm>
            <a:off x="4800600" y="3157699"/>
            <a:ext cx="3352800" cy="347170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73BD01-004F-4798-B1F9-EA42D6330AD2}"/>
              </a:ext>
            </a:extLst>
          </p:cNvPr>
          <p:cNvSpPr/>
          <p:nvPr/>
        </p:nvSpPr>
        <p:spPr bwMode="auto">
          <a:xfrm>
            <a:off x="6029739" y="3753863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68D688-97C5-41A0-9851-3D668D986EB2}"/>
              </a:ext>
            </a:extLst>
          </p:cNvPr>
          <p:cNvSpPr/>
          <p:nvPr/>
        </p:nvSpPr>
        <p:spPr bwMode="auto">
          <a:xfrm>
            <a:off x="5953539" y="632460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D91D56-1751-4129-9B47-6377C8276D20}"/>
              </a:ext>
            </a:extLst>
          </p:cNvPr>
          <p:cNvSpPr/>
          <p:nvPr/>
        </p:nvSpPr>
        <p:spPr bwMode="auto">
          <a:xfrm>
            <a:off x="5410200" y="4846554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9391B0-12E0-4E72-BEC3-6A29102C82F4}"/>
              </a:ext>
            </a:extLst>
          </p:cNvPr>
          <p:cNvSpPr/>
          <p:nvPr/>
        </p:nvSpPr>
        <p:spPr bwMode="auto">
          <a:xfrm>
            <a:off x="6515100" y="390295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430C85-79B7-47FC-BABF-327F56FD2697}"/>
              </a:ext>
            </a:extLst>
          </p:cNvPr>
          <p:cNvSpPr/>
          <p:nvPr/>
        </p:nvSpPr>
        <p:spPr bwMode="auto">
          <a:xfrm>
            <a:off x="6105939" y="5254762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74CC7A-61CE-4544-906E-DE881E511514}"/>
              </a:ext>
            </a:extLst>
          </p:cNvPr>
          <p:cNvSpPr/>
          <p:nvPr/>
        </p:nvSpPr>
        <p:spPr bwMode="auto">
          <a:xfrm>
            <a:off x="7256240" y="441960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84DB36-BBAA-4D0F-83CE-C6B6562385AB}"/>
              </a:ext>
            </a:extLst>
          </p:cNvPr>
          <p:cNvSpPr/>
          <p:nvPr/>
        </p:nvSpPr>
        <p:spPr bwMode="auto">
          <a:xfrm>
            <a:off x="6417365" y="5489713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75A623-3612-4966-ADAB-6C79B39E5A4F}"/>
              </a:ext>
            </a:extLst>
          </p:cNvPr>
          <p:cNvSpPr/>
          <p:nvPr/>
        </p:nvSpPr>
        <p:spPr bwMode="auto">
          <a:xfrm>
            <a:off x="6237479" y="441960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C50358-532B-42B7-BE15-838203C6EA93}"/>
              </a:ext>
            </a:extLst>
          </p:cNvPr>
          <p:cNvSpPr/>
          <p:nvPr/>
        </p:nvSpPr>
        <p:spPr bwMode="auto">
          <a:xfrm>
            <a:off x="7543800" y="4944289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AC634C-A139-4A9F-9B2A-261592684A33}"/>
              </a:ext>
            </a:extLst>
          </p:cNvPr>
          <p:cNvSpPr/>
          <p:nvPr/>
        </p:nvSpPr>
        <p:spPr bwMode="auto">
          <a:xfrm>
            <a:off x="6858000" y="510540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EF2946-7257-4497-AA6B-BDC903CA9B75}"/>
              </a:ext>
            </a:extLst>
          </p:cNvPr>
          <p:cNvSpPr/>
          <p:nvPr/>
        </p:nvSpPr>
        <p:spPr bwMode="auto">
          <a:xfrm>
            <a:off x="7010400" y="598170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68E607-08F9-4A1A-AA73-BD3A09A7D0E3}"/>
              </a:ext>
            </a:extLst>
          </p:cNvPr>
          <p:cNvSpPr/>
          <p:nvPr/>
        </p:nvSpPr>
        <p:spPr bwMode="auto">
          <a:xfrm>
            <a:off x="7543800" y="594360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709E1E-9B66-40EA-8392-F9B1A4663F37}"/>
              </a:ext>
            </a:extLst>
          </p:cNvPr>
          <p:cNvSpPr/>
          <p:nvPr/>
        </p:nvSpPr>
        <p:spPr bwMode="auto">
          <a:xfrm>
            <a:off x="7485822" y="3677663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DBEC6D-9408-409D-BAE9-05CC69B4EF0C}"/>
              </a:ext>
            </a:extLst>
          </p:cNvPr>
          <p:cNvSpPr/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2957EC-D710-49AC-954E-00FCB69F630F}"/>
              </a:ext>
            </a:extLst>
          </p:cNvPr>
          <p:cNvSpPr/>
          <p:nvPr/>
        </p:nvSpPr>
        <p:spPr bwMode="auto">
          <a:xfrm>
            <a:off x="5105400" y="617220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9699CF-29A5-4D42-9D77-B2C85913382B}"/>
              </a:ext>
            </a:extLst>
          </p:cNvPr>
          <p:cNvSpPr/>
          <p:nvPr/>
        </p:nvSpPr>
        <p:spPr bwMode="auto">
          <a:xfrm>
            <a:off x="5350565" y="3596678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D81BFAC-ED86-4DD1-9F6F-D61DF1B1AB4A}"/>
              </a:ext>
            </a:extLst>
          </p:cNvPr>
          <p:cNvSpPr/>
          <p:nvPr/>
        </p:nvSpPr>
        <p:spPr bwMode="auto">
          <a:xfrm>
            <a:off x="5631530" y="437653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75E90C-9825-4AC2-93F9-3DDFE713D7B7}"/>
              </a:ext>
            </a:extLst>
          </p:cNvPr>
          <p:cNvSpPr/>
          <p:nvPr/>
        </p:nvSpPr>
        <p:spPr bwMode="auto">
          <a:xfrm>
            <a:off x="5067300" y="4340087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60DD16-D9B3-4523-86A5-FE7703BC031D}"/>
              </a:ext>
            </a:extLst>
          </p:cNvPr>
          <p:cNvSpPr/>
          <p:nvPr/>
        </p:nvSpPr>
        <p:spPr bwMode="auto">
          <a:xfrm>
            <a:off x="7815470" y="411480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50DDBE-FE2C-4E9B-AD27-3D06EE7CA907}"/>
              </a:ext>
            </a:extLst>
          </p:cNvPr>
          <p:cNvSpPr/>
          <p:nvPr/>
        </p:nvSpPr>
        <p:spPr bwMode="auto">
          <a:xfrm>
            <a:off x="7216483" y="3308074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5C57DE-BB06-49FB-883C-4499802029F9}"/>
              </a:ext>
            </a:extLst>
          </p:cNvPr>
          <p:cNvSpPr/>
          <p:nvPr/>
        </p:nvSpPr>
        <p:spPr bwMode="auto">
          <a:xfrm>
            <a:off x="7772400" y="6375524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73614-AB06-4AD1-BB30-BBFAF97A3C37}"/>
              </a:ext>
            </a:extLst>
          </p:cNvPr>
          <p:cNvSpPr txBox="1"/>
          <p:nvPr/>
        </p:nvSpPr>
        <p:spPr>
          <a:xfrm>
            <a:off x="5222701" y="3473667"/>
            <a:ext cx="1224169" cy="1508722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E948A9-0C05-4C31-9212-8DDD520CB0AC}"/>
              </a:ext>
            </a:extLst>
          </p:cNvPr>
          <p:cNvSpPr txBox="1"/>
          <p:nvPr/>
        </p:nvSpPr>
        <p:spPr>
          <a:xfrm>
            <a:off x="517249" y="2580108"/>
            <a:ext cx="1224169" cy="1508722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E82FD7-8A1C-45E7-BA21-18DB41E7BC1F}"/>
              </a:ext>
            </a:extLst>
          </p:cNvPr>
          <p:cNvSpPr txBox="1"/>
          <p:nvPr/>
        </p:nvSpPr>
        <p:spPr>
          <a:xfrm>
            <a:off x="121130" y="642402"/>
            <a:ext cx="82884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A rectangle comprising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random points in general positions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A smaller rectangle with given aspect ratio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Max-containment: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Find an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isothetic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position of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that  encloses the maximum number of points 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MaxRS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  <a:endParaRPr kumimoji="0" lang="en-IN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ED8FD9-1CA1-4E96-AB99-B45E32E29564}"/>
              </a:ext>
            </a:extLst>
          </p:cNvPr>
          <p:cNvSpPr txBox="1"/>
          <p:nvPr/>
        </p:nvSpPr>
        <p:spPr>
          <a:xfrm>
            <a:off x="165238" y="3103636"/>
            <a:ext cx="56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16D67D-981E-41A4-902E-571D8211ED2B}"/>
              </a:ext>
            </a:extLst>
          </p:cNvPr>
          <p:cNvSpPr txBox="1"/>
          <p:nvPr/>
        </p:nvSpPr>
        <p:spPr>
          <a:xfrm>
            <a:off x="4401067" y="3077241"/>
            <a:ext cx="56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6DF0CA-E0CE-4C26-B10F-10DED211E096}"/>
              </a:ext>
            </a:extLst>
          </p:cNvPr>
          <p:cNvSpPr txBox="1"/>
          <p:nvPr/>
        </p:nvSpPr>
        <p:spPr>
          <a:xfrm>
            <a:off x="87405" y="5312750"/>
            <a:ext cx="43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Assume: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only translation 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allowed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57AE5C-93EA-4B8F-9ADB-BF4FF92E17F1}"/>
              </a:ext>
            </a:extLst>
          </p:cNvPr>
          <p:cNvSpPr txBox="1"/>
          <p:nvPr/>
        </p:nvSpPr>
        <p:spPr>
          <a:xfrm>
            <a:off x="700475" y="4395523"/>
            <a:ext cx="3711855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Maximum containment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# points = 6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4F0CB6-ED24-48F1-AD50-746DE63CEDBB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8059" y="3545766"/>
            <a:ext cx="1774551" cy="8424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BC8911-F709-4BBE-92D5-D8B02BE9C8F7}"/>
              </a:ext>
            </a:extLst>
          </p:cNvPr>
          <p:cNvSpPr txBox="1"/>
          <p:nvPr/>
        </p:nvSpPr>
        <p:spPr>
          <a:xfrm>
            <a:off x="4836216" y="5084234"/>
            <a:ext cx="1224169" cy="150872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591495-D7FC-4985-AF82-1AE2E16DC63F}"/>
              </a:ext>
            </a:extLst>
          </p:cNvPr>
          <p:cNvSpPr txBox="1"/>
          <p:nvPr/>
        </p:nvSpPr>
        <p:spPr>
          <a:xfrm>
            <a:off x="517249" y="5907529"/>
            <a:ext cx="3705639" cy="83099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Minimum containment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# points = 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DB88E9-D79C-4E6B-AEFC-538F5A4DC15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1138" y="5512805"/>
            <a:ext cx="1623391" cy="3947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7B29E5-FCAF-41F8-9D75-F3BF6CF618D0}"/>
              </a:ext>
            </a:extLst>
          </p:cNvPr>
          <p:cNvSpPr txBox="1"/>
          <p:nvPr/>
        </p:nvSpPr>
        <p:spPr>
          <a:xfrm>
            <a:off x="5302174" y="2054961"/>
            <a:ext cx="3765626" cy="984885"/>
          </a:xfrm>
          <a:prstGeom prst="rect">
            <a:avLst/>
          </a:prstGeom>
          <a:noFill/>
          <a:ln w="28575">
            <a:solidFill>
              <a:srgbClr val="87D07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Min-containment (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MinRS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):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should be fully contained in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and should enclose minimum number of points</a:t>
            </a:r>
          </a:p>
        </p:txBody>
      </p:sp>
    </p:spTree>
    <p:extLst>
      <p:ext uri="{BB962C8B-B14F-4D97-AF65-F5344CB8AC3E}">
        <p14:creationId xmlns:p14="http://schemas.microsoft.com/office/powerpoint/2010/main" val="32020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 animBg="1"/>
      <p:bldP spid="41" grpId="0" animBg="1"/>
      <p:bldP spid="45" grpId="0"/>
      <p:bldP spid="50" grpId="0"/>
      <p:bldP spid="51" grpId="0" animBg="1"/>
      <p:bldP spid="55" grpId="0" animBg="1"/>
      <p:bldP spid="56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F4BEC43-BDB0-47D6-AD8D-22B182C7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Maximum-Containment Problem (</a:t>
            </a:r>
            <a:r>
              <a:rPr lang="en-IN" sz="3600" b="0" dirty="0" err="1">
                <a:solidFill>
                  <a:schemeClr val="bg1"/>
                </a:solidFill>
              </a:rPr>
              <a:t>MaxRS</a:t>
            </a:r>
            <a:r>
              <a:rPr lang="en-IN" sz="3600" b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38EED-89E3-44A7-B119-49ED7BE2C2FD}"/>
              </a:ext>
            </a:extLst>
          </p:cNvPr>
          <p:cNvSpPr/>
          <p:nvPr/>
        </p:nvSpPr>
        <p:spPr bwMode="auto">
          <a:xfrm>
            <a:off x="2506471" y="2549886"/>
            <a:ext cx="3352800" cy="347170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73BD01-004F-4798-B1F9-EA42D6330AD2}"/>
              </a:ext>
            </a:extLst>
          </p:cNvPr>
          <p:cNvSpPr/>
          <p:nvPr/>
        </p:nvSpPr>
        <p:spPr bwMode="auto">
          <a:xfrm>
            <a:off x="3735610" y="3146050"/>
            <a:ext cx="76200" cy="7620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68D688-97C5-41A0-9851-3D668D986EB2}"/>
              </a:ext>
            </a:extLst>
          </p:cNvPr>
          <p:cNvSpPr/>
          <p:nvPr/>
        </p:nvSpPr>
        <p:spPr bwMode="auto">
          <a:xfrm>
            <a:off x="3659410" y="5716787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D91D56-1751-4129-9B47-6377C8276D20}"/>
              </a:ext>
            </a:extLst>
          </p:cNvPr>
          <p:cNvSpPr/>
          <p:nvPr/>
        </p:nvSpPr>
        <p:spPr bwMode="auto">
          <a:xfrm>
            <a:off x="3116071" y="4238741"/>
            <a:ext cx="76200" cy="7620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9391B0-12E0-4E72-BEC3-6A29102C82F4}"/>
              </a:ext>
            </a:extLst>
          </p:cNvPr>
          <p:cNvSpPr/>
          <p:nvPr/>
        </p:nvSpPr>
        <p:spPr bwMode="auto">
          <a:xfrm>
            <a:off x="4282264" y="3271392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430C85-79B7-47FC-BABF-327F56FD2697}"/>
              </a:ext>
            </a:extLst>
          </p:cNvPr>
          <p:cNvSpPr/>
          <p:nvPr/>
        </p:nvSpPr>
        <p:spPr bwMode="auto">
          <a:xfrm>
            <a:off x="3735610" y="4676491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74CC7A-61CE-4544-906E-DE881E511514}"/>
              </a:ext>
            </a:extLst>
          </p:cNvPr>
          <p:cNvSpPr/>
          <p:nvPr/>
        </p:nvSpPr>
        <p:spPr bwMode="auto">
          <a:xfrm>
            <a:off x="4962111" y="3811787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84DB36-BBAA-4D0F-83CE-C6B6562385AB}"/>
              </a:ext>
            </a:extLst>
          </p:cNvPr>
          <p:cNvSpPr/>
          <p:nvPr/>
        </p:nvSpPr>
        <p:spPr bwMode="auto">
          <a:xfrm>
            <a:off x="4123236" y="4881900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75A623-3612-4966-ADAB-6C79B39E5A4F}"/>
              </a:ext>
            </a:extLst>
          </p:cNvPr>
          <p:cNvSpPr/>
          <p:nvPr/>
        </p:nvSpPr>
        <p:spPr bwMode="auto">
          <a:xfrm>
            <a:off x="3943350" y="3811787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C50358-532B-42B7-BE15-838203C6EA93}"/>
              </a:ext>
            </a:extLst>
          </p:cNvPr>
          <p:cNvSpPr/>
          <p:nvPr/>
        </p:nvSpPr>
        <p:spPr bwMode="auto">
          <a:xfrm>
            <a:off x="5249671" y="4336476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AC634C-A139-4A9F-9B2A-261592684A33}"/>
              </a:ext>
            </a:extLst>
          </p:cNvPr>
          <p:cNvSpPr/>
          <p:nvPr/>
        </p:nvSpPr>
        <p:spPr bwMode="auto">
          <a:xfrm>
            <a:off x="4563871" y="4497587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EF2946-7257-4497-AA6B-BDC903CA9B75}"/>
              </a:ext>
            </a:extLst>
          </p:cNvPr>
          <p:cNvSpPr/>
          <p:nvPr/>
        </p:nvSpPr>
        <p:spPr bwMode="auto">
          <a:xfrm>
            <a:off x="4716271" y="5373887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68E607-08F9-4A1A-AA73-BD3A09A7D0E3}"/>
              </a:ext>
            </a:extLst>
          </p:cNvPr>
          <p:cNvSpPr/>
          <p:nvPr/>
        </p:nvSpPr>
        <p:spPr bwMode="auto">
          <a:xfrm>
            <a:off x="5249671" y="5335787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DBEC6D-9408-409D-BAE9-05CC69B4EF0C}"/>
              </a:ext>
            </a:extLst>
          </p:cNvPr>
          <p:cNvSpPr/>
          <p:nvPr/>
        </p:nvSpPr>
        <p:spPr bwMode="auto">
          <a:xfrm>
            <a:off x="3344671" y="3278387"/>
            <a:ext cx="76200" cy="7620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2957EC-D710-49AC-954E-00FCB69F630F}"/>
              </a:ext>
            </a:extLst>
          </p:cNvPr>
          <p:cNvSpPr/>
          <p:nvPr/>
        </p:nvSpPr>
        <p:spPr bwMode="auto">
          <a:xfrm>
            <a:off x="2811271" y="5564387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9699CF-29A5-4D42-9D77-B2C85913382B}"/>
              </a:ext>
            </a:extLst>
          </p:cNvPr>
          <p:cNvSpPr/>
          <p:nvPr/>
        </p:nvSpPr>
        <p:spPr bwMode="auto">
          <a:xfrm>
            <a:off x="3056436" y="2988865"/>
            <a:ext cx="76200" cy="7620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D81BFAC-ED86-4DD1-9F6F-D61DF1B1AB4A}"/>
              </a:ext>
            </a:extLst>
          </p:cNvPr>
          <p:cNvSpPr/>
          <p:nvPr/>
        </p:nvSpPr>
        <p:spPr bwMode="auto">
          <a:xfrm>
            <a:off x="3504608" y="3770374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75E90C-9825-4AC2-93F9-3DDFE713D7B7}"/>
              </a:ext>
            </a:extLst>
          </p:cNvPr>
          <p:cNvSpPr/>
          <p:nvPr/>
        </p:nvSpPr>
        <p:spPr bwMode="auto">
          <a:xfrm>
            <a:off x="2773171" y="3732274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60DD16-D9B3-4523-86A5-FE7703BC031D}"/>
              </a:ext>
            </a:extLst>
          </p:cNvPr>
          <p:cNvSpPr/>
          <p:nvPr/>
        </p:nvSpPr>
        <p:spPr bwMode="auto">
          <a:xfrm>
            <a:off x="5521341" y="3506987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50DDBE-FE2C-4E9B-AD27-3D06EE7CA907}"/>
              </a:ext>
            </a:extLst>
          </p:cNvPr>
          <p:cNvSpPr/>
          <p:nvPr/>
        </p:nvSpPr>
        <p:spPr bwMode="auto">
          <a:xfrm>
            <a:off x="4922354" y="2700261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5C57DE-BB06-49FB-883C-4499802029F9}"/>
              </a:ext>
            </a:extLst>
          </p:cNvPr>
          <p:cNvSpPr/>
          <p:nvPr/>
        </p:nvSpPr>
        <p:spPr bwMode="auto">
          <a:xfrm>
            <a:off x="5478271" y="5767711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73614-AB06-4AD1-BB30-BBFAF97A3C37}"/>
              </a:ext>
            </a:extLst>
          </p:cNvPr>
          <p:cNvSpPr txBox="1"/>
          <p:nvPr/>
        </p:nvSpPr>
        <p:spPr>
          <a:xfrm>
            <a:off x="2965337" y="2924050"/>
            <a:ext cx="1224169" cy="15087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E948A9-0C05-4C31-9212-8DDD520CB0AC}"/>
              </a:ext>
            </a:extLst>
          </p:cNvPr>
          <p:cNvSpPr txBox="1"/>
          <p:nvPr/>
        </p:nvSpPr>
        <p:spPr>
          <a:xfrm>
            <a:off x="522631" y="911945"/>
            <a:ext cx="1224169" cy="1508722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E82FD7-8A1C-45E7-BA21-18DB41E7BC1F}"/>
              </a:ext>
            </a:extLst>
          </p:cNvPr>
          <p:cNvSpPr txBox="1"/>
          <p:nvPr/>
        </p:nvSpPr>
        <p:spPr>
          <a:xfrm>
            <a:off x="1910536" y="758504"/>
            <a:ext cx="6754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(Max-containment): find an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isothetic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position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that  encloses the maximum number of points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ED8FD9-1CA1-4E96-AB99-B45E32E29564}"/>
              </a:ext>
            </a:extLst>
          </p:cNvPr>
          <p:cNvSpPr txBox="1"/>
          <p:nvPr/>
        </p:nvSpPr>
        <p:spPr>
          <a:xfrm>
            <a:off x="183174" y="962202"/>
            <a:ext cx="56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16D67D-981E-41A4-902E-571D8211ED2B}"/>
              </a:ext>
            </a:extLst>
          </p:cNvPr>
          <p:cNvSpPr txBox="1"/>
          <p:nvPr/>
        </p:nvSpPr>
        <p:spPr>
          <a:xfrm>
            <a:off x="2036693" y="2420667"/>
            <a:ext cx="56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FAB684-2835-467B-AAA2-C3E8B6C69DC5}"/>
              </a:ext>
            </a:extLst>
          </p:cNvPr>
          <p:cNvSpPr txBox="1"/>
          <p:nvPr/>
        </p:nvSpPr>
        <p:spPr>
          <a:xfrm>
            <a:off x="3733971" y="3194893"/>
            <a:ext cx="1224169" cy="1508722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B54C2E-0B4E-49E3-BA0F-D09DA850FCE9}"/>
              </a:ext>
            </a:extLst>
          </p:cNvPr>
          <p:cNvSpPr txBox="1"/>
          <p:nvPr/>
        </p:nvSpPr>
        <p:spPr>
          <a:xfrm>
            <a:off x="3090125" y="2996754"/>
            <a:ext cx="1224169" cy="1508722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DFE1EB-0C4C-42A5-8D1A-DE5172855B22}"/>
              </a:ext>
            </a:extLst>
          </p:cNvPr>
          <p:cNvSpPr txBox="1"/>
          <p:nvPr/>
        </p:nvSpPr>
        <p:spPr>
          <a:xfrm>
            <a:off x="557503" y="3024062"/>
            <a:ext cx="1224169" cy="1508722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EA26A-2CD5-4606-A10F-BA6A12C88F62}"/>
              </a:ext>
            </a:extLst>
          </p:cNvPr>
          <p:cNvSpPr txBox="1"/>
          <p:nvPr/>
        </p:nvSpPr>
        <p:spPr>
          <a:xfrm>
            <a:off x="3376433" y="3303170"/>
            <a:ext cx="1224169" cy="1508722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897F62-6BEB-4CA3-B929-BF75FD47E0FB}"/>
              </a:ext>
            </a:extLst>
          </p:cNvPr>
          <p:cNvSpPr txBox="1"/>
          <p:nvPr/>
        </p:nvSpPr>
        <p:spPr>
          <a:xfrm>
            <a:off x="3154171" y="4237882"/>
            <a:ext cx="1224169" cy="1508722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F3B6F9-53F8-4465-AB01-C86B352D9278}"/>
              </a:ext>
            </a:extLst>
          </p:cNvPr>
          <p:cNvSpPr txBox="1"/>
          <p:nvPr/>
        </p:nvSpPr>
        <p:spPr>
          <a:xfrm>
            <a:off x="3959401" y="3778423"/>
            <a:ext cx="1307977" cy="1508722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01D1D-EB40-4EFF-8D74-C5A58202FB15}"/>
              </a:ext>
            </a:extLst>
          </p:cNvPr>
          <p:cNvSpPr txBox="1"/>
          <p:nvPr/>
        </p:nvSpPr>
        <p:spPr>
          <a:xfrm>
            <a:off x="3522338" y="3805420"/>
            <a:ext cx="1224169" cy="1508722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7F225-638D-49EA-8283-A0C442EB2247}"/>
              </a:ext>
            </a:extLst>
          </p:cNvPr>
          <p:cNvSpPr/>
          <p:nvPr/>
        </p:nvSpPr>
        <p:spPr bwMode="auto">
          <a:xfrm>
            <a:off x="3987196" y="4256569"/>
            <a:ext cx="287200" cy="239471"/>
          </a:xfrm>
          <a:prstGeom prst="rect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DD7325-4AB3-4CC3-B761-99E4A92E6188}"/>
              </a:ext>
            </a:extLst>
          </p:cNvPr>
          <p:cNvSpPr txBox="1"/>
          <p:nvPr/>
        </p:nvSpPr>
        <p:spPr>
          <a:xfrm>
            <a:off x="2773171" y="1816803"/>
            <a:ext cx="325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Naïve: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time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8BDDEE-2367-4A53-9211-E2FC03004F17}"/>
              </a:ext>
            </a:extLst>
          </p:cNvPr>
          <p:cNvSpPr txBox="1"/>
          <p:nvPr/>
        </p:nvSpPr>
        <p:spPr>
          <a:xfrm>
            <a:off x="86607" y="4803431"/>
            <a:ext cx="26103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How?</a:t>
            </a:r>
            <a:r>
              <a:rPr kumimoji="0" lang="en-IN" sz="2000" b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Use line-sweep algorithm and determine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intersections of rectangles</a:t>
            </a:r>
            <a:endParaRPr kumimoji="0" lang="en-IN" sz="20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AFF009-9EAB-4286-8EB7-1D8E5352F353}"/>
              </a:ext>
            </a:extLst>
          </p:cNvPr>
          <p:cNvSpPr/>
          <p:nvPr/>
        </p:nvSpPr>
        <p:spPr bwMode="auto">
          <a:xfrm>
            <a:off x="5074754" y="2852661"/>
            <a:ext cx="76200" cy="762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A14464-AAAC-489A-BF3A-A27A49FE331B}"/>
              </a:ext>
            </a:extLst>
          </p:cNvPr>
          <p:cNvGrpSpPr/>
          <p:nvPr/>
        </p:nvGrpSpPr>
        <p:grpSpPr>
          <a:xfrm>
            <a:off x="6403340" y="2818404"/>
            <a:ext cx="1857066" cy="2079409"/>
            <a:chOff x="6296334" y="4505476"/>
            <a:chExt cx="1857066" cy="207940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709E1E-9B66-40EA-8392-F9B1A4663F37}"/>
                </a:ext>
              </a:extLst>
            </p:cNvPr>
            <p:cNvSpPr/>
            <p:nvPr/>
          </p:nvSpPr>
          <p:spPr bwMode="auto">
            <a:xfrm>
              <a:off x="6678617" y="5508343"/>
              <a:ext cx="76200" cy="76200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7530B5-EC0C-4FBC-B90E-6C01B244753B}"/>
                </a:ext>
              </a:extLst>
            </p:cNvPr>
            <p:cNvSpPr txBox="1"/>
            <p:nvPr/>
          </p:nvSpPr>
          <p:spPr>
            <a:xfrm>
              <a:off x="6675122" y="4757857"/>
              <a:ext cx="1224169" cy="1508722"/>
            </a:xfrm>
            <a:prstGeom prst="rect">
              <a:avLst/>
            </a:prstGeom>
            <a:noFill/>
            <a:ln w="38100">
              <a:solidFill>
                <a:srgbClr val="FF99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C42D469-85C3-445C-AA0C-639BD34D53C7}"/>
                </a:ext>
              </a:extLst>
            </p:cNvPr>
            <p:cNvSpPr/>
            <p:nvPr/>
          </p:nvSpPr>
          <p:spPr bwMode="auto">
            <a:xfrm>
              <a:off x="7211006" y="4773792"/>
              <a:ext cx="76200" cy="76200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ADA1642-E3EF-4A29-9A50-23F1561AF571}"/>
                </a:ext>
              </a:extLst>
            </p:cNvPr>
            <p:cNvSpPr/>
            <p:nvPr/>
          </p:nvSpPr>
          <p:spPr bwMode="auto">
            <a:xfrm>
              <a:off x="7823091" y="5287145"/>
              <a:ext cx="76200" cy="76200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1A58F6B-860A-47AC-A94E-4BF2F9CA847F}"/>
                </a:ext>
              </a:extLst>
            </p:cNvPr>
            <p:cNvSpPr/>
            <p:nvPr/>
          </p:nvSpPr>
          <p:spPr bwMode="auto">
            <a:xfrm>
              <a:off x="7512123" y="6190379"/>
              <a:ext cx="76200" cy="76200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E3ACA39-50B3-4F1A-9AF9-A882F6A69ADD}"/>
                </a:ext>
              </a:extLst>
            </p:cNvPr>
            <p:cNvSpPr/>
            <p:nvPr/>
          </p:nvSpPr>
          <p:spPr bwMode="auto">
            <a:xfrm>
              <a:off x="6296334" y="4505476"/>
              <a:ext cx="1857066" cy="2079409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11263BB-C4B8-4B41-A0CC-1AC04326F7CC}"/>
                </a:ext>
              </a:extLst>
            </p:cNvPr>
            <p:cNvSpPr/>
            <p:nvPr/>
          </p:nvSpPr>
          <p:spPr bwMode="auto">
            <a:xfrm>
              <a:off x="7350140" y="5691511"/>
              <a:ext cx="76200" cy="76200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17C978C-4501-4E68-82F9-16BE716E1E30}"/>
              </a:ext>
            </a:extLst>
          </p:cNvPr>
          <p:cNvSpPr txBox="1"/>
          <p:nvPr/>
        </p:nvSpPr>
        <p:spPr>
          <a:xfrm>
            <a:off x="4600602" y="4488362"/>
            <a:ext cx="1224169" cy="150872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F858F9-FB46-4D97-9333-92D81C65C740}"/>
              </a:ext>
            </a:extLst>
          </p:cNvPr>
          <p:cNvSpPr txBox="1"/>
          <p:nvPr/>
        </p:nvSpPr>
        <p:spPr>
          <a:xfrm>
            <a:off x="6371558" y="4976635"/>
            <a:ext cx="266682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Max-enclosure: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find the maximum clique of the rectangle intersection graph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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log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  <a:endParaRPr kumimoji="0" lang="en-IN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955C0A-81B1-4B56-B492-C14E4314DFFD}"/>
              </a:ext>
            </a:extLst>
          </p:cNvPr>
          <p:cNvGrpSpPr/>
          <p:nvPr/>
        </p:nvGrpSpPr>
        <p:grpSpPr>
          <a:xfrm>
            <a:off x="6413894" y="1680698"/>
            <a:ext cx="969184" cy="767013"/>
            <a:chOff x="6861823" y="1511455"/>
            <a:chExt cx="969184" cy="76701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4A68650-2C52-47A7-B33D-A863DBEC996A}"/>
                </a:ext>
              </a:extLst>
            </p:cNvPr>
            <p:cNvSpPr/>
            <p:nvPr/>
          </p:nvSpPr>
          <p:spPr bwMode="auto">
            <a:xfrm>
              <a:off x="6861823" y="1816803"/>
              <a:ext cx="595323" cy="461665"/>
            </a:xfrm>
            <a:prstGeom prst="triangl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3C8EF1A-3614-4791-8C74-AC883A01BE8E}"/>
                </a:ext>
              </a:extLst>
            </p:cNvPr>
            <p:cNvSpPr/>
            <p:nvPr/>
          </p:nvSpPr>
          <p:spPr bwMode="auto">
            <a:xfrm>
              <a:off x="7126668" y="1511455"/>
              <a:ext cx="595323" cy="461665"/>
            </a:xfrm>
            <a:prstGeom prst="triangle">
              <a:avLst/>
            </a:prstGeom>
            <a:solidFill>
              <a:srgbClr val="87D078"/>
            </a:solidFill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E44EE4B-5E27-4368-9622-3873A67D40F7}"/>
                </a:ext>
              </a:extLst>
            </p:cNvPr>
            <p:cNvSpPr/>
            <p:nvPr/>
          </p:nvSpPr>
          <p:spPr bwMode="auto">
            <a:xfrm>
              <a:off x="7235684" y="1809972"/>
              <a:ext cx="595323" cy="461665"/>
            </a:xfrm>
            <a:prstGeom prst="triangl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CEED333-6F8A-4899-B00D-3BCD8571DA2E}"/>
              </a:ext>
            </a:extLst>
          </p:cNvPr>
          <p:cNvSpPr txBox="1"/>
          <p:nvPr/>
        </p:nvSpPr>
        <p:spPr>
          <a:xfrm>
            <a:off x="2916024" y="6136707"/>
            <a:ext cx="15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Helly</a:t>
            </a:r>
            <a:r>
              <a:rPr lang="en-IN" dirty="0"/>
              <a:t> property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A5EF11-4A57-4676-9AC5-A1D95348D0BD}"/>
              </a:ext>
            </a:extLst>
          </p:cNvPr>
          <p:cNvGrpSpPr/>
          <p:nvPr/>
        </p:nvGrpSpPr>
        <p:grpSpPr>
          <a:xfrm>
            <a:off x="7704972" y="1524000"/>
            <a:ext cx="1058028" cy="1063876"/>
            <a:chOff x="7704972" y="1524000"/>
            <a:chExt cx="1058028" cy="10638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DF18F1-F5B6-4C12-AC7B-EDAC85E408D6}"/>
                </a:ext>
              </a:extLst>
            </p:cNvPr>
            <p:cNvSpPr/>
            <p:nvPr/>
          </p:nvSpPr>
          <p:spPr bwMode="auto">
            <a:xfrm>
              <a:off x="7704972" y="1666306"/>
              <a:ext cx="555434" cy="50124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27889D-C994-4BC1-9AC6-C87687FDF014}"/>
                </a:ext>
              </a:extLst>
            </p:cNvPr>
            <p:cNvSpPr/>
            <p:nvPr/>
          </p:nvSpPr>
          <p:spPr bwMode="auto">
            <a:xfrm>
              <a:off x="8179266" y="1524000"/>
              <a:ext cx="555434" cy="50124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32DBC33-D252-43B7-A508-32A3CE1FA982}"/>
                </a:ext>
              </a:extLst>
            </p:cNvPr>
            <p:cNvSpPr/>
            <p:nvPr/>
          </p:nvSpPr>
          <p:spPr bwMode="auto">
            <a:xfrm>
              <a:off x="8058977" y="1965702"/>
              <a:ext cx="704023" cy="62217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" grpId="0" animBg="1"/>
      <p:bldP spid="52" grpId="0"/>
      <p:bldP spid="60" grpId="0" animBg="1"/>
      <p:bldP spid="61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847" y="304800"/>
            <a:ext cx="8444753" cy="1143000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Convex Hull: Summary So Far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470025"/>
            <a:ext cx="7772400" cy="2949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Brute force algorithm:	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baseline="30000" dirty="0">
                <a:solidFill>
                  <a:srgbClr val="008380"/>
                </a:solidFill>
              </a:rPr>
              <a:t>3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>
                <a:solidFill>
                  <a:srgbClr val="008380"/>
                </a:solidFill>
              </a:rPr>
              <a:t>Quick-Hull:	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i="1" baseline="30000" dirty="0">
                <a:solidFill>
                  <a:srgbClr val="008380"/>
                </a:solidFill>
              </a:rPr>
              <a:t>2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Jarvis’ march (gift wrapping):	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 err="1">
                <a:solidFill>
                  <a:srgbClr val="008380"/>
                </a:solidFill>
              </a:rPr>
              <a:t>nh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Incremental insertion:	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Divide-and-conquer:	</a:t>
            </a:r>
            <a:r>
              <a:rPr lang="en-US" altLang="en-US" sz="2400" dirty="0">
                <a:solidFill>
                  <a:srgbClr val="008380"/>
                </a:solidFill>
              </a:rPr>
              <a:t> 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Graham’s scan:	</a:t>
            </a:r>
            <a:r>
              <a:rPr lang="en-US" altLang="en-US" sz="2400" dirty="0">
                <a:solidFill>
                  <a:srgbClr val="008380"/>
                </a:solidFill>
              </a:rPr>
              <a:t> 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Lower bound:		</a:t>
            </a:r>
            <a:r>
              <a:rPr lang="en-US" altLang="en-US" sz="2400" dirty="0">
                <a:solidFill>
                  <a:srgbClr val="008380"/>
                </a:solidFill>
                <a:sym typeface="Symbol" panose="05050102010706020507" pitchFamily="18" charset="2"/>
              </a:rPr>
              <a:t>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>
                <a:solidFill>
                  <a:srgbClr val="008380"/>
                </a:solidFill>
              </a:rPr>
              <a:t>CH for simple polygons/poly-chains:  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  <a:tabLst>
                <a:tab pos="4687888" algn="l"/>
              </a:tabLst>
            </a:pPr>
            <a:r>
              <a:rPr lang="en-US" altLang="en-US" sz="2400" dirty="0">
                <a:solidFill>
                  <a:srgbClr val="008380"/>
                </a:solidFill>
              </a:rPr>
              <a:t>               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4687888" algn="l"/>
              </a:tabLst>
            </a:pPr>
            <a:r>
              <a:rPr lang="en-US" altLang="en-US" sz="2400" dirty="0">
                <a:solidFill>
                  <a:srgbClr val="008380"/>
                </a:solidFill>
              </a:rPr>
              <a:t> 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  <a:tabLst>
                <a:tab pos="4687888" algn="l"/>
              </a:tabLst>
            </a:pPr>
            <a:endParaRPr lang="en-US" altLang="en-US" sz="2400" dirty="0">
              <a:solidFill>
                <a:srgbClr val="00838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4687888" algn="l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94604-A7BE-4DE4-93F9-6692E4C2D52B}"/>
              </a:ext>
            </a:extLst>
          </p:cNvPr>
          <p:cNvSpPr txBox="1"/>
          <p:nvPr/>
        </p:nvSpPr>
        <p:spPr>
          <a:xfrm>
            <a:off x="685800" y="48768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Longstanding open question: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Is it possible to improve the time complexity of a convex-hull algorithm to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log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where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#hull vertices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9BB648-8D00-4522-8D20-7C540C05A69B}"/>
              </a:ext>
            </a:extLst>
          </p:cNvPr>
          <p:cNvSpPr/>
          <p:nvPr/>
        </p:nvSpPr>
        <p:spPr bwMode="auto">
          <a:xfrm>
            <a:off x="685799" y="2286000"/>
            <a:ext cx="7010399" cy="3810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22A043-C471-45B9-B109-BEF8D48977E8}"/>
              </a:ext>
            </a:extLst>
          </p:cNvPr>
          <p:cNvSpPr/>
          <p:nvPr/>
        </p:nvSpPr>
        <p:spPr bwMode="auto">
          <a:xfrm>
            <a:off x="697988" y="3505200"/>
            <a:ext cx="6998211" cy="3810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A2D369-BED3-42F9-BBD2-8FE06866AF12}"/>
              </a:ext>
            </a:extLst>
          </p:cNvPr>
          <p:cNvSpPr txBox="1"/>
          <p:nvPr/>
        </p:nvSpPr>
        <p:spPr>
          <a:xfrm>
            <a:off x="609600" y="1143000"/>
            <a:ext cx="8229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Kirkpatrick‐Seidel (1986): an 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O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n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log 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h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) worst-case algorithm</a:t>
            </a:r>
          </a:p>
          <a:p>
            <a:pPr algn="l"/>
            <a:r>
              <a:rPr lang="en-US" sz="2400" i="1" dirty="0">
                <a:latin typeface="Calibri" panose="020F0502020204030204" pitchFamily="34" charset="0"/>
              </a:rPr>
              <a:t>	n:</a:t>
            </a:r>
            <a:r>
              <a:rPr lang="en-US" sz="2400" dirty="0">
                <a:latin typeface="Calibri" panose="020F0502020204030204" pitchFamily="34" charset="0"/>
              </a:rPr>
              <a:t> # vertices; </a:t>
            </a:r>
            <a:r>
              <a:rPr lang="en-US" sz="2400" i="1" dirty="0">
                <a:latin typeface="Calibri" panose="020F0502020204030204" pitchFamily="34" charset="0"/>
              </a:rPr>
              <a:t>h:</a:t>
            </a:r>
            <a:r>
              <a:rPr lang="en-US" sz="2400" dirty="0">
                <a:latin typeface="Calibri" panose="020F0502020204030204" pitchFamily="34" charset="0"/>
              </a:rPr>
              <a:t> # vertices on the hull</a:t>
            </a:r>
          </a:p>
          <a:p>
            <a:pPr algn="l"/>
            <a:endParaRPr lang="en-US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</a:rPr>
              <a:t>Chan (1996)*: 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O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n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log 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h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) algorithm</a:t>
            </a:r>
            <a:r>
              <a:rPr lang="en-US" sz="2400" b="0" i="0" u="none" strike="noStrike" dirty="0">
                <a:latin typeface="Calibri" panose="020F0502020204030204" pitchFamily="34" charset="0"/>
              </a:rPr>
              <a:t> -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combines two slower methods (Jarvis March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and Graham</a:t>
            </a:r>
            <a:r>
              <a:rPr lang="en-US" sz="2400" dirty="0">
                <a:latin typeface="Calibri" panose="020F0502020204030204" pitchFamily="34" charset="0"/>
              </a:rPr>
              <a:t> Scan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) </a:t>
            </a:r>
          </a:p>
          <a:p>
            <a:pPr algn="l"/>
            <a:endParaRPr lang="en-US" sz="2400" dirty="0">
              <a:latin typeface="Calibri" panose="020F050202020403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</a:rPr>
              <a:t>Note:</a:t>
            </a: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</a:rPr>
              <a:t>Jarvis’ is good </a:t>
            </a:r>
            <a:r>
              <a:rPr lang="en-US" sz="2400" dirty="0">
                <a:latin typeface="Calibri" panose="020F0502020204030204" pitchFamily="34" charset="0"/>
              </a:rPr>
              <a:t>when 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h</a:t>
            </a:r>
            <a:r>
              <a:rPr lang="en-US" sz="2400" b="0" i="1" u="none" strike="noStrike" dirty="0">
                <a:latin typeface="Calibri" panose="020F0502020204030204" pitchFamily="34" charset="0"/>
              </a:rPr>
              <a:t> </a:t>
            </a:r>
            <a:r>
              <a:rPr lang="en-US" sz="2400" b="0" u="none" strike="noStrike" dirty="0">
                <a:latin typeface="Calibri" panose="020F0502020204030204" pitchFamily="34" charset="0"/>
              </a:rPr>
              <a:t>&lt;&lt;</a:t>
            </a:r>
            <a:r>
              <a:rPr lang="en-US" sz="2400" b="0" i="1" u="none" strike="noStrike" dirty="0">
                <a:latin typeface="Calibri" panose="020F0502020204030204" pitchFamily="34" charset="0"/>
              </a:rPr>
              <a:t> n</a:t>
            </a:r>
            <a:r>
              <a:rPr lang="en-US" sz="2400" dirty="0">
                <a:latin typeface="Calibri" panose="020F0502020204030204" pitchFamily="34" charset="0"/>
              </a:rPr>
              <a:t>;</a:t>
            </a:r>
            <a:endParaRPr lang="en-US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</a:rPr>
              <a:t>Graham’s is good </a:t>
            </a:r>
            <a:r>
              <a:rPr lang="en-US" sz="2400" dirty="0">
                <a:latin typeface="Calibri" panose="020F0502020204030204" pitchFamily="34" charset="0"/>
              </a:rPr>
              <a:t>when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h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400" b="0" i="1" u="none" strike="noStrike" baseline="0" dirty="0">
                <a:latin typeface="Calibri" panose="020F0502020204030204" pitchFamily="34" charset="0"/>
              </a:rPr>
              <a:t>n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(i.e., reduces backtracks)</a:t>
            </a:r>
          </a:p>
          <a:p>
            <a:pPr algn="l"/>
            <a:endParaRPr lang="en-US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</a:rPr>
              <a:t>*Timothy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it-IT" sz="2400" b="0" i="0" u="none" strike="noStrike" baseline="0" dirty="0">
                <a:latin typeface="Calibri" panose="020F0502020204030204" pitchFamily="34" charset="0"/>
              </a:rPr>
              <a:t>Chan,</a:t>
            </a:r>
            <a:r>
              <a:rPr lang="en-US" sz="2400" dirty="0">
                <a:latin typeface="ArialMT"/>
              </a:rPr>
              <a:t>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“Output‐sensitive results on convex‐hulls,</a:t>
            </a: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</a:rPr>
              <a:t>extreme points, and related problems”, </a:t>
            </a:r>
            <a:r>
              <a:rPr lang="it-IT" sz="2400" b="0" i="1" u="none" strike="noStrike" baseline="0" dirty="0">
                <a:latin typeface="Calibri" panose="020F0502020204030204" pitchFamily="34" charset="0"/>
              </a:rPr>
              <a:t>Discrete &amp; Computational Geometry,</a:t>
            </a:r>
            <a:r>
              <a:rPr lang="it-IT" sz="2400" b="0" i="0" u="none" strike="noStrike" baseline="0" dirty="0">
                <a:latin typeface="Calibri" panose="020F0502020204030204" pitchFamily="34" charset="0"/>
              </a:rPr>
              <a:t> Vol. 16, 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pp. 369‐387, 1996</a:t>
            </a:r>
            <a:endParaRPr lang="en-IN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0DB77E-7316-4BDB-BB53-E98AC8CD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" y="-9085"/>
            <a:ext cx="9136225" cy="7620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  <a:latin typeface="Arial" panose="020B0604020202020204" pitchFamily="34" charset="0"/>
              </a:rPr>
              <a:t>Faster Algorithms (Output-Sensitive)</a:t>
            </a:r>
            <a:endParaRPr lang="en-IN" sz="3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213127-3D8C-471E-8DE8-2A952C4EABC2}"/>
              </a:ext>
            </a:extLst>
          </p:cNvPr>
          <p:cNvSpPr txBox="1"/>
          <p:nvPr/>
        </p:nvSpPr>
        <p:spPr>
          <a:xfrm>
            <a:off x="71772" y="660277"/>
            <a:ext cx="5148942" cy="261610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bg1"/>
                </a:solidFill>
              </a:rPr>
              <a:t>Objective</a:t>
            </a:r>
            <a:r>
              <a:rPr lang="en-IN" sz="2000" dirty="0">
                <a:solidFill>
                  <a:schemeClr val="bg1"/>
                </a:solidFill>
              </a:rPr>
              <a:t>: Can we implement CH for an </a:t>
            </a:r>
            <a:r>
              <a:rPr lang="en-IN" sz="2000" i="1" dirty="0">
                <a:solidFill>
                  <a:schemeClr val="bg1"/>
                </a:solidFill>
              </a:rPr>
              <a:t>n</a:t>
            </a:r>
            <a:r>
              <a:rPr lang="en-IN" sz="2000" dirty="0">
                <a:solidFill>
                  <a:schemeClr val="bg1"/>
                </a:solidFill>
              </a:rPr>
              <a:t>-set </a:t>
            </a:r>
          </a:p>
          <a:p>
            <a:r>
              <a:rPr lang="en-IN" sz="2000" dirty="0">
                <a:solidFill>
                  <a:schemeClr val="bg1"/>
                </a:solidFill>
              </a:rPr>
              <a:t>in </a:t>
            </a:r>
            <a:r>
              <a:rPr lang="en-IN" sz="2000" i="1" dirty="0">
                <a:solidFill>
                  <a:schemeClr val="bg1"/>
                </a:solidFill>
              </a:rPr>
              <a:t>O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i="1" dirty="0">
                <a:solidFill>
                  <a:schemeClr val="bg1"/>
                </a:solidFill>
              </a:rPr>
              <a:t>n</a:t>
            </a:r>
            <a:r>
              <a:rPr lang="en-IN" sz="2000" dirty="0">
                <a:solidFill>
                  <a:schemeClr val="bg1"/>
                </a:solidFill>
              </a:rPr>
              <a:t> log </a:t>
            </a:r>
            <a:r>
              <a:rPr lang="en-IN" sz="2000" i="1" dirty="0">
                <a:solidFill>
                  <a:schemeClr val="bg1"/>
                </a:solidFill>
              </a:rPr>
              <a:t>h</a:t>
            </a:r>
            <a:r>
              <a:rPr lang="en-IN" sz="2000" dirty="0">
                <a:solidFill>
                  <a:schemeClr val="bg1"/>
                </a:solidFill>
              </a:rPr>
              <a:t>) time, where </a:t>
            </a:r>
            <a:r>
              <a:rPr lang="en-IN" sz="2000" i="1" dirty="0">
                <a:solidFill>
                  <a:schemeClr val="bg1"/>
                </a:solidFill>
              </a:rPr>
              <a:t>h</a:t>
            </a:r>
            <a:r>
              <a:rPr lang="en-IN" sz="2000" dirty="0">
                <a:solidFill>
                  <a:schemeClr val="bg1"/>
                </a:solidFill>
              </a:rPr>
              <a:t> denotes the number </a:t>
            </a:r>
          </a:p>
          <a:p>
            <a:r>
              <a:rPr lang="en-IN" sz="2000" dirty="0">
                <a:solidFill>
                  <a:schemeClr val="bg1"/>
                </a:solidFill>
              </a:rPr>
              <a:t>vertices on the hull?</a:t>
            </a:r>
          </a:p>
          <a:p>
            <a:endParaRPr lang="en-IN" sz="8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Note:</a:t>
            </a:r>
            <a:r>
              <a:rPr lang="en-IN" sz="2000" dirty="0">
                <a:solidFill>
                  <a:schemeClr val="bg1"/>
                </a:solidFill>
              </a:rPr>
              <a:t> Full sorting cannot be done!</a:t>
            </a:r>
          </a:p>
          <a:p>
            <a:endParaRPr lang="en-IN" sz="8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Main Idea: </a:t>
            </a:r>
          </a:p>
          <a:p>
            <a:endParaRPr lang="en-IN" sz="800" b="1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Integrate: Divide-and-Conquer (D&amp;C), Graham Scan, and  Jarvis March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42A15-A7BE-4753-83FE-B55C6BE2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0" y="3870392"/>
            <a:ext cx="1981200" cy="180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D79B6A-3DDE-4059-B3E0-B921A9FE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739" y="3542848"/>
            <a:ext cx="1395804" cy="14955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9BC0AA-4122-4264-8108-7205CF565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897" y="3554193"/>
            <a:ext cx="1995216" cy="215483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16D638-649C-4A27-A248-271CEE90DAD7}"/>
              </a:ext>
            </a:extLst>
          </p:cNvPr>
          <p:cNvSpPr/>
          <p:nvPr/>
        </p:nvSpPr>
        <p:spPr bwMode="auto">
          <a:xfrm>
            <a:off x="2031513" y="4591960"/>
            <a:ext cx="697275" cy="99973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4FDD93-1737-4AD1-8CC1-F1E86CAB9F70}"/>
              </a:ext>
            </a:extLst>
          </p:cNvPr>
          <p:cNvSpPr/>
          <p:nvPr/>
        </p:nvSpPr>
        <p:spPr bwMode="auto">
          <a:xfrm>
            <a:off x="4780710" y="4575658"/>
            <a:ext cx="705690" cy="116275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3456F-E2F6-4AD0-B8E6-3F020B215932}"/>
              </a:ext>
            </a:extLst>
          </p:cNvPr>
          <p:cNvSpPr txBox="1"/>
          <p:nvPr/>
        </p:nvSpPr>
        <p:spPr>
          <a:xfrm>
            <a:off x="5251752" y="657309"/>
            <a:ext cx="3887446" cy="28623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Suppose we shatter (D&amp;C) the point-set into </a:t>
            </a:r>
            <a:r>
              <a:rPr lang="en-IN" sz="2000" i="1" dirty="0">
                <a:solidFill>
                  <a:schemeClr val="bg1"/>
                </a:solidFill>
              </a:rPr>
              <a:t>r</a:t>
            </a:r>
            <a:r>
              <a:rPr lang="en-IN" sz="2000" dirty="0">
                <a:solidFill>
                  <a:schemeClr val="bg1"/>
                </a:solidFill>
              </a:rPr>
              <a:t> = </a:t>
            </a:r>
            <a:r>
              <a:rPr lang="en-IN" sz="2000" dirty="0">
                <a:solidFill>
                  <a:schemeClr val="bg1"/>
                </a:solidFill>
                <a:sym typeface="Symbol" panose="05050102010706020507" pitchFamily="18" charset="2"/>
              </a:rPr>
              <a:t></a:t>
            </a:r>
            <a:r>
              <a:rPr lang="en-IN" sz="2000" i="1" dirty="0">
                <a:solidFill>
                  <a:schemeClr val="bg1"/>
                </a:solidFill>
              </a:rPr>
              <a:t>n</a:t>
            </a:r>
            <a:r>
              <a:rPr lang="en-IN" sz="2000" dirty="0">
                <a:solidFill>
                  <a:schemeClr val="bg1"/>
                </a:solidFill>
              </a:rPr>
              <a:t>/</a:t>
            </a:r>
            <a:r>
              <a:rPr lang="en-IN" sz="2000" i="1" dirty="0">
                <a:solidFill>
                  <a:schemeClr val="bg1"/>
                </a:solidFill>
              </a:rPr>
              <a:t>m</a:t>
            </a:r>
            <a:r>
              <a:rPr lang="en-IN" sz="2000" dirty="0">
                <a:solidFill>
                  <a:schemeClr val="bg1"/>
                </a:solidFill>
                <a:sym typeface="Symbol" panose="05050102010706020507" pitchFamily="18" charset="2"/>
              </a:rPr>
              <a:t> </a:t>
            </a:r>
            <a:r>
              <a:rPr lang="en-IN" sz="2000" dirty="0">
                <a:solidFill>
                  <a:schemeClr val="bg1"/>
                </a:solidFill>
              </a:rPr>
              <a:t>groups each having size “</a:t>
            </a:r>
            <a:r>
              <a:rPr lang="en-IN" sz="2000" i="1" dirty="0">
                <a:solidFill>
                  <a:schemeClr val="bg1"/>
                </a:solidFill>
              </a:rPr>
              <a:t>m</a:t>
            </a:r>
            <a:r>
              <a:rPr lang="en-IN" sz="2000" dirty="0">
                <a:solidFill>
                  <a:schemeClr val="bg1"/>
                </a:solidFill>
              </a:rPr>
              <a:t>”, </a:t>
            </a:r>
            <a:r>
              <a:rPr lang="en-IN" sz="2000" i="1" dirty="0">
                <a:solidFill>
                  <a:schemeClr val="bg1"/>
                </a:solidFill>
              </a:rPr>
              <a:t>m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i="1" dirty="0">
                <a:solidFill>
                  <a:schemeClr val="bg1"/>
                </a:solidFill>
              </a:rPr>
              <a:t>h</a:t>
            </a: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(convex hulls of these groups may not be </a:t>
            </a:r>
            <a:r>
              <a:rPr lang="en-IN" sz="2000" i="1" dirty="0">
                <a:solidFill>
                  <a:schemeClr val="bg1"/>
                </a:solidFill>
              </a:rPr>
              <a:t>disjoint</a:t>
            </a:r>
            <a:r>
              <a:rPr lang="en-IN" sz="2000" dirty="0">
                <a:solidFill>
                  <a:schemeClr val="bg1"/>
                </a:solidFill>
              </a:rPr>
              <a:t>) </a:t>
            </a: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Run Graham scan on each group </a:t>
            </a:r>
            <a:r>
              <a:rPr lang="en-IN" sz="2000" dirty="0">
                <a:solidFill>
                  <a:schemeClr val="bg1"/>
                </a:solidFill>
                <a:sym typeface="Symbol" panose="05050102010706020507" pitchFamily="18" charset="2"/>
              </a:rPr>
              <a:t> “</a:t>
            </a:r>
            <a:r>
              <a:rPr lang="en-IN" sz="2000" dirty="0">
                <a:solidFill>
                  <a:schemeClr val="bg1"/>
                </a:solidFill>
              </a:rPr>
              <a:t>log </a:t>
            </a:r>
            <a:r>
              <a:rPr lang="en-IN" sz="2000" i="1" dirty="0">
                <a:solidFill>
                  <a:schemeClr val="bg1"/>
                </a:solidFill>
              </a:rPr>
              <a:t>h</a:t>
            </a:r>
            <a:r>
              <a:rPr lang="en-IN" sz="2000" dirty="0">
                <a:solidFill>
                  <a:schemeClr val="bg1"/>
                </a:solidFill>
              </a:rPr>
              <a:t>” factor</a:t>
            </a: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Wrap these groups using Jarvis March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3FD1A-1E24-425F-A111-98E16F355591}"/>
              </a:ext>
            </a:extLst>
          </p:cNvPr>
          <p:cNvSpPr txBox="1"/>
          <p:nvPr/>
        </p:nvSpPr>
        <p:spPr>
          <a:xfrm>
            <a:off x="10992" y="5848766"/>
            <a:ext cx="9128446" cy="1015663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bg1"/>
                </a:solidFill>
              </a:rPr>
              <a:t>Observation:</a:t>
            </a:r>
            <a:r>
              <a:rPr lang="en-IN" sz="2000" dirty="0">
                <a:solidFill>
                  <a:schemeClr val="bg1"/>
                </a:solidFill>
              </a:rPr>
              <a:t> Interior points within the convex hull of each partition cannot appear on the final hull; only a subset of their </a:t>
            </a:r>
            <a:r>
              <a:rPr lang="en-IN" sz="2000" i="1" dirty="0">
                <a:solidFill>
                  <a:schemeClr val="bg1"/>
                </a:solidFill>
              </a:rPr>
              <a:t>hull points </a:t>
            </a:r>
            <a:r>
              <a:rPr lang="en-IN" sz="2000" dirty="0">
                <a:solidFill>
                  <a:schemeClr val="bg1"/>
                </a:solidFill>
              </a:rPr>
              <a:t>can! Two-fold reduction: Discard interior points; also the hull points that do not satisfy tangency will not appear in Jarvis-M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84E4B-207B-4E75-9905-C18AB607C83D}"/>
              </a:ext>
            </a:extLst>
          </p:cNvPr>
          <p:cNvSpPr txBox="1"/>
          <p:nvPr/>
        </p:nvSpPr>
        <p:spPr>
          <a:xfrm>
            <a:off x="7812760" y="413029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Problem: </a:t>
            </a:r>
            <a:r>
              <a:rPr lang="en-IN" dirty="0"/>
              <a:t>we do not know </a:t>
            </a:r>
            <a:r>
              <a:rPr lang="en-IN" i="1" dirty="0"/>
              <a:t>h</a:t>
            </a:r>
            <a:r>
              <a:rPr lang="en-IN" dirty="0"/>
              <a:t>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90FA2-01EF-42E3-83EC-FD490DC9FAFD}"/>
              </a:ext>
            </a:extLst>
          </p:cNvPr>
          <p:cNvSpPr txBox="1"/>
          <p:nvPr/>
        </p:nvSpPr>
        <p:spPr>
          <a:xfrm>
            <a:off x="7775" y="20018"/>
            <a:ext cx="9144000" cy="523220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Timothy Chan’s Algorithm (</a:t>
            </a:r>
            <a:r>
              <a:rPr lang="en-IN" sz="2800" i="1" dirty="0">
                <a:solidFill>
                  <a:schemeClr val="bg1"/>
                </a:solidFill>
              </a:rPr>
              <a:t>DCG</a:t>
            </a:r>
            <a:r>
              <a:rPr lang="en-IN" sz="2800" dirty="0">
                <a:solidFill>
                  <a:schemeClr val="bg1"/>
                </a:solidFill>
              </a:rPr>
              <a:t>, 1996)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FF7904-60AB-46D2-88B0-63889CF9E1BC}"/>
              </a:ext>
            </a:extLst>
          </p:cNvPr>
          <p:cNvSpPr txBox="1"/>
          <p:nvPr/>
        </p:nvSpPr>
        <p:spPr>
          <a:xfrm>
            <a:off x="21367" y="3332524"/>
            <a:ext cx="1995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random shattering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7C7E12-7D12-43F7-94BB-5A5866B17462}"/>
              </a:ext>
            </a:extLst>
          </p:cNvPr>
          <p:cNvSpPr txBox="1"/>
          <p:nvPr/>
        </p:nvSpPr>
        <p:spPr>
          <a:xfrm>
            <a:off x="2031513" y="3239435"/>
            <a:ext cx="326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sub-hulls may be intersecting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1B0A95-8F12-4522-ADD8-B5F53C49C368}"/>
              </a:ext>
            </a:extLst>
          </p:cNvPr>
          <p:cNvSpPr txBox="1"/>
          <p:nvPr/>
        </p:nvSpPr>
        <p:spPr>
          <a:xfrm>
            <a:off x="1852127" y="5109102"/>
            <a:ext cx="4013770" cy="707886"/>
          </a:xfrm>
          <a:prstGeom prst="rect">
            <a:avLst/>
          </a:prstGeom>
          <a:solidFill>
            <a:srgbClr val="3333FF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size of each group should not be two small or too large!</a:t>
            </a:r>
          </a:p>
        </p:txBody>
      </p:sp>
    </p:spTree>
    <p:extLst>
      <p:ext uri="{BB962C8B-B14F-4D97-AF65-F5344CB8AC3E}">
        <p14:creationId xmlns:p14="http://schemas.microsoft.com/office/powerpoint/2010/main" val="268022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9" grpId="0" animBg="1"/>
      <p:bldP spid="17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4476-396E-4319-8FC9-1DA842AD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" y="0"/>
            <a:ext cx="9116005" cy="1143000"/>
          </a:xfrm>
        </p:spPr>
        <p:txBody>
          <a:bodyPr/>
          <a:lstStyle/>
          <a:p>
            <a:r>
              <a:rPr lang="en-IN" sz="36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Timothy</a:t>
            </a:r>
            <a:r>
              <a:rPr lang="en-IN" sz="3600" b="0" i="0" u="none" strike="noStrike" dirty="0">
                <a:solidFill>
                  <a:srgbClr val="0060B0"/>
                </a:solidFill>
                <a:latin typeface="Arial" panose="020B0604020202020204" pitchFamily="34" charset="0"/>
              </a:rPr>
              <a:t> </a:t>
            </a:r>
            <a:r>
              <a:rPr lang="en-IN" sz="36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Chan’s algorithm (1996): Key Ideas</a:t>
            </a:r>
            <a:endParaRPr lang="en-IN" sz="36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43FD6-AC55-49A5-BFC4-23111A5A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89997"/>
            <a:ext cx="7259449" cy="2668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213127-3D8C-471E-8DE8-2A952C4EABC2}"/>
              </a:ext>
            </a:extLst>
          </p:cNvPr>
          <p:cNvSpPr txBox="1"/>
          <p:nvPr/>
        </p:nvSpPr>
        <p:spPr>
          <a:xfrm>
            <a:off x="20219" y="903313"/>
            <a:ext cx="9128446" cy="169277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bg1"/>
                </a:solidFill>
              </a:rPr>
              <a:t>Objective</a:t>
            </a:r>
            <a:r>
              <a:rPr lang="en-IN" sz="2400" dirty="0">
                <a:solidFill>
                  <a:schemeClr val="bg1"/>
                </a:solidFill>
              </a:rPr>
              <a:t>: Can we implement CH for an </a:t>
            </a:r>
            <a:r>
              <a:rPr lang="en-IN" sz="2400" i="1" dirty="0">
                <a:solidFill>
                  <a:schemeClr val="bg1"/>
                </a:solidFill>
              </a:rPr>
              <a:t>n</a:t>
            </a:r>
            <a:r>
              <a:rPr lang="en-IN" sz="2400" dirty="0">
                <a:solidFill>
                  <a:schemeClr val="bg1"/>
                </a:solidFill>
              </a:rPr>
              <a:t>-set in </a:t>
            </a:r>
            <a:r>
              <a:rPr lang="en-IN" sz="2400" i="1" dirty="0">
                <a:solidFill>
                  <a:schemeClr val="bg1"/>
                </a:solidFill>
              </a:rPr>
              <a:t>O</a:t>
            </a:r>
            <a:r>
              <a:rPr lang="en-IN" sz="2400" dirty="0">
                <a:solidFill>
                  <a:schemeClr val="bg1"/>
                </a:solidFill>
              </a:rPr>
              <a:t>(</a:t>
            </a:r>
            <a:r>
              <a:rPr lang="en-IN" sz="2400" i="1" dirty="0">
                <a:solidFill>
                  <a:schemeClr val="bg1"/>
                </a:solidFill>
              </a:rPr>
              <a:t>n</a:t>
            </a:r>
            <a:r>
              <a:rPr lang="en-IN" sz="2400" dirty="0">
                <a:solidFill>
                  <a:schemeClr val="bg1"/>
                </a:solidFill>
              </a:rPr>
              <a:t> log </a:t>
            </a:r>
            <a:r>
              <a:rPr lang="en-IN" sz="2400" i="1" dirty="0">
                <a:solidFill>
                  <a:schemeClr val="bg1"/>
                </a:solidFill>
              </a:rPr>
              <a:t>h</a:t>
            </a:r>
            <a:r>
              <a:rPr lang="en-IN" sz="2400" dirty="0">
                <a:solidFill>
                  <a:schemeClr val="bg1"/>
                </a:solidFill>
              </a:rPr>
              <a:t>) time, where </a:t>
            </a:r>
            <a:r>
              <a:rPr lang="en-IN" sz="2400" i="1" dirty="0">
                <a:solidFill>
                  <a:schemeClr val="bg1"/>
                </a:solidFill>
              </a:rPr>
              <a:t>h</a:t>
            </a:r>
            <a:r>
              <a:rPr lang="en-IN" sz="2400" dirty="0">
                <a:solidFill>
                  <a:schemeClr val="bg1"/>
                </a:solidFill>
              </a:rPr>
              <a:t> denotes the number vertices on the hull?</a:t>
            </a:r>
          </a:p>
          <a:p>
            <a:endParaRPr lang="en-IN" sz="800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Basic Idea: </a:t>
            </a:r>
            <a:r>
              <a:rPr lang="en-IN" sz="2400" dirty="0">
                <a:solidFill>
                  <a:schemeClr val="bg1"/>
                </a:solidFill>
              </a:rPr>
              <a:t>Partition into smaller groups, and combine Graham scan and  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                Jarvis March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E2114-6B7A-4B02-83D4-7EDB3B599C19}"/>
              </a:ext>
            </a:extLst>
          </p:cNvPr>
          <p:cNvSpPr txBox="1"/>
          <p:nvPr/>
        </p:nvSpPr>
        <p:spPr>
          <a:xfrm>
            <a:off x="174952" y="2671801"/>
            <a:ext cx="8818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Problem: </a:t>
            </a:r>
            <a:r>
              <a:rPr lang="en-IN" sz="2400" dirty="0"/>
              <a:t>we need to choose a suitable size for each group! Assume each group has size </a:t>
            </a:r>
            <a:r>
              <a:rPr lang="en-IN" sz="2400" i="1" dirty="0"/>
              <a:t>m</a:t>
            </a:r>
            <a:r>
              <a:rPr lang="en-IN" sz="2400" dirty="0"/>
              <a:t>; during execution of the algorithm, we will fix </a:t>
            </a:r>
            <a:r>
              <a:rPr lang="en-IN" sz="2400" i="1" dirty="0"/>
              <a:t>m</a:t>
            </a:r>
            <a:r>
              <a:rPr lang="en-IN" sz="2400" dirty="0"/>
              <a:t> iteratively. Note that 1 </a:t>
            </a:r>
            <a:r>
              <a:rPr lang="en-IN" sz="2400" u="sng" dirty="0"/>
              <a:t>&lt;</a:t>
            </a:r>
            <a:r>
              <a:rPr lang="en-IN" sz="2400" dirty="0"/>
              <a:t> </a:t>
            </a:r>
            <a:r>
              <a:rPr lang="en-IN" sz="2400" i="1" dirty="0"/>
              <a:t>m</a:t>
            </a:r>
            <a:r>
              <a:rPr lang="en-IN" sz="2400" dirty="0"/>
              <a:t>  </a:t>
            </a:r>
            <a:r>
              <a:rPr lang="en-IN" sz="2400" u="sng" dirty="0"/>
              <a:t>&lt;</a:t>
            </a:r>
            <a:r>
              <a:rPr lang="en-IN" sz="2400" dirty="0"/>
              <a:t> </a:t>
            </a:r>
            <a:r>
              <a:rPr lang="en-IN" sz="2400" i="1" dirty="0"/>
              <a:t>n</a:t>
            </a:r>
            <a:r>
              <a:rPr lang="en-IN" sz="2400" dirty="0"/>
              <a:t>; If </a:t>
            </a:r>
            <a:r>
              <a:rPr lang="en-IN" sz="2400" i="1" dirty="0"/>
              <a:t>m</a:t>
            </a:r>
            <a:r>
              <a:rPr lang="en-IN" sz="2400" dirty="0"/>
              <a:t> is too large or too small, we have no benefit; </a:t>
            </a:r>
          </a:p>
        </p:txBody>
      </p:sp>
    </p:spTree>
    <p:extLst>
      <p:ext uri="{BB962C8B-B14F-4D97-AF65-F5344CB8AC3E}">
        <p14:creationId xmlns:p14="http://schemas.microsoft.com/office/powerpoint/2010/main" val="27902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4476-396E-4319-8FC9-1DA842AD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" y="-9085"/>
            <a:ext cx="9136225" cy="7620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  <a:latin typeface="Arial" panose="020B0604020202020204" pitchFamily="34" charset="0"/>
              </a:rPr>
              <a:t>Chan’s Algorithm</a:t>
            </a:r>
            <a:endParaRPr lang="en-IN" sz="3600" b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18D5B-7A3D-459B-BBAB-52FC379A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898" y="3271911"/>
            <a:ext cx="3565490" cy="32952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0C518E-D2EF-4B4F-B682-D7E571D6DBEF}"/>
              </a:ext>
            </a:extLst>
          </p:cNvPr>
          <p:cNvSpPr txBox="1"/>
          <p:nvPr/>
        </p:nvSpPr>
        <p:spPr>
          <a:xfrm>
            <a:off x="2254566" y="2634365"/>
            <a:ext cx="6885406" cy="830997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A tangent to a convex </a:t>
            </a:r>
            <a:r>
              <a:rPr lang="en-US" sz="2400" b="0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n-US" sz="24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gon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from an external point can be found in </a:t>
            </a:r>
            <a:r>
              <a:rPr lang="en-US" sz="2400" b="0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O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(log </a:t>
            </a:r>
            <a:r>
              <a:rPr lang="en-US" sz="2400" b="0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) </a:t>
            </a:r>
            <a:r>
              <a:rPr lang="en-IN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by binary search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CE287C-B893-4B2A-AF7B-62380D6F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82" y="3467877"/>
            <a:ext cx="5704604" cy="29834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1DEAAB-2498-4FED-8E59-0F6FDB77021E}"/>
              </a:ext>
            </a:extLst>
          </p:cNvPr>
          <p:cNvSpPr txBox="1"/>
          <p:nvPr/>
        </p:nvSpPr>
        <p:spPr>
          <a:xfrm>
            <a:off x="27022" y="2600726"/>
            <a:ext cx="19812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bg1"/>
                </a:solidFill>
              </a:rPr>
              <a:t>r</a:t>
            </a:r>
            <a:r>
              <a:rPr lang="en-IN" sz="2400" dirty="0">
                <a:solidFill>
                  <a:schemeClr val="bg1"/>
                </a:solidFill>
              </a:rPr>
              <a:t> groups, each of size </a:t>
            </a:r>
            <a:r>
              <a:rPr lang="en-IN" sz="2400" i="1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3B105A6-57ED-4558-B7AD-62DF2FAC6F1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843115" y="3443313"/>
            <a:ext cx="609597" cy="58097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E3E4E1-81C9-4F7B-99A9-D67559D93BB1}"/>
              </a:ext>
            </a:extLst>
          </p:cNvPr>
          <p:cNvSpPr txBox="1"/>
          <p:nvPr/>
        </p:nvSpPr>
        <p:spPr>
          <a:xfrm>
            <a:off x="7291571" y="4544864"/>
            <a:ext cx="1867980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bg1"/>
                </a:solidFill>
              </a:rPr>
              <a:t>h: </a:t>
            </a:r>
            <a:r>
              <a:rPr lang="en-IN" sz="2000" dirty="0">
                <a:solidFill>
                  <a:schemeClr val="bg1"/>
                </a:solidFill>
              </a:rPr>
              <a:t>number of </a:t>
            </a:r>
          </a:p>
          <a:p>
            <a:r>
              <a:rPr lang="en-IN" sz="2000" dirty="0">
                <a:solidFill>
                  <a:schemeClr val="bg1"/>
                </a:solidFill>
              </a:rPr>
              <a:t>points on CH(</a:t>
            </a:r>
            <a:r>
              <a:rPr lang="en-IN" sz="2000" i="1" dirty="0">
                <a:solidFill>
                  <a:schemeClr val="bg1"/>
                </a:solidFill>
              </a:rPr>
              <a:t>P</a:t>
            </a:r>
            <a:r>
              <a:rPr lang="en-IN" sz="20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65E30F-54DA-4178-B28B-322D2BA3F035}"/>
              </a:ext>
            </a:extLst>
          </p:cNvPr>
          <p:cNvGrpSpPr/>
          <p:nvPr/>
        </p:nvGrpSpPr>
        <p:grpSpPr>
          <a:xfrm>
            <a:off x="8001637" y="4166637"/>
            <a:ext cx="1150139" cy="400110"/>
            <a:chOff x="6858000" y="1963616"/>
            <a:chExt cx="1428847" cy="40011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20D3A2-844D-408D-9435-CAC997E0C863}"/>
                </a:ext>
              </a:extLst>
            </p:cNvPr>
            <p:cNvCxnSpPr/>
            <p:nvPr/>
          </p:nvCxnSpPr>
          <p:spPr bwMode="auto">
            <a:xfrm>
              <a:off x="6858000" y="218490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AB3DF7-0C9A-4CBF-B541-66E3650C6F13}"/>
                </a:ext>
              </a:extLst>
            </p:cNvPr>
            <p:cNvSpPr txBox="1"/>
            <p:nvPr/>
          </p:nvSpPr>
          <p:spPr>
            <a:xfrm>
              <a:off x="7677247" y="1963616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(2</a:t>
              </a:r>
              <a:r>
                <a:rPr lang="en-IN" dirty="0"/>
                <a:t>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EC80AE9-D1A0-48C4-A065-6569F269CB29}"/>
              </a:ext>
            </a:extLst>
          </p:cNvPr>
          <p:cNvSpPr txBox="1"/>
          <p:nvPr/>
        </p:nvSpPr>
        <p:spPr>
          <a:xfrm>
            <a:off x="3962400" y="53340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(1</a:t>
            </a:r>
            <a:r>
              <a:rPr lang="en-IN" dirty="0"/>
              <a:t>) &amp; (2) </a:t>
            </a:r>
            <a:r>
              <a:rPr lang="en-IN" dirty="0">
                <a:sym typeface="Symbol" panose="05050102010706020507" pitchFamily="18" charset="2"/>
              </a:rPr>
              <a:t> 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E33590-B36C-4EAA-A56E-F0F952286C29}"/>
              </a:ext>
            </a:extLst>
          </p:cNvPr>
          <p:cNvSpPr txBox="1"/>
          <p:nvPr/>
        </p:nvSpPr>
        <p:spPr>
          <a:xfrm>
            <a:off x="2739915" y="6422284"/>
            <a:ext cx="632568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Unfortunately we do not know </a:t>
            </a:r>
            <a:r>
              <a:rPr lang="en-IN" sz="2000" i="1" dirty="0">
                <a:solidFill>
                  <a:schemeClr val="bg1"/>
                </a:solidFill>
              </a:rPr>
              <a:t>h </a:t>
            </a:r>
            <a:r>
              <a:rPr lang="en-IN" sz="2000" dirty="0">
                <a:solidFill>
                  <a:schemeClr val="bg1"/>
                </a:solidFill>
              </a:rPr>
              <a:t>and hence, </a:t>
            </a:r>
            <a:r>
              <a:rPr lang="en-IN" sz="2000" i="1" dirty="0">
                <a:solidFill>
                  <a:schemeClr val="bg1"/>
                </a:solidFill>
              </a:rPr>
              <a:t>m.  </a:t>
            </a:r>
            <a:r>
              <a:rPr lang="en-IN" sz="2000" dirty="0">
                <a:solidFill>
                  <a:schemeClr val="bg1"/>
                </a:solidFill>
              </a:rPr>
              <a:t>Ideas?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859BB3-1CEC-49C7-8CF2-BFFA353707B5}"/>
              </a:ext>
            </a:extLst>
          </p:cNvPr>
          <p:cNvSpPr txBox="1"/>
          <p:nvPr/>
        </p:nvSpPr>
        <p:spPr>
          <a:xfrm>
            <a:off x="2169064" y="4401639"/>
            <a:ext cx="53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  <a:sym typeface="Symbol" panose="05050102010706020507" pitchFamily="18" charset="2"/>
              </a:rPr>
              <a:t></a:t>
            </a:r>
            <a:r>
              <a:rPr lang="en-IN" sz="2000" i="1" dirty="0">
                <a:solidFill>
                  <a:schemeClr val="accent2"/>
                </a:solidFill>
              </a:rPr>
              <a:t>m</a:t>
            </a:r>
            <a:r>
              <a:rPr lang="en-IN" sz="2000" dirty="0">
                <a:solidFill>
                  <a:schemeClr val="accent2"/>
                </a:solidFill>
                <a:sym typeface="Symbol" panose="05050102010706020507" pitchFamily="18" charset="2"/>
              </a:rPr>
              <a:t></a:t>
            </a:r>
            <a:endParaRPr lang="en-IN" sz="2000" i="1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75C3D-FC5A-49A3-B082-FF27222F9F65}"/>
              </a:ext>
            </a:extLst>
          </p:cNvPr>
          <p:cNvSpPr txBox="1"/>
          <p:nvPr/>
        </p:nvSpPr>
        <p:spPr>
          <a:xfrm>
            <a:off x="346854" y="460169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F0C5CF-DC1D-4CDA-973E-4767DB5BEE2E}"/>
              </a:ext>
            </a:extLst>
          </p:cNvPr>
          <p:cNvSpPr txBox="1"/>
          <p:nvPr/>
        </p:nvSpPr>
        <p:spPr>
          <a:xfrm>
            <a:off x="42060" y="6455955"/>
            <a:ext cx="259550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Find CH of each group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586C928-EE09-4A4E-9189-F54EF2E97D67}"/>
              </a:ext>
            </a:extLst>
          </p:cNvPr>
          <p:cNvGrpSpPr/>
          <p:nvPr/>
        </p:nvGrpSpPr>
        <p:grpSpPr>
          <a:xfrm>
            <a:off x="15551" y="895443"/>
            <a:ext cx="9046414" cy="1436783"/>
            <a:chOff x="15551" y="895443"/>
            <a:chExt cx="9046414" cy="143678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9DC0584-15DF-4B95-8ED7-1C89E006027F}"/>
                </a:ext>
              </a:extLst>
            </p:cNvPr>
            <p:cNvGrpSpPr/>
            <p:nvPr/>
          </p:nvGrpSpPr>
          <p:grpSpPr>
            <a:xfrm>
              <a:off x="15551" y="895443"/>
              <a:ext cx="9046414" cy="1436783"/>
              <a:chOff x="21386" y="802109"/>
              <a:chExt cx="9046414" cy="1436783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5D8B62A-D952-4F37-A072-DD01D56E1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6" y="802109"/>
                <a:ext cx="9046414" cy="1436783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0B191B-CCC5-4036-AA74-15389A369503}"/>
                  </a:ext>
                </a:extLst>
              </p:cNvPr>
              <p:cNvSpPr txBox="1"/>
              <p:nvPr/>
            </p:nvSpPr>
            <p:spPr>
              <a:xfrm>
                <a:off x="2895536" y="1364951"/>
                <a:ext cx="3389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589BA1-58B3-408B-97ED-00848634D440}"/>
                </a:ext>
              </a:extLst>
            </p:cNvPr>
            <p:cNvSpPr txBox="1"/>
            <p:nvPr/>
          </p:nvSpPr>
          <p:spPr>
            <a:xfrm>
              <a:off x="6637333" y="1942364"/>
              <a:ext cx="130847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F683E8-9D6E-46D2-B873-AAE5035993AD}"/>
              </a:ext>
            </a:extLst>
          </p:cNvPr>
          <p:cNvGrpSpPr/>
          <p:nvPr/>
        </p:nvGrpSpPr>
        <p:grpSpPr>
          <a:xfrm>
            <a:off x="6796714" y="1926975"/>
            <a:ext cx="1428847" cy="400110"/>
            <a:chOff x="6858000" y="1963616"/>
            <a:chExt cx="1428847" cy="40011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8463CB-23AB-4F78-AE54-D6B89C83266A}"/>
                </a:ext>
              </a:extLst>
            </p:cNvPr>
            <p:cNvCxnSpPr/>
            <p:nvPr/>
          </p:nvCxnSpPr>
          <p:spPr bwMode="auto">
            <a:xfrm>
              <a:off x="6858000" y="218490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91F1FB-AFF1-44BE-907F-8D0A742A9664}"/>
                </a:ext>
              </a:extLst>
            </p:cNvPr>
            <p:cNvSpPr txBox="1"/>
            <p:nvPr/>
          </p:nvSpPr>
          <p:spPr>
            <a:xfrm>
              <a:off x="7677247" y="1963616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(1</a:t>
              </a:r>
              <a:r>
                <a:rPr lang="en-IN" dirty="0"/>
                <a:t>)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72BCE70-22FF-4010-A782-3C8F18476239}"/>
              </a:ext>
            </a:extLst>
          </p:cNvPr>
          <p:cNvSpPr txBox="1"/>
          <p:nvPr/>
        </p:nvSpPr>
        <p:spPr>
          <a:xfrm>
            <a:off x="7898226" y="907200"/>
            <a:ext cx="468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ym typeface="Symbol" panose="05050102010706020507" pitchFamily="18" charset="2"/>
              </a:rPr>
              <a:t></a:t>
            </a:r>
            <a:endParaRPr lang="en-IN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A575EC-6156-461A-AAA8-CD323770AA99}"/>
              </a:ext>
            </a:extLst>
          </p:cNvPr>
          <p:cNvSpPr txBox="1"/>
          <p:nvPr/>
        </p:nvSpPr>
        <p:spPr>
          <a:xfrm>
            <a:off x="8682564" y="914400"/>
            <a:ext cx="490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ym typeface="Symbol" panose="05050102010706020507" pitchFamily="18" charset="2"/>
              </a:rPr>
              <a:t>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17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4" grpId="0" animBg="1"/>
      <p:bldP spid="35" grpId="0"/>
      <p:bldP spid="37" grpId="0" animBg="1"/>
      <p:bldP spid="41" grpId="0" animBg="1"/>
      <p:bldP spid="50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9C44B32-B75D-4683-95CE-8C91B3C3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" y="-9085"/>
            <a:ext cx="9136225" cy="762000"/>
          </a:xfrm>
          <a:solidFill>
            <a:srgbClr val="FF00FF"/>
          </a:solidFill>
        </p:spPr>
        <p:txBody>
          <a:bodyPr/>
          <a:lstStyle/>
          <a:p>
            <a:r>
              <a:rPr lang="en-IN" sz="3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First</a:t>
            </a:r>
            <a:r>
              <a:rPr lang="en-IN" sz="3200" b="0" i="0" u="none" strike="noStrike" dirty="0">
                <a:solidFill>
                  <a:schemeClr val="bg1"/>
                </a:solidFill>
                <a:latin typeface="Arial" panose="020B0604020202020204" pitchFamily="34" charset="0"/>
              </a:rPr>
              <a:t> Part of </a:t>
            </a:r>
            <a:r>
              <a:rPr lang="en-IN" sz="32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Chan’s algorithm: </a:t>
            </a:r>
            <a:r>
              <a:rPr lang="en-IN" sz="32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Partial_Hull</a:t>
            </a:r>
            <a:r>
              <a:rPr lang="en-IN" sz="3200" b="0" i="0" u="none" strike="noStrike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IN" sz="3200" b="0" i="1" u="none" strike="noStrike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IN" sz="3200" b="0" i="0" u="none" strike="noStrike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IN" sz="3200" b="0" i="1" u="none" strike="noStrike" dirty="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IN" sz="3200" b="0" i="0" u="none" strike="noStrike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IN" sz="3200" b="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1C614-A5BE-4924-B2A6-508248AE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60" y="1590678"/>
            <a:ext cx="5223587" cy="211378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A7BDE24-0D77-4DC7-B4A5-FC4985696A0B}"/>
              </a:ext>
            </a:extLst>
          </p:cNvPr>
          <p:cNvGrpSpPr/>
          <p:nvPr/>
        </p:nvGrpSpPr>
        <p:grpSpPr>
          <a:xfrm>
            <a:off x="27992" y="780816"/>
            <a:ext cx="3004458" cy="2642753"/>
            <a:chOff x="-59898" y="3271911"/>
            <a:chExt cx="3565490" cy="32952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7FBC65-272B-4622-8ABD-D21895828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898" y="3271911"/>
              <a:ext cx="3565490" cy="329520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C5AC16-A1FE-45BB-AC3C-2DF7F14A7850}"/>
                </a:ext>
              </a:extLst>
            </p:cNvPr>
            <p:cNvSpPr txBox="1"/>
            <p:nvPr/>
          </p:nvSpPr>
          <p:spPr>
            <a:xfrm>
              <a:off x="2169062" y="4401639"/>
              <a:ext cx="664769" cy="498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accent2"/>
                  </a:solidFill>
                  <a:sym typeface="Symbol" panose="05050102010706020507" pitchFamily="18" charset="2"/>
                </a:rPr>
                <a:t></a:t>
              </a:r>
              <a:r>
                <a:rPr lang="en-IN" sz="2000" i="1" dirty="0">
                  <a:solidFill>
                    <a:schemeClr val="accent2"/>
                  </a:solidFill>
                </a:rPr>
                <a:t>m</a:t>
              </a:r>
              <a:r>
                <a:rPr lang="en-IN" sz="2000" dirty="0">
                  <a:solidFill>
                    <a:schemeClr val="accent2"/>
                  </a:solidFill>
                  <a:sym typeface="Symbol" panose="05050102010706020507" pitchFamily="18" charset="2"/>
                </a:rPr>
                <a:t></a:t>
              </a:r>
              <a:endParaRPr lang="en-IN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483098-F61B-4E15-8EA7-F64DAAD32032}"/>
                </a:ext>
              </a:extLst>
            </p:cNvPr>
            <p:cNvSpPr txBox="1"/>
            <p:nvPr/>
          </p:nvSpPr>
          <p:spPr>
            <a:xfrm>
              <a:off x="346854" y="4601694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i="1" dirty="0">
                  <a:solidFill>
                    <a:srgbClr val="0070C0"/>
                  </a:solidFill>
                </a:rPr>
                <a:t>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1C4B80-245F-4834-85EC-3DBE439AF30C}"/>
              </a:ext>
            </a:extLst>
          </p:cNvPr>
          <p:cNvSpPr txBox="1"/>
          <p:nvPr/>
        </p:nvSpPr>
        <p:spPr>
          <a:xfrm>
            <a:off x="2304143" y="3754486"/>
            <a:ext cx="6839858" cy="1877437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Run Jarvis March on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hulls: for </a:t>
            </a:r>
            <a:r>
              <a:rPr lang="en-US" sz="2000" b="0" i="1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= 1 to </a:t>
            </a:r>
            <a:r>
              <a:rPr lang="en-US" sz="2000" b="0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, do</a:t>
            </a:r>
          </a:p>
          <a:p>
            <a:endParaRPr lang="en-US" sz="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Draw tangent from </a:t>
            </a:r>
            <a:r>
              <a:rPr lang="en-US" sz="2000" b="0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sz="2000" b="0" u="none" strike="noStrike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k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to </a:t>
            </a:r>
            <a:r>
              <a:rPr lang="en-US" sz="2000" b="0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-hulls and choose</a:t>
            </a:r>
            <a:r>
              <a:rPr lang="en-US" sz="2000" b="0" i="0" u="none" strike="noStrike" dirty="0">
                <a:solidFill>
                  <a:schemeClr val="bg1"/>
                </a:solidFill>
                <a:latin typeface="Arial" panose="020B0604020202020204" pitchFamily="34" charset="0"/>
              </a:rPr>
              <a:t> the one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that first hits the sweep-line when rotated CCW with pivot at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algn="l"/>
            <a:endParaRPr lang="en-US" sz="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If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k+1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=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then return the convex hull {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…,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else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is too small, “try again” [for success,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u="sng" dirty="0">
                <a:solidFill>
                  <a:schemeClr val="bg1"/>
                </a:solidFill>
                <a:latin typeface="Arial" panose="020B0604020202020204" pitchFamily="34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]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1CF7E-84DD-4CEC-AFD0-91EC86801375}"/>
              </a:ext>
            </a:extLst>
          </p:cNvPr>
          <p:cNvSpPr txBox="1"/>
          <p:nvPr/>
        </p:nvSpPr>
        <p:spPr>
          <a:xfrm>
            <a:off x="2662158" y="897709"/>
            <a:ext cx="5024711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As if</a:t>
            </a:r>
            <a:r>
              <a:rPr lang="en-IN" sz="2400" i="1" dirty="0">
                <a:solidFill>
                  <a:schemeClr val="bg1"/>
                </a:solidFill>
              </a:rPr>
              <a:t> m</a:t>
            </a:r>
            <a:r>
              <a:rPr lang="en-IN" sz="2400" dirty="0">
                <a:solidFill>
                  <a:schemeClr val="bg1"/>
                </a:solidFill>
              </a:rPr>
              <a:t> is known via Little Birdie!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EC35C-D783-4BA1-9471-6455FFF8C730}"/>
              </a:ext>
            </a:extLst>
          </p:cNvPr>
          <p:cNvSpPr txBox="1"/>
          <p:nvPr/>
        </p:nvSpPr>
        <p:spPr>
          <a:xfrm>
            <a:off x="629818" y="5929651"/>
            <a:ext cx="8490856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Fact:  </a:t>
            </a:r>
            <a:r>
              <a:rPr lang="en-IN" sz="2400" i="1" dirty="0">
                <a:solidFill>
                  <a:schemeClr val="bg1"/>
                </a:solidFill>
              </a:rPr>
              <a:t>m </a:t>
            </a:r>
            <a:r>
              <a:rPr lang="en-IN" sz="2400" dirty="0">
                <a:solidFill>
                  <a:schemeClr val="bg1"/>
                </a:solidFill>
              </a:rPr>
              <a:t>= 1</a:t>
            </a:r>
            <a:r>
              <a:rPr lang="en-IN" sz="2400" i="1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  <a:sym typeface="Symbol" panose="05050102010706020507" pitchFamily="18" charset="2"/>
              </a:rPr>
              <a:t></a:t>
            </a:r>
            <a:r>
              <a:rPr lang="en-IN" sz="2400" i="1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IN" sz="2400" dirty="0">
                <a:solidFill>
                  <a:schemeClr val="bg1"/>
                </a:solidFill>
                <a:sym typeface="Symbol" panose="05050102010706020507" pitchFamily="18" charset="2"/>
              </a:rPr>
              <a:t>the problem reduces to full Jarvis March</a:t>
            </a:r>
          </a:p>
          <a:p>
            <a:r>
              <a:rPr lang="en-IN" sz="2400" dirty="0">
                <a:solidFill>
                  <a:schemeClr val="bg1"/>
                </a:solidFill>
                <a:sym typeface="Symbol" panose="05050102010706020507" pitchFamily="18" charset="2"/>
              </a:rPr>
              <a:t>          </a:t>
            </a:r>
            <a:r>
              <a:rPr lang="en-IN" sz="2400" i="1" dirty="0">
                <a:solidFill>
                  <a:schemeClr val="bg1"/>
                </a:solidFill>
              </a:rPr>
              <a:t>m </a:t>
            </a:r>
            <a:r>
              <a:rPr lang="en-IN" sz="2400" dirty="0">
                <a:solidFill>
                  <a:schemeClr val="bg1"/>
                </a:solidFill>
              </a:rPr>
              <a:t>= </a:t>
            </a:r>
            <a:r>
              <a:rPr lang="en-IN" sz="2400" i="1" dirty="0">
                <a:solidFill>
                  <a:schemeClr val="bg1"/>
                </a:solidFill>
              </a:rPr>
              <a:t>n </a:t>
            </a:r>
            <a:r>
              <a:rPr lang="en-IN" sz="2400" dirty="0">
                <a:solidFill>
                  <a:schemeClr val="bg1"/>
                </a:solidFill>
                <a:sym typeface="Symbol" panose="05050102010706020507" pitchFamily="18" charset="2"/>
              </a:rPr>
              <a:t></a:t>
            </a:r>
            <a:r>
              <a:rPr lang="en-IN" sz="2400" i="1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IN" sz="2400" dirty="0">
                <a:solidFill>
                  <a:schemeClr val="bg1"/>
                </a:solidFill>
                <a:sym typeface="Symbol" panose="05050102010706020507" pitchFamily="18" charset="2"/>
              </a:rPr>
              <a:t>the problem reduces to full Graham scan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Image result for birdie meaning">
            <a:extLst>
              <a:ext uri="{FF2B5EF4-FFF2-40B4-BE49-F238E27FC236}">
                <a16:creationId xmlns:a16="http://schemas.microsoft.com/office/drawing/2014/main" id="{7C6489F1-6175-431B-92AF-35375E29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69" y="657228"/>
            <a:ext cx="10668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8E43A2-8E00-4E8A-A756-49EC8A577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24" y="3451470"/>
            <a:ext cx="1885564" cy="1401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02F642-D803-41CE-8BB2-9232ED765400}"/>
              </a:ext>
            </a:extLst>
          </p:cNvPr>
          <p:cNvSpPr txBox="1"/>
          <p:nvPr/>
        </p:nvSpPr>
        <p:spPr>
          <a:xfrm>
            <a:off x="336900" y="351979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Jarvis</a:t>
            </a:r>
          </a:p>
        </p:txBody>
      </p:sp>
    </p:spTree>
    <p:extLst>
      <p:ext uri="{BB962C8B-B14F-4D97-AF65-F5344CB8AC3E}">
        <p14:creationId xmlns:p14="http://schemas.microsoft.com/office/powerpoint/2010/main" val="32893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9C44B32-B75D-4683-95CE-8C91B3C3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" y="-9085"/>
            <a:ext cx="9136225" cy="7620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Finishing Chan’s algorithm: Analysis</a:t>
            </a:r>
            <a:endParaRPr lang="en-IN" sz="3600" b="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7BDE24-0D77-4DC7-B4A5-FC4985696A0B}"/>
              </a:ext>
            </a:extLst>
          </p:cNvPr>
          <p:cNvGrpSpPr/>
          <p:nvPr/>
        </p:nvGrpSpPr>
        <p:grpSpPr>
          <a:xfrm>
            <a:off x="152400" y="877254"/>
            <a:ext cx="3004458" cy="2642753"/>
            <a:chOff x="-59898" y="3140614"/>
            <a:chExt cx="3565490" cy="32952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7FBC65-272B-4622-8ABD-D21895828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9898" y="3140614"/>
              <a:ext cx="3565490" cy="329520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C5AC16-A1FE-45BB-AC3C-2DF7F14A7850}"/>
                </a:ext>
              </a:extLst>
            </p:cNvPr>
            <p:cNvSpPr txBox="1"/>
            <p:nvPr/>
          </p:nvSpPr>
          <p:spPr>
            <a:xfrm>
              <a:off x="1926399" y="4084350"/>
              <a:ext cx="664769" cy="498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accent2"/>
                  </a:solidFill>
                  <a:sym typeface="Symbol" panose="05050102010706020507" pitchFamily="18" charset="2"/>
                </a:rPr>
                <a:t></a:t>
              </a:r>
              <a:r>
                <a:rPr lang="en-IN" sz="2000" i="1" dirty="0">
                  <a:solidFill>
                    <a:schemeClr val="accent2"/>
                  </a:solidFill>
                </a:rPr>
                <a:t>m</a:t>
              </a:r>
              <a:r>
                <a:rPr lang="en-IN" sz="2000" dirty="0">
                  <a:solidFill>
                    <a:schemeClr val="accent2"/>
                  </a:solidFill>
                  <a:sym typeface="Symbol" panose="05050102010706020507" pitchFamily="18" charset="2"/>
                </a:rPr>
                <a:t></a:t>
              </a:r>
              <a:endParaRPr lang="en-IN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483098-F61B-4E15-8EA7-F64DAAD32032}"/>
                </a:ext>
              </a:extLst>
            </p:cNvPr>
            <p:cNvSpPr txBox="1"/>
            <p:nvPr/>
          </p:nvSpPr>
          <p:spPr>
            <a:xfrm>
              <a:off x="346854" y="4601694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i="1" dirty="0">
                  <a:solidFill>
                    <a:srgbClr val="0070C0"/>
                  </a:solidFill>
                </a:rPr>
                <a:t>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DD1CF7E-84DD-4CEC-AFD0-91EC86801375}"/>
              </a:ext>
            </a:extLst>
          </p:cNvPr>
          <p:cNvSpPr txBox="1"/>
          <p:nvPr/>
        </p:nvSpPr>
        <p:spPr>
          <a:xfrm>
            <a:off x="2758640" y="826128"/>
            <a:ext cx="6248400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How to choose </a:t>
            </a:r>
            <a:r>
              <a:rPr lang="en-IN" sz="2400" i="1" dirty="0">
                <a:solidFill>
                  <a:schemeClr val="bg1"/>
                </a:solidFill>
              </a:rPr>
              <a:t>m</a:t>
            </a:r>
            <a:r>
              <a:rPr lang="en-IN" sz="2400" dirty="0">
                <a:solidFill>
                  <a:schemeClr val="bg1"/>
                </a:solidFill>
              </a:rPr>
              <a:t>?</a:t>
            </a:r>
            <a:r>
              <a:rPr lang="en-IN" sz="2400" i="1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use doubly-exponential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982F7-9C89-4904-AECF-A07AB414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70" y="1235501"/>
            <a:ext cx="6164656" cy="25728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9B076-7D60-4341-9CA3-646EE0F22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769" y="5263350"/>
            <a:ext cx="5410200" cy="10319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BA0EBD-7F6F-422B-A305-08E38637AF71}"/>
              </a:ext>
            </a:extLst>
          </p:cNvPr>
          <p:cNvSpPr txBox="1"/>
          <p:nvPr/>
        </p:nvSpPr>
        <p:spPr>
          <a:xfrm>
            <a:off x="642307" y="5372371"/>
            <a:ext cx="3729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Hence, the running time </a:t>
            </a:r>
          </a:p>
          <a:p>
            <a:r>
              <a:rPr lang="en-IN" sz="2000" dirty="0"/>
              <a:t>(ignoring constant factors)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3D67B-839D-4D6C-AEB2-E734051B9BCC}"/>
              </a:ext>
            </a:extLst>
          </p:cNvPr>
          <p:cNvSpPr txBox="1"/>
          <p:nvPr/>
        </p:nvSpPr>
        <p:spPr>
          <a:xfrm>
            <a:off x="4636541" y="608025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ym typeface="Symbol" panose="05050102010706020507" pitchFamily="18" charset="2"/>
              </a:rPr>
              <a:t></a:t>
            </a:r>
            <a:r>
              <a:rPr lang="en-IN" sz="2400" dirty="0"/>
              <a:t> </a:t>
            </a:r>
            <a:r>
              <a:rPr lang="en-IN" sz="2400" i="1" dirty="0"/>
              <a:t>O</a:t>
            </a:r>
            <a:r>
              <a:rPr lang="en-IN" sz="2400" dirty="0"/>
              <a:t>(</a:t>
            </a:r>
            <a:r>
              <a:rPr lang="en-IN" sz="2400" i="1" dirty="0"/>
              <a:t>n</a:t>
            </a:r>
            <a:r>
              <a:rPr lang="en-IN" sz="2400" dirty="0"/>
              <a:t> log </a:t>
            </a:r>
            <a:r>
              <a:rPr lang="en-IN" sz="2400" i="1" dirty="0"/>
              <a:t>h</a:t>
            </a:r>
            <a:r>
              <a:rPr lang="en-IN" sz="2400" dirty="0"/>
              <a:t>)  </a:t>
            </a:r>
            <a:r>
              <a:rPr lang="en-IN" sz="2400" dirty="0">
                <a:sym typeface="Symbol" panose="05050102010706020507" pitchFamily="18" charset="2"/>
              </a:rPr>
              <a:t>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F417A-5994-4406-9C08-44AA157837B7}"/>
              </a:ext>
            </a:extLst>
          </p:cNvPr>
          <p:cNvSpPr txBox="1"/>
          <p:nvPr/>
        </p:nvSpPr>
        <p:spPr>
          <a:xfrm>
            <a:off x="80730" y="6429809"/>
            <a:ext cx="344101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lang="en-IN" dirty="0">
                <a:solidFill>
                  <a:srgbClr val="FFFFFF"/>
                </a:solidFill>
              </a:rPr>
              <a:t>David Mount’s Lecture Notes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2C27A0-4673-4509-A1C4-EC44181A065D}"/>
              </a:ext>
            </a:extLst>
          </p:cNvPr>
          <p:cNvSpPr txBox="1"/>
          <p:nvPr/>
        </p:nvSpPr>
        <p:spPr>
          <a:xfrm>
            <a:off x="6564535" y="1657763"/>
            <a:ext cx="2427065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bg1"/>
                </a:solidFill>
              </a:rPr>
              <a:t>Partial_Hull</a:t>
            </a:r>
            <a:r>
              <a:rPr lang="en-IN" sz="2400" dirty="0">
                <a:solidFill>
                  <a:schemeClr val="bg1"/>
                </a:solidFill>
              </a:rPr>
              <a:t>(</a:t>
            </a:r>
            <a:r>
              <a:rPr lang="en-IN" sz="2400" i="1" dirty="0">
                <a:solidFill>
                  <a:schemeClr val="bg1"/>
                </a:solidFill>
              </a:rPr>
              <a:t>P, m</a:t>
            </a:r>
            <a:r>
              <a:rPr lang="en-IN" sz="24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B42D83B-31A5-4487-A9CA-C145119D8CA5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564536" y="2088651"/>
            <a:ext cx="1818135" cy="9876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574321-614B-461F-806D-77F2630252EE}"/>
              </a:ext>
            </a:extLst>
          </p:cNvPr>
          <p:cNvGrpSpPr/>
          <p:nvPr/>
        </p:nvGrpSpPr>
        <p:grpSpPr>
          <a:xfrm>
            <a:off x="2407552" y="3817225"/>
            <a:ext cx="6781800" cy="1278394"/>
            <a:chOff x="1920440" y="3781733"/>
            <a:chExt cx="7117771" cy="152821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6A00CE-41FC-41E1-9841-65573A17E14B}"/>
                </a:ext>
              </a:extLst>
            </p:cNvPr>
            <p:cNvGrpSpPr/>
            <p:nvPr/>
          </p:nvGrpSpPr>
          <p:grpSpPr>
            <a:xfrm>
              <a:off x="1920440" y="3781733"/>
              <a:ext cx="7117771" cy="1528217"/>
              <a:chOff x="1836696" y="4002700"/>
              <a:chExt cx="7117771" cy="152821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007702D-D92F-46D8-AC39-DAEAD0898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6696" y="4002700"/>
                <a:ext cx="7086600" cy="152821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32F3A2-680C-466D-8B4C-1C125ED775D9}"/>
                  </a:ext>
                </a:extLst>
              </p:cNvPr>
              <p:cNvSpPr txBox="1"/>
              <p:nvPr/>
            </p:nvSpPr>
            <p:spPr>
              <a:xfrm>
                <a:off x="4766290" y="4942454"/>
                <a:ext cx="4188177" cy="507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[Note that for success, </a:t>
                </a:r>
                <a:r>
                  <a:rPr lang="en-IN" sz="2400" i="1" dirty="0"/>
                  <a:t>m</a:t>
                </a:r>
                <a:r>
                  <a:rPr lang="en-IN" sz="2400" dirty="0"/>
                  <a:t> </a:t>
                </a:r>
                <a:r>
                  <a:rPr lang="en-IN" sz="2400" u="sng" dirty="0">
                    <a:solidFill>
                      <a:srgbClr val="002060"/>
                    </a:solidFill>
                  </a:rPr>
                  <a:t>&gt;</a:t>
                </a:r>
                <a:r>
                  <a:rPr lang="en-IN" sz="2400" dirty="0"/>
                  <a:t> </a:t>
                </a:r>
                <a:r>
                  <a:rPr lang="en-IN" sz="2400" i="1" dirty="0"/>
                  <a:t>h</a:t>
                </a:r>
                <a:r>
                  <a:rPr lang="en-IN" sz="2400" dirty="0"/>
                  <a:t>]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4D3CD2-63FC-4E86-AADD-8134A8163DFB}"/>
                </a:ext>
              </a:extLst>
            </p:cNvPr>
            <p:cNvSpPr txBox="1"/>
            <p:nvPr/>
          </p:nvSpPr>
          <p:spPr>
            <a:xfrm>
              <a:off x="4648200" y="4356141"/>
              <a:ext cx="13716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ym typeface="Symbol" panose="05050102010706020507" pitchFamily="18" charset="2"/>
                </a:rPr>
                <a:t></a:t>
              </a:r>
              <a:r>
                <a:rPr lang="en-IN" sz="2400" dirty="0" err="1"/>
                <a:t>lg</a:t>
              </a:r>
              <a:r>
                <a:rPr lang="en-IN" sz="2400" dirty="0"/>
                <a:t> </a:t>
              </a:r>
              <a:r>
                <a:rPr lang="en-IN" sz="2400" dirty="0" err="1"/>
                <a:t>lg</a:t>
              </a:r>
              <a:r>
                <a:rPr lang="en-IN" sz="2400" dirty="0"/>
                <a:t> </a:t>
              </a:r>
              <a:r>
                <a:rPr lang="en-IN" sz="2400" i="1" dirty="0"/>
                <a:t>h</a:t>
              </a:r>
              <a:r>
                <a:rPr lang="en-IN" sz="2400" dirty="0">
                  <a:sym typeface="Symbol" panose="05050102010706020507" pitchFamily="18" charset="2"/>
                </a:rPr>
                <a:t>,</a:t>
              </a:r>
              <a:endParaRPr lang="en-IN" sz="2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F1729D-75AA-4BA8-8264-ED79F90912B7}"/>
              </a:ext>
            </a:extLst>
          </p:cNvPr>
          <p:cNvSpPr txBox="1"/>
          <p:nvPr/>
        </p:nvSpPr>
        <p:spPr>
          <a:xfrm>
            <a:off x="80730" y="3364194"/>
            <a:ext cx="2305589" cy="2031325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Referring to Exp. (2): Jarvis-M is being wrapped </a:t>
            </a:r>
            <a:r>
              <a:rPr lang="en-IN" i="1" dirty="0"/>
              <a:t>m</a:t>
            </a:r>
            <a:r>
              <a:rPr lang="en-IN" dirty="0"/>
              <a:t> times </a:t>
            </a:r>
            <a:r>
              <a:rPr lang="en-IN" dirty="0">
                <a:sym typeface="Symbol" panose="05050102010706020507" pitchFamily="18" charset="2"/>
              </a:rPr>
              <a:t> thus </a:t>
            </a:r>
            <a:r>
              <a:rPr lang="en-IN" dirty="0"/>
              <a:t>for each value of </a:t>
            </a:r>
            <a:r>
              <a:rPr lang="en-IN" i="1" dirty="0"/>
              <a:t>t, </a:t>
            </a:r>
            <a:r>
              <a:rPr lang="en-IN" dirty="0"/>
              <a:t>the</a:t>
            </a:r>
            <a:r>
              <a:rPr lang="en-IN" i="1" dirty="0"/>
              <a:t> </a:t>
            </a:r>
            <a:r>
              <a:rPr lang="en-IN" dirty="0"/>
              <a:t>time</a:t>
            </a:r>
            <a:r>
              <a:rPr lang="en-IN" i="1" dirty="0"/>
              <a:t> </a:t>
            </a:r>
            <a:r>
              <a:rPr lang="en-IN" dirty="0">
                <a:sym typeface="Symbol" panose="05050102010706020507" pitchFamily="18" charset="2"/>
              </a:rPr>
              <a:t>including Graham’s and Jarvis’ becomes </a:t>
            </a:r>
            <a:r>
              <a:rPr lang="en-IN" i="1" dirty="0">
                <a:sym typeface="Symbol" panose="05050102010706020507" pitchFamily="18" charset="2"/>
              </a:rPr>
              <a:t>O</a:t>
            </a:r>
            <a:r>
              <a:rPr lang="en-IN" dirty="0">
                <a:sym typeface="Symbol" panose="05050102010706020507" pitchFamily="18" charset="2"/>
              </a:rPr>
              <a:t>(</a:t>
            </a:r>
            <a:r>
              <a:rPr lang="en-IN" i="1" dirty="0">
                <a:sym typeface="Symbol" panose="05050102010706020507" pitchFamily="18" charset="2"/>
              </a:rPr>
              <a:t>n </a:t>
            </a:r>
            <a:r>
              <a:rPr lang="en-IN" dirty="0">
                <a:sym typeface="Symbol" panose="05050102010706020507" pitchFamily="18" charset="2"/>
              </a:rPr>
              <a:t>log </a:t>
            </a:r>
            <a:r>
              <a:rPr lang="en-IN" i="1" dirty="0">
                <a:sym typeface="Symbol" panose="05050102010706020507" pitchFamily="18" charset="2"/>
              </a:rPr>
              <a:t>m</a:t>
            </a:r>
            <a:r>
              <a:rPr lang="en-IN" dirty="0">
                <a:sym typeface="Symbol" panose="05050102010706020507" pitchFamily="18" charset="2"/>
              </a:rPr>
              <a:t>)</a:t>
            </a:r>
            <a:endParaRPr lang="en-IN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6028E85-49E7-4C9F-B884-487E7E4D98CE}"/>
              </a:ext>
            </a:extLst>
          </p:cNvPr>
          <p:cNvCxnSpPr/>
          <p:nvPr/>
        </p:nvCxnSpPr>
        <p:spPr bwMode="auto">
          <a:xfrm>
            <a:off x="2407552" y="4191000"/>
            <a:ext cx="3688448" cy="127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2D1E9-7AB2-4BD1-99EC-7AD661F8C13F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6541" y="4876800"/>
            <a:ext cx="200503" cy="1507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014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2" grpId="0"/>
      <p:bldP spid="2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DF1410-1CFE-4153-B01F-589183CEEE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6" y="4552055"/>
            <a:ext cx="3147830" cy="2021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34D487-792E-4400-BF39-CDFF6B2C1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14" y="1666690"/>
            <a:ext cx="2265022" cy="23784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FC7566-1062-4B8A-8F6C-BE91E61B6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43" y="1295400"/>
            <a:ext cx="4021566" cy="30776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F33CF5-287A-4D98-9FAB-925679413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24" y="1313885"/>
            <a:ext cx="4025712" cy="296177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BEAC3A-4A23-4218-826C-79824238D218}"/>
              </a:ext>
            </a:extLst>
          </p:cNvPr>
          <p:cNvCxnSpPr>
            <a:cxnSpLocks/>
          </p:cNvCxnSpPr>
          <p:nvPr/>
        </p:nvCxnSpPr>
        <p:spPr>
          <a:xfrm flipV="1">
            <a:off x="487217" y="2330799"/>
            <a:ext cx="3611830" cy="29819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0123AA-1F43-462C-970E-A84E3AB56F35}"/>
              </a:ext>
            </a:extLst>
          </p:cNvPr>
          <p:cNvCxnSpPr>
            <a:cxnSpLocks/>
          </p:cNvCxnSpPr>
          <p:nvPr/>
        </p:nvCxnSpPr>
        <p:spPr>
          <a:xfrm>
            <a:off x="1707229" y="6096000"/>
            <a:ext cx="2026571" cy="228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34AF5E-3D35-47F2-B998-59D48B5121F7}"/>
              </a:ext>
            </a:extLst>
          </p:cNvPr>
          <p:cNvCxnSpPr>
            <a:cxnSpLocks/>
          </p:cNvCxnSpPr>
          <p:nvPr/>
        </p:nvCxnSpPr>
        <p:spPr>
          <a:xfrm>
            <a:off x="1772729" y="4769569"/>
            <a:ext cx="2113097" cy="304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8CBCBA-EC66-48D1-B8CF-131F3D227EC7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737996" y="4921970"/>
            <a:ext cx="557404" cy="64063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DB8F98FF-7A74-4DEF-892A-4B123AA3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" y="-9085"/>
            <a:ext cx="4457792" cy="762000"/>
          </a:xfrm>
          <a:solidFill>
            <a:srgbClr val="FF00FF"/>
          </a:solidFill>
        </p:spPr>
        <p:txBody>
          <a:bodyPr/>
          <a:lstStyle/>
          <a:p>
            <a:pPr algn="l"/>
            <a:r>
              <a:rPr lang="en-IN" sz="3200" b="0" dirty="0">
                <a:solidFill>
                  <a:schemeClr val="bg1"/>
                </a:solidFill>
              </a:rPr>
              <a:t>  Problem of the day: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B7E4FE-9CB6-4DFE-A9B9-07CF74C27AAC}"/>
              </a:ext>
            </a:extLst>
          </p:cNvPr>
          <p:cNvSpPr txBox="1"/>
          <p:nvPr/>
        </p:nvSpPr>
        <p:spPr>
          <a:xfrm>
            <a:off x="567975" y="801700"/>
            <a:ext cx="389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diameter of a point set (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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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B369D8B-F775-4A14-B946-8CE8677083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88427" y="5248351"/>
            <a:ext cx="957551" cy="6095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3657D3B-3EB1-4018-B2F3-EC4FBC293444}"/>
              </a:ext>
            </a:extLst>
          </p:cNvPr>
          <p:cNvCxnSpPr>
            <a:cxnSpLocks/>
          </p:cNvCxnSpPr>
          <p:nvPr/>
        </p:nvCxnSpPr>
        <p:spPr>
          <a:xfrm rot="10800000">
            <a:off x="3359020" y="6401512"/>
            <a:ext cx="749559" cy="143969"/>
          </a:xfrm>
          <a:prstGeom prst="curvedConnector3">
            <a:avLst>
              <a:gd name="adj1" fmla="val 685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8342DBA-81A9-431B-A6EC-0E2154ABF5EF}"/>
              </a:ext>
            </a:extLst>
          </p:cNvPr>
          <p:cNvSpPr txBox="1"/>
          <p:nvPr/>
        </p:nvSpPr>
        <p:spPr>
          <a:xfrm>
            <a:off x="4612653" y="792322"/>
            <a:ext cx="4407889" cy="80021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Claim: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Farthest pair on a convex hull must be antipodal  points</a:t>
            </a:r>
          </a:p>
        </p:txBody>
      </p:sp>
      <p:pic>
        <p:nvPicPr>
          <p:cNvPr id="55" name="Picture 2" descr="Image result for vernier calipers holding a nut">
            <a:extLst>
              <a:ext uri="{FF2B5EF4-FFF2-40B4-BE49-F238E27FC236}">
                <a16:creationId xmlns:a16="http://schemas.microsoft.com/office/drawing/2014/main" id="{473E80AE-EA0C-4C0F-BA6B-C02B8C24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14" y="4049828"/>
            <a:ext cx="2824015" cy="18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4309DE-00B8-4BB6-ACCD-D30D6C4A2424}"/>
              </a:ext>
            </a:extLst>
          </p:cNvPr>
          <p:cNvSpPr txBox="1"/>
          <p:nvPr/>
        </p:nvSpPr>
        <p:spPr>
          <a:xfrm>
            <a:off x="4102360" y="6000330"/>
            <a:ext cx="411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antipodal pairs 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),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i.e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they admit parallel tangents (lines of support)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6E3DF9-1E57-4949-B613-2EEE828F4F72}"/>
              </a:ext>
            </a:extLst>
          </p:cNvPr>
          <p:cNvSpPr txBox="1"/>
          <p:nvPr/>
        </p:nvSpPr>
        <p:spPr>
          <a:xfrm>
            <a:off x="3672991" y="3276600"/>
            <a:ext cx="1416068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8EC6EC-BBCE-4168-B134-D16C23ACB905}"/>
              </a:ext>
            </a:extLst>
          </p:cNvPr>
          <p:cNvSpPr txBox="1"/>
          <p:nvPr/>
        </p:nvSpPr>
        <p:spPr>
          <a:xfrm>
            <a:off x="5638800" y="1666690"/>
            <a:ext cx="775871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1D987F-CB33-4102-8521-0460D1C7F296}"/>
              </a:ext>
            </a:extLst>
          </p:cNvPr>
          <p:cNvSpPr txBox="1"/>
          <p:nvPr/>
        </p:nvSpPr>
        <p:spPr>
          <a:xfrm>
            <a:off x="1483411" y="5074369"/>
            <a:ext cx="182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not antipodal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6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B5AB710C-19BF-4FED-B781-AD839EF2B33B}"/>
              </a:ext>
            </a:extLst>
          </p:cNvPr>
          <p:cNvCxnSpPr/>
          <p:nvPr/>
        </p:nvCxnSpPr>
        <p:spPr>
          <a:xfrm flipV="1">
            <a:off x="7190642" y="2942130"/>
            <a:ext cx="853015" cy="748503"/>
          </a:xfrm>
          <a:prstGeom prst="curvedConnector3">
            <a:avLst>
              <a:gd name="adj1" fmla="val 937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F43A687-9CF7-41ED-83CE-0E863052BB7A}"/>
              </a:ext>
            </a:extLst>
          </p:cNvPr>
          <p:cNvSpPr/>
          <p:nvPr/>
        </p:nvSpPr>
        <p:spPr>
          <a:xfrm>
            <a:off x="6766696" y="3482298"/>
            <a:ext cx="300929" cy="3131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BAE903-D2E1-42A1-A22F-9C0C0EBD4C52}"/>
              </a:ext>
            </a:extLst>
          </p:cNvPr>
          <p:cNvSpPr/>
          <p:nvPr/>
        </p:nvSpPr>
        <p:spPr>
          <a:xfrm>
            <a:off x="6847411" y="1766020"/>
            <a:ext cx="300929" cy="313140"/>
          </a:xfrm>
          <a:prstGeom prst="ellipse">
            <a:avLst/>
          </a:prstGeom>
          <a:noFill/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512E70-E384-495A-ABA0-31FFC6519DD2}"/>
              </a:ext>
            </a:extLst>
          </p:cNvPr>
          <p:cNvSpPr/>
          <p:nvPr/>
        </p:nvSpPr>
        <p:spPr>
          <a:xfrm>
            <a:off x="7466684" y="3241711"/>
            <a:ext cx="300929" cy="313140"/>
          </a:xfrm>
          <a:prstGeom prst="ellipse">
            <a:avLst/>
          </a:prstGeom>
          <a:noFill/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155AA2-066C-4C18-BB1B-60E909A12F98}"/>
              </a:ext>
            </a:extLst>
          </p:cNvPr>
          <p:cNvSpPr txBox="1"/>
          <p:nvPr/>
        </p:nvSpPr>
        <p:spPr>
          <a:xfrm>
            <a:off x="0" y="3651882"/>
            <a:ext cx="183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Naïve: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979F0-6AA0-4713-BA51-FE1D86951088}"/>
              </a:ext>
            </a:extLst>
          </p:cNvPr>
          <p:cNvSpPr txBox="1"/>
          <p:nvPr/>
        </p:nvSpPr>
        <p:spPr>
          <a:xfrm>
            <a:off x="2494941" y="3886200"/>
            <a:ext cx="36010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unlike circles, a tangent to a polygon through a vertex is not unique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3EA15D-CEBB-4BC7-A1F2-7711604AFF74}"/>
              </a:ext>
            </a:extLst>
          </p:cNvPr>
          <p:cNvSpPr txBox="1"/>
          <p:nvPr/>
        </p:nvSpPr>
        <p:spPr>
          <a:xfrm>
            <a:off x="7262426" y="3945879"/>
            <a:ext cx="2026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Rotating-calipers algorithm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61118D6-7195-45E8-B4B0-C0FA16F586F3}"/>
              </a:ext>
            </a:extLst>
          </p:cNvPr>
          <p:cNvSpPr txBox="1">
            <a:spLocks/>
          </p:cNvSpPr>
          <p:nvPr/>
        </p:nvSpPr>
        <p:spPr>
          <a:xfrm>
            <a:off x="3932509" y="-1024"/>
            <a:ext cx="5211491" cy="76200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3200" dirty="0">
                <a:solidFill>
                  <a:schemeClr val="bg1"/>
                </a:solidFill>
              </a:rPr>
              <a:t>Find the farthest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71596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 animBg="1"/>
      <p:bldP spid="56" grpId="0"/>
      <p:bldP spid="57" grpId="0" animBg="1"/>
      <p:bldP spid="58" grpId="0" animBg="1"/>
      <p:bldP spid="59" grpId="0"/>
      <p:bldP spid="69" grpId="0" animBg="1"/>
      <p:bldP spid="70" grpId="0" animBg="1"/>
      <p:bldP spid="71" grpId="0" animBg="1"/>
      <p:bldP spid="72" grpId="0"/>
      <p:bldP spid="2" grpId="0" animBg="1"/>
      <p:bldP spid="47" grpId="0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77B1D5-EEEE-436B-B0B3-EA59B8C8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913512"/>
            <a:ext cx="2383504" cy="1948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5FAA04-E657-4C1F-ADF2-8C8C5C0E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684353"/>
            <a:ext cx="3128790" cy="2274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6FA02D-64C3-4380-A617-0D50A779F279}"/>
              </a:ext>
            </a:extLst>
          </p:cNvPr>
          <p:cNvSpPr txBox="1"/>
          <p:nvPr/>
        </p:nvSpPr>
        <p:spPr>
          <a:xfrm>
            <a:off x="117968" y="2514896"/>
            <a:ext cx="1600200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05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l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24 points</a:t>
            </a:r>
            <a:endParaRPr lang="en-IN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497C3C-ECC0-4FE0-BEF3-763941C6DDDA}"/>
              </a:ext>
            </a:extLst>
          </p:cNvPr>
          <p:cNvGrpSpPr/>
          <p:nvPr/>
        </p:nvGrpSpPr>
        <p:grpSpPr>
          <a:xfrm>
            <a:off x="463558" y="3167925"/>
            <a:ext cx="2589942" cy="2642184"/>
            <a:chOff x="458058" y="3489713"/>
            <a:chExt cx="3580542" cy="33362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592DBE-D5DA-4C84-BA9A-0576052A4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058" y="3489713"/>
              <a:ext cx="3504342" cy="3336241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B0DB34-FA88-461B-93EA-6F7315C04B2F}"/>
                </a:ext>
              </a:extLst>
            </p:cNvPr>
            <p:cNvCxnSpPr/>
            <p:nvPr/>
          </p:nvCxnSpPr>
          <p:spPr bwMode="auto">
            <a:xfrm flipV="1">
              <a:off x="3785152" y="4429539"/>
              <a:ext cx="253448" cy="76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8AD059-5935-4EA7-B74F-C88949FE9BDB}"/>
              </a:ext>
            </a:extLst>
          </p:cNvPr>
          <p:cNvGrpSpPr/>
          <p:nvPr/>
        </p:nvGrpSpPr>
        <p:grpSpPr>
          <a:xfrm>
            <a:off x="5355973" y="3167925"/>
            <a:ext cx="2744855" cy="2346151"/>
            <a:chOff x="5027545" y="3598338"/>
            <a:chExt cx="3410337" cy="264218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C70A6DA-17E9-4F50-8CB0-513B9CE47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5400" y="3598338"/>
              <a:ext cx="3332482" cy="264218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E4242B-FCD1-409C-8440-1B12DD762F96}"/>
                </a:ext>
              </a:extLst>
            </p:cNvPr>
            <p:cNvSpPr txBox="1"/>
            <p:nvPr/>
          </p:nvSpPr>
          <p:spPr>
            <a:xfrm rot="18554917">
              <a:off x="4973452" y="4318006"/>
              <a:ext cx="4775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50266CD-A2C4-4D18-BB6B-B5BA7E95F8A2}"/>
              </a:ext>
            </a:extLst>
          </p:cNvPr>
          <p:cNvSpPr txBox="1"/>
          <p:nvPr/>
        </p:nvSpPr>
        <p:spPr>
          <a:xfrm>
            <a:off x="40905" y="5165503"/>
            <a:ext cx="9177782" cy="179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05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74320"/>
            <a:r>
              <a:rPr lang="en-US" sz="2000" b="0" i="0" u="none" strike="noStrike" baseline="0" dirty="0">
                <a:solidFill>
                  <a:srgbClr val="000000"/>
                </a:solidFill>
              </a:rPr>
              <a:t>One iteration of gift wrapping: find tangents to convex hulls and take the one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with the least slope; since </a:t>
            </a:r>
            <a:r>
              <a:rPr lang="en-IN" sz="2000" i="1" dirty="0"/>
              <a:t>m</a:t>
            </a:r>
            <a:r>
              <a:rPr lang="en-IN" sz="2000" dirty="0">
                <a:sym typeface="Symbol" panose="05050102010706020507" pitchFamily="18" charset="2"/>
              </a:rPr>
              <a:t>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= </a:t>
            </a:r>
            <a:r>
              <a:rPr lang="en-IN" sz="2000" dirty="0">
                <a:solidFill>
                  <a:srgbClr val="000000"/>
                </a:solidFill>
              </a:rPr>
              <a:t>6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, continue wrapping </a:t>
            </a:r>
            <a:r>
              <a:rPr lang="en-IN" sz="2000" dirty="0">
                <a:solidFill>
                  <a:srgbClr val="000000"/>
                </a:solidFill>
              </a:rPr>
              <a:t>six times; however, Jarvis-M will not take you to the start vertex in six steps. More wraps are needed. Instead, </a:t>
            </a:r>
            <a:r>
              <a:rPr lang="en-IN" sz="2000" i="1" dirty="0">
                <a:solidFill>
                  <a:srgbClr val="000000"/>
                </a:solidFill>
              </a:rPr>
              <a:t>m</a:t>
            </a:r>
            <a:r>
              <a:rPr lang="en-IN" sz="2000" dirty="0">
                <a:solidFill>
                  <a:srgbClr val="000000"/>
                </a:solidFill>
              </a:rPr>
              <a:t> should be incremented, Graham’s and Jarvis’ be redone so as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to construct the hull</a:t>
            </a:r>
            <a:r>
              <a:rPr lang="en-IN" sz="2000" b="0" i="0" u="none" strike="noStrike" dirty="0">
                <a:solidFill>
                  <a:srgbClr val="000000"/>
                </a:solidFill>
              </a:rPr>
              <a:t> in </a:t>
            </a:r>
            <a:r>
              <a:rPr lang="en-IN" sz="2000" b="0" i="1" u="none" strike="noStrike" dirty="0">
                <a:solidFill>
                  <a:srgbClr val="000000"/>
                </a:solidFill>
              </a:rPr>
              <a:t>m </a:t>
            </a:r>
            <a:r>
              <a:rPr lang="en-IN" sz="2000" b="0" i="1" u="sng" strike="noStrike" dirty="0">
                <a:solidFill>
                  <a:srgbClr val="000000"/>
                </a:solidFill>
              </a:rPr>
              <a:t>&gt;</a:t>
            </a:r>
            <a:r>
              <a:rPr lang="en-IN" sz="2000" b="0" i="1" u="none" strike="noStrike" dirty="0">
                <a:solidFill>
                  <a:srgbClr val="000000"/>
                </a:solidFill>
              </a:rPr>
              <a:t> h</a:t>
            </a:r>
            <a:r>
              <a:rPr lang="en-IN" sz="2000" b="0" i="0" u="none" strike="noStrike" dirty="0">
                <a:solidFill>
                  <a:srgbClr val="000000"/>
                </a:solidFill>
              </a:rPr>
              <a:t> steps and to achieve the intended complexity results.</a:t>
            </a:r>
            <a:endParaRPr lang="en-IN" sz="20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D8EC20C-1899-4375-83CF-DBB9F9F0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" y="-9085"/>
            <a:ext cx="9136225" cy="7620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Chan’s </a:t>
            </a:r>
            <a:r>
              <a:rPr lang="en-IN" sz="3600" b="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IN" sz="3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lgorithm: Example</a:t>
            </a:r>
            <a:endParaRPr lang="en-IN" sz="3600" b="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6F6FBC-B8AA-474E-9F01-946E46AEC2E4}"/>
              </a:ext>
            </a:extLst>
          </p:cNvPr>
          <p:cNvSpPr txBox="1"/>
          <p:nvPr/>
        </p:nvSpPr>
        <p:spPr>
          <a:xfrm>
            <a:off x="2867352" y="4476168"/>
            <a:ext cx="17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m</a:t>
            </a:r>
            <a:r>
              <a:rPr lang="en-IN" sz="2400" dirty="0"/>
              <a:t> = 6, </a:t>
            </a:r>
            <a:r>
              <a:rPr lang="en-IN" sz="2400" i="1" dirty="0"/>
              <a:t>h</a:t>
            </a:r>
            <a:r>
              <a:rPr lang="en-IN" sz="2400" dirty="0"/>
              <a:t> = 8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A7560F0-1829-43E3-823E-68DB2ACB24B9}"/>
              </a:ext>
            </a:extLst>
          </p:cNvPr>
          <p:cNvSpPr/>
          <p:nvPr/>
        </p:nvSpPr>
        <p:spPr bwMode="auto">
          <a:xfrm>
            <a:off x="3810000" y="1905000"/>
            <a:ext cx="685800" cy="70517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239AAD7-C553-46EB-B52F-A91E46AEB5B6}"/>
              </a:ext>
            </a:extLst>
          </p:cNvPr>
          <p:cNvSpPr/>
          <p:nvPr/>
        </p:nvSpPr>
        <p:spPr bwMode="auto">
          <a:xfrm rot="8461889">
            <a:off x="2726930" y="3007731"/>
            <a:ext cx="2118007" cy="194908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194FAD-25B6-4B42-AA25-E815B20A23E4}"/>
              </a:ext>
            </a:extLst>
          </p:cNvPr>
          <p:cNvSpPr txBox="1"/>
          <p:nvPr/>
        </p:nvSpPr>
        <p:spPr>
          <a:xfrm>
            <a:off x="7824359" y="3970937"/>
            <a:ext cx="69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CH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4927BC7-2B23-48FA-8A2D-AD167DC9F591}"/>
              </a:ext>
            </a:extLst>
          </p:cNvPr>
          <p:cNvSpPr/>
          <p:nvPr/>
        </p:nvSpPr>
        <p:spPr bwMode="auto">
          <a:xfrm rot="18589086">
            <a:off x="141985" y="4966307"/>
            <a:ext cx="858959" cy="45719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322DBD-885D-4771-B117-9682F508CD90}"/>
              </a:ext>
            </a:extLst>
          </p:cNvPr>
          <p:cNvSpPr txBox="1"/>
          <p:nvPr/>
        </p:nvSpPr>
        <p:spPr>
          <a:xfrm>
            <a:off x="4748390" y="2673790"/>
            <a:ext cx="4395610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05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21520" algn="l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 groups each containing 6 points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58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 animBg="1"/>
      <p:bldP spid="29" grpId="0" animBg="1"/>
      <p:bldP spid="30" grpId="0"/>
      <p:bldP spid="31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6E30-CA0C-4FDC-8F8A-1A88325F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9055"/>
            <a:ext cx="7543800" cy="685800"/>
          </a:xfrm>
        </p:spPr>
        <p:txBody>
          <a:bodyPr/>
          <a:lstStyle/>
          <a:p>
            <a:r>
              <a:rPr lang="en-IN" sz="3600" b="0" i="0" u="none" strike="noStrike" baseline="0" dirty="0">
                <a:solidFill>
                  <a:srgbClr val="CD00CD"/>
                </a:solidFill>
                <a:latin typeface="CMBX10"/>
              </a:rPr>
              <a:t>Non-Crossing Matching</a:t>
            </a:r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ABEAF-AE5F-489B-B0A6-428712C6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78" y="2382078"/>
            <a:ext cx="2743200" cy="3112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39366E-9ACC-4D0D-92ED-C646847565EF}"/>
              </a:ext>
            </a:extLst>
          </p:cNvPr>
          <p:cNvSpPr txBox="1"/>
          <p:nvPr/>
        </p:nvSpPr>
        <p:spPr>
          <a:xfrm>
            <a:off x="457056" y="1005607"/>
            <a:ext cx="8333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8D8D"/>
                </a:solidFill>
                <a:latin typeface="CMBX10"/>
              </a:rPr>
              <a:t>Given </a:t>
            </a:r>
            <a:r>
              <a:rPr lang="en-US" sz="2400" i="1" dirty="0">
                <a:solidFill>
                  <a:srgbClr val="008D8D"/>
                </a:solidFill>
                <a:latin typeface="CMMI10"/>
              </a:rPr>
              <a:t>n</a:t>
            </a:r>
            <a:r>
              <a:rPr lang="en-US" sz="2400" b="0" i="1" u="none" strike="noStrike" baseline="0" dirty="0">
                <a:solidFill>
                  <a:srgbClr val="008D8D"/>
                </a:solidFill>
                <a:latin typeface="CMMI10"/>
              </a:rPr>
              <a:t> </a:t>
            </a:r>
            <a:r>
              <a:rPr lang="en-US" sz="2400" b="0" i="0" u="none" strike="noStrike" baseline="0" dirty="0">
                <a:solidFill>
                  <a:srgbClr val="008D8D"/>
                </a:solidFill>
                <a:latin typeface="CMBX10"/>
              </a:rPr>
              <a:t>red and </a:t>
            </a:r>
            <a:r>
              <a:rPr lang="en-US" sz="2400" i="1" dirty="0">
                <a:solidFill>
                  <a:srgbClr val="008D8D"/>
                </a:solidFill>
                <a:latin typeface="CMMI10"/>
              </a:rPr>
              <a:t>n</a:t>
            </a:r>
            <a:r>
              <a:rPr lang="en-US" sz="2400" b="0" i="1" u="none" strike="noStrike" baseline="0" dirty="0">
                <a:solidFill>
                  <a:srgbClr val="008D8D"/>
                </a:solidFill>
                <a:latin typeface="CMMI10"/>
              </a:rPr>
              <a:t> </a:t>
            </a:r>
            <a:r>
              <a:rPr lang="en-US" sz="2400" b="0" i="0" u="none" strike="noStrike" baseline="0" dirty="0">
                <a:solidFill>
                  <a:srgbClr val="008D8D"/>
                </a:solidFill>
                <a:latin typeface="CMBX10"/>
              </a:rPr>
              <a:t>blue points in the </a:t>
            </a:r>
            <a:r>
              <a:rPr lang="en-IN" sz="2400" b="0" i="0" u="none" strike="noStrike" baseline="0" dirty="0">
                <a:solidFill>
                  <a:srgbClr val="008D8D"/>
                </a:solidFill>
                <a:latin typeface="CMBX10"/>
              </a:rPr>
              <a:t>plane (no three collinear), compute a red-blue non-crossing matching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316D04-8F98-4A61-BCC4-B2EF9D1D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62200"/>
            <a:ext cx="3001617" cy="3222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471266-0BF1-4CCF-A205-D57FA484B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34778"/>
            <a:ext cx="4199140" cy="1413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653903-C569-4909-94B7-D580225345E0}"/>
              </a:ext>
            </a:extLst>
          </p:cNvPr>
          <p:cNvSpPr txBox="1"/>
          <p:nvPr/>
        </p:nvSpPr>
        <p:spPr>
          <a:xfrm>
            <a:off x="5181600" y="3615609"/>
            <a:ext cx="32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reduces matching cost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4BA459-BE66-414E-8AF6-ED9E73C051BB}"/>
              </a:ext>
            </a:extLst>
          </p:cNvPr>
          <p:cNvSpPr txBox="1"/>
          <p:nvPr/>
        </p:nvSpPr>
        <p:spPr>
          <a:xfrm>
            <a:off x="463683" y="5584612"/>
            <a:ext cx="8333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A non-crossing matching always exists; </a:t>
            </a:r>
          </a:p>
          <a:p>
            <a:r>
              <a:rPr lang="en-US" sz="2400" dirty="0">
                <a:solidFill>
                  <a:schemeClr val="tx2"/>
                </a:solidFill>
                <a:latin typeface="CMBX10"/>
              </a:rPr>
              <a:t>M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atching with minimum total length must be non-crossing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5D79BB-449F-4A4D-8E70-E3A263C02F29}"/>
              </a:ext>
            </a:extLst>
          </p:cNvPr>
          <p:cNvSpPr txBox="1"/>
          <p:nvPr/>
        </p:nvSpPr>
        <p:spPr>
          <a:xfrm>
            <a:off x="6797920" y="2203449"/>
            <a:ext cx="1950029" cy="13448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AD2853-3FB4-42A6-8749-881EEC25B69D}"/>
              </a:ext>
            </a:extLst>
          </p:cNvPr>
          <p:cNvGrpSpPr/>
          <p:nvPr/>
        </p:nvGrpSpPr>
        <p:grpSpPr>
          <a:xfrm>
            <a:off x="6019800" y="2134778"/>
            <a:ext cx="1933944" cy="1209164"/>
            <a:chOff x="6019800" y="2134778"/>
            <a:chExt cx="1933944" cy="1209164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8F69DB73-26A4-463E-B06F-F629C055EA1A}"/>
                </a:ext>
              </a:extLst>
            </p:cNvPr>
            <p:cNvSpPr/>
            <p:nvPr/>
          </p:nvSpPr>
          <p:spPr bwMode="auto">
            <a:xfrm>
              <a:off x="6019800" y="2895600"/>
              <a:ext cx="533400" cy="76200"/>
            </a:xfrm>
            <a:prstGeom prst="rightArrow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FD94F5-9159-4E57-AEDC-3978E1D686A6}"/>
                </a:ext>
              </a:extLst>
            </p:cNvPr>
            <p:cNvGrpSpPr/>
            <p:nvPr/>
          </p:nvGrpSpPr>
          <p:grpSpPr>
            <a:xfrm>
              <a:off x="7086600" y="2134778"/>
              <a:ext cx="867144" cy="1209164"/>
              <a:chOff x="7086600" y="2134778"/>
              <a:chExt cx="867144" cy="120916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9879B1-35FC-4A3D-BF65-E25AEA8576B7}"/>
                  </a:ext>
                </a:extLst>
              </p:cNvPr>
              <p:cNvSpPr/>
              <p:nvPr/>
            </p:nvSpPr>
            <p:spPr bwMode="auto">
              <a:xfrm>
                <a:off x="7315200" y="2134778"/>
                <a:ext cx="76200" cy="68671"/>
              </a:xfrm>
              <a:prstGeom prst="ellipse">
                <a:avLst/>
              </a:prstGeom>
              <a:solidFill>
                <a:srgbClr val="00B0F0"/>
              </a:solidFill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BF8D5A3-0C30-4D11-891C-797CFB4EFD2E}"/>
                  </a:ext>
                </a:extLst>
              </p:cNvPr>
              <p:cNvSpPr/>
              <p:nvPr/>
            </p:nvSpPr>
            <p:spPr bwMode="auto">
              <a:xfrm>
                <a:off x="7086600" y="3014269"/>
                <a:ext cx="76200" cy="68671"/>
              </a:xfrm>
              <a:prstGeom prst="ellipse">
                <a:avLst/>
              </a:prstGeom>
              <a:solidFill>
                <a:srgbClr val="00B0F0"/>
              </a:solidFill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5ED2AD2-DBDF-4F3A-AE58-C02491D08673}"/>
                  </a:ext>
                </a:extLst>
              </p:cNvPr>
              <p:cNvSpPr/>
              <p:nvPr/>
            </p:nvSpPr>
            <p:spPr bwMode="auto">
              <a:xfrm>
                <a:off x="7865166" y="2395780"/>
                <a:ext cx="76200" cy="68671"/>
              </a:xfrm>
              <a:prstGeom prst="ellipse">
                <a:avLst/>
              </a:prstGeom>
              <a:solidFill>
                <a:schemeClr val="accent2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EB58D3-1953-4A80-AC0F-10F53FB94ED2}"/>
                  </a:ext>
                </a:extLst>
              </p:cNvPr>
              <p:cNvSpPr/>
              <p:nvPr/>
            </p:nvSpPr>
            <p:spPr bwMode="auto">
              <a:xfrm>
                <a:off x="7752522" y="3275271"/>
                <a:ext cx="76200" cy="68671"/>
              </a:xfrm>
              <a:prstGeom prst="ellipse">
                <a:avLst/>
              </a:prstGeom>
              <a:solidFill>
                <a:schemeClr val="accent2"/>
              </a:solid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sz="32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983F230-5E62-4768-B247-29ADAFCDB3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40482" y="3042495"/>
                <a:ext cx="612040" cy="26100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763AA9D-5DE4-41ED-80AE-D8F22170141C}"/>
                  </a:ext>
                </a:extLst>
              </p:cNvPr>
              <p:cNvCxnSpPr/>
              <p:nvPr/>
            </p:nvCxnSpPr>
            <p:spPr bwMode="auto">
              <a:xfrm>
                <a:off x="7341704" y="2183446"/>
                <a:ext cx="612040" cy="26100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90751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6E30-CA0C-4FDC-8F8A-1A88325F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9055"/>
            <a:ext cx="7543800" cy="685800"/>
          </a:xfrm>
        </p:spPr>
        <p:txBody>
          <a:bodyPr/>
          <a:lstStyle/>
          <a:p>
            <a:r>
              <a:rPr lang="en-IN" sz="3600" b="0" i="0" u="none" strike="noStrike" baseline="0" dirty="0">
                <a:solidFill>
                  <a:srgbClr val="CD00CD"/>
                </a:solidFill>
                <a:latin typeface="CMBX10"/>
              </a:rPr>
              <a:t>Non-Crossing Matching</a:t>
            </a:r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ABEAF-AE5F-489B-B0A6-428712C65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1" y="2008007"/>
            <a:ext cx="2487395" cy="2841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39366E-9ACC-4D0D-92ED-C646847565EF}"/>
              </a:ext>
            </a:extLst>
          </p:cNvPr>
          <p:cNvSpPr txBox="1"/>
          <p:nvPr/>
        </p:nvSpPr>
        <p:spPr>
          <a:xfrm>
            <a:off x="457056" y="1005607"/>
            <a:ext cx="8333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8D8D"/>
                </a:solidFill>
                <a:latin typeface="CMBX10"/>
              </a:rPr>
              <a:t>Given </a:t>
            </a:r>
            <a:r>
              <a:rPr lang="en-US" sz="2400" i="1" dirty="0">
                <a:solidFill>
                  <a:srgbClr val="008D8D"/>
                </a:solidFill>
                <a:latin typeface="CMMI10"/>
              </a:rPr>
              <a:t>n</a:t>
            </a:r>
            <a:r>
              <a:rPr lang="en-US" sz="2400" b="0" i="1" u="none" strike="noStrike" baseline="0" dirty="0">
                <a:solidFill>
                  <a:srgbClr val="008D8D"/>
                </a:solidFill>
                <a:latin typeface="CMMI10"/>
              </a:rPr>
              <a:t> </a:t>
            </a:r>
            <a:r>
              <a:rPr lang="en-US" sz="2400" b="0" i="0" u="none" strike="noStrike" baseline="0" dirty="0">
                <a:solidFill>
                  <a:srgbClr val="008D8D"/>
                </a:solidFill>
                <a:latin typeface="CMBX10"/>
              </a:rPr>
              <a:t>red and </a:t>
            </a:r>
            <a:r>
              <a:rPr lang="en-US" sz="2400" i="1" dirty="0">
                <a:solidFill>
                  <a:srgbClr val="008D8D"/>
                </a:solidFill>
                <a:latin typeface="CMMI10"/>
              </a:rPr>
              <a:t>n</a:t>
            </a:r>
            <a:r>
              <a:rPr lang="en-US" sz="2400" b="0" i="1" u="none" strike="noStrike" baseline="0" dirty="0">
                <a:solidFill>
                  <a:srgbClr val="008D8D"/>
                </a:solidFill>
                <a:latin typeface="CMMI10"/>
              </a:rPr>
              <a:t> </a:t>
            </a:r>
            <a:r>
              <a:rPr lang="en-US" sz="2400" b="0" i="0" u="none" strike="noStrike" baseline="0" dirty="0">
                <a:solidFill>
                  <a:srgbClr val="008D8D"/>
                </a:solidFill>
                <a:latin typeface="CMBX10"/>
              </a:rPr>
              <a:t>blue points in the </a:t>
            </a:r>
            <a:r>
              <a:rPr lang="en-IN" sz="2400" b="0" i="0" u="none" strike="noStrike" baseline="0" dirty="0">
                <a:solidFill>
                  <a:srgbClr val="008D8D"/>
                </a:solidFill>
                <a:latin typeface="CMBX10"/>
              </a:rPr>
              <a:t>plane (no three collinear), compute a red-blue non-crossing matching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8DAC2-08B7-4E09-ADF5-B41F7AC8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01965"/>
            <a:ext cx="2647122" cy="311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36951-B1E7-4F66-9F88-79982F58B890}"/>
              </a:ext>
            </a:extLst>
          </p:cNvPr>
          <p:cNvSpPr txBox="1"/>
          <p:nvPr/>
        </p:nvSpPr>
        <p:spPr>
          <a:xfrm rot="19689661">
            <a:off x="793522" y="1960870"/>
            <a:ext cx="1252234" cy="6091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4140C-87C7-4FF3-9D81-AE1081FFF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880" y="1877644"/>
            <a:ext cx="3274943" cy="31938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653903-C569-4909-94B7-D580225345E0}"/>
              </a:ext>
            </a:extLst>
          </p:cNvPr>
          <p:cNvSpPr txBox="1"/>
          <p:nvPr/>
        </p:nvSpPr>
        <p:spPr>
          <a:xfrm>
            <a:off x="2656918" y="4618104"/>
            <a:ext cx="6134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MBX10"/>
              </a:rPr>
              <a:t>c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ompute </a:t>
            </a:r>
            <a:r>
              <a:rPr lang="en-US" sz="2400" b="0" i="1" u="none" strike="noStrike" baseline="0" dirty="0">
                <a:solidFill>
                  <a:schemeClr val="tx2"/>
                </a:solidFill>
                <a:latin typeface="CMMI10"/>
              </a:rPr>
              <a:t>CH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R10"/>
              </a:rPr>
              <a:t>(</a:t>
            </a:r>
            <a:r>
              <a:rPr lang="en-US" sz="2400" b="0" i="1" u="none" strike="noStrike" baseline="0" dirty="0">
                <a:solidFill>
                  <a:schemeClr val="tx2"/>
                </a:solidFill>
                <a:latin typeface="CMMI10"/>
              </a:rPr>
              <a:t>R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R10"/>
              </a:rPr>
              <a:t>) 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and </a:t>
            </a:r>
            <a:r>
              <a:rPr lang="en-US" sz="2400" b="0" i="1" u="none" strike="noStrike" baseline="0" dirty="0">
                <a:solidFill>
                  <a:schemeClr val="tx2"/>
                </a:solidFill>
                <a:latin typeface="CMMI10"/>
              </a:rPr>
              <a:t>CH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R10"/>
              </a:rPr>
              <a:t>(</a:t>
            </a:r>
            <a:r>
              <a:rPr lang="en-US" sz="2400" b="0" i="1" u="none" strike="noStrike" baseline="0" dirty="0">
                <a:solidFill>
                  <a:schemeClr val="tx2"/>
                </a:solidFill>
                <a:latin typeface="CMMI10"/>
              </a:rPr>
              <a:t>B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R10"/>
              </a:rPr>
              <a:t>)</a:t>
            </a:r>
            <a:endParaRPr lang="en-US" sz="2400" b="0" i="0" u="none" strike="noStrike" baseline="0" dirty="0">
              <a:solidFill>
                <a:schemeClr val="tx2"/>
              </a:solidFill>
              <a:latin typeface="CMBX1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MBX10"/>
              </a:rPr>
              <a:t>f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ind a common tangent, say, </a:t>
            </a:r>
            <a:r>
              <a:rPr lang="en-US" sz="2400" b="0" i="1" u="none" strike="noStrike" baseline="0" dirty="0" err="1">
                <a:solidFill>
                  <a:schemeClr val="tx2"/>
                </a:solidFill>
                <a:latin typeface="CMMI10"/>
              </a:rPr>
              <a:t>rb</a:t>
            </a:r>
            <a:endParaRPr lang="en-US" sz="2400" b="0" i="0" u="none" strike="noStrike" baseline="0" dirty="0">
              <a:solidFill>
                <a:schemeClr val="tx2"/>
              </a:solidFill>
              <a:latin typeface="CMBX1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MBX10"/>
              </a:rPr>
              <a:t>o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utput (</a:t>
            </a:r>
            <a:r>
              <a:rPr lang="en-US" sz="2400" b="0" i="1" u="none" strike="noStrike" baseline="0" dirty="0">
                <a:solidFill>
                  <a:schemeClr val="tx2"/>
                </a:solidFill>
                <a:latin typeface="CMMI10"/>
              </a:rPr>
              <a:t>r, b) 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as a matching edge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remove points </a:t>
            </a:r>
            <a:r>
              <a:rPr lang="en-US" sz="2400" b="0" i="1" u="none" strike="noStrike" baseline="0" dirty="0">
                <a:solidFill>
                  <a:schemeClr val="tx2"/>
                </a:solidFill>
                <a:latin typeface="CMMI10"/>
              </a:rPr>
              <a:t>r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, </a:t>
            </a:r>
            <a:r>
              <a:rPr lang="en-US" sz="2400" b="0" i="1" u="none" strike="noStrike" baseline="0" dirty="0">
                <a:solidFill>
                  <a:schemeClr val="tx2"/>
                </a:solidFill>
                <a:latin typeface="CMMI10"/>
              </a:rPr>
              <a:t>b</a:t>
            </a:r>
            <a:endParaRPr lang="en-US" sz="2400" b="0" i="0" u="none" strike="noStrike" baseline="0" dirty="0">
              <a:solidFill>
                <a:schemeClr val="tx2"/>
              </a:solidFill>
              <a:latin typeface="CMBX1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chemeClr val="tx2"/>
                </a:solidFill>
                <a:latin typeface="CMBX10"/>
              </a:rPr>
              <a:t>update convex hulls and iterate</a:t>
            </a:r>
            <a:endParaRPr lang="en-IN" sz="24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8CC4C5-0C84-4B78-A8E5-C48528189461}"/>
              </a:ext>
            </a:extLst>
          </p:cNvPr>
          <p:cNvGrpSpPr/>
          <p:nvPr/>
        </p:nvGrpSpPr>
        <p:grpSpPr>
          <a:xfrm>
            <a:off x="4696018" y="2493419"/>
            <a:ext cx="1467821" cy="1508909"/>
            <a:chOff x="4696018" y="2493419"/>
            <a:chExt cx="1467821" cy="150890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914559-4630-4C72-AC6A-195AD11ADC31}"/>
                </a:ext>
              </a:extLst>
            </p:cNvPr>
            <p:cNvSpPr txBox="1"/>
            <p:nvPr/>
          </p:nvSpPr>
          <p:spPr>
            <a:xfrm rot="18160018">
              <a:off x="5265345" y="3103835"/>
              <a:ext cx="1508909" cy="2880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709738-DBAB-41CA-8D1E-1FA537463842}"/>
                </a:ext>
              </a:extLst>
            </p:cNvPr>
            <p:cNvSpPr txBox="1"/>
            <p:nvPr/>
          </p:nvSpPr>
          <p:spPr>
            <a:xfrm rot="20359814">
              <a:off x="4696018" y="3087521"/>
              <a:ext cx="1252234" cy="6091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FD1A6C-7ADE-4D24-9F2C-5FF67B2C4561}"/>
              </a:ext>
            </a:extLst>
          </p:cNvPr>
          <p:cNvSpPr txBox="1"/>
          <p:nvPr/>
        </p:nvSpPr>
        <p:spPr>
          <a:xfrm>
            <a:off x="0" y="6150114"/>
            <a:ext cx="2514600" cy="707886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000" b="0" i="1" u="none" strike="noStrike" baseline="0" dirty="0">
                <a:solidFill>
                  <a:schemeClr val="bg1"/>
                </a:solidFill>
                <a:latin typeface="CMTI10"/>
              </a:rPr>
              <a:t>Courtesy:</a:t>
            </a:r>
          </a:p>
          <a:p>
            <a:r>
              <a:rPr lang="en-IN" sz="2000" b="0" u="none" strike="noStrike" baseline="0" dirty="0">
                <a:solidFill>
                  <a:schemeClr val="bg1"/>
                </a:solidFill>
                <a:latin typeface="CMTI10"/>
              </a:rPr>
              <a:t>Subhash Suri, UCSB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6E30-CA0C-4FDC-8F8A-1A88325F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9055"/>
            <a:ext cx="7543800" cy="685800"/>
          </a:xfrm>
        </p:spPr>
        <p:txBody>
          <a:bodyPr/>
          <a:lstStyle/>
          <a:p>
            <a:r>
              <a:rPr lang="en-IN" sz="3600" b="0" i="0" u="none" strike="noStrike" baseline="0" dirty="0">
                <a:solidFill>
                  <a:srgbClr val="CD00CD"/>
                </a:solidFill>
                <a:latin typeface="CMBX10"/>
              </a:rPr>
              <a:t>Non-Crossing Matching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366E-9ACC-4D0D-92ED-C646847565EF}"/>
              </a:ext>
            </a:extLst>
          </p:cNvPr>
          <p:cNvSpPr txBox="1"/>
          <p:nvPr/>
        </p:nvSpPr>
        <p:spPr>
          <a:xfrm>
            <a:off x="457056" y="1005607"/>
            <a:ext cx="833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What if Red, Blue CHs are nested? No tangents can be drawn!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53903-C569-4909-94B7-D580225345E0}"/>
              </a:ext>
            </a:extLst>
          </p:cNvPr>
          <p:cNvSpPr txBox="1"/>
          <p:nvPr/>
        </p:nvSpPr>
        <p:spPr>
          <a:xfrm>
            <a:off x="420757" y="4724400"/>
            <a:ext cx="8333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MBX10"/>
              </a:rPr>
              <a:t>Split by a vertical line, creating two smaller, intersecting or disjoint hull problems; select tangents and iterate as before</a:t>
            </a:r>
          </a:p>
          <a:p>
            <a:endParaRPr lang="en-US" sz="2400" dirty="0">
              <a:solidFill>
                <a:schemeClr val="tx2"/>
              </a:solidFill>
              <a:latin typeface="CMBX1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MBX10"/>
              </a:rPr>
              <a:t>[Hershberger-Suri ’92] gives optimal </a:t>
            </a:r>
            <a:r>
              <a:rPr lang="en-US" sz="2400" i="1" dirty="0">
                <a:solidFill>
                  <a:schemeClr val="tx2"/>
                </a:solidFill>
                <a:latin typeface="CMBX10"/>
              </a:rPr>
              <a:t>O</a:t>
            </a:r>
            <a:r>
              <a:rPr lang="en-US" sz="2400" dirty="0">
                <a:solidFill>
                  <a:schemeClr val="tx2"/>
                </a:solidFill>
                <a:latin typeface="CMBX10"/>
              </a:rPr>
              <a:t>(</a:t>
            </a:r>
            <a:r>
              <a:rPr lang="en-US" sz="2400" i="1" dirty="0">
                <a:solidFill>
                  <a:schemeClr val="tx2"/>
                </a:solidFill>
                <a:latin typeface="CMBX1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CMBX10"/>
              </a:rPr>
              <a:t> log </a:t>
            </a:r>
            <a:r>
              <a:rPr lang="en-US" sz="2400" i="1" dirty="0">
                <a:solidFill>
                  <a:schemeClr val="tx2"/>
                </a:solidFill>
                <a:latin typeface="CMBX1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CMBX10"/>
              </a:rPr>
              <a:t>) solution</a:t>
            </a:r>
            <a:endParaRPr lang="en-IN" sz="24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7E80B-77D6-41A2-9DBB-1AB63AB6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96" y="2038250"/>
            <a:ext cx="3359635" cy="2538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69D2CF-2B8D-486E-A5F3-7FC9638D6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220" y="1665565"/>
            <a:ext cx="3359635" cy="275424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898617-256B-4C3A-85B4-193C0E1B39B9}"/>
              </a:ext>
            </a:extLst>
          </p:cNvPr>
          <p:cNvSpPr/>
          <p:nvPr/>
        </p:nvSpPr>
        <p:spPr bwMode="auto">
          <a:xfrm>
            <a:off x="4424194" y="2901895"/>
            <a:ext cx="533400" cy="76200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6E30-CA0C-4FDC-8F8A-1A88325F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4" y="155747"/>
            <a:ext cx="8333961" cy="685800"/>
          </a:xfrm>
        </p:spPr>
        <p:txBody>
          <a:bodyPr/>
          <a:lstStyle/>
          <a:p>
            <a:r>
              <a:rPr lang="en-IN" sz="3600" b="0" dirty="0"/>
              <a:t>Proximity Problem: Closest Pair of Points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366E-9ACC-4D0D-92ED-C646847565EF}"/>
              </a:ext>
            </a:extLst>
          </p:cNvPr>
          <p:cNvSpPr txBox="1"/>
          <p:nvPr/>
        </p:nvSpPr>
        <p:spPr>
          <a:xfrm>
            <a:off x="453887" y="979102"/>
            <a:ext cx="833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D26CD"/>
                </a:solidFill>
                <a:latin typeface="CMBX10"/>
              </a:rPr>
              <a:t>Given </a:t>
            </a:r>
            <a:r>
              <a:rPr lang="en-US" sz="2400" i="1" dirty="0">
                <a:solidFill>
                  <a:srgbClr val="7D26CD"/>
                </a:solidFill>
                <a:latin typeface="CMMI10"/>
              </a:rPr>
              <a:t>n </a:t>
            </a:r>
            <a:r>
              <a:rPr lang="en-US" sz="2400" dirty="0">
                <a:solidFill>
                  <a:srgbClr val="7D26CD"/>
                </a:solidFill>
                <a:latin typeface="CMBX10"/>
              </a:rPr>
              <a:t>points on the plane determine the closest pair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53903-C569-4909-94B7-D580225345E0}"/>
              </a:ext>
            </a:extLst>
          </p:cNvPr>
          <p:cNvSpPr txBox="1"/>
          <p:nvPr/>
        </p:nvSpPr>
        <p:spPr>
          <a:xfrm>
            <a:off x="56962" y="4483305"/>
            <a:ext cx="2470979" cy="1523494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MBX10"/>
              </a:rPr>
              <a:t>1D problem is easy; sort and check</a:t>
            </a:r>
          </a:p>
          <a:p>
            <a:endParaRPr lang="en-US" sz="500" dirty="0">
              <a:solidFill>
                <a:schemeClr val="tx2"/>
              </a:solidFill>
              <a:latin typeface="CMBX10"/>
            </a:endParaRPr>
          </a:p>
          <a:p>
            <a:r>
              <a:rPr lang="en-US" sz="2200" dirty="0">
                <a:solidFill>
                  <a:schemeClr val="tx2"/>
                </a:solidFill>
                <a:latin typeface="CMBX10"/>
              </a:rPr>
              <a:t>2D problem: use Divide-and-Conquer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A8FAF-F6F6-4DD1-BADA-AF4B7CAD2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8" y="1689973"/>
            <a:ext cx="2574079" cy="21770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581A56C-C17E-4D20-906A-C2714040AAF6}"/>
              </a:ext>
            </a:extLst>
          </p:cNvPr>
          <p:cNvSpPr/>
          <p:nvPr/>
        </p:nvSpPr>
        <p:spPr bwMode="auto">
          <a:xfrm rot="19396281">
            <a:off x="1994754" y="2085351"/>
            <a:ext cx="474999" cy="611829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6C380-8EC8-4C7E-9B79-38ACD6413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87" y="1624727"/>
            <a:ext cx="3475539" cy="27315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AE5BB9-8684-49B9-831C-76807752D7E4}"/>
              </a:ext>
            </a:extLst>
          </p:cNvPr>
          <p:cNvCxnSpPr>
            <a:cxnSpLocks/>
          </p:cNvCxnSpPr>
          <p:nvPr/>
        </p:nvCxnSpPr>
        <p:spPr bwMode="auto">
          <a:xfrm flipH="1">
            <a:off x="6524796" y="1679873"/>
            <a:ext cx="1900" cy="26763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391985-5881-4A22-91B3-FA279A57CC90}"/>
              </a:ext>
            </a:extLst>
          </p:cNvPr>
          <p:cNvSpPr txBox="1"/>
          <p:nvPr/>
        </p:nvSpPr>
        <p:spPr>
          <a:xfrm>
            <a:off x="6514855" y="1301915"/>
            <a:ext cx="258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FF00FF"/>
                </a:solidFill>
              </a:rPr>
              <a:t>l </a:t>
            </a:r>
            <a:r>
              <a:rPr lang="en-IN" sz="2000" dirty="0">
                <a:solidFill>
                  <a:srgbClr val="FF00FF"/>
                </a:solidFill>
              </a:rPr>
              <a:t>(median of </a:t>
            </a:r>
            <a:r>
              <a:rPr lang="en-IN" sz="2000" i="1" dirty="0">
                <a:solidFill>
                  <a:srgbClr val="FF00FF"/>
                </a:solidFill>
              </a:rPr>
              <a:t>x</a:t>
            </a:r>
            <a:r>
              <a:rPr lang="en-IN" sz="2000" dirty="0">
                <a:solidFill>
                  <a:srgbClr val="FF00FF"/>
                </a:solidFill>
              </a:rPr>
              <a:t>-values)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D5A40C-CDBD-4003-BB94-BABA27AE0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244" y="4483305"/>
            <a:ext cx="6477000" cy="223091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84C6C4-E5FE-4F83-B3D3-EAB706AA2E56}"/>
              </a:ext>
            </a:extLst>
          </p:cNvPr>
          <p:cNvCxnSpPr/>
          <p:nvPr/>
        </p:nvCxnSpPr>
        <p:spPr bwMode="auto">
          <a:xfrm flipV="1">
            <a:off x="4419600" y="3925614"/>
            <a:ext cx="1981200" cy="36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ysDash"/>
            <a:round/>
            <a:headEnd type="triangle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DC04A-79D2-40D7-B666-4AD3C702DF5B}"/>
              </a:ext>
            </a:extLst>
          </p:cNvPr>
          <p:cNvCxnSpPr/>
          <p:nvPr/>
        </p:nvCxnSpPr>
        <p:spPr bwMode="auto">
          <a:xfrm flipV="1">
            <a:off x="6635539" y="3906934"/>
            <a:ext cx="1981200" cy="36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87D078"/>
            </a:solidFill>
            <a:prstDash val="sysDash"/>
            <a:round/>
            <a:headEnd type="triangle"/>
            <a:tail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76A63D-46EB-4C7F-AFB4-14045799DC71}"/>
              </a:ext>
            </a:extLst>
          </p:cNvPr>
          <p:cNvCxnSpPr/>
          <p:nvPr/>
        </p:nvCxnSpPr>
        <p:spPr bwMode="auto">
          <a:xfrm>
            <a:off x="4419600" y="5943600"/>
            <a:ext cx="2286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8D8647-897C-4023-98E8-43A73776F8AD}"/>
              </a:ext>
            </a:extLst>
          </p:cNvPr>
          <p:cNvCxnSpPr>
            <a:cxnSpLocks/>
          </p:cNvCxnSpPr>
          <p:nvPr/>
        </p:nvCxnSpPr>
        <p:spPr bwMode="auto">
          <a:xfrm>
            <a:off x="6368839" y="2738779"/>
            <a:ext cx="266700" cy="2122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C41FE2-D4FF-4D74-9767-4B4259E4230C}"/>
              </a:ext>
            </a:extLst>
          </p:cNvPr>
          <p:cNvSpPr txBox="1"/>
          <p:nvPr/>
        </p:nvSpPr>
        <p:spPr>
          <a:xfrm>
            <a:off x="477078" y="3896803"/>
            <a:ext cx="2024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Naïve: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5F0A02-44D6-442C-B501-2CB1A689820E}"/>
              </a:ext>
            </a:extLst>
          </p:cNvPr>
          <p:cNvSpPr txBox="1"/>
          <p:nvPr/>
        </p:nvSpPr>
        <p:spPr>
          <a:xfrm>
            <a:off x="-1" y="6150114"/>
            <a:ext cx="2313145" cy="707886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000" b="0" i="1" u="none" strike="noStrike" baseline="0" dirty="0">
                <a:solidFill>
                  <a:schemeClr val="bg1"/>
                </a:solidFill>
                <a:latin typeface="CMTI10"/>
              </a:rPr>
              <a:t>Courtesy:</a:t>
            </a:r>
          </a:p>
          <a:p>
            <a:r>
              <a:rPr lang="en-IN" sz="2000" b="0" u="none" strike="noStrike" baseline="0" dirty="0">
                <a:solidFill>
                  <a:schemeClr val="bg1"/>
                </a:solidFill>
                <a:latin typeface="CMTI10"/>
              </a:rPr>
              <a:t>Subhash Suri, UCSB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679B6F-AA93-402D-8A58-BC6F3C3E51CF}"/>
              </a:ext>
            </a:extLst>
          </p:cNvPr>
          <p:cNvSpPr txBox="1"/>
          <p:nvPr/>
        </p:nvSpPr>
        <p:spPr>
          <a:xfrm>
            <a:off x="3078303" y="1780297"/>
            <a:ext cx="183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black"/>
                </a:solidFill>
              </a:rPr>
              <a:t>Can it be made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lang="en-IN" sz="2000" baseline="30000" dirty="0">
                <a:solidFill>
                  <a:prstClr val="black"/>
                </a:solidFill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log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10865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/>
      <p:bldP spid="30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6E30-CA0C-4FDC-8F8A-1A88325F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4" y="155747"/>
            <a:ext cx="8333961" cy="685800"/>
          </a:xfrm>
        </p:spPr>
        <p:txBody>
          <a:bodyPr/>
          <a:lstStyle/>
          <a:p>
            <a:r>
              <a:rPr lang="en-IN" sz="3600" b="0" dirty="0"/>
              <a:t>Closest Pair of Points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9366E-9ACC-4D0D-92ED-C646847565EF}"/>
              </a:ext>
            </a:extLst>
          </p:cNvPr>
          <p:cNvSpPr txBox="1"/>
          <p:nvPr/>
        </p:nvSpPr>
        <p:spPr>
          <a:xfrm>
            <a:off x="435664" y="792430"/>
            <a:ext cx="833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D26CD"/>
                </a:solidFill>
                <a:latin typeface="CMBX10"/>
              </a:rPr>
              <a:t>Given </a:t>
            </a:r>
            <a:r>
              <a:rPr lang="en-US" sz="2400" i="1" dirty="0">
                <a:solidFill>
                  <a:srgbClr val="7D26CD"/>
                </a:solidFill>
                <a:latin typeface="CMMI10"/>
              </a:rPr>
              <a:t>n </a:t>
            </a:r>
            <a:r>
              <a:rPr lang="en-US" sz="2400" dirty="0">
                <a:solidFill>
                  <a:srgbClr val="7D26CD"/>
                </a:solidFill>
                <a:latin typeface="CMBX10"/>
              </a:rPr>
              <a:t>points on the plane determine the closest pair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6C380-8EC8-4C7E-9B79-38ACD641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087" y="1624727"/>
            <a:ext cx="3475539" cy="27315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AE5BB9-8684-49B9-831C-76807752D7E4}"/>
              </a:ext>
            </a:extLst>
          </p:cNvPr>
          <p:cNvCxnSpPr>
            <a:cxnSpLocks/>
          </p:cNvCxnSpPr>
          <p:nvPr/>
        </p:nvCxnSpPr>
        <p:spPr bwMode="auto">
          <a:xfrm flipH="1">
            <a:off x="6524796" y="1679873"/>
            <a:ext cx="1900" cy="26763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391985-5881-4A22-91B3-FA279A57CC90}"/>
              </a:ext>
            </a:extLst>
          </p:cNvPr>
          <p:cNvSpPr txBox="1"/>
          <p:nvPr/>
        </p:nvSpPr>
        <p:spPr>
          <a:xfrm>
            <a:off x="6514855" y="1301915"/>
            <a:ext cx="258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FF00FF"/>
                </a:solidFill>
              </a:rPr>
              <a:t>l </a:t>
            </a:r>
            <a:r>
              <a:rPr lang="en-IN" sz="2000" dirty="0">
                <a:solidFill>
                  <a:srgbClr val="FF00FF"/>
                </a:solidFill>
              </a:rPr>
              <a:t>(median of </a:t>
            </a:r>
            <a:r>
              <a:rPr lang="en-IN" sz="2000" i="1" dirty="0">
                <a:solidFill>
                  <a:srgbClr val="FF00FF"/>
                </a:solidFill>
              </a:rPr>
              <a:t>x</a:t>
            </a:r>
            <a:r>
              <a:rPr lang="en-IN" sz="2000" dirty="0">
                <a:solidFill>
                  <a:srgbClr val="FF00FF"/>
                </a:solidFill>
              </a:rPr>
              <a:t>-values)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84C6C4-E5FE-4F83-B3D3-EAB706AA2E56}"/>
              </a:ext>
            </a:extLst>
          </p:cNvPr>
          <p:cNvCxnSpPr/>
          <p:nvPr/>
        </p:nvCxnSpPr>
        <p:spPr bwMode="auto">
          <a:xfrm flipV="1">
            <a:off x="4419600" y="3925614"/>
            <a:ext cx="1981200" cy="36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ysDash"/>
            <a:round/>
            <a:headEnd type="triangle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DC04A-79D2-40D7-B666-4AD3C702DF5B}"/>
              </a:ext>
            </a:extLst>
          </p:cNvPr>
          <p:cNvCxnSpPr/>
          <p:nvPr/>
        </p:nvCxnSpPr>
        <p:spPr bwMode="auto">
          <a:xfrm flipV="1">
            <a:off x="6635539" y="3906934"/>
            <a:ext cx="1981200" cy="36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87D078"/>
            </a:solidFill>
            <a:prstDash val="sysDash"/>
            <a:round/>
            <a:headEnd type="triangle"/>
            <a:tailEnd type="triangle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8D8647-897C-4023-98E8-43A73776F8AD}"/>
              </a:ext>
            </a:extLst>
          </p:cNvPr>
          <p:cNvCxnSpPr>
            <a:cxnSpLocks/>
          </p:cNvCxnSpPr>
          <p:nvPr/>
        </p:nvCxnSpPr>
        <p:spPr bwMode="auto">
          <a:xfrm>
            <a:off x="6368839" y="2738779"/>
            <a:ext cx="266700" cy="2122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96180BB-1DEC-4951-8FCB-B6AA3D564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074" y="4516809"/>
            <a:ext cx="7024509" cy="127833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A9237D5-A695-42DB-AC9A-A827EFBD6D57}"/>
              </a:ext>
            </a:extLst>
          </p:cNvPr>
          <p:cNvGrpSpPr/>
          <p:nvPr/>
        </p:nvGrpSpPr>
        <p:grpSpPr>
          <a:xfrm>
            <a:off x="685800" y="5795767"/>
            <a:ext cx="7510963" cy="860713"/>
            <a:chOff x="685800" y="5795767"/>
            <a:chExt cx="7510963" cy="8607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B481F0-0E62-47C8-B72C-01A4EA746361}"/>
                </a:ext>
              </a:extLst>
            </p:cNvPr>
            <p:cNvGrpSpPr/>
            <p:nvPr/>
          </p:nvGrpSpPr>
          <p:grpSpPr>
            <a:xfrm>
              <a:off x="685800" y="5795767"/>
              <a:ext cx="7510963" cy="799279"/>
              <a:chOff x="304801" y="5857854"/>
              <a:chExt cx="7510963" cy="79927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38B49BD-60B1-4C97-9760-83A1AF453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075" y="5913570"/>
                <a:ext cx="7012689" cy="743563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2C4BE-DD2F-4A29-9B63-1C2CB7F04C23}"/>
                  </a:ext>
                </a:extLst>
              </p:cNvPr>
              <p:cNvSpPr txBox="1"/>
              <p:nvPr/>
            </p:nvSpPr>
            <p:spPr>
              <a:xfrm>
                <a:off x="304801" y="5857854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00B050"/>
                    </a:solidFill>
                  </a:rPr>
                  <a:t>Is it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2FA9D8-3415-4DAE-BA27-FE79B719CDDD}"/>
                </a:ext>
              </a:extLst>
            </p:cNvPr>
            <p:cNvSpPr txBox="1"/>
            <p:nvPr/>
          </p:nvSpPr>
          <p:spPr>
            <a:xfrm>
              <a:off x="3782322" y="6194815"/>
              <a:ext cx="44144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? </a:t>
              </a:r>
              <a:r>
                <a:rPr lang="en-IN" sz="2400" dirty="0">
                  <a:solidFill>
                    <a:srgbClr val="00B050"/>
                  </a:solidFill>
                </a:rPr>
                <a:t>Complexity still remains</a:t>
              </a: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 </a:t>
              </a: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O</a:t>
              </a: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(</a:t>
              </a: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n</a:t>
              </a:r>
              <a:r>
                <a:rPr kumimoji="0" lang="en-IN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2</a:t>
              </a: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)!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57A6117-D7F1-4E61-8706-97E837D9918F}"/>
              </a:ext>
            </a:extLst>
          </p:cNvPr>
          <p:cNvGrpSpPr/>
          <p:nvPr/>
        </p:nvGrpSpPr>
        <p:grpSpPr>
          <a:xfrm>
            <a:off x="1449582" y="1828800"/>
            <a:ext cx="2493191" cy="760393"/>
            <a:chOff x="1449582" y="1828800"/>
            <a:chExt cx="2493191" cy="76039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6CF78A-319F-4E64-987E-A468B809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9582" y="1996676"/>
              <a:ext cx="2493191" cy="59251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2586A9-75C3-4A9D-AEC5-44604D13E6E4}"/>
                </a:ext>
              </a:extLst>
            </p:cNvPr>
            <p:cNvSpPr txBox="1"/>
            <p:nvPr/>
          </p:nvSpPr>
          <p:spPr>
            <a:xfrm>
              <a:off x="1752600" y="1828800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9C0C01-5A84-45BC-A7E3-00977B1B7ECB}"/>
              </a:ext>
            </a:extLst>
          </p:cNvPr>
          <p:cNvCxnSpPr/>
          <p:nvPr/>
        </p:nvCxnSpPr>
        <p:spPr bwMode="auto">
          <a:xfrm flipV="1">
            <a:off x="2019300" y="2133600"/>
            <a:ext cx="4229100" cy="1371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970138-B4B0-4921-AB35-3A2FD8C68D58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0418" y="2568765"/>
            <a:ext cx="2101078" cy="634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8B0E-7025-4A5B-A39A-0B443FABB59D}"/>
              </a:ext>
            </a:extLst>
          </p:cNvPr>
          <p:cNvSpPr txBox="1"/>
          <p:nvPr/>
        </p:nvSpPr>
        <p:spPr>
          <a:xfrm>
            <a:off x="284044" y="3560916"/>
            <a:ext cx="31141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accent2"/>
                </a:solidFill>
              </a:rPr>
              <a:t>i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nterval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{(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-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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), 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+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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10302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6E30-CA0C-4FDC-8F8A-1A88325F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4" y="155747"/>
            <a:ext cx="8333961" cy="685800"/>
          </a:xfrm>
        </p:spPr>
        <p:txBody>
          <a:bodyPr/>
          <a:lstStyle/>
          <a:p>
            <a:r>
              <a:rPr lang="en-IN" sz="3600" b="0" dirty="0"/>
              <a:t>Closest Pair of Points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6C380-8EC8-4C7E-9B79-38ACD641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83" y="1574566"/>
            <a:ext cx="3475539" cy="27315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AE5BB9-8684-49B9-831C-76807752D7E4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4492" y="1629712"/>
            <a:ext cx="1900" cy="26763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8D8647-897C-4023-98E8-43A73776F8AD}"/>
              </a:ext>
            </a:extLst>
          </p:cNvPr>
          <p:cNvCxnSpPr>
            <a:cxnSpLocks/>
          </p:cNvCxnSpPr>
          <p:nvPr/>
        </p:nvCxnSpPr>
        <p:spPr bwMode="auto">
          <a:xfrm>
            <a:off x="1936060" y="2722291"/>
            <a:ext cx="266700" cy="2122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57A6117-D7F1-4E61-8706-97E837D9918F}"/>
              </a:ext>
            </a:extLst>
          </p:cNvPr>
          <p:cNvGrpSpPr/>
          <p:nvPr/>
        </p:nvGrpSpPr>
        <p:grpSpPr>
          <a:xfrm>
            <a:off x="609600" y="878522"/>
            <a:ext cx="2493191" cy="658430"/>
            <a:chOff x="1449582" y="1828800"/>
            <a:chExt cx="2493191" cy="76039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6CF78A-319F-4E64-987E-A468B809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9582" y="1996676"/>
              <a:ext cx="2493191" cy="59251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2586A9-75C3-4A9D-AEC5-44604D13E6E4}"/>
                </a:ext>
              </a:extLst>
            </p:cNvPr>
            <p:cNvSpPr txBox="1"/>
            <p:nvPr/>
          </p:nvSpPr>
          <p:spPr>
            <a:xfrm>
              <a:off x="1752600" y="1828800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46716-8D2B-4F1B-A8F4-330AFF624A8C}"/>
              </a:ext>
            </a:extLst>
          </p:cNvPr>
          <p:cNvGrpSpPr/>
          <p:nvPr/>
        </p:nvGrpSpPr>
        <p:grpSpPr>
          <a:xfrm>
            <a:off x="3845500" y="1003405"/>
            <a:ext cx="2389760" cy="3430448"/>
            <a:chOff x="5615896" y="1366705"/>
            <a:chExt cx="2225407" cy="33138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8B03B3-C572-4E01-A3E5-91009ABB9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5896" y="1397556"/>
              <a:ext cx="2225407" cy="3283027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5FA3D3-2171-4D3E-B634-4775A487E2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75098" y="1366705"/>
              <a:ext cx="0" cy="33138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07917E-A2DE-48B5-857B-FF535C130F0B}"/>
                </a:ext>
              </a:extLst>
            </p:cNvPr>
            <p:cNvSpPr txBox="1"/>
            <p:nvPr/>
          </p:nvSpPr>
          <p:spPr>
            <a:xfrm>
              <a:off x="6665843" y="1378880"/>
              <a:ext cx="503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i="1" dirty="0">
                  <a:solidFill>
                    <a:srgbClr val="FF00FF"/>
                  </a:solidFill>
                </a:rPr>
                <a:t>l</a:t>
              </a:r>
              <a:endParaRPr lang="en-IN" sz="2000" dirty="0">
                <a:solidFill>
                  <a:srgbClr val="FF00FF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54A2460-2EAE-4290-AE83-C11FA3B2A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2" y="4649008"/>
            <a:ext cx="6299391" cy="9904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790EEB-AB81-4BAC-A63E-DB211EF0F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1042" y="1694239"/>
            <a:ext cx="1340941" cy="23926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AF087FD-84C9-4DD1-9E8A-7A3359E30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74" y="5752198"/>
            <a:ext cx="6605541" cy="8453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839957F-96E3-4127-9D45-265DCF4241E9}"/>
              </a:ext>
            </a:extLst>
          </p:cNvPr>
          <p:cNvSpPr txBox="1"/>
          <p:nvPr/>
        </p:nvSpPr>
        <p:spPr>
          <a:xfrm>
            <a:off x="6041211" y="33717"/>
            <a:ext cx="3065217" cy="1323439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bg1"/>
                </a:solidFill>
              </a:rPr>
              <a:t>R</a:t>
            </a:r>
            <a:r>
              <a:rPr lang="en-IN" sz="2000" dirty="0">
                <a:solidFill>
                  <a:schemeClr val="bg1"/>
                </a:solidFill>
              </a:rPr>
              <a:t> can contain at most six points!</a:t>
            </a:r>
          </a:p>
          <a:p>
            <a:r>
              <a:rPr lang="en-IN" sz="2000" dirty="0">
                <a:solidFill>
                  <a:schemeClr val="bg1"/>
                </a:solidFill>
                <a:sym typeface="Symbol" panose="05050102010706020507" pitchFamily="18" charset="2"/>
              </a:rPr>
              <a:t></a:t>
            </a:r>
            <a:r>
              <a:rPr lang="en-IN" sz="2000" dirty="0">
                <a:solidFill>
                  <a:schemeClr val="bg1"/>
                </a:solidFill>
              </a:rPr>
              <a:t> # Overall tests </a:t>
            </a:r>
            <a:r>
              <a:rPr lang="en-IN" sz="2000" u="sng" dirty="0">
                <a:solidFill>
                  <a:schemeClr val="bg1"/>
                </a:solidFill>
              </a:rPr>
              <a:t>&lt;</a:t>
            </a:r>
            <a:r>
              <a:rPr lang="en-IN" sz="2000" dirty="0">
                <a:solidFill>
                  <a:schemeClr val="bg1"/>
                </a:solidFill>
              </a:rPr>
              <a:t> 6 </a:t>
            </a:r>
            <a:r>
              <a:rPr lang="en-IN" sz="2000" dirty="0">
                <a:solidFill>
                  <a:schemeClr val="bg1"/>
                </a:solidFill>
                <a:sym typeface="Symbol" panose="05050102010706020507" pitchFamily="18" charset="2"/>
              </a:rPr>
              <a:t> </a:t>
            </a:r>
            <a:r>
              <a:rPr lang="en-IN" sz="2000" i="1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IN" sz="2000" dirty="0">
                <a:solidFill>
                  <a:schemeClr val="bg1"/>
                </a:solidFill>
                <a:sym typeface="Symbol" panose="05050102010706020507" pitchFamily="18" charset="2"/>
              </a:rPr>
              <a:t>/2 distance comparisons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77B386-D0BF-45F5-B79F-B8B9F389795E}"/>
              </a:ext>
            </a:extLst>
          </p:cNvPr>
          <p:cNvSpPr txBox="1"/>
          <p:nvPr/>
        </p:nvSpPr>
        <p:spPr>
          <a:xfrm>
            <a:off x="7315200" y="6150114"/>
            <a:ext cx="1828800" cy="707886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000" b="0" i="1" u="none" strike="noStrike" baseline="0" dirty="0">
                <a:solidFill>
                  <a:schemeClr val="bg1"/>
                </a:solidFill>
                <a:latin typeface="CMTI10"/>
              </a:rPr>
              <a:t>Courtesy:</a:t>
            </a:r>
          </a:p>
          <a:p>
            <a:r>
              <a:rPr lang="en-IN" sz="2000" b="0" u="none" strike="noStrike" baseline="0" dirty="0">
                <a:solidFill>
                  <a:schemeClr val="bg1"/>
                </a:solidFill>
                <a:latin typeface="CMTI10"/>
              </a:rPr>
              <a:t>Subhash Suri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870AFA-71FF-40F3-AAFA-5009D644F031}"/>
              </a:ext>
            </a:extLst>
          </p:cNvPr>
          <p:cNvSpPr txBox="1"/>
          <p:nvPr/>
        </p:nvSpPr>
        <p:spPr>
          <a:xfrm>
            <a:off x="6088892" y="4139371"/>
            <a:ext cx="3065240" cy="707886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000" b="0" u="none" strike="noStrike" baseline="0" dirty="0">
                <a:solidFill>
                  <a:schemeClr val="bg1"/>
                </a:solidFill>
                <a:latin typeface="CMTI10"/>
              </a:rPr>
              <a:t>Use</a:t>
            </a:r>
            <a:r>
              <a:rPr lang="en-IN" sz="2000" b="0" u="none" strike="noStrike" dirty="0">
                <a:solidFill>
                  <a:schemeClr val="bg1"/>
                </a:solidFill>
                <a:latin typeface="CMTI10"/>
              </a:rPr>
              <a:t> some</a:t>
            </a:r>
            <a:r>
              <a:rPr lang="en-IN" sz="2000" b="0" u="none" strike="noStrike" baseline="0" dirty="0">
                <a:solidFill>
                  <a:schemeClr val="bg1"/>
                </a:solidFill>
                <a:latin typeface="CMTI10"/>
              </a:rPr>
              <a:t> properties from discrete geometry: packing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D1C6D-A770-4F48-B979-D930EAA79749}"/>
              </a:ext>
            </a:extLst>
          </p:cNvPr>
          <p:cNvSpPr/>
          <p:nvPr/>
        </p:nvSpPr>
        <p:spPr bwMode="auto">
          <a:xfrm>
            <a:off x="4990594" y="1620078"/>
            <a:ext cx="800596" cy="1611712"/>
          </a:xfrm>
          <a:prstGeom prst="rect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10F251-A74D-4197-A398-FB0F2BA28717}"/>
              </a:ext>
            </a:extLst>
          </p:cNvPr>
          <p:cNvSpPr/>
          <p:nvPr/>
        </p:nvSpPr>
        <p:spPr bwMode="auto">
          <a:xfrm>
            <a:off x="6553200" y="1469915"/>
            <a:ext cx="2209502" cy="2638574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DD290-D56B-4998-A824-9F8A3B66CF52}"/>
              </a:ext>
            </a:extLst>
          </p:cNvPr>
          <p:cNvSpPr txBox="1"/>
          <p:nvPr/>
        </p:nvSpPr>
        <p:spPr>
          <a:xfrm>
            <a:off x="8365555" y="2934578"/>
            <a:ext cx="68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baseline="-25000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86CE5A-ECB6-4B30-A72D-749094E6F09A}"/>
              </a:ext>
            </a:extLst>
          </p:cNvPr>
          <p:cNvSpPr/>
          <p:nvPr/>
        </p:nvSpPr>
        <p:spPr bwMode="auto">
          <a:xfrm>
            <a:off x="7119125" y="1900767"/>
            <a:ext cx="875626" cy="1806301"/>
          </a:xfrm>
          <a:prstGeom prst="rect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8" grpId="0" animBg="1"/>
      <p:bldP spid="3" grpId="0" animBg="1"/>
      <p:bldP spid="5" grpId="0" animBg="1"/>
      <p:bldP spid="6" grpId="0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D80071-97C8-4AC1-9A57-4BD74798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990600"/>
            <a:ext cx="5181600" cy="56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F4BEC43-BDB0-47D6-AD8D-22B182C7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Closest-Pair Problem: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B7B84-E4AE-498A-99A5-AE2190547152}"/>
              </a:ext>
            </a:extLst>
          </p:cNvPr>
          <p:cNvSpPr txBox="1"/>
          <p:nvPr/>
        </p:nvSpPr>
        <p:spPr>
          <a:xfrm>
            <a:off x="1818861" y="4066485"/>
            <a:ext cx="56388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3CC10-CC34-4533-878F-4BAF803C36E8}"/>
              </a:ext>
            </a:extLst>
          </p:cNvPr>
          <p:cNvSpPr txBox="1"/>
          <p:nvPr/>
        </p:nvSpPr>
        <p:spPr>
          <a:xfrm>
            <a:off x="1600200" y="4544943"/>
            <a:ext cx="56388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EBA24-41AA-40AB-998E-882BD7C290A1}"/>
              </a:ext>
            </a:extLst>
          </p:cNvPr>
          <p:cNvSpPr txBox="1"/>
          <p:nvPr/>
        </p:nvSpPr>
        <p:spPr>
          <a:xfrm>
            <a:off x="1905000" y="5203686"/>
            <a:ext cx="56388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B96E4-9ACD-4421-8A24-45232F545914}"/>
              </a:ext>
            </a:extLst>
          </p:cNvPr>
          <p:cNvSpPr txBox="1"/>
          <p:nvPr/>
        </p:nvSpPr>
        <p:spPr>
          <a:xfrm>
            <a:off x="1905000" y="5914885"/>
            <a:ext cx="56388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7AD833-C2C7-4430-9E7C-3C95665752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322984" y="1822381"/>
            <a:ext cx="9938" cy="21953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38C77B-7B8F-43EC-9B37-B5E5514783D2}"/>
              </a:ext>
            </a:extLst>
          </p:cNvPr>
          <p:cNvSpPr txBox="1"/>
          <p:nvPr/>
        </p:nvSpPr>
        <p:spPr>
          <a:xfrm>
            <a:off x="3322984" y="1834984"/>
            <a:ext cx="540700" cy="41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rgbClr val="FF00FF"/>
                </a:solidFill>
              </a:rPr>
              <a:t>l</a:t>
            </a:r>
            <a:endParaRPr lang="en-IN" sz="2000" dirty="0">
              <a:solidFill>
                <a:srgbClr val="FF00FF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676148-634B-40D5-8D96-A42511EE1106}"/>
              </a:ext>
            </a:extLst>
          </p:cNvPr>
          <p:cNvCxnSpPr/>
          <p:nvPr/>
        </p:nvCxnSpPr>
        <p:spPr bwMode="auto">
          <a:xfrm flipH="1">
            <a:off x="3426362" y="2971800"/>
            <a:ext cx="7394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FDB6F4-4FB3-4020-AD09-7737A175B990}"/>
              </a:ext>
            </a:extLst>
          </p:cNvPr>
          <p:cNvSpPr txBox="1"/>
          <p:nvPr/>
        </p:nvSpPr>
        <p:spPr>
          <a:xfrm>
            <a:off x="0" y="3000152"/>
            <a:ext cx="3065240" cy="707886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bg1"/>
                </a:solidFill>
                <a:latin typeface="CMTI10"/>
              </a:rPr>
              <a:t>Ref</a:t>
            </a:r>
            <a:r>
              <a:rPr lang="en-IN" sz="2000" b="0" i="1" u="none" strike="noStrike" baseline="0" dirty="0">
                <a:solidFill>
                  <a:schemeClr val="bg1"/>
                </a:solidFill>
                <a:latin typeface="CMTI10"/>
              </a:rPr>
              <a:t>: </a:t>
            </a:r>
            <a:r>
              <a:rPr lang="en-IN" sz="2000" b="0" u="none" strike="noStrike" baseline="0" dirty="0" err="1">
                <a:solidFill>
                  <a:schemeClr val="bg1"/>
                </a:solidFill>
                <a:latin typeface="CMTI10"/>
              </a:rPr>
              <a:t>Preparata</a:t>
            </a:r>
            <a:r>
              <a:rPr lang="en-IN" sz="2000" b="0" u="none" strike="noStrike" baseline="0" dirty="0">
                <a:solidFill>
                  <a:schemeClr val="bg1"/>
                </a:solidFill>
                <a:latin typeface="CMTI10"/>
              </a:rPr>
              <a:t> and </a:t>
            </a:r>
            <a:r>
              <a:rPr lang="en-IN" sz="2000" b="0" u="none" strike="noStrike" baseline="0" dirty="0" err="1">
                <a:solidFill>
                  <a:schemeClr val="bg1"/>
                </a:solidFill>
                <a:latin typeface="CMTI10"/>
              </a:rPr>
              <a:t>Shamos</a:t>
            </a:r>
            <a:r>
              <a:rPr lang="en-IN" sz="2000" b="0" u="none" strike="noStrike" baseline="0" dirty="0">
                <a:solidFill>
                  <a:schemeClr val="bg1"/>
                </a:solidFill>
                <a:latin typeface="CMTI10"/>
              </a:rPr>
              <a:t>, Computational Geometry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5363F-1E9B-4165-8B45-D7BA8B78CD14}"/>
              </a:ext>
            </a:extLst>
          </p:cNvPr>
          <p:cNvSpPr txBox="1"/>
          <p:nvPr/>
        </p:nvSpPr>
        <p:spPr>
          <a:xfrm>
            <a:off x="5925041" y="3113106"/>
            <a:ext cx="3065240" cy="400110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000" b="0" u="none" strike="noStrike" baseline="0" dirty="0">
                <a:solidFill>
                  <a:schemeClr val="bg1"/>
                </a:solidFill>
                <a:latin typeface="CMTI10"/>
              </a:rPr>
              <a:t>Analogous to merge sort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0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D74E-3FA4-446C-A16F-B71F5CC0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1"/>
            <a:ext cx="8229600" cy="685799"/>
          </a:xfrm>
        </p:spPr>
        <p:txBody>
          <a:bodyPr/>
          <a:lstStyle/>
          <a:p>
            <a:r>
              <a:rPr lang="en-IN" sz="3600" dirty="0">
                <a:solidFill>
                  <a:srgbClr val="FF00FF"/>
                </a:solidFill>
                <a:effectLst/>
              </a:rPr>
              <a:t>Announcement of Online Test - 01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6A258-37B3-435C-BCCC-7BE243B6D28C}"/>
              </a:ext>
            </a:extLst>
          </p:cNvPr>
          <p:cNvSpPr txBox="1"/>
          <p:nvPr/>
        </p:nvSpPr>
        <p:spPr>
          <a:xfrm>
            <a:off x="533400" y="838200"/>
            <a:ext cx="82296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Friday, 25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February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2022; 11:05 am - 12:50 pm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Coverage: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Polygons, point-inclusion queries, orientation test, robustness issues, polygonization, diagonals, triangulation, convex partition, art-gallery problems, DCEL, intersections, map overlay, convex hull, related algorithms, data structures, and complexities (material covered until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February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2022);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Questions will be made available through Moodle and answers should also be submitted via Moodle. The submission server will open at 10:55 am and close at 1:05 pm, 25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February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2021.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Credit: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31246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FEC5-38D0-4B3C-86C9-B21D5F49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IN" sz="3600" dirty="0"/>
              <a:t>Antipodal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2E0A2-0905-482A-A4B3-43E4CE76871B}"/>
              </a:ext>
            </a:extLst>
          </p:cNvPr>
          <p:cNvSpPr txBox="1"/>
          <p:nvPr/>
        </p:nvSpPr>
        <p:spPr>
          <a:xfrm>
            <a:off x="632144" y="843612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Antipodal pairs of a set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 must be extreme points and therefore must be the vertices of CH(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MT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-Bold"/>
                <a:ea typeface="+mn-ea"/>
                <a:cs typeface="Arial" pitchFamily="34" charset="0"/>
              </a:rPr>
              <a:t>Rotating Calipers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Shamos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71B28-E304-459A-9F9B-72CAC07E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05" y="3200400"/>
            <a:ext cx="3343362" cy="2819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E31FEDD-01F1-480A-84F8-98282D6C1988}"/>
              </a:ext>
            </a:extLst>
          </p:cNvPr>
          <p:cNvGrpSpPr/>
          <p:nvPr/>
        </p:nvGrpSpPr>
        <p:grpSpPr>
          <a:xfrm>
            <a:off x="762000" y="2359897"/>
            <a:ext cx="5082821" cy="3654491"/>
            <a:chOff x="668623" y="2670109"/>
            <a:chExt cx="5082821" cy="36544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BC0DE1-22F3-4038-B6D1-F9320CE37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623" y="2670109"/>
              <a:ext cx="4922758" cy="36544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753AE6-2FAD-49F9-BE47-8F96ECFA6B70}"/>
                </a:ext>
              </a:extLst>
            </p:cNvPr>
            <p:cNvSpPr txBox="1"/>
            <p:nvPr/>
          </p:nvSpPr>
          <p:spPr>
            <a:xfrm>
              <a:off x="3313044" y="5343696"/>
              <a:ext cx="24384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itchFamily="34" charset="0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itchFamily="34" charset="0"/>
                </a:rPr>
                <a:t>1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itchFamily="34" charset="0"/>
                </a:rPr>
                <a:t> or 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itchFamily="34" charset="0"/>
                </a:rPr>
                <a:t>2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itchFamily="34" charset="0"/>
                </a:rPr>
                <a:t> is rotated 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677F8AA-627D-4C13-8126-EE18F98B5534}"/>
              </a:ext>
            </a:extLst>
          </p:cNvPr>
          <p:cNvSpPr txBox="1"/>
          <p:nvPr/>
        </p:nvSpPr>
        <p:spPr>
          <a:xfrm>
            <a:off x="4429539" y="2713958"/>
            <a:ext cx="313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by marching along the hull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4538F-3017-4554-9997-02CDC0AA8858}"/>
              </a:ext>
            </a:extLst>
          </p:cNvPr>
          <p:cNvSpPr txBox="1"/>
          <p:nvPr/>
        </p:nvSpPr>
        <p:spPr>
          <a:xfrm>
            <a:off x="959488" y="5963478"/>
            <a:ext cx="7574912" cy="830997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Farthest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or nearest pairs between two parallel lines of support can thus be found 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11942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847" y="304800"/>
            <a:ext cx="8444753" cy="914400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2D Convex Hull: Summary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2" y="1470025"/>
            <a:ext cx="8281987" cy="2949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Brute-force algorithm: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baseline="30000" dirty="0">
                <a:solidFill>
                  <a:srgbClr val="008380"/>
                </a:solidFill>
              </a:rPr>
              <a:t>3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>
                <a:solidFill>
                  <a:srgbClr val="00B0F0"/>
                </a:solidFill>
              </a:rPr>
              <a:t>Quick hull:</a:t>
            </a:r>
            <a:r>
              <a:rPr lang="en-US" altLang="en-US" sz="2400" dirty="0">
                <a:solidFill>
                  <a:srgbClr val="008380"/>
                </a:solidFill>
              </a:rPr>
              <a:t>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i="1" baseline="30000" dirty="0">
                <a:solidFill>
                  <a:srgbClr val="008380"/>
                </a:solidFill>
              </a:rPr>
              <a:t>2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Jarvis’ march (gift wrapping):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 err="1">
                <a:solidFill>
                  <a:srgbClr val="008380"/>
                </a:solidFill>
              </a:rPr>
              <a:t>nh</a:t>
            </a:r>
            <a:r>
              <a:rPr lang="en-US" altLang="en-US" sz="2400" dirty="0">
                <a:solidFill>
                  <a:srgbClr val="008380"/>
                </a:solidFill>
              </a:rPr>
              <a:t>); output-sensitive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>
                <a:solidFill>
                  <a:srgbClr val="00B0F0"/>
                </a:solidFill>
              </a:rPr>
              <a:t>Incremental hull:</a:t>
            </a:r>
            <a:r>
              <a:rPr lang="en-US" altLang="en-US" sz="2400" dirty="0"/>
              <a:t>	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Divide-and-conquer:	</a:t>
            </a:r>
            <a:r>
              <a:rPr lang="en-US" altLang="en-US" sz="2400" dirty="0">
                <a:solidFill>
                  <a:srgbClr val="008380"/>
                </a:solidFill>
              </a:rPr>
              <a:t> 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>
                <a:solidFill>
                  <a:srgbClr val="00B0F0"/>
                </a:solidFill>
              </a:rPr>
              <a:t>Graham’s scan:</a:t>
            </a: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008380"/>
                </a:solidFill>
              </a:rPr>
              <a:t> </a:t>
            </a:r>
            <a:r>
              <a:rPr lang="en-US" altLang="en-US" sz="2400" i="1" dirty="0">
                <a:solidFill>
                  <a:srgbClr val="008380"/>
                </a:solidFill>
              </a:rPr>
              <a:t>O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/>
              <a:t>Lower bound:	</a:t>
            </a:r>
            <a:r>
              <a:rPr lang="en-US" altLang="en-US" sz="2400" dirty="0">
                <a:solidFill>
                  <a:srgbClr val="008380"/>
                </a:solidFill>
              </a:rPr>
              <a:t> </a:t>
            </a:r>
            <a:r>
              <a:rPr lang="en-US" altLang="en-US" sz="2400" dirty="0">
                <a:solidFill>
                  <a:srgbClr val="008380"/>
                </a:solidFill>
                <a:sym typeface="Symbol" panose="05050102010706020507" pitchFamily="18" charset="2"/>
              </a:rPr>
              <a:t></a:t>
            </a:r>
            <a:r>
              <a:rPr lang="en-US" altLang="en-US" sz="2400" dirty="0">
                <a:solidFill>
                  <a:srgbClr val="008380"/>
                </a:solidFill>
              </a:rPr>
              <a:t>(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log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>
                <a:solidFill>
                  <a:srgbClr val="C00000"/>
                </a:solidFill>
              </a:rPr>
              <a:t>Chan’s algorithm: 	</a:t>
            </a:r>
            <a:r>
              <a:rPr lang="en-US" altLang="en-US" sz="2400" i="1" kern="1200" dirty="0">
                <a:solidFill>
                  <a:srgbClr val="C00000"/>
                </a:solidFill>
                <a:latin typeface="Times New Roman" pitchFamily="18" charset="0"/>
                <a:cs typeface="Arial" pitchFamily="34" charset="0"/>
              </a:rPr>
              <a:t> O</a:t>
            </a:r>
            <a:r>
              <a:rPr lang="en-US" altLang="en-US" sz="2400" kern="1200" dirty="0">
                <a:solidFill>
                  <a:srgbClr val="C00000"/>
                </a:solidFill>
                <a:latin typeface="Times New Roman" pitchFamily="18" charset="0"/>
                <a:cs typeface="Arial" pitchFamily="34" charset="0"/>
              </a:rPr>
              <a:t>(</a:t>
            </a:r>
            <a:r>
              <a:rPr lang="en-US" altLang="en-US" sz="2400" i="1" kern="1200" dirty="0">
                <a:solidFill>
                  <a:srgbClr val="C00000"/>
                </a:solidFill>
                <a:latin typeface="Times New Roman" pitchFamily="18" charset="0"/>
                <a:cs typeface="Arial" pitchFamily="34" charset="0"/>
              </a:rPr>
              <a:t>n</a:t>
            </a:r>
            <a:r>
              <a:rPr lang="en-US" altLang="en-US" sz="2400" kern="1200" dirty="0">
                <a:solidFill>
                  <a:srgbClr val="C00000"/>
                </a:solidFill>
                <a:latin typeface="Times New Roman" pitchFamily="18" charset="0"/>
                <a:cs typeface="Arial" pitchFamily="34" charset="0"/>
              </a:rPr>
              <a:t> log </a:t>
            </a:r>
            <a:r>
              <a:rPr lang="en-US" altLang="en-US" sz="2400" i="1" kern="1200" dirty="0">
                <a:solidFill>
                  <a:srgbClr val="C00000"/>
                </a:solidFill>
                <a:latin typeface="Times New Roman" pitchFamily="18" charset="0"/>
                <a:cs typeface="Arial" pitchFamily="34" charset="0"/>
              </a:rPr>
              <a:t>h</a:t>
            </a:r>
            <a:r>
              <a:rPr lang="en-US" altLang="en-US" sz="2400" kern="1200" dirty="0">
                <a:solidFill>
                  <a:srgbClr val="C00000"/>
                </a:solidFill>
                <a:latin typeface="Times New Roman" pitchFamily="18" charset="0"/>
                <a:cs typeface="Arial" pitchFamily="34" charset="0"/>
              </a:rPr>
              <a:t>); 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4687888" algn="l"/>
              </a:tabLst>
            </a:pPr>
            <a:r>
              <a:rPr lang="en-US" altLang="en-US" sz="2400" kern="1200" dirty="0">
                <a:solidFill>
                  <a:srgbClr val="C00000"/>
                </a:solidFill>
                <a:latin typeface="Times New Roman" pitchFamily="18" charset="0"/>
                <a:cs typeface="Arial" pitchFamily="34" charset="0"/>
              </a:rPr>
              <a:t>                                                               output-sensitive; 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>
                <a:solidFill>
                  <a:srgbClr val="008380"/>
                </a:solidFill>
              </a:rPr>
              <a:t>Convex hull of a simple polygon/poly-chain with </a:t>
            </a:r>
            <a:r>
              <a:rPr lang="en-US" altLang="en-US" sz="2400" i="1" dirty="0">
                <a:solidFill>
                  <a:srgbClr val="008380"/>
                </a:solidFill>
              </a:rPr>
              <a:t>n</a:t>
            </a:r>
            <a:r>
              <a:rPr lang="en-US" altLang="en-US" sz="2400" dirty="0">
                <a:solidFill>
                  <a:srgbClr val="008380"/>
                </a:solidFill>
              </a:rPr>
              <a:t> vertices: ?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endParaRPr lang="en-US" altLang="en-US" sz="2400" dirty="0">
              <a:solidFill>
                <a:srgbClr val="00838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4687888" algn="l"/>
              </a:tabLst>
            </a:pPr>
            <a:r>
              <a:rPr lang="en-US" altLang="en-US" sz="2400" dirty="0">
                <a:solidFill>
                  <a:srgbClr val="008380"/>
                </a:solidFill>
              </a:rPr>
              <a:t> 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  <a:tabLst>
                <a:tab pos="4687888" algn="l"/>
              </a:tabLst>
            </a:pPr>
            <a:endParaRPr lang="en-US" altLang="en-US" sz="2400" dirty="0">
              <a:solidFill>
                <a:srgbClr val="00838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4687888" algn="l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083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C94446-72CB-403C-8A0F-47181B19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8" y="110573"/>
            <a:ext cx="8487071" cy="598119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705809B5-0A27-4592-B1DA-590A332965DF}"/>
              </a:ext>
            </a:extLst>
          </p:cNvPr>
          <p:cNvGrpSpPr/>
          <p:nvPr/>
        </p:nvGrpSpPr>
        <p:grpSpPr>
          <a:xfrm>
            <a:off x="6536422" y="2286000"/>
            <a:ext cx="2185428" cy="2292315"/>
            <a:chOff x="6536422" y="2548973"/>
            <a:chExt cx="2185428" cy="229231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3C9A3E-B1A5-4203-9628-F924F0958CCB}"/>
                </a:ext>
              </a:extLst>
            </p:cNvPr>
            <p:cNvCxnSpPr/>
            <p:nvPr/>
          </p:nvCxnSpPr>
          <p:spPr bwMode="auto">
            <a:xfrm flipV="1">
              <a:off x="6553200" y="2590800"/>
              <a:ext cx="1219200" cy="609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ADB9C8-A5E3-4CD3-A3E9-337253ACDF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67600" y="2590800"/>
              <a:ext cx="304800" cy="1143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35967D0-DFCF-4132-815D-C0EC47380146}"/>
                </a:ext>
              </a:extLst>
            </p:cNvPr>
            <p:cNvCxnSpPr/>
            <p:nvPr/>
          </p:nvCxnSpPr>
          <p:spPr bwMode="auto">
            <a:xfrm flipV="1">
              <a:off x="7454085" y="3116746"/>
              <a:ext cx="1219200" cy="609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B5DE81-072A-463F-AD29-EEB32DD56F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72663" y="3158573"/>
              <a:ext cx="900622" cy="66219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3A31EA-7AAA-4E1A-8F6B-BD6FDA260A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77664" y="3657600"/>
              <a:ext cx="284527" cy="113440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3A8FB5-B82A-43A5-82C7-727CAF4A04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251727" y="3810000"/>
              <a:ext cx="534188" cy="98200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13A1ED-BFBB-4032-A961-F3F21EC8E1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57676" y="3657600"/>
              <a:ext cx="319988" cy="10709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DDE965-46EF-48A3-9721-2BF1E3700B5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536422" y="3200400"/>
              <a:ext cx="725769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6D56937-8673-41BF-A5AF-C0FA57E21C62}"/>
                </a:ext>
              </a:extLst>
            </p:cNvPr>
            <p:cNvSpPr/>
            <p:nvPr/>
          </p:nvSpPr>
          <p:spPr bwMode="auto">
            <a:xfrm>
              <a:off x="7676585" y="2548973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F4E0E1-29F8-442C-ADB5-739F9266BC9F}"/>
                </a:ext>
              </a:extLst>
            </p:cNvPr>
            <p:cNvSpPr/>
            <p:nvPr/>
          </p:nvSpPr>
          <p:spPr bwMode="auto">
            <a:xfrm>
              <a:off x="7404784" y="364600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417A8D7-A2B3-425E-89C2-E9150C8457EE}"/>
                </a:ext>
              </a:extLst>
            </p:cNvPr>
            <p:cNvSpPr/>
            <p:nvPr/>
          </p:nvSpPr>
          <p:spPr bwMode="auto">
            <a:xfrm>
              <a:off x="6541342" y="3124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C76AF0-DD0A-44CF-B460-BDD478FC5260}"/>
                </a:ext>
              </a:extLst>
            </p:cNvPr>
            <p:cNvSpPr/>
            <p:nvPr/>
          </p:nvSpPr>
          <p:spPr bwMode="auto">
            <a:xfrm>
              <a:off x="7119927" y="3402081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3842575-E716-45A4-B896-F1120A154800}"/>
                </a:ext>
              </a:extLst>
            </p:cNvPr>
            <p:cNvSpPr/>
            <p:nvPr/>
          </p:nvSpPr>
          <p:spPr bwMode="auto">
            <a:xfrm>
              <a:off x="7205738" y="4688888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236833B-8A7A-464F-91B2-C3C13B43084E}"/>
                </a:ext>
              </a:extLst>
            </p:cNvPr>
            <p:cNvSpPr/>
            <p:nvPr/>
          </p:nvSpPr>
          <p:spPr bwMode="auto">
            <a:xfrm>
              <a:off x="8569450" y="3082373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8E2B67-1604-44C8-B1D7-C906777B7CA9}"/>
                </a:ext>
              </a:extLst>
            </p:cNvPr>
            <p:cNvSpPr/>
            <p:nvPr/>
          </p:nvSpPr>
          <p:spPr bwMode="auto">
            <a:xfrm>
              <a:off x="7752785" y="3760719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12DC310-1A6E-41BB-93D0-9BE501F92B0F}"/>
                </a:ext>
              </a:extLst>
            </p:cNvPr>
            <p:cNvSpPr/>
            <p:nvPr/>
          </p:nvSpPr>
          <p:spPr bwMode="auto">
            <a:xfrm>
              <a:off x="6625561" y="4632981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42834F-37E0-4AF2-9593-A4C34BDEE55C}"/>
                </a:ext>
              </a:extLst>
            </p:cNvPr>
            <p:cNvSpPr/>
            <p:nvPr/>
          </p:nvSpPr>
          <p:spPr bwMode="auto">
            <a:xfrm>
              <a:off x="6927443" y="361453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688AC9A-FC8A-41DD-8F85-A3B781AB0291}"/>
              </a:ext>
            </a:extLst>
          </p:cNvPr>
          <p:cNvGrpSpPr/>
          <p:nvPr/>
        </p:nvGrpSpPr>
        <p:grpSpPr>
          <a:xfrm>
            <a:off x="6601695" y="2308274"/>
            <a:ext cx="2110934" cy="2212766"/>
            <a:chOff x="6638813" y="2571291"/>
            <a:chExt cx="2110934" cy="221276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40D145-8A56-4D30-B35C-112B8C2577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56882" y="2625173"/>
              <a:ext cx="892865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ACC576A-C825-47AA-9897-F012041FDC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0765" y="3266453"/>
              <a:ext cx="35243" cy="14669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ABFACF-9D41-4AAB-B7B9-E7A885E509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86035" y="3234773"/>
              <a:ext cx="1287512" cy="153031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B7670B-B2F0-4CA1-8B03-2B8ECB1E81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43746" y="4705224"/>
              <a:ext cx="542071" cy="788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017B5D-1B4C-414F-B72E-03E070C9E3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38813" y="2571291"/>
              <a:ext cx="1195751" cy="5943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2000D0E-CED1-49AD-BDFF-8E6B55766803}"/>
              </a:ext>
            </a:extLst>
          </p:cNvPr>
          <p:cNvSpPr txBox="1"/>
          <p:nvPr/>
        </p:nvSpPr>
        <p:spPr>
          <a:xfrm>
            <a:off x="5026905" y="1729286"/>
            <a:ext cx="4117096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CH of a simple polygonal chain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8B2023-7C24-4BE5-B221-571783FE3545}"/>
              </a:ext>
            </a:extLst>
          </p:cNvPr>
          <p:cNvSpPr txBox="1"/>
          <p:nvPr/>
        </p:nvSpPr>
        <p:spPr>
          <a:xfrm>
            <a:off x="615096" y="6126092"/>
            <a:ext cx="8118350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A.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Melkman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-BoldItalic"/>
                <a:ea typeface="+mn-ea"/>
                <a:cs typeface="Arial" pitchFamily="34" charset="0"/>
              </a:rPr>
              <a:t>On‐line Construction of the Convex Hull of a Simple Polyline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-Bold"/>
                <a:ea typeface="+mn-ea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Information </a:t>
            </a:r>
            <a:r>
              <a:rPr kumimoji="0" lang="nl-NL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Processing Letters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, Vol. 24, pp. 11‐12, 1987; </a:t>
            </a:r>
            <a:r>
              <a:rPr kumimoji="0" lang="nl-NL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O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(</a:t>
            </a:r>
            <a:r>
              <a:rPr kumimoji="0" lang="nl-NL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n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)-time algorithm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65735-40EB-4DF7-AF91-E928F0ACB9FB}"/>
              </a:ext>
            </a:extLst>
          </p:cNvPr>
          <p:cNvSpPr/>
          <p:nvPr/>
        </p:nvSpPr>
        <p:spPr bwMode="auto">
          <a:xfrm>
            <a:off x="1685172" y="1537707"/>
            <a:ext cx="4485048" cy="2514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E78A1D-540E-45E0-9113-1E1A9E40F8A4}"/>
              </a:ext>
            </a:extLst>
          </p:cNvPr>
          <p:cNvSpPr/>
          <p:nvPr/>
        </p:nvSpPr>
        <p:spPr bwMode="auto">
          <a:xfrm>
            <a:off x="208404" y="3959703"/>
            <a:ext cx="4597162" cy="1145697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276F14-C67F-4626-BC72-ECA16B005547}"/>
              </a:ext>
            </a:extLst>
          </p:cNvPr>
          <p:cNvSpPr/>
          <p:nvPr/>
        </p:nvSpPr>
        <p:spPr bwMode="auto">
          <a:xfrm>
            <a:off x="134118" y="4753419"/>
            <a:ext cx="8171682" cy="1145696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2" grpId="0" animBg="1"/>
      <p:bldP spid="38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DD5F65-BD0A-4084-B606-CD53B746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71" y="733037"/>
            <a:ext cx="4075471" cy="3635960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6D181321-818B-4DEF-8CFF-634B9685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" y="-9085"/>
            <a:ext cx="9136225" cy="7620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Melkman’s</a:t>
            </a:r>
            <a:r>
              <a:rPr lang="en-IN" sz="3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Algorithm: Key Ideas</a:t>
            </a:r>
            <a:endParaRPr lang="en-IN" sz="3600" b="0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87D359-B446-45FE-8A75-EF34580FB112}"/>
              </a:ext>
            </a:extLst>
          </p:cNvPr>
          <p:cNvSpPr/>
          <p:nvPr/>
        </p:nvSpPr>
        <p:spPr bwMode="auto">
          <a:xfrm>
            <a:off x="2000864" y="2063781"/>
            <a:ext cx="152400" cy="1524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E846D-98D9-4479-81BF-08F88D2E4C1C}"/>
              </a:ext>
            </a:extLst>
          </p:cNvPr>
          <p:cNvSpPr/>
          <p:nvPr/>
        </p:nvSpPr>
        <p:spPr bwMode="auto">
          <a:xfrm>
            <a:off x="989462" y="1715201"/>
            <a:ext cx="152400" cy="152400"/>
          </a:xfrm>
          <a:prstGeom prst="ellipse">
            <a:avLst/>
          </a:prstGeom>
          <a:solidFill>
            <a:srgbClr val="00B0F0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A40FAB-325E-4639-BF81-58D075E50AD2}"/>
              </a:ext>
            </a:extLst>
          </p:cNvPr>
          <p:cNvGrpSpPr/>
          <p:nvPr/>
        </p:nvGrpSpPr>
        <p:grpSpPr>
          <a:xfrm>
            <a:off x="1457076" y="1280145"/>
            <a:ext cx="732184" cy="461665"/>
            <a:chOff x="5211416" y="1752600"/>
            <a:chExt cx="732184" cy="46166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EE4BEB7-47F1-47CA-8A6F-8FFED6142D40}"/>
                </a:ext>
              </a:extLst>
            </p:cNvPr>
            <p:cNvSpPr/>
            <p:nvPr/>
          </p:nvSpPr>
          <p:spPr bwMode="auto">
            <a:xfrm>
              <a:off x="5211416" y="1937102"/>
              <a:ext cx="152400" cy="152400"/>
            </a:xfrm>
            <a:prstGeom prst="ellipse">
              <a:avLst/>
            </a:prstGeom>
            <a:solidFill>
              <a:srgbClr val="00B0F0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41DF8C-08AA-4A9D-82F2-6CDC3D6C4305}"/>
                </a:ext>
              </a:extLst>
            </p:cNvPr>
            <p:cNvSpPr txBox="1"/>
            <p:nvPr/>
          </p:nvSpPr>
          <p:spPr>
            <a:xfrm>
              <a:off x="5363816" y="1752600"/>
              <a:ext cx="57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v</a:t>
              </a:r>
              <a:r>
                <a:rPr kumimoji="0" lang="en-I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90897B8-FF47-4FFC-BC32-1A27FAD980FF}"/>
              </a:ext>
            </a:extLst>
          </p:cNvPr>
          <p:cNvGrpSpPr/>
          <p:nvPr/>
        </p:nvGrpSpPr>
        <p:grpSpPr>
          <a:xfrm>
            <a:off x="667736" y="3374227"/>
            <a:ext cx="713643" cy="468826"/>
            <a:chOff x="5139564" y="1937102"/>
            <a:chExt cx="713643" cy="46882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DFE8AD0-DFF6-4981-9FD1-250793BA1F57}"/>
                </a:ext>
              </a:extLst>
            </p:cNvPr>
            <p:cNvSpPr/>
            <p:nvPr/>
          </p:nvSpPr>
          <p:spPr bwMode="auto">
            <a:xfrm>
              <a:off x="5211416" y="1937102"/>
              <a:ext cx="152400" cy="152400"/>
            </a:xfrm>
            <a:prstGeom prst="ellipse">
              <a:avLst/>
            </a:prstGeom>
            <a:solidFill>
              <a:srgbClr val="00B0F0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327544-A420-456F-86C1-A9F08A3EF1E9}"/>
                </a:ext>
              </a:extLst>
            </p:cNvPr>
            <p:cNvSpPr txBox="1"/>
            <p:nvPr/>
          </p:nvSpPr>
          <p:spPr>
            <a:xfrm>
              <a:off x="5139564" y="1944263"/>
              <a:ext cx="713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v</a:t>
              </a:r>
              <a:r>
                <a:rPr kumimoji="0" lang="en-I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ACDAD0-5ADE-47AB-91D4-5E553BD9C6D8}"/>
              </a:ext>
            </a:extLst>
          </p:cNvPr>
          <p:cNvGrpSpPr/>
          <p:nvPr/>
        </p:nvGrpSpPr>
        <p:grpSpPr>
          <a:xfrm>
            <a:off x="2403900" y="653090"/>
            <a:ext cx="732184" cy="481545"/>
            <a:chOff x="5211416" y="1752600"/>
            <a:chExt cx="732184" cy="46166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95287A7-3BF0-49DF-9721-2EDFE25987C2}"/>
                </a:ext>
              </a:extLst>
            </p:cNvPr>
            <p:cNvSpPr/>
            <p:nvPr/>
          </p:nvSpPr>
          <p:spPr bwMode="auto">
            <a:xfrm>
              <a:off x="5211416" y="1937102"/>
              <a:ext cx="152400" cy="152400"/>
            </a:xfrm>
            <a:prstGeom prst="ellipse">
              <a:avLst/>
            </a:prstGeom>
            <a:solidFill>
              <a:srgbClr val="00B0F0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8E5A19E-7874-4431-9263-D8F7F73B2D24}"/>
                </a:ext>
              </a:extLst>
            </p:cNvPr>
            <p:cNvSpPr txBox="1"/>
            <p:nvPr/>
          </p:nvSpPr>
          <p:spPr>
            <a:xfrm>
              <a:off x="5363816" y="1752600"/>
              <a:ext cx="57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v</a:t>
              </a:r>
              <a:r>
                <a:rPr kumimoji="0" lang="en-I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i</a:t>
              </a:r>
            </a:p>
          </p:txBody>
        </p:sp>
      </p:grp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D993A4EC-AC3E-449F-A86B-95CF8FCC63F2}"/>
              </a:ext>
            </a:extLst>
          </p:cNvPr>
          <p:cNvSpPr/>
          <p:nvPr/>
        </p:nvSpPr>
        <p:spPr bwMode="auto">
          <a:xfrm>
            <a:off x="2793700" y="3244532"/>
            <a:ext cx="278296" cy="298183"/>
          </a:xfrm>
          <a:prstGeom prst="irregularSeal1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E4EF459-6203-4467-A5FA-5237320AA1FA}"/>
              </a:ext>
            </a:extLst>
          </p:cNvPr>
          <p:cNvGrpSpPr/>
          <p:nvPr/>
        </p:nvGrpSpPr>
        <p:grpSpPr>
          <a:xfrm>
            <a:off x="2624555" y="2270270"/>
            <a:ext cx="729740" cy="481545"/>
            <a:chOff x="5211416" y="1752600"/>
            <a:chExt cx="732184" cy="46166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5B75308-075D-4475-821D-0F7C0819A039}"/>
                </a:ext>
              </a:extLst>
            </p:cNvPr>
            <p:cNvSpPr/>
            <p:nvPr/>
          </p:nvSpPr>
          <p:spPr bwMode="auto">
            <a:xfrm>
              <a:off x="5211416" y="1937102"/>
              <a:ext cx="152400" cy="152400"/>
            </a:xfrm>
            <a:prstGeom prst="ellipse">
              <a:avLst/>
            </a:prstGeom>
            <a:solidFill>
              <a:srgbClr val="00B0F0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B8ABD9B-81CF-409B-B27D-0B213EAA8253}"/>
                </a:ext>
              </a:extLst>
            </p:cNvPr>
            <p:cNvSpPr txBox="1"/>
            <p:nvPr/>
          </p:nvSpPr>
          <p:spPr>
            <a:xfrm>
              <a:off x="5363816" y="1752600"/>
              <a:ext cx="57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v</a:t>
              </a:r>
              <a:r>
                <a:rPr kumimoji="0" lang="en-I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4A7E253-3DB5-4B39-A073-A80CB79A061B}"/>
              </a:ext>
            </a:extLst>
          </p:cNvPr>
          <p:cNvGrpSpPr/>
          <p:nvPr/>
        </p:nvGrpSpPr>
        <p:grpSpPr>
          <a:xfrm>
            <a:off x="3788985" y="706295"/>
            <a:ext cx="5128711" cy="1698879"/>
            <a:chOff x="855817" y="1184914"/>
            <a:chExt cx="5505653" cy="20951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EE17DA-036F-418A-9A45-4658AEFB4807}"/>
                </a:ext>
              </a:extLst>
            </p:cNvPr>
            <p:cNvGrpSpPr/>
            <p:nvPr/>
          </p:nvGrpSpPr>
          <p:grpSpPr>
            <a:xfrm>
              <a:off x="855817" y="1242410"/>
              <a:ext cx="5505653" cy="2037641"/>
              <a:chOff x="855817" y="1242410"/>
              <a:chExt cx="5505653" cy="2037641"/>
            </a:xfrm>
          </p:grpSpPr>
          <p:pic>
            <p:nvPicPr>
              <p:cNvPr id="1026" name="Picture 2" descr="Image result for deque push pop insert remove">
                <a:extLst>
                  <a:ext uri="{FF2B5EF4-FFF2-40B4-BE49-F238E27FC236}">
                    <a16:creationId xmlns:a16="http://schemas.microsoft.com/office/drawing/2014/main" id="{5C89FDE6-5284-4D6F-BC93-F1C0641112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599" y="1522976"/>
                <a:ext cx="4989871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D93467-001E-4DC9-9FC8-89ADBBEB1CB5}"/>
                  </a:ext>
                </a:extLst>
              </p:cNvPr>
              <p:cNvSpPr txBox="1"/>
              <p:nvPr/>
            </p:nvSpPr>
            <p:spPr>
              <a:xfrm>
                <a:off x="1006947" y="2710704"/>
                <a:ext cx="1090307" cy="5693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insert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C0CB05-6F08-486E-8841-59B2AAAF56E7}"/>
                  </a:ext>
                </a:extLst>
              </p:cNvPr>
              <p:cNvSpPr txBox="1"/>
              <p:nvPr/>
            </p:nvSpPr>
            <p:spPr>
              <a:xfrm>
                <a:off x="855817" y="1957226"/>
                <a:ext cx="1168105" cy="5693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bottom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D62859-4AFD-4F68-9194-20ECF793D0C2}"/>
                  </a:ext>
                </a:extLst>
              </p:cNvPr>
              <p:cNvSpPr txBox="1"/>
              <p:nvPr/>
            </p:nvSpPr>
            <p:spPr>
              <a:xfrm>
                <a:off x="5029200" y="1930179"/>
                <a:ext cx="9144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top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CFA5B51-CBFE-4ACD-A18D-7A7D859A1B3C}"/>
                  </a:ext>
                </a:extLst>
              </p:cNvPr>
              <p:cNvSpPr txBox="1"/>
              <p:nvPr/>
            </p:nvSpPr>
            <p:spPr>
              <a:xfrm>
                <a:off x="1242360" y="1242410"/>
                <a:ext cx="1245700" cy="5693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remove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DCEABA-EEB2-4613-9BDC-8CE97072009C}"/>
                  </a:ext>
                </a:extLst>
              </p:cNvPr>
              <p:cNvSpPr txBox="1"/>
              <p:nvPr/>
            </p:nvSpPr>
            <p:spPr>
              <a:xfrm>
                <a:off x="5447070" y="1560836"/>
                <a:ext cx="9144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push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9014D-AB18-41B1-A9B1-19C6AE4966A8}"/>
                  </a:ext>
                </a:extLst>
              </p:cNvPr>
              <p:cNvSpPr txBox="1"/>
              <p:nvPr/>
            </p:nvSpPr>
            <p:spPr>
              <a:xfrm>
                <a:off x="5367129" y="2391844"/>
                <a:ext cx="9144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pop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A922A7-465D-4E72-A805-269850191F5D}"/>
                </a:ext>
              </a:extLst>
            </p:cNvPr>
            <p:cNvSpPr txBox="1"/>
            <p:nvPr/>
          </p:nvSpPr>
          <p:spPr>
            <a:xfrm>
              <a:off x="2727162" y="1184914"/>
              <a:ext cx="3511008" cy="45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Double-ended queue (deque)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607B6D7-7591-4ED1-AC5F-2775C8DD3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37" y="1984445"/>
            <a:ext cx="3274402" cy="4378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4449D-94D9-4EBC-AF00-9633BB0AC621}"/>
              </a:ext>
            </a:extLst>
          </p:cNvPr>
          <p:cNvSpPr txBox="1"/>
          <p:nvPr/>
        </p:nvSpPr>
        <p:spPr>
          <a:xfrm>
            <a:off x="8072720" y="1987177"/>
            <a:ext cx="119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586968B-7136-4571-B9DD-0AF4DBC5981D}"/>
              </a:ext>
            </a:extLst>
          </p:cNvPr>
          <p:cNvGrpSpPr/>
          <p:nvPr/>
        </p:nvGrpSpPr>
        <p:grpSpPr>
          <a:xfrm>
            <a:off x="213451" y="4446710"/>
            <a:ext cx="2905043" cy="2289695"/>
            <a:chOff x="213451" y="4446710"/>
            <a:chExt cx="2905043" cy="228969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EDA4058-B68D-4889-A4BA-D787B8892953}"/>
                </a:ext>
              </a:extLst>
            </p:cNvPr>
            <p:cNvGrpSpPr/>
            <p:nvPr/>
          </p:nvGrpSpPr>
          <p:grpSpPr>
            <a:xfrm>
              <a:off x="213451" y="4446710"/>
              <a:ext cx="2905043" cy="2289695"/>
              <a:chOff x="142957" y="4561444"/>
              <a:chExt cx="2905043" cy="2289695"/>
            </a:xfrm>
            <a:noFill/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1AE6C2E-3214-4584-98B3-E6BFB2219A3C}"/>
                  </a:ext>
                </a:extLst>
              </p:cNvPr>
              <p:cNvGrpSpPr/>
              <p:nvPr/>
            </p:nvGrpSpPr>
            <p:grpSpPr>
              <a:xfrm>
                <a:off x="189476" y="4561444"/>
                <a:ext cx="2796258" cy="779807"/>
                <a:chOff x="159034" y="4581485"/>
                <a:chExt cx="3013989" cy="909323"/>
              </a:xfrm>
              <a:grpFill/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46AECE7-F7D4-4DF9-A396-DA9F472C4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438" y="5099976"/>
                  <a:ext cx="3001585" cy="390832"/>
                </a:xfrm>
                <a:prstGeom prst="rect">
                  <a:avLst/>
                </a:prstGeom>
                <a:grpFill/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BD3435D-233F-4828-919C-BC59D347F942}"/>
                    </a:ext>
                  </a:extLst>
                </p:cNvPr>
                <p:cNvSpPr txBox="1"/>
                <p:nvPr/>
              </p:nvSpPr>
              <p:spPr>
                <a:xfrm>
                  <a:off x="159034" y="4581485"/>
                  <a:ext cx="1450441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pitchFamily="34" charset="0"/>
                    </a:rPr>
                    <a:t>push</a:t>
                  </a:r>
                  <a:r>
                    <a:rPr kumimoji="0" lang="en-I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pitchFamily="34" charset="0"/>
                    </a:rPr>
                    <a:t> </a:t>
                  </a:r>
                  <a:r>
                    <a:rPr kumimoji="0" lang="en-IN" sz="2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pitchFamily="34" charset="0"/>
                    </a:rPr>
                    <a:t>v</a:t>
                  </a:r>
                  <a:r>
                    <a:rPr kumimoji="0" lang="en-I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pitchFamily="34" charset="0"/>
                    </a:rPr>
                    <a:t>: 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BC8C6D0-6A15-4057-8863-591B8349B196}"/>
                  </a:ext>
                </a:extLst>
              </p:cNvPr>
              <p:cNvGrpSpPr/>
              <p:nvPr/>
            </p:nvGrpSpPr>
            <p:grpSpPr>
              <a:xfrm>
                <a:off x="162388" y="5745632"/>
                <a:ext cx="2823346" cy="758662"/>
                <a:chOff x="148454" y="5514040"/>
                <a:chExt cx="3051074" cy="889737"/>
              </a:xfrm>
              <a:grpFill/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37F5BF5-F9B4-496A-9A1A-879054FCE897}"/>
                    </a:ext>
                  </a:extLst>
                </p:cNvPr>
                <p:cNvSpPr txBox="1"/>
                <p:nvPr/>
              </p:nvSpPr>
              <p:spPr>
                <a:xfrm>
                  <a:off x="148454" y="5514040"/>
                  <a:ext cx="1450441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pitchFamily="34" charset="0"/>
                    </a:rPr>
                    <a:t>insert</a:t>
                  </a:r>
                  <a:r>
                    <a:rPr kumimoji="0" lang="en-I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pitchFamily="34" charset="0"/>
                    </a:rPr>
                    <a:t> </a:t>
                  </a:r>
                  <a:r>
                    <a:rPr kumimoji="0" lang="en-IN" sz="2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pitchFamily="34" charset="0"/>
                    </a:rPr>
                    <a:t>v</a:t>
                  </a:r>
                  <a:r>
                    <a:rPr kumimoji="0" lang="en-I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Times New Roman" pitchFamily="18" charset="0"/>
                      <a:ea typeface="+mn-ea"/>
                      <a:cs typeface="Arial" pitchFamily="34" charset="0"/>
                    </a:rPr>
                    <a:t>: </a:t>
                  </a:r>
                </a:p>
              </p:txBody>
            </p: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BA173E6B-09B7-4286-A51F-BED30A30A2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7728" y="5929769"/>
                  <a:ext cx="3021800" cy="47400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EE90469-C420-40E3-AE19-FF23EB7B5B80}"/>
                  </a:ext>
                </a:extLst>
              </p:cNvPr>
              <p:cNvSpPr txBox="1"/>
              <p:nvPr/>
            </p:nvSpPr>
            <p:spPr>
              <a:xfrm>
                <a:off x="219157" y="5275548"/>
                <a:ext cx="2337143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pop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 </a:t>
                </a: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d</a:t>
                </a:r>
                <a:r>
                  <a:rPr kumimoji="0" lang="en-I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t 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: </a:t>
                </a: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t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  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  <a:sym typeface="Symbol" panose="05050102010706020507" pitchFamily="18" charset="2"/>
                  </a:rPr>
                  <a:t> </a:t>
                </a: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t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-1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63702AE-5AF7-4587-87C6-B1AB09057393}"/>
                  </a:ext>
                </a:extLst>
              </p:cNvPr>
              <p:cNvSpPr txBox="1"/>
              <p:nvPr/>
            </p:nvSpPr>
            <p:spPr>
              <a:xfrm>
                <a:off x="142957" y="6389474"/>
                <a:ext cx="2905043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remove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 </a:t>
                </a: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d</a:t>
                </a:r>
                <a:r>
                  <a:rPr kumimoji="0" lang="en-I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b 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: </a:t>
                </a: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b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 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  <a:sym typeface="Symbol" panose="05050102010706020507" pitchFamily="18" charset="2"/>
                  </a:rPr>
                  <a:t> </a:t>
                </a: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  <a:sym typeface="Symbol" panose="05050102010706020507" pitchFamily="18" charset="2"/>
                  </a:rPr>
                  <a:t>b +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245266E-76FE-4BEF-BD70-89D4C3640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6828" y="6024551"/>
              <a:ext cx="321974" cy="321974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4367EAC-DC89-4399-8B9D-6EC01803CF4A}"/>
              </a:ext>
            </a:extLst>
          </p:cNvPr>
          <p:cNvSpPr txBox="1"/>
          <p:nvPr/>
        </p:nvSpPr>
        <p:spPr>
          <a:xfrm>
            <a:off x="3352800" y="2488533"/>
            <a:ext cx="5768955" cy="4339650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Maintain the current hull in a queue;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Consider the last vertex that is added to the hull (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i,e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.,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23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=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2300" b="0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Use Orientation tests </a:t>
            </a:r>
            <a:r>
              <a:rPr kumimoji="0" lang="en-I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w.r.t.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two edges (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23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t-1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2300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and (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23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2300" b="0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b+</a:t>
            </a:r>
            <a:r>
              <a:rPr kumimoji="0" lang="en-IN" sz="23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only, to check the position of the current vertex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</a:t>
            </a:r>
            <a:r>
              <a:rPr kumimoji="0" lang="en-IN" sz="23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If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</a:t>
            </a:r>
            <a:r>
              <a:rPr kumimoji="0" lang="en-IN" sz="23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lies in the interior, do nothing;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Else keep on popping/deleting from the queue based on the test, and update the hull by pushing/inserting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</a:t>
            </a:r>
            <a:r>
              <a:rPr kumimoji="0" lang="en-IN" sz="23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when tests flag convexity;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Repeat until the last vertex is processed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CFCA4-0F33-4D1C-9A86-40169D4A9D24}"/>
              </a:ext>
            </a:extLst>
          </p:cNvPr>
          <p:cNvSpPr txBox="1"/>
          <p:nvPr/>
        </p:nvSpPr>
        <p:spPr>
          <a:xfrm>
            <a:off x="3355619" y="819147"/>
            <a:ext cx="5768954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Process the poly-chain/polygon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sequentially: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…,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v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 – 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… , and construct incremental hull;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= last vertex that is added to the hull;   </a:t>
            </a:r>
          </a:p>
          <a:p>
            <a:pPr lvl="0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let the next vertex be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; </a:t>
            </a:r>
            <a:r>
              <a:rPr lang="en-IN" sz="2400" dirty="0">
                <a:solidFill>
                  <a:srgbClr val="C00000"/>
                </a:solidFill>
              </a:rPr>
              <a:t>can we draw tangents and proceed as in incremental hull?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partial hull is stored as “deque”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Q1: Where can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appear??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Q2: Why deque??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A6B1DD-E3D7-4005-9A1E-239E997F22E6}"/>
              </a:ext>
            </a:extLst>
          </p:cNvPr>
          <p:cNvSpPr txBox="1"/>
          <p:nvPr/>
        </p:nvSpPr>
        <p:spPr>
          <a:xfrm>
            <a:off x="1871510" y="2085004"/>
            <a:ext cx="674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</a:t>
            </a:r>
            <a:r>
              <a:rPr kumimoji="0" lang="en-IN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 – 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5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17" grpId="0" animBg="1"/>
      <p:bldP spid="23" grpId="0"/>
      <p:bldP spid="51" grpId="0" animBg="1"/>
      <p:bldP spid="5" grpId="0" uiExpand="1" build="allAtOnce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A7E253-3DB5-4B39-A073-A80CB79A061B}"/>
              </a:ext>
            </a:extLst>
          </p:cNvPr>
          <p:cNvGrpSpPr/>
          <p:nvPr/>
        </p:nvGrpSpPr>
        <p:grpSpPr>
          <a:xfrm>
            <a:off x="3593652" y="675779"/>
            <a:ext cx="5447070" cy="1667745"/>
            <a:chOff x="914400" y="1327918"/>
            <a:chExt cx="5447070" cy="18215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EE17DA-036F-418A-9A45-4658AEFB4807}"/>
                </a:ext>
              </a:extLst>
            </p:cNvPr>
            <p:cNvGrpSpPr/>
            <p:nvPr/>
          </p:nvGrpSpPr>
          <p:grpSpPr>
            <a:xfrm>
              <a:off x="914400" y="1327918"/>
              <a:ext cx="5447070" cy="1821522"/>
              <a:chOff x="914400" y="1327918"/>
              <a:chExt cx="5447070" cy="1821522"/>
            </a:xfrm>
          </p:grpSpPr>
          <p:pic>
            <p:nvPicPr>
              <p:cNvPr id="1026" name="Picture 2" descr="Image result for deque push pop insert remove">
                <a:extLst>
                  <a:ext uri="{FF2B5EF4-FFF2-40B4-BE49-F238E27FC236}">
                    <a16:creationId xmlns:a16="http://schemas.microsoft.com/office/drawing/2014/main" id="{5C89FDE6-5284-4D6F-BC93-F1C0641112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599" y="1524000"/>
                <a:ext cx="4989871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D93467-001E-4DC9-9FC8-89ADBBEB1CB5}"/>
                  </a:ext>
                </a:extLst>
              </p:cNvPr>
              <p:cNvSpPr txBox="1"/>
              <p:nvPr/>
            </p:nvSpPr>
            <p:spPr>
              <a:xfrm>
                <a:off x="1232453" y="2687775"/>
                <a:ext cx="9144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insert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C0CB05-6F08-486E-8841-59B2AAAF56E7}"/>
                  </a:ext>
                </a:extLst>
              </p:cNvPr>
              <p:cNvSpPr txBox="1"/>
              <p:nvPr/>
            </p:nvSpPr>
            <p:spPr>
              <a:xfrm>
                <a:off x="914400" y="2055167"/>
                <a:ext cx="10668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bottom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D62859-4AFD-4F68-9194-20ECF793D0C2}"/>
                  </a:ext>
                </a:extLst>
              </p:cNvPr>
              <p:cNvSpPr txBox="1"/>
              <p:nvPr/>
            </p:nvSpPr>
            <p:spPr>
              <a:xfrm>
                <a:off x="5029200" y="1930179"/>
                <a:ext cx="9144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top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CFA5B51-CBFE-4ACD-A18D-7A7D859A1B3C}"/>
                  </a:ext>
                </a:extLst>
              </p:cNvPr>
              <p:cNvSpPr txBox="1"/>
              <p:nvPr/>
            </p:nvSpPr>
            <p:spPr>
              <a:xfrm>
                <a:off x="1335155" y="1327918"/>
                <a:ext cx="114299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remove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DCEABA-EEB2-4613-9BDC-8CE97072009C}"/>
                  </a:ext>
                </a:extLst>
              </p:cNvPr>
              <p:cNvSpPr txBox="1"/>
              <p:nvPr/>
            </p:nvSpPr>
            <p:spPr>
              <a:xfrm>
                <a:off x="5447070" y="1560836"/>
                <a:ext cx="9144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push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9014D-AB18-41B1-A9B1-19C6AE4966A8}"/>
                  </a:ext>
                </a:extLst>
              </p:cNvPr>
              <p:cNvSpPr txBox="1"/>
              <p:nvPr/>
            </p:nvSpPr>
            <p:spPr>
              <a:xfrm>
                <a:off x="5367129" y="2391844"/>
                <a:ext cx="9144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pop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A922A7-465D-4E72-A805-269850191F5D}"/>
                </a:ext>
              </a:extLst>
            </p:cNvPr>
            <p:cNvSpPr txBox="1"/>
            <p:nvPr/>
          </p:nvSpPr>
          <p:spPr>
            <a:xfrm>
              <a:off x="1988256" y="2509473"/>
              <a:ext cx="3150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Double-ended queue (deque)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3D0313B-363A-425B-8800-B1A8A28E9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05" y="864428"/>
            <a:ext cx="2739081" cy="1858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4B110F-BEE3-4750-9DA7-5A7EE8FEC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93" y="2665554"/>
            <a:ext cx="1386036" cy="142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79FA8F-43D3-420F-AD80-478772462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115" y="2530583"/>
            <a:ext cx="1497672" cy="1391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B17AE-ACED-4853-9DFA-4DD2DC28C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459" y="2576096"/>
            <a:ext cx="2292104" cy="1448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511E9F-FE8F-47B5-99DE-6EFB917BB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7888" y="4355183"/>
            <a:ext cx="1658461" cy="16347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505669-481C-490E-940D-E4CA3E4B30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220" y="4393323"/>
            <a:ext cx="1498294" cy="1580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44A0DD-4A93-4E9F-B7CB-3477AF18FE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273" y="4510294"/>
            <a:ext cx="1961002" cy="15588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921A12-0F7A-471B-BD6E-E1FBD0E512C3}"/>
              </a:ext>
            </a:extLst>
          </p:cNvPr>
          <p:cNvSpPr txBox="1"/>
          <p:nvPr/>
        </p:nvSpPr>
        <p:spPr>
          <a:xfrm>
            <a:off x="3103639" y="4067181"/>
            <a:ext cx="1873571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&lt; 2, 1, 0, 2 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A1B6B-7373-4F9F-8D59-F17C95D0998F}"/>
              </a:ext>
            </a:extLst>
          </p:cNvPr>
          <p:cNvSpPr txBox="1"/>
          <p:nvPr/>
        </p:nvSpPr>
        <p:spPr>
          <a:xfrm>
            <a:off x="6088404" y="3970588"/>
            <a:ext cx="2057699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&lt; 4, 2, 1, 0, 4 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3B8697-904A-4424-95BF-4855C205036C}"/>
              </a:ext>
            </a:extLst>
          </p:cNvPr>
          <p:cNvSpPr txBox="1"/>
          <p:nvPr/>
        </p:nvSpPr>
        <p:spPr>
          <a:xfrm>
            <a:off x="6204830" y="5989952"/>
            <a:ext cx="2057699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&lt; 5, 1, 0, 4, 5 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8FA87-8759-4628-B8C3-5679AD613A2B}"/>
              </a:ext>
            </a:extLst>
          </p:cNvPr>
          <p:cNvSpPr txBox="1"/>
          <p:nvPr/>
        </p:nvSpPr>
        <p:spPr>
          <a:xfrm>
            <a:off x="3427854" y="6010485"/>
            <a:ext cx="2104292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&lt; 5, 1, 0, 4, 5 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AEFD5-8F08-4E8F-BFC6-DD294137DF95}"/>
              </a:ext>
            </a:extLst>
          </p:cNvPr>
          <p:cNvSpPr txBox="1"/>
          <p:nvPr/>
        </p:nvSpPr>
        <p:spPr>
          <a:xfrm>
            <a:off x="948032" y="5997876"/>
            <a:ext cx="2059835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&lt; 7, 0, 4, 5, 7 &gt;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9A0C62-7CC4-4EFE-B43E-19F076004806}"/>
              </a:ext>
            </a:extLst>
          </p:cNvPr>
          <p:cNvSpPr/>
          <p:nvPr/>
        </p:nvSpPr>
        <p:spPr bwMode="auto">
          <a:xfrm>
            <a:off x="1447800" y="2958050"/>
            <a:ext cx="1707347" cy="53702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073C13B-0202-4694-A813-25DB4008B52F}"/>
              </a:ext>
            </a:extLst>
          </p:cNvPr>
          <p:cNvSpPr/>
          <p:nvPr/>
        </p:nvSpPr>
        <p:spPr bwMode="auto">
          <a:xfrm>
            <a:off x="5404278" y="3117376"/>
            <a:ext cx="542441" cy="69561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2D1BE06-B647-4FDB-AE60-5E50AABB6757}"/>
              </a:ext>
            </a:extLst>
          </p:cNvPr>
          <p:cNvSpPr/>
          <p:nvPr/>
        </p:nvSpPr>
        <p:spPr bwMode="auto">
          <a:xfrm rot="5400000">
            <a:off x="8037562" y="4751202"/>
            <a:ext cx="542441" cy="69561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A555A02-ABCE-4007-9520-D9F237EF4B7D}"/>
              </a:ext>
            </a:extLst>
          </p:cNvPr>
          <p:cNvSpPr/>
          <p:nvPr/>
        </p:nvSpPr>
        <p:spPr bwMode="auto">
          <a:xfrm rot="10800000">
            <a:off x="5272167" y="5016154"/>
            <a:ext cx="542441" cy="69561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5ABCF28-4012-45A5-862B-5D2D542DA5BD}"/>
              </a:ext>
            </a:extLst>
          </p:cNvPr>
          <p:cNvSpPr/>
          <p:nvPr/>
        </p:nvSpPr>
        <p:spPr bwMode="auto">
          <a:xfrm rot="10800000">
            <a:off x="2865760" y="5120156"/>
            <a:ext cx="542441" cy="69561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93358779-FDDE-4B1E-AA39-2F6082F1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3" y="-17788"/>
            <a:ext cx="9136225" cy="7620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Melkman’s</a:t>
            </a:r>
            <a:r>
              <a:rPr lang="en-IN" sz="3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Algorithm: Snapshots</a:t>
            </a:r>
            <a:endParaRPr lang="en-IN" sz="3600" b="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D4386A-5F1A-4CA3-A76B-EC3A51E95EA0}"/>
              </a:ext>
            </a:extLst>
          </p:cNvPr>
          <p:cNvSpPr/>
          <p:nvPr/>
        </p:nvSpPr>
        <p:spPr bwMode="auto">
          <a:xfrm>
            <a:off x="103279" y="805277"/>
            <a:ext cx="2958900" cy="192859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000D0E-CED1-49AD-BDFF-8E6B55766803}"/>
              </a:ext>
            </a:extLst>
          </p:cNvPr>
          <p:cNvSpPr txBox="1"/>
          <p:nvPr/>
        </p:nvSpPr>
        <p:spPr>
          <a:xfrm>
            <a:off x="115629" y="4139953"/>
            <a:ext cx="1800395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&lt; 2, 1, 0, 2 &gt;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F7120B4-4E58-4D8C-A01A-DF53B3D45E47}"/>
              </a:ext>
            </a:extLst>
          </p:cNvPr>
          <p:cNvSpPr/>
          <p:nvPr/>
        </p:nvSpPr>
        <p:spPr bwMode="auto">
          <a:xfrm>
            <a:off x="3593652" y="825728"/>
            <a:ext cx="5367129" cy="1517454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0EC070-3FA5-46D0-ACC8-1EDC2611F03A}"/>
              </a:ext>
            </a:extLst>
          </p:cNvPr>
          <p:cNvCxnSpPr>
            <a:cxnSpLocks/>
          </p:cNvCxnSpPr>
          <p:nvPr/>
        </p:nvCxnSpPr>
        <p:spPr bwMode="auto">
          <a:xfrm>
            <a:off x="6752426" y="4863631"/>
            <a:ext cx="425207" cy="4261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D9B942-4AF4-46DF-8F2A-DDE803A99E4A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4333" y="5189717"/>
            <a:ext cx="520441" cy="666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5837D7-778A-4349-9150-8CB45E4D699D}"/>
              </a:ext>
            </a:extLst>
          </p:cNvPr>
          <p:cNvGrpSpPr/>
          <p:nvPr/>
        </p:nvGrpSpPr>
        <p:grpSpPr>
          <a:xfrm>
            <a:off x="1582730" y="2968833"/>
            <a:ext cx="1520910" cy="790470"/>
            <a:chOff x="1582730" y="2968833"/>
            <a:chExt cx="1520910" cy="79047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89DABB-7454-41BB-A2E1-866D09847CD4}"/>
                </a:ext>
              </a:extLst>
            </p:cNvPr>
            <p:cNvSpPr txBox="1"/>
            <p:nvPr/>
          </p:nvSpPr>
          <p:spPr>
            <a:xfrm>
              <a:off x="1582730" y="3359193"/>
              <a:ext cx="1520910" cy="400110"/>
            </a:xfrm>
            <a:prstGeom prst="rect">
              <a:avLst/>
            </a:prstGeom>
            <a:solidFill>
              <a:srgbClr val="FF00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&lt; 2, 0, 1, 2 &gt;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28E31FB-DDD4-44C2-B563-99F85265501D}"/>
                </a:ext>
              </a:extLst>
            </p:cNvPr>
            <p:cNvGrpSpPr/>
            <p:nvPr/>
          </p:nvGrpSpPr>
          <p:grpSpPr>
            <a:xfrm>
              <a:off x="1684758" y="2968833"/>
              <a:ext cx="275429" cy="369332"/>
              <a:chOff x="1684758" y="2968833"/>
              <a:chExt cx="275429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0D8AC9-BCD5-4D4F-BB0F-A82D12896444}"/>
                  </a:ext>
                </a:extLst>
              </p:cNvPr>
              <p:cNvSpPr txBox="1"/>
              <p:nvPr/>
            </p:nvSpPr>
            <p:spPr>
              <a:xfrm>
                <a:off x="1704509" y="2968833"/>
                <a:ext cx="255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61F30C0-44B3-4E76-8942-51E9545441BF}"/>
                  </a:ext>
                </a:extLst>
              </p:cNvPr>
              <p:cNvSpPr/>
              <p:nvPr/>
            </p:nvSpPr>
            <p:spPr bwMode="auto">
              <a:xfrm>
                <a:off x="1684758" y="3127169"/>
                <a:ext cx="56293" cy="69561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E66BD9C-519F-4BD3-BDAA-B7592F29BF2F}"/>
              </a:ext>
            </a:extLst>
          </p:cNvPr>
          <p:cNvSpPr txBox="1"/>
          <p:nvPr/>
        </p:nvSpPr>
        <p:spPr>
          <a:xfrm>
            <a:off x="-43263" y="453436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deque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15F744-6BFA-44A6-9CD6-567106592E99}"/>
              </a:ext>
            </a:extLst>
          </p:cNvPr>
          <p:cNvSpPr txBox="1"/>
          <p:nvPr/>
        </p:nvSpPr>
        <p:spPr>
          <a:xfrm>
            <a:off x="203299" y="6439522"/>
            <a:ext cx="359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Final hull vertices in CCW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2E680E-96CD-446D-8E4E-EBBC1AED6CB3}"/>
              </a:ext>
            </a:extLst>
          </p:cNvPr>
          <p:cNvSpPr txBox="1"/>
          <p:nvPr/>
        </p:nvSpPr>
        <p:spPr>
          <a:xfrm>
            <a:off x="6623649" y="6505501"/>
            <a:ext cx="24819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Courtesy: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Joe Mitchell</a:t>
            </a:r>
          </a:p>
        </p:txBody>
      </p:sp>
    </p:spTree>
    <p:extLst>
      <p:ext uri="{BB962C8B-B14F-4D97-AF65-F5344CB8AC3E}">
        <p14:creationId xmlns:p14="http://schemas.microsoft.com/office/powerpoint/2010/main" val="21061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2" grpId="0" animBg="1"/>
      <p:bldP spid="33" grpId="0" animBg="1"/>
      <p:bldP spid="19" grpId="0" animBg="1"/>
      <p:bldP spid="35" grpId="0" animBg="1"/>
      <p:bldP spid="36" grpId="0" animBg="1"/>
      <p:bldP spid="37" grpId="0" animBg="1"/>
      <p:bldP spid="39" grpId="0" animBg="1"/>
      <p:bldP spid="55" grpId="0" animBg="1"/>
      <p:bldP spid="56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F61AEC-51D0-4E67-9A72-150838F0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9001618" cy="349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760F0-45B3-4029-870E-7F33BA1E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8" y="3253409"/>
            <a:ext cx="6436722" cy="20308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3F80A88-D83B-4034-ADF4-903B37C6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3" y="-17788"/>
            <a:ext cx="9136225" cy="7620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Melkman’s</a:t>
            </a:r>
            <a:r>
              <a:rPr lang="en-IN" sz="36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Algorithm</a:t>
            </a:r>
            <a:endParaRPr lang="en-IN" sz="3600" b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6F61C-1809-463A-9550-10404899FB89}"/>
              </a:ext>
            </a:extLst>
          </p:cNvPr>
          <p:cNvSpPr txBox="1"/>
          <p:nvPr/>
        </p:nvSpPr>
        <p:spPr>
          <a:xfrm>
            <a:off x="17793" y="5638800"/>
            <a:ext cx="9126207" cy="1200329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On termination, the content of the deque read from L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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 would provide the CCW-ordering of vertices on the CH; each vertex is processed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(1) times. Hence, time complexity: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7ED809-B2EB-4245-9B88-2AC73AE2EFA7}"/>
              </a:ext>
            </a:extLst>
          </p:cNvPr>
          <p:cNvGrpSpPr/>
          <p:nvPr/>
        </p:nvGrpSpPr>
        <p:grpSpPr>
          <a:xfrm>
            <a:off x="379259" y="1473073"/>
            <a:ext cx="8547899" cy="3412581"/>
            <a:chOff x="379259" y="1473073"/>
            <a:chExt cx="8547899" cy="34125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3836A3-24DB-4ACC-8120-03997B40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259" y="1473073"/>
              <a:ext cx="8547899" cy="16002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2EAC3B-ED35-4D2D-84ED-1227795B7428}"/>
                </a:ext>
              </a:extLst>
            </p:cNvPr>
            <p:cNvSpPr txBox="1"/>
            <p:nvPr/>
          </p:nvSpPr>
          <p:spPr>
            <a:xfrm>
              <a:off x="872953" y="297359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If </a:t>
              </a: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i</a:t>
              </a: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 = </a:t>
              </a: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n</a:t>
              </a: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, Exit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6E042F-4F88-4290-B8CD-7EC68C18D54C}"/>
                </a:ext>
              </a:extLst>
            </p:cNvPr>
            <p:cNvSpPr txBox="1"/>
            <p:nvPr/>
          </p:nvSpPr>
          <p:spPr>
            <a:xfrm>
              <a:off x="1981200" y="4485544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;   If </a:t>
              </a: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i</a:t>
              </a: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 = </a:t>
              </a: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n</a:t>
              </a: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, Exit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B39EB5D-4B83-4F1B-8B93-BCBC1230D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26" y="2247647"/>
            <a:ext cx="2739081" cy="18586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AE4A66-948B-4A8C-A130-98CF44BA2082}"/>
              </a:ext>
            </a:extLst>
          </p:cNvPr>
          <p:cNvSpPr/>
          <p:nvPr/>
        </p:nvSpPr>
        <p:spPr bwMode="auto">
          <a:xfrm>
            <a:off x="6033107" y="2177713"/>
            <a:ext cx="2958900" cy="192859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EFD1A6-197C-40AC-9354-C1A64BC19031}"/>
              </a:ext>
            </a:extLst>
          </p:cNvPr>
          <p:cNvSpPr txBox="1"/>
          <p:nvPr/>
        </p:nvSpPr>
        <p:spPr>
          <a:xfrm>
            <a:off x="5966007" y="4630555"/>
            <a:ext cx="30931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Assume all vertices are in general positions</a:t>
            </a:r>
          </a:p>
        </p:txBody>
      </p:sp>
    </p:spTree>
    <p:extLst>
      <p:ext uri="{BB962C8B-B14F-4D97-AF65-F5344CB8AC3E}">
        <p14:creationId xmlns:p14="http://schemas.microsoft.com/office/powerpoint/2010/main" val="7331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77631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Partha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Bhowmick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18 February 2022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#19 &amp; Lecture #20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557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42nd-bluefull">
  <a:themeElements>
    <a:clrScheme name="42nd-bluefull 1">
      <a:dk1>
        <a:srgbClr val="000000"/>
      </a:dk1>
      <a:lt1>
        <a:srgbClr val="FFFFFF"/>
      </a:lt1>
      <a:dk2>
        <a:srgbClr val="071958"/>
      </a:dk2>
      <a:lt2>
        <a:srgbClr val="FFFF00"/>
      </a:lt2>
      <a:accent1>
        <a:srgbClr val="33CCFF"/>
      </a:accent1>
      <a:accent2>
        <a:srgbClr val="00F800"/>
      </a:accent2>
      <a:accent3>
        <a:srgbClr val="AAABB4"/>
      </a:accent3>
      <a:accent4>
        <a:srgbClr val="DADADA"/>
      </a:accent4>
      <a:accent5>
        <a:srgbClr val="ADE2FF"/>
      </a:accent5>
      <a:accent6>
        <a:srgbClr val="00E100"/>
      </a:accent6>
      <a:hlink>
        <a:srgbClr val="FF66FF"/>
      </a:hlink>
      <a:folHlink>
        <a:srgbClr val="FF9933"/>
      </a:folHlink>
    </a:clrScheme>
    <a:fontScheme name="42nd-blueful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2nd-bluefull 1">
        <a:dk1>
          <a:srgbClr val="000000"/>
        </a:dk1>
        <a:lt1>
          <a:srgbClr val="FFFFFF"/>
        </a:lt1>
        <a:dk2>
          <a:srgbClr val="071958"/>
        </a:dk2>
        <a:lt2>
          <a:srgbClr val="FFFF00"/>
        </a:lt2>
        <a:accent1>
          <a:srgbClr val="33CCFF"/>
        </a:accent1>
        <a:accent2>
          <a:srgbClr val="00F800"/>
        </a:accent2>
        <a:accent3>
          <a:srgbClr val="AAABB4"/>
        </a:accent3>
        <a:accent4>
          <a:srgbClr val="DADADA"/>
        </a:accent4>
        <a:accent5>
          <a:srgbClr val="ADE2FF"/>
        </a:accent5>
        <a:accent6>
          <a:srgbClr val="00E100"/>
        </a:accent6>
        <a:hlink>
          <a:srgbClr val="FF66FF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367474</TotalTime>
  <Words>2325</Words>
  <Application>Microsoft Office PowerPoint</Application>
  <PresentationFormat>On-screen Show (4:3)</PresentationFormat>
  <Paragraphs>306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8" baseType="lpstr">
      <vt:lpstr>Arial</vt:lpstr>
      <vt:lpstr>Arial Narrow</vt:lpstr>
      <vt:lpstr>ArialMT</vt:lpstr>
      <vt:lpstr>Calibri</vt:lpstr>
      <vt:lpstr>Calibri-Bold</vt:lpstr>
      <vt:lpstr>Calibri-BoldItalic</vt:lpstr>
      <vt:lpstr>CMBX10</vt:lpstr>
      <vt:lpstr>CMMI10</vt:lpstr>
      <vt:lpstr>CMR10</vt:lpstr>
      <vt:lpstr>CMTI10</vt:lpstr>
      <vt:lpstr>Tahoma</vt:lpstr>
      <vt:lpstr>Times</vt:lpstr>
      <vt:lpstr>Times New Roman</vt:lpstr>
      <vt:lpstr>Verdana</vt:lpstr>
      <vt:lpstr>Wingdings</vt:lpstr>
      <vt:lpstr>Soaring</vt:lpstr>
      <vt:lpstr>2_42nd-bluefull</vt:lpstr>
      <vt:lpstr>Globe</vt:lpstr>
      <vt:lpstr>Office Theme</vt:lpstr>
      <vt:lpstr>1_Default Design</vt:lpstr>
      <vt:lpstr> CS60064                                   Spring 2022                  Computational Geometry</vt:lpstr>
      <vt:lpstr>  Problem of the day:</vt:lpstr>
      <vt:lpstr>Antipodal Points</vt:lpstr>
      <vt:lpstr>2D Convex Hull: Summary</vt:lpstr>
      <vt:lpstr>PowerPoint Presentation</vt:lpstr>
      <vt:lpstr>Melkman’s Algorithm: Key Ideas</vt:lpstr>
      <vt:lpstr>Melkman’s Algorithm: Snapshots</vt:lpstr>
      <vt:lpstr>Melkman’s Algorithm</vt:lpstr>
      <vt:lpstr> CS60064                                   Spring 2022                  Computational Geometry</vt:lpstr>
      <vt:lpstr>Agenda Today</vt:lpstr>
      <vt:lpstr>Problem of the Day: Maximum-Containment Problem</vt:lpstr>
      <vt:lpstr>Maximum-Containment Problem (MaxRS)</vt:lpstr>
      <vt:lpstr>Convex Hull: Summary So Far</vt:lpstr>
      <vt:lpstr>Faster Algorithms (Output-Sensitive)</vt:lpstr>
      <vt:lpstr>PowerPoint Presentation</vt:lpstr>
      <vt:lpstr>Timothy Chan’s algorithm (1996): Key Ideas</vt:lpstr>
      <vt:lpstr>Chan’s Algorithm</vt:lpstr>
      <vt:lpstr>First Part of Chan’s algorithm: Partial_Hull (P, m)</vt:lpstr>
      <vt:lpstr>Finishing Chan’s algorithm: Analysis</vt:lpstr>
      <vt:lpstr>Chan’s Algorithm: Example</vt:lpstr>
      <vt:lpstr>Non-Crossing Matching</vt:lpstr>
      <vt:lpstr>Non-Crossing Matching</vt:lpstr>
      <vt:lpstr>Non-Crossing Matching</vt:lpstr>
      <vt:lpstr>Proximity Problem: Closest Pair of Points </vt:lpstr>
      <vt:lpstr>Closest Pair of Points </vt:lpstr>
      <vt:lpstr>Closest Pair of Points </vt:lpstr>
      <vt:lpstr>Closest-Pair Problem: Analysis</vt:lpstr>
      <vt:lpstr>Announcement of Online Test - 01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BBB</dc:creator>
  <cp:lastModifiedBy>Bhargab Bhatta</cp:lastModifiedBy>
  <cp:revision>2231</cp:revision>
  <cp:lastPrinted>1601-01-01T00:00:00Z</cp:lastPrinted>
  <dcterms:created xsi:type="dcterms:W3CDTF">1601-01-01T00:00:00Z</dcterms:created>
  <dcterms:modified xsi:type="dcterms:W3CDTF">2022-02-19T04:20:03Z</dcterms:modified>
</cp:coreProperties>
</file>