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6026" r:id="rId2"/>
    <p:sldMasterId id="2147500573" r:id="rId3"/>
    <p:sldMasterId id="2147500597" r:id="rId4"/>
  </p:sldMasterIdLst>
  <p:notesMasterIdLst>
    <p:notesMasterId r:id="rId33"/>
  </p:notesMasterIdLst>
  <p:handoutMasterIdLst>
    <p:handoutMasterId r:id="rId34"/>
  </p:handoutMasterIdLst>
  <p:sldIdLst>
    <p:sldId id="1818" r:id="rId5"/>
    <p:sldId id="1833" r:id="rId6"/>
    <p:sldId id="2058" r:id="rId7"/>
    <p:sldId id="2060" r:id="rId8"/>
    <p:sldId id="1996" r:id="rId9"/>
    <p:sldId id="2005" r:id="rId10"/>
    <p:sldId id="2006" r:id="rId11"/>
    <p:sldId id="2010" r:id="rId12"/>
    <p:sldId id="2061" r:id="rId13"/>
    <p:sldId id="2063" r:id="rId14"/>
    <p:sldId id="2011" r:id="rId15"/>
    <p:sldId id="1999" r:id="rId16"/>
    <p:sldId id="324" r:id="rId17"/>
    <p:sldId id="2000" r:id="rId18"/>
    <p:sldId id="2001" r:id="rId19"/>
    <p:sldId id="2002" r:id="rId20"/>
    <p:sldId id="2003" r:id="rId21"/>
    <p:sldId id="2012" r:id="rId22"/>
    <p:sldId id="2007" r:id="rId23"/>
    <p:sldId id="2062" r:id="rId24"/>
    <p:sldId id="2014" r:id="rId25"/>
    <p:sldId id="2015" r:id="rId26"/>
    <p:sldId id="2016" r:id="rId27"/>
    <p:sldId id="2017" r:id="rId28"/>
    <p:sldId id="2018" r:id="rId29"/>
    <p:sldId id="2024" r:id="rId30"/>
    <p:sldId id="2065" r:id="rId31"/>
    <p:sldId id="2066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CA042FB-D873-4C02-9C56-832ADD06E105}">
          <p14:sldIdLst>
            <p14:sldId id="1818"/>
            <p14:sldId id="1833"/>
            <p14:sldId id="2058"/>
            <p14:sldId id="2060"/>
            <p14:sldId id="1996"/>
            <p14:sldId id="2005"/>
            <p14:sldId id="2006"/>
            <p14:sldId id="2010"/>
            <p14:sldId id="2061"/>
            <p14:sldId id="2063"/>
            <p14:sldId id="2011"/>
            <p14:sldId id="1999"/>
            <p14:sldId id="324"/>
            <p14:sldId id="2000"/>
            <p14:sldId id="2001"/>
            <p14:sldId id="2002"/>
            <p14:sldId id="2003"/>
            <p14:sldId id="2012"/>
            <p14:sldId id="2007"/>
            <p14:sldId id="2062"/>
            <p14:sldId id="2014"/>
            <p14:sldId id="2015"/>
            <p14:sldId id="2016"/>
            <p14:sldId id="2017"/>
            <p14:sldId id="2018"/>
            <p14:sldId id="2024"/>
            <p14:sldId id="2065"/>
            <p14:sldId id="2066"/>
          </p14:sldIdLst>
        </p14:section>
        <p14:section name="Untitled Section" id="{4CA24641-3E65-47DB-826B-2227C418181B}">
          <p14:sldIdLst/>
        </p14:section>
        <p14:section name="Untitled Section" id="{5C4589CD-0E57-4ACA-A180-1DE29AD12E7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gab Bhatta" initials="BB" lastIdx="4" clrIdx="0">
    <p:extLst>
      <p:ext uri="{19B8F6BF-5375-455C-9EA6-DF929625EA0E}">
        <p15:presenceInfo xmlns:p15="http://schemas.microsoft.com/office/powerpoint/2012/main" userId="327740b07aed18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9900"/>
    <a:srgbClr val="00CC99"/>
    <a:srgbClr val="99FF33"/>
    <a:srgbClr val="3333FF"/>
    <a:srgbClr val="00FF99"/>
    <a:srgbClr val="66FF33"/>
    <a:srgbClr val="99CC00"/>
    <a:srgbClr val="000000"/>
    <a:srgbClr val="87D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5538" autoAdjust="0"/>
    <p:restoredTop sz="89763" autoAdjust="0"/>
  </p:normalViewPr>
  <p:slideViewPr>
    <p:cSldViewPr>
      <p:cViewPr varScale="1">
        <p:scale>
          <a:sx n="99" d="100"/>
          <a:sy n="99" d="100"/>
        </p:scale>
        <p:origin x="1598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88" y="517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5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2D014249-953F-4288-A762-08CD7CCC7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9283619A-EC5D-46A4-B76C-520781A54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463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423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456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87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83619A-EC5D-46A4-B76C-520781A547E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85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83619A-EC5D-46A4-B76C-520781A547E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60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19FE4-9941-4CC3-B75B-6018643D9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EB325-4625-48B2-9C2E-B8F281102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E57E7-1D24-48AB-BFF5-2389854E1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0590" y="2581275"/>
            <a:ext cx="7488237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latin typeface="Tahoma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nl-NL" noProof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82575"/>
            <a:ext cx="9144000" cy="1625600"/>
          </a:xfrm>
          <a:effectLst>
            <a:outerShdw dist="35921" dir="2700000" algn="ctr" rotWithShape="0">
              <a:srgbClr val="34015F"/>
            </a:outerShdw>
          </a:effectLst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377" y="1524001"/>
            <a:ext cx="3819525" cy="455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2" y="1524001"/>
            <a:ext cx="3821113" cy="455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75D48-01E0-486B-9659-5E24F649D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4350" y="263526"/>
            <a:ext cx="2065338" cy="5819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750" y="263526"/>
            <a:ext cx="6045200" cy="5819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8122E-B90C-4E76-8377-32EAA1E1F7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384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A4C9D-EBE0-492F-9DAF-2E543DDCD3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5652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A130F-9EBA-4F1D-8DF7-D60CD598BB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4031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43C07-9F02-4963-A301-803DC62C26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4402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85182-0A82-4BF6-B05E-1B0E8BFBBB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98499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64D43-A63E-484A-BD8C-015F2D46CA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7122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A4905-5C11-42E3-BFD8-A5AFFB507C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99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3338-8735-472A-A014-9ECCA92DC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76535-94F3-4178-AAAA-B419401282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2296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3C808-E06D-42E5-A3AE-443404AD60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184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E0BE4-2E88-4326-B1C6-8BCC1515EA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913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CD17C-CC38-4B8E-A0EA-49F2868076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2123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ABA82-71BE-4D11-8FA6-5B3C2EB63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174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FC7A8-2BBC-4451-A339-F0A8CD45F1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08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30F1F-A814-4D10-998A-EA4E6C5B8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587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26B16-51F7-4B38-B282-5F22C5DEE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59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7ABDE-1D79-4792-BCC7-A227A2B02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106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E9444-3CFB-40EC-B6ED-6ADB5F425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0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BE80E-2784-4030-9343-1D9105BB4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661E9-7185-4684-B7B4-ACD531FCAF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304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BA0A3-2E22-467F-8A10-94D3684C3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963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86F1E-55FD-4C53-856C-605AA4B297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870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83E9F-31DA-401B-8FB0-B3FB98305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741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BCF55-7DE1-480D-A160-174E47444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1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02983-431A-4B58-A444-632B7C3B1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E4DF3-FA8F-4183-B8C4-20A0EA9CE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B490C-8F0F-4E55-9632-F78F05177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C5B1A-6E15-4BBA-A368-5C4DB9010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D55C7-979B-4CE7-862A-E393FF793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7043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87044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</p:grpSp>
      <p:sp>
        <p:nvSpPr>
          <p:cNvPr id="870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-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68966795-0323-4A9D-B304-C82F793F6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00151" r:id="rId1"/>
    <p:sldLayoutId id="2147500152" r:id="rId2"/>
    <p:sldLayoutId id="2147500153" r:id="rId3"/>
    <p:sldLayoutId id="2147500154" r:id="rId4"/>
    <p:sldLayoutId id="2147500155" r:id="rId5"/>
    <p:sldLayoutId id="2147500156" r:id="rId6"/>
    <p:sldLayoutId id="2147500157" r:id="rId7"/>
    <p:sldLayoutId id="2147500158" r:id="rId8"/>
    <p:sldLayoutId id="2147500159" r:id="rId9"/>
    <p:sldLayoutId id="2147500160" r:id="rId10"/>
    <p:sldLayoutId id="2147500161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263525"/>
            <a:ext cx="8262938" cy="969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het opmaakprofiel van de modeltitel te bewerken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524000"/>
            <a:ext cx="7793038" cy="4559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00114" r:id="rId1"/>
    <p:sldLayoutId id="2147500115" r:id="rId2"/>
    <p:sldLayoutId id="2147500116" r:id="rId3"/>
    <p:sldLayoutId id="2147500117" r:id="rId4"/>
    <p:sldLayoutId id="2147500118" r:id="rId5"/>
    <p:sldLayoutId id="2147500119" r:id="rId6"/>
    <p:sldLayoutId id="2147500120" r:id="rId7"/>
    <p:sldLayoutId id="2147500121" r:id="rId8"/>
    <p:sldLayoutId id="2147500122" r:id="rId9"/>
    <p:sldLayoutId id="2147500123" r:id="rId10"/>
    <p:sldLayoutId id="2147500124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Blip>
          <a:blip r:embed="rId13"/>
        </a:buBlip>
        <a:defRPr sz="2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866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38313" y="6477000"/>
            <a:ext cx="5797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10488" y="6477000"/>
            <a:ext cx="7477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2475677-1803-4C45-8862-BE2EAB0BB5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68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574" r:id="rId1"/>
    <p:sldLayoutId id="2147500575" r:id="rId2"/>
    <p:sldLayoutId id="2147500576" r:id="rId3"/>
    <p:sldLayoutId id="2147500577" r:id="rId4"/>
    <p:sldLayoutId id="2147500578" r:id="rId5"/>
    <p:sldLayoutId id="2147500579" r:id="rId6"/>
    <p:sldLayoutId id="2147500580" r:id="rId7"/>
    <p:sldLayoutId id="2147500581" r:id="rId8"/>
    <p:sldLayoutId id="2147500582" r:id="rId9"/>
    <p:sldLayoutId id="2147500583" r:id="rId10"/>
    <p:sldLayoutId id="214750058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866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38313" y="6477000"/>
            <a:ext cx="5797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10488" y="6477000"/>
            <a:ext cx="7477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BC91355-9562-4D7B-86F4-42C912D76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598" r:id="rId1"/>
    <p:sldLayoutId id="2147500599" r:id="rId2"/>
    <p:sldLayoutId id="2147500600" r:id="rId3"/>
    <p:sldLayoutId id="2147500601" r:id="rId4"/>
    <p:sldLayoutId id="2147500602" r:id="rId5"/>
    <p:sldLayoutId id="2147500603" r:id="rId6"/>
    <p:sldLayoutId id="2147500604" r:id="rId7"/>
    <p:sldLayoutId id="2147500605" r:id="rId8"/>
    <p:sldLayoutId id="2147500606" r:id="rId9"/>
    <p:sldLayoutId id="2147500607" r:id="rId10"/>
    <p:sldLayoutId id="214750060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br>
              <a:rPr lang="en-IN" sz="3200" dirty="0">
                <a:solidFill>
                  <a:schemeClr val="bg2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IN" sz="3200" dirty="0">
                <a:solidFill>
                  <a:srgbClr val="000000"/>
                </a:solidFill>
                <a:effectLst/>
              </a:rPr>
              <a:t>CS60064</a:t>
            </a:r>
            <a:r>
              <a:rPr lang="en-IN" sz="3200" dirty="0">
                <a:solidFill>
                  <a:schemeClr val="bg2"/>
                </a:solidFill>
                <a:effectLst/>
                <a:cs typeface="Calibri" pitchFamily="34" charset="0"/>
              </a:rPr>
              <a:t>                                   Spring </a:t>
            </a:r>
            <a:r>
              <a:rPr lang="en-US" sz="3200" dirty="0">
                <a:solidFill>
                  <a:schemeClr val="bg2"/>
                </a:solidFill>
                <a:effectLst/>
                <a:cs typeface="Calibri" pitchFamily="34" charset="0"/>
              </a:rPr>
              <a:t>2022</a:t>
            </a:r>
            <a:r>
              <a:rPr lang="en-IN" sz="3200" dirty="0">
                <a:solidFill>
                  <a:schemeClr val="bg2"/>
                </a:solidFill>
                <a:effectLst/>
                <a:cs typeface="Calibri" pitchFamily="34" charset="0"/>
              </a:rPr>
              <a:t> </a:t>
            </a:r>
            <a:r>
              <a:rPr lang="en-IN" sz="3200" b="1" dirty="0">
                <a:solidFill>
                  <a:schemeClr val="bg2"/>
                </a:solidFill>
                <a:effectLst/>
                <a:cs typeface="Calibri" pitchFamily="34" charset="0"/>
              </a:rPr>
              <a:t>                </a:t>
            </a:r>
            <a:br>
              <a:rPr lang="en-IN" sz="3200" b="1" dirty="0">
                <a:solidFill>
                  <a:schemeClr val="bg2"/>
                </a:solidFill>
                <a:effectLst/>
                <a:cs typeface="Calibri" pitchFamily="34" charset="0"/>
              </a:rPr>
            </a:br>
            <a:r>
              <a:rPr lang="en-IN" sz="3200" dirty="0">
                <a:solidFill>
                  <a:srgbClr val="000000"/>
                </a:solidFill>
                <a:effectLst/>
              </a:rPr>
              <a:t>Computational Geometry</a:t>
            </a:r>
            <a:endParaRPr lang="en-IN" sz="3200" b="1" dirty="0">
              <a:solidFill>
                <a:schemeClr val="bg2"/>
              </a:solidFill>
              <a:effectLst/>
              <a:cs typeface="Times New Roman" pitchFamily="18" charset="0"/>
            </a:endParaRPr>
          </a:p>
        </p:txBody>
      </p:sp>
      <p:sp>
        <p:nvSpPr>
          <p:cNvPr id="202755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6" name="Line 1029"/>
          <p:cNvSpPr>
            <a:spLocks noChangeShapeType="1"/>
          </p:cNvSpPr>
          <p:nvPr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7" name="Line 1031"/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8" name="Text Box 1032"/>
          <p:cNvSpPr txBox="1">
            <a:spLocks noChangeArrowheads="1"/>
          </p:cNvSpPr>
          <p:nvPr/>
        </p:nvSpPr>
        <p:spPr bwMode="auto">
          <a:xfrm>
            <a:off x="0" y="5715000"/>
            <a:ext cx="9144000" cy="1077913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Indian Institute of Technology Kharagpur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Computer Science and Engineering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2759" name="TextBox 9"/>
          <p:cNvSpPr txBox="1">
            <a:spLocks noChangeArrowheads="1"/>
          </p:cNvSpPr>
          <p:nvPr/>
        </p:nvSpPr>
        <p:spPr bwMode="auto">
          <a:xfrm>
            <a:off x="0" y="2477631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Instructors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Times New Roman"/>
              <a:cs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Bhargab B. Bhattacharya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Partha</a:t>
            </a:r>
            <a:r>
              <a:rPr lang="en-US" sz="2800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Bhowmick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Times New Roman"/>
              <a:cs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02 March 2022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Lecture #</a:t>
            </a:r>
            <a:r>
              <a:rPr lang="en-US" sz="2800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22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/>
              <a:ea typeface="Times New Roman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4573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2FFD494-255E-49E6-956C-515DB877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252" y="304800"/>
            <a:ext cx="9157252" cy="685800"/>
          </a:xfrm>
          <a:solidFill>
            <a:srgbClr val="FF00FF"/>
          </a:solidFill>
        </p:spPr>
        <p:txBody>
          <a:bodyPr/>
          <a:lstStyle/>
          <a:p>
            <a:pPr algn="ctr"/>
            <a:r>
              <a:rPr lang="en-IN" sz="3600" b="0" dirty="0">
                <a:solidFill>
                  <a:schemeClr val="bg1"/>
                </a:solidFill>
              </a:rPr>
              <a:t>Construction of Arrangements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7C3A5-9560-4D91-B372-CD47FECCDCDC}"/>
              </a:ext>
            </a:extLst>
          </p:cNvPr>
          <p:cNvSpPr txBox="1"/>
          <p:nvPr/>
        </p:nvSpPr>
        <p:spPr>
          <a:xfrm>
            <a:off x="1476430" y="4953000"/>
            <a:ext cx="287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Arrangement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78510-D955-41E2-8498-7C6F7CF3B36D}"/>
              </a:ext>
            </a:extLst>
          </p:cNvPr>
          <p:cNvSpPr txBox="1"/>
          <p:nvPr/>
        </p:nvSpPr>
        <p:spPr>
          <a:xfrm>
            <a:off x="5562600" y="2895600"/>
            <a:ext cx="287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Representation?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N" sz="2400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DCEL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5CF951-5FEC-4544-AC3F-B231AAEB6CE2}"/>
              </a:ext>
            </a:extLst>
          </p:cNvPr>
          <p:cNvGrpSpPr/>
          <p:nvPr/>
        </p:nvGrpSpPr>
        <p:grpSpPr>
          <a:xfrm>
            <a:off x="1143000" y="2399332"/>
            <a:ext cx="3541006" cy="2059335"/>
            <a:chOff x="1143000" y="2399332"/>
            <a:chExt cx="3541006" cy="205933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4A73CCC-C755-4C87-B58B-47D576966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000" y="2399332"/>
              <a:ext cx="3541006" cy="2059335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E6CD20D-CA9C-490B-8659-9904A275EB1D}"/>
                </a:ext>
              </a:extLst>
            </p:cNvPr>
            <p:cNvSpPr/>
            <p:nvPr/>
          </p:nvSpPr>
          <p:spPr bwMode="auto">
            <a:xfrm>
              <a:off x="1143000" y="3657600"/>
              <a:ext cx="228600" cy="233065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C5755D-4584-43F5-A51C-761515E5F35F}"/>
                </a:ext>
              </a:extLst>
            </p:cNvPr>
            <p:cNvSpPr/>
            <p:nvPr/>
          </p:nvSpPr>
          <p:spPr bwMode="auto">
            <a:xfrm>
              <a:off x="2799203" y="3890665"/>
              <a:ext cx="228600" cy="233065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3C2D32D-2668-4D06-BAC9-2721689F2F90}"/>
                </a:ext>
              </a:extLst>
            </p:cNvPr>
            <p:cNvSpPr/>
            <p:nvPr/>
          </p:nvSpPr>
          <p:spPr bwMode="auto">
            <a:xfrm>
              <a:off x="2570603" y="3257738"/>
              <a:ext cx="228600" cy="233065"/>
            </a:xfrm>
            <a:prstGeom prst="ellipse">
              <a:avLst/>
            </a:prstGeom>
            <a:solidFill>
              <a:srgbClr val="99FF33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448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2FFD494-255E-49E6-956C-515DB877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176"/>
            <a:ext cx="9144000" cy="685800"/>
          </a:xfrm>
          <a:solidFill>
            <a:srgbClr val="FF00FF"/>
          </a:solidFill>
        </p:spPr>
        <p:txBody>
          <a:bodyPr/>
          <a:lstStyle/>
          <a:p>
            <a:r>
              <a:rPr lang="en-IN" sz="3600" b="0" dirty="0">
                <a:solidFill>
                  <a:schemeClr val="bg1"/>
                </a:solidFill>
              </a:rPr>
              <a:t>Implementation of Arrangement </a:t>
            </a:r>
            <a:r>
              <a:rPr lang="en-IN" sz="3600" b="0" i="1" dirty="0">
                <a:solidFill>
                  <a:schemeClr val="bg1"/>
                </a:solidFill>
              </a:rPr>
              <a:t>A</a:t>
            </a:r>
            <a:r>
              <a:rPr lang="en-IN" sz="3600" b="0" dirty="0">
                <a:solidFill>
                  <a:schemeClr val="bg1"/>
                </a:solidFill>
              </a:rPr>
              <a:t>(</a:t>
            </a:r>
            <a:r>
              <a:rPr lang="en-IN" sz="3600" b="0" i="1" dirty="0">
                <a:solidFill>
                  <a:schemeClr val="bg1"/>
                </a:solidFill>
              </a:rPr>
              <a:t>L</a:t>
            </a:r>
            <a:r>
              <a:rPr lang="en-IN" sz="3600" b="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62A1837-DCA9-49B4-8F3B-296167117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037" y="706632"/>
            <a:ext cx="932769" cy="6401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EE8C92-4E55-4228-B3FB-BBDCC1DF7E66}"/>
              </a:ext>
            </a:extLst>
          </p:cNvPr>
          <p:cNvSpPr txBox="1"/>
          <p:nvPr/>
        </p:nvSpPr>
        <p:spPr>
          <a:xfrm>
            <a:off x="228600" y="757244"/>
            <a:ext cx="845523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Consider incremental construction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= {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…,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.. l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 new line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arrives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Previous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(</a:t>
            </a:r>
            <a:r>
              <a:rPr kumimoji="0" lang="en-I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i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 –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1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)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 lines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partition the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boundary of box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B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 into 2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–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half-edges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Find the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half-edge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on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B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 intersected by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  <a:sym typeface="Symbol" panose="05050102010706020507" pitchFamily="18" charset="2"/>
              </a:rPr>
              <a:t>Face where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 enters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L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): found in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(</a:t>
            </a:r>
            <a:r>
              <a:rPr kumimoji="0" lang="en-I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i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) time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Trace through the boundary of the cell CCW to determine where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exits; Continue ….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805841-7AFE-4C9E-90A6-1A08B81DD4CF}"/>
              </a:ext>
            </a:extLst>
          </p:cNvPr>
          <p:cNvSpPr txBox="1"/>
          <p:nvPr/>
        </p:nvSpPr>
        <p:spPr>
          <a:xfrm>
            <a:off x="6375573" y="3530902"/>
            <a:ext cx="266342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Ref: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DM Lecture Notes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BC07BA-18DD-40DE-B635-892CE556403C}"/>
              </a:ext>
            </a:extLst>
          </p:cNvPr>
          <p:cNvSpPr txBox="1"/>
          <p:nvPr/>
        </p:nvSpPr>
        <p:spPr>
          <a:xfrm>
            <a:off x="5206461" y="1628973"/>
            <a:ext cx="371338" cy="507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0103B-D474-489F-89C0-D06CEB6C8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247" y="757244"/>
            <a:ext cx="3420754" cy="22535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DDAF3D-578C-4EED-9383-79C1AEF6A142}"/>
              </a:ext>
            </a:extLst>
          </p:cNvPr>
          <p:cNvSpPr txBox="1"/>
          <p:nvPr/>
        </p:nvSpPr>
        <p:spPr>
          <a:xfrm>
            <a:off x="5746939" y="2989571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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L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A2C46-F8B6-4C0F-A2E7-FFF02D66C819}"/>
              </a:ext>
            </a:extLst>
          </p:cNvPr>
          <p:cNvSpPr txBox="1"/>
          <p:nvPr/>
        </p:nvSpPr>
        <p:spPr>
          <a:xfrm>
            <a:off x="6893520" y="2989570"/>
            <a:ext cx="225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Bounding box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59790A-0D33-4374-A871-8EA1F6353E22}"/>
              </a:ext>
            </a:extLst>
          </p:cNvPr>
          <p:cNvCxnSpPr>
            <a:cxnSpLocks/>
          </p:cNvCxnSpPr>
          <p:nvPr/>
        </p:nvCxnSpPr>
        <p:spPr bwMode="auto">
          <a:xfrm flipV="1">
            <a:off x="5746939" y="2101437"/>
            <a:ext cx="0" cy="2640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27CAA1-0CC6-45C1-87A4-DF171FE68E88}"/>
              </a:ext>
            </a:extLst>
          </p:cNvPr>
          <p:cNvCxnSpPr>
            <a:cxnSpLocks/>
          </p:cNvCxnSpPr>
          <p:nvPr/>
        </p:nvCxnSpPr>
        <p:spPr bwMode="auto">
          <a:xfrm>
            <a:off x="5308077" y="2093844"/>
            <a:ext cx="5394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097D142-EE7C-4BAF-B6FF-32BBBE1B7380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4807467" y="2615125"/>
            <a:ext cx="1186346" cy="645208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66A8D9-C8CE-479B-AAF7-9D6504FACB2E}"/>
              </a:ext>
            </a:extLst>
          </p:cNvPr>
          <p:cNvCxnSpPr>
            <a:cxnSpLocks/>
          </p:cNvCxnSpPr>
          <p:nvPr/>
        </p:nvCxnSpPr>
        <p:spPr bwMode="auto">
          <a:xfrm flipH="1">
            <a:off x="6138414" y="2229138"/>
            <a:ext cx="220594" cy="2726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9BFE31-A10E-47E9-9FB1-16B994761FCF}"/>
              </a:ext>
            </a:extLst>
          </p:cNvPr>
          <p:cNvCxnSpPr>
            <a:cxnSpLocks/>
          </p:cNvCxnSpPr>
          <p:nvPr/>
        </p:nvCxnSpPr>
        <p:spPr bwMode="auto">
          <a:xfrm>
            <a:off x="6197626" y="2495683"/>
            <a:ext cx="237255" cy="2027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1D09676-7785-4ED2-A111-9488BF141E21}"/>
              </a:ext>
            </a:extLst>
          </p:cNvPr>
          <p:cNvCxnSpPr>
            <a:cxnSpLocks/>
          </p:cNvCxnSpPr>
          <p:nvPr/>
        </p:nvCxnSpPr>
        <p:spPr bwMode="auto">
          <a:xfrm flipV="1">
            <a:off x="6424659" y="2365450"/>
            <a:ext cx="284280" cy="2431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F243EB-5C16-4E9A-84EF-C2681C33B09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394758" y="2143312"/>
            <a:ext cx="172041" cy="1981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6E0BE3-B92D-408A-8B83-86A80BB14A71}"/>
              </a:ext>
            </a:extLst>
          </p:cNvPr>
          <p:cNvSpPr txBox="1"/>
          <p:nvPr/>
        </p:nvSpPr>
        <p:spPr>
          <a:xfrm>
            <a:off x="228600" y="5218690"/>
            <a:ext cx="8675590" cy="1446550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i="1" dirty="0"/>
              <a:t>Concern: </a:t>
            </a:r>
            <a:r>
              <a:rPr lang="en-IN" sz="2200" dirty="0"/>
              <a:t>At the </a:t>
            </a:r>
            <a:r>
              <a:rPr lang="en-IN" sz="2200" i="1" dirty="0" err="1"/>
              <a:t>i</a:t>
            </a:r>
            <a:r>
              <a:rPr lang="en-IN" sz="2200" dirty="0" err="1"/>
              <a:t>-th</a:t>
            </a:r>
            <a:r>
              <a:rPr lang="en-IN" sz="2200" dirty="0"/>
              <a:t> iteration, each facial traversal may take </a:t>
            </a:r>
            <a:r>
              <a:rPr lang="en-IN" sz="2200" i="1" dirty="0"/>
              <a:t>O</a:t>
            </a:r>
            <a:r>
              <a:rPr lang="en-IN" sz="2200" dirty="0"/>
              <a:t>(</a:t>
            </a:r>
            <a:r>
              <a:rPr lang="en-IN" sz="2200" i="1" dirty="0" err="1"/>
              <a:t>i</a:t>
            </a:r>
            <a:r>
              <a:rPr lang="en-IN" sz="2200" dirty="0"/>
              <a:t>) time, and covering </a:t>
            </a:r>
            <a:r>
              <a:rPr lang="en-IN" sz="2200" i="1" dirty="0"/>
              <a:t>O</a:t>
            </a:r>
            <a:r>
              <a:rPr lang="en-IN" sz="2200" dirty="0"/>
              <a:t>(</a:t>
            </a:r>
            <a:r>
              <a:rPr lang="en-IN" sz="2200" i="1" dirty="0" err="1"/>
              <a:t>i</a:t>
            </a:r>
            <a:r>
              <a:rPr lang="en-IN" sz="2200" dirty="0"/>
              <a:t>) faces </a:t>
            </a:r>
            <a:r>
              <a:rPr lang="en-IN" sz="2200" dirty="0">
                <a:sym typeface="Symbol" panose="05050102010706020507" pitchFamily="18" charset="2"/>
              </a:rPr>
              <a:t></a:t>
            </a:r>
            <a:r>
              <a:rPr lang="en-IN" sz="2200" dirty="0"/>
              <a:t> </a:t>
            </a:r>
            <a:r>
              <a:rPr lang="en-IN" sz="2200" i="1" dirty="0">
                <a:solidFill>
                  <a:srgbClr val="FF0000"/>
                </a:solidFill>
              </a:rPr>
              <a:t>O</a:t>
            </a:r>
            <a:r>
              <a:rPr lang="en-IN" sz="2200" dirty="0">
                <a:solidFill>
                  <a:srgbClr val="FF0000"/>
                </a:solidFill>
              </a:rPr>
              <a:t>(</a:t>
            </a:r>
            <a:r>
              <a:rPr lang="en-IN" sz="2200" i="1" dirty="0">
                <a:solidFill>
                  <a:srgbClr val="FF0000"/>
                </a:solidFill>
              </a:rPr>
              <a:t>i</a:t>
            </a:r>
            <a:r>
              <a:rPr lang="en-IN" sz="2200" baseline="30000" dirty="0">
                <a:solidFill>
                  <a:srgbClr val="FF0000"/>
                </a:solidFill>
              </a:rPr>
              <a:t>2</a:t>
            </a:r>
            <a:r>
              <a:rPr lang="en-IN" sz="2200" dirty="0">
                <a:solidFill>
                  <a:srgbClr val="FF0000"/>
                </a:solidFill>
              </a:rPr>
              <a:t>) </a:t>
            </a:r>
            <a:r>
              <a:rPr lang="en-IN" sz="2200" dirty="0">
                <a:sym typeface="Symbol" panose="05050102010706020507" pitchFamily="18" charset="2"/>
              </a:rPr>
              <a:t> </a:t>
            </a:r>
            <a:r>
              <a:rPr lang="en-IN" sz="2200" i="1" dirty="0"/>
              <a:t>O</a:t>
            </a:r>
            <a:r>
              <a:rPr lang="en-IN" sz="2200" dirty="0"/>
              <a:t>(</a:t>
            </a:r>
            <a:r>
              <a:rPr lang="en-IN" sz="2200" i="1" dirty="0"/>
              <a:t>n</a:t>
            </a:r>
            <a:r>
              <a:rPr lang="en-IN" sz="2200" baseline="30000" dirty="0"/>
              <a:t>3</a:t>
            </a:r>
            <a:r>
              <a:rPr lang="en-IN" sz="2200" dirty="0"/>
              <a:t>) for </a:t>
            </a:r>
            <a:r>
              <a:rPr lang="en-IN" sz="2200" i="1" dirty="0"/>
              <a:t>n </a:t>
            </a:r>
            <a:r>
              <a:rPr lang="en-IN" sz="2200" dirty="0"/>
              <a:t>lines!</a:t>
            </a:r>
          </a:p>
          <a:p>
            <a:endParaRPr lang="en-IN" sz="2200" dirty="0"/>
          </a:p>
          <a:p>
            <a:r>
              <a:rPr lang="en-IN" sz="2200" dirty="0"/>
              <a:t>Is it really </a:t>
            </a:r>
            <a:r>
              <a:rPr lang="en-IN" sz="2200" dirty="0">
                <a:solidFill>
                  <a:srgbClr val="FF0000"/>
                </a:solidFill>
              </a:rPr>
              <a:t>cubic</a:t>
            </a:r>
            <a:r>
              <a:rPr lang="en-IN" sz="22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4995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2FFD494-255E-49E6-956C-515DB877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176"/>
            <a:ext cx="9144000" cy="685800"/>
          </a:xfrm>
          <a:solidFill>
            <a:srgbClr val="FF00FF"/>
          </a:solidFill>
        </p:spPr>
        <p:txBody>
          <a:bodyPr/>
          <a:lstStyle/>
          <a:p>
            <a:r>
              <a:rPr lang="en-IN" sz="3600" b="0" dirty="0">
                <a:solidFill>
                  <a:schemeClr val="bg1"/>
                </a:solidFill>
              </a:rPr>
              <a:t>Zone of an Arrangement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D617F7-4BCD-4BD9-93D2-11751650FE5D}"/>
              </a:ext>
            </a:extLst>
          </p:cNvPr>
          <p:cNvSpPr txBox="1"/>
          <p:nvPr/>
        </p:nvSpPr>
        <p:spPr>
          <a:xfrm>
            <a:off x="114300" y="1151993"/>
            <a:ext cx="47970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Zone:</a:t>
            </a:r>
          </a:p>
          <a:p>
            <a:r>
              <a:rPr lang="en-US" sz="2400" dirty="0"/>
              <a:t>The zone of a line </a:t>
            </a:r>
            <a:r>
              <a:rPr lang="en-US" sz="2400" i="1" dirty="0"/>
              <a:t>l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 </a:t>
            </a:r>
            <a:r>
              <a:rPr lang="en-US" sz="2400" i="1" dirty="0">
                <a:sym typeface="Symbol" panose="05050102010706020507" pitchFamily="18" charset="2"/>
              </a:rPr>
              <a:t>L</a:t>
            </a:r>
            <a:r>
              <a:rPr lang="en-US" sz="2400" dirty="0"/>
              <a:t> is the set of </a:t>
            </a:r>
          </a:p>
          <a:p>
            <a:r>
              <a:rPr lang="en-US" sz="2400" dirty="0"/>
              <a:t>cells in </a:t>
            </a:r>
            <a:r>
              <a:rPr lang="en-US" sz="2400" i="1" dirty="0"/>
              <a:t>A</a:t>
            </a:r>
            <a:r>
              <a:rPr lang="en-US" sz="2400" dirty="0"/>
              <a:t>(</a:t>
            </a:r>
            <a:r>
              <a:rPr lang="en-US" sz="2400" i="1" dirty="0"/>
              <a:t>L</a:t>
            </a:r>
            <a:r>
              <a:rPr lang="en-US" sz="2400" dirty="0"/>
              <a:t>) that intersect </a:t>
            </a:r>
            <a:r>
              <a:rPr lang="en-US" sz="2400" i="1" dirty="0"/>
              <a:t>l</a:t>
            </a:r>
            <a:endParaRPr lang="en-IN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B19DE-0ED5-4538-AC7C-168FE00F0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337" y="747149"/>
            <a:ext cx="4054706" cy="23162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DDBF6C-9641-41BF-842F-55F9C7307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075747"/>
            <a:ext cx="1672547" cy="35325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70AD37-DB47-46D7-B98B-D2A6ECF9BD3C}"/>
              </a:ext>
            </a:extLst>
          </p:cNvPr>
          <p:cNvCxnSpPr>
            <a:cxnSpLocks/>
          </p:cNvCxnSpPr>
          <p:nvPr/>
        </p:nvCxnSpPr>
        <p:spPr bwMode="auto">
          <a:xfrm>
            <a:off x="3581400" y="2094350"/>
            <a:ext cx="1093305" cy="1124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E9F159-033E-46B8-B2FD-B44D41D69A4F}"/>
              </a:ext>
            </a:extLst>
          </p:cNvPr>
          <p:cNvCxnSpPr/>
          <p:nvPr/>
        </p:nvCxnSpPr>
        <p:spPr bwMode="auto">
          <a:xfrm>
            <a:off x="4701209" y="2226065"/>
            <a:ext cx="6096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E3F94-8CA9-4574-B43C-B26DA10FD043}"/>
              </a:ext>
            </a:extLst>
          </p:cNvPr>
          <p:cNvSpPr txBox="1"/>
          <p:nvPr/>
        </p:nvSpPr>
        <p:spPr>
          <a:xfrm>
            <a:off x="8153400" y="3733800"/>
            <a:ext cx="685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62A1837-DCA9-49B4-8F3B-296167117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035" y="701664"/>
            <a:ext cx="932769" cy="64013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0031404-5E7C-43A1-9AA7-44964AAC0816}"/>
              </a:ext>
            </a:extLst>
          </p:cNvPr>
          <p:cNvSpPr txBox="1"/>
          <p:nvPr/>
        </p:nvSpPr>
        <p:spPr>
          <a:xfrm>
            <a:off x="172987" y="3677995"/>
            <a:ext cx="86662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latin typeface="CMSS10"/>
              </a:rPr>
              <a:t>Question:</a:t>
            </a:r>
            <a:r>
              <a:rPr lang="en-US" sz="2400" b="0" i="0" u="none" strike="noStrike" baseline="0" dirty="0">
                <a:latin typeface="CMSS10"/>
              </a:rPr>
              <a:t> </a:t>
            </a:r>
          </a:p>
          <a:p>
            <a:r>
              <a:rPr lang="en-US" sz="2400" b="0" i="0" u="none" strike="noStrike" baseline="0" dirty="0">
                <a:latin typeface="Arial Narrow" panose="020B0606020202030204" pitchFamily="34" charset="0"/>
              </a:rPr>
              <a:t>What is the combinatorial complexity of the zone of a  line </a:t>
            </a:r>
            <a:r>
              <a:rPr lang="en-US" sz="2400" i="1" dirty="0"/>
              <a:t>l</a:t>
            </a:r>
            <a:r>
              <a:rPr lang="en-US" sz="2400" dirty="0"/>
              <a:t> </a:t>
            </a:r>
            <a:r>
              <a:rPr lang="en-US" sz="2400" dirty="0">
                <a:latin typeface="Arial Narrow" panose="020B0606020202030204" pitchFamily="34" charset="0"/>
                <a:sym typeface="Symbol" panose="05050102010706020507" pitchFamily="18" charset="2"/>
              </a:rPr>
              <a:t> </a:t>
            </a:r>
            <a:r>
              <a:rPr lang="en-US" sz="2400" i="1" dirty="0">
                <a:latin typeface="Arial Narrow" panose="020B0606020202030204" pitchFamily="34" charset="0"/>
                <a:sym typeface="Symbol" panose="05050102010706020507" pitchFamily="18" charset="2"/>
              </a:rPr>
              <a:t>L</a:t>
            </a:r>
            <a:r>
              <a:rPr lang="en-US" sz="2400" dirty="0">
                <a:latin typeface="Arial Narrow" panose="020B0606020202030204" pitchFamily="34" charset="0"/>
              </a:rPr>
              <a:t> in an arrangement </a:t>
            </a:r>
            <a:r>
              <a:rPr lang="en-US" sz="2400" i="1" dirty="0">
                <a:latin typeface="Arial Narrow" panose="020B0606020202030204" pitchFamily="34" charset="0"/>
              </a:rPr>
              <a:t>A</a:t>
            </a:r>
            <a:r>
              <a:rPr lang="en-US" sz="2400" dirty="0">
                <a:latin typeface="Arial Narrow" panose="020B0606020202030204" pitchFamily="34" charset="0"/>
              </a:rPr>
              <a:t>(</a:t>
            </a:r>
            <a:r>
              <a:rPr lang="en-US" sz="2400" i="1" dirty="0">
                <a:latin typeface="Arial Narrow" panose="020B0606020202030204" pitchFamily="34" charset="0"/>
              </a:rPr>
              <a:t>L</a:t>
            </a:r>
            <a:r>
              <a:rPr lang="en-US" sz="2400" dirty="0">
                <a:latin typeface="Arial Narrow" panose="020B0606020202030204" pitchFamily="34" charset="0"/>
              </a:rPr>
              <a:t>) of </a:t>
            </a:r>
            <a:r>
              <a:rPr lang="en-US" sz="2400" i="1" dirty="0">
                <a:latin typeface="Arial Narrow" panose="020B0606020202030204" pitchFamily="34" charset="0"/>
              </a:rPr>
              <a:t>n</a:t>
            </a:r>
            <a:r>
              <a:rPr lang="en-US" sz="2400" dirty="0">
                <a:latin typeface="Arial Narrow" panose="020B0606020202030204" pitchFamily="34" charset="0"/>
              </a:rPr>
              <a:t> lines? In other words, what is total number of 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edges of all the cells in the zone intercepted by </a:t>
            </a:r>
            <a:r>
              <a:rPr lang="en-US" sz="2400" i="1" dirty="0"/>
              <a:t>l</a:t>
            </a:r>
            <a:r>
              <a:rPr lang="en-US" sz="2400" dirty="0"/>
              <a:t> </a:t>
            </a:r>
            <a:r>
              <a:rPr lang="en-US" sz="2400" dirty="0">
                <a:latin typeface="Arial Narrow" panose="020B0606020202030204" pitchFamily="34" charset="0"/>
              </a:rPr>
              <a:t>? 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Is it linear or quadratic?</a:t>
            </a:r>
            <a:endParaRPr lang="en-IN" sz="2400" dirty="0">
              <a:latin typeface="Arial Narrow" panose="020B0606020202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FE16AD-D5EB-4ED7-AD39-B366A0F0503F}"/>
              </a:ext>
            </a:extLst>
          </p:cNvPr>
          <p:cNvSpPr txBox="1"/>
          <p:nvPr/>
        </p:nvSpPr>
        <p:spPr>
          <a:xfrm>
            <a:off x="299004" y="5769870"/>
            <a:ext cx="80424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MSS10"/>
              </a:rPr>
              <a:t>Note: </a:t>
            </a:r>
            <a:r>
              <a:rPr lang="en-US" sz="2400" b="0" i="0" u="none" strike="noStrike" baseline="0" dirty="0">
                <a:latin typeface="CMSS10"/>
              </a:rPr>
              <a:t>Some lines of </a:t>
            </a:r>
            <a:r>
              <a:rPr lang="en-US" sz="2400" b="0" i="1" u="none" strike="noStrike" baseline="0" dirty="0">
                <a:latin typeface="CMSSI10"/>
              </a:rPr>
              <a:t>L</a:t>
            </a:r>
            <a:r>
              <a:rPr lang="en-US" sz="2400" b="0" i="0" u="none" strike="noStrike" baseline="0" dirty="0">
                <a:latin typeface="CMSSI10"/>
              </a:rPr>
              <a:t> may </a:t>
            </a:r>
            <a:r>
              <a:rPr lang="en-US" sz="2400" b="0" i="0" u="none" strike="noStrike" baseline="0" dirty="0">
                <a:latin typeface="CMSS10"/>
              </a:rPr>
              <a:t>appear in several cells of the zone</a:t>
            </a:r>
            <a:endParaRPr lang="en-IN" sz="24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F268FF-C81B-47E8-9180-6BC3A69F1461}"/>
              </a:ext>
            </a:extLst>
          </p:cNvPr>
          <p:cNvGrpSpPr/>
          <p:nvPr/>
        </p:nvGrpSpPr>
        <p:grpSpPr>
          <a:xfrm>
            <a:off x="7692347" y="2895600"/>
            <a:ext cx="837083" cy="2970382"/>
            <a:chOff x="7692347" y="2895600"/>
            <a:chExt cx="837083" cy="2970382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B7272A9-AE23-402B-9D57-3EC10DE924E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529430" y="2895600"/>
              <a:ext cx="0" cy="11049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F7B94A6-F744-493D-BA71-AB153A2598B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692347" y="4000501"/>
              <a:ext cx="837083" cy="186548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A297165-78EA-43D5-A21A-E86828087775}"/>
              </a:ext>
            </a:extLst>
          </p:cNvPr>
          <p:cNvSpPr txBox="1"/>
          <p:nvPr/>
        </p:nvSpPr>
        <p:spPr>
          <a:xfrm>
            <a:off x="206118" y="2449925"/>
            <a:ext cx="4797037" cy="1200329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Understanding of the complexity of Zone(</a:t>
            </a:r>
            <a:r>
              <a:rPr lang="en-US" sz="2400" i="1" dirty="0"/>
              <a:t>l</a:t>
            </a:r>
            <a:r>
              <a:rPr lang="en-US" sz="2400" dirty="0">
                <a:sym typeface="Symbol" panose="05050102010706020507" pitchFamily="18" charset="2"/>
              </a:rPr>
              <a:t>) leads to an efficient construction of </a:t>
            </a:r>
            <a:r>
              <a:rPr lang="en-US" sz="2400" i="1" dirty="0"/>
              <a:t>A</a:t>
            </a:r>
            <a:r>
              <a:rPr lang="en-US" sz="2400" dirty="0"/>
              <a:t>(</a:t>
            </a:r>
            <a:r>
              <a:rPr lang="en-US" sz="2400" i="1" dirty="0"/>
              <a:t>L</a:t>
            </a:r>
            <a:r>
              <a:rPr lang="en-US" sz="2400" dirty="0"/>
              <a:t>)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199601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1" grpId="0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557"/>
            <a:ext cx="9143999" cy="928255"/>
          </a:xfr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0" dirty="0"/>
              <a:t>Zones in Arrangements: Example</a:t>
            </a:r>
            <a:endParaRPr lang="en-IN" b="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1888" y="2264701"/>
            <a:ext cx="5746112" cy="36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>
            <a:cxnSpLocks/>
          </p:cNvCxnSpPr>
          <p:nvPr/>
        </p:nvCxnSpPr>
        <p:spPr bwMode="auto">
          <a:xfrm flipV="1">
            <a:off x="1003852" y="4893733"/>
            <a:ext cx="5549348" cy="26137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E79066-048B-461B-A1FB-C83971D76F87}"/>
              </a:ext>
            </a:extLst>
          </p:cNvPr>
          <p:cNvSpPr txBox="1"/>
          <p:nvPr/>
        </p:nvSpPr>
        <p:spPr>
          <a:xfrm>
            <a:off x="233621" y="4421945"/>
            <a:ext cx="15404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line </a:t>
            </a:r>
            <a:r>
              <a:rPr lang="en-US" sz="2400" i="1" dirty="0"/>
              <a:t>l </a:t>
            </a:r>
            <a:r>
              <a:rPr lang="en-US" sz="2400" dirty="0">
                <a:sym typeface="Symbol" panose="05050102010706020507" pitchFamily="18" charset="2"/>
              </a:rPr>
              <a:t> </a:t>
            </a:r>
            <a:r>
              <a:rPr lang="en-US" sz="2400" i="1" dirty="0">
                <a:sym typeface="Symbol" panose="05050102010706020507" pitchFamily="18" charset="2"/>
              </a:rPr>
              <a:t>L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9300B-E664-491C-B539-25383B4B0C61}"/>
              </a:ext>
            </a:extLst>
          </p:cNvPr>
          <p:cNvSpPr txBox="1"/>
          <p:nvPr/>
        </p:nvSpPr>
        <p:spPr>
          <a:xfrm>
            <a:off x="5486400" y="1871089"/>
            <a:ext cx="40190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Cells intercepted by line </a:t>
            </a:r>
            <a:r>
              <a:rPr lang="en-US" sz="2200" i="1" dirty="0"/>
              <a:t>l</a:t>
            </a:r>
            <a:r>
              <a:rPr lang="en-US" sz="2200" dirty="0"/>
              <a:t> </a:t>
            </a:r>
            <a:r>
              <a:rPr lang="en-US" sz="2200" dirty="0">
                <a:sym typeface="Symbol" panose="05050102010706020507" pitchFamily="18" charset="2"/>
              </a:rPr>
              <a:t> </a:t>
            </a:r>
            <a:r>
              <a:rPr lang="en-US" sz="2200" i="1" dirty="0">
                <a:sym typeface="Symbol" panose="05050102010706020507" pitchFamily="18" charset="2"/>
              </a:rPr>
              <a:t>L: Zone </a:t>
            </a:r>
            <a:r>
              <a:rPr lang="en-US" sz="2200" dirty="0">
                <a:sym typeface="Symbol" panose="05050102010706020507" pitchFamily="18" charset="2"/>
              </a:rPr>
              <a:t>(</a:t>
            </a:r>
            <a:r>
              <a:rPr lang="en-US" sz="2200" i="1" dirty="0">
                <a:sym typeface="Symbol" panose="05050102010706020507" pitchFamily="18" charset="2"/>
              </a:rPr>
              <a:t>l</a:t>
            </a:r>
            <a:r>
              <a:rPr lang="en-US" sz="2200" dirty="0">
                <a:sym typeface="Symbol" panose="05050102010706020507" pitchFamily="18" charset="2"/>
              </a:rPr>
              <a:t>)</a:t>
            </a:r>
            <a:r>
              <a:rPr lang="en-US" sz="2200" i="1" dirty="0">
                <a:sym typeface="Symbol" panose="05050102010706020507" pitchFamily="18" charset="2"/>
              </a:rPr>
              <a:t> = A, B, C, D, E, F</a:t>
            </a:r>
            <a:endParaRPr lang="en-IN" sz="22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46CF68-C038-4127-885C-FD909E277ECA}"/>
              </a:ext>
            </a:extLst>
          </p:cNvPr>
          <p:cNvSpPr txBox="1"/>
          <p:nvPr/>
        </p:nvSpPr>
        <p:spPr>
          <a:xfrm>
            <a:off x="518215" y="5374456"/>
            <a:ext cx="34289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# edges in these cells </a:t>
            </a:r>
            <a:r>
              <a:rPr lang="en-US" sz="2200" i="1" dirty="0">
                <a:solidFill>
                  <a:srgbClr val="C00000"/>
                </a:solidFill>
                <a:sym typeface="Symbol" panose="05050102010706020507" pitchFamily="18" charset="2"/>
              </a:rPr>
              <a:t>= </a:t>
            </a:r>
          </a:p>
          <a:p>
            <a:r>
              <a:rPr lang="en-US" sz="2200" dirty="0">
                <a:solidFill>
                  <a:srgbClr val="C00000"/>
                </a:solidFill>
                <a:sym typeface="Symbol" panose="05050102010706020507" pitchFamily="18" charset="2"/>
              </a:rPr>
              <a:t>2 + 4 + 3 + 4 + 2 + 4 = 19</a:t>
            </a:r>
            <a:endParaRPr lang="en-IN" sz="22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D3F5C3-E5A5-42A3-B8A9-EB60717229A9}"/>
              </a:ext>
            </a:extLst>
          </p:cNvPr>
          <p:cNvSpPr txBox="1"/>
          <p:nvPr/>
        </p:nvSpPr>
        <p:spPr>
          <a:xfrm>
            <a:off x="5486401" y="2936134"/>
            <a:ext cx="3657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Edges that separate adjacent cells are counted twice</a:t>
            </a: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FDC7DA-4F53-46A8-AA86-38F9822A53D3}"/>
              </a:ext>
            </a:extLst>
          </p:cNvPr>
          <p:cNvSpPr txBox="1"/>
          <p:nvPr/>
        </p:nvSpPr>
        <p:spPr>
          <a:xfrm>
            <a:off x="95768" y="995044"/>
            <a:ext cx="90482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atin typeface="Arial Narrow" panose="020B0606020202030204" pitchFamily="34" charset="0"/>
              </a:rPr>
              <a:t>Q.</a:t>
            </a:r>
            <a:r>
              <a:rPr lang="en-US" sz="2400" dirty="0">
                <a:latin typeface="Arial Narrow" panose="020B0606020202030204" pitchFamily="34" charset="0"/>
              </a:rPr>
              <a:t> What is total number of edges of all the cells in the zone intercepted by </a:t>
            </a:r>
            <a:r>
              <a:rPr lang="en-US" sz="2400" i="1" dirty="0"/>
              <a:t>l </a:t>
            </a:r>
            <a:r>
              <a:rPr lang="en-US" sz="2400" dirty="0">
                <a:latin typeface="Arial Narrow" panose="020B0606020202030204" pitchFamily="34" charset="0"/>
              </a:rPr>
              <a:t>in an arrangement </a:t>
            </a:r>
            <a:r>
              <a:rPr lang="en-US" sz="2400" i="1" dirty="0">
                <a:latin typeface="Arial Narrow" panose="020B0606020202030204" pitchFamily="34" charset="0"/>
              </a:rPr>
              <a:t>L</a:t>
            </a:r>
            <a:r>
              <a:rPr lang="en-US" sz="2400" dirty="0">
                <a:latin typeface="Arial Narrow" panose="020B0606020202030204" pitchFamily="34" charset="0"/>
              </a:rPr>
              <a:t> of </a:t>
            </a:r>
            <a:r>
              <a:rPr lang="en-US" sz="2400" i="1" dirty="0">
                <a:latin typeface="Arial Narrow" panose="020B0606020202030204" pitchFamily="34" charset="0"/>
              </a:rPr>
              <a:t>n</a:t>
            </a:r>
            <a:r>
              <a:rPr lang="en-US" sz="2400" dirty="0">
                <a:latin typeface="Arial Narrow" panose="020B0606020202030204" pitchFamily="34" charset="0"/>
              </a:rPr>
              <a:t> lines? </a:t>
            </a:r>
            <a:endParaRPr lang="en-IN" sz="24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2FFD494-255E-49E6-956C-515DB877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176"/>
            <a:ext cx="9144000" cy="685800"/>
          </a:xfrm>
          <a:solidFill>
            <a:srgbClr val="FF00FF"/>
          </a:solidFill>
        </p:spPr>
        <p:txBody>
          <a:bodyPr/>
          <a:lstStyle/>
          <a:p>
            <a:r>
              <a:rPr lang="en-IN" sz="3600" b="0" dirty="0">
                <a:solidFill>
                  <a:schemeClr val="bg1"/>
                </a:solidFill>
              </a:rPr>
              <a:t>Zone Theorem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DE3F94-8CA9-4574-B43C-B26DA10FD043}"/>
              </a:ext>
            </a:extLst>
          </p:cNvPr>
          <p:cNvSpPr txBox="1"/>
          <p:nvPr/>
        </p:nvSpPr>
        <p:spPr>
          <a:xfrm>
            <a:off x="8153400" y="3733800"/>
            <a:ext cx="685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B7F48-A079-46D0-976B-EDDD67A03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924863"/>
            <a:ext cx="5265014" cy="31860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2A1837-DCA9-49B4-8F3B-296167117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158" y="765703"/>
            <a:ext cx="932769" cy="6401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DDBF6C-9641-41BF-842F-55F9C7307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033" y="3939899"/>
            <a:ext cx="1672547" cy="3532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FC8F79D-15A5-4E84-88A4-EFD80BBF9DB0}"/>
              </a:ext>
            </a:extLst>
          </p:cNvPr>
          <p:cNvSpPr txBox="1"/>
          <p:nvPr/>
        </p:nvSpPr>
        <p:spPr>
          <a:xfrm>
            <a:off x="381000" y="4648200"/>
            <a:ext cx="8610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CMSS10"/>
              </a:rPr>
              <a:t>Left-bounding and right-bounding edges are edges that bound a cell of the</a:t>
            </a:r>
            <a:r>
              <a:rPr lang="en-US" sz="2400" b="0" i="0" u="none" strike="noStrike" dirty="0">
                <a:latin typeface="CMSS10"/>
              </a:rPr>
              <a:t> </a:t>
            </a:r>
            <a:r>
              <a:rPr lang="en-US" sz="2400" b="0" i="0" u="none" strike="noStrike" baseline="0" dirty="0">
                <a:latin typeface="CMSS10"/>
              </a:rPr>
              <a:t>zone of </a:t>
            </a:r>
            <a:r>
              <a:rPr lang="en-US" sz="2400" b="0" i="1" u="none" strike="noStrike" baseline="0" dirty="0">
                <a:latin typeface="CMSSI10"/>
              </a:rPr>
              <a:t>L</a:t>
            </a:r>
            <a:r>
              <a:rPr lang="en-US" sz="2400" b="0" i="0" u="none" strike="noStrike" baseline="0" dirty="0">
                <a:latin typeface="CMSSI10"/>
              </a:rPr>
              <a:t> </a:t>
            </a:r>
            <a:r>
              <a:rPr lang="en-US" sz="2400" b="0" i="0" u="none" strike="noStrike" baseline="0" dirty="0">
                <a:latin typeface="CMSS10"/>
              </a:rPr>
              <a:t>from the left and from the right, respectively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661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240A35CE-D27A-4DC4-95B2-2F961262BE33}"/>
              </a:ext>
            </a:extLst>
          </p:cNvPr>
          <p:cNvGrpSpPr/>
          <p:nvPr/>
        </p:nvGrpSpPr>
        <p:grpSpPr>
          <a:xfrm>
            <a:off x="5649918" y="890144"/>
            <a:ext cx="3475410" cy="2538855"/>
            <a:chOff x="5709552" y="890144"/>
            <a:chExt cx="3475410" cy="253885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525834D-32F9-4763-8883-2BDD933B6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9552" y="890144"/>
              <a:ext cx="3475410" cy="2538855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3F880BB-8FAA-40F6-B429-FF71C3BAAA89}"/>
                </a:ext>
              </a:extLst>
            </p:cNvPr>
            <p:cNvSpPr txBox="1"/>
            <p:nvPr/>
          </p:nvSpPr>
          <p:spPr>
            <a:xfrm>
              <a:off x="7514251" y="1944670"/>
              <a:ext cx="328162" cy="3902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2FFD494-255E-49E6-956C-515DB877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176"/>
            <a:ext cx="9144000" cy="685800"/>
          </a:xfrm>
          <a:solidFill>
            <a:srgbClr val="FF00FF"/>
          </a:solidFill>
        </p:spPr>
        <p:txBody>
          <a:bodyPr/>
          <a:lstStyle/>
          <a:p>
            <a:r>
              <a:rPr lang="en-IN" sz="3600" b="0" dirty="0">
                <a:solidFill>
                  <a:schemeClr val="bg1"/>
                </a:solidFill>
              </a:rPr>
              <a:t>Zone Theorem: Proof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031404-5E7C-43A1-9AA7-44964AAC0816}"/>
              </a:ext>
            </a:extLst>
          </p:cNvPr>
          <p:cNvSpPr txBox="1"/>
          <p:nvPr/>
        </p:nvSpPr>
        <p:spPr>
          <a:xfrm>
            <a:off x="225286" y="5687481"/>
            <a:ext cx="87511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FF0000"/>
                </a:solidFill>
                <a:latin typeface="Arial Narrow" panose="020B0606020202030204" pitchFamily="34" charset="0"/>
              </a:rPr>
              <a:t>Zone Theorem:</a:t>
            </a:r>
          </a:p>
          <a:p>
            <a:r>
              <a:rPr lang="en-US" sz="2400" b="0" i="0" u="none" strike="noStrike" baseline="0" dirty="0">
                <a:latin typeface="Arial Narrow" panose="020B0606020202030204" pitchFamily="34" charset="0"/>
              </a:rPr>
              <a:t>The total number of edges of </a:t>
            </a:r>
            <a:r>
              <a:rPr lang="en-US" sz="2400" b="1" i="0" u="none" strike="noStrike" baseline="0" dirty="0">
                <a:latin typeface="Arial Narrow" panose="020B0606020202030204" pitchFamily="34" charset="0"/>
              </a:rPr>
              <a:t>all the cells </a:t>
            </a:r>
            <a:r>
              <a:rPr lang="en-US" sz="2400" b="0" i="0" u="none" strike="noStrike" baseline="0" dirty="0">
                <a:latin typeface="Arial Narrow" panose="020B0606020202030204" pitchFamily="34" charset="0"/>
              </a:rPr>
              <a:t>in </a:t>
            </a:r>
            <a:r>
              <a:rPr lang="en-IN" sz="2400" i="1" dirty="0">
                <a:latin typeface="Arial Narrow" panose="020B0606020202030204" pitchFamily="34" charset="0"/>
              </a:rPr>
              <a:t>Zone</a:t>
            </a:r>
            <a:r>
              <a:rPr lang="en-IN" sz="2400" dirty="0">
                <a:latin typeface="Arial Narrow" panose="020B0606020202030204" pitchFamily="34" charset="0"/>
              </a:rPr>
              <a:t> (</a:t>
            </a:r>
            <a:r>
              <a:rPr lang="en-US" sz="2400" i="1" dirty="0"/>
              <a:t>l</a:t>
            </a:r>
            <a:r>
              <a:rPr lang="en-IN" sz="2400" dirty="0">
                <a:latin typeface="Arial Narrow" panose="020B0606020202030204" pitchFamily="34" charset="0"/>
              </a:rPr>
              <a:t>) </a:t>
            </a:r>
            <a:r>
              <a:rPr lang="en-US" sz="2400" b="0" i="0" u="none" strike="noStrike" baseline="0" dirty="0">
                <a:latin typeface="Arial Narrow" panose="020B0606020202030204" pitchFamily="34" charset="0"/>
              </a:rPr>
              <a:t>in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b="0" i="1" u="none" strike="noStrike" baseline="0" dirty="0">
                <a:latin typeface="Arial Narrow" panose="020B0606020202030204" pitchFamily="34" charset="0"/>
              </a:rPr>
              <a:t>A</a:t>
            </a:r>
            <a:r>
              <a:rPr lang="en-US" sz="2400" b="0" i="0" u="none" strike="noStrike" baseline="0" dirty="0">
                <a:latin typeface="Arial Narrow" panose="020B0606020202030204" pitchFamily="34" charset="0"/>
              </a:rPr>
              <a:t>(</a:t>
            </a:r>
            <a:r>
              <a:rPr lang="en-US" sz="2400" b="0" i="1" u="none" strike="noStrike" baseline="0" dirty="0">
                <a:latin typeface="Arial Narrow" panose="020B0606020202030204" pitchFamily="34" charset="0"/>
              </a:rPr>
              <a:t>L</a:t>
            </a:r>
            <a:r>
              <a:rPr lang="en-US" sz="2400" b="0" i="0" u="none" strike="noStrike" baseline="0" dirty="0">
                <a:latin typeface="Arial Narrow" panose="020B0606020202030204" pitchFamily="34" charset="0"/>
              </a:rPr>
              <a:t>), </a:t>
            </a:r>
            <a:r>
              <a:rPr lang="en-US" sz="2400" i="1" dirty="0"/>
              <a:t>l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 </a:t>
            </a:r>
            <a:r>
              <a:rPr lang="en-US" sz="2400" i="1" dirty="0">
                <a:sym typeface="Symbol" panose="05050102010706020507" pitchFamily="18" charset="2"/>
              </a:rPr>
              <a:t>L</a:t>
            </a:r>
            <a:r>
              <a:rPr lang="en-US" sz="2400" dirty="0">
                <a:sym typeface="Symbol" panose="05050102010706020507" pitchFamily="18" charset="2"/>
              </a:rPr>
              <a:t>,</a:t>
            </a:r>
            <a:r>
              <a:rPr lang="en-US" sz="2400" b="0" i="0" u="none" strike="noStrike" baseline="0" dirty="0">
                <a:latin typeface="Arial Narrow" panose="020B0606020202030204" pitchFamily="34" charset="0"/>
              </a:rPr>
              <a:t> is </a:t>
            </a:r>
            <a:r>
              <a:rPr lang="en-US" sz="2400" b="0" i="1" u="none" strike="noStrike" baseline="0" dirty="0">
                <a:latin typeface="Arial Narrow" panose="020B0606020202030204" pitchFamily="34" charset="0"/>
              </a:rPr>
              <a:t>O</a:t>
            </a:r>
            <a:r>
              <a:rPr lang="en-US" sz="2400" b="0" i="0" u="none" strike="noStrike" baseline="0" dirty="0">
                <a:latin typeface="Arial Narrow" panose="020B0606020202030204" pitchFamily="34" charset="0"/>
              </a:rPr>
              <a:t>(</a:t>
            </a:r>
            <a:r>
              <a:rPr lang="en-US" sz="2400" b="0" i="1" u="none" strike="noStrike" baseline="0" dirty="0">
                <a:latin typeface="Arial Narrow" panose="020B0606020202030204" pitchFamily="34" charset="0"/>
              </a:rPr>
              <a:t>n</a:t>
            </a:r>
            <a:r>
              <a:rPr lang="en-US" sz="2400" b="0" i="0" u="none" strike="noStrike" baseline="0" dirty="0">
                <a:latin typeface="Arial Narrow" panose="020B0606020202030204" pitchFamily="34" charset="0"/>
              </a:rPr>
              <a:t>)</a:t>
            </a:r>
            <a:endParaRPr lang="en-IN" sz="2400" dirty="0">
              <a:latin typeface="Arial Narrow" panose="020B0606020202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62A1837-DCA9-49B4-8F3B-296167117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997" y="728976"/>
            <a:ext cx="932769" cy="6401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EE8C92-4E55-4228-B3FB-BBDCC1DF7E66}"/>
              </a:ext>
            </a:extLst>
          </p:cNvPr>
          <p:cNvSpPr txBox="1"/>
          <p:nvPr/>
        </p:nvSpPr>
        <p:spPr>
          <a:xfrm>
            <a:off x="224511" y="696467"/>
            <a:ext cx="54154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Consider incremental construction of </a:t>
            </a:r>
            <a:r>
              <a:rPr lang="en-IN" sz="2400" i="1" dirty="0"/>
              <a:t>A</a:t>
            </a:r>
            <a:r>
              <a:rPr lang="en-IN" sz="2400" dirty="0"/>
              <a:t>(</a:t>
            </a:r>
            <a:r>
              <a:rPr lang="en-IN" sz="2400" i="1" dirty="0"/>
              <a:t>L</a:t>
            </a:r>
            <a:r>
              <a:rPr lang="en-IN" sz="2400" dirty="0"/>
              <a:t>); </a:t>
            </a:r>
            <a:r>
              <a:rPr lang="en-IN" sz="2400" i="1" dirty="0"/>
              <a:t>L</a:t>
            </a:r>
            <a:r>
              <a:rPr lang="en-IN" sz="2400" dirty="0"/>
              <a:t> = {</a:t>
            </a:r>
            <a:r>
              <a:rPr lang="en-US" sz="2400" i="1" dirty="0"/>
              <a:t>l</a:t>
            </a:r>
            <a:r>
              <a:rPr lang="en-US" sz="2400" baseline="-25000" dirty="0"/>
              <a:t>1</a:t>
            </a:r>
            <a:r>
              <a:rPr lang="en-IN" sz="2400" dirty="0"/>
              <a:t>, </a:t>
            </a:r>
            <a:r>
              <a:rPr lang="en-US" sz="2400" i="1" dirty="0"/>
              <a:t>l</a:t>
            </a:r>
            <a:r>
              <a:rPr lang="en-US" sz="2400" baseline="-25000" dirty="0"/>
              <a:t>2</a:t>
            </a:r>
            <a:r>
              <a:rPr lang="en-IN" sz="2400" dirty="0"/>
              <a:t>, …, </a:t>
            </a:r>
            <a:r>
              <a:rPr lang="en-US" sz="2400" i="1" dirty="0"/>
              <a:t>l</a:t>
            </a:r>
            <a:r>
              <a:rPr lang="en-US" sz="2400" i="1" baseline="-25000" dirty="0"/>
              <a:t>i</a:t>
            </a:r>
            <a:r>
              <a:rPr lang="en-IN" sz="2400" dirty="0"/>
              <a:t>,</a:t>
            </a:r>
            <a:r>
              <a:rPr lang="en-US" sz="2400" i="1" dirty="0"/>
              <a:t> .. l</a:t>
            </a:r>
            <a:r>
              <a:rPr lang="en-US" sz="2400" i="1" baseline="-25000" dirty="0"/>
              <a:t>n</a:t>
            </a:r>
            <a:r>
              <a:rPr lang="en-IN" sz="2400" dirty="0"/>
              <a:t>}</a:t>
            </a:r>
          </a:p>
          <a:p>
            <a:endParaRPr lang="en-IN" sz="800" dirty="0"/>
          </a:p>
          <a:p>
            <a:r>
              <a:rPr lang="en-US" sz="2400" i="1" dirty="0"/>
              <a:t>l</a:t>
            </a:r>
            <a:r>
              <a:rPr lang="en-US" sz="2400" i="1" baseline="-25000" dirty="0"/>
              <a:t>n </a:t>
            </a:r>
            <a:r>
              <a:rPr lang="en-US" sz="2400" dirty="0">
                <a:sym typeface="Symbol" panose="05050102010706020507" pitchFamily="18" charset="2"/>
              </a:rPr>
              <a:t> </a:t>
            </a:r>
            <a:r>
              <a:rPr lang="en-US" sz="2400" i="1" dirty="0">
                <a:sym typeface="Symbol" panose="05050102010706020507" pitchFamily="18" charset="2"/>
              </a:rPr>
              <a:t>L</a:t>
            </a:r>
            <a:r>
              <a:rPr lang="en-US" sz="2400" b="0" i="0" u="none" strike="noStrike" baseline="0" dirty="0">
                <a:latin typeface="Arial Narrow" panose="020B0606020202030204" pitchFamily="34" charset="0"/>
              </a:rPr>
              <a:t>; </a:t>
            </a:r>
            <a:r>
              <a:rPr lang="en-US" sz="2400" i="1" dirty="0"/>
              <a:t>l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 </a:t>
            </a:r>
            <a:r>
              <a:rPr lang="en-US" sz="2400" i="1" dirty="0">
                <a:sym typeface="Symbol" panose="05050102010706020507" pitchFamily="18" charset="2"/>
              </a:rPr>
              <a:t>L</a:t>
            </a:r>
            <a:r>
              <a:rPr lang="en-IN" sz="2400" b="0" i="0" u="none" strike="noStrike" baseline="0" dirty="0">
                <a:latin typeface="Arial Narrow" panose="020B0606020202030204" pitchFamily="34" charset="0"/>
              </a:rPr>
              <a:t>;</a:t>
            </a:r>
          </a:p>
          <a:p>
            <a:endParaRPr lang="en-IN" sz="800" dirty="0">
              <a:latin typeface="Arial Narrow" panose="020B0606020202030204" pitchFamily="34" charset="0"/>
            </a:endParaRPr>
          </a:p>
          <a:p>
            <a:r>
              <a:rPr lang="en-IN" sz="2400" b="0" i="0" u="none" strike="noStrike" baseline="0" dirty="0">
                <a:latin typeface="Arial Narrow" panose="020B0606020202030204" pitchFamily="34" charset="0"/>
              </a:rPr>
              <a:t>Complexity of </a:t>
            </a:r>
            <a:r>
              <a:rPr lang="en-IN" sz="2400" b="0" i="1" u="none" strike="noStrike" baseline="0" dirty="0">
                <a:latin typeface="Arial Narrow" panose="020B0606020202030204" pitchFamily="34" charset="0"/>
              </a:rPr>
              <a:t>Zone</a:t>
            </a:r>
            <a:r>
              <a:rPr lang="en-IN" sz="2400" b="0" i="0" u="none" strike="noStrike" baseline="0" dirty="0">
                <a:latin typeface="Arial Narrow" panose="020B0606020202030204" pitchFamily="34" charset="0"/>
              </a:rPr>
              <a:t> (</a:t>
            </a:r>
            <a:r>
              <a:rPr lang="en-US" sz="2400" i="1" dirty="0"/>
              <a:t>l</a:t>
            </a:r>
            <a:r>
              <a:rPr lang="en-IN" sz="2400" b="0" i="0" u="none" strike="noStrike" baseline="0" dirty="0">
                <a:latin typeface="Arial Narrow" panose="020B0606020202030204" pitchFamily="34" charset="0"/>
              </a:rPr>
              <a:t>): ? </a:t>
            </a:r>
            <a:endParaRPr lang="en-IN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E24AFA-221B-4588-BDBA-1A793A41487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454988" y="3014263"/>
            <a:ext cx="399920" cy="3426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48ED1F-8650-4AF1-85B9-4C095DB04185}"/>
              </a:ext>
            </a:extLst>
          </p:cNvPr>
          <p:cNvSpPr txBox="1"/>
          <p:nvPr/>
        </p:nvSpPr>
        <p:spPr>
          <a:xfrm>
            <a:off x="206177" y="2429975"/>
            <a:ext cx="8229712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Arial Narrow" panose="020B0606020202030204" pitchFamily="34" charset="0"/>
              </a:rPr>
              <a:t>Imagine</a:t>
            </a:r>
            <a:r>
              <a:rPr lang="en-US" sz="2400" b="0" i="0" u="none" strike="noStrike" dirty="0">
                <a:latin typeface="Arial Narrow" panose="020B0606020202030204" pitchFamily="34" charset="0"/>
              </a:rPr>
              <a:t> </a:t>
            </a:r>
            <a:r>
              <a:rPr lang="en-US" sz="2400" i="1" dirty="0"/>
              <a:t>l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 </a:t>
            </a:r>
            <a:r>
              <a:rPr lang="en-US" sz="2400" i="1" dirty="0">
                <a:sym typeface="Symbol" panose="05050102010706020507" pitchFamily="18" charset="2"/>
              </a:rPr>
              <a:t>L</a:t>
            </a:r>
            <a:r>
              <a:rPr lang="en-IN" sz="2400" dirty="0">
                <a:latin typeface="Arial Narrow" panose="020B0606020202030204" pitchFamily="34" charset="0"/>
                <a:sym typeface="Symbol" panose="05050102010706020507" pitchFamily="18" charset="2"/>
              </a:rPr>
              <a:t> is already there and we are </a:t>
            </a:r>
          </a:p>
          <a:p>
            <a:r>
              <a:rPr lang="en-IN" sz="2400" dirty="0">
                <a:latin typeface="Arial Narrow" panose="020B0606020202030204" pitchFamily="34" charset="0"/>
                <a:sym typeface="Symbol" panose="05050102010706020507" pitchFamily="18" charset="2"/>
              </a:rPr>
              <a:t>adding </a:t>
            </a:r>
            <a:r>
              <a:rPr lang="en-US" sz="2400" i="1" dirty="0"/>
              <a:t>l</a:t>
            </a:r>
            <a:r>
              <a:rPr lang="en-US" sz="2400" i="1" baseline="-25000" dirty="0"/>
              <a:t>i </a:t>
            </a:r>
            <a:r>
              <a:rPr lang="en-US" sz="2400" dirty="0">
                <a:sym typeface="Symbol" panose="05050102010706020507" pitchFamily="18" charset="2"/>
              </a:rPr>
              <a:t> </a:t>
            </a:r>
            <a:r>
              <a:rPr lang="en-US" sz="2400" i="1" dirty="0">
                <a:sym typeface="Symbol" panose="05050102010706020507" pitchFamily="18" charset="2"/>
              </a:rPr>
              <a:t>L</a:t>
            </a:r>
            <a:r>
              <a:rPr lang="en-US" sz="2400" dirty="0">
                <a:latin typeface="Arial Narrow" panose="020B0606020202030204" pitchFamily="34" charset="0"/>
                <a:sym typeface="Symbol" panose="05050102010706020507" pitchFamily="18" charset="2"/>
              </a:rPr>
              <a:t> incrementally for </a:t>
            </a:r>
            <a:r>
              <a:rPr lang="en-US" sz="2400" i="1" dirty="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en-US" sz="2400" dirty="0">
                <a:latin typeface="Arial Narrow" panose="020B0606020202030204" pitchFamily="34" charset="0"/>
                <a:sym typeface="Symbol" panose="05050102010706020507" pitchFamily="18" charset="2"/>
              </a:rPr>
              <a:t> = 1, 2, ..  , </a:t>
            </a:r>
            <a:r>
              <a:rPr lang="en-US" sz="2400" i="1" dirty="0">
                <a:latin typeface="Arial Narrow" panose="020B0606020202030204" pitchFamily="34" charset="0"/>
                <a:sym typeface="Symbol" panose="05050102010706020507" pitchFamily="18" charset="2"/>
              </a:rPr>
              <a:t>n</a:t>
            </a:r>
            <a:r>
              <a:rPr lang="en-US" sz="2400" dirty="0">
                <a:latin typeface="Arial Narrow" panose="020B0606020202030204" pitchFamily="34" charset="0"/>
                <a:sym typeface="Symbol" panose="05050102010706020507" pitchFamily="18" charset="2"/>
              </a:rPr>
              <a:t>;</a:t>
            </a:r>
            <a:endParaRPr lang="en-IN" sz="2400" dirty="0">
              <a:latin typeface="Arial Narrow" panose="020B0606020202030204" pitchFamily="34" charset="0"/>
            </a:endParaRPr>
          </a:p>
          <a:p>
            <a:r>
              <a:rPr lang="en-US" sz="2400" b="0" i="0" u="none" strike="noStrike" baseline="0" dirty="0">
                <a:latin typeface="Arial Narrow" panose="020B0606020202030204" pitchFamily="34" charset="0"/>
              </a:rPr>
              <a:t>When we insert </a:t>
            </a:r>
            <a:r>
              <a:rPr lang="en-US" sz="2400" i="1" dirty="0"/>
              <a:t>l</a:t>
            </a:r>
            <a:r>
              <a:rPr lang="en-US" sz="2400" i="1" baseline="-25000" dirty="0"/>
              <a:t>i </a:t>
            </a:r>
            <a:r>
              <a:rPr lang="en-US" sz="2400" b="0" i="0" u="none" strike="noStrike" baseline="0" dirty="0">
                <a:latin typeface="Arial Narrow" panose="020B0606020202030204" pitchFamily="34" charset="0"/>
              </a:rPr>
              <a:t>in </a:t>
            </a:r>
            <a:r>
              <a:rPr lang="en-IN" sz="2400" i="1" dirty="0">
                <a:latin typeface="Arial Narrow" panose="020B0606020202030204" pitchFamily="34" charset="0"/>
              </a:rPr>
              <a:t>A</a:t>
            </a:r>
            <a:r>
              <a:rPr lang="en-IN" sz="2400" dirty="0">
                <a:latin typeface="Arial Narrow" panose="020B0606020202030204" pitchFamily="34" charset="0"/>
              </a:rPr>
              <a:t>(</a:t>
            </a:r>
            <a:r>
              <a:rPr lang="en-IN" sz="2400" i="1" dirty="0">
                <a:latin typeface="Arial Narrow" panose="020B0606020202030204" pitchFamily="34" charset="0"/>
              </a:rPr>
              <a:t>L</a:t>
            </a:r>
            <a:r>
              <a:rPr lang="en-IN" sz="2400" dirty="0">
                <a:latin typeface="Arial Narrow" panose="020B0606020202030204" pitchFamily="34" charset="0"/>
              </a:rPr>
              <a:t>), </a:t>
            </a:r>
            <a:r>
              <a:rPr lang="en-US" sz="2400" dirty="0">
                <a:latin typeface="Arial Narrow" panose="020B0606020202030204" pitchFamily="34" charset="0"/>
              </a:rPr>
              <a:t>t</a:t>
            </a:r>
            <a:r>
              <a:rPr lang="en-US" sz="2400" b="0" i="0" u="none" strike="noStrike" baseline="0" dirty="0">
                <a:latin typeface="Arial Narrow" panose="020B0606020202030204" pitchFamily="34" charset="0"/>
              </a:rPr>
              <a:t>wo existing </a:t>
            </a:r>
          </a:p>
          <a:p>
            <a:r>
              <a:rPr lang="en-US" sz="2400" b="1" i="0" u="none" strike="noStrike" baseline="0" dirty="0">
                <a:latin typeface="Arial Narrow" panose="020B0606020202030204" pitchFamily="34" charset="0"/>
              </a:rPr>
              <a:t>left-bounding</a:t>
            </a:r>
            <a:r>
              <a:rPr lang="en-US" sz="2400" b="0" i="0" u="none" strike="noStrike" baseline="0" dirty="0">
                <a:latin typeface="Arial Narrow" panose="020B0606020202030204" pitchFamily="34" charset="0"/>
              </a:rPr>
              <a:t> edges are split and one new </a:t>
            </a:r>
          </a:p>
          <a:p>
            <a:r>
              <a:rPr lang="en-US" sz="2400" b="0" i="0" u="none" strike="noStrike" baseline="0" dirty="0">
                <a:latin typeface="Arial Narrow" panose="020B0606020202030204" pitchFamily="34" charset="0"/>
              </a:rPr>
              <a:t>edge is created (depending on the slope of </a:t>
            </a:r>
            <a:r>
              <a:rPr lang="en-US" sz="2400" i="1" dirty="0"/>
              <a:t>l</a:t>
            </a:r>
            <a:r>
              <a:rPr lang="en-US" sz="2400" i="1" baseline="-25000" dirty="0"/>
              <a:t>i</a:t>
            </a:r>
            <a:r>
              <a:rPr lang="en-US" sz="2400" b="0" i="0" u="none" strike="noStrike" baseline="0" dirty="0">
                <a:latin typeface="Arial Narrow" panose="020B0606020202030204" pitchFamily="34" charset="0"/>
              </a:rPr>
              <a:t>)</a:t>
            </a:r>
          </a:p>
          <a:p>
            <a:endParaRPr lang="en-US" sz="500" b="0" i="0" u="none" strike="noStrike" baseline="0" dirty="0">
              <a:latin typeface="Arial Narrow" panose="020B0606020202030204" pitchFamily="34" charset="0"/>
            </a:endParaRPr>
          </a:p>
          <a:p>
            <a:pPr marL="342900" indent="-342900" algn="l">
              <a:buFont typeface="Symbol" panose="05050102010706020507" pitchFamily="18" charset="2"/>
              <a:buChar char="Þ"/>
            </a:pPr>
            <a:r>
              <a:rPr lang="en-US" sz="2400" dirty="0">
                <a:latin typeface="Arial Narrow" panose="020B0606020202030204" pitchFamily="34" charset="0"/>
              </a:rPr>
              <a:t>Additional</a:t>
            </a:r>
            <a:r>
              <a:rPr lang="en-US" sz="2400" b="0" i="0" u="none" strike="noStrike" baseline="0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at most </a:t>
            </a:r>
            <a:r>
              <a:rPr lang="en-US" sz="2400" b="0" i="0" u="none" strike="noStrike" baseline="0" dirty="0">
                <a:latin typeface="Arial Narrow" panose="020B0606020202030204" pitchFamily="34" charset="0"/>
              </a:rPr>
              <a:t>3 left-bounding edges (shown with red arrows)</a:t>
            </a:r>
          </a:p>
          <a:p>
            <a:pPr marL="342900" indent="-342900" algn="l">
              <a:buFont typeface="Symbol" panose="05050102010706020507" pitchFamily="18" charset="2"/>
              <a:buChar char="Þ"/>
            </a:pPr>
            <a:r>
              <a:rPr lang="en-US" sz="2400" dirty="0">
                <a:latin typeface="Arial Narrow" panose="020B0606020202030204" pitchFamily="34" charset="0"/>
              </a:rPr>
              <a:t>Similarly, at most 3 right-bounding (shown with blue arrows)</a:t>
            </a:r>
            <a:endParaRPr lang="en-IN" sz="2400" dirty="0">
              <a:latin typeface="Arial Narrow" panose="020B06060202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99E70D-0472-4A04-A840-CE6B345717EC}"/>
              </a:ext>
            </a:extLst>
          </p:cNvPr>
          <p:cNvSpPr txBox="1"/>
          <p:nvPr/>
        </p:nvSpPr>
        <p:spPr>
          <a:xfrm>
            <a:off x="167570" y="5300914"/>
            <a:ext cx="47005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Hence, </a:t>
            </a:r>
            <a:r>
              <a:rPr lang="en-IN" sz="2400" b="0" i="1" u="none" strike="noStrike" baseline="0" dirty="0">
                <a:latin typeface="Arial Narrow" panose="020B0606020202030204" pitchFamily="34" charset="0"/>
              </a:rPr>
              <a:t>Zone</a:t>
            </a:r>
            <a:r>
              <a:rPr lang="en-IN" sz="2400" b="0" i="0" u="none" strike="noStrike" baseline="0" dirty="0">
                <a:latin typeface="Arial Narrow" panose="020B0606020202030204" pitchFamily="34" charset="0"/>
              </a:rPr>
              <a:t> (</a:t>
            </a:r>
            <a:r>
              <a:rPr lang="en-US" sz="2400" i="1" dirty="0"/>
              <a:t>l</a:t>
            </a:r>
            <a:r>
              <a:rPr lang="en-IN" sz="2400" b="0" i="0" u="none" strike="noStrike" baseline="0" dirty="0">
                <a:latin typeface="Arial Narrow" panose="020B0606020202030204" pitchFamily="34" charset="0"/>
              </a:rPr>
              <a:t>) </a:t>
            </a:r>
            <a:r>
              <a:rPr lang="en-US" sz="2400" b="0" i="0" u="none" strike="noStrike" baseline="0" dirty="0">
                <a:latin typeface="Arial Narrow" panose="020B0606020202030204" pitchFamily="34" charset="0"/>
              </a:rPr>
              <a:t>has at most 6</a:t>
            </a:r>
            <a:r>
              <a:rPr lang="en-US" sz="2400" b="0" i="1" u="none" strike="noStrike" baseline="0" dirty="0">
                <a:latin typeface="Arial Narrow" panose="020B0606020202030204" pitchFamily="34" charset="0"/>
              </a:rPr>
              <a:t>n</a:t>
            </a:r>
            <a:r>
              <a:rPr lang="en-US" sz="2400" b="0" i="0" u="none" strike="noStrike" baseline="0" dirty="0">
                <a:latin typeface="Arial Narrow" panose="020B0606020202030204" pitchFamily="34" charset="0"/>
              </a:rPr>
              <a:t> edges</a:t>
            </a:r>
            <a:endParaRPr lang="en-IN" sz="2400" dirty="0">
              <a:latin typeface="Arial Narrow" panose="020B0606020202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805841-7AFE-4C9E-90A6-1A08B81DD4CF}"/>
              </a:ext>
            </a:extLst>
          </p:cNvPr>
          <p:cNvSpPr txBox="1"/>
          <p:nvPr/>
        </p:nvSpPr>
        <p:spPr>
          <a:xfrm>
            <a:off x="5699407" y="5422394"/>
            <a:ext cx="344101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Ref: </a:t>
            </a:r>
            <a:r>
              <a:rPr lang="en-IN" dirty="0">
                <a:solidFill>
                  <a:srgbClr val="FFFFFF"/>
                </a:solidFill>
              </a:rPr>
              <a:t>David Mount’s Lecture Notes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E1D533-CC6B-485B-8B64-FB9677EE9CC6}"/>
              </a:ext>
            </a:extLst>
          </p:cNvPr>
          <p:cNvSpPr txBox="1"/>
          <p:nvPr/>
        </p:nvSpPr>
        <p:spPr>
          <a:xfrm>
            <a:off x="5483974" y="3567433"/>
            <a:ext cx="3871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>
                <a:solidFill>
                  <a:schemeClr val="accent2"/>
                </a:solidFill>
              </a:rPr>
              <a:t>Thus, </a:t>
            </a:r>
            <a:r>
              <a:rPr lang="en-US" sz="2300" i="1" dirty="0">
                <a:solidFill>
                  <a:schemeClr val="accent2"/>
                </a:solidFill>
              </a:rPr>
              <a:t>l</a:t>
            </a:r>
            <a:r>
              <a:rPr lang="en-US" sz="2300" i="1" baseline="-25000" dirty="0">
                <a:solidFill>
                  <a:schemeClr val="accent2"/>
                </a:solidFill>
              </a:rPr>
              <a:t>i  </a:t>
            </a:r>
            <a:r>
              <a:rPr lang="en-IN" sz="2300" dirty="0">
                <a:solidFill>
                  <a:schemeClr val="accent2"/>
                </a:solidFill>
              </a:rPr>
              <a:t>contributes to </a:t>
            </a:r>
            <a:r>
              <a:rPr lang="en-IN" sz="2300" i="1" dirty="0">
                <a:solidFill>
                  <a:schemeClr val="accent2"/>
                </a:solidFill>
              </a:rPr>
              <a:t>Zone </a:t>
            </a:r>
            <a:r>
              <a:rPr lang="en-IN" sz="2300" dirty="0">
                <a:solidFill>
                  <a:schemeClr val="accent2"/>
                </a:solidFill>
              </a:rPr>
              <a:t>(</a:t>
            </a:r>
            <a:r>
              <a:rPr lang="en-US" sz="2300" i="1" dirty="0">
                <a:solidFill>
                  <a:schemeClr val="accent2"/>
                </a:solidFill>
              </a:rPr>
              <a:t>l</a:t>
            </a:r>
            <a:r>
              <a:rPr lang="en-IN" sz="2300" dirty="0">
                <a:solidFill>
                  <a:schemeClr val="accent2"/>
                </a:solidFill>
              </a:rPr>
              <a:t>) </a:t>
            </a:r>
          </a:p>
          <a:p>
            <a:r>
              <a:rPr lang="en-IN" sz="2300" dirty="0">
                <a:solidFill>
                  <a:schemeClr val="accent2"/>
                </a:solidFill>
              </a:rPr>
              <a:t>at most 6 new edges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966CD7-34FE-4021-A5E6-9C1F4EC752EF}"/>
              </a:ext>
            </a:extLst>
          </p:cNvPr>
          <p:cNvCxnSpPr>
            <a:cxnSpLocks/>
          </p:cNvCxnSpPr>
          <p:nvPr/>
        </p:nvCxnSpPr>
        <p:spPr bwMode="auto">
          <a:xfrm flipV="1">
            <a:off x="6236778" y="990600"/>
            <a:ext cx="2020985" cy="2209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911136-C9FA-4C7D-9830-3805141FEC40}"/>
              </a:ext>
            </a:extLst>
          </p:cNvPr>
          <p:cNvCxnSpPr>
            <a:cxnSpLocks/>
          </p:cNvCxnSpPr>
          <p:nvPr/>
        </p:nvCxnSpPr>
        <p:spPr bwMode="auto">
          <a:xfrm>
            <a:off x="6302993" y="2653114"/>
            <a:ext cx="773668" cy="3189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87D07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163911-1C35-4A2F-AA84-32A4FE4FCD5E}"/>
              </a:ext>
            </a:extLst>
          </p:cNvPr>
          <p:cNvCxnSpPr>
            <a:cxnSpLocks/>
          </p:cNvCxnSpPr>
          <p:nvPr/>
        </p:nvCxnSpPr>
        <p:spPr bwMode="auto">
          <a:xfrm flipV="1">
            <a:off x="7229061" y="1275522"/>
            <a:ext cx="1088336" cy="457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87D07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4D3FA7-A828-4652-89B3-60893C696885}"/>
              </a:ext>
            </a:extLst>
          </p:cNvPr>
          <p:cNvCxnSpPr>
            <a:cxnSpLocks/>
          </p:cNvCxnSpPr>
          <p:nvPr/>
        </p:nvCxnSpPr>
        <p:spPr bwMode="auto">
          <a:xfrm>
            <a:off x="5601819" y="2429975"/>
            <a:ext cx="283407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DDAF3D-578C-4EED-9383-79C1AEF6A142}"/>
              </a:ext>
            </a:extLst>
          </p:cNvPr>
          <p:cNvSpPr txBox="1"/>
          <p:nvPr/>
        </p:nvSpPr>
        <p:spPr>
          <a:xfrm>
            <a:off x="6848414" y="3128502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l</a:t>
            </a:r>
            <a:r>
              <a:rPr lang="en-US" sz="2400" i="1" baseline="-25000" dirty="0"/>
              <a:t>i </a:t>
            </a:r>
            <a:r>
              <a:rPr lang="en-US" sz="2400" dirty="0">
                <a:sym typeface="Symbol" panose="05050102010706020507" pitchFamily="18" charset="2"/>
              </a:rPr>
              <a:t> </a:t>
            </a:r>
            <a:r>
              <a:rPr lang="en-US" sz="2400" i="1" dirty="0">
                <a:sym typeface="Symbol" panose="05050102010706020507" pitchFamily="18" charset="2"/>
              </a:rPr>
              <a:t>L</a:t>
            </a:r>
            <a:endParaRPr lang="en-IN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001945-DA16-4462-89B8-D7AE6F717306}"/>
              </a:ext>
            </a:extLst>
          </p:cNvPr>
          <p:cNvSpPr txBox="1"/>
          <p:nvPr/>
        </p:nvSpPr>
        <p:spPr>
          <a:xfrm>
            <a:off x="8686800" y="2159571"/>
            <a:ext cx="313818" cy="4610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03E8E2-3A5E-4B75-88C5-2EFA891FB7EC}"/>
              </a:ext>
            </a:extLst>
          </p:cNvPr>
          <p:cNvSpPr txBox="1"/>
          <p:nvPr/>
        </p:nvSpPr>
        <p:spPr>
          <a:xfrm>
            <a:off x="8360342" y="2190815"/>
            <a:ext cx="813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/>
              <a:t>l</a:t>
            </a:r>
            <a:r>
              <a:rPr lang="en-US" sz="2400" i="1" baseline="-250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 </a:t>
            </a:r>
            <a:r>
              <a:rPr lang="en-US" sz="2400" i="1" dirty="0">
                <a:sym typeface="Symbol" panose="05050102010706020507" pitchFamily="18" charset="2"/>
              </a:rPr>
              <a:t>L</a:t>
            </a:r>
            <a:endParaRPr lang="en-IN" sz="24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CE1049-9B15-42A4-BE3A-C7D268104466}"/>
              </a:ext>
            </a:extLst>
          </p:cNvPr>
          <p:cNvCxnSpPr>
            <a:cxnSpLocks/>
          </p:cNvCxnSpPr>
          <p:nvPr/>
        </p:nvCxnSpPr>
        <p:spPr bwMode="auto">
          <a:xfrm flipV="1">
            <a:off x="6641120" y="1504122"/>
            <a:ext cx="1151598" cy="125177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87D07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854548-FC48-4382-8B41-762CC54D17B8}"/>
              </a:ext>
            </a:extLst>
          </p:cNvPr>
          <p:cNvCxnSpPr/>
          <p:nvPr/>
        </p:nvCxnSpPr>
        <p:spPr bwMode="auto">
          <a:xfrm flipH="1">
            <a:off x="7782779" y="1228492"/>
            <a:ext cx="653110" cy="363611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37A48A-D5F4-4CE0-A17E-655C6D8E87DC}"/>
              </a:ext>
            </a:extLst>
          </p:cNvPr>
          <p:cNvCxnSpPr>
            <a:cxnSpLocks/>
          </p:cNvCxnSpPr>
          <p:nvPr/>
        </p:nvCxnSpPr>
        <p:spPr bwMode="auto">
          <a:xfrm flipH="1">
            <a:off x="6854908" y="1818372"/>
            <a:ext cx="780661" cy="810985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272A79-D5FD-4DD5-BAD5-9FD96C917916}"/>
              </a:ext>
            </a:extLst>
          </p:cNvPr>
          <p:cNvCxnSpPr>
            <a:cxnSpLocks/>
          </p:cNvCxnSpPr>
          <p:nvPr/>
        </p:nvCxnSpPr>
        <p:spPr bwMode="auto">
          <a:xfrm>
            <a:off x="6715344" y="2750349"/>
            <a:ext cx="492270" cy="220648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093FFF-A0DA-42C8-88D6-050C4D87A00B}"/>
              </a:ext>
            </a:extLst>
          </p:cNvPr>
          <p:cNvCxnSpPr/>
          <p:nvPr/>
        </p:nvCxnSpPr>
        <p:spPr bwMode="auto">
          <a:xfrm>
            <a:off x="6410420" y="2557300"/>
            <a:ext cx="244778" cy="1401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74939A-5CC2-47CC-9FB7-493A287EC2A4}"/>
              </a:ext>
            </a:extLst>
          </p:cNvPr>
          <p:cNvCxnSpPr>
            <a:cxnSpLocks/>
          </p:cNvCxnSpPr>
          <p:nvPr/>
        </p:nvCxnSpPr>
        <p:spPr bwMode="auto">
          <a:xfrm flipV="1">
            <a:off x="6692440" y="1888954"/>
            <a:ext cx="648631" cy="6562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5057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2" grpId="0"/>
      <p:bldP spid="20" grpId="0"/>
      <p:bldP spid="11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A84656-7201-482B-BB50-3FC36D734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538" y="808589"/>
            <a:ext cx="3956892" cy="280518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2FFD494-255E-49E6-956C-515DB877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176"/>
            <a:ext cx="9144000" cy="685800"/>
          </a:xfrm>
          <a:solidFill>
            <a:srgbClr val="FF00FF"/>
          </a:solidFill>
        </p:spPr>
        <p:txBody>
          <a:bodyPr/>
          <a:lstStyle/>
          <a:p>
            <a:r>
              <a:rPr lang="en-IN" sz="3600" b="0" dirty="0">
                <a:solidFill>
                  <a:schemeClr val="bg1"/>
                </a:solidFill>
              </a:rPr>
              <a:t>Construction of Arrangement </a:t>
            </a:r>
            <a:r>
              <a:rPr lang="en-IN" sz="3600" b="0" i="1" dirty="0">
                <a:solidFill>
                  <a:schemeClr val="bg1"/>
                </a:solidFill>
              </a:rPr>
              <a:t>A</a:t>
            </a:r>
            <a:r>
              <a:rPr lang="en-IN" sz="3600" b="0" dirty="0">
                <a:solidFill>
                  <a:schemeClr val="bg1"/>
                </a:solidFill>
              </a:rPr>
              <a:t>(</a:t>
            </a:r>
            <a:r>
              <a:rPr lang="en-IN" sz="3600" b="0" i="1" dirty="0">
                <a:solidFill>
                  <a:schemeClr val="bg1"/>
                </a:solidFill>
              </a:rPr>
              <a:t>L</a:t>
            </a:r>
            <a:r>
              <a:rPr lang="en-IN" sz="3600" b="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62A1837-DCA9-49B4-8F3B-296167117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529" y="908814"/>
            <a:ext cx="932769" cy="6401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EE8C92-4E55-4228-B3FB-BBDCC1DF7E66}"/>
              </a:ext>
            </a:extLst>
          </p:cNvPr>
          <p:cNvSpPr txBox="1"/>
          <p:nvPr/>
        </p:nvSpPr>
        <p:spPr>
          <a:xfrm>
            <a:off x="245163" y="926064"/>
            <a:ext cx="51802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Consider incremental construction </a:t>
            </a:r>
          </a:p>
          <a:p>
            <a:r>
              <a:rPr lang="en-IN" sz="2400" dirty="0"/>
              <a:t>of </a:t>
            </a:r>
            <a:r>
              <a:rPr lang="en-IN" sz="2400" i="1" dirty="0"/>
              <a:t>A</a:t>
            </a:r>
            <a:r>
              <a:rPr lang="en-IN" sz="2400" dirty="0"/>
              <a:t>(</a:t>
            </a:r>
            <a:r>
              <a:rPr lang="en-IN" sz="2400" i="1" dirty="0"/>
              <a:t>L</a:t>
            </a:r>
            <a:r>
              <a:rPr lang="en-IN" sz="2400" dirty="0"/>
              <a:t>):</a:t>
            </a:r>
          </a:p>
          <a:p>
            <a:r>
              <a:rPr lang="en-IN" sz="2400" i="1" dirty="0"/>
              <a:t>L</a:t>
            </a:r>
            <a:r>
              <a:rPr lang="en-IN" sz="2400" dirty="0"/>
              <a:t> = {</a:t>
            </a:r>
            <a:r>
              <a:rPr lang="en-US" sz="2400" i="1" dirty="0"/>
              <a:t>l</a:t>
            </a:r>
            <a:r>
              <a:rPr lang="en-US" sz="2400" baseline="-25000" dirty="0"/>
              <a:t>1</a:t>
            </a:r>
            <a:r>
              <a:rPr lang="en-IN" sz="2400" dirty="0"/>
              <a:t>, </a:t>
            </a:r>
            <a:r>
              <a:rPr lang="en-US" sz="2400" i="1" dirty="0"/>
              <a:t>l</a:t>
            </a:r>
            <a:r>
              <a:rPr lang="en-US" sz="2400" baseline="-25000" dirty="0"/>
              <a:t>2</a:t>
            </a:r>
            <a:r>
              <a:rPr lang="en-IN" sz="2400" dirty="0"/>
              <a:t>, …, </a:t>
            </a:r>
            <a:r>
              <a:rPr lang="en-US" sz="2400" i="1" dirty="0"/>
              <a:t>l</a:t>
            </a:r>
            <a:r>
              <a:rPr lang="en-US" sz="2400" i="1" baseline="-25000" dirty="0"/>
              <a:t>i</a:t>
            </a:r>
            <a:r>
              <a:rPr lang="en-IN" sz="2400" dirty="0"/>
              <a:t>,</a:t>
            </a:r>
            <a:r>
              <a:rPr lang="en-US" sz="2400" i="1" dirty="0"/>
              <a:t> .. l</a:t>
            </a:r>
            <a:r>
              <a:rPr lang="en-US" sz="2400" i="1" baseline="-25000" dirty="0"/>
              <a:t>n</a:t>
            </a:r>
            <a:r>
              <a:rPr lang="en-IN" sz="2400" dirty="0"/>
              <a:t>}</a:t>
            </a:r>
          </a:p>
          <a:p>
            <a:endParaRPr lang="en-IN" sz="800" dirty="0"/>
          </a:p>
          <a:p>
            <a:r>
              <a:rPr lang="en-IN" sz="2400" dirty="0"/>
              <a:t>How the data structure used to store </a:t>
            </a:r>
            <a:r>
              <a:rPr lang="en-IN" sz="2400" i="1" dirty="0"/>
              <a:t>A</a:t>
            </a:r>
            <a:r>
              <a:rPr lang="en-IN" sz="2400" dirty="0"/>
              <a:t>(</a:t>
            </a:r>
            <a:r>
              <a:rPr lang="en-IN" sz="2400" i="1" dirty="0"/>
              <a:t>L</a:t>
            </a:r>
            <a:r>
              <a:rPr lang="en-IN" sz="2400" dirty="0"/>
              <a:t>) is updated when a new line </a:t>
            </a:r>
            <a:r>
              <a:rPr lang="en-US" sz="2400" i="1" dirty="0"/>
              <a:t>l</a:t>
            </a:r>
            <a:r>
              <a:rPr lang="en-US" sz="2400" i="1" baseline="-25000" dirty="0"/>
              <a:t>i </a:t>
            </a:r>
            <a:r>
              <a:rPr lang="en-IN" sz="2400" b="0" i="0" u="none" strike="noStrike" baseline="0" dirty="0">
                <a:latin typeface="+mj-lt"/>
              </a:rPr>
              <a:t>arrives?</a:t>
            </a:r>
          </a:p>
          <a:p>
            <a:endParaRPr lang="en-IN" sz="600" dirty="0"/>
          </a:p>
          <a:p>
            <a:r>
              <a:rPr lang="en-US" sz="2400" dirty="0">
                <a:solidFill>
                  <a:srgbClr val="00B0F0"/>
                </a:solidFill>
              </a:rPr>
              <a:t>By zone theorem, </a:t>
            </a:r>
            <a:r>
              <a:rPr lang="en-US" sz="2400" i="1" dirty="0">
                <a:solidFill>
                  <a:srgbClr val="00B0F0"/>
                </a:solidFill>
              </a:rPr>
              <a:t>l</a:t>
            </a:r>
            <a:r>
              <a:rPr lang="en-US" sz="2400" i="1" baseline="-25000" dirty="0">
                <a:solidFill>
                  <a:srgbClr val="00B0F0"/>
                </a:solidFill>
              </a:rPr>
              <a:t>i </a:t>
            </a:r>
            <a:r>
              <a:rPr lang="en-IN" sz="2400" dirty="0">
                <a:solidFill>
                  <a:srgbClr val="00B0F0"/>
                </a:solidFill>
                <a:latin typeface="+mj-lt"/>
              </a:rPr>
              <a:t>w</a:t>
            </a:r>
            <a:r>
              <a:rPr lang="en-IN" sz="2400" b="0" i="0" u="none" strike="noStrike" baseline="0" dirty="0">
                <a:solidFill>
                  <a:srgbClr val="00B0F0"/>
                </a:solidFill>
                <a:latin typeface="+mj-lt"/>
              </a:rPr>
              <a:t>ill introduce at most 6(</a:t>
            </a:r>
            <a:r>
              <a:rPr lang="en-IN" sz="2400" i="1" dirty="0" err="1">
                <a:solidFill>
                  <a:srgbClr val="00B0F0"/>
                </a:solidFill>
                <a:latin typeface="+mj-lt"/>
              </a:rPr>
              <a:t>i</a:t>
            </a:r>
            <a:r>
              <a:rPr lang="en-IN" sz="2400" b="0" i="1" u="none" strike="noStrike" baseline="0" dirty="0">
                <a:solidFill>
                  <a:srgbClr val="00B0F0"/>
                </a:solidFill>
                <a:latin typeface="+mj-lt"/>
              </a:rPr>
              <a:t> – </a:t>
            </a:r>
            <a:r>
              <a:rPr lang="en-IN" sz="2400" b="0" u="none" strike="noStrike" baseline="0" dirty="0">
                <a:solidFill>
                  <a:srgbClr val="00B0F0"/>
                </a:solidFill>
                <a:latin typeface="+mj-lt"/>
              </a:rPr>
              <a:t>1</a:t>
            </a:r>
            <a:r>
              <a:rPr lang="en-IN" sz="2400" b="0" i="1" u="none" strike="noStrike" baseline="0" dirty="0">
                <a:solidFill>
                  <a:srgbClr val="00B0F0"/>
                </a:solidFill>
                <a:latin typeface="+mj-lt"/>
              </a:rPr>
              <a:t>)</a:t>
            </a:r>
            <a:r>
              <a:rPr lang="en-IN" sz="2400" b="0" i="0" u="none" strike="noStrike" dirty="0">
                <a:solidFill>
                  <a:srgbClr val="00B0F0"/>
                </a:solidFill>
                <a:latin typeface="+mj-lt"/>
              </a:rPr>
              <a:t> edges</a:t>
            </a:r>
          </a:p>
          <a:p>
            <a:endParaRPr lang="en-IN" sz="500" baseline="0" dirty="0">
              <a:latin typeface="+mj-lt"/>
            </a:endParaRPr>
          </a:p>
          <a:p>
            <a:r>
              <a:rPr lang="en-IN" sz="2400" baseline="0" dirty="0">
                <a:latin typeface="+mj-lt"/>
              </a:rPr>
              <a:t>DCEL needs</a:t>
            </a:r>
            <a:r>
              <a:rPr lang="en-IN" sz="2400" dirty="0">
                <a:latin typeface="+mj-lt"/>
              </a:rPr>
              <a:t> </a:t>
            </a:r>
            <a:r>
              <a:rPr lang="en-IN" sz="2400" i="1" baseline="0" dirty="0">
                <a:latin typeface="+mj-lt"/>
              </a:rPr>
              <a:t>O</a:t>
            </a:r>
            <a:r>
              <a:rPr lang="en-IN" sz="2400" baseline="0" dirty="0">
                <a:latin typeface="+mj-lt"/>
              </a:rPr>
              <a:t>(1)</a:t>
            </a:r>
            <a:r>
              <a:rPr lang="en-IN" sz="2400" dirty="0">
                <a:latin typeface="+mj-lt"/>
              </a:rPr>
              <a:t> time for updating one cell (i.e., cell splitting)</a:t>
            </a:r>
            <a:endParaRPr lang="en-IN" sz="2400" b="0" i="0" u="none" strike="noStrike" baseline="0" dirty="0">
              <a:latin typeface="+mj-lt"/>
            </a:endParaRPr>
          </a:p>
          <a:p>
            <a:endParaRPr lang="en-IN" sz="500" i="1" dirty="0">
              <a:latin typeface="+mj-lt"/>
            </a:endParaRPr>
          </a:p>
          <a:p>
            <a:r>
              <a:rPr lang="en-IN" sz="2400" i="1" dirty="0" err="1">
                <a:solidFill>
                  <a:srgbClr val="00B0F0"/>
                </a:solidFill>
                <a:latin typeface="+mj-lt"/>
              </a:rPr>
              <a:t>i-</a:t>
            </a:r>
            <a:r>
              <a:rPr lang="en-IN" sz="2400" dirty="0" err="1">
                <a:solidFill>
                  <a:srgbClr val="00B0F0"/>
                </a:solidFill>
                <a:latin typeface="+mj-lt"/>
              </a:rPr>
              <a:t>th</a:t>
            </a:r>
            <a:r>
              <a:rPr lang="en-IN" sz="2400" dirty="0">
                <a:solidFill>
                  <a:srgbClr val="00B0F0"/>
                </a:solidFill>
                <a:latin typeface="+mj-lt"/>
              </a:rPr>
              <a:t> line </a:t>
            </a:r>
            <a:r>
              <a:rPr lang="en-US" sz="2400" i="1" dirty="0">
                <a:solidFill>
                  <a:srgbClr val="00B0F0"/>
                </a:solidFill>
              </a:rPr>
              <a:t>l</a:t>
            </a:r>
            <a:r>
              <a:rPr lang="en-US" sz="2400" i="1" baseline="-25000" dirty="0">
                <a:solidFill>
                  <a:srgbClr val="00B0F0"/>
                </a:solidFill>
              </a:rPr>
              <a:t>i </a:t>
            </a:r>
            <a:r>
              <a:rPr lang="en-IN" sz="2400" dirty="0">
                <a:solidFill>
                  <a:srgbClr val="00B0F0"/>
                </a:solidFill>
                <a:latin typeface="+mj-lt"/>
              </a:rPr>
              <a:t>can be inserted in </a:t>
            </a:r>
            <a:r>
              <a:rPr lang="en-IN" sz="2400" i="1" dirty="0">
                <a:solidFill>
                  <a:srgbClr val="00B0F0"/>
                </a:solidFill>
                <a:latin typeface="+mj-lt"/>
              </a:rPr>
              <a:t>O</a:t>
            </a:r>
            <a:r>
              <a:rPr lang="en-IN" sz="2400" dirty="0">
                <a:solidFill>
                  <a:srgbClr val="00B0F0"/>
                </a:solidFill>
                <a:latin typeface="+mj-lt"/>
              </a:rPr>
              <a:t>(</a:t>
            </a:r>
            <a:r>
              <a:rPr lang="en-IN" sz="2400" i="1" dirty="0" err="1">
                <a:solidFill>
                  <a:srgbClr val="00B0F0"/>
                </a:solidFill>
                <a:latin typeface="+mj-lt"/>
              </a:rPr>
              <a:t>i</a:t>
            </a:r>
            <a:r>
              <a:rPr lang="en-IN" sz="2400" dirty="0">
                <a:solidFill>
                  <a:srgbClr val="00B0F0"/>
                </a:solidFill>
                <a:latin typeface="+mj-lt"/>
              </a:rPr>
              <a:t>) time</a:t>
            </a:r>
            <a:endParaRPr lang="en-IN" sz="2400" dirty="0">
              <a:solidFill>
                <a:srgbClr val="00B0F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E24AFA-221B-4588-BDBA-1A793A41487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686634" y="2567672"/>
            <a:ext cx="942766" cy="11257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DDAF3D-578C-4EED-9383-79C1AEF6A142}"/>
              </a:ext>
            </a:extLst>
          </p:cNvPr>
          <p:cNvSpPr txBox="1"/>
          <p:nvPr/>
        </p:nvSpPr>
        <p:spPr>
          <a:xfrm>
            <a:off x="6629400" y="3592452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l</a:t>
            </a:r>
            <a:r>
              <a:rPr lang="en-US" sz="2400" i="1" baseline="-25000" dirty="0"/>
              <a:t>i </a:t>
            </a:r>
            <a:r>
              <a:rPr lang="en-US" sz="2400" dirty="0">
                <a:sym typeface="Symbol" panose="05050102010706020507" pitchFamily="18" charset="2"/>
              </a:rPr>
              <a:t> </a:t>
            </a:r>
            <a:r>
              <a:rPr lang="en-US" sz="2400" i="1" dirty="0">
                <a:sym typeface="Symbol" panose="05050102010706020507" pitchFamily="18" charset="2"/>
              </a:rPr>
              <a:t>L</a:t>
            </a:r>
            <a:endParaRPr lang="en-I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99E70D-0472-4A04-A840-CE6B345717EC}"/>
              </a:ext>
            </a:extLst>
          </p:cNvPr>
          <p:cNvSpPr txBox="1"/>
          <p:nvPr/>
        </p:nvSpPr>
        <p:spPr>
          <a:xfrm>
            <a:off x="221972" y="5695312"/>
            <a:ext cx="83807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FF00FF"/>
                </a:solidFill>
                <a:latin typeface="Arial Narrow" panose="020B0606020202030204" pitchFamily="34" charset="0"/>
              </a:rPr>
              <a:t>Theorem: </a:t>
            </a:r>
            <a:r>
              <a:rPr lang="en-US" sz="2400" i="1" dirty="0">
                <a:latin typeface="Arial Narrow" panose="020B0606020202030204" pitchFamily="34" charset="0"/>
              </a:rPr>
              <a:t>A</a:t>
            </a:r>
            <a:r>
              <a:rPr lang="en-US" sz="2400" dirty="0">
                <a:latin typeface="Arial Narrow" panose="020B0606020202030204" pitchFamily="34" charset="0"/>
              </a:rPr>
              <a:t>(</a:t>
            </a:r>
            <a:r>
              <a:rPr lang="en-US" sz="2400" i="1" dirty="0">
                <a:latin typeface="Arial Narrow" panose="020B0606020202030204" pitchFamily="34" charset="0"/>
              </a:rPr>
              <a:t>L</a:t>
            </a:r>
            <a:r>
              <a:rPr lang="en-US" sz="2400" dirty="0">
                <a:latin typeface="Arial Narrow" panose="020B0606020202030204" pitchFamily="34" charset="0"/>
              </a:rPr>
              <a:t>) of </a:t>
            </a:r>
            <a:r>
              <a:rPr lang="en-US" sz="2400" i="1" dirty="0">
                <a:latin typeface="Arial Narrow" panose="020B0606020202030204" pitchFamily="34" charset="0"/>
              </a:rPr>
              <a:t>n</a:t>
            </a:r>
            <a:r>
              <a:rPr lang="en-US" sz="2400" dirty="0">
                <a:latin typeface="Arial Narrow" panose="020B0606020202030204" pitchFamily="34" charset="0"/>
              </a:rPr>
              <a:t> lines in the plane can be constructed in </a:t>
            </a:r>
            <a:r>
              <a:rPr lang="en-US" sz="2400" dirty="0">
                <a:latin typeface="Arial Narrow" panose="020B0606020202030204" pitchFamily="34" charset="0"/>
                <a:sym typeface="Symbol" panose="05050102010706020507" pitchFamily="18" charset="2"/>
              </a:rPr>
              <a:t></a:t>
            </a:r>
            <a:r>
              <a:rPr lang="en-IN" sz="2400" dirty="0">
                <a:latin typeface="Arial Narrow" panose="020B0606020202030204" pitchFamily="34" charset="0"/>
              </a:rPr>
              <a:t>(</a:t>
            </a:r>
            <a:r>
              <a:rPr lang="en-IN" sz="2400" i="1" dirty="0">
                <a:latin typeface="Arial Narrow" panose="020B0606020202030204" pitchFamily="34" charset="0"/>
              </a:rPr>
              <a:t>n</a:t>
            </a:r>
            <a:r>
              <a:rPr lang="en-IN" sz="2400" baseline="30000" dirty="0">
                <a:latin typeface="Arial Narrow" panose="020B0606020202030204" pitchFamily="34" charset="0"/>
              </a:rPr>
              <a:t>2</a:t>
            </a:r>
            <a:r>
              <a:rPr lang="en-IN" sz="2400" dirty="0">
                <a:latin typeface="Arial Narrow" panose="020B0606020202030204" pitchFamily="34" charset="0"/>
              </a:rPr>
              <a:t>) time and space!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endParaRPr lang="en-IN" sz="2400" dirty="0">
              <a:latin typeface="Arial Narrow" panose="020B0606020202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805841-7AFE-4C9E-90A6-1A08B81DD4CF}"/>
              </a:ext>
            </a:extLst>
          </p:cNvPr>
          <p:cNvSpPr txBox="1"/>
          <p:nvPr/>
        </p:nvSpPr>
        <p:spPr>
          <a:xfrm>
            <a:off x="5686634" y="5003528"/>
            <a:ext cx="344101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Ref: </a:t>
            </a:r>
            <a:r>
              <a:rPr lang="en-IN" dirty="0">
                <a:solidFill>
                  <a:srgbClr val="FFFFFF"/>
                </a:solidFill>
              </a:rPr>
              <a:t>David Mount’s Lecture Notes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BC07BA-18DD-40DE-B635-892CE556403C}"/>
              </a:ext>
            </a:extLst>
          </p:cNvPr>
          <p:cNvSpPr txBox="1"/>
          <p:nvPr/>
        </p:nvSpPr>
        <p:spPr>
          <a:xfrm>
            <a:off x="5397879" y="2032761"/>
            <a:ext cx="37133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/>
              <a:t>l</a:t>
            </a:r>
            <a:r>
              <a:rPr lang="en-US" sz="2400" i="1" baseline="-25000" dirty="0"/>
              <a:t>i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5065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2FFD494-255E-49E6-956C-515DB877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176"/>
            <a:ext cx="9144000" cy="685800"/>
          </a:xfrm>
          <a:solidFill>
            <a:srgbClr val="FF00FF"/>
          </a:solidFill>
        </p:spPr>
        <p:txBody>
          <a:bodyPr/>
          <a:lstStyle/>
          <a:p>
            <a:r>
              <a:rPr lang="en-IN" sz="3600" b="0" dirty="0">
                <a:solidFill>
                  <a:schemeClr val="bg1"/>
                </a:solidFill>
              </a:rPr>
              <a:t>Implementation of Arrangement </a:t>
            </a:r>
            <a:r>
              <a:rPr lang="en-IN" sz="3600" b="0" i="1" dirty="0">
                <a:solidFill>
                  <a:schemeClr val="bg1"/>
                </a:solidFill>
              </a:rPr>
              <a:t>A</a:t>
            </a:r>
            <a:r>
              <a:rPr lang="en-IN" sz="3600" b="0" dirty="0">
                <a:solidFill>
                  <a:schemeClr val="bg1"/>
                </a:solidFill>
              </a:rPr>
              <a:t>(</a:t>
            </a:r>
            <a:r>
              <a:rPr lang="en-IN" sz="3600" b="0" i="1" dirty="0">
                <a:solidFill>
                  <a:schemeClr val="bg1"/>
                </a:solidFill>
              </a:rPr>
              <a:t>L</a:t>
            </a:r>
            <a:r>
              <a:rPr lang="en-IN" sz="3600" b="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62A1837-DCA9-49B4-8F3B-296167117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037" y="706632"/>
            <a:ext cx="932769" cy="6401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EE8C92-4E55-4228-B3FB-BBDCC1DF7E66}"/>
              </a:ext>
            </a:extLst>
          </p:cNvPr>
          <p:cNvSpPr txBox="1"/>
          <p:nvPr/>
        </p:nvSpPr>
        <p:spPr>
          <a:xfrm>
            <a:off x="344380" y="3203956"/>
            <a:ext cx="84552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aseline="0" dirty="0">
              <a:latin typeface="+mj-lt"/>
            </a:endParaRPr>
          </a:p>
          <a:p>
            <a:r>
              <a:rPr lang="en-IN" sz="2400" dirty="0">
                <a:latin typeface="+mj-lt"/>
              </a:rPr>
              <a:t>Find the </a:t>
            </a:r>
            <a:r>
              <a:rPr lang="en-IN" sz="2400" dirty="0">
                <a:solidFill>
                  <a:srgbClr val="FF0000"/>
                </a:solidFill>
                <a:latin typeface="+mj-lt"/>
              </a:rPr>
              <a:t>half-edge </a:t>
            </a:r>
            <a:r>
              <a:rPr lang="en-IN" sz="2400" dirty="0">
                <a:latin typeface="+mj-lt"/>
              </a:rPr>
              <a:t>on </a:t>
            </a:r>
            <a:r>
              <a:rPr lang="en-IN" sz="2400" i="1" dirty="0">
                <a:latin typeface="+mj-lt"/>
              </a:rPr>
              <a:t>B</a:t>
            </a:r>
            <a:r>
              <a:rPr lang="en-IN" sz="2400" dirty="0">
                <a:latin typeface="+mj-lt"/>
              </a:rPr>
              <a:t> intersected by </a:t>
            </a:r>
            <a:r>
              <a:rPr lang="en-US" sz="2400" i="1" dirty="0"/>
              <a:t>l</a:t>
            </a:r>
            <a:r>
              <a:rPr lang="en-US" sz="2400" i="1" baseline="-25000" dirty="0"/>
              <a:t>i</a:t>
            </a:r>
            <a:endParaRPr lang="en-IN" sz="2400" i="1" dirty="0">
              <a:latin typeface="+mj-lt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IN" sz="2400" dirty="0">
                <a:latin typeface="+mj-lt"/>
                <a:sym typeface="Symbol" panose="05050102010706020507" pitchFamily="18" charset="2"/>
              </a:rPr>
              <a:t>Face where</a:t>
            </a:r>
            <a:r>
              <a:rPr lang="en-IN" sz="2400" dirty="0">
                <a:latin typeface="+mj-lt"/>
              </a:rPr>
              <a:t> </a:t>
            </a:r>
            <a:r>
              <a:rPr lang="en-US" sz="2400" i="1" dirty="0"/>
              <a:t>l</a:t>
            </a:r>
            <a:r>
              <a:rPr lang="en-US" sz="2400" i="1" baseline="-25000" dirty="0"/>
              <a:t>i </a:t>
            </a:r>
            <a:r>
              <a:rPr lang="en-IN" sz="2400" dirty="0">
                <a:latin typeface="+mj-lt"/>
              </a:rPr>
              <a:t> enters </a:t>
            </a:r>
            <a:r>
              <a:rPr lang="en-IN" sz="2400" i="1" dirty="0">
                <a:latin typeface="+mj-lt"/>
              </a:rPr>
              <a:t>A</a:t>
            </a:r>
            <a:r>
              <a:rPr lang="en-IN" sz="2400" dirty="0">
                <a:latin typeface="+mj-lt"/>
              </a:rPr>
              <a:t>(</a:t>
            </a:r>
            <a:r>
              <a:rPr lang="en-IN" sz="2400" i="1" dirty="0">
                <a:latin typeface="+mj-lt"/>
              </a:rPr>
              <a:t>L</a:t>
            </a:r>
            <a:r>
              <a:rPr lang="en-IN" sz="2400" dirty="0">
                <a:latin typeface="+mj-lt"/>
              </a:rPr>
              <a:t>): found in </a:t>
            </a:r>
            <a:r>
              <a:rPr lang="en-IN" sz="2400" i="1" dirty="0">
                <a:latin typeface="+mj-lt"/>
              </a:rPr>
              <a:t>O</a:t>
            </a:r>
            <a:r>
              <a:rPr lang="en-IN" sz="2400" dirty="0">
                <a:latin typeface="+mj-lt"/>
              </a:rPr>
              <a:t>(</a:t>
            </a:r>
            <a:r>
              <a:rPr lang="en-IN" sz="2400" i="1" dirty="0" err="1">
                <a:latin typeface="+mj-lt"/>
              </a:rPr>
              <a:t>i</a:t>
            </a:r>
            <a:r>
              <a:rPr lang="en-IN" sz="2400" dirty="0">
                <a:latin typeface="+mj-lt"/>
              </a:rPr>
              <a:t>) time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IN" sz="2400" dirty="0">
                <a:latin typeface="+mj-lt"/>
              </a:rPr>
              <a:t>Trace through the boundary of the cell CCW to determine where </a:t>
            </a:r>
            <a:r>
              <a:rPr lang="en-US" sz="2400" i="1" dirty="0"/>
              <a:t>l</a:t>
            </a:r>
            <a:r>
              <a:rPr lang="en-US" sz="2400" i="1" baseline="-25000" dirty="0"/>
              <a:t>i </a:t>
            </a:r>
            <a:r>
              <a:rPr lang="en-IN" sz="2400" dirty="0">
                <a:latin typeface="+mj-lt"/>
              </a:rPr>
              <a:t>exits; </a:t>
            </a:r>
            <a:endParaRPr lang="en-IN" sz="2400" i="1" dirty="0">
              <a:latin typeface="+mj-lt"/>
            </a:endParaRPr>
          </a:p>
          <a:p>
            <a:r>
              <a:rPr lang="en-IN" sz="2400" i="1" dirty="0">
                <a:latin typeface="+mj-lt"/>
              </a:rPr>
              <a:t>Zone theorem</a:t>
            </a:r>
            <a:r>
              <a:rPr lang="en-IN" sz="2400" dirty="0">
                <a:latin typeface="+mj-lt"/>
              </a:rPr>
              <a:t> </a:t>
            </a:r>
            <a:r>
              <a:rPr lang="en-IN" sz="2400" dirty="0">
                <a:latin typeface="+mj-lt"/>
                <a:sym typeface="Symbol" panose="05050102010706020507" pitchFamily="18" charset="2"/>
              </a:rPr>
              <a:t> # edges in </a:t>
            </a:r>
            <a:r>
              <a:rPr lang="en-IN" sz="2400" dirty="0">
                <a:solidFill>
                  <a:srgbClr val="FF0000"/>
                </a:solidFill>
                <a:latin typeface="+mj-lt"/>
                <a:sym typeface="Symbol" panose="05050102010706020507" pitchFamily="18" charset="2"/>
              </a:rPr>
              <a:t>all cells </a:t>
            </a:r>
            <a:r>
              <a:rPr lang="en-IN" sz="2400" dirty="0">
                <a:latin typeface="+mj-lt"/>
                <a:sym typeface="Symbol" panose="05050102010706020507" pitchFamily="18" charset="2"/>
              </a:rPr>
              <a:t>of </a:t>
            </a:r>
            <a:r>
              <a:rPr lang="en-IN" sz="2400" i="1" dirty="0">
                <a:latin typeface="+mj-lt"/>
                <a:sym typeface="Symbol" panose="05050102010706020507" pitchFamily="18" charset="2"/>
              </a:rPr>
              <a:t>Zone</a:t>
            </a:r>
            <a:r>
              <a:rPr lang="en-IN" sz="2400" dirty="0">
                <a:latin typeface="+mj-lt"/>
                <a:sym typeface="Symbol" panose="05050102010706020507" pitchFamily="18" charset="2"/>
              </a:rPr>
              <a:t>(</a:t>
            </a:r>
            <a:r>
              <a:rPr lang="en-US" sz="2400" i="1" dirty="0"/>
              <a:t>l</a:t>
            </a:r>
            <a:r>
              <a:rPr lang="en-US" sz="2400" i="1" baseline="-25000" dirty="0"/>
              <a:t>i </a:t>
            </a:r>
            <a:r>
              <a:rPr lang="en-IN" sz="2400" dirty="0">
                <a:latin typeface="+mj-lt"/>
                <a:sym typeface="Symbol" panose="05050102010706020507" pitchFamily="18" charset="2"/>
              </a:rPr>
              <a:t>) = 6(</a:t>
            </a:r>
            <a:r>
              <a:rPr lang="en-IN" sz="2400" i="1" dirty="0">
                <a:latin typeface="+mj-lt"/>
                <a:sym typeface="Symbol" panose="05050102010706020507" pitchFamily="18" charset="2"/>
              </a:rPr>
              <a:t>i</a:t>
            </a:r>
            <a:r>
              <a:rPr lang="en-IN" sz="2400" dirty="0">
                <a:latin typeface="+mj-lt"/>
                <a:sym typeface="Symbol" panose="05050102010706020507" pitchFamily="18" charset="2"/>
              </a:rPr>
              <a:t>-1) </a:t>
            </a:r>
          </a:p>
          <a:p>
            <a:r>
              <a:rPr lang="en-IN" sz="2400" dirty="0">
                <a:latin typeface="+mj-lt"/>
                <a:sym typeface="Symbol" panose="05050102010706020507" pitchFamily="18" charset="2"/>
              </a:rPr>
              <a:t> update time </a:t>
            </a:r>
            <a:r>
              <a:rPr lang="en-IN" sz="2400" i="1" dirty="0"/>
              <a:t>O</a:t>
            </a:r>
            <a:r>
              <a:rPr lang="en-IN" sz="2400" dirty="0"/>
              <a:t>(</a:t>
            </a:r>
            <a:r>
              <a:rPr lang="en-IN" sz="2400" i="1" dirty="0" err="1"/>
              <a:t>i</a:t>
            </a:r>
            <a:r>
              <a:rPr lang="en-IN" sz="2400" dirty="0"/>
              <a:t>)</a:t>
            </a:r>
            <a:endParaRPr lang="en-IN" sz="2400" dirty="0">
              <a:latin typeface="Arial Narrow" panose="020B0606020202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805841-7AFE-4C9E-90A6-1A08B81DD4CF}"/>
              </a:ext>
            </a:extLst>
          </p:cNvPr>
          <p:cNvSpPr txBox="1"/>
          <p:nvPr/>
        </p:nvSpPr>
        <p:spPr>
          <a:xfrm>
            <a:off x="6375573" y="3530902"/>
            <a:ext cx="266342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Ref: </a:t>
            </a:r>
            <a:r>
              <a:rPr lang="en-IN" dirty="0">
                <a:solidFill>
                  <a:srgbClr val="FFFFFF"/>
                </a:solidFill>
              </a:rPr>
              <a:t>DM Lecture Notes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BC07BA-18DD-40DE-B635-892CE556403C}"/>
              </a:ext>
            </a:extLst>
          </p:cNvPr>
          <p:cNvSpPr txBox="1"/>
          <p:nvPr/>
        </p:nvSpPr>
        <p:spPr>
          <a:xfrm>
            <a:off x="5206461" y="1652057"/>
            <a:ext cx="37133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/>
              <a:t>l</a:t>
            </a:r>
            <a:r>
              <a:rPr lang="en-US" sz="2400" i="1" baseline="-25000" dirty="0"/>
              <a:t>i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0103B-D474-489F-89C0-D06CEB6C8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247" y="757244"/>
            <a:ext cx="3420754" cy="22535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DDAF3D-578C-4EED-9383-79C1AEF6A142}"/>
              </a:ext>
            </a:extLst>
          </p:cNvPr>
          <p:cNvSpPr txBox="1"/>
          <p:nvPr/>
        </p:nvSpPr>
        <p:spPr>
          <a:xfrm>
            <a:off x="5746939" y="2989571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l</a:t>
            </a:r>
            <a:r>
              <a:rPr lang="en-US" sz="2400" i="1" baseline="-25000" dirty="0"/>
              <a:t>i </a:t>
            </a:r>
            <a:r>
              <a:rPr lang="en-US" sz="2400" dirty="0">
                <a:sym typeface="Symbol" panose="05050102010706020507" pitchFamily="18" charset="2"/>
              </a:rPr>
              <a:t> </a:t>
            </a:r>
            <a:r>
              <a:rPr lang="en-US" sz="2400" i="1" dirty="0">
                <a:sym typeface="Symbol" panose="05050102010706020507" pitchFamily="18" charset="2"/>
              </a:rPr>
              <a:t>L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A2C46-F8B6-4C0F-A2E7-FFF02D66C819}"/>
              </a:ext>
            </a:extLst>
          </p:cNvPr>
          <p:cNvSpPr txBox="1"/>
          <p:nvPr/>
        </p:nvSpPr>
        <p:spPr>
          <a:xfrm>
            <a:off x="6893520" y="2989570"/>
            <a:ext cx="225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Bounding box </a:t>
            </a:r>
            <a:r>
              <a:rPr lang="en-IN" sz="2400" i="1" dirty="0"/>
              <a:t>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59790A-0D33-4374-A871-8EA1F6353E22}"/>
              </a:ext>
            </a:extLst>
          </p:cNvPr>
          <p:cNvCxnSpPr>
            <a:cxnSpLocks/>
          </p:cNvCxnSpPr>
          <p:nvPr/>
        </p:nvCxnSpPr>
        <p:spPr bwMode="auto">
          <a:xfrm>
            <a:off x="5847522" y="2113722"/>
            <a:ext cx="0" cy="2308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27CAA1-0CC6-45C1-87A4-DF171FE68E88}"/>
              </a:ext>
            </a:extLst>
          </p:cNvPr>
          <p:cNvCxnSpPr>
            <a:cxnSpLocks/>
          </p:cNvCxnSpPr>
          <p:nvPr/>
        </p:nvCxnSpPr>
        <p:spPr bwMode="auto">
          <a:xfrm>
            <a:off x="5308077" y="2067339"/>
            <a:ext cx="5394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097D142-EE7C-4BAF-B6FF-32BBBE1B7380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4611777" y="2604101"/>
            <a:ext cx="1371012" cy="851922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66A8D9-C8CE-479B-AAF7-9D6504FACB2E}"/>
              </a:ext>
            </a:extLst>
          </p:cNvPr>
          <p:cNvCxnSpPr>
            <a:cxnSpLocks/>
          </p:cNvCxnSpPr>
          <p:nvPr/>
        </p:nvCxnSpPr>
        <p:spPr bwMode="auto">
          <a:xfrm flipH="1">
            <a:off x="6138414" y="2229138"/>
            <a:ext cx="220594" cy="2726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9BFE31-A10E-47E9-9FB1-16B994761FCF}"/>
              </a:ext>
            </a:extLst>
          </p:cNvPr>
          <p:cNvCxnSpPr>
            <a:cxnSpLocks/>
          </p:cNvCxnSpPr>
          <p:nvPr/>
        </p:nvCxnSpPr>
        <p:spPr bwMode="auto">
          <a:xfrm>
            <a:off x="6197626" y="2495683"/>
            <a:ext cx="237255" cy="2027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1D09676-7785-4ED2-A111-9488BF141E21}"/>
              </a:ext>
            </a:extLst>
          </p:cNvPr>
          <p:cNvCxnSpPr>
            <a:cxnSpLocks/>
          </p:cNvCxnSpPr>
          <p:nvPr/>
        </p:nvCxnSpPr>
        <p:spPr bwMode="auto">
          <a:xfrm flipV="1">
            <a:off x="6424659" y="2365450"/>
            <a:ext cx="284280" cy="2431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F243EB-5C16-4E9A-84EF-C2681C33B09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394758" y="2143312"/>
            <a:ext cx="172041" cy="1981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67D949E-37A3-459B-BE6F-919BA7A6A938}"/>
              </a:ext>
            </a:extLst>
          </p:cNvPr>
          <p:cNvSpPr txBox="1"/>
          <p:nvPr/>
        </p:nvSpPr>
        <p:spPr>
          <a:xfrm>
            <a:off x="304800" y="6206852"/>
            <a:ext cx="8380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atin typeface="Arial Narrow" panose="020B0606020202030204" pitchFamily="34" charset="0"/>
              </a:rPr>
              <a:t>A</a:t>
            </a:r>
            <a:r>
              <a:rPr lang="en-US" sz="2400" dirty="0">
                <a:latin typeface="Arial Narrow" panose="020B0606020202030204" pitchFamily="34" charset="0"/>
              </a:rPr>
              <a:t>(</a:t>
            </a:r>
            <a:r>
              <a:rPr lang="en-US" sz="2400" i="1" dirty="0">
                <a:latin typeface="Arial Narrow" panose="020B0606020202030204" pitchFamily="34" charset="0"/>
              </a:rPr>
              <a:t>L</a:t>
            </a:r>
            <a:r>
              <a:rPr lang="en-US" sz="2400" dirty="0">
                <a:latin typeface="Arial Narrow" panose="020B0606020202030204" pitchFamily="34" charset="0"/>
              </a:rPr>
              <a:t>) of </a:t>
            </a:r>
            <a:r>
              <a:rPr lang="en-US" sz="2400" i="1" dirty="0">
                <a:latin typeface="Arial Narrow" panose="020B0606020202030204" pitchFamily="34" charset="0"/>
              </a:rPr>
              <a:t>n</a:t>
            </a:r>
            <a:r>
              <a:rPr lang="en-US" sz="2400" dirty="0">
                <a:latin typeface="Arial Narrow" panose="020B0606020202030204" pitchFamily="34" charset="0"/>
              </a:rPr>
              <a:t> lines in the plane can be constructed in </a:t>
            </a:r>
            <a:r>
              <a:rPr lang="en-US" sz="2400" dirty="0">
                <a:latin typeface="Arial Narrow" panose="020B0606020202030204" pitchFamily="34" charset="0"/>
                <a:sym typeface="Symbol" panose="05050102010706020507" pitchFamily="18" charset="2"/>
              </a:rPr>
              <a:t></a:t>
            </a:r>
            <a:r>
              <a:rPr lang="en-IN" sz="2400" dirty="0">
                <a:latin typeface="Arial Narrow" panose="020B0606020202030204" pitchFamily="34" charset="0"/>
              </a:rPr>
              <a:t>(</a:t>
            </a:r>
            <a:r>
              <a:rPr lang="en-IN" sz="2400" i="1" dirty="0">
                <a:latin typeface="Arial Narrow" panose="020B0606020202030204" pitchFamily="34" charset="0"/>
              </a:rPr>
              <a:t>n</a:t>
            </a:r>
            <a:r>
              <a:rPr lang="en-IN" sz="2400" baseline="30000" dirty="0">
                <a:latin typeface="Arial Narrow" panose="020B0606020202030204" pitchFamily="34" charset="0"/>
              </a:rPr>
              <a:t>2</a:t>
            </a:r>
            <a:r>
              <a:rPr lang="en-IN" sz="2400" dirty="0">
                <a:latin typeface="Arial Narrow" panose="020B0606020202030204" pitchFamily="34" charset="0"/>
              </a:rPr>
              <a:t>) time and space!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endParaRPr lang="en-IN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56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2FFD494-255E-49E6-956C-515DB877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176"/>
            <a:ext cx="9144000" cy="685800"/>
          </a:xfrm>
          <a:solidFill>
            <a:srgbClr val="FF00FF"/>
          </a:solidFill>
        </p:spPr>
        <p:txBody>
          <a:bodyPr/>
          <a:lstStyle/>
          <a:p>
            <a:r>
              <a:rPr lang="en-IN" sz="3600" b="0" dirty="0">
                <a:solidFill>
                  <a:schemeClr val="bg1"/>
                </a:solidFill>
              </a:rPr>
              <a:t>Incremental Construction of Arrangement </a:t>
            </a:r>
            <a:r>
              <a:rPr lang="en-IN" sz="3600" b="0" i="1" dirty="0">
                <a:solidFill>
                  <a:schemeClr val="bg1"/>
                </a:solidFill>
              </a:rPr>
              <a:t>A</a:t>
            </a:r>
            <a:r>
              <a:rPr lang="en-IN" sz="3600" b="0" dirty="0">
                <a:solidFill>
                  <a:schemeClr val="bg1"/>
                </a:solidFill>
              </a:rPr>
              <a:t>(</a:t>
            </a:r>
            <a:r>
              <a:rPr lang="en-IN" sz="3600" b="0" i="1" dirty="0">
                <a:solidFill>
                  <a:schemeClr val="bg1"/>
                </a:solidFill>
              </a:rPr>
              <a:t>L</a:t>
            </a:r>
            <a:r>
              <a:rPr lang="en-IN" sz="3600" b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805841-7AFE-4C9E-90A6-1A08B81DD4CF}"/>
              </a:ext>
            </a:extLst>
          </p:cNvPr>
          <p:cNvSpPr txBox="1"/>
          <p:nvPr/>
        </p:nvSpPr>
        <p:spPr>
          <a:xfrm>
            <a:off x="0" y="6488668"/>
            <a:ext cx="167609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Ref: </a:t>
            </a:r>
            <a:r>
              <a:rPr lang="en-IN" dirty="0">
                <a:solidFill>
                  <a:srgbClr val="FFFFFF"/>
                </a:solidFill>
              </a:rPr>
              <a:t>4A Book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7D949E-37A3-459B-BE6F-919BA7A6A938}"/>
              </a:ext>
            </a:extLst>
          </p:cNvPr>
          <p:cNvSpPr txBox="1"/>
          <p:nvPr/>
        </p:nvSpPr>
        <p:spPr>
          <a:xfrm>
            <a:off x="152400" y="5510716"/>
            <a:ext cx="8380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atin typeface="Arial Narrow" panose="020B0606020202030204" pitchFamily="34" charset="0"/>
              </a:rPr>
              <a:t>A</a:t>
            </a:r>
            <a:r>
              <a:rPr lang="en-US" sz="2400" dirty="0">
                <a:latin typeface="Arial Narrow" panose="020B0606020202030204" pitchFamily="34" charset="0"/>
              </a:rPr>
              <a:t>(</a:t>
            </a:r>
            <a:r>
              <a:rPr lang="en-US" sz="2400" i="1" dirty="0">
                <a:latin typeface="Arial Narrow" panose="020B0606020202030204" pitchFamily="34" charset="0"/>
              </a:rPr>
              <a:t>L</a:t>
            </a:r>
            <a:r>
              <a:rPr lang="en-US" sz="2400" dirty="0">
                <a:latin typeface="Arial Narrow" panose="020B0606020202030204" pitchFamily="34" charset="0"/>
              </a:rPr>
              <a:t>) of </a:t>
            </a:r>
            <a:r>
              <a:rPr lang="en-US" sz="2400" i="1" dirty="0">
                <a:latin typeface="Arial Narrow" panose="020B0606020202030204" pitchFamily="34" charset="0"/>
              </a:rPr>
              <a:t>n</a:t>
            </a:r>
            <a:r>
              <a:rPr lang="en-US" sz="2400" dirty="0">
                <a:latin typeface="Arial Narrow" panose="020B0606020202030204" pitchFamily="34" charset="0"/>
              </a:rPr>
              <a:t> lines in the plane can be constructed in </a:t>
            </a:r>
            <a:r>
              <a:rPr lang="en-US" sz="2400" dirty="0">
                <a:latin typeface="Arial Narrow" panose="020B0606020202030204" pitchFamily="34" charset="0"/>
                <a:sym typeface="Symbol" panose="05050102010706020507" pitchFamily="18" charset="2"/>
              </a:rPr>
              <a:t></a:t>
            </a:r>
            <a:r>
              <a:rPr lang="en-IN" sz="2400" dirty="0">
                <a:latin typeface="Arial Narrow" panose="020B0606020202030204" pitchFamily="34" charset="0"/>
              </a:rPr>
              <a:t>(</a:t>
            </a:r>
            <a:r>
              <a:rPr lang="en-IN" sz="2400" i="1" dirty="0">
                <a:latin typeface="Arial Narrow" panose="020B0606020202030204" pitchFamily="34" charset="0"/>
              </a:rPr>
              <a:t>n</a:t>
            </a:r>
            <a:r>
              <a:rPr lang="en-IN" sz="2400" baseline="30000" dirty="0">
                <a:latin typeface="Arial Narrow" panose="020B0606020202030204" pitchFamily="34" charset="0"/>
              </a:rPr>
              <a:t>2</a:t>
            </a:r>
            <a:r>
              <a:rPr lang="en-IN" sz="2400" dirty="0">
                <a:latin typeface="Arial Narrow" panose="020B0606020202030204" pitchFamily="34" charset="0"/>
              </a:rPr>
              <a:t>) time and space!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endParaRPr lang="en-IN" sz="2400" dirty="0">
              <a:latin typeface="Arial Narrow" panose="020B0606020202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1EFCF8-435F-42EE-B0C5-1303EE127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1019906"/>
            <a:ext cx="6268147" cy="43902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5CFE4D-F241-4252-B54F-CB0E7A5C8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053" y="931785"/>
            <a:ext cx="2020677" cy="21967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CDBE2E-26CC-440B-815B-37FD65AAD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3215052"/>
            <a:ext cx="1898573" cy="1870095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072FDA72-3FBB-44E5-B7EA-8587945A5872}"/>
              </a:ext>
            </a:extLst>
          </p:cNvPr>
          <p:cNvSpPr/>
          <p:nvPr/>
        </p:nvSpPr>
        <p:spPr bwMode="auto">
          <a:xfrm rot="5400000">
            <a:off x="7279805" y="2931421"/>
            <a:ext cx="454594" cy="78388"/>
          </a:xfrm>
          <a:prstGeom prst="rightArrow">
            <a:avLst/>
          </a:prstGeom>
          <a:solidFill>
            <a:srgbClr val="FF00FF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FE3736-53E2-4079-9583-3BFFBD4A370A}"/>
              </a:ext>
            </a:extLst>
          </p:cNvPr>
          <p:cNvSpPr/>
          <p:nvPr/>
        </p:nvSpPr>
        <p:spPr bwMode="auto">
          <a:xfrm>
            <a:off x="2133600" y="4724400"/>
            <a:ext cx="1143000" cy="457200"/>
          </a:xfrm>
          <a:prstGeom prst="ellips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05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34687A1-415A-4945-93A8-25EBDFD31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6504288" cy="47244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A82D94A-A9F8-460F-8BEA-1D98BF60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176"/>
            <a:ext cx="9144000" cy="685800"/>
          </a:xfrm>
          <a:solidFill>
            <a:srgbClr val="FF00FF"/>
          </a:solidFill>
        </p:spPr>
        <p:txBody>
          <a:bodyPr/>
          <a:lstStyle/>
          <a:p>
            <a:r>
              <a:rPr lang="en-IN" sz="3600" b="0" dirty="0">
                <a:solidFill>
                  <a:schemeClr val="bg1"/>
                </a:solidFill>
              </a:rPr>
              <a:t>Generalized Zone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1F9891-B30B-4ED0-AE98-5D3BC2F59D8A}"/>
              </a:ext>
            </a:extLst>
          </p:cNvPr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0-Zone(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3F565-B2D7-4C75-B1D8-4907F656AF74}"/>
              </a:ext>
            </a:extLst>
          </p:cNvPr>
          <p:cNvSpPr txBox="1"/>
          <p:nvPr/>
        </p:nvSpPr>
        <p:spPr>
          <a:xfrm>
            <a:off x="4991100" y="4914900"/>
            <a:ext cx="1143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52896F-F13F-4864-9CF3-12A1F0111576}"/>
              </a:ext>
            </a:extLst>
          </p:cNvPr>
          <p:cNvSpPr txBox="1"/>
          <p:nvPr/>
        </p:nvSpPr>
        <p:spPr>
          <a:xfrm rot="20792968">
            <a:off x="4588565" y="2697718"/>
            <a:ext cx="1143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D869D8-4D01-405C-AE1D-8107040ABE18}"/>
              </a:ext>
            </a:extLst>
          </p:cNvPr>
          <p:cNvSpPr txBox="1"/>
          <p:nvPr/>
        </p:nvSpPr>
        <p:spPr>
          <a:xfrm>
            <a:off x="2417693" y="5029200"/>
            <a:ext cx="1143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6B4314-DC29-4E66-9732-68F315B7DFAE}"/>
              </a:ext>
            </a:extLst>
          </p:cNvPr>
          <p:cNvSpPr txBox="1"/>
          <p:nvPr/>
        </p:nvSpPr>
        <p:spPr>
          <a:xfrm>
            <a:off x="4991100" y="1828800"/>
            <a:ext cx="1143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7AAEB9-E0B5-496B-985B-F3F6900ADA0A}"/>
              </a:ext>
            </a:extLst>
          </p:cNvPr>
          <p:cNvSpPr txBox="1"/>
          <p:nvPr/>
        </p:nvSpPr>
        <p:spPr>
          <a:xfrm>
            <a:off x="2895600" y="1679713"/>
            <a:ext cx="114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030474-4555-4C4F-A53D-399BE0F435AE}"/>
              </a:ext>
            </a:extLst>
          </p:cNvPr>
          <p:cNvSpPr txBox="1"/>
          <p:nvPr/>
        </p:nvSpPr>
        <p:spPr>
          <a:xfrm>
            <a:off x="4991100" y="4885083"/>
            <a:ext cx="1143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1-Zone(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983CA6-331A-40D7-9E90-37195B2F6B89}"/>
              </a:ext>
            </a:extLst>
          </p:cNvPr>
          <p:cNvSpPr txBox="1"/>
          <p:nvPr/>
        </p:nvSpPr>
        <p:spPr>
          <a:xfrm rot="20792968">
            <a:off x="4675479" y="2697717"/>
            <a:ext cx="1143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1-Zone(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06ABB3-F7B0-403C-92B4-79FD7DF9C42C}"/>
              </a:ext>
            </a:extLst>
          </p:cNvPr>
          <p:cNvSpPr txBox="1"/>
          <p:nvPr/>
        </p:nvSpPr>
        <p:spPr>
          <a:xfrm>
            <a:off x="5143500" y="1981200"/>
            <a:ext cx="1143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2-Zone(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21E84B-75CE-4CD0-9515-FCEAEDEA9D2A}"/>
              </a:ext>
            </a:extLst>
          </p:cNvPr>
          <p:cNvSpPr txBox="1"/>
          <p:nvPr/>
        </p:nvSpPr>
        <p:spPr>
          <a:xfrm>
            <a:off x="2560960" y="5038275"/>
            <a:ext cx="1143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2-Zone(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9AD4C-AA34-4C35-AD4C-862F62DCCB9B}"/>
              </a:ext>
            </a:extLst>
          </p:cNvPr>
          <p:cNvSpPr txBox="1"/>
          <p:nvPr/>
        </p:nvSpPr>
        <p:spPr>
          <a:xfrm>
            <a:off x="2939890" y="1688788"/>
            <a:ext cx="114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3-Zone(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792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23DE-4452-4902-A693-B2753CE06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070336"/>
            <a:ext cx="3108618" cy="1181100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Arrangement </a:t>
            </a:r>
          </a:p>
          <a:p>
            <a:r>
              <a:rPr lang="en-I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Duality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904D6-1A83-4FB0-96F5-2E5CED09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ACMU 2008-09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69A77-7E68-4396-B233-0CD8CE3F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275D48-01E0-486B-9659-5E24F649D74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20B79-2531-4E24-9A3F-ABBBAFF1D61A}"/>
              </a:ext>
            </a:extLst>
          </p:cNvPr>
          <p:cNvSpPr txBox="1"/>
          <p:nvPr/>
        </p:nvSpPr>
        <p:spPr>
          <a:xfrm>
            <a:off x="314486" y="457754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Today’s Topics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78E47F-B449-43AC-982D-5E00208834E3}"/>
              </a:ext>
            </a:extLst>
          </p:cNvPr>
          <p:cNvSpPr/>
          <p:nvPr/>
        </p:nvSpPr>
        <p:spPr bwMode="auto">
          <a:xfrm>
            <a:off x="533400" y="493735"/>
            <a:ext cx="3352800" cy="3471701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C75A90-DFDA-4F74-A754-D09413EFD801}"/>
              </a:ext>
            </a:extLst>
          </p:cNvPr>
          <p:cNvSpPr/>
          <p:nvPr/>
        </p:nvSpPr>
        <p:spPr bwMode="auto">
          <a:xfrm>
            <a:off x="1800639" y="861318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8F1482-2138-4D2B-B683-71ACA266E986}"/>
              </a:ext>
            </a:extLst>
          </p:cNvPr>
          <p:cNvSpPr/>
          <p:nvPr/>
        </p:nvSpPr>
        <p:spPr bwMode="auto">
          <a:xfrm>
            <a:off x="1877793" y="3430292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7DCC47-BDEA-49BC-A2AD-A7B7BCC9CCA5}"/>
              </a:ext>
            </a:extLst>
          </p:cNvPr>
          <p:cNvSpPr/>
          <p:nvPr/>
        </p:nvSpPr>
        <p:spPr bwMode="auto">
          <a:xfrm>
            <a:off x="1143000" y="2182590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1731EA-A8F0-49D7-B785-0144E3EFB3BF}"/>
              </a:ext>
            </a:extLst>
          </p:cNvPr>
          <p:cNvSpPr/>
          <p:nvPr/>
        </p:nvSpPr>
        <p:spPr bwMode="auto">
          <a:xfrm>
            <a:off x="2437107" y="1156022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31C13-06F4-4AAA-9200-682286D4667E}"/>
              </a:ext>
            </a:extLst>
          </p:cNvPr>
          <p:cNvSpPr/>
          <p:nvPr/>
        </p:nvSpPr>
        <p:spPr bwMode="auto">
          <a:xfrm>
            <a:off x="1838739" y="2590798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5BEEB1-848D-4578-8FA2-33CF8DAB6FD5}"/>
              </a:ext>
            </a:extLst>
          </p:cNvPr>
          <p:cNvSpPr/>
          <p:nvPr/>
        </p:nvSpPr>
        <p:spPr bwMode="auto">
          <a:xfrm>
            <a:off x="2989040" y="1755636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5F48EB-2684-4260-86D0-D55290E7254E}"/>
              </a:ext>
            </a:extLst>
          </p:cNvPr>
          <p:cNvSpPr/>
          <p:nvPr/>
        </p:nvSpPr>
        <p:spPr bwMode="auto">
          <a:xfrm>
            <a:off x="1800639" y="2942309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0E3245-F8B2-4A00-B8DA-F74F598D1EDE}"/>
              </a:ext>
            </a:extLst>
          </p:cNvPr>
          <p:cNvSpPr/>
          <p:nvPr/>
        </p:nvSpPr>
        <p:spPr bwMode="auto">
          <a:xfrm>
            <a:off x="2132365" y="1829344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5330BA-A3D7-471F-B3F3-026D616E86BB}"/>
              </a:ext>
            </a:extLst>
          </p:cNvPr>
          <p:cNvSpPr/>
          <p:nvPr/>
        </p:nvSpPr>
        <p:spPr bwMode="auto">
          <a:xfrm>
            <a:off x="3323657" y="2621887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40EEAD-AB39-4882-86E6-A661597B779F}"/>
              </a:ext>
            </a:extLst>
          </p:cNvPr>
          <p:cNvSpPr/>
          <p:nvPr/>
        </p:nvSpPr>
        <p:spPr bwMode="auto">
          <a:xfrm>
            <a:off x="2514600" y="2517636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E47C16-FBE3-4C61-B2E2-5C750DB52787}"/>
              </a:ext>
            </a:extLst>
          </p:cNvPr>
          <p:cNvSpPr/>
          <p:nvPr/>
        </p:nvSpPr>
        <p:spPr bwMode="auto">
          <a:xfrm>
            <a:off x="2590800" y="2918273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F7E9F6-B8DF-4171-B773-AAB1C6F05957}"/>
              </a:ext>
            </a:extLst>
          </p:cNvPr>
          <p:cNvSpPr/>
          <p:nvPr/>
        </p:nvSpPr>
        <p:spPr bwMode="auto">
          <a:xfrm>
            <a:off x="3247457" y="3287011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5E033A-F885-4058-A2BD-EEE36EDB81B3}"/>
              </a:ext>
            </a:extLst>
          </p:cNvPr>
          <p:cNvSpPr/>
          <p:nvPr/>
        </p:nvSpPr>
        <p:spPr bwMode="auto">
          <a:xfrm>
            <a:off x="3413418" y="1000399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C19AB3-E30D-4C80-9CAE-B8149A441D59}"/>
              </a:ext>
            </a:extLst>
          </p:cNvPr>
          <p:cNvSpPr/>
          <p:nvPr/>
        </p:nvSpPr>
        <p:spPr bwMode="auto">
          <a:xfrm>
            <a:off x="1524000" y="1179152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E082B7-77A0-4B70-AE22-ACBF893DE793}"/>
              </a:ext>
            </a:extLst>
          </p:cNvPr>
          <p:cNvSpPr/>
          <p:nvPr/>
        </p:nvSpPr>
        <p:spPr bwMode="auto">
          <a:xfrm>
            <a:off x="1271986" y="3749660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1A501E-384D-4647-9CB0-79AAA38F5756}"/>
              </a:ext>
            </a:extLst>
          </p:cNvPr>
          <p:cNvSpPr/>
          <p:nvPr/>
        </p:nvSpPr>
        <p:spPr bwMode="auto">
          <a:xfrm>
            <a:off x="914400" y="1049268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16D626-204C-4CCC-94A7-3EB38E13C192}"/>
              </a:ext>
            </a:extLst>
          </p:cNvPr>
          <p:cNvSpPr/>
          <p:nvPr/>
        </p:nvSpPr>
        <p:spPr bwMode="auto">
          <a:xfrm>
            <a:off x="1364330" y="1712566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BF6457B-CC05-4B9F-8FE3-192C060B4CAB}"/>
              </a:ext>
            </a:extLst>
          </p:cNvPr>
          <p:cNvSpPr/>
          <p:nvPr/>
        </p:nvSpPr>
        <p:spPr bwMode="auto">
          <a:xfrm>
            <a:off x="800100" y="1676123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B2FE24-9111-4C3A-BC89-25CA0DB11F68}"/>
              </a:ext>
            </a:extLst>
          </p:cNvPr>
          <p:cNvSpPr/>
          <p:nvPr/>
        </p:nvSpPr>
        <p:spPr bwMode="auto">
          <a:xfrm>
            <a:off x="3413418" y="1378363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FB223B0-0F31-40CF-A8A0-69D224040924}"/>
              </a:ext>
            </a:extLst>
          </p:cNvPr>
          <p:cNvSpPr/>
          <p:nvPr/>
        </p:nvSpPr>
        <p:spPr bwMode="auto">
          <a:xfrm>
            <a:off x="2949283" y="644110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B4FA6A5-B66C-4605-B2CD-38D7D2351203}"/>
              </a:ext>
            </a:extLst>
          </p:cNvPr>
          <p:cNvSpPr/>
          <p:nvPr/>
        </p:nvSpPr>
        <p:spPr bwMode="auto">
          <a:xfrm>
            <a:off x="3065240" y="3740981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1758D3-6F99-4001-A54F-1A68D8754B7E}"/>
              </a:ext>
            </a:extLst>
          </p:cNvPr>
          <p:cNvCxnSpPr/>
          <p:nvPr/>
        </p:nvCxnSpPr>
        <p:spPr bwMode="auto">
          <a:xfrm flipV="1">
            <a:off x="1058517" y="1381301"/>
            <a:ext cx="2454965" cy="89608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C034AA-767A-473B-9AB3-95664176212C}"/>
              </a:ext>
            </a:extLst>
          </p:cNvPr>
          <p:cNvSpPr txBox="1"/>
          <p:nvPr/>
        </p:nvSpPr>
        <p:spPr>
          <a:xfrm>
            <a:off x="4561472" y="359044"/>
            <a:ext cx="4114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1" u="none" strike="noStrike" baseline="0" dirty="0">
                <a:solidFill>
                  <a:srgbClr val="FF0000"/>
                </a:solidFill>
                <a:latin typeface="CIDFont+F2"/>
              </a:rPr>
              <a:t>Question:</a:t>
            </a:r>
            <a:r>
              <a:rPr lang="en-US" sz="2400" b="0" i="0" u="none" strike="noStrike" baseline="0" dirty="0">
                <a:solidFill>
                  <a:srgbClr val="3333FF"/>
                </a:solidFill>
                <a:latin typeface="CIDFont+F2"/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IDFont+F2"/>
              </a:rPr>
              <a:t>Given </a:t>
            </a:r>
            <a:r>
              <a:rPr lang="en-US" sz="2400" i="1" dirty="0">
                <a:solidFill>
                  <a:srgbClr val="3333FF"/>
                </a:solidFill>
                <a:latin typeface="CIDFont+F2"/>
              </a:rPr>
              <a:t>n </a:t>
            </a:r>
            <a:r>
              <a:rPr lang="en-US" sz="2400" dirty="0">
                <a:solidFill>
                  <a:srgbClr val="3333FF"/>
                </a:solidFill>
                <a:latin typeface="CIDFont+F2"/>
              </a:rPr>
              <a:t>points in the plane, do  we have three points that are collinear?</a:t>
            </a:r>
          </a:p>
          <a:p>
            <a:pPr algn="l"/>
            <a:endParaRPr lang="en-US" sz="2400" b="0" i="0" u="none" strike="noStrike" baseline="0" dirty="0">
              <a:solidFill>
                <a:srgbClr val="3333FF"/>
              </a:solidFill>
              <a:latin typeface="CIDFont+F2"/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3333FF"/>
                </a:solidFill>
                <a:latin typeface="CIDFont+F2"/>
              </a:rPr>
              <a:t>Naive: </a:t>
            </a:r>
            <a:r>
              <a:rPr lang="en-US" sz="2400" dirty="0">
                <a:solidFill>
                  <a:srgbClr val="3333FF"/>
                </a:solidFill>
                <a:latin typeface="CIDFont+F2"/>
                <a:sym typeface="Symbol" panose="05050102010706020507" pitchFamily="18" charset="2"/>
              </a:rPr>
              <a:t> </a:t>
            </a:r>
            <a:r>
              <a:rPr lang="en-US" sz="2400" b="0" i="1" u="none" strike="noStrike" baseline="0" dirty="0">
                <a:solidFill>
                  <a:srgbClr val="3333FF"/>
                </a:solidFill>
                <a:latin typeface="Arial Narrow" panose="020B0606020202030204" pitchFamily="34" charset="0"/>
              </a:rPr>
              <a:t>O</a:t>
            </a:r>
            <a:r>
              <a:rPr lang="en-IN" sz="2400" dirty="0">
                <a:solidFill>
                  <a:srgbClr val="3333FF"/>
                </a:solidFill>
                <a:latin typeface="Arial Narrow" panose="020B0606020202030204" pitchFamily="34" charset="0"/>
              </a:rPr>
              <a:t>(</a:t>
            </a:r>
            <a:r>
              <a:rPr lang="en-IN" sz="2400" i="1" dirty="0">
                <a:solidFill>
                  <a:srgbClr val="3333FF"/>
                </a:solidFill>
                <a:latin typeface="Arial Narrow" panose="020B0606020202030204" pitchFamily="34" charset="0"/>
              </a:rPr>
              <a:t>n</a:t>
            </a:r>
            <a:r>
              <a:rPr lang="en-IN" sz="2400" i="1" baseline="30000" dirty="0">
                <a:solidFill>
                  <a:srgbClr val="3333FF"/>
                </a:solidFill>
                <a:latin typeface="Arial Narrow" panose="020B0606020202030204" pitchFamily="34" charset="0"/>
              </a:rPr>
              <a:t>3</a:t>
            </a:r>
            <a:r>
              <a:rPr lang="en-US" sz="2400" b="0" i="0" u="none" strike="noStrike" baseline="0" dirty="0">
                <a:solidFill>
                  <a:srgbClr val="3333FF"/>
                </a:solidFill>
                <a:latin typeface="Arial Narrow" panose="020B0606020202030204" pitchFamily="34" charset="0"/>
              </a:rPr>
              <a:t>) time </a:t>
            </a:r>
          </a:p>
          <a:p>
            <a:r>
              <a:rPr lang="en-US" sz="2400" dirty="0">
                <a:solidFill>
                  <a:srgbClr val="3333FF"/>
                </a:solidFill>
                <a:latin typeface="Arial Narrow" panose="020B0606020202030204" pitchFamily="34" charset="0"/>
              </a:rPr>
              <a:t>How about </a:t>
            </a:r>
            <a:r>
              <a:rPr lang="en-US" sz="2400" i="1" dirty="0">
                <a:solidFill>
                  <a:srgbClr val="3333FF"/>
                </a:solidFill>
                <a:latin typeface="Arial Narrow" panose="020B0606020202030204" pitchFamily="34" charset="0"/>
              </a:rPr>
              <a:t>O</a:t>
            </a:r>
            <a:r>
              <a:rPr lang="en-IN" sz="2400" dirty="0">
                <a:solidFill>
                  <a:srgbClr val="3333FF"/>
                </a:solidFill>
                <a:latin typeface="Arial Narrow" panose="020B0606020202030204" pitchFamily="34" charset="0"/>
              </a:rPr>
              <a:t>(</a:t>
            </a:r>
            <a:r>
              <a:rPr lang="en-IN" sz="2400" i="1" dirty="0">
                <a:solidFill>
                  <a:srgbClr val="3333FF"/>
                </a:solidFill>
                <a:latin typeface="Arial Narrow" panose="020B0606020202030204" pitchFamily="34" charset="0"/>
              </a:rPr>
              <a:t>n</a:t>
            </a:r>
            <a:r>
              <a:rPr lang="en-IN" sz="2400" i="1" baseline="30000" dirty="0">
                <a:solidFill>
                  <a:srgbClr val="3333FF"/>
                </a:solidFill>
                <a:latin typeface="Arial Narrow" panose="020B0606020202030204" pitchFamily="34" charset="0"/>
              </a:rPr>
              <a:t>2</a:t>
            </a:r>
            <a:r>
              <a:rPr lang="en-US" sz="2400" dirty="0">
                <a:solidFill>
                  <a:srgbClr val="3333FF"/>
                </a:solidFill>
                <a:latin typeface="Arial Narrow" panose="020B0606020202030204" pitchFamily="34" charset="0"/>
              </a:rPr>
              <a:t> log </a:t>
            </a:r>
            <a:r>
              <a:rPr lang="en-US" sz="2400" i="1" dirty="0">
                <a:solidFill>
                  <a:srgbClr val="3333FF"/>
                </a:solidFill>
                <a:latin typeface="Arial Narrow" panose="020B0606020202030204" pitchFamily="34" charset="0"/>
              </a:rPr>
              <a:t>n</a:t>
            </a:r>
            <a:r>
              <a:rPr lang="en-US" sz="2400" dirty="0">
                <a:solidFill>
                  <a:srgbClr val="3333FF"/>
                </a:solidFill>
                <a:latin typeface="Arial Narrow" panose="020B0606020202030204" pitchFamily="34" charset="0"/>
              </a:rPr>
              <a:t>)?</a:t>
            </a:r>
            <a:endParaRPr lang="en-US" sz="2400" b="0" i="0" u="none" strike="noStrike" baseline="0" dirty="0">
              <a:solidFill>
                <a:srgbClr val="3333FF"/>
              </a:solidFill>
              <a:latin typeface="Arial Narrow" panose="020B0606020202030204" pitchFamily="34" charset="0"/>
            </a:endParaRPr>
          </a:p>
          <a:p>
            <a:pPr algn="l"/>
            <a:r>
              <a:rPr lang="en-US" sz="2400" dirty="0">
                <a:solidFill>
                  <a:srgbClr val="FF0000"/>
                </a:solidFill>
                <a:latin typeface="CIDFont+F2"/>
                <a:sym typeface="Symbol" panose="05050102010706020507" pitchFamily="18" charset="2"/>
              </a:rPr>
              <a:t>Can we do better?</a:t>
            </a:r>
          </a:p>
          <a:p>
            <a:pPr algn="l"/>
            <a:r>
              <a:rPr lang="en-US" sz="2400" dirty="0">
                <a:solidFill>
                  <a:srgbClr val="3333FF"/>
                </a:solidFill>
                <a:latin typeface="CIDFont+F2"/>
                <a:sym typeface="Symbol" panose="05050102010706020507" pitchFamily="18" charset="2"/>
              </a:rPr>
              <a:t>Is it do-able in </a:t>
            </a:r>
            <a:r>
              <a:rPr lang="en-US" sz="2400" i="1" dirty="0">
                <a:solidFill>
                  <a:srgbClr val="3333FF"/>
                </a:solidFill>
                <a:latin typeface="Arial Narrow" panose="020B0606020202030204" pitchFamily="34" charset="0"/>
              </a:rPr>
              <a:t>O</a:t>
            </a:r>
            <a:r>
              <a:rPr lang="en-IN" sz="2400" dirty="0">
                <a:solidFill>
                  <a:srgbClr val="3333FF"/>
                </a:solidFill>
                <a:latin typeface="Arial Narrow" panose="020B0606020202030204" pitchFamily="34" charset="0"/>
              </a:rPr>
              <a:t>(</a:t>
            </a:r>
            <a:r>
              <a:rPr lang="en-IN" sz="2400" i="1" dirty="0">
                <a:solidFill>
                  <a:srgbClr val="3333FF"/>
                </a:solidFill>
                <a:latin typeface="Arial Narrow" panose="020B0606020202030204" pitchFamily="34" charset="0"/>
              </a:rPr>
              <a:t>n</a:t>
            </a:r>
            <a:r>
              <a:rPr lang="en-IN" sz="2400" i="1" baseline="30000" dirty="0">
                <a:solidFill>
                  <a:srgbClr val="3333FF"/>
                </a:solidFill>
                <a:latin typeface="Arial Narrow" panose="020B0606020202030204" pitchFamily="34" charset="0"/>
              </a:rPr>
              <a:t>2</a:t>
            </a:r>
            <a:r>
              <a:rPr lang="en-US" sz="2400" dirty="0">
                <a:solidFill>
                  <a:srgbClr val="3333FF"/>
                </a:solidFill>
                <a:latin typeface="Arial Narrow" panose="020B0606020202030204" pitchFamily="34" charset="0"/>
              </a:rPr>
              <a:t>) time?</a:t>
            </a:r>
          </a:p>
          <a:p>
            <a:pPr algn="l"/>
            <a:r>
              <a:rPr lang="en-US" sz="2400" dirty="0">
                <a:solidFill>
                  <a:srgbClr val="3333FF"/>
                </a:solidFill>
                <a:latin typeface="Arial Narrow" panose="020B0606020202030204" pitchFamily="34" charset="0"/>
              </a:rPr>
              <a:t>Is this optimal?</a:t>
            </a:r>
          </a:p>
          <a:p>
            <a:pPr algn="l"/>
            <a:r>
              <a:rPr lang="en-US" sz="2400" i="1" dirty="0">
                <a:solidFill>
                  <a:srgbClr val="FF0000"/>
                </a:solidFill>
                <a:latin typeface="Arial Narrow" panose="020B0606020202030204" pitchFamily="34" charset="0"/>
              </a:rPr>
              <a:t>Still open </a:t>
            </a:r>
          </a:p>
          <a:p>
            <a:pPr algn="l"/>
            <a:r>
              <a:rPr lang="en-US" sz="2400" dirty="0">
                <a:solidFill>
                  <a:srgbClr val="3333FF"/>
                </a:solidFill>
                <a:latin typeface="Arial Narrow" panose="020B0606020202030204" pitchFamily="34" charset="0"/>
              </a:rPr>
              <a:t>3-Sum Hard</a:t>
            </a:r>
            <a:r>
              <a:rPr lang="en-US" sz="2400" dirty="0">
                <a:solidFill>
                  <a:srgbClr val="3333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: </a:t>
            </a:r>
          </a:p>
          <a:p>
            <a:pPr algn="l"/>
            <a:r>
              <a:rPr lang="en-US" sz="2400" dirty="0">
                <a:solidFill>
                  <a:srgbClr val="3333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Given </a:t>
            </a:r>
            <a:r>
              <a:rPr lang="en-US" sz="2400" i="1" dirty="0">
                <a:solidFill>
                  <a:srgbClr val="3333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n</a:t>
            </a:r>
            <a:r>
              <a:rPr lang="en-US" sz="2400" dirty="0">
                <a:solidFill>
                  <a:srgbClr val="3333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integers, does there exist a three-tuple whose sum is zero?</a:t>
            </a:r>
            <a:endParaRPr lang="en-IN" sz="2400" dirty="0">
              <a:solidFill>
                <a:srgbClr val="3333FF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47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35F03CE-E109-4A2B-9FF4-402169EF1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13446"/>
            <a:ext cx="2468601" cy="205875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898F6AA-795A-4CF5-B336-233D8889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176"/>
            <a:ext cx="9144000" cy="685800"/>
          </a:xfrm>
          <a:solidFill>
            <a:srgbClr val="FF00FF"/>
          </a:solidFill>
        </p:spPr>
        <p:txBody>
          <a:bodyPr/>
          <a:lstStyle/>
          <a:p>
            <a:r>
              <a:rPr lang="en-IN" sz="3600" b="0" dirty="0">
                <a:solidFill>
                  <a:schemeClr val="bg1"/>
                </a:solidFill>
              </a:rPr>
              <a:t>Introducing Duality of Lines and Points in 2D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A2780-46CF-4EE9-A1DC-401641F31EDB}"/>
              </a:ext>
            </a:extLst>
          </p:cNvPr>
          <p:cNvSpPr txBox="1"/>
          <p:nvPr/>
        </p:nvSpPr>
        <p:spPr>
          <a:xfrm>
            <a:off x="381000" y="3429000"/>
            <a:ext cx="8382000" cy="2323713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200" b="1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Question: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</a:p>
          <a:p>
            <a:pPr algn="l"/>
            <a:r>
              <a:rPr lang="en-US" sz="22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In a set of </a:t>
            </a:r>
            <a:r>
              <a:rPr lang="en-US" sz="2200" b="0" i="1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n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 points, are there </a:t>
            </a:r>
            <a:r>
              <a:rPr lang="en-US" sz="2200" dirty="0">
                <a:solidFill>
                  <a:srgbClr val="000000"/>
                </a:solidFill>
                <a:latin typeface="Arial Narrow" panose="020B0606020202030204" pitchFamily="34" charset="0"/>
              </a:rPr>
              <a:t>three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 collinear points?</a:t>
            </a:r>
          </a:p>
          <a:p>
            <a:pPr algn="l"/>
            <a:endParaRPr lang="en-US" sz="500" b="0" i="0" u="none" strike="noStrike" baseline="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r>
              <a:rPr lang="en-US" sz="2200" b="1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Naive: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 tests all triples in </a:t>
            </a:r>
            <a:r>
              <a:rPr lang="en-US" sz="2200" b="0" i="1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O</a:t>
            </a:r>
            <a:r>
              <a:rPr lang="en-IN" sz="2200" dirty="0">
                <a:latin typeface="Arial Narrow" panose="020B0606020202030204" pitchFamily="34" charset="0"/>
              </a:rPr>
              <a:t>(</a:t>
            </a:r>
            <a:r>
              <a:rPr lang="en-IN" sz="2200" i="1" dirty="0">
                <a:latin typeface="Arial Narrow" panose="020B0606020202030204" pitchFamily="34" charset="0"/>
              </a:rPr>
              <a:t>n</a:t>
            </a:r>
            <a:r>
              <a:rPr lang="en-IN" sz="2200" i="1" baseline="30000" dirty="0">
                <a:latin typeface="Arial Narrow" panose="020B0606020202030204" pitchFamily="34" charset="0"/>
              </a:rPr>
              <a:t>3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) time; </a:t>
            </a:r>
          </a:p>
          <a:p>
            <a:r>
              <a:rPr lang="en-US" sz="2200" b="1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Using point-pairs/slope:</a:t>
            </a:r>
            <a:r>
              <a:rPr lang="en-US" sz="2200" b="1" i="0" u="none" strike="noStrike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can be done in </a:t>
            </a:r>
            <a:r>
              <a:rPr lang="en-US" sz="2200" i="1" dirty="0">
                <a:solidFill>
                  <a:srgbClr val="000000"/>
                </a:solidFill>
                <a:latin typeface="Arial Narrow" panose="020B0606020202030204" pitchFamily="34" charset="0"/>
              </a:rPr>
              <a:t>O</a:t>
            </a:r>
            <a:r>
              <a:rPr lang="en-IN" sz="2200" dirty="0">
                <a:latin typeface="Arial Narrow" panose="020B0606020202030204" pitchFamily="34" charset="0"/>
              </a:rPr>
              <a:t>(</a:t>
            </a:r>
            <a:r>
              <a:rPr lang="en-IN" sz="2200" i="1" dirty="0">
                <a:latin typeface="Arial Narrow" panose="020B0606020202030204" pitchFamily="34" charset="0"/>
              </a:rPr>
              <a:t>n</a:t>
            </a:r>
            <a:r>
              <a:rPr lang="en-IN" sz="2200" i="1" baseline="30000" dirty="0">
                <a:latin typeface="Arial Narrow" panose="020B0606020202030204" pitchFamily="34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latin typeface="Arial Narrow" panose="020B0606020202030204" pitchFamily="34" charset="0"/>
              </a:rPr>
              <a:t> log n) time</a:t>
            </a:r>
            <a:endParaRPr lang="en-US" sz="2200" b="0" i="0" u="none" strike="noStrike" baseline="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l"/>
            <a:endParaRPr lang="en-US" sz="2200" b="1" i="0" u="none" strike="noStrike" baseline="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r>
              <a:rPr lang="en-US" sz="2200" b="1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Faster algorithm: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200" i="1" dirty="0">
                <a:solidFill>
                  <a:srgbClr val="000000"/>
                </a:solidFill>
                <a:latin typeface="Arial Narrow" panose="020B0606020202030204" pitchFamily="34" charset="0"/>
              </a:rPr>
              <a:t>O</a:t>
            </a:r>
            <a:r>
              <a:rPr lang="en-IN" sz="2200" dirty="0">
                <a:latin typeface="Arial Narrow" panose="020B0606020202030204" pitchFamily="34" charset="0"/>
              </a:rPr>
              <a:t>(</a:t>
            </a:r>
            <a:r>
              <a:rPr lang="en-IN" sz="2200" i="1" dirty="0">
                <a:latin typeface="Arial Narrow" panose="020B0606020202030204" pitchFamily="34" charset="0"/>
              </a:rPr>
              <a:t>n</a:t>
            </a:r>
            <a:r>
              <a:rPr lang="en-IN" sz="2200" i="1" baseline="30000" dirty="0">
                <a:latin typeface="Arial Narrow" panose="020B0606020202030204" pitchFamily="34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latin typeface="Arial Narrow" panose="020B0606020202030204" pitchFamily="34" charset="0"/>
              </a:rPr>
              <a:t>)-time using </a:t>
            </a:r>
            <a:r>
              <a:rPr lang="en-US" sz="2200" b="0" i="0" u="none" strike="noStrike" baseline="0" dirty="0">
                <a:solidFill>
                  <a:srgbClr val="FF0000"/>
                </a:solidFill>
                <a:latin typeface="Arial Narrow" panose="020B0606020202030204" pitchFamily="34" charset="0"/>
              </a:rPr>
              <a:t>arrangement and duality</a:t>
            </a:r>
          </a:p>
          <a:p>
            <a:pPr algn="l"/>
            <a:r>
              <a:rPr lang="en-IN" sz="800" b="0" i="0" u="none" strike="noStrike" baseline="0" dirty="0">
                <a:solidFill>
                  <a:srgbClr val="FFFFFF"/>
                </a:solidFill>
                <a:latin typeface="CMSSBX10"/>
              </a:rPr>
              <a:t>Computational Geometry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671FA-83AE-4321-BE51-FFDACFE63E36}"/>
              </a:ext>
            </a:extLst>
          </p:cNvPr>
          <p:cNvSpPr txBox="1"/>
          <p:nvPr/>
        </p:nvSpPr>
        <p:spPr>
          <a:xfrm>
            <a:off x="4572000" y="1371600"/>
            <a:ext cx="422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The concept of duality can also be seen in </a:t>
            </a:r>
          </a:p>
          <a:p>
            <a:r>
              <a:rPr lang="en-US" i="1" dirty="0">
                <a:latin typeface="Arial Narrow" panose="020B0606020202030204" pitchFamily="34" charset="0"/>
              </a:rPr>
              <a:t>Hough Transform </a:t>
            </a:r>
            <a:r>
              <a:rPr lang="en-US" dirty="0">
                <a:latin typeface="Arial Narrow" panose="020B0606020202030204" pitchFamily="34" charset="0"/>
              </a:rPr>
              <a:t>(due to </a:t>
            </a:r>
            <a:r>
              <a:rPr lang="en-IN" b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P.V.C. Hough)</a:t>
            </a:r>
            <a:r>
              <a:rPr lang="en-US" b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: </a:t>
            </a:r>
            <a:r>
              <a:rPr lang="en-US" dirty="0">
                <a:latin typeface="Arial Narrow" panose="020B0606020202030204" pitchFamily="34" charset="0"/>
              </a:rPr>
              <a:t>used extensively in image analysis, computer vision, and digital image processing</a:t>
            </a:r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1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DE67A9B-ACCC-4CEB-B82C-CC32555D0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68" y="1828800"/>
            <a:ext cx="3211814" cy="1752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465962-F6B5-46C7-A2F1-AF9FB0A38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147" y="4033283"/>
            <a:ext cx="1798561" cy="7107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BF2BE8-1B5A-4AEF-80B8-87002DC4D6D4}"/>
              </a:ext>
            </a:extLst>
          </p:cNvPr>
          <p:cNvSpPr txBox="1"/>
          <p:nvPr/>
        </p:nvSpPr>
        <p:spPr>
          <a:xfrm>
            <a:off x="1371601" y="1124505"/>
            <a:ext cx="1910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Primal plane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30F36-30FC-4CA0-9753-2ABE84AA213D}"/>
              </a:ext>
            </a:extLst>
          </p:cNvPr>
          <p:cNvSpPr txBox="1"/>
          <p:nvPr/>
        </p:nvSpPr>
        <p:spPr>
          <a:xfrm>
            <a:off x="5791200" y="1124504"/>
            <a:ext cx="1910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Dual plane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D82D8F-D9C9-480D-9926-566F53C76D40}"/>
              </a:ext>
            </a:extLst>
          </p:cNvPr>
          <p:cNvCxnSpPr>
            <a:cxnSpLocks/>
          </p:cNvCxnSpPr>
          <p:nvPr/>
        </p:nvCxnSpPr>
        <p:spPr bwMode="auto">
          <a:xfrm>
            <a:off x="4648200" y="1124504"/>
            <a:ext cx="76342" cy="34617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3333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2981C7F-4750-4C61-B9E0-82792CAD8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489" y="4191000"/>
            <a:ext cx="1581151" cy="3952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7682608-C22C-4E7B-916B-332A7A9AE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584" y="1979107"/>
            <a:ext cx="3772700" cy="1143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C47539-6DC8-46A1-BAAF-3A1E28D39804}"/>
              </a:ext>
            </a:extLst>
          </p:cNvPr>
          <p:cNvCxnSpPr/>
          <p:nvPr/>
        </p:nvCxnSpPr>
        <p:spPr bwMode="auto">
          <a:xfrm>
            <a:off x="3048000" y="2667000"/>
            <a:ext cx="2743200" cy="1600200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3081F0-9022-41B0-BE4C-7E34A19601F7}"/>
              </a:ext>
            </a:extLst>
          </p:cNvPr>
          <p:cNvCxnSpPr>
            <a:cxnSpLocks/>
          </p:cNvCxnSpPr>
          <p:nvPr/>
        </p:nvCxnSpPr>
        <p:spPr bwMode="auto">
          <a:xfrm flipV="1">
            <a:off x="3509640" y="2916883"/>
            <a:ext cx="2510160" cy="1396898"/>
          </a:xfrm>
          <a:prstGeom prst="straightConnector1">
            <a:avLst/>
          </a:prstGeom>
          <a:ln w="19050">
            <a:solidFill>
              <a:srgbClr val="87D078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906226DA-B5F3-40E5-BDFE-47B2FB11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176"/>
            <a:ext cx="9144000" cy="685800"/>
          </a:xfrm>
          <a:solidFill>
            <a:srgbClr val="FF00FF"/>
          </a:solidFill>
        </p:spPr>
        <p:txBody>
          <a:bodyPr/>
          <a:lstStyle/>
          <a:p>
            <a:r>
              <a:rPr lang="en-IN" sz="3600" b="0" dirty="0">
                <a:solidFill>
                  <a:schemeClr val="bg1"/>
                </a:solidFill>
              </a:rPr>
              <a:t>Duality of Lines and Points in 2D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A77B22-2D9F-4813-A5FC-E5E0F21CA9D5}"/>
              </a:ext>
            </a:extLst>
          </p:cNvPr>
          <p:cNvSpPr txBox="1"/>
          <p:nvPr/>
        </p:nvSpPr>
        <p:spPr>
          <a:xfrm>
            <a:off x="813236" y="4633150"/>
            <a:ext cx="8102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point </a:t>
            </a:r>
            <a:r>
              <a:rPr lang="en-IN" sz="2400" dirty="0">
                <a:sym typeface="Symbol" panose="05050102010706020507" pitchFamily="18" charset="2"/>
              </a:rPr>
              <a:t> non-vertical </a:t>
            </a:r>
            <a:r>
              <a:rPr lang="en-IN" sz="2400" dirty="0"/>
              <a:t>line: </a:t>
            </a:r>
            <a:r>
              <a:rPr lang="en-IN" sz="2400" i="1" dirty="0"/>
              <a:t>x</a:t>
            </a:r>
            <a:r>
              <a:rPr lang="en-IN" sz="2400" dirty="0"/>
              <a:t>-coordinate </a:t>
            </a:r>
            <a:r>
              <a:rPr lang="en-IN" sz="2400" dirty="0">
                <a:sym typeface="Symbol" panose="05050102010706020507" pitchFamily="18" charset="2"/>
              </a:rPr>
              <a:t></a:t>
            </a:r>
            <a:r>
              <a:rPr lang="en-IN" sz="2400" dirty="0"/>
              <a:t> slope </a:t>
            </a:r>
          </a:p>
          <a:p>
            <a:r>
              <a:rPr lang="en-IN" sz="2400" i="1" dirty="0"/>
              <a:t>                                           y</a:t>
            </a:r>
            <a:r>
              <a:rPr lang="en-IN" sz="2400" dirty="0"/>
              <a:t>-coordinate </a:t>
            </a:r>
            <a:r>
              <a:rPr lang="en-IN" sz="2400" dirty="0">
                <a:sym typeface="Symbol" panose="05050102010706020507" pitchFamily="18" charset="2"/>
              </a:rPr>
              <a:t> </a:t>
            </a:r>
            <a:r>
              <a:rPr lang="en-IN" sz="2400" dirty="0"/>
              <a:t>negative intercept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9D39B1-FBE0-48A1-AC95-4D1C03A6EF17}"/>
              </a:ext>
            </a:extLst>
          </p:cNvPr>
          <p:cNvGrpSpPr/>
          <p:nvPr/>
        </p:nvGrpSpPr>
        <p:grpSpPr>
          <a:xfrm>
            <a:off x="6589947" y="2266512"/>
            <a:ext cx="1437387" cy="664385"/>
            <a:chOff x="6589947" y="2266512"/>
            <a:chExt cx="1437387" cy="66438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7110CE2-8BA5-4202-92A5-D3A28A01DE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00951" y="2424369"/>
              <a:ext cx="0" cy="24263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2405817-E052-4B50-A158-D12A1B3552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89947" y="2649244"/>
              <a:ext cx="101100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B98023-8BF1-43D1-B39B-096A2370D2A4}"/>
                </a:ext>
              </a:extLst>
            </p:cNvPr>
            <p:cNvSpPr txBox="1"/>
            <p:nvPr/>
          </p:nvSpPr>
          <p:spPr>
            <a:xfrm>
              <a:off x="6973851" y="2561565"/>
              <a:ext cx="49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70033D3-61CB-4293-8124-CDC1011178F8}"/>
                </a:ext>
              </a:extLst>
            </p:cNvPr>
            <p:cNvSpPr txBox="1"/>
            <p:nvPr/>
          </p:nvSpPr>
          <p:spPr>
            <a:xfrm>
              <a:off x="7551894" y="2266512"/>
              <a:ext cx="47544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i="1" dirty="0">
                  <a:solidFill>
                    <a:srgbClr val="3333FF"/>
                  </a:solidFill>
                  <a:latin typeface="CIDFont+F2"/>
                </a:rPr>
                <a:t>p</a:t>
              </a:r>
              <a:r>
                <a:rPr lang="en-US" sz="2400" i="1" baseline="-25000" dirty="0">
                  <a:solidFill>
                    <a:srgbClr val="3333FF"/>
                  </a:solidFill>
                  <a:latin typeface="CIDFont+F2"/>
                </a:rPr>
                <a:t>x</a:t>
              </a:r>
              <a:endParaRPr lang="en-IN" sz="2400" dirty="0">
                <a:solidFill>
                  <a:srgbClr val="3333FF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DD4E728-A4BC-44B2-BDF0-479486D1B574}"/>
              </a:ext>
            </a:extLst>
          </p:cNvPr>
          <p:cNvSpPr txBox="1"/>
          <p:nvPr/>
        </p:nvSpPr>
        <p:spPr>
          <a:xfrm>
            <a:off x="760178" y="5553917"/>
            <a:ext cx="8009084" cy="1200329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2400" b="0" i="0" u="none" strike="noStrike" baseline="0" dirty="0">
                <a:solidFill>
                  <a:srgbClr val="3333B3"/>
                </a:solidFill>
                <a:latin typeface="CMSS12"/>
              </a:rPr>
              <a:t>Property (Self inverse)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CMSSI10"/>
              </a:rPr>
              <a:t>For any point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CMSSI10"/>
              </a:rPr>
              <a:t>p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I10"/>
              </a:rPr>
              <a:t> in the primal plane,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CMSSI10"/>
              </a:rPr>
              <a:t>p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I10"/>
              </a:rPr>
              <a:t>*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)*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Y8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=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CMSSI10"/>
              </a:rPr>
              <a:t>p</a:t>
            </a:r>
          </a:p>
          <a:p>
            <a:r>
              <a:rPr lang="en-US" sz="2400" dirty="0"/>
              <a:t>For any line</a:t>
            </a:r>
            <a:r>
              <a:rPr lang="en-US" sz="2400" i="1" dirty="0"/>
              <a:t> l </a:t>
            </a:r>
            <a:r>
              <a:rPr lang="en-US" sz="2400" dirty="0"/>
              <a:t>of the primal plane,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US" sz="2400" i="1" dirty="0"/>
              <a:t>l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I10"/>
              </a:rPr>
              <a:t>*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)*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Y8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= </a:t>
            </a:r>
            <a:r>
              <a:rPr lang="en-US" sz="2400" i="1" dirty="0"/>
              <a:t>l</a:t>
            </a:r>
            <a:endParaRPr lang="en-IN" sz="2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D94389-EABA-4A3F-BB02-786C51186B58}"/>
              </a:ext>
            </a:extLst>
          </p:cNvPr>
          <p:cNvCxnSpPr>
            <a:cxnSpLocks/>
          </p:cNvCxnSpPr>
          <p:nvPr/>
        </p:nvCxnSpPr>
        <p:spPr bwMode="auto">
          <a:xfrm flipH="1">
            <a:off x="3590762" y="2971800"/>
            <a:ext cx="2540985" cy="1429829"/>
          </a:xfrm>
          <a:prstGeom prst="straightConnector1">
            <a:avLst/>
          </a:prstGeom>
          <a:ln w="19050">
            <a:solidFill>
              <a:srgbClr val="87D078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66C265-7CD8-4A71-8A74-61A947F8472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184823" y="2590800"/>
            <a:ext cx="2654386" cy="1600200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09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6" grpId="0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906226DA-B5F3-40E5-BDFE-47B2FB11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176"/>
            <a:ext cx="9144000" cy="685800"/>
          </a:xfrm>
          <a:solidFill>
            <a:srgbClr val="FF00FF"/>
          </a:solidFill>
        </p:spPr>
        <p:txBody>
          <a:bodyPr/>
          <a:lstStyle/>
          <a:p>
            <a:r>
              <a:rPr lang="en-IN" sz="3600" b="0" dirty="0">
                <a:solidFill>
                  <a:schemeClr val="bg1"/>
                </a:solidFill>
              </a:rPr>
              <a:t>Incidence Preserving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9379B6-AF56-4516-BF05-153327B69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3" y="1353885"/>
            <a:ext cx="6324600" cy="348367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E4F1F6-C093-4464-BE7A-7D4C8C553780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600" y="2260833"/>
            <a:ext cx="2819400" cy="117931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4B01DB9-D385-42D0-9630-590320F7517E}"/>
              </a:ext>
            </a:extLst>
          </p:cNvPr>
          <p:cNvSpPr txBox="1"/>
          <p:nvPr/>
        </p:nvSpPr>
        <p:spPr>
          <a:xfrm>
            <a:off x="475707" y="2850492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l'</a:t>
            </a:r>
            <a:endParaRPr lang="en-IN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886C24-C812-4264-932C-99B0DA76ABED}"/>
              </a:ext>
            </a:extLst>
          </p:cNvPr>
          <p:cNvSpPr txBox="1"/>
          <p:nvPr/>
        </p:nvSpPr>
        <p:spPr>
          <a:xfrm>
            <a:off x="4572000" y="2412231"/>
            <a:ext cx="97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(</a:t>
            </a:r>
            <a:r>
              <a:rPr lang="en-IN" sz="2400" i="1" dirty="0"/>
              <a:t>l'</a:t>
            </a:r>
            <a:r>
              <a:rPr lang="en-IN" sz="2400" dirty="0"/>
              <a:t>)</a:t>
            </a:r>
            <a:r>
              <a:rPr lang="en-IN" sz="2400" i="1" dirty="0"/>
              <a:t>*</a:t>
            </a:r>
            <a:endParaRPr lang="en-IN" sz="2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6A487B2-7CCD-4C9F-ADB6-34472BF227B7}"/>
              </a:ext>
            </a:extLst>
          </p:cNvPr>
          <p:cNvSpPr/>
          <p:nvPr/>
        </p:nvSpPr>
        <p:spPr bwMode="auto">
          <a:xfrm>
            <a:off x="4572000" y="2762184"/>
            <a:ext cx="76200" cy="76200"/>
          </a:xfrm>
          <a:prstGeom prst="ellipse">
            <a:avLst/>
          </a:prstGeom>
          <a:solidFill>
            <a:srgbClr val="FF00FF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D4E728-A4BC-44B2-BDF0-479486D1B574}"/>
              </a:ext>
            </a:extLst>
          </p:cNvPr>
          <p:cNvSpPr txBox="1"/>
          <p:nvPr/>
        </p:nvSpPr>
        <p:spPr>
          <a:xfrm>
            <a:off x="484560" y="4953000"/>
            <a:ext cx="8009084" cy="1862048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2300" b="0" i="0" u="none" strike="noStrike" baseline="0" dirty="0">
                <a:solidFill>
                  <a:srgbClr val="3333B3"/>
                </a:solidFill>
                <a:latin typeface="CMSS12"/>
              </a:rPr>
              <a:t>Property (Incidence</a:t>
            </a:r>
            <a:r>
              <a:rPr lang="en-IN" sz="2300" b="0" i="0" u="none" strike="noStrike" dirty="0">
                <a:solidFill>
                  <a:srgbClr val="3333B3"/>
                </a:solidFill>
                <a:latin typeface="CMSS12"/>
              </a:rPr>
              <a:t> Preserving</a:t>
            </a:r>
            <a:r>
              <a:rPr lang="en-IN" sz="2300" b="0" i="0" u="none" strike="noStrike" baseline="0" dirty="0">
                <a:solidFill>
                  <a:srgbClr val="3333B3"/>
                </a:solidFill>
                <a:latin typeface="CMSS12"/>
              </a:rPr>
              <a:t>)</a:t>
            </a:r>
          </a:p>
          <a:p>
            <a:r>
              <a:rPr lang="en-US" sz="2300" b="0" i="0" u="none" strike="noStrike" baseline="0" dirty="0">
                <a:solidFill>
                  <a:srgbClr val="000000"/>
                </a:solidFill>
                <a:latin typeface="CMSSI10"/>
              </a:rPr>
              <a:t>For any point </a:t>
            </a:r>
            <a:r>
              <a:rPr lang="en-US" sz="2300" b="0" i="1" u="none" strike="noStrike" baseline="0" dirty="0">
                <a:solidFill>
                  <a:srgbClr val="000000"/>
                </a:solidFill>
                <a:latin typeface="CMSSI10"/>
              </a:rPr>
              <a:t>p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CMSSI10"/>
              </a:rPr>
              <a:t> on a line </a:t>
            </a:r>
            <a:r>
              <a:rPr lang="en-US" sz="2300" i="1" dirty="0"/>
              <a:t>l</a:t>
            </a:r>
            <a:r>
              <a:rPr lang="en-US" sz="2300" b="0" i="1" u="none" strike="noStrike" baseline="0" dirty="0">
                <a:solidFill>
                  <a:srgbClr val="000000"/>
                </a:solidFill>
                <a:latin typeface="CMSSI10"/>
              </a:rPr>
              <a:t> 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CMSSI10"/>
              </a:rPr>
              <a:t>in the primal plane, point </a:t>
            </a:r>
            <a:r>
              <a:rPr lang="en-US" sz="2300" i="1" dirty="0"/>
              <a:t>l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CMSSI10"/>
              </a:rPr>
              <a:t>*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CMSY8"/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CMSS10"/>
              </a:rPr>
              <a:t>will lie on line </a:t>
            </a:r>
            <a:r>
              <a:rPr lang="en-US" sz="2300" b="0" i="1" u="none" strike="noStrike" baseline="0" dirty="0">
                <a:solidFill>
                  <a:srgbClr val="000000"/>
                </a:solidFill>
                <a:latin typeface="CMSSI10"/>
              </a:rPr>
              <a:t>p* </a:t>
            </a:r>
            <a:r>
              <a:rPr lang="en-US" sz="2300" b="0" u="none" strike="noStrike" baseline="0" dirty="0">
                <a:solidFill>
                  <a:srgbClr val="000000"/>
                </a:solidFill>
                <a:latin typeface="CMSSI10"/>
              </a:rPr>
              <a:t>in the dual plane</a:t>
            </a:r>
          </a:p>
          <a:p>
            <a:r>
              <a:rPr lang="en-US" sz="2300" dirty="0">
                <a:solidFill>
                  <a:srgbClr val="000000"/>
                </a:solidFill>
                <a:latin typeface="CMSSI10"/>
              </a:rPr>
              <a:t>Intersection of two lines in the primal </a:t>
            </a:r>
            <a:r>
              <a:rPr lang="en-US" sz="2300" dirty="0">
                <a:solidFill>
                  <a:srgbClr val="000000"/>
                </a:solidFill>
                <a:latin typeface="CMSSI10"/>
                <a:sym typeface="Symbol" panose="05050102010706020507" pitchFamily="18" charset="2"/>
              </a:rPr>
              <a:t> </a:t>
            </a:r>
            <a:r>
              <a:rPr lang="en-US" sz="2300" dirty="0">
                <a:solidFill>
                  <a:srgbClr val="000000"/>
                </a:solidFill>
                <a:latin typeface="CMSSI10"/>
              </a:rPr>
              <a:t>two dual points will be incident on the dual line </a:t>
            </a:r>
            <a:r>
              <a:rPr lang="en-US" sz="2300" i="1" dirty="0">
                <a:solidFill>
                  <a:srgbClr val="000000"/>
                </a:solidFill>
                <a:latin typeface="CMSSI10"/>
              </a:rPr>
              <a:t>p</a:t>
            </a:r>
            <a:r>
              <a:rPr lang="en-US" sz="2300" dirty="0">
                <a:solidFill>
                  <a:srgbClr val="000000"/>
                </a:solidFill>
                <a:latin typeface="CMSSI10"/>
              </a:rPr>
              <a:t>* of the intersection point </a:t>
            </a:r>
            <a:r>
              <a:rPr lang="en-US" sz="2300" i="1" dirty="0">
                <a:solidFill>
                  <a:srgbClr val="000000"/>
                </a:solidFill>
                <a:latin typeface="CMSSI10"/>
              </a:rPr>
              <a:t>p</a:t>
            </a:r>
            <a:endParaRPr lang="en-IN" sz="2300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2F02AA-5101-4EAD-A2C7-769FAE7D0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930937"/>
            <a:ext cx="5942872" cy="4009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49C54A-0CDA-4EA2-A23C-5417DD98FBAC}"/>
              </a:ext>
            </a:extLst>
          </p:cNvPr>
          <p:cNvSpPr/>
          <p:nvPr/>
        </p:nvSpPr>
        <p:spPr bwMode="auto">
          <a:xfrm>
            <a:off x="3437008" y="1611350"/>
            <a:ext cx="2735191" cy="26670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A5C16F-64AE-45B3-871B-A515D9FCFB80}"/>
              </a:ext>
            </a:extLst>
          </p:cNvPr>
          <p:cNvSpPr txBox="1"/>
          <p:nvPr/>
        </p:nvSpPr>
        <p:spPr>
          <a:xfrm>
            <a:off x="6351855" y="1933832"/>
            <a:ext cx="245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p</a:t>
            </a:r>
            <a:r>
              <a:rPr lang="en-IN" dirty="0"/>
              <a:t>* </a:t>
            </a:r>
            <a:r>
              <a:rPr lang="en-IN" dirty="0">
                <a:sym typeface="Symbol" panose="05050102010706020507" pitchFamily="18" charset="2"/>
              </a:rPr>
              <a:t> </a:t>
            </a:r>
            <a:r>
              <a:rPr lang="en-IN" i="1" dirty="0">
                <a:sym typeface="Symbol" panose="05050102010706020507" pitchFamily="18" charset="2"/>
              </a:rPr>
              <a:t>y </a:t>
            </a:r>
            <a:r>
              <a:rPr lang="en-IN" dirty="0">
                <a:sym typeface="Symbol" panose="05050102010706020507" pitchFamily="18" charset="2"/>
              </a:rPr>
              <a:t>= </a:t>
            </a:r>
            <a:r>
              <a:rPr lang="en-IN" i="1" dirty="0">
                <a:sym typeface="Symbol" panose="05050102010706020507" pitchFamily="18" charset="2"/>
              </a:rPr>
              <a:t>p</a:t>
            </a:r>
            <a:r>
              <a:rPr lang="en-IN" i="1" baseline="-25000" dirty="0">
                <a:sym typeface="Symbol" panose="05050102010706020507" pitchFamily="18" charset="2"/>
              </a:rPr>
              <a:t>x</a:t>
            </a:r>
            <a:r>
              <a:rPr lang="en-IN" i="1" dirty="0">
                <a:sym typeface="Symbol" panose="05050102010706020507" pitchFamily="18" charset="2"/>
              </a:rPr>
              <a:t>x</a:t>
            </a:r>
            <a:r>
              <a:rPr lang="en-IN" dirty="0">
                <a:sym typeface="Symbol" panose="05050102010706020507" pitchFamily="18" charset="2"/>
              </a:rPr>
              <a:t> -  </a:t>
            </a:r>
            <a:r>
              <a:rPr lang="en-IN" i="1" dirty="0" err="1">
                <a:sym typeface="Symbol" panose="05050102010706020507" pitchFamily="18" charset="2"/>
              </a:rPr>
              <a:t>p</a:t>
            </a:r>
            <a:r>
              <a:rPr lang="en-IN" i="1" baseline="-25000" dirty="0" err="1">
                <a:sym typeface="Symbol" panose="05050102010706020507" pitchFamily="18" charset="2"/>
              </a:rPr>
              <a:t>y</a:t>
            </a:r>
            <a:r>
              <a:rPr lang="en-IN" i="1" baseline="-25000" dirty="0">
                <a:sym typeface="Symbol" panose="05050102010706020507" pitchFamily="18" charset="2"/>
              </a:rPr>
              <a:t>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B5982E-3CF7-41FC-ACA5-FF6786409F2B}"/>
              </a:ext>
            </a:extLst>
          </p:cNvPr>
          <p:cNvSpPr txBox="1"/>
          <p:nvPr/>
        </p:nvSpPr>
        <p:spPr>
          <a:xfrm>
            <a:off x="6351855" y="2430952"/>
            <a:ext cx="286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l</a:t>
            </a:r>
            <a:r>
              <a:rPr lang="en-IN" dirty="0"/>
              <a:t> </a:t>
            </a:r>
            <a:r>
              <a:rPr lang="en-IN" dirty="0">
                <a:sym typeface="Symbol" panose="05050102010706020507" pitchFamily="18" charset="2"/>
              </a:rPr>
              <a:t> </a:t>
            </a:r>
            <a:r>
              <a:rPr lang="en-IN" i="1" dirty="0">
                <a:sym typeface="Symbol" panose="05050102010706020507" pitchFamily="18" charset="2"/>
              </a:rPr>
              <a:t>y</a:t>
            </a:r>
            <a:r>
              <a:rPr lang="en-IN" dirty="0">
                <a:sym typeface="Symbol" panose="05050102010706020507" pitchFamily="18" charset="2"/>
              </a:rPr>
              <a:t> = </a:t>
            </a:r>
            <a:r>
              <a:rPr lang="en-IN" i="1" dirty="0">
                <a:sym typeface="Symbol" panose="05050102010706020507" pitchFamily="18" charset="2"/>
              </a:rPr>
              <a:t>slope</a:t>
            </a:r>
            <a:r>
              <a:rPr lang="en-IN" dirty="0">
                <a:sym typeface="Symbol" panose="05050102010706020507" pitchFamily="18" charset="2"/>
              </a:rPr>
              <a:t>(</a:t>
            </a:r>
            <a:r>
              <a:rPr lang="en-IN" i="1" dirty="0">
                <a:sym typeface="Symbol" panose="05050102010706020507" pitchFamily="18" charset="2"/>
              </a:rPr>
              <a:t>l</a:t>
            </a:r>
            <a:r>
              <a:rPr lang="en-IN" dirty="0">
                <a:sym typeface="Symbol" panose="05050102010706020507" pitchFamily="18" charset="2"/>
              </a:rPr>
              <a:t>)</a:t>
            </a:r>
            <a:r>
              <a:rPr lang="en-IN" i="1" dirty="0">
                <a:sym typeface="Symbol" panose="05050102010706020507" pitchFamily="18" charset="2"/>
              </a:rPr>
              <a:t>x </a:t>
            </a:r>
            <a:r>
              <a:rPr lang="en-IN" dirty="0">
                <a:sym typeface="Symbol" panose="05050102010706020507" pitchFamily="18" charset="2"/>
              </a:rPr>
              <a:t> + </a:t>
            </a:r>
            <a:r>
              <a:rPr lang="en-IN" i="1" dirty="0">
                <a:sym typeface="Symbol" panose="05050102010706020507" pitchFamily="18" charset="2"/>
              </a:rPr>
              <a:t>intercept</a:t>
            </a:r>
            <a:r>
              <a:rPr lang="en-IN" i="1" baseline="-25000" dirty="0">
                <a:sym typeface="Symbol" panose="05050102010706020507" pitchFamily="18" charset="2"/>
              </a:rPr>
              <a:t>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9A825E-1F5B-4BE2-B5E0-8B10B657257C}"/>
              </a:ext>
            </a:extLst>
          </p:cNvPr>
          <p:cNvSpPr txBox="1"/>
          <p:nvPr/>
        </p:nvSpPr>
        <p:spPr>
          <a:xfrm>
            <a:off x="6315692" y="2911055"/>
            <a:ext cx="286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ym typeface="Symbol" panose="05050102010706020507" pitchFamily="18" charset="2"/>
              </a:rPr>
              <a:t> </a:t>
            </a:r>
            <a:r>
              <a:rPr lang="en-IN" i="1" dirty="0" err="1">
                <a:sym typeface="Symbol" panose="05050102010706020507" pitchFamily="18" charset="2"/>
              </a:rPr>
              <a:t>p</a:t>
            </a:r>
            <a:r>
              <a:rPr lang="en-IN" i="1" baseline="-25000" dirty="0" err="1">
                <a:sym typeface="Symbol" panose="05050102010706020507" pitchFamily="18" charset="2"/>
              </a:rPr>
              <a:t>y</a:t>
            </a:r>
            <a:r>
              <a:rPr lang="en-IN" dirty="0">
                <a:sym typeface="Symbol" panose="05050102010706020507" pitchFamily="18" charset="2"/>
              </a:rPr>
              <a:t> =  </a:t>
            </a:r>
            <a:r>
              <a:rPr lang="en-IN" i="1" dirty="0">
                <a:sym typeface="Symbol" panose="05050102010706020507" pitchFamily="18" charset="2"/>
              </a:rPr>
              <a:t>slope</a:t>
            </a:r>
            <a:r>
              <a:rPr lang="en-IN" dirty="0">
                <a:sym typeface="Symbol" panose="05050102010706020507" pitchFamily="18" charset="2"/>
              </a:rPr>
              <a:t>(</a:t>
            </a:r>
            <a:r>
              <a:rPr lang="en-IN" i="1" dirty="0">
                <a:sym typeface="Symbol" panose="05050102010706020507" pitchFamily="18" charset="2"/>
              </a:rPr>
              <a:t>l</a:t>
            </a:r>
            <a:r>
              <a:rPr lang="en-IN" dirty="0">
                <a:sym typeface="Symbol" panose="05050102010706020507" pitchFamily="18" charset="2"/>
              </a:rPr>
              <a:t>)</a:t>
            </a:r>
            <a:r>
              <a:rPr lang="en-IN" i="1" dirty="0">
                <a:sym typeface="Symbol" panose="05050102010706020507" pitchFamily="18" charset="2"/>
              </a:rPr>
              <a:t>p</a:t>
            </a:r>
            <a:r>
              <a:rPr lang="en-IN" i="1" baseline="-25000" dirty="0">
                <a:sym typeface="Symbol" panose="05050102010706020507" pitchFamily="18" charset="2"/>
              </a:rPr>
              <a:t>x </a:t>
            </a:r>
            <a:r>
              <a:rPr lang="en-IN" dirty="0">
                <a:sym typeface="Symbol" panose="05050102010706020507" pitchFamily="18" charset="2"/>
              </a:rPr>
              <a:t>+ </a:t>
            </a:r>
            <a:r>
              <a:rPr lang="en-IN" i="1" dirty="0">
                <a:sym typeface="Symbol" panose="05050102010706020507" pitchFamily="18" charset="2"/>
              </a:rPr>
              <a:t>intercept</a:t>
            </a:r>
            <a:r>
              <a:rPr lang="en-IN" i="1" baseline="-25000" dirty="0">
                <a:sym typeface="Symbol" panose="05050102010706020507" pitchFamily="18" charset="2"/>
              </a:rPr>
              <a:t>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46CFD7-790F-4B0D-A8D1-045E154B725C}"/>
              </a:ext>
            </a:extLst>
          </p:cNvPr>
          <p:cNvSpPr txBox="1"/>
          <p:nvPr/>
        </p:nvSpPr>
        <p:spPr>
          <a:xfrm>
            <a:off x="6351855" y="3491002"/>
            <a:ext cx="265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l</a:t>
            </a:r>
            <a:r>
              <a:rPr lang="en-IN" dirty="0"/>
              <a:t>* </a:t>
            </a:r>
            <a:r>
              <a:rPr lang="en-IN" dirty="0">
                <a:sym typeface="Symbol" panose="05050102010706020507" pitchFamily="18" charset="2"/>
              </a:rPr>
              <a:t> (</a:t>
            </a:r>
            <a:r>
              <a:rPr lang="en-IN" i="1" dirty="0">
                <a:sym typeface="Symbol" panose="05050102010706020507" pitchFamily="18" charset="2"/>
              </a:rPr>
              <a:t>slope</a:t>
            </a:r>
            <a:r>
              <a:rPr lang="en-IN" dirty="0">
                <a:sym typeface="Symbol" panose="05050102010706020507" pitchFamily="18" charset="2"/>
              </a:rPr>
              <a:t>(</a:t>
            </a:r>
            <a:r>
              <a:rPr lang="en-IN" i="1" dirty="0">
                <a:sym typeface="Symbol" panose="05050102010706020507" pitchFamily="18" charset="2"/>
              </a:rPr>
              <a:t>l</a:t>
            </a:r>
            <a:r>
              <a:rPr lang="en-IN" dirty="0">
                <a:sym typeface="Symbol" panose="05050102010706020507" pitchFamily="18" charset="2"/>
              </a:rPr>
              <a:t>)</a:t>
            </a:r>
            <a:r>
              <a:rPr lang="en-IN" i="1" baseline="-25000" dirty="0">
                <a:sym typeface="Symbol" panose="05050102010706020507" pitchFamily="18" charset="2"/>
              </a:rPr>
              <a:t> ,</a:t>
            </a:r>
            <a:r>
              <a:rPr lang="en-IN" dirty="0">
                <a:sym typeface="Symbol" panose="05050102010706020507" pitchFamily="18" charset="2"/>
              </a:rPr>
              <a:t> - </a:t>
            </a:r>
            <a:r>
              <a:rPr lang="en-IN" i="1" dirty="0">
                <a:sym typeface="Symbol" panose="05050102010706020507" pitchFamily="18" charset="2"/>
              </a:rPr>
              <a:t>intercept</a:t>
            </a:r>
            <a:r>
              <a:rPr lang="en-IN" dirty="0">
                <a:sym typeface="Symbol" panose="05050102010706020507" pitchFamily="18" charset="2"/>
              </a:rPr>
              <a:t>)</a:t>
            </a:r>
            <a:r>
              <a:rPr lang="en-IN" i="1" baseline="-25000" dirty="0">
                <a:sym typeface="Symbol" panose="05050102010706020507" pitchFamily="18" charset="2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779E2-9982-4327-91A7-75DCECF637B1}"/>
              </a:ext>
            </a:extLst>
          </p:cNvPr>
          <p:cNvSpPr txBox="1"/>
          <p:nvPr/>
        </p:nvSpPr>
        <p:spPr>
          <a:xfrm>
            <a:off x="6404804" y="1587422"/>
            <a:ext cx="245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p</a:t>
            </a:r>
            <a:r>
              <a:rPr lang="en-IN" dirty="0"/>
              <a:t> </a:t>
            </a:r>
            <a:r>
              <a:rPr lang="en-IN" dirty="0">
                <a:sym typeface="Symbol" panose="05050102010706020507" pitchFamily="18" charset="2"/>
              </a:rPr>
              <a:t> (</a:t>
            </a:r>
            <a:r>
              <a:rPr lang="en-IN" i="1" dirty="0">
                <a:sym typeface="Symbol" panose="05050102010706020507" pitchFamily="18" charset="2"/>
              </a:rPr>
              <a:t>p</a:t>
            </a:r>
            <a:r>
              <a:rPr lang="en-IN" i="1" baseline="-25000" dirty="0">
                <a:sym typeface="Symbol" panose="05050102010706020507" pitchFamily="18" charset="2"/>
              </a:rPr>
              <a:t>x</a:t>
            </a:r>
            <a:r>
              <a:rPr lang="en-IN" dirty="0">
                <a:sym typeface="Symbol" panose="05050102010706020507" pitchFamily="18" charset="2"/>
              </a:rPr>
              <a:t>,  </a:t>
            </a:r>
            <a:r>
              <a:rPr lang="en-IN" i="1" dirty="0" err="1">
                <a:sym typeface="Symbol" panose="05050102010706020507" pitchFamily="18" charset="2"/>
              </a:rPr>
              <a:t>p</a:t>
            </a:r>
            <a:r>
              <a:rPr lang="en-IN" i="1" baseline="-25000" dirty="0" err="1">
                <a:sym typeface="Symbol" panose="05050102010706020507" pitchFamily="18" charset="2"/>
              </a:rPr>
              <a:t>y</a:t>
            </a:r>
            <a:r>
              <a:rPr lang="en-IN" dirty="0">
                <a:sym typeface="Symbol" panose="05050102010706020507" pitchFamily="18" charset="2"/>
              </a:rPr>
              <a:t>)</a:t>
            </a:r>
            <a:r>
              <a:rPr lang="en-IN" i="1" baseline="-25000" dirty="0">
                <a:sym typeface="Symbol" panose="05050102010706020507" pitchFamily="18" charset="2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395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  <p:bldP spid="9" grpId="0" animBg="1"/>
      <p:bldP spid="41" grpId="0" animBg="1"/>
      <p:bldP spid="2" grpId="0" animBg="1"/>
      <p:bldP spid="4" grpId="0"/>
      <p:bldP spid="12" grpId="0"/>
      <p:bldP spid="13" grpId="0"/>
      <p:bldP spid="14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906226DA-B5F3-40E5-BDFE-47B2FB11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176"/>
            <a:ext cx="9144000" cy="685800"/>
          </a:xfrm>
          <a:solidFill>
            <a:srgbClr val="FF00FF"/>
          </a:solidFill>
        </p:spPr>
        <p:txBody>
          <a:bodyPr/>
          <a:lstStyle/>
          <a:p>
            <a:r>
              <a:rPr lang="en-IN" sz="3600" b="0" dirty="0">
                <a:solidFill>
                  <a:schemeClr val="bg1"/>
                </a:solidFill>
              </a:rPr>
              <a:t>Corollary: Incidence Preserving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D4E728-A4BC-44B2-BDF0-479486D1B574}"/>
              </a:ext>
            </a:extLst>
          </p:cNvPr>
          <p:cNvSpPr txBox="1"/>
          <p:nvPr/>
        </p:nvSpPr>
        <p:spPr>
          <a:xfrm>
            <a:off x="381000" y="3845614"/>
            <a:ext cx="8009084" cy="830997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If points </a:t>
            </a:r>
            <a:r>
              <a:rPr lang="en-US" sz="2400" i="1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, </a:t>
            </a:r>
            <a:r>
              <a:rPr lang="en-US" sz="2400" i="1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, are collinear in the primal, there dual-lines </a:t>
            </a:r>
          </a:p>
          <a:p>
            <a:r>
              <a:rPr lang="en-US" sz="2400" i="1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*, </a:t>
            </a:r>
            <a:r>
              <a:rPr lang="en-US" sz="2400" i="1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*, </a:t>
            </a:r>
            <a:r>
              <a:rPr lang="en-US" sz="2400" i="1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* will be concurrent in the dual plane 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140F8-1FDA-42F0-AA5C-5B7931A1E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49172"/>
            <a:ext cx="2743200" cy="2830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F45A95-68EB-46F8-A0AD-1927AA936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838200"/>
            <a:ext cx="2743200" cy="290648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3DDF238-DFFA-4D50-981F-7542D7E146A0}"/>
              </a:ext>
            </a:extLst>
          </p:cNvPr>
          <p:cNvSpPr/>
          <p:nvPr/>
        </p:nvSpPr>
        <p:spPr bwMode="auto">
          <a:xfrm>
            <a:off x="4038600" y="1863573"/>
            <a:ext cx="838200" cy="76200"/>
          </a:xfrm>
          <a:prstGeom prst="rightArrow">
            <a:avLst/>
          </a:prstGeom>
          <a:solidFill>
            <a:schemeClr val="accent2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1B52D7-0E08-48A4-BD54-524BFCB55B63}"/>
              </a:ext>
            </a:extLst>
          </p:cNvPr>
          <p:cNvSpPr txBox="1"/>
          <p:nvPr/>
        </p:nvSpPr>
        <p:spPr>
          <a:xfrm>
            <a:off x="133350" y="4691166"/>
            <a:ext cx="89535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0" i="0" u="none" strike="noStrike" baseline="0" dirty="0">
                <a:solidFill>
                  <a:srgbClr val="FF3300"/>
                </a:solidFill>
                <a:latin typeface="CIDFont+F2"/>
              </a:rPr>
              <a:t>Collinearity test:</a:t>
            </a:r>
          </a:p>
          <a:p>
            <a:pPr algn="l"/>
            <a:r>
              <a:rPr lang="en-US" sz="2200" b="0" i="0" u="none" strike="noStrike" baseline="0" dirty="0">
                <a:solidFill>
                  <a:srgbClr val="3333FF"/>
                </a:solidFill>
                <a:latin typeface="CIDFont+F2"/>
              </a:rPr>
              <a:t>Given a set of </a:t>
            </a:r>
            <a:r>
              <a:rPr lang="en-US" sz="2200" b="0" i="1" u="none" strike="noStrike" baseline="0" dirty="0">
                <a:solidFill>
                  <a:srgbClr val="3333FF"/>
                </a:solidFill>
                <a:latin typeface="CIDFont+F3"/>
              </a:rPr>
              <a:t>n</a:t>
            </a:r>
            <a:r>
              <a:rPr lang="en-US" sz="2200" b="0" i="0" u="none" strike="noStrike" baseline="0" dirty="0">
                <a:solidFill>
                  <a:srgbClr val="3333FF"/>
                </a:solidFill>
                <a:latin typeface="CIDFont+F3"/>
              </a:rPr>
              <a:t> </a:t>
            </a:r>
            <a:r>
              <a:rPr lang="en-US" sz="2200" b="0" i="0" u="none" strike="noStrike" baseline="0" dirty="0">
                <a:solidFill>
                  <a:srgbClr val="3333FF"/>
                </a:solidFill>
                <a:latin typeface="CIDFont+F2"/>
              </a:rPr>
              <a:t>points in 2D, determine whether any three are collinear;</a:t>
            </a:r>
            <a:endParaRPr lang="en-US" sz="2200" dirty="0">
              <a:solidFill>
                <a:srgbClr val="3333FF"/>
              </a:solidFill>
              <a:latin typeface="CIDFont+F2"/>
            </a:endParaRPr>
          </a:p>
          <a:p>
            <a:r>
              <a:rPr lang="en-US" sz="2200" i="1" dirty="0">
                <a:solidFill>
                  <a:srgbClr val="FF00FF"/>
                </a:solidFill>
                <a:latin typeface="CIDFont+F2"/>
              </a:rPr>
              <a:t>n</a:t>
            </a:r>
            <a:r>
              <a:rPr lang="en-US" sz="2200" dirty="0">
                <a:solidFill>
                  <a:srgbClr val="FF00FF"/>
                </a:solidFill>
                <a:latin typeface="CIDFont+F2"/>
              </a:rPr>
              <a:t> points </a:t>
            </a:r>
            <a:r>
              <a:rPr lang="en-US" sz="2200" dirty="0">
                <a:solidFill>
                  <a:srgbClr val="FF00FF"/>
                </a:solidFill>
                <a:latin typeface="CIDFont+F2"/>
                <a:sym typeface="Symbol" panose="05050102010706020507" pitchFamily="18" charset="2"/>
              </a:rPr>
              <a:t> </a:t>
            </a:r>
            <a:r>
              <a:rPr lang="en-US" sz="2200" i="1" dirty="0">
                <a:solidFill>
                  <a:srgbClr val="FF00FF"/>
                </a:solidFill>
                <a:latin typeface="CIDFont+F2"/>
                <a:sym typeface="Symbol" panose="05050102010706020507" pitchFamily="18" charset="2"/>
              </a:rPr>
              <a:t>n</a:t>
            </a:r>
            <a:r>
              <a:rPr lang="en-US" sz="2200" dirty="0">
                <a:solidFill>
                  <a:srgbClr val="FF00FF"/>
                </a:solidFill>
                <a:latin typeface="CIDFont+F2"/>
                <a:sym typeface="Symbol" panose="05050102010706020507" pitchFamily="18" charset="2"/>
              </a:rPr>
              <a:t> lines in the dual  DCEL  </a:t>
            </a:r>
            <a:r>
              <a:rPr lang="en-US" sz="2200" i="1" dirty="0">
                <a:solidFill>
                  <a:srgbClr val="FF00FF"/>
                </a:solidFill>
                <a:latin typeface="Arial Narrow" panose="020B0606020202030204" pitchFamily="34" charset="0"/>
              </a:rPr>
              <a:t>O</a:t>
            </a:r>
            <a:r>
              <a:rPr lang="en-IN" sz="2200" dirty="0">
                <a:solidFill>
                  <a:srgbClr val="FF00FF"/>
                </a:solidFill>
                <a:latin typeface="Arial Narrow" panose="020B0606020202030204" pitchFamily="34" charset="0"/>
              </a:rPr>
              <a:t>(</a:t>
            </a:r>
            <a:r>
              <a:rPr lang="en-IN" sz="2200" i="1" dirty="0">
                <a:solidFill>
                  <a:srgbClr val="FF00FF"/>
                </a:solidFill>
                <a:latin typeface="Arial Narrow" panose="020B0606020202030204" pitchFamily="34" charset="0"/>
              </a:rPr>
              <a:t>n</a:t>
            </a:r>
            <a:r>
              <a:rPr lang="en-IN" sz="2200" i="1" baseline="30000" dirty="0">
                <a:solidFill>
                  <a:srgbClr val="FF00FF"/>
                </a:solidFill>
                <a:latin typeface="Arial Narrow" panose="020B0606020202030204" pitchFamily="34" charset="0"/>
              </a:rPr>
              <a:t>2</a:t>
            </a:r>
            <a:r>
              <a:rPr lang="en-US" sz="2200" dirty="0">
                <a:solidFill>
                  <a:srgbClr val="FF00FF"/>
                </a:solidFill>
                <a:latin typeface="Arial Narrow" panose="020B0606020202030204" pitchFamily="34" charset="0"/>
              </a:rPr>
              <a:t>)-time, </a:t>
            </a:r>
            <a:r>
              <a:rPr lang="en-US" sz="2200" i="1" dirty="0">
                <a:solidFill>
                  <a:srgbClr val="FF00FF"/>
                </a:solidFill>
                <a:latin typeface="Arial Narrow" panose="020B0606020202030204" pitchFamily="34" charset="0"/>
              </a:rPr>
              <a:t>O</a:t>
            </a:r>
            <a:r>
              <a:rPr lang="en-IN" sz="2200" dirty="0">
                <a:solidFill>
                  <a:srgbClr val="FF00FF"/>
                </a:solidFill>
                <a:latin typeface="Arial Narrow" panose="020B0606020202030204" pitchFamily="34" charset="0"/>
              </a:rPr>
              <a:t>(</a:t>
            </a:r>
            <a:r>
              <a:rPr lang="en-IN" sz="2200" i="1" dirty="0">
                <a:solidFill>
                  <a:srgbClr val="FF00FF"/>
                </a:solidFill>
                <a:latin typeface="Arial Narrow" panose="020B0606020202030204" pitchFamily="34" charset="0"/>
              </a:rPr>
              <a:t>n</a:t>
            </a:r>
            <a:r>
              <a:rPr lang="en-IN" sz="2200" i="1" baseline="30000" dirty="0">
                <a:solidFill>
                  <a:srgbClr val="FF00FF"/>
                </a:solidFill>
                <a:latin typeface="Arial Narrow" panose="020B0606020202030204" pitchFamily="34" charset="0"/>
              </a:rPr>
              <a:t>2</a:t>
            </a:r>
            <a:r>
              <a:rPr lang="en-US" sz="2200" dirty="0">
                <a:solidFill>
                  <a:srgbClr val="FF00FF"/>
                </a:solidFill>
                <a:latin typeface="Arial Narrow" panose="020B0606020202030204" pitchFamily="34" charset="0"/>
              </a:rPr>
              <a:t>)-space; </a:t>
            </a:r>
            <a:r>
              <a:rPr lang="en-US" sz="2200" dirty="0">
                <a:solidFill>
                  <a:srgbClr val="3333FF"/>
                </a:solidFill>
                <a:latin typeface="Arial Narrow" panose="020B0606020202030204" pitchFamily="34" charset="0"/>
              </a:rPr>
              <a:t>or </a:t>
            </a:r>
            <a:r>
              <a:rPr lang="en-US" sz="2200" dirty="0">
                <a:solidFill>
                  <a:srgbClr val="3333FF"/>
                </a:solidFill>
                <a:latin typeface="CIDFont+F2"/>
                <a:sym typeface="Symbol" panose="05050102010706020507" pitchFamily="18" charset="2"/>
              </a:rPr>
              <a:t> </a:t>
            </a:r>
            <a:r>
              <a:rPr lang="en-US" sz="2200" i="1" dirty="0">
                <a:solidFill>
                  <a:srgbClr val="3333FF"/>
                </a:solidFill>
                <a:latin typeface="Arial Narrow" panose="020B0606020202030204" pitchFamily="34" charset="0"/>
              </a:rPr>
              <a:t>O</a:t>
            </a:r>
            <a:r>
              <a:rPr lang="en-IN" sz="2200" dirty="0">
                <a:solidFill>
                  <a:srgbClr val="3333FF"/>
                </a:solidFill>
                <a:latin typeface="Arial Narrow" panose="020B0606020202030204" pitchFamily="34" charset="0"/>
              </a:rPr>
              <a:t>(</a:t>
            </a:r>
            <a:r>
              <a:rPr lang="en-IN" sz="2200" i="1" dirty="0">
                <a:solidFill>
                  <a:srgbClr val="3333FF"/>
                </a:solidFill>
                <a:latin typeface="Arial Narrow" panose="020B0606020202030204" pitchFamily="34" charset="0"/>
              </a:rPr>
              <a:t>n</a:t>
            </a:r>
            <a:r>
              <a:rPr lang="en-US" sz="2200" dirty="0">
                <a:solidFill>
                  <a:srgbClr val="3333FF"/>
                </a:solidFill>
                <a:latin typeface="Arial Narrow" panose="020B0606020202030204" pitchFamily="34" charset="0"/>
              </a:rPr>
              <a:t>) space using topological plane sweep, without constructing the entire arrangement;</a:t>
            </a:r>
          </a:p>
          <a:p>
            <a:r>
              <a:rPr lang="en-US" sz="2200" dirty="0">
                <a:solidFill>
                  <a:srgbClr val="FF00FF"/>
                </a:solidFill>
                <a:latin typeface="CIDFont+F2"/>
                <a:sym typeface="Symbol" panose="05050102010706020507" pitchFamily="18" charset="2"/>
              </a:rPr>
              <a:t>Alternatively, run line-intersection algorithm and report </a:t>
            </a:r>
            <a:r>
              <a:rPr lang="en-US" sz="2200" b="0" i="0" u="none" strike="noStrike" baseline="0" dirty="0">
                <a:solidFill>
                  <a:srgbClr val="FF00FF"/>
                </a:solidFill>
                <a:latin typeface="CIDFont+F2"/>
              </a:rPr>
              <a:t>intersections of more than two lines: </a:t>
            </a:r>
            <a:r>
              <a:rPr lang="en-US" sz="2200" dirty="0">
                <a:solidFill>
                  <a:srgbClr val="FF00FF"/>
                </a:solidFill>
                <a:latin typeface="CIDFont+F2"/>
                <a:sym typeface="Symbol" panose="05050102010706020507" pitchFamily="18" charset="2"/>
              </a:rPr>
              <a:t> </a:t>
            </a:r>
            <a:r>
              <a:rPr lang="en-US" sz="2200" i="1" dirty="0">
                <a:solidFill>
                  <a:srgbClr val="FF00FF"/>
                </a:solidFill>
                <a:latin typeface="Arial Narrow" panose="020B0606020202030204" pitchFamily="34" charset="0"/>
              </a:rPr>
              <a:t>O</a:t>
            </a:r>
            <a:r>
              <a:rPr lang="en-IN" sz="2200" dirty="0">
                <a:solidFill>
                  <a:srgbClr val="FF00FF"/>
                </a:solidFill>
                <a:latin typeface="Arial Narrow" panose="020B0606020202030204" pitchFamily="34" charset="0"/>
              </a:rPr>
              <a:t>(</a:t>
            </a:r>
            <a:r>
              <a:rPr lang="en-IN" sz="2200" i="1" dirty="0">
                <a:solidFill>
                  <a:srgbClr val="FF00FF"/>
                </a:solidFill>
                <a:latin typeface="Arial Narrow" panose="020B0606020202030204" pitchFamily="34" charset="0"/>
              </a:rPr>
              <a:t>n</a:t>
            </a:r>
            <a:r>
              <a:rPr lang="en-US" sz="2200" dirty="0">
                <a:solidFill>
                  <a:srgbClr val="FF00FF"/>
                </a:solidFill>
                <a:latin typeface="Arial Narrow" panose="020B0606020202030204" pitchFamily="34" charset="0"/>
              </a:rPr>
              <a:t> log </a:t>
            </a:r>
            <a:r>
              <a:rPr lang="en-US" sz="2200" i="1" dirty="0">
                <a:solidFill>
                  <a:srgbClr val="FF00FF"/>
                </a:solidFill>
                <a:latin typeface="Arial Narrow" panose="020B0606020202030204" pitchFamily="34" charset="0"/>
              </a:rPr>
              <a:t>n + #I</a:t>
            </a:r>
            <a:r>
              <a:rPr lang="en-US" sz="2200" dirty="0">
                <a:solidFill>
                  <a:srgbClr val="FF00FF"/>
                </a:solidFill>
                <a:latin typeface="Arial Narrow" panose="020B0606020202030204" pitchFamily="34" charset="0"/>
              </a:rPr>
              <a:t>)-time </a:t>
            </a:r>
            <a:r>
              <a:rPr lang="en-US" sz="2200" dirty="0">
                <a:solidFill>
                  <a:srgbClr val="FF00FF"/>
                </a:solidFill>
                <a:latin typeface="CIDFont+F2"/>
                <a:sym typeface="Symbol" panose="05050102010706020507" pitchFamily="18" charset="2"/>
              </a:rPr>
              <a:t> </a:t>
            </a:r>
            <a:r>
              <a:rPr lang="en-US" sz="2200" i="1" dirty="0">
                <a:solidFill>
                  <a:srgbClr val="FF00FF"/>
                </a:solidFill>
                <a:latin typeface="Arial Narrow" panose="020B0606020202030204" pitchFamily="34" charset="0"/>
              </a:rPr>
              <a:t>O</a:t>
            </a:r>
            <a:r>
              <a:rPr lang="en-IN" sz="2200" dirty="0">
                <a:solidFill>
                  <a:srgbClr val="FF00FF"/>
                </a:solidFill>
                <a:latin typeface="Arial Narrow" panose="020B0606020202030204" pitchFamily="34" charset="0"/>
              </a:rPr>
              <a:t>(</a:t>
            </a:r>
            <a:r>
              <a:rPr lang="en-IN" sz="2200" i="1" dirty="0">
                <a:solidFill>
                  <a:srgbClr val="FF00FF"/>
                </a:solidFill>
                <a:latin typeface="Arial Narrow" panose="020B0606020202030204" pitchFamily="34" charset="0"/>
              </a:rPr>
              <a:t>n</a:t>
            </a:r>
            <a:r>
              <a:rPr lang="en-IN" sz="2200" dirty="0">
                <a:solidFill>
                  <a:srgbClr val="FF00FF"/>
                </a:solidFill>
                <a:latin typeface="Arial Narrow" panose="020B0606020202030204" pitchFamily="34" charset="0"/>
              </a:rPr>
              <a:t> log </a:t>
            </a:r>
            <a:r>
              <a:rPr lang="en-IN" sz="2200" i="1" dirty="0">
                <a:solidFill>
                  <a:srgbClr val="FF00FF"/>
                </a:solidFill>
                <a:latin typeface="Arial Narrow" panose="020B0606020202030204" pitchFamily="34" charset="0"/>
              </a:rPr>
              <a:t>n</a:t>
            </a:r>
            <a:r>
              <a:rPr lang="en-IN" sz="2200" dirty="0">
                <a:solidFill>
                  <a:srgbClr val="FF00FF"/>
                </a:solidFill>
                <a:latin typeface="Arial Narrow" panose="020B0606020202030204" pitchFamily="34" charset="0"/>
              </a:rPr>
              <a:t> + </a:t>
            </a:r>
            <a:r>
              <a:rPr lang="en-IN" sz="2200" i="1" dirty="0">
                <a:solidFill>
                  <a:srgbClr val="FF00FF"/>
                </a:solidFill>
                <a:latin typeface="Arial Narrow" panose="020B0606020202030204" pitchFamily="34" charset="0"/>
              </a:rPr>
              <a:t>n</a:t>
            </a:r>
            <a:r>
              <a:rPr lang="en-IN" sz="2200" i="1" baseline="30000" dirty="0">
                <a:solidFill>
                  <a:srgbClr val="FF00FF"/>
                </a:solidFill>
                <a:latin typeface="Arial Narrow" panose="020B0606020202030204" pitchFamily="34" charset="0"/>
              </a:rPr>
              <a:t>2</a:t>
            </a:r>
            <a:r>
              <a:rPr lang="en-US" sz="2200" dirty="0">
                <a:solidFill>
                  <a:srgbClr val="FF00FF"/>
                </a:solidFill>
                <a:latin typeface="Arial Narrow" panose="020B0606020202030204" pitchFamily="34" charset="0"/>
              </a:rPr>
              <a:t>) </a:t>
            </a:r>
            <a:r>
              <a:rPr lang="en-US" sz="2200" dirty="0">
                <a:solidFill>
                  <a:srgbClr val="FF00FF"/>
                </a:solidFill>
                <a:latin typeface="CIDFont+F2"/>
                <a:sym typeface="Symbol" panose="05050102010706020507" pitchFamily="18" charset="2"/>
              </a:rPr>
              <a:t> </a:t>
            </a:r>
            <a:r>
              <a:rPr lang="en-US" sz="2200" i="1" dirty="0">
                <a:solidFill>
                  <a:srgbClr val="FF00FF"/>
                </a:solidFill>
                <a:latin typeface="Arial Narrow" panose="020B0606020202030204" pitchFamily="34" charset="0"/>
              </a:rPr>
              <a:t>O</a:t>
            </a:r>
            <a:r>
              <a:rPr lang="en-IN" sz="2200" dirty="0">
                <a:solidFill>
                  <a:srgbClr val="FF00FF"/>
                </a:solidFill>
                <a:latin typeface="Arial Narrow" panose="020B0606020202030204" pitchFamily="34" charset="0"/>
              </a:rPr>
              <a:t>(</a:t>
            </a:r>
            <a:r>
              <a:rPr lang="en-IN" sz="2200" i="1" dirty="0">
                <a:solidFill>
                  <a:srgbClr val="FF00FF"/>
                </a:solidFill>
                <a:latin typeface="Arial Narrow" panose="020B0606020202030204" pitchFamily="34" charset="0"/>
              </a:rPr>
              <a:t>n</a:t>
            </a:r>
            <a:r>
              <a:rPr lang="en-IN" sz="2200" i="1" baseline="30000" dirty="0">
                <a:solidFill>
                  <a:srgbClr val="FF00FF"/>
                </a:solidFill>
                <a:latin typeface="Arial Narrow" panose="020B0606020202030204" pitchFamily="34" charset="0"/>
              </a:rPr>
              <a:t>2</a:t>
            </a:r>
            <a:r>
              <a:rPr lang="en-US" sz="2200" dirty="0">
                <a:solidFill>
                  <a:srgbClr val="FF00FF"/>
                </a:solidFill>
                <a:latin typeface="Arial Narrow" panose="020B0606020202030204" pitchFamily="34" charset="0"/>
              </a:rPr>
              <a:t>)-time;</a:t>
            </a:r>
            <a:endParaRPr lang="en-IN" sz="2200" dirty="0">
              <a:solidFill>
                <a:srgbClr val="FF00FF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E19AB7F-79BF-4406-8403-7043F37C9D1F}"/>
              </a:ext>
            </a:extLst>
          </p:cNvPr>
          <p:cNvSpPr/>
          <p:nvPr/>
        </p:nvSpPr>
        <p:spPr bwMode="auto">
          <a:xfrm rot="10800000">
            <a:off x="4038600" y="2326215"/>
            <a:ext cx="838200" cy="76200"/>
          </a:xfrm>
          <a:prstGeom prst="rightArrow">
            <a:avLst/>
          </a:prstGeom>
          <a:solidFill>
            <a:srgbClr val="00B050"/>
          </a:solidFill>
          <a:ln w="38100" cap="flat" cmpd="sng" algn="ctr">
            <a:solidFill>
              <a:srgbClr val="87D07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C6D0B1-C79D-43C0-B977-36ECEA720A4A}"/>
              </a:ext>
            </a:extLst>
          </p:cNvPr>
          <p:cNvSpPr txBox="1"/>
          <p:nvPr/>
        </p:nvSpPr>
        <p:spPr>
          <a:xfrm>
            <a:off x="7696200" y="850812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87D078"/>
                </a:solidFill>
              </a:rPr>
              <a:t>prima</a:t>
            </a:r>
            <a:r>
              <a:rPr lang="en-IN" dirty="0">
                <a:solidFill>
                  <a:srgbClr val="87D078"/>
                </a:solidFill>
              </a:rPr>
              <a:t>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450D9F-9660-443D-AD54-65C6A1C13BAE}"/>
              </a:ext>
            </a:extLst>
          </p:cNvPr>
          <p:cNvSpPr txBox="1"/>
          <p:nvPr/>
        </p:nvSpPr>
        <p:spPr>
          <a:xfrm>
            <a:off x="3467100" y="957318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87D078"/>
                </a:solidFill>
              </a:rPr>
              <a:t>dual</a:t>
            </a:r>
            <a:endParaRPr lang="en-IN" dirty="0">
              <a:solidFill>
                <a:srgbClr val="87D07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071946-30AC-448C-8F2C-468BFD5B8CB5}"/>
              </a:ext>
            </a:extLst>
          </p:cNvPr>
          <p:cNvSpPr txBox="1"/>
          <p:nvPr/>
        </p:nvSpPr>
        <p:spPr>
          <a:xfrm>
            <a:off x="3105150" y="1312477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rgbClr val="00CC99"/>
                </a:solidFill>
              </a:rPr>
              <a:t>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6E387-56F3-48EB-9EB2-57D0935D187D}"/>
              </a:ext>
            </a:extLst>
          </p:cNvPr>
          <p:cNvSpPr txBox="1"/>
          <p:nvPr/>
        </p:nvSpPr>
        <p:spPr>
          <a:xfrm>
            <a:off x="5715000" y="196420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rgbClr val="00CC99"/>
                </a:solidFill>
              </a:rPr>
              <a:t>l*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BF63DDDD-96D6-4485-9119-038398D0C066}"/>
              </a:ext>
            </a:extLst>
          </p:cNvPr>
          <p:cNvCxnSpPr/>
          <p:nvPr/>
        </p:nvCxnSpPr>
        <p:spPr bwMode="auto">
          <a:xfrm flipV="1">
            <a:off x="6019800" y="2057400"/>
            <a:ext cx="304800" cy="127791"/>
          </a:xfrm>
          <a:prstGeom prst="curvedConnector3">
            <a:avLst/>
          </a:prstGeom>
          <a:solidFill>
            <a:schemeClr val="accent1"/>
          </a:solidFill>
          <a:ln w="1905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4333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7" grpId="0" animBg="1"/>
      <p:bldP spid="14" grpId="0" animBg="1"/>
      <p:bldP spid="12" grpId="0"/>
      <p:bldP spid="17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906226DA-B5F3-40E5-BDFE-47B2FB11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176"/>
            <a:ext cx="9144000" cy="685800"/>
          </a:xfrm>
          <a:solidFill>
            <a:srgbClr val="FF00FF"/>
          </a:solidFill>
        </p:spPr>
        <p:txBody>
          <a:bodyPr/>
          <a:lstStyle/>
          <a:p>
            <a:r>
              <a:rPr lang="en-IN" sz="3600" b="0" dirty="0">
                <a:solidFill>
                  <a:schemeClr val="bg1"/>
                </a:solidFill>
              </a:rPr>
              <a:t>Order Preserving, Vertical Distance Preserving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DDF238-DFFA-4D50-981F-7542D7E146A0}"/>
              </a:ext>
            </a:extLst>
          </p:cNvPr>
          <p:cNvSpPr/>
          <p:nvPr/>
        </p:nvSpPr>
        <p:spPr bwMode="auto">
          <a:xfrm>
            <a:off x="4038600" y="1939773"/>
            <a:ext cx="838200" cy="76200"/>
          </a:xfrm>
          <a:prstGeom prst="rightArrow">
            <a:avLst/>
          </a:prstGeom>
          <a:solidFill>
            <a:schemeClr val="accent2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1B52D7-0E08-48A4-BD54-524BFCB55B63}"/>
              </a:ext>
            </a:extLst>
          </p:cNvPr>
          <p:cNvSpPr txBox="1"/>
          <p:nvPr/>
        </p:nvSpPr>
        <p:spPr>
          <a:xfrm>
            <a:off x="383139" y="4146450"/>
            <a:ext cx="85680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IDFont+F2"/>
              </a:rPr>
              <a:t>Point </a:t>
            </a:r>
            <a:r>
              <a:rPr lang="en-US" sz="2400" i="1" dirty="0">
                <a:solidFill>
                  <a:srgbClr val="0070C0"/>
                </a:solidFill>
                <a:latin typeface="CIDFont+F2"/>
              </a:rPr>
              <a:t>p </a:t>
            </a:r>
            <a:r>
              <a:rPr lang="en-US" sz="2400" dirty="0">
                <a:solidFill>
                  <a:srgbClr val="0070C0"/>
                </a:solidFill>
                <a:latin typeface="CIDFont+F2"/>
              </a:rPr>
              <a:t>lies below (above) line </a:t>
            </a:r>
            <a:r>
              <a:rPr lang="en-US" sz="2400" i="1" dirty="0">
                <a:solidFill>
                  <a:srgbClr val="0070C0"/>
                </a:solidFill>
              </a:rPr>
              <a:t>l</a:t>
            </a:r>
            <a:r>
              <a:rPr lang="en-US" sz="2400" dirty="0">
                <a:solidFill>
                  <a:srgbClr val="0070C0"/>
                </a:solidFill>
              </a:rPr>
              <a:t> if and only if </a:t>
            </a:r>
            <a:r>
              <a:rPr lang="en-US" sz="2400" dirty="0">
                <a:solidFill>
                  <a:srgbClr val="0070C0"/>
                </a:solidFill>
                <a:latin typeface="CIDFont+F2"/>
              </a:rPr>
              <a:t>point </a:t>
            </a:r>
            <a:r>
              <a:rPr lang="en-US" sz="2400" i="1" dirty="0">
                <a:solidFill>
                  <a:srgbClr val="0070C0"/>
                </a:solidFill>
              </a:rPr>
              <a:t>l</a:t>
            </a:r>
            <a:r>
              <a:rPr lang="en-US" sz="2400" i="1" dirty="0">
                <a:solidFill>
                  <a:srgbClr val="0070C0"/>
                </a:solidFill>
                <a:latin typeface="CIDFont+F2"/>
              </a:rPr>
              <a:t>* </a:t>
            </a:r>
            <a:r>
              <a:rPr lang="en-US" sz="2400" dirty="0">
                <a:solidFill>
                  <a:srgbClr val="0070C0"/>
                </a:solidFill>
                <a:latin typeface="CIDFont+F2"/>
              </a:rPr>
              <a:t>lies below (above) line </a:t>
            </a:r>
            <a:r>
              <a:rPr lang="en-US" sz="2400" i="1" dirty="0">
                <a:solidFill>
                  <a:srgbClr val="0070C0"/>
                </a:solidFill>
                <a:latin typeface="CIDFont+F2"/>
              </a:rPr>
              <a:t>p*</a:t>
            </a:r>
          </a:p>
          <a:p>
            <a:endParaRPr lang="en-US" sz="2400" i="1" dirty="0">
              <a:solidFill>
                <a:srgbClr val="0070C0"/>
              </a:solidFill>
              <a:latin typeface="CIDFont+F2"/>
            </a:endParaRPr>
          </a:p>
          <a:p>
            <a:r>
              <a:rPr lang="en-US" sz="2400" dirty="0">
                <a:solidFill>
                  <a:srgbClr val="0070C0"/>
                </a:solidFill>
                <a:latin typeface="CIDFont+F2"/>
              </a:rPr>
              <a:t>Duality preserves vertical distance</a:t>
            </a:r>
            <a:endParaRPr lang="en-IN" sz="24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8A02F-BB3C-4ADE-9EFD-F7DCABA16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17" y="972105"/>
            <a:ext cx="3341783" cy="2694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7DEB33-B148-4522-BCBD-F493A1668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990600"/>
            <a:ext cx="2743200" cy="272988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83DE89F-E9B0-4B86-82DB-F1C5C863C353}"/>
              </a:ext>
            </a:extLst>
          </p:cNvPr>
          <p:cNvSpPr/>
          <p:nvPr/>
        </p:nvSpPr>
        <p:spPr bwMode="auto">
          <a:xfrm>
            <a:off x="1981200" y="2438400"/>
            <a:ext cx="1594692" cy="533400"/>
          </a:xfrm>
          <a:prstGeom prst="ellips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3C7E0-A0A2-498E-9F37-42D72A26B1F5}"/>
              </a:ext>
            </a:extLst>
          </p:cNvPr>
          <p:cNvSpPr/>
          <p:nvPr/>
        </p:nvSpPr>
        <p:spPr bwMode="auto">
          <a:xfrm>
            <a:off x="6609755" y="2438400"/>
            <a:ext cx="1594692" cy="533400"/>
          </a:xfrm>
          <a:prstGeom prst="ellips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DDC285-DADD-4B45-A1D9-4DA97956A7CD}"/>
              </a:ext>
            </a:extLst>
          </p:cNvPr>
          <p:cNvCxnSpPr>
            <a:cxnSpLocks/>
          </p:cNvCxnSpPr>
          <p:nvPr/>
        </p:nvCxnSpPr>
        <p:spPr bwMode="auto">
          <a:xfrm>
            <a:off x="3575892" y="2590800"/>
            <a:ext cx="303386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8516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906226DA-B5F3-40E5-BDFE-47B2FB11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176"/>
            <a:ext cx="9144000" cy="685800"/>
          </a:xfrm>
          <a:solidFill>
            <a:srgbClr val="FF00FF"/>
          </a:solidFill>
        </p:spPr>
        <p:txBody>
          <a:bodyPr/>
          <a:lstStyle/>
          <a:p>
            <a:r>
              <a:rPr lang="en-IN" sz="3600" b="0" dirty="0">
                <a:solidFill>
                  <a:schemeClr val="bg1"/>
                </a:solidFill>
              </a:rPr>
              <a:t>Geometry in the Primal and the Dual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DDF238-DFFA-4D50-981F-7542D7E146A0}"/>
              </a:ext>
            </a:extLst>
          </p:cNvPr>
          <p:cNvSpPr/>
          <p:nvPr/>
        </p:nvSpPr>
        <p:spPr bwMode="auto">
          <a:xfrm>
            <a:off x="4038600" y="1939773"/>
            <a:ext cx="838200" cy="76200"/>
          </a:xfrm>
          <a:prstGeom prst="rightArrow">
            <a:avLst/>
          </a:prstGeom>
          <a:solidFill>
            <a:schemeClr val="accent2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1B52D7-0E08-48A4-BD54-524BFCB55B63}"/>
              </a:ext>
            </a:extLst>
          </p:cNvPr>
          <p:cNvSpPr txBox="1"/>
          <p:nvPr/>
        </p:nvSpPr>
        <p:spPr>
          <a:xfrm>
            <a:off x="1159527" y="5418611"/>
            <a:ext cx="7404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Mark the dual lines and dual points in the dual plane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22DC4-6E26-49DB-9BAE-C183BBFD2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21306"/>
            <a:ext cx="2971800" cy="293184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D63F8EC-9882-4E5E-9F90-FC4CF552BCEE}"/>
              </a:ext>
            </a:extLst>
          </p:cNvPr>
          <p:cNvGrpSpPr/>
          <p:nvPr/>
        </p:nvGrpSpPr>
        <p:grpSpPr>
          <a:xfrm>
            <a:off x="5295899" y="1141890"/>
            <a:ext cx="3534794" cy="3021067"/>
            <a:chOff x="5295899" y="1141890"/>
            <a:chExt cx="3534794" cy="302106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12152C-D73E-4D4F-B85E-84E185F0A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5899" y="1141890"/>
              <a:ext cx="3464961" cy="302106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3B23D8-82A6-4A8B-A49F-E978BE4D9F0B}"/>
                </a:ext>
              </a:extLst>
            </p:cNvPr>
            <p:cNvSpPr txBox="1"/>
            <p:nvPr/>
          </p:nvSpPr>
          <p:spPr>
            <a:xfrm>
              <a:off x="5495278" y="1254400"/>
              <a:ext cx="533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635C89-4A29-4B34-8259-E0CFC4EE0245}"/>
                </a:ext>
              </a:extLst>
            </p:cNvPr>
            <p:cNvSpPr txBox="1"/>
            <p:nvPr/>
          </p:nvSpPr>
          <p:spPr>
            <a:xfrm>
              <a:off x="5486400" y="2237797"/>
              <a:ext cx="533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230EB4-D0A6-4067-8A82-8A58EEF1060C}"/>
                </a:ext>
              </a:extLst>
            </p:cNvPr>
            <p:cNvSpPr txBox="1"/>
            <p:nvPr/>
          </p:nvSpPr>
          <p:spPr>
            <a:xfrm>
              <a:off x="5639541" y="1606270"/>
              <a:ext cx="533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5B74CF-AAFF-4276-8AA8-61FB9369AF22}"/>
                </a:ext>
              </a:extLst>
            </p:cNvPr>
            <p:cNvSpPr txBox="1"/>
            <p:nvPr/>
          </p:nvSpPr>
          <p:spPr>
            <a:xfrm>
              <a:off x="7849710" y="1463373"/>
              <a:ext cx="533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A7D878-E9C9-4F74-AC94-12E7239BD742}"/>
                </a:ext>
              </a:extLst>
            </p:cNvPr>
            <p:cNvSpPr txBox="1"/>
            <p:nvPr/>
          </p:nvSpPr>
          <p:spPr>
            <a:xfrm>
              <a:off x="8297293" y="2079611"/>
              <a:ext cx="533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2299D75-256E-4B07-932F-E46CCC09F146}"/>
              </a:ext>
            </a:extLst>
          </p:cNvPr>
          <p:cNvSpPr txBox="1"/>
          <p:nvPr/>
        </p:nvSpPr>
        <p:spPr>
          <a:xfrm>
            <a:off x="5531977" y="2174694"/>
            <a:ext cx="685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400" i="1" dirty="0"/>
              <a:t>p</a:t>
            </a:r>
            <a:r>
              <a:rPr lang="en-IN" sz="2400" baseline="-25000" dirty="0"/>
              <a:t>4</a:t>
            </a:r>
            <a:r>
              <a:rPr lang="en-IN" sz="2400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A9341C-0D43-4B3C-8F81-47A772E50EAC}"/>
              </a:ext>
            </a:extLst>
          </p:cNvPr>
          <p:cNvSpPr txBox="1"/>
          <p:nvPr/>
        </p:nvSpPr>
        <p:spPr>
          <a:xfrm>
            <a:off x="8221093" y="3429000"/>
            <a:ext cx="685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400" i="1" dirty="0"/>
              <a:t>p</a:t>
            </a:r>
            <a:r>
              <a:rPr lang="en-IN" sz="2400" baseline="-25000" dirty="0"/>
              <a:t>1</a:t>
            </a:r>
            <a:r>
              <a:rPr lang="en-IN" sz="2400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E7572-5C4E-488B-9A36-F730CC117F82}"/>
              </a:ext>
            </a:extLst>
          </p:cNvPr>
          <p:cNvSpPr txBox="1"/>
          <p:nvPr/>
        </p:nvSpPr>
        <p:spPr>
          <a:xfrm>
            <a:off x="7921035" y="1275722"/>
            <a:ext cx="685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400" i="1" dirty="0"/>
              <a:t>p</a:t>
            </a:r>
            <a:r>
              <a:rPr lang="en-IN" sz="2400" baseline="-25000" dirty="0"/>
              <a:t>3</a:t>
            </a:r>
            <a:r>
              <a:rPr lang="en-IN" sz="2400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9637F-A0CD-4666-B543-4234CB6E8012}"/>
              </a:ext>
            </a:extLst>
          </p:cNvPr>
          <p:cNvSpPr txBox="1"/>
          <p:nvPr/>
        </p:nvSpPr>
        <p:spPr>
          <a:xfrm>
            <a:off x="8223167" y="1783954"/>
            <a:ext cx="685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400" i="1" dirty="0"/>
              <a:t>p</a:t>
            </a:r>
            <a:r>
              <a:rPr lang="en-IN" sz="2400" baseline="-25000" dirty="0"/>
              <a:t>2</a:t>
            </a:r>
            <a:r>
              <a:rPr lang="en-IN" sz="2400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EA41F8-46C2-42DD-AA06-22DD814554EF}"/>
              </a:ext>
            </a:extLst>
          </p:cNvPr>
          <p:cNvSpPr txBox="1"/>
          <p:nvPr/>
        </p:nvSpPr>
        <p:spPr>
          <a:xfrm>
            <a:off x="1202369" y="4226060"/>
            <a:ext cx="74044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i="1" dirty="0">
                <a:solidFill>
                  <a:srgbClr val="0070C0"/>
                </a:solidFill>
              </a:rPr>
              <a:t>x</a:t>
            </a:r>
            <a:r>
              <a:rPr lang="en-IN" sz="2400" dirty="0">
                <a:solidFill>
                  <a:srgbClr val="0070C0"/>
                </a:solidFill>
              </a:rPr>
              <a:t>-coordinate of </a:t>
            </a:r>
            <a:r>
              <a:rPr lang="en-IN" sz="2400" i="1" dirty="0">
                <a:solidFill>
                  <a:srgbClr val="0070C0"/>
                </a:solidFill>
              </a:rPr>
              <a:t>l</a:t>
            </a:r>
            <a:r>
              <a:rPr lang="en-IN" sz="2400" dirty="0">
                <a:solidFill>
                  <a:srgbClr val="0070C0"/>
                </a:solidFill>
              </a:rPr>
              <a:t>* is the slope of </a:t>
            </a:r>
            <a:r>
              <a:rPr lang="en-IN" sz="2400" i="1" dirty="0">
                <a:solidFill>
                  <a:srgbClr val="0070C0"/>
                </a:solidFill>
              </a:rPr>
              <a:t>l</a:t>
            </a:r>
            <a:r>
              <a:rPr lang="en-IN" sz="2400" dirty="0">
                <a:solidFill>
                  <a:srgbClr val="0070C0"/>
                </a:solidFill>
              </a:rPr>
              <a:t>;</a:t>
            </a:r>
          </a:p>
          <a:p>
            <a:r>
              <a:rPr lang="en-IN" sz="2400" i="1" dirty="0">
                <a:solidFill>
                  <a:srgbClr val="0070C0"/>
                </a:solidFill>
              </a:rPr>
              <a:t>y</a:t>
            </a:r>
            <a:r>
              <a:rPr lang="en-IN" sz="2400" dirty="0">
                <a:solidFill>
                  <a:srgbClr val="0070C0"/>
                </a:solidFill>
              </a:rPr>
              <a:t>-coordinate of </a:t>
            </a:r>
            <a:r>
              <a:rPr lang="en-IN" sz="2400" i="1" dirty="0">
                <a:solidFill>
                  <a:srgbClr val="0070C0"/>
                </a:solidFill>
              </a:rPr>
              <a:t>l</a:t>
            </a:r>
            <a:r>
              <a:rPr lang="en-IN" sz="2400" dirty="0">
                <a:solidFill>
                  <a:srgbClr val="0070C0"/>
                </a:solidFill>
              </a:rPr>
              <a:t>* is 0 because the intercept of </a:t>
            </a:r>
            <a:r>
              <a:rPr lang="en-IN" sz="2400" i="1" dirty="0">
                <a:solidFill>
                  <a:srgbClr val="0070C0"/>
                </a:solidFill>
              </a:rPr>
              <a:t>l</a:t>
            </a:r>
            <a:r>
              <a:rPr lang="en-IN" sz="2400" dirty="0">
                <a:solidFill>
                  <a:srgbClr val="0070C0"/>
                </a:solidFill>
              </a:rPr>
              <a:t> is 0</a:t>
            </a:r>
          </a:p>
        </p:txBody>
      </p:sp>
    </p:spTree>
    <p:extLst>
      <p:ext uri="{BB962C8B-B14F-4D97-AF65-F5344CB8AC3E}">
        <p14:creationId xmlns:p14="http://schemas.microsoft.com/office/powerpoint/2010/main" val="15866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7" grpId="0" animBg="1"/>
      <p:bldP spid="10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906226DA-B5F3-40E5-BDFE-47B2FB11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176"/>
            <a:ext cx="9144000" cy="685800"/>
          </a:xfrm>
          <a:solidFill>
            <a:srgbClr val="FF00FF"/>
          </a:solidFill>
        </p:spPr>
        <p:txBody>
          <a:bodyPr/>
          <a:lstStyle/>
          <a:p>
            <a:r>
              <a:rPr lang="en-US" sz="3600" b="0" dirty="0">
                <a:solidFill>
                  <a:schemeClr val="bg1"/>
                </a:solidFill>
              </a:rPr>
              <a:t>Dual of a line segment</a:t>
            </a:r>
            <a:endParaRPr lang="en-IN" sz="3600" b="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DDF238-DFFA-4D50-981F-7542D7E146A0}"/>
              </a:ext>
            </a:extLst>
          </p:cNvPr>
          <p:cNvSpPr/>
          <p:nvPr/>
        </p:nvSpPr>
        <p:spPr bwMode="auto">
          <a:xfrm>
            <a:off x="4076256" y="2672379"/>
            <a:ext cx="838200" cy="76200"/>
          </a:xfrm>
          <a:prstGeom prst="rightArrow">
            <a:avLst/>
          </a:prstGeom>
          <a:solidFill>
            <a:schemeClr val="accent2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A56CA9-B603-4F2E-A61C-A6B0A5D56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21" y="2030521"/>
            <a:ext cx="2989422" cy="3018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F35ACD-51A1-4363-8B06-C33490C3E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912875"/>
            <a:ext cx="3085656" cy="30322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8AC4752-DB5F-4F5C-ACDF-6C576ADC34FF}"/>
              </a:ext>
            </a:extLst>
          </p:cNvPr>
          <p:cNvSpPr txBox="1"/>
          <p:nvPr/>
        </p:nvSpPr>
        <p:spPr>
          <a:xfrm>
            <a:off x="1185837" y="4981373"/>
            <a:ext cx="2128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u="none" strike="noStrike" baseline="0" dirty="0">
                <a:latin typeface="CMR12"/>
              </a:rPr>
              <a:t>Primal plane</a:t>
            </a:r>
            <a:endParaRPr lang="en-IN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54301E-BE85-4A49-A22F-10C906EB3FEC}"/>
              </a:ext>
            </a:extLst>
          </p:cNvPr>
          <p:cNvSpPr txBox="1"/>
          <p:nvPr/>
        </p:nvSpPr>
        <p:spPr>
          <a:xfrm>
            <a:off x="6069002" y="4866106"/>
            <a:ext cx="2128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u="none" strike="noStrike" baseline="0" dirty="0">
                <a:latin typeface="CMR12"/>
              </a:rPr>
              <a:t>Dual plane</a:t>
            </a:r>
            <a:endParaRPr lang="en-IN" sz="2400" dirty="0"/>
          </a:p>
        </p:txBody>
      </p:sp>
      <p:sp>
        <p:nvSpPr>
          <p:cNvPr id="26" name="Explosion: 14 Points 25">
            <a:extLst>
              <a:ext uri="{FF2B5EF4-FFF2-40B4-BE49-F238E27FC236}">
                <a16:creationId xmlns:a16="http://schemas.microsoft.com/office/drawing/2014/main" id="{190BF870-24E3-4570-982B-D8B779B736CE}"/>
              </a:ext>
            </a:extLst>
          </p:cNvPr>
          <p:cNvSpPr/>
          <p:nvPr/>
        </p:nvSpPr>
        <p:spPr bwMode="auto">
          <a:xfrm>
            <a:off x="6571362" y="3962400"/>
            <a:ext cx="418656" cy="424782"/>
          </a:xfrm>
          <a:prstGeom prst="irregularSeal2">
            <a:avLst/>
          </a:prstGeom>
          <a:solidFill>
            <a:schemeClr val="accent2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xplosion: 14 Points 26">
            <a:extLst>
              <a:ext uri="{FF2B5EF4-FFF2-40B4-BE49-F238E27FC236}">
                <a16:creationId xmlns:a16="http://schemas.microsoft.com/office/drawing/2014/main" id="{136185CB-2F51-4E77-8B11-74056341B116}"/>
              </a:ext>
            </a:extLst>
          </p:cNvPr>
          <p:cNvSpPr/>
          <p:nvPr/>
        </p:nvSpPr>
        <p:spPr bwMode="auto">
          <a:xfrm>
            <a:off x="7239000" y="2133600"/>
            <a:ext cx="418656" cy="424782"/>
          </a:xfrm>
          <a:prstGeom prst="irregularSeal2">
            <a:avLst/>
          </a:prstGeom>
          <a:solidFill>
            <a:schemeClr val="accent2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41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/>
      <p:bldP spid="26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57FF-CFF0-4ECE-8AF4-DE38737FF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9" y="53823"/>
            <a:ext cx="9143999" cy="571500"/>
          </a:xfrm>
          <a:solidFill>
            <a:srgbClr val="FF00FF"/>
          </a:solidFill>
        </p:spPr>
        <p:txBody>
          <a:bodyPr/>
          <a:lstStyle/>
          <a:p>
            <a:r>
              <a:rPr lang="en-IN" sz="2800" b="0" dirty="0">
                <a:solidFill>
                  <a:schemeClr val="bg1"/>
                </a:solidFill>
              </a:rPr>
              <a:t>Extremal Levels in an Arrangement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AC124C-DC64-4384-9295-078EBD3B1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9" y="1360330"/>
            <a:ext cx="2895600" cy="2197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5A3D64-2F9C-4F7B-86A8-81153765AD42}"/>
              </a:ext>
            </a:extLst>
          </p:cNvPr>
          <p:cNvSpPr txBox="1"/>
          <p:nvPr/>
        </p:nvSpPr>
        <p:spPr>
          <a:xfrm>
            <a:off x="342749" y="926093"/>
            <a:ext cx="64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2C9330-A7A9-4003-AD53-B844802868DE}"/>
              </a:ext>
            </a:extLst>
          </p:cNvPr>
          <p:cNvSpPr txBox="1"/>
          <p:nvPr/>
        </p:nvSpPr>
        <p:spPr>
          <a:xfrm>
            <a:off x="624120" y="96156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(upper envelope)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6218D99-213D-4843-89E5-8B4FDE01A67E}"/>
              </a:ext>
            </a:extLst>
          </p:cNvPr>
          <p:cNvCxnSpPr>
            <a:cxnSpLocks/>
            <a:stCxn id="10" idx="2"/>
          </p:cNvCxnSpPr>
          <p:nvPr/>
        </p:nvCxnSpPr>
        <p:spPr bwMode="auto">
          <a:xfrm rot="5400000">
            <a:off x="1129668" y="1375033"/>
            <a:ext cx="681584" cy="593320"/>
          </a:xfrm>
          <a:prstGeom prst="curvedConnector3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B942E02-751E-40A2-A041-06E9BD774FAE}"/>
              </a:ext>
            </a:extLst>
          </p:cNvPr>
          <p:cNvGrpSpPr/>
          <p:nvPr/>
        </p:nvGrpSpPr>
        <p:grpSpPr>
          <a:xfrm>
            <a:off x="1173800" y="2640769"/>
            <a:ext cx="2128419" cy="848354"/>
            <a:chOff x="1447310" y="3952246"/>
            <a:chExt cx="2128419" cy="84835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E865406-9FE7-4F5B-BF8E-188A91A224C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447310" y="4006481"/>
              <a:ext cx="890479" cy="794119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B2FA99-6B79-4450-B431-27DA780E7577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549130" y="3952247"/>
              <a:ext cx="1026599" cy="67669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FA1B7A-EFC8-417A-BEBE-AC7A75FF718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321886" y="3952246"/>
              <a:ext cx="192963" cy="77249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A557742-9A21-4AAD-9CB3-8E44A9A1CA6F}"/>
              </a:ext>
            </a:extLst>
          </p:cNvPr>
          <p:cNvSpPr txBox="1"/>
          <p:nvPr/>
        </p:nvSpPr>
        <p:spPr>
          <a:xfrm>
            <a:off x="402677" y="3544307"/>
            <a:ext cx="64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n-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45E04C-D615-4F3C-8AC3-F81C09C58890}"/>
              </a:ext>
            </a:extLst>
          </p:cNvPr>
          <p:cNvSpPr txBox="1"/>
          <p:nvPr/>
        </p:nvSpPr>
        <p:spPr>
          <a:xfrm>
            <a:off x="799948" y="355969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(lower envelope)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58874979-2A49-4CE6-8B3A-87E66A21AC8D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1331513" y="3035997"/>
            <a:ext cx="771105" cy="472488"/>
          </a:xfrm>
          <a:prstGeom prst="curvedConnector3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6689C534-D008-47BE-847B-F0B81EB1C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045" y="1289319"/>
            <a:ext cx="1977361" cy="169946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8EF3A1F-359E-46CB-BF97-9F260B5B0D8D}"/>
              </a:ext>
            </a:extLst>
          </p:cNvPr>
          <p:cNvSpPr txBox="1"/>
          <p:nvPr/>
        </p:nvSpPr>
        <p:spPr>
          <a:xfrm>
            <a:off x="5941627" y="950097"/>
            <a:ext cx="7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dual</a:t>
            </a:r>
            <a:endParaRPr kumimoji="0" lang="en-IN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0E76EB-F1DA-4B32-BCF5-A7356C318374}"/>
              </a:ext>
            </a:extLst>
          </p:cNvPr>
          <p:cNvSpPr txBox="1"/>
          <p:nvPr/>
        </p:nvSpPr>
        <p:spPr>
          <a:xfrm>
            <a:off x="2667932" y="926992"/>
            <a:ext cx="1084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primal</a:t>
            </a:r>
            <a:endParaRPr kumimoji="0" lang="en-IN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9CA771-896A-42EC-A3E1-786209325E56}"/>
              </a:ext>
            </a:extLst>
          </p:cNvPr>
          <p:cNvSpPr txBox="1"/>
          <p:nvPr/>
        </p:nvSpPr>
        <p:spPr>
          <a:xfrm>
            <a:off x="726961" y="4624806"/>
            <a:ext cx="82169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X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 the set of lines that define the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upper envelope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 an arrangement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of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lines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X*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defines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the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lower chain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of the convex hull defined on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L*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 the dual!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Y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 the set of lines that define the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lower envelope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1B8CB8-C68E-4AE4-B647-2B667F566ABE}"/>
              </a:ext>
            </a:extLst>
          </p:cNvPr>
          <p:cNvSpPr txBox="1"/>
          <p:nvPr/>
        </p:nvSpPr>
        <p:spPr>
          <a:xfrm>
            <a:off x="725848" y="5875898"/>
            <a:ext cx="8373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Y*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defines the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upper chain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of the convex hull defined on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L*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 the dual!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A154F1A-6FF9-4CB6-AE7D-7A272AEF3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527" y="1372402"/>
            <a:ext cx="2410524" cy="169946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29F7D0A-F0BA-4898-A633-997E8EF2ED1D}"/>
              </a:ext>
            </a:extLst>
          </p:cNvPr>
          <p:cNvSpPr txBox="1"/>
          <p:nvPr/>
        </p:nvSpPr>
        <p:spPr>
          <a:xfrm>
            <a:off x="3517750" y="3328007"/>
            <a:ext cx="5549862" cy="1015663"/>
          </a:xfrm>
          <a:prstGeom prst="rect">
            <a:avLst/>
          </a:prstGeom>
          <a:noFill/>
          <a:ln w="28575">
            <a:solidFill>
              <a:srgbClr val="00FF9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Upper and lower levels (envelopes) in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can be identified in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MI10"/>
                <a:ea typeface="+mn-ea"/>
                <a:cs typeface="Arial" pitchFamily="34" charset="0"/>
              </a:rPr>
              <a:t>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R10"/>
                <a:ea typeface="+mn-ea"/>
                <a:cs typeface="Arial" pitchFamily="34" charset="0"/>
              </a:rPr>
              <a:t>(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MI10"/>
                <a:ea typeface="+mn-ea"/>
                <a:cs typeface="Arial" pitchFamily="34" charset="0"/>
              </a:rPr>
              <a:t>n log 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R10"/>
                <a:ea typeface="+mn-ea"/>
                <a:cs typeface="Arial" pitchFamily="34" charset="0"/>
              </a:rPr>
              <a:t>) time, and so the half-plane intersections!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FD9A21-4737-4F61-B422-F60FA4E7BBBE}"/>
              </a:ext>
            </a:extLst>
          </p:cNvPr>
          <p:cNvSpPr txBox="1"/>
          <p:nvPr/>
        </p:nvSpPr>
        <p:spPr>
          <a:xfrm>
            <a:off x="1458635" y="1786646"/>
            <a:ext cx="57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AB9C01-A4D6-44E2-8097-9BA31A166675}"/>
              </a:ext>
            </a:extLst>
          </p:cNvPr>
          <p:cNvSpPr txBox="1"/>
          <p:nvPr/>
        </p:nvSpPr>
        <p:spPr>
          <a:xfrm>
            <a:off x="2082126" y="1868318"/>
            <a:ext cx="57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q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68BA74-B9FF-42D6-B452-2E5B44C0A8E2}"/>
              </a:ext>
            </a:extLst>
          </p:cNvPr>
          <p:cNvSpPr txBox="1"/>
          <p:nvPr/>
        </p:nvSpPr>
        <p:spPr>
          <a:xfrm>
            <a:off x="612064" y="2025533"/>
            <a:ext cx="57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0CB14A6-0985-4667-9FA1-7F64FAFCA380}"/>
              </a:ext>
            </a:extLst>
          </p:cNvPr>
          <p:cNvSpPr/>
          <p:nvPr/>
        </p:nvSpPr>
        <p:spPr bwMode="auto">
          <a:xfrm>
            <a:off x="1458635" y="2141883"/>
            <a:ext cx="114149" cy="8619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A2C359F-4937-436E-813C-FB3F33599547}"/>
              </a:ext>
            </a:extLst>
          </p:cNvPr>
          <p:cNvSpPr/>
          <p:nvPr/>
        </p:nvSpPr>
        <p:spPr bwMode="auto">
          <a:xfrm>
            <a:off x="2144857" y="2210199"/>
            <a:ext cx="114149" cy="8619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81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5" grpId="0"/>
      <p:bldP spid="26" grpId="0"/>
      <p:bldP spid="36" grpId="0"/>
      <p:bldP spid="37" grpId="0"/>
      <p:bldP spid="39" grpId="0"/>
      <p:bldP spid="47" grpId="0" animBg="1"/>
      <p:bldP spid="49" grpId="0"/>
      <p:bldP spid="50" grpId="0"/>
      <p:bldP spid="51" grpId="0"/>
      <p:bldP spid="52" grpId="0" animBg="1"/>
      <p:bldP spid="5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69D8F0F-842C-466A-B6C0-7F69E7A9A4D9}"/>
              </a:ext>
            </a:extLst>
          </p:cNvPr>
          <p:cNvGrpSpPr/>
          <p:nvPr/>
        </p:nvGrpSpPr>
        <p:grpSpPr>
          <a:xfrm>
            <a:off x="194250" y="1429701"/>
            <a:ext cx="3798419" cy="2788965"/>
            <a:chOff x="381000" y="1905001"/>
            <a:chExt cx="3798419" cy="27889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8A1B6E-469C-4541-863E-93A267972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2286001"/>
              <a:ext cx="3599066" cy="210146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DB798A-D703-4087-A460-814E98E554B0}"/>
                </a:ext>
              </a:extLst>
            </p:cNvPr>
            <p:cNvSpPr txBox="1"/>
            <p:nvPr/>
          </p:nvSpPr>
          <p:spPr>
            <a:xfrm>
              <a:off x="3147269" y="1905001"/>
              <a:ext cx="990600" cy="762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D942B6-DC89-433B-8742-9095C806A99B}"/>
                </a:ext>
              </a:extLst>
            </p:cNvPr>
            <p:cNvSpPr txBox="1"/>
            <p:nvPr/>
          </p:nvSpPr>
          <p:spPr>
            <a:xfrm rot="364226">
              <a:off x="2732805" y="3984877"/>
              <a:ext cx="1446614" cy="70908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7DDDD3-B3DF-4494-970A-EB1999DA80B8}"/>
              </a:ext>
            </a:extLst>
          </p:cNvPr>
          <p:cNvGrpSpPr/>
          <p:nvPr/>
        </p:nvGrpSpPr>
        <p:grpSpPr>
          <a:xfrm>
            <a:off x="5151332" y="1143000"/>
            <a:ext cx="3276600" cy="3227103"/>
            <a:chOff x="4419600" y="1897603"/>
            <a:chExt cx="3276600" cy="322710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133ACF-278E-41BD-8FCC-FEC76E405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9600" y="1897603"/>
              <a:ext cx="3276600" cy="287255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CD3059-D462-4F41-828E-810D6FD4E888}"/>
                </a:ext>
              </a:extLst>
            </p:cNvPr>
            <p:cNvSpPr txBox="1"/>
            <p:nvPr/>
          </p:nvSpPr>
          <p:spPr>
            <a:xfrm rot="364226">
              <a:off x="4577848" y="4415617"/>
              <a:ext cx="1446614" cy="70908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ED1BE18-6F7D-4444-AFC5-91AB596BE6BA}"/>
              </a:ext>
            </a:extLst>
          </p:cNvPr>
          <p:cNvSpPr/>
          <p:nvPr/>
        </p:nvSpPr>
        <p:spPr bwMode="auto">
          <a:xfrm>
            <a:off x="3827666" y="2133600"/>
            <a:ext cx="820534" cy="228600"/>
          </a:xfrm>
          <a:prstGeom prst="rightArrow">
            <a:avLst/>
          </a:prstGeom>
          <a:solidFill>
            <a:srgbClr val="66FF33"/>
          </a:solidFill>
          <a:ln w="12700">
            <a:solidFill>
              <a:srgbClr val="00FF99"/>
            </a:solidFill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A7AE4A2-1051-42F0-ACC5-F7ABB4ACBFC9}"/>
              </a:ext>
            </a:extLst>
          </p:cNvPr>
          <p:cNvSpPr/>
          <p:nvPr/>
        </p:nvSpPr>
        <p:spPr bwMode="auto">
          <a:xfrm rot="10800000">
            <a:off x="3827666" y="2639217"/>
            <a:ext cx="820534" cy="228600"/>
          </a:xfrm>
          <a:prstGeom prst="rightArrow">
            <a:avLst/>
          </a:prstGeom>
          <a:solidFill>
            <a:srgbClr val="00B0F0"/>
          </a:solidFill>
          <a:ln w="12700">
            <a:solidFill>
              <a:srgbClr val="00FF99"/>
            </a:solidFill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A9F6C36-0F94-46DA-975F-28972788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554"/>
            <a:ext cx="9143999" cy="962746"/>
          </a:xfrm>
          <a:solidFill>
            <a:srgbClr val="FF00FF"/>
          </a:solidFill>
        </p:spPr>
        <p:txBody>
          <a:bodyPr/>
          <a:lstStyle/>
          <a:p>
            <a:r>
              <a:rPr lang="en-IN" sz="2800" b="0" dirty="0">
                <a:solidFill>
                  <a:schemeClr val="bg1"/>
                </a:solidFill>
              </a:rPr>
              <a:t>Upper and Lower Levels in an Arrangement </a:t>
            </a:r>
            <a:br>
              <a:rPr lang="en-IN" sz="2800" b="0" dirty="0">
                <a:solidFill>
                  <a:schemeClr val="bg1"/>
                </a:solidFill>
              </a:rPr>
            </a:br>
            <a:r>
              <a:rPr lang="en-IN" sz="2800" b="0" dirty="0">
                <a:solidFill>
                  <a:schemeClr val="bg1"/>
                </a:solidFill>
                <a:sym typeface="Symbol" panose="05050102010706020507" pitchFamily="18" charset="2"/>
              </a:rPr>
              <a:t> </a:t>
            </a:r>
            <a:r>
              <a:rPr lang="en-IN" sz="2800" b="0" dirty="0">
                <a:solidFill>
                  <a:schemeClr val="bg1"/>
                </a:solidFill>
              </a:rPr>
              <a:t>Convex Hull in the Dual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527639-8560-4870-BD14-40047D3787F2}"/>
              </a:ext>
            </a:extLst>
          </p:cNvPr>
          <p:cNvSpPr txBox="1"/>
          <p:nvPr/>
        </p:nvSpPr>
        <p:spPr>
          <a:xfrm>
            <a:off x="533400" y="11430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Example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21DBDC-DB8B-4FA6-9A84-F1171363A933}"/>
              </a:ext>
            </a:extLst>
          </p:cNvPr>
          <p:cNvSpPr txBox="1"/>
          <p:nvPr/>
        </p:nvSpPr>
        <p:spPr>
          <a:xfrm>
            <a:off x="1378986" y="4419600"/>
            <a:ext cx="159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primal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BF5CB0-2958-4608-BECF-532B8621A00A}"/>
              </a:ext>
            </a:extLst>
          </p:cNvPr>
          <p:cNvSpPr txBox="1"/>
          <p:nvPr/>
        </p:nvSpPr>
        <p:spPr>
          <a:xfrm>
            <a:off x="6032887" y="4444606"/>
            <a:ext cx="105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dual</a:t>
            </a:r>
          </a:p>
        </p:txBody>
      </p:sp>
    </p:spTree>
    <p:extLst>
      <p:ext uri="{BB962C8B-B14F-4D97-AF65-F5344CB8AC3E}">
        <p14:creationId xmlns:p14="http://schemas.microsoft.com/office/powerpoint/2010/main" val="373671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2FFD494-255E-49E6-956C-515DB877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3" y="15420"/>
            <a:ext cx="9144000" cy="685800"/>
          </a:xfrm>
          <a:solidFill>
            <a:srgbClr val="FF00FF"/>
          </a:solidFill>
        </p:spPr>
        <p:txBody>
          <a:bodyPr/>
          <a:lstStyle/>
          <a:p>
            <a:r>
              <a:rPr lang="en-IN" sz="3200" b="0" dirty="0">
                <a:solidFill>
                  <a:schemeClr val="bg1"/>
                </a:solidFill>
              </a:rPr>
              <a:t>Problem of the Day: Smallest </a:t>
            </a:r>
            <a:r>
              <a:rPr lang="en-IN" sz="3200" b="0" dirty="0" err="1">
                <a:solidFill>
                  <a:schemeClr val="bg1"/>
                </a:solidFill>
              </a:rPr>
              <a:t>Isothetic</a:t>
            </a:r>
            <a:r>
              <a:rPr lang="en-IN" sz="3200" b="0" dirty="0">
                <a:solidFill>
                  <a:schemeClr val="bg1"/>
                </a:solidFill>
              </a:rPr>
              <a:t> Bounding Box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409C3C-99EE-4F40-AA04-F1886B7B94C3}"/>
              </a:ext>
            </a:extLst>
          </p:cNvPr>
          <p:cNvSpPr txBox="1"/>
          <p:nvPr/>
        </p:nvSpPr>
        <p:spPr>
          <a:xfrm>
            <a:off x="5507854" y="3460756"/>
            <a:ext cx="3598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Complexity: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Naïve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1788A-C0DC-438D-9F79-8817C088D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160" y="870103"/>
            <a:ext cx="3598125" cy="2625658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73264D5-68EF-4783-9101-8A8DC0582B1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83637" y="4029555"/>
            <a:ext cx="86106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Sort the slopes of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lines;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Pick up consecutive pairs of lines on the sorted sequence (including the pair formed by the first and last one) and determine their intersection points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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S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;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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S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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 = n </a:t>
            </a:r>
            <a:r>
              <a:rPr kumimoji="0" lang="en-IN" sz="24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(including replicates)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;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Find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 the minimum and maximum </a:t>
            </a:r>
            <a:r>
              <a:rPr kumimoji="0" lang="en-IN" sz="2400" b="0" i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x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 and </a:t>
            </a:r>
            <a:r>
              <a:rPr kumimoji="0" lang="en-IN" sz="2400" b="0" i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y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-values among them;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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240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log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B961CF-93AF-402D-A458-3CF1C830C217}"/>
              </a:ext>
            </a:extLst>
          </p:cNvPr>
          <p:cNvGrpSpPr/>
          <p:nvPr/>
        </p:nvGrpSpPr>
        <p:grpSpPr>
          <a:xfrm>
            <a:off x="5781261" y="1139370"/>
            <a:ext cx="2600739" cy="2118650"/>
            <a:chOff x="5781261" y="1139370"/>
            <a:chExt cx="2600739" cy="211865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F821C68-789D-4FB1-952C-B1EDD314F74B}"/>
                </a:ext>
              </a:extLst>
            </p:cNvPr>
            <p:cNvSpPr/>
            <p:nvPr/>
          </p:nvSpPr>
          <p:spPr bwMode="auto">
            <a:xfrm>
              <a:off x="5781261" y="2901616"/>
              <a:ext cx="228600" cy="228600"/>
            </a:xfrm>
            <a:prstGeom prst="ellips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D95E0A6-B4D8-4E30-BBB7-2250D86DA634}"/>
                </a:ext>
              </a:extLst>
            </p:cNvPr>
            <p:cNvSpPr/>
            <p:nvPr/>
          </p:nvSpPr>
          <p:spPr bwMode="auto">
            <a:xfrm>
              <a:off x="6248400" y="2437108"/>
              <a:ext cx="228600" cy="228600"/>
            </a:xfrm>
            <a:prstGeom prst="ellips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5FBD49-9CF9-4299-A34C-623924C07DB2}"/>
                </a:ext>
              </a:extLst>
            </p:cNvPr>
            <p:cNvSpPr/>
            <p:nvPr/>
          </p:nvSpPr>
          <p:spPr bwMode="auto">
            <a:xfrm>
              <a:off x="8153400" y="3029420"/>
              <a:ext cx="228600" cy="228600"/>
            </a:xfrm>
            <a:prstGeom prst="ellips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59077A1-322F-47E9-B0A3-1387D242F39C}"/>
                </a:ext>
              </a:extLst>
            </p:cNvPr>
            <p:cNvSpPr/>
            <p:nvPr/>
          </p:nvSpPr>
          <p:spPr bwMode="auto">
            <a:xfrm>
              <a:off x="7078317" y="2682955"/>
              <a:ext cx="228600" cy="228600"/>
            </a:xfrm>
            <a:prstGeom prst="ellips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E213B6-12C1-4287-A6A7-9C334B2AE97C}"/>
                </a:ext>
              </a:extLst>
            </p:cNvPr>
            <p:cNvSpPr/>
            <p:nvPr/>
          </p:nvSpPr>
          <p:spPr bwMode="auto">
            <a:xfrm>
              <a:off x="6711988" y="1969639"/>
              <a:ext cx="228600" cy="228600"/>
            </a:xfrm>
            <a:prstGeom prst="ellips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B9147C-2AFF-4FA6-842A-2FC96DB3745A}"/>
                </a:ext>
              </a:extLst>
            </p:cNvPr>
            <p:cNvSpPr/>
            <p:nvPr/>
          </p:nvSpPr>
          <p:spPr bwMode="auto">
            <a:xfrm>
              <a:off x="6995492" y="1139370"/>
              <a:ext cx="228600" cy="228600"/>
            </a:xfrm>
            <a:prstGeom prst="ellips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7998BB4-18B1-4BB1-ABBB-C340E1A4C6C7}"/>
              </a:ext>
            </a:extLst>
          </p:cNvPr>
          <p:cNvSpPr txBox="1"/>
          <p:nvPr/>
        </p:nvSpPr>
        <p:spPr>
          <a:xfrm>
            <a:off x="144668" y="893207"/>
            <a:ext cx="4914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Given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a set </a:t>
            </a:r>
            <a:r>
              <a:rPr lang="en-US" sz="2400" i="1" dirty="0">
                <a:solidFill>
                  <a:srgbClr val="000000"/>
                </a:solidFill>
              </a:rPr>
              <a:t>L </a:t>
            </a:r>
            <a:r>
              <a:rPr lang="en-US" sz="2400" dirty="0">
                <a:solidFill>
                  <a:srgbClr val="000000"/>
                </a:solidFill>
              </a:rPr>
              <a:t>of</a:t>
            </a:r>
            <a:r>
              <a:rPr lang="en-US" sz="2400" i="1" dirty="0">
                <a:solidFill>
                  <a:srgbClr val="000000"/>
                </a:solidFill>
              </a:rPr>
              <a:t> n </a:t>
            </a:r>
            <a:r>
              <a:rPr lang="en-US" sz="2400" dirty="0">
                <a:solidFill>
                  <a:srgbClr val="000000"/>
                </a:solidFill>
              </a:rPr>
              <a:t>straight lines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 general positions, find the </a:t>
            </a:r>
            <a:r>
              <a:rPr kumimoji="0" lang="en-US" sz="2400" b="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smallest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axis-parallel rectangle </a:t>
            </a:r>
            <a:r>
              <a:rPr kumimoji="0" lang="en-US" sz="2400" b="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that encloses all intersection points.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</a:rPr>
              <a:t>This configuration is also called an </a:t>
            </a:r>
            <a:r>
              <a:rPr lang="en-US" sz="2400" i="1" dirty="0">
                <a:solidFill>
                  <a:srgbClr val="000000"/>
                </a:solidFill>
              </a:rPr>
              <a:t>arrangement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i="1" dirty="0">
                <a:solidFill>
                  <a:srgbClr val="000000"/>
                </a:solidFill>
              </a:rPr>
              <a:t>A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i="1" dirty="0">
                <a:solidFill>
                  <a:srgbClr val="000000"/>
                </a:solidFill>
              </a:rPr>
              <a:t>L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8B46211-C7A5-4C9B-8C29-19FDD677FB51}"/>
              </a:ext>
            </a:extLst>
          </p:cNvPr>
          <p:cNvGrpSpPr/>
          <p:nvPr/>
        </p:nvGrpSpPr>
        <p:grpSpPr>
          <a:xfrm>
            <a:off x="5851239" y="1235014"/>
            <a:ext cx="2530761" cy="1988655"/>
            <a:chOff x="5851239" y="1265699"/>
            <a:chExt cx="2530761" cy="195797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9BDAA-7C2A-49EB-8328-F4AA4C97C30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73400" y="1265699"/>
              <a:ext cx="2351135" cy="2931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65B702-C86D-4FCB-AFDE-719FC1FA7D2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95561" y="3176312"/>
              <a:ext cx="2486439" cy="473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972603-DD85-4BB2-AFFE-9841FFA310D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851239" y="1270020"/>
              <a:ext cx="44322" cy="193936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8C3333C-3874-4546-8A66-C61B1F0E9881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8202374" y="1273420"/>
              <a:ext cx="44322" cy="193936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7136A2F-F27D-4497-A1C2-DD22F72AC6CA}"/>
              </a:ext>
            </a:extLst>
          </p:cNvPr>
          <p:cNvSpPr txBox="1"/>
          <p:nvPr/>
        </p:nvSpPr>
        <p:spPr>
          <a:xfrm>
            <a:off x="7846905" y="1262540"/>
            <a:ext cx="50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87D0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19E55D-C0A8-4AD9-9C41-7C246A72EECC}"/>
              </a:ext>
            </a:extLst>
          </p:cNvPr>
          <p:cNvSpPr txBox="1"/>
          <p:nvPr/>
        </p:nvSpPr>
        <p:spPr>
          <a:xfrm>
            <a:off x="8763000" y="870103"/>
            <a:ext cx="228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2EC01E-D5F1-42D5-BF9E-1755192D4650}"/>
              </a:ext>
            </a:extLst>
          </p:cNvPr>
          <p:cNvSpPr/>
          <p:nvPr/>
        </p:nvSpPr>
        <p:spPr bwMode="auto">
          <a:xfrm>
            <a:off x="7849112" y="2601851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7C6FAA-627F-4617-9876-E03FE71380A6}"/>
              </a:ext>
            </a:extLst>
          </p:cNvPr>
          <p:cNvSpPr/>
          <p:nvPr/>
        </p:nvSpPr>
        <p:spPr bwMode="auto">
          <a:xfrm>
            <a:off x="7194727" y="1494593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B8698E1-3D5A-41CC-8BCE-FCD08FD9F750}"/>
              </a:ext>
            </a:extLst>
          </p:cNvPr>
          <p:cNvSpPr/>
          <p:nvPr/>
        </p:nvSpPr>
        <p:spPr bwMode="auto">
          <a:xfrm>
            <a:off x="6556342" y="2503433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03E47D-076A-46F9-B35E-F648C94CAEDB}"/>
              </a:ext>
            </a:extLst>
          </p:cNvPr>
          <p:cNvSpPr/>
          <p:nvPr/>
        </p:nvSpPr>
        <p:spPr bwMode="auto">
          <a:xfrm>
            <a:off x="6460194" y="2809886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9B6A4F-8654-47FC-B5BF-1E4AF79D79FE}"/>
              </a:ext>
            </a:extLst>
          </p:cNvPr>
          <p:cNvSpPr txBox="1"/>
          <p:nvPr/>
        </p:nvSpPr>
        <p:spPr>
          <a:xfrm>
            <a:off x="608543" y="3199619"/>
            <a:ext cx="2641472" cy="70788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</a:rPr>
              <a:t>L</a:t>
            </a:r>
            <a:r>
              <a:rPr lang="en-US" sz="2000" dirty="0">
                <a:solidFill>
                  <a:schemeClr val="bg1"/>
                </a:solidFill>
              </a:rPr>
              <a:t>: set of through lines, </a:t>
            </a:r>
            <a:r>
              <a:rPr lang="en-US" sz="2000" i="1" dirty="0">
                <a:solidFill>
                  <a:schemeClr val="bg1"/>
                </a:solidFill>
              </a:rPr>
              <a:t>not</a:t>
            </a:r>
            <a:r>
              <a:rPr lang="en-US" sz="2000" dirty="0">
                <a:solidFill>
                  <a:schemeClr val="bg1"/>
                </a:solidFill>
              </a:rPr>
              <a:t> line-segments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2ECCA09-83A9-4E04-A540-42D9C93F9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796" y="917303"/>
            <a:ext cx="663825" cy="45556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F0EC5BE-EF18-4E82-A01F-D48C928610C1}"/>
              </a:ext>
            </a:extLst>
          </p:cNvPr>
          <p:cNvSpPr txBox="1"/>
          <p:nvPr/>
        </p:nvSpPr>
        <p:spPr>
          <a:xfrm>
            <a:off x="5507853" y="3855211"/>
            <a:ext cx="3598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Can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we do better?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EE14CF-34B9-40ED-893A-DBE04B0A3C26}"/>
              </a:ext>
            </a:extLst>
          </p:cNvPr>
          <p:cNvCxnSpPr/>
          <p:nvPr/>
        </p:nvCxnSpPr>
        <p:spPr bwMode="auto">
          <a:xfrm>
            <a:off x="3723011" y="3165874"/>
            <a:ext cx="1219200" cy="8993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0F18743-F298-46FD-B7E6-D45D5DF847A0}"/>
              </a:ext>
            </a:extLst>
          </p:cNvPr>
          <p:cNvCxnSpPr>
            <a:cxnSpLocks/>
          </p:cNvCxnSpPr>
          <p:nvPr/>
        </p:nvCxnSpPr>
        <p:spPr bwMode="auto">
          <a:xfrm flipV="1">
            <a:off x="3605654" y="3393518"/>
            <a:ext cx="1331608" cy="46169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B758A3E-3705-4F83-86EC-0A5954CCE32D}"/>
              </a:ext>
            </a:extLst>
          </p:cNvPr>
          <p:cNvCxnSpPr>
            <a:cxnSpLocks/>
          </p:cNvCxnSpPr>
          <p:nvPr/>
        </p:nvCxnSpPr>
        <p:spPr bwMode="auto">
          <a:xfrm>
            <a:off x="4138537" y="2822699"/>
            <a:ext cx="859038" cy="11844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FD39026-C566-4172-9E42-D556D6032061}"/>
              </a:ext>
            </a:extLst>
          </p:cNvPr>
          <p:cNvSpPr/>
          <p:nvPr/>
        </p:nvSpPr>
        <p:spPr bwMode="auto">
          <a:xfrm>
            <a:off x="4271458" y="3539418"/>
            <a:ext cx="131749" cy="129820"/>
          </a:xfrm>
          <a:prstGeom prst="ellipse">
            <a:avLst/>
          </a:prstGeom>
          <a:solidFill>
            <a:srgbClr val="FF99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E888240-92FF-4E93-8859-20018C0337AE}"/>
              </a:ext>
            </a:extLst>
          </p:cNvPr>
          <p:cNvSpPr/>
          <p:nvPr/>
        </p:nvSpPr>
        <p:spPr bwMode="auto">
          <a:xfrm>
            <a:off x="4567625" y="3429771"/>
            <a:ext cx="131749" cy="129820"/>
          </a:xfrm>
          <a:prstGeom prst="ellipse">
            <a:avLst/>
          </a:prstGeom>
          <a:solidFill>
            <a:srgbClr val="FF99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B1F7184-1EF1-4BC8-B30B-9A22E3B8C13E}"/>
              </a:ext>
            </a:extLst>
          </p:cNvPr>
          <p:cNvSpPr/>
          <p:nvPr/>
        </p:nvSpPr>
        <p:spPr bwMode="auto">
          <a:xfrm>
            <a:off x="3864900" y="3697682"/>
            <a:ext cx="131749" cy="12982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91985C-DFB1-41E5-8E71-0F6D1C8AA6E0}"/>
              </a:ext>
            </a:extLst>
          </p:cNvPr>
          <p:cNvCxnSpPr>
            <a:cxnSpLocks/>
          </p:cNvCxnSpPr>
          <p:nvPr/>
        </p:nvCxnSpPr>
        <p:spPr bwMode="auto">
          <a:xfrm flipV="1">
            <a:off x="3613235" y="2924186"/>
            <a:ext cx="1291964" cy="110536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997B9BB-2EFB-430B-9F7E-4410CFE97B01}"/>
              </a:ext>
            </a:extLst>
          </p:cNvPr>
          <p:cNvSpPr/>
          <p:nvPr/>
        </p:nvSpPr>
        <p:spPr bwMode="auto">
          <a:xfrm>
            <a:off x="3474448" y="2809886"/>
            <a:ext cx="1680566" cy="1304914"/>
          </a:xfrm>
          <a:prstGeom prst="roundRect">
            <a:avLst/>
          </a:prstGeom>
          <a:noFill/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32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9" grpId="0"/>
      <p:bldP spid="39" grpId="0"/>
      <p:bldP spid="2" grpId="0" animBg="1"/>
      <p:bldP spid="33" grpId="0"/>
      <p:bldP spid="38" grpId="0" animBg="1"/>
      <p:bldP spid="41" grpId="0" animBg="1"/>
      <p:bldP spid="42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2FFD494-255E-49E6-956C-515DB877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3" y="15420"/>
            <a:ext cx="9144000" cy="685800"/>
          </a:xfrm>
          <a:solidFill>
            <a:srgbClr val="FF00FF"/>
          </a:solidFill>
        </p:spPr>
        <p:txBody>
          <a:bodyPr/>
          <a:lstStyle/>
          <a:p>
            <a:r>
              <a:rPr lang="en-IN" sz="3200" b="0" dirty="0">
                <a:solidFill>
                  <a:schemeClr val="bg1"/>
                </a:solidFill>
              </a:rPr>
              <a:t>Defining Arrangements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409C3C-99EE-4F40-AA04-F1886B7B94C3}"/>
              </a:ext>
            </a:extLst>
          </p:cNvPr>
          <p:cNvSpPr txBox="1"/>
          <p:nvPr/>
        </p:nvSpPr>
        <p:spPr>
          <a:xfrm>
            <a:off x="6125186" y="3437237"/>
            <a:ext cx="287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rgbClr val="000000"/>
                </a:solidFill>
              </a:rPr>
              <a:t>Arrangement </a:t>
            </a:r>
            <a:r>
              <a:rPr lang="en-IN" sz="2400" i="1" dirty="0">
                <a:solidFill>
                  <a:srgbClr val="000000"/>
                </a:solidFill>
              </a:rPr>
              <a:t>A</a:t>
            </a:r>
            <a:r>
              <a:rPr lang="en-IN" sz="2400" dirty="0">
                <a:solidFill>
                  <a:srgbClr val="000000"/>
                </a:solidFill>
              </a:rPr>
              <a:t>(</a:t>
            </a:r>
            <a:r>
              <a:rPr lang="en-IN" sz="2400" i="1" dirty="0">
                <a:solidFill>
                  <a:srgbClr val="000000"/>
                </a:solidFill>
              </a:rPr>
              <a:t>L</a:t>
            </a:r>
            <a:r>
              <a:rPr lang="en-IN" sz="2400" dirty="0">
                <a:solidFill>
                  <a:srgbClr val="000000"/>
                </a:solidFill>
              </a:rPr>
              <a:t>)</a:t>
            </a:r>
            <a:endParaRPr kumimoji="0" lang="en-IN" sz="24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1788A-C0DC-438D-9F79-8817C088D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160" y="870103"/>
            <a:ext cx="3598125" cy="262565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5B961CF-93AF-402D-A458-3CF1C830C217}"/>
              </a:ext>
            </a:extLst>
          </p:cNvPr>
          <p:cNvGrpSpPr/>
          <p:nvPr/>
        </p:nvGrpSpPr>
        <p:grpSpPr>
          <a:xfrm>
            <a:off x="5781261" y="1139370"/>
            <a:ext cx="2600739" cy="2118650"/>
            <a:chOff x="5781261" y="1139370"/>
            <a:chExt cx="2600739" cy="211865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F821C68-789D-4FB1-952C-B1EDD314F74B}"/>
                </a:ext>
              </a:extLst>
            </p:cNvPr>
            <p:cNvSpPr/>
            <p:nvPr/>
          </p:nvSpPr>
          <p:spPr bwMode="auto">
            <a:xfrm>
              <a:off x="5781261" y="2901616"/>
              <a:ext cx="228600" cy="228600"/>
            </a:xfrm>
            <a:prstGeom prst="ellips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D95E0A6-B4D8-4E30-BBB7-2250D86DA634}"/>
                </a:ext>
              </a:extLst>
            </p:cNvPr>
            <p:cNvSpPr/>
            <p:nvPr/>
          </p:nvSpPr>
          <p:spPr bwMode="auto">
            <a:xfrm>
              <a:off x="6248400" y="2437108"/>
              <a:ext cx="228600" cy="228600"/>
            </a:xfrm>
            <a:prstGeom prst="ellips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5FBD49-9CF9-4299-A34C-623924C07DB2}"/>
                </a:ext>
              </a:extLst>
            </p:cNvPr>
            <p:cNvSpPr/>
            <p:nvPr/>
          </p:nvSpPr>
          <p:spPr bwMode="auto">
            <a:xfrm>
              <a:off x="8153400" y="3029420"/>
              <a:ext cx="228600" cy="228600"/>
            </a:xfrm>
            <a:prstGeom prst="ellips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59077A1-322F-47E9-B0A3-1387D242F39C}"/>
                </a:ext>
              </a:extLst>
            </p:cNvPr>
            <p:cNvSpPr/>
            <p:nvPr/>
          </p:nvSpPr>
          <p:spPr bwMode="auto">
            <a:xfrm>
              <a:off x="7078317" y="2682955"/>
              <a:ext cx="228600" cy="228600"/>
            </a:xfrm>
            <a:prstGeom prst="ellips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E213B6-12C1-4287-A6A7-9C334B2AE97C}"/>
                </a:ext>
              </a:extLst>
            </p:cNvPr>
            <p:cNvSpPr/>
            <p:nvPr/>
          </p:nvSpPr>
          <p:spPr bwMode="auto">
            <a:xfrm>
              <a:off x="6711988" y="1969639"/>
              <a:ext cx="228600" cy="228600"/>
            </a:xfrm>
            <a:prstGeom prst="ellips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B9147C-2AFF-4FA6-842A-2FC96DB3745A}"/>
                </a:ext>
              </a:extLst>
            </p:cNvPr>
            <p:cNvSpPr/>
            <p:nvPr/>
          </p:nvSpPr>
          <p:spPr bwMode="auto">
            <a:xfrm>
              <a:off x="6995492" y="1139370"/>
              <a:ext cx="228600" cy="228600"/>
            </a:xfrm>
            <a:prstGeom prst="ellips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7998BB4-18B1-4BB1-ABBB-C340E1A4C6C7}"/>
              </a:ext>
            </a:extLst>
          </p:cNvPr>
          <p:cNvSpPr txBox="1"/>
          <p:nvPr/>
        </p:nvSpPr>
        <p:spPr>
          <a:xfrm>
            <a:off x="144668" y="893207"/>
            <a:ext cx="4914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The subdivision of the plane induced by a finite set </a:t>
            </a:r>
            <a:r>
              <a:rPr lang="en-US" sz="2400" i="1" dirty="0"/>
              <a:t>L</a:t>
            </a:r>
            <a:r>
              <a:rPr lang="en-US" sz="2400" dirty="0"/>
              <a:t> of lines is called the arrangement </a:t>
            </a:r>
            <a:r>
              <a:rPr lang="en-US" sz="2400" i="1" dirty="0"/>
              <a:t>A</a:t>
            </a:r>
            <a:r>
              <a:rPr lang="en-US" sz="2400" dirty="0"/>
              <a:t>(</a:t>
            </a:r>
            <a:r>
              <a:rPr lang="en-US" sz="2400" i="1" dirty="0"/>
              <a:t>L</a:t>
            </a:r>
            <a:r>
              <a:rPr lang="en-US" sz="2400" dirty="0"/>
              <a:t>);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All cells (faces) are convex;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 line arrangement is </a:t>
            </a:r>
            <a:r>
              <a:rPr lang="en-US" sz="2400" i="1" dirty="0"/>
              <a:t>simple</a:t>
            </a:r>
            <a:r>
              <a:rPr lang="en-US" sz="2400" dirty="0"/>
              <a:t> if no two lines are parallel and no three lines meet in a point;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Although lines are unbounded, </a:t>
            </a:r>
            <a:r>
              <a:rPr lang="en-US" sz="2400" i="1" dirty="0"/>
              <a:t>A</a:t>
            </a:r>
            <a:r>
              <a:rPr lang="en-US" sz="2400" dirty="0"/>
              <a:t>(</a:t>
            </a:r>
            <a:r>
              <a:rPr lang="en-US" sz="2400" i="1" dirty="0"/>
              <a:t>L</a:t>
            </a:r>
            <a:r>
              <a:rPr lang="en-US" sz="2400" dirty="0"/>
              <a:t>) may be imagined as a bounded object, e.g., a rectangular box </a:t>
            </a:r>
            <a:r>
              <a:rPr lang="en-US" sz="2400" i="1" dirty="0"/>
              <a:t>B</a:t>
            </a:r>
            <a:r>
              <a:rPr lang="en-US" sz="2400" dirty="0"/>
              <a:t> that contains all intersection points (vertices or points of </a:t>
            </a:r>
            <a:r>
              <a:rPr lang="en-US" sz="2400" i="1" dirty="0"/>
              <a:t>A</a:t>
            </a:r>
            <a:r>
              <a:rPr lang="en-US" sz="2400" dirty="0"/>
              <a:t>(</a:t>
            </a:r>
            <a:r>
              <a:rPr lang="en-US" sz="2400" i="1" dirty="0"/>
              <a:t>L</a:t>
            </a:r>
            <a:r>
              <a:rPr lang="en-US" sz="2400" dirty="0"/>
              <a:t>))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19E55D-C0A8-4AD9-9C41-7C246A72EECC}"/>
              </a:ext>
            </a:extLst>
          </p:cNvPr>
          <p:cNvSpPr txBox="1"/>
          <p:nvPr/>
        </p:nvSpPr>
        <p:spPr>
          <a:xfrm>
            <a:off x="8763000" y="870103"/>
            <a:ext cx="228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2EC01E-D5F1-42D5-BF9E-1755192D4650}"/>
              </a:ext>
            </a:extLst>
          </p:cNvPr>
          <p:cNvSpPr/>
          <p:nvPr/>
        </p:nvSpPr>
        <p:spPr bwMode="auto">
          <a:xfrm>
            <a:off x="7849112" y="2601851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7C6FAA-627F-4617-9876-E03FE71380A6}"/>
              </a:ext>
            </a:extLst>
          </p:cNvPr>
          <p:cNvSpPr/>
          <p:nvPr/>
        </p:nvSpPr>
        <p:spPr bwMode="auto">
          <a:xfrm>
            <a:off x="7194727" y="1494593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B8698E1-3D5A-41CC-8BCE-FCD08FD9F750}"/>
              </a:ext>
            </a:extLst>
          </p:cNvPr>
          <p:cNvSpPr/>
          <p:nvPr/>
        </p:nvSpPr>
        <p:spPr bwMode="auto">
          <a:xfrm>
            <a:off x="6556342" y="2503433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03E47D-076A-46F9-B35E-F648C94CAEDB}"/>
              </a:ext>
            </a:extLst>
          </p:cNvPr>
          <p:cNvSpPr/>
          <p:nvPr/>
        </p:nvSpPr>
        <p:spPr bwMode="auto">
          <a:xfrm>
            <a:off x="6460194" y="2809886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66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2FFD494-255E-49E6-956C-515DB877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252" y="304800"/>
            <a:ext cx="9157252" cy="685800"/>
          </a:xfrm>
          <a:solidFill>
            <a:srgbClr val="FF00FF"/>
          </a:solidFill>
        </p:spPr>
        <p:txBody>
          <a:bodyPr/>
          <a:lstStyle/>
          <a:p>
            <a:pPr algn="ctr"/>
            <a:r>
              <a:rPr lang="en-IN" sz="3600" b="0" dirty="0">
                <a:solidFill>
                  <a:schemeClr val="bg1"/>
                </a:solidFill>
              </a:rPr>
              <a:t>Arrangements and Duality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B7B92-E88D-4DB7-87D7-075AB466C1C9}"/>
              </a:ext>
            </a:extLst>
          </p:cNvPr>
          <p:cNvSpPr txBox="1"/>
          <p:nvPr/>
        </p:nvSpPr>
        <p:spPr>
          <a:xfrm>
            <a:off x="1524000" y="51054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“Only in love, are unity and duality not in conflict.”</a:t>
            </a:r>
          </a:p>
          <a:p>
            <a:r>
              <a:rPr lang="en-US" sz="2400" dirty="0"/>
              <a:t>                                           -- Rabindranath Tagore</a:t>
            </a:r>
            <a:endParaRPr lang="en-IN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86220B-28DC-4D58-8CC9-5CC0CFB8D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182" y="1889406"/>
            <a:ext cx="4052351" cy="19593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A73CCC-C755-4C87-B58B-47D576966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14" y="1839428"/>
            <a:ext cx="3541006" cy="2059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7C3A5-9560-4D91-B372-CD47FECCDCDC}"/>
              </a:ext>
            </a:extLst>
          </p:cNvPr>
          <p:cNvSpPr txBox="1"/>
          <p:nvPr/>
        </p:nvSpPr>
        <p:spPr>
          <a:xfrm>
            <a:off x="1066800" y="1184181"/>
            <a:ext cx="287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rgbClr val="000000"/>
                </a:solidFill>
              </a:rPr>
              <a:t>Arrangement </a:t>
            </a:r>
            <a:r>
              <a:rPr lang="en-IN" sz="2400" i="1" dirty="0">
                <a:solidFill>
                  <a:srgbClr val="000000"/>
                </a:solidFill>
              </a:rPr>
              <a:t>A</a:t>
            </a:r>
            <a:r>
              <a:rPr lang="en-IN" sz="2400" dirty="0">
                <a:solidFill>
                  <a:srgbClr val="000000"/>
                </a:solidFill>
              </a:rPr>
              <a:t>(</a:t>
            </a:r>
            <a:r>
              <a:rPr lang="en-IN" sz="2400" i="1" dirty="0">
                <a:solidFill>
                  <a:srgbClr val="000000"/>
                </a:solidFill>
              </a:rPr>
              <a:t>L</a:t>
            </a:r>
            <a:r>
              <a:rPr lang="en-IN" sz="2400" dirty="0">
                <a:solidFill>
                  <a:srgbClr val="000000"/>
                </a:solidFill>
              </a:rPr>
              <a:t>)</a:t>
            </a:r>
            <a:endParaRPr kumimoji="0" lang="en-IN" sz="24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83A9C-6D28-4D9D-BC12-1B514B45069C}"/>
              </a:ext>
            </a:extLst>
          </p:cNvPr>
          <p:cNvSpPr txBox="1"/>
          <p:nvPr/>
        </p:nvSpPr>
        <p:spPr>
          <a:xfrm>
            <a:off x="5105400" y="1209170"/>
            <a:ext cx="3541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Duality of lines and points</a:t>
            </a:r>
          </a:p>
        </p:txBody>
      </p:sp>
    </p:spTree>
    <p:extLst>
      <p:ext uri="{BB962C8B-B14F-4D97-AF65-F5344CB8AC3E}">
        <p14:creationId xmlns:p14="http://schemas.microsoft.com/office/powerpoint/2010/main" val="375077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7F6FC-8E77-4AE9-9048-8B5AEAE2F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83" y="3409122"/>
            <a:ext cx="9144000" cy="3124200"/>
          </a:xfrm>
        </p:spPr>
        <p:txBody>
          <a:bodyPr/>
          <a:lstStyle/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Let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CMSSI10"/>
              </a:rPr>
              <a:t>L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I1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be a set of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CMSSI10"/>
              </a:rPr>
              <a:t>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I1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lines in 2D</a:t>
            </a:r>
          </a:p>
          <a:p>
            <a:pPr algn="l"/>
            <a:r>
              <a:rPr lang="en-US" sz="2400" i="1" dirty="0">
                <a:solidFill>
                  <a:srgbClr val="000000"/>
                </a:solidFill>
                <a:latin typeface="CMSS10"/>
              </a:rPr>
              <a:t>L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subdivides the plane into several regions, called </a:t>
            </a:r>
            <a:r>
              <a:rPr lang="en-US" sz="2400" b="0" i="0" u="none" strike="noStrike" baseline="0" dirty="0">
                <a:solidFill>
                  <a:srgbClr val="8A0000"/>
                </a:solidFill>
                <a:latin typeface="CMSSI10"/>
              </a:rPr>
              <a:t>cells (or faces)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  <a:sym typeface="Symbol" panose="05050102010706020507" pitchFamily="18" charset="2"/>
              </a:rPr>
              <a:t></a:t>
            </a:r>
            <a:r>
              <a:rPr lang="en-US" sz="2400" b="0" i="0" u="none" strike="noStrike" dirty="0">
                <a:solidFill>
                  <a:srgbClr val="000000"/>
                </a:solidFill>
                <a:latin typeface="CMSS10"/>
                <a:sym typeface="Symbol" panose="05050102010706020507" pitchFamily="18" charset="2"/>
              </a:rPr>
              <a:t> polygonal subdivision of the plane; </a:t>
            </a:r>
            <a:r>
              <a:rPr lang="en-US" sz="2400" i="0" u="none" strike="noStrike" dirty="0">
                <a:latin typeface="CMSS10"/>
                <a:sym typeface="Symbol" panose="05050102010706020507" pitchFamily="18" charset="2"/>
              </a:rPr>
              <a:t>all faces are convex!</a:t>
            </a:r>
            <a:endParaRPr lang="en-US" sz="2400" i="0" u="none" strike="noStrike" baseline="0" dirty="0">
              <a:latin typeface="CMSS1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The edges of this subdivision are </a:t>
            </a:r>
            <a:r>
              <a:rPr lang="en-US" sz="2400" b="0" i="0" u="none" strike="noStrike" baseline="0" dirty="0">
                <a:solidFill>
                  <a:schemeClr val="accent2"/>
                </a:solidFill>
                <a:latin typeface="CMSS10"/>
              </a:rPr>
              <a:t>line segments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The </a:t>
            </a:r>
            <a:r>
              <a:rPr lang="en-US" sz="2400" b="0" i="0" u="none" strike="noStrike" baseline="0" dirty="0">
                <a:solidFill>
                  <a:schemeClr val="accent2"/>
                </a:solidFill>
                <a:latin typeface="CMSS10"/>
              </a:rPr>
              <a:t>vertices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are intersection points between two lines of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CMSSI10"/>
              </a:rPr>
              <a:t>L</a:t>
            </a:r>
            <a:endParaRPr lang="en-US" sz="2400" b="0" i="1" u="none" strike="noStrike" baseline="0" dirty="0">
              <a:solidFill>
                <a:srgbClr val="000000"/>
              </a:solidFill>
              <a:latin typeface="CMSS1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Such a subdivision, with vertices, edges and cells, is called the </a:t>
            </a:r>
            <a:r>
              <a:rPr lang="en-US" sz="2400" b="0" i="0" u="none" strike="noStrike" baseline="0" dirty="0">
                <a:solidFill>
                  <a:schemeClr val="accent2"/>
                </a:solidFill>
                <a:latin typeface="CMSS10"/>
              </a:rPr>
              <a:t>arrangement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CMSY10"/>
              </a:rPr>
              <a:t>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CMSSI10"/>
              </a:rPr>
              <a:t>L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) of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CMSSI10"/>
              </a:rPr>
              <a:t>L</a:t>
            </a:r>
          </a:p>
          <a:p>
            <a:r>
              <a:rPr lang="en-US" sz="2400" dirty="0">
                <a:solidFill>
                  <a:srgbClr val="000000"/>
                </a:solidFill>
                <a:latin typeface="CMSSI10"/>
              </a:rPr>
              <a:t>Can also be defined for curves or in higher dimension</a:t>
            </a:r>
            <a:endParaRPr lang="en-IN" sz="2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FFD494-255E-49E6-956C-515DB877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3598125" cy="685800"/>
          </a:xfrm>
          <a:solidFill>
            <a:srgbClr val="FF00FF"/>
          </a:solidFill>
        </p:spPr>
        <p:txBody>
          <a:bodyPr/>
          <a:lstStyle/>
          <a:p>
            <a:r>
              <a:rPr lang="en-IN" sz="3600" b="0" dirty="0">
                <a:solidFill>
                  <a:schemeClr val="bg1"/>
                </a:solidFill>
              </a:rPr>
              <a:t>Arrangements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409C3C-99EE-4F40-AA04-F1886B7B94C3}"/>
              </a:ext>
            </a:extLst>
          </p:cNvPr>
          <p:cNvSpPr txBox="1"/>
          <p:nvPr/>
        </p:nvSpPr>
        <p:spPr>
          <a:xfrm>
            <a:off x="149087" y="914400"/>
            <a:ext cx="314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Representation: </a:t>
            </a:r>
            <a:r>
              <a:rPr lang="en-IN" sz="2400" dirty="0"/>
              <a:t>DCEL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D99D0B-B1AF-427F-B8A0-A92BF3E269AB}"/>
              </a:ext>
            </a:extLst>
          </p:cNvPr>
          <p:cNvSpPr txBox="1"/>
          <p:nvPr/>
        </p:nvSpPr>
        <p:spPr>
          <a:xfrm>
            <a:off x="106018" y="1676400"/>
            <a:ext cx="3376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Arrangements are useful in solving many problems in CG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7ADA52-3B75-4AFD-B02D-9D133E037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639" y="164335"/>
            <a:ext cx="5199961" cy="30241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07D7FC-EA2A-453F-ADE4-EF77E787B666}"/>
              </a:ext>
            </a:extLst>
          </p:cNvPr>
          <p:cNvSpPr txBox="1"/>
          <p:nvPr/>
        </p:nvSpPr>
        <p:spPr>
          <a:xfrm>
            <a:off x="4800600" y="3071836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</a:rPr>
              <a:t>simple arrangement </a:t>
            </a:r>
            <a:r>
              <a:rPr lang="en-IN" sz="2400" i="1" dirty="0">
                <a:solidFill>
                  <a:srgbClr val="C00000"/>
                </a:solidFill>
              </a:rPr>
              <a:t>A</a:t>
            </a:r>
            <a:r>
              <a:rPr lang="en-IN" sz="2400" dirty="0">
                <a:solidFill>
                  <a:srgbClr val="C00000"/>
                </a:solidFill>
              </a:rPr>
              <a:t>(</a:t>
            </a:r>
            <a:r>
              <a:rPr lang="en-IN" sz="2400" i="1" dirty="0">
                <a:solidFill>
                  <a:srgbClr val="C00000"/>
                </a:solidFill>
              </a:rPr>
              <a:t>L</a:t>
            </a:r>
            <a:r>
              <a:rPr lang="en-IN" sz="2400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429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2FFD494-255E-49E6-956C-515DB877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176"/>
            <a:ext cx="9144000" cy="685800"/>
          </a:xfrm>
          <a:solidFill>
            <a:srgbClr val="FF00FF"/>
          </a:solidFill>
        </p:spPr>
        <p:txBody>
          <a:bodyPr/>
          <a:lstStyle/>
          <a:p>
            <a:r>
              <a:rPr lang="en-IN" sz="3600" b="0" dirty="0">
                <a:solidFill>
                  <a:schemeClr val="bg1"/>
                </a:solidFill>
              </a:rPr>
              <a:t>Simple Arrangements in 2D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73264D5-68EF-4783-9101-8A8DC0582B1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54376" y="1097102"/>
            <a:ext cx="40020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Non-degeneracy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assumptions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8A172F-8BCC-4E59-AC80-8256CC81AFBC}"/>
              </a:ext>
            </a:extLst>
          </p:cNvPr>
          <p:cNvSpPr txBox="1"/>
          <p:nvPr/>
        </p:nvSpPr>
        <p:spPr>
          <a:xfrm>
            <a:off x="266700" y="1834711"/>
            <a:ext cx="4914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No two lines are parallel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No three lines intersect at one point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No line is vertical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0DFCC1-EDAF-4C93-8566-784F9F681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925302"/>
            <a:ext cx="3150824" cy="238515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616AF8-FF3C-4A12-A242-F0C6CCBC19D2}"/>
              </a:ext>
            </a:extLst>
          </p:cNvPr>
          <p:cNvCxnSpPr>
            <a:cxnSpLocks/>
          </p:cNvCxnSpPr>
          <p:nvPr/>
        </p:nvCxnSpPr>
        <p:spPr bwMode="auto">
          <a:xfrm>
            <a:off x="8153400" y="1022838"/>
            <a:ext cx="0" cy="217756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Explosion: 8 Points 18">
            <a:extLst>
              <a:ext uri="{FF2B5EF4-FFF2-40B4-BE49-F238E27FC236}">
                <a16:creationId xmlns:a16="http://schemas.microsoft.com/office/drawing/2014/main" id="{6AEBF0C1-72A0-4974-BF95-D36F8C6AA11C}"/>
              </a:ext>
            </a:extLst>
          </p:cNvPr>
          <p:cNvSpPr/>
          <p:nvPr/>
        </p:nvSpPr>
        <p:spPr bwMode="auto">
          <a:xfrm>
            <a:off x="7543800" y="1981200"/>
            <a:ext cx="533394" cy="609600"/>
          </a:xfrm>
          <a:prstGeom prst="irregularSeal1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D617F7-4BCD-4BD9-93D2-11751650FE5D}"/>
              </a:ext>
            </a:extLst>
          </p:cNvPr>
          <p:cNvSpPr txBox="1"/>
          <p:nvPr/>
        </p:nvSpPr>
        <p:spPr>
          <a:xfrm>
            <a:off x="266700" y="3330593"/>
            <a:ext cx="8305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The combinatorial complexity of an arrangement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is the total number of vertices, edges, and faces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22F5AEE-6B77-4EA9-B5B5-07603C6ED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76" y="4466389"/>
            <a:ext cx="7654657" cy="214103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F4A8E75-ACFB-44CE-A402-F1B25B293D8C}"/>
              </a:ext>
            </a:extLst>
          </p:cNvPr>
          <p:cNvSpPr txBox="1"/>
          <p:nvPr/>
        </p:nvSpPr>
        <p:spPr>
          <a:xfrm>
            <a:off x="5029200" y="5304905"/>
            <a:ext cx="38779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Clear;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rgbClr val="3333FF"/>
                </a:solidFill>
              </a:rPr>
              <a:t>Clear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Follows from Euler’s formula for planar graphs;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844D50-A2D4-49FC-AB8A-75498AB57D57}"/>
              </a:ext>
            </a:extLst>
          </p:cNvPr>
          <p:cNvCxnSpPr>
            <a:cxnSpLocks/>
          </p:cNvCxnSpPr>
          <p:nvPr/>
        </p:nvCxnSpPr>
        <p:spPr bwMode="auto">
          <a:xfrm flipV="1">
            <a:off x="3975413" y="5536904"/>
            <a:ext cx="1053787" cy="14827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DAB593-4447-4804-93EF-58C847D110ED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1400" y="5923722"/>
            <a:ext cx="1371600" cy="1461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84C34F-78DB-4859-9D01-DB6502D17B35}"/>
              </a:ext>
            </a:extLst>
          </p:cNvPr>
          <p:cNvCxnSpPr>
            <a:cxnSpLocks/>
          </p:cNvCxnSpPr>
          <p:nvPr/>
        </p:nvCxnSpPr>
        <p:spPr bwMode="auto">
          <a:xfrm>
            <a:off x="4737413" y="6437244"/>
            <a:ext cx="29178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8789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DD631C5-101A-41BB-877F-4773B410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3" y="15420"/>
            <a:ext cx="9144000" cy="685800"/>
          </a:xfrm>
          <a:solidFill>
            <a:srgbClr val="FF00FF"/>
          </a:solidFill>
        </p:spPr>
        <p:txBody>
          <a:bodyPr/>
          <a:lstStyle/>
          <a:p>
            <a:r>
              <a:rPr lang="en-IN" sz="3600" b="0" dirty="0">
                <a:solidFill>
                  <a:schemeClr val="bg1"/>
                </a:solidFill>
              </a:rPr>
              <a:t>Constructing and Storing Arrangements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1A735A-1055-45A7-A4CD-6CF5F8D3F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185" y="1329357"/>
            <a:ext cx="7543800" cy="50482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B1417B-99C1-4A4B-A66D-DA43CC5AD975}"/>
              </a:ext>
            </a:extLst>
          </p:cNvPr>
          <p:cNvSpPr txBox="1"/>
          <p:nvPr/>
        </p:nvSpPr>
        <p:spPr>
          <a:xfrm>
            <a:off x="2831670" y="626463"/>
            <a:ext cx="6312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): arrangement of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lines in general positions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0000C7-0631-4C8B-ADEA-6BB0C29EAEFC}"/>
              </a:ext>
            </a:extLst>
          </p:cNvPr>
          <p:cNvSpPr txBox="1"/>
          <p:nvPr/>
        </p:nvSpPr>
        <p:spPr>
          <a:xfrm>
            <a:off x="990600" y="4801074"/>
            <a:ext cx="7710618" cy="990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E121C1-79EF-499A-B0A9-C544A53DDFDD}"/>
              </a:ext>
            </a:extLst>
          </p:cNvPr>
          <p:cNvSpPr txBox="1"/>
          <p:nvPr/>
        </p:nvSpPr>
        <p:spPr>
          <a:xfrm>
            <a:off x="825171" y="5539363"/>
            <a:ext cx="6400800" cy="838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5C174E-7411-470D-9E83-F69B53A83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7" y="1693507"/>
            <a:ext cx="3959311" cy="279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3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br>
              <a:rPr lang="en-IN" sz="3200" dirty="0">
                <a:solidFill>
                  <a:schemeClr val="bg2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IN" sz="3200" dirty="0">
                <a:solidFill>
                  <a:srgbClr val="000000"/>
                </a:solidFill>
                <a:effectLst/>
              </a:rPr>
              <a:t>CS60064</a:t>
            </a:r>
            <a:r>
              <a:rPr lang="en-IN" sz="3200" dirty="0">
                <a:solidFill>
                  <a:schemeClr val="bg2"/>
                </a:solidFill>
                <a:effectLst/>
                <a:cs typeface="Calibri" pitchFamily="34" charset="0"/>
              </a:rPr>
              <a:t>                                   Spring </a:t>
            </a:r>
            <a:r>
              <a:rPr lang="en-US" sz="3200" dirty="0">
                <a:solidFill>
                  <a:schemeClr val="bg2"/>
                </a:solidFill>
                <a:effectLst/>
                <a:cs typeface="Calibri" pitchFamily="34" charset="0"/>
              </a:rPr>
              <a:t>2022</a:t>
            </a:r>
            <a:r>
              <a:rPr lang="en-IN" sz="3200" dirty="0">
                <a:solidFill>
                  <a:schemeClr val="bg2"/>
                </a:solidFill>
                <a:effectLst/>
                <a:cs typeface="Calibri" pitchFamily="34" charset="0"/>
              </a:rPr>
              <a:t> </a:t>
            </a:r>
            <a:r>
              <a:rPr lang="en-IN" sz="3200" b="1" dirty="0">
                <a:solidFill>
                  <a:schemeClr val="bg2"/>
                </a:solidFill>
                <a:effectLst/>
                <a:cs typeface="Calibri" pitchFamily="34" charset="0"/>
              </a:rPr>
              <a:t>                </a:t>
            </a:r>
            <a:br>
              <a:rPr lang="en-IN" sz="3200" b="1" dirty="0">
                <a:solidFill>
                  <a:schemeClr val="bg2"/>
                </a:solidFill>
                <a:effectLst/>
                <a:cs typeface="Calibri" pitchFamily="34" charset="0"/>
              </a:rPr>
            </a:br>
            <a:r>
              <a:rPr lang="en-IN" sz="3200" dirty="0">
                <a:solidFill>
                  <a:srgbClr val="000000"/>
                </a:solidFill>
                <a:effectLst/>
              </a:rPr>
              <a:t>Computational Geometry</a:t>
            </a:r>
            <a:endParaRPr lang="en-IN" sz="3200" b="1" dirty="0">
              <a:solidFill>
                <a:schemeClr val="bg2"/>
              </a:solidFill>
              <a:effectLst/>
              <a:cs typeface="Times New Roman" pitchFamily="18" charset="0"/>
            </a:endParaRPr>
          </a:p>
        </p:txBody>
      </p:sp>
      <p:sp>
        <p:nvSpPr>
          <p:cNvPr id="202755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6" name="Line 1029"/>
          <p:cNvSpPr>
            <a:spLocks noChangeShapeType="1"/>
          </p:cNvSpPr>
          <p:nvPr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7" name="Line 1031"/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8" name="Text Box 1032"/>
          <p:cNvSpPr txBox="1">
            <a:spLocks noChangeArrowheads="1"/>
          </p:cNvSpPr>
          <p:nvPr/>
        </p:nvSpPr>
        <p:spPr bwMode="auto">
          <a:xfrm>
            <a:off x="0" y="5715000"/>
            <a:ext cx="9144000" cy="1077913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Indian Institute of Technology Kharagpur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Computer Science and Engineering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2759" name="TextBox 9"/>
          <p:cNvSpPr txBox="1">
            <a:spLocks noChangeArrowheads="1"/>
          </p:cNvSpPr>
          <p:nvPr/>
        </p:nvSpPr>
        <p:spPr bwMode="auto">
          <a:xfrm>
            <a:off x="0" y="2477631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Instructors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Times New Roman"/>
              <a:cs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Bhargab B. Bhattacharya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Partha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Bhowmick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Times New Roman"/>
              <a:cs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04 March 2022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Lecture #23 &amp; Lecture #24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/>
              <a:ea typeface="Times New Roman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59176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42nd-bluefull">
  <a:themeElements>
    <a:clrScheme name="42nd-bluefull 1">
      <a:dk1>
        <a:srgbClr val="000000"/>
      </a:dk1>
      <a:lt1>
        <a:srgbClr val="FFFFFF"/>
      </a:lt1>
      <a:dk2>
        <a:srgbClr val="071958"/>
      </a:dk2>
      <a:lt2>
        <a:srgbClr val="FFFF00"/>
      </a:lt2>
      <a:accent1>
        <a:srgbClr val="33CCFF"/>
      </a:accent1>
      <a:accent2>
        <a:srgbClr val="00F800"/>
      </a:accent2>
      <a:accent3>
        <a:srgbClr val="AAABB4"/>
      </a:accent3>
      <a:accent4>
        <a:srgbClr val="DADADA"/>
      </a:accent4>
      <a:accent5>
        <a:srgbClr val="ADE2FF"/>
      </a:accent5>
      <a:accent6>
        <a:srgbClr val="00E100"/>
      </a:accent6>
      <a:hlink>
        <a:srgbClr val="FF66FF"/>
      </a:hlink>
      <a:folHlink>
        <a:srgbClr val="FF9933"/>
      </a:folHlink>
    </a:clrScheme>
    <a:fontScheme name="42nd-bluefull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nl-NL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nl-NL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42nd-bluefull 1">
        <a:dk1>
          <a:srgbClr val="000000"/>
        </a:dk1>
        <a:lt1>
          <a:srgbClr val="FFFFFF"/>
        </a:lt1>
        <a:dk2>
          <a:srgbClr val="071958"/>
        </a:dk2>
        <a:lt2>
          <a:srgbClr val="FFFF00"/>
        </a:lt2>
        <a:accent1>
          <a:srgbClr val="33CCFF"/>
        </a:accent1>
        <a:accent2>
          <a:srgbClr val="00F800"/>
        </a:accent2>
        <a:accent3>
          <a:srgbClr val="AAABB4"/>
        </a:accent3>
        <a:accent4>
          <a:srgbClr val="DADADA"/>
        </a:accent4>
        <a:accent5>
          <a:srgbClr val="ADE2FF"/>
        </a:accent5>
        <a:accent6>
          <a:srgbClr val="00E100"/>
        </a:accent6>
        <a:hlink>
          <a:srgbClr val="FF66FF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FF505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FF505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round/>
          <a:headEnd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/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365131</TotalTime>
  <Words>2084</Words>
  <Application>Microsoft Office PowerPoint</Application>
  <PresentationFormat>On-screen Show (4:3)</PresentationFormat>
  <Paragraphs>272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51" baseType="lpstr">
      <vt:lpstr>Arial</vt:lpstr>
      <vt:lpstr>Arial Narrow</vt:lpstr>
      <vt:lpstr>Calibri</vt:lpstr>
      <vt:lpstr>CIDFont+F2</vt:lpstr>
      <vt:lpstr>CIDFont+F3</vt:lpstr>
      <vt:lpstr>CMMI10</vt:lpstr>
      <vt:lpstr>CMR10</vt:lpstr>
      <vt:lpstr>CMR12</vt:lpstr>
      <vt:lpstr>CMSS10</vt:lpstr>
      <vt:lpstr>CMSS12</vt:lpstr>
      <vt:lpstr>CMSSBX10</vt:lpstr>
      <vt:lpstr>CMSSI10</vt:lpstr>
      <vt:lpstr>CMSY10</vt:lpstr>
      <vt:lpstr>CMSY8</vt:lpstr>
      <vt:lpstr>Symbol</vt:lpstr>
      <vt:lpstr>Tahoma</vt:lpstr>
      <vt:lpstr>Times</vt:lpstr>
      <vt:lpstr>Times New Roman</vt:lpstr>
      <vt:lpstr>Wingdings</vt:lpstr>
      <vt:lpstr>Soaring</vt:lpstr>
      <vt:lpstr>2_42nd-bluefull</vt:lpstr>
      <vt:lpstr>1_Default Design</vt:lpstr>
      <vt:lpstr>2_Default Design</vt:lpstr>
      <vt:lpstr> CS60064                                   Spring 2022                  Computational Geometry</vt:lpstr>
      <vt:lpstr>PowerPoint Presentation</vt:lpstr>
      <vt:lpstr>Problem of the Day: Smallest Isothetic Bounding Box</vt:lpstr>
      <vt:lpstr>Defining Arrangements</vt:lpstr>
      <vt:lpstr>Arrangements and Duality</vt:lpstr>
      <vt:lpstr>Arrangements</vt:lpstr>
      <vt:lpstr>Simple Arrangements in 2D</vt:lpstr>
      <vt:lpstr>Constructing and Storing Arrangements</vt:lpstr>
      <vt:lpstr> CS60064                                   Spring 2022                  Computational Geometry</vt:lpstr>
      <vt:lpstr>Construction of Arrangements</vt:lpstr>
      <vt:lpstr>Implementation of Arrangement A(L)</vt:lpstr>
      <vt:lpstr>Zone of an Arrangement</vt:lpstr>
      <vt:lpstr>Zones in Arrangements: Example</vt:lpstr>
      <vt:lpstr>Zone Theorem</vt:lpstr>
      <vt:lpstr>Zone Theorem: Proof</vt:lpstr>
      <vt:lpstr>Construction of Arrangement A(L)</vt:lpstr>
      <vt:lpstr>Implementation of Arrangement A(L)</vt:lpstr>
      <vt:lpstr>Incremental Construction of Arrangement A(L)</vt:lpstr>
      <vt:lpstr>Generalized Zone</vt:lpstr>
      <vt:lpstr>Introducing Duality of Lines and Points in 2D</vt:lpstr>
      <vt:lpstr>Duality of Lines and Points in 2D</vt:lpstr>
      <vt:lpstr>Incidence Preserving</vt:lpstr>
      <vt:lpstr>Corollary: Incidence Preserving</vt:lpstr>
      <vt:lpstr>Order Preserving, Vertical Distance Preserving</vt:lpstr>
      <vt:lpstr>Geometry in the Primal and the Dual</vt:lpstr>
      <vt:lpstr>Dual of a line segment</vt:lpstr>
      <vt:lpstr>Extremal Levels in an Arrangement</vt:lpstr>
      <vt:lpstr>Upper and Lower Levels in an Arrangement   Convex Hull in the Dual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BBB</dc:creator>
  <cp:lastModifiedBy>Bhargab Bhatta</cp:lastModifiedBy>
  <cp:revision>2382</cp:revision>
  <cp:lastPrinted>1601-01-01T00:00:00Z</cp:lastPrinted>
  <dcterms:created xsi:type="dcterms:W3CDTF">1601-01-01T00:00:00Z</dcterms:created>
  <dcterms:modified xsi:type="dcterms:W3CDTF">2022-03-04T11:48:14Z</dcterms:modified>
</cp:coreProperties>
</file>