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500573" r:id="rId3"/>
    <p:sldMasterId id="2147500597" r:id="rId4"/>
  </p:sldMasterIdLst>
  <p:notesMasterIdLst>
    <p:notesMasterId r:id="rId15"/>
  </p:notesMasterIdLst>
  <p:handoutMasterIdLst>
    <p:handoutMasterId r:id="rId16"/>
  </p:handoutMasterIdLst>
  <p:sldIdLst>
    <p:sldId id="2071" r:id="rId5"/>
    <p:sldId id="2072" r:id="rId6"/>
    <p:sldId id="2073" r:id="rId7"/>
    <p:sldId id="2067" r:id="rId8"/>
    <p:sldId id="2068" r:id="rId9"/>
    <p:sldId id="2069" r:id="rId10"/>
    <p:sldId id="2070" r:id="rId11"/>
    <p:sldId id="2019" r:id="rId12"/>
    <p:sldId id="2025" r:id="rId13"/>
    <p:sldId id="32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>
            <p14:sldId id="2071"/>
            <p14:sldId id="2072"/>
            <p14:sldId id="2073"/>
            <p14:sldId id="2067"/>
            <p14:sldId id="2068"/>
            <p14:sldId id="2069"/>
            <p14:sldId id="2070"/>
            <p14:sldId id="2019"/>
            <p14:sldId id="2025"/>
            <p14:sldId id="326"/>
          </p14:sldIdLst>
        </p14:section>
        <p14:section name="Untitled Section" id="{4CA24641-3E65-47DB-826B-2227C418181B}">
          <p14:sldIdLst/>
        </p14:section>
        <p14:section name="Untitled Section" id="{5C4589CD-0E57-4ACA-A180-1DE29AD12E7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4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  <a:srgbClr val="00CC99"/>
    <a:srgbClr val="99FF33"/>
    <a:srgbClr val="3333FF"/>
    <a:srgbClr val="00FF99"/>
    <a:srgbClr val="66FF33"/>
    <a:srgbClr val="99CC00"/>
    <a:srgbClr val="000000"/>
    <a:srgbClr val="87D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538" autoAdjust="0"/>
    <p:restoredTop sz="89763" autoAdjust="0"/>
  </p:normalViewPr>
  <p:slideViewPr>
    <p:cSldViewPr>
      <p:cViewPr>
        <p:scale>
          <a:sx n="99" d="100"/>
          <a:sy n="99" d="100"/>
        </p:scale>
        <p:origin x="159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85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122E-B90C-4E76-8377-32EAA1E1F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384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C9D-EBE0-492F-9DAF-2E543DDCD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56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A130F-9EBA-4F1D-8DF7-D60CD598B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03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3C07-9F02-4963-A301-803DC62C2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40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5182-0A82-4BF6-B05E-1B0E8BFBB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849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4D43-A63E-484A-BD8C-015F2D46C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712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4905-5C11-42E3-BFD8-A5AFFB507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9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6535-94F3-4178-AAAA-B41940128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2296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3C808-E06D-42E5-A3AE-443404AD6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84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0BE4-2E88-4326-B1C6-8BCC1515EA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91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CD17C-CC38-4B8E-A0EA-49F286807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12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ABA82-71BE-4D11-8FA6-5B3C2EB63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7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FC7A8-2BBC-4451-A339-F0A8CD45F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0F1F-A814-4D10-998A-EA4E6C5B8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8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26B16-51F7-4B38-B282-5F22C5DEE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9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7ABDE-1D79-4792-BCC7-A227A2B02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06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E9444-3CFB-40EC-B6ED-6ADB5F425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661E9-7185-4684-B7B4-ACD531FCA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0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A0A3-2E22-467F-8A10-94D3684C3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6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86F1E-55FD-4C53-856C-605AA4B29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70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83E9F-31DA-401B-8FB0-B3FB98305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741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BCF55-7DE1-480D-A160-174E47444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475677-1803-4C45-8862-BE2EAB0BB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6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74" r:id="rId1"/>
    <p:sldLayoutId id="2147500575" r:id="rId2"/>
    <p:sldLayoutId id="2147500576" r:id="rId3"/>
    <p:sldLayoutId id="2147500577" r:id="rId4"/>
    <p:sldLayoutId id="2147500578" r:id="rId5"/>
    <p:sldLayoutId id="2147500579" r:id="rId6"/>
    <p:sldLayoutId id="2147500580" r:id="rId7"/>
    <p:sldLayoutId id="2147500581" r:id="rId8"/>
    <p:sldLayoutId id="2147500582" r:id="rId9"/>
    <p:sldLayoutId id="2147500583" r:id="rId10"/>
    <p:sldLayoutId id="21475005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C91355-9562-4D7B-86F4-42C912D76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98" r:id="rId1"/>
    <p:sldLayoutId id="2147500599" r:id="rId2"/>
    <p:sldLayoutId id="2147500600" r:id="rId3"/>
    <p:sldLayoutId id="2147500601" r:id="rId4"/>
    <p:sldLayoutId id="2147500602" r:id="rId5"/>
    <p:sldLayoutId id="2147500603" r:id="rId6"/>
    <p:sldLayoutId id="2147500604" r:id="rId7"/>
    <p:sldLayoutId id="2147500605" r:id="rId8"/>
    <p:sldLayoutId id="2147500606" r:id="rId9"/>
    <p:sldLayoutId id="2147500607" r:id="rId10"/>
    <p:sldLayoutId id="214750060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7763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09 March 2022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#25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5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0488" y="7163259"/>
            <a:ext cx="747712" cy="2286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1557"/>
            <a:ext cx="9143999" cy="928255"/>
          </a:xfr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b="0" dirty="0"/>
              <a:t>Angularly Sorted Sequence </a:t>
            </a:r>
            <a:r>
              <a:rPr lang="en-US" sz="3600" b="0" i="1" dirty="0" err="1"/>
              <a:t>w.r.t.</a:t>
            </a:r>
            <a:r>
              <a:rPr lang="en-US" sz="3600" b="0" dirty="0"/>
              <a:t> </a:t>
            </a:r>
            <a:r>
              <a:rPr lang="en-US" sz="3600" b="0" dirty="0">
                <a:sym typeface="Symbol" panose="05050102010706020507" pitchFamily="18" charset="2"/>
              </a:rPr>
              <a:t></a:t>
            </a:r>
            <a:r>
              <a:rPr lang="en-US" sz="3600" b="0" dirty="0"/>
              <a:t>Vertices</a:t>
            </a:r>
            <a:endParaRPr lang="en-IN" sz="3600" b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78" y="2740224"/>
            <a:ext cx="3562003" cy="315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571" y="2431933"/>
            <a:ext cx="4698429" cy="338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96291" y="6269641"/>
            <a:ext cx="145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primal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5782" y="6172659"/>
            <a:ext cx="145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dual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70763" y="3595714"/>
            <a:ext cx="2161310" cy="1607127"/>
            <a:chOff x="5070763" y="2909455"/>
            <a:chExt cx="2161310" cy="1607127"/>
          </a:xfrm>
        </p:grpSpPr>
        <p:sp>
          <p:nvSpPr>
            <p:cNvPr id="10" name="Oval 9"/>
            <p:cNvSpPr/>
            <p:nvPr/>
          </p:nvSpPr>
          <p:spPr bwMode="auto">
            <a:xfrm>
              <a:off x="5070763" y="4045528"/>
              <a:ext cx="512619" cy="4710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192982" y="3297382"/>
              <a:ext cx="512619" cy="4710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719454" y="2909455"/>
              <a:ext cx="512619" cy="4710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5381" y="3692695"/>
            <a:ext cx="1316184" cy="1925783"/>
            <a:chOff x="2535381" y="3006436"/>
            <a:chExt cx="1316184" cy="1925783"/>
          </a:xfrm>
        </p:grpSpPr>
        <p:sp>
          <p:nvSpPr>
            <p:cNvPr id="15" name="Oval 14"/>
            <p:cNvSpPr/>
            <p:nvPr/>
          </p:nvSpPr>
          <p:spPr bwMode="auto">
            <a:xfrm>
              <a:off x="2535381" y="4461165"/>
              <a:ext cx="512619" cy="4710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338946" y="3352800"/>
              <a:ext cx="512619" cy="4710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895599" y="3006436"/>
              <a:ext cx="512619" cy="4710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 bwMode="auto">
          <a:xfrm flipH="1">
            <a:off x="2216727" y="2999969"/>
            <a:ext cx="13855" cy="24245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Group 33"/>
          <p:cNvGrpSpPr/>
          <p:nvPr/>
        </p:nvGrpSpPr>
        <p:grpSpPr>
          <a:xfrm>
            <a:off x="734291" y="2709023"/>
            <a:ext cx="1413164" cy="2050472"/>
            <a:chOff x="734291" y="2022764"/>
            <a:chExt cx="1413164" cy="2050472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1496291" y="2022764"/>
              <a:ext cx="554182" cy="12607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762008" y="3643744"/>
              <a:ext cx="1316182" cy="42949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734291" y="3532909"/>
              <a:ext cx="1413164" cy="415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638FC8-0F49-4C1D-8E07-CA08D93E0D04}"/>
              </a:ext>
            </a:extLst>
          </p:cNvPr>
          <p:cNvSpPr txBox="1"/>
          <p:nvPr/>
        </p:nvSpPr>
        <p:spPr>
          <a:xfrm>
            <a:off x="38100" y="1045559"/>
            <a:ext cx="9067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NimbusRomNo9L-Regu"/>
              </a:rPr>
              <a:t>Consider </a:t>
            </a:r>
            <a:r>
              <a:rPr lang="en-US" sz="2400" b="0" i="1" u="none" strike="noStrike" baseline="0" dirty="0">
                <a:latin typeface="CMMI10"/>
              </a:rPr>
              <a:t>n </a:t>
            </a:r>
            <a:r>
              <a:rPr lang="en-US" sz="2400" b="0" i="0" u="none" strike="noStrike" baseline="0" dirty="0">
                <a:latin typeface="NimbusRomNo9L-Regu"/>
              </a:rPr>
              <a:t>points in the plane. For </a:t>
            </a:r>
            <a:r>
              <a:rPr lang="en-US" sz="2400" b="1" i="0" u="none" strike="noStrike" baseline="0" dirty="0">
                <a:latin typeface="NimbusRomNo9L-Regu"/>
              </a:rPr>
              <a:t>each point </a:t>
            </a:r>
            <a:r>
              <a:rPr lang="en-US" sz="2400" b="0" i="1" u="none" strike="noStrike" baseline="0" dirty="0">
                <a:latin typeface="CMMI10"/>
              </a:rPr>
              <a:t>p </a:t>
            </a:r>
            <a:r>
              <a:rPr lang="en-US" sz="2400" b="0" i="0" u="none" strike="noStrike" baseline="0" dirty="0">
                <a:latin typeface="NimbusRomNo9L-Regu"/>
              </a:rPr>
              <a:t>we want to perform an angular sweep (CCW), visiting the other </a:t>
            </a:r>
            <a:r>
              <a:rPr lang="en-US" sz="2400" b="0" i="1" u="none" strike="noStrike" baseline="0" dirty="0">
                <a:latin typeface="CMMI10"/>
              </a:rPr>
              <a:t>n </a:t>
            </a:r>
            <a:r>
              <a:rPr lang="en-US" sz="2400" i="1" dirty="0">
                <a:latin typeface="CMSY10"/>
              </a:rPr>
              <a:t>- </a:t>
            </a:r>
            <a:r>
              <a:rPr lang="en-US" sz="2400" b="0" i="0" u="none" strike="noStrike" baseline="0" dirty="0">
                <a:latin typeface="CMR10"/>
              </a:rPr>
              <a:t>1 </a:t>
            </a:r>
            <a:r>
              <a:rPr lang="en-US" sz="2400" b="0" i="0" u="none" strike="noStrike" baseline="0" dirty="0">
                <a:latin typeface="NimbusRomNo9L-Regu"/>
              </a:rPr>
              <a:t>points of the set</a:t>
            </a:r>
            <a:r>
              <a:rPr lang="en-US" sz="2400" dirty="0">
                <a:latin typeface="NimbusRomNo9L-Regu"/>
              </a:rPr>
              <a:t>;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0"/>
                </a:solidFill>
                <a:latin typeface="NimbusRomNo9L-Regu"/>
              </a:rPr>
              <a:t>Angular sorting would take </a:t>
            </a:r>
            <a:r>
              <a:rPr lang="en-US" sz="2400" b="0" i="1" u="none" strike="noStrike" baseline="0" dirty="0">
                <a:solidFill>
                  <a:srgbClr val="0070C0"/>
                </a:solidFill>
                <a:latin typeface="CMMI10"/>
              </a:rPr>
              <a:t>O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0"/>
              </a:rPr>
              <a:t>(</a:t>
            </a:r>
            <a:r>
              <a:rPr lang="en-US" sz="2400" b="0" i="1" u="none" strike="noStrike" baseline="0" dirty="0">
                <a:solidFill>
                  <a:srgbClr val="0070C0"/>
                </a:solidFill>
                <a:latin typeface="CMMI10"/>
              </a:rPr>
              <a:t>n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0"/>
              </a:rPr>
              <a:t>log </a:t>
            </a:r>
            <a:r>
              <a:rPr lang="en-US" sz="2400" b="0" i="1" u="none" strike="noStrike" baseline="0" dirty="0">
                <a:solidFill>
                  <a:srgbClr val="0070C0"/>
                </a:solidFill>
                <a:latin typeface="CMMI10"/>
              </a:rPr>
              <a:t>n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0"/>
              </a:rPr>
              <a:t>)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NimbusRomNo9L-Regu"/>
              </a:rPr>
              <a:t>time per point, thus </a:t>
            </a:r>
            <a:r>
              <a:rPr lang="en-US" sz="2400" b="0" i="1" u="none" strike="noStrike" baseline="0" dirty="0">
                <a:solidFill>
                  <a:srgbClr val="0070C0"/>
                </a:solidFill>
                <a:latin typeface="CMMI10"/>
              </a:rPr>
              <a:t>O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0"/>
              </a:rPr>
              <a:t>(</a:t>
            </a:r>
            <a:r>
              <a:rPr lang="en-US" sz="2400" b="0" i="1" u="none" strike="noStrike" baseline="0" dirty="0">
                <a:solidFill>
                  <a:srgbClr val="0070C0"/>
                </a:solidFill>
                <a:latin typeface="CMMI10"/>
              </a:rPr>
              <a:t>n</a:t>
            </a:r>
            <a:r>
              <a:rPr lang="en-US" sz="2400" b="0" i="0" u="none" strike="noStrike" baseline="30000" dirty="0">
                <a:solidFill>
                  <a:srgbClr val="0070C0"/>
                </a:solidFill>
                <a:latin typeface="CMR7"/>
              </a:rPr>
              <a:t>2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7"/>
              </a:rPr>
              <a:t>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0"/>
              </a:rPr>
              <a:t>log </a:t>
            </a:r>
            <a:r>
              <a:rPr lang="en-US" sz="2400" b="0" i="1" u="none" strike="noStrike" baseline="0" dirty="0">
                <a:solidFill>
                  <a:srgbClr val="0070C0"/>
                </a:solidFill>
                <a:latin typeface="CMMI10"/>
              </a:rPr>
              <a:t>n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0"/>
              </a:rPr>
              <a:t>)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NimbusRomNo9L-Regu"/>
              </a:rPr>
              <a:t>time overall! Can we do better using A&amp;D?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NimbusRomNo9L-Regu"/>
                <a:sym typeface="Symbol" panose="05050102010706020507" pitchFamily="18" charset="2"/>
              </a:rPr>
              <a:t> </a:t>
            </a:r>
            <a:r>
              <a:rPr lang="en-US" sz="2400" b="0" i="1" u="none" strike="noStrike" baseline="0" dirty="0">
                <a:solidFill>
                  <a:srgbClr val="0070C0"/>
                </a:solidFill>
                <a:latin typeface="CMMI10"/>
              </a:rPr>
              <a:t>O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0"/>
              </a:rPr>
              <a:t>(</a:t>
            </a:r>
            <a:r>
              <a:rPr lang="en-US" sz="2400" b="0" i="1" u="none" strike="noStrike" baseline="0" dirty="0">
                <a:solidFill>
                  <a:srgbClr val="0070C0"/>
                </a:solidFill>
                <a:latin typeface="CMMI10"/>
              </a:rPr>
              <a:t>n</a:t>
            </a:r>
            <a:r>
              <a:rPr lang="en-US" sz="2400" b="0" i="0" u="none" strike="noStrike" baseline="30000" dirty="0">
                <a:solidFill>
                  <a:srgbClr val="0070C0"/>
                </a:solidFill>
                <a:latin typeface="CMR7"/>
              </a:rPr>
              <a:t>2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0"/>
              </a:rPr>
              <a:t>) 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EA7D03-9627-4008-9D58-A9CBAB5F8F6A}"/>
              </a:ext>
            </a:extLst>
          </p:cNvPr>
          <p:cNvSpPr/>
          <p:nvPr/>
        </p:nvSpPr>
        <p:spPr bwMode="auto">
          <a:xfrm>
            <a:off x="5632684" y="4570967"/>
            <a:ext cx="246794" cy="250615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F512CC-8A2D-481C-8C1D-84582F3B8DC3}"/>
              </a:ext>
            </a:extLst>
          </p:cNvPr>
          <p:cNvSpPr/>
          <p:nvPr/>
        </p:nvSpPr>
        <p:spPr bwMode="auto">
          <a:xfrm>
            <a:off x="5946188" y="4357554"/>
            <a:ext cx="246794" cy="250615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B1F0A6-7764-41F2-9269-5CE704E9D917}"/>
              </a:ext>
            </a:extLst>
          </p:cNvPr>
          <p:cNvSpPr/>
          <p:nvPr/>
        </p:nvSpPr>
        <p:spPr bwMode="auto">
          <a:xfrm>
            <a:off x="4840657" y="5072325"/>
            <a:ext cx="246794" cy="250615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A466E2-DEAD-4CDD-B82D-F8696D0ABA15}"/>
              </a:ext>
            </a:extLst>
          </p:cNvPr>
          <p:cNvSpPr/>
          <p:nvPr/>
        </p:nvSpPr>
        <p:spPr bwMode="auto">
          <a:xfrm>
            <a:off x="7232073" y="3548195"/>
            <a:ext cx="246794" cy="250615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69E1A6-8224-48CC-A19E-7C709FCEA332}"/>
              </a:ext>
            </a:extLst>
          </p:cNvPr>
          <p:cNvSpPr/>
          <p:nvPr/>
        </p:nvSpPr>
        <p:spPr bwMode="auto">
          <a:xfrm>
            <a:off x="7524312" y="3303692"/>
            <a:ext cx="246794" cy="250615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C06643-E9E0-4389-AD0A-C32B02CCB3D0}"/>
              </a:ext>
            </a:extLst>
          </p:cNvPr>
          <p:cNvSpPr/>
          <p:nvPr/>
        </p:nvSpPr>
        <p:spPr bwMode="auto">
          <a:xfrm>
            <a:off x="1750519" y="2795722"/>
            <a:ext cx="432970" cy="400303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A18E36-14B5-4DCE-97ED-BE384C8F7B63}"/>
              </a:ext>
            </a:extLst>
          </p:cNvPr>
          <p:cNvSpPr/>
          <p:nvPr/>
        </p:nvSpPr>
        <p:spPr bwMode="auto">
          <a:xfrm>
            <a:off x="1176450" y="3085190"/>
            <a:ext cx="432970" cy="400303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07F74F-343C-4683-8CB4-0500BCDF5641}"/>
              </a:ext>
            </a:extLst>
          </p:cNvPr>
          <p:cNvSpPr/>
          <p:nvPr/>
        </p:nvSpPr>
        <p:spPr bwMode="auto">
          <a:xfrm>
            <a:off x="574624" y="3759267"/>
            <a:ext cx="432970" cy="400303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C42CD5-7DEA-42B8-A01D-F6BF9616C729}"/>
              </a:ext>
            </a:extLst>
          </p:cNvPr>
          <p:cNvSpPr/>
          <p:nvPr/>
        </p:nvSpPr>
        <p:spPr bwMode="auto">
          <a:xfrm>
            <a:off x="1048602" y="5024211"/>
            <a:ext cx="432970" cy="400303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8A5C1C-55C4-4BF3-9961-5002202FE3E6}"/>
              </a:ext>
            </a:extLst>
          </p:cNvPr>
          <p:cNvSpPr/>
          <p:nvPr/>
        </p:nvSpPr>
        <p:spPr bwMode="auto">
          <a:xfrm>
            <a:off x="1334355" y="5311358"/>
            <a:ext cx="432970" cy="400303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9A532-1241-4906-97B6-55B47A878697}"/>
              </a:ext>
            </a:extLst>
          </p:cNvPr>
          <p:cNvSpPr txBox="1"/>
          <p:nvPr/>
        </p:nvSpPr>
        <p:spPr>
          <a:xfrm>
            <a:off x="5813488" y="6172659"/>
            <a:ext cx="104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0A876-AA21-4373-83AC-657C245E6F15}"/>
              </a:ext>
            </a:extLst>
          </p:cNvPr>
          <p:cNvSpPr txBox="1"/>
          <p:nvPr/>
        </p:nvSpPr>
        <p:spPr>
          <a:xfrm>
            <a:off x="3598429" y="5753530"/>
            <a:ext cx="5507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Construct the arrangement in the dual 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NimbusRomNo9L-Regu"/>
                <a:sym typeface="Symbol" panose="05050102010706020507" pitchFamily="18" charset="2"/>
              </a:rPr>
              <a:t> </a:t>
            </a:r>
            <a:r>
              <a:rPr lang="en-US" sz="2200" b="0" i="1" u="none" strike="noStrike" baseline="0" dirty="0">
                <a:solidFill>
                  <a:srgbClr val="0070C0"/>
                </a:solidFill>
                <a:latin typeface="CMMI10"/>
              </a:rPr>
              <a:t>O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CMR10"/>
              </a:rPr>
              <a:t>(</a:t>
            </a:r>
            <a:r>
              <a:rPr lang="en-US" sz="2200" b="0" i="1" u="none" strike="noStrike" baseline="0" dirty="0">
                <a:solidFill>
                  <a:srgbClr val="0070C0"/>
                </a:solidFill>
                <a:latin typeface="CMMI10"/>
              </a:rPr>
              <a:t>n</a:t>
            </a:r>
            <a:r>
              <a:rPr lang="en-US" sz="2200" b="0" i="0" u="none" strike="noStrike" baseline="30000" dirty="0">
                <a:solidFill>
                  <a:srgbClr val="0070C0"/>
                </a:solidFill>
                <a:latin typeface="CMR7"/>
              </a:rPr>
              <a:t>2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CMR10"/>
              </a:rPr>
              <a:t>);</a:t>
            </a:r>
          </a:p>
          <a:p>
            <a:r>
              <a:rPr lang="en-US" sz="2200" dirty="0">
                <a:solidFill>
                  <a:srgbClr val="0070C0"/>
                </a:solidFill>
                <a:latin typeface="CMR10"/>
              </a:rPr>
              <a:t>For each </a:t>
            </a:r>
            <a:r>
              <a:rPr lang="en-US" sz="2200" i="1" dirty="0">
                <a:solidFill>
                  <a:srgbClr val="0070C0"/>
                </a:solidFill>
                <a:latin typeface="CMR10"/>
              </a:rPr>
              <a:t>p</a:t>
            </a:r>
            <a:r>
              <a:rPr lang="en-US" sz="2200" dirty="0">
                <a:solidFill>
                  <a:srgbClr val="0070C0"/>
                </a:solidFill>
                <a:latin typeface="CMR10"/>
              </a:rPr>
              <a:t>* walk along it 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NimbusRomNo9L-Regu"/>
                <a:sym typeface="Symbol" panose="05050102010706020507" pitchFamily="18" charset="2"/>
              </a:rPr>
              <a:t> </a:t>
            </a:r>
            <a:r>
              <a:rPr lang="en-US" sz="2200" b="0" i="1" u="none" strike="noStrike" baseline="0" dirty="0">
                <a:solidFill>
                  <a:srgbClr val="0070C0"/>
                </a:solidFill>
                <a:latin typeface="CMMI10"/>
              </a:rPr>
              <a:t>O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CMR10"/>
              </a:rPr>
              <a:t>(</a:t>
            </a:r>
            <a:r>
              <a:rPr lang="en-US" sz="2200" b="0" i="1" u="none" strike="noStrike" baseline="0" dirty="0">
                <a:solidFill>
                  <a:srgbClr val="0070C0"/>
                </a:solidFill>
                <a:latin typeface="CMMI10"/>
              </a:rPr>
              <a:t>n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CMR10"/>
              </a:rPr>
              <a:t>); </a:t>
            </a:r>
          </a:p>
          <a:p>
            <a:r>
              <a:rPr lang="en-US" sz="2200" b="0" i="0" u="none" strike="noStrike" baseline="0" dirty="0">
                <a:solidFill>
                  <a:srgbClr val="0070C0"/>
                </a:solidFill>
                <a:latin typeface="CMR10"/>
              </a:rPr>
              <a:t>Total 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NimbusRomNo9L-Regu"/>
                <a:sym typeface="Symbol" panose="05050102010706020507" pitchFamily="18" charset="2"/>
              </a:rPr>
              <a:t> </a:t>
            </a:r>
            <a:r>
              <a:rPr lang="en-US" sz="2200" b="0" i="1" u="none" strike="noStrike" baseline="0" dirty="0">
                <a:solidFill>
                  <a:srgbClr val="0070C0"/>
                </a:solidFill>
                <a:latin typeface="CMMI10"/>
              </a:rPr>
              <a:t>O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CMR10"/>
              </a:rPr>
              <a:t>(</a:t>
            </a:r>
            <a:r>
              <a:rPr lang="en-US" sz="2200" b="0" i="1" u="none" strike="noStrike" baseline="0" dirty="0">
                <a:solidFill>
                  <a:srgbClr val="0070C0"/>
                </a:solidFill>
                <a:latin typeface="CMMI10"/>
              </a:rPr>
              <a:t>n</a:t>
            </a:r>
            <a:r>
              <a:rPr lang="en-US" sz="2200" b="0" i="0" u="none" strike="noStrike" baseline="30000" dirty="0">
                <a:solidFill>
                  <a:srgbClr val="0070C0"/>
                </a:solidFill>
                <a:latin typeface="CMR7"/>
              </a:rPr>
              <a:t>2</a:t>
            </a:r>
            <a:r>
              <a:rPr lang="en-US" sz="2200" b="0" i="0" u="none" strike="noStrike" baseline="0" dirty="0">
                <a:solidFill>
                  <a:srgbClr val="0070C0"/>
                </a:solidFill>
                <a:latin typeface="CMR10"/>
              </a:rPr>
              <a:t>) </a:t>
            </a:r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07C2F-DCAE-4B3C-80DE-07E9F9A2D8E2}"/>
              </a:ext>
            </a:extLst>
          </p:cNvPr>
          <p:cNvSpPr txBox="1"/>
          <p:nvPr/>
        </p:nvSpPr>
        <p:spPr>
          <a:xfrm>
            <a:off x="7355470" y="4821582"/>
            <a:ext cx="117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B5E515-F8CB-494D-9D01-E42E7CA0CC20}"/>
              </a:ext>
            </a:extLst>
          </p:cNvPr>
          <p:cNvSpPr txBox="1"/>
          <p:nvPr/>
        </p:nvSpPr>
        <p:spPr>
          <a:xfrm>
            <a:off x="6504945" y="6518859"/>
            <a:ext cx="266342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lang="en-IN" dirty="0">
                <a:solidFill>
                  <a:srgbClr val="FFFFFF"/>
                </a:solidFill>
              </a:rPr>
              <a:t>DM Lecture Notes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3" grpId="0" animBg="1"/>
      <p:bldP spid="37" grpId="0" animBg="1"/>
      <p:bldP spid="38" grpId="0" animBg="1"/>
      <p:bldP spid="39" grpId="0" animBg="1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52" y="304800"/>
            <a:ext cx="9157252" cy="685800"/>
          </a:xfrm>
          <a:solidFill>
            <a:srgbClr val="FF00FF"/>
          </a:solidFill>
        </p:spPr>
        <p:txBody>
          <a:bodyPr/>
          <a:lstStyle/>
          <a:p>
            <a:pPr algn="ctr"/>
            <a:r>
              <a:rPr lang="en-IN" sz="3600" b="0" dirty="0">
                <a:solidFill>
                  <a:schemeClr val="bg1"/>
                </a:solidFill>
              </a:rPr>
              <a:t>Arrangements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7C3A5-9560-4D91-B372-CD47FECCDCDC}"/>
              </a:ext>
            </a:extLst>
          </p:cNvPr>
          <p:cNvSpPr txBox="1"/>
          <p:nvPr/>
        </p:nvSpPr>
        <p:spPr>
          <a:xfrm>
            <a:off x="1590730" y="1618173"/>
            <a:ext cx="287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Arrangement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78510-D955-41E2-8498-7C6F7CF3B36D}"/>
              </a:ext>
            </a:extLst>
          </p:cNvPr>
          <p:cNvSpPr txBox="1"/>
          <p:nvPr/>
        </p:nvSpPr>
        <p:spPr>
          <a:xfrm>
            <a:off x="5486400" y="1647694"/>
            <a:ext cx="287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Representation?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DCEL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lvl="0">
              <a:defRPr/>
            </a:pPr>
            <a:r>
              <a:rPr lang="en-IN" sz="2400" dirty="0">
                <a:solidFill>
                  <a:srgbClr val="000000"/>
                </a:solidFill>
              </a:rPr>
              <a:t>Combinatorial Complexity: </a:t>
            </a:r>
            <a:r>
              <a:rPr lang="en-IN" sz="2400" i="1" dirty="0">
                <a:solidFill>
                  <a:srgbClr val="000000"/>
                </a:solidFill>
              </a:rPr>
              <a:t>O</a:t>
            </a:r>
            <a:r>
              <a:rPr lang="en-IN" sz="2400" dirty="0">
                <a:latin typeface="Arial Narrow" panose="020B0606020202030204" pitchFamily="34" charset="0"/>
              </a:rPr>
              <a:t>(</a:t>
            </a:r>
            <a:r>
              <a:rPr lang="en-IN" sz="2400" i="1" dirty="0">
                <a:latin typeface="Arial Narrow" panose="020B0606020202030204" pitchFamily="34" charset="0"/>
              </a:rPr>
              <a:t>n</a:t>
            </a:r>
            <a:r>
              <a:rPr lang="en-IN" sz="2400" baseline="30000" dirty="0">
                <a:latin typeface="Arial Narrow" panose="020B0606020202030204" pitchFamily="34" charset="0"/>
              </a:rPr>
              <a:t>2</a:t>
            </a:r>
            <a:r>
              <a:rPr lang="en-IN" sz="2400" dirty="0">
                <a:latin typeface="Arial Narrow" panose="020B0606020202030204" pitchFamily="34" charset="0"/>
              </a:rPr>
              <a:t>)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5CF951-5FEC-4544-AC3F-B231AAEB6CE2}"/>
              </a:ext>
            </a:extLst>
          </p:cNvPr>
          <p:cNvGrpSpPr/>
          <p:nvPr/>
        </p:nvGrpSpPr>
        <p:grpSpPr>
          <a:xfrm>
            <a:off x="1143000" y="2399332"/>
            <a:ext cx="3541006" cy="2059335"/>
            <a:chOff x="1143000" y="2399332"/>
            <a:chExt cx="3541006" cy="205933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4A73CCC-C755-4C87-B58B-47D57696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399332"/>
              <a:ext cx="3541006" cy="2059335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E6CD20D-CA9C-490B-8659-9904A275EB1D}"/>
                </a:ext>
              </a:extLst>
            </p:cNvPr>
            <p:cNvSpPr/>
            <p:nvPr/>
          </p:nvSpPr>
          <p:spPr bwMode="auto">
            <a:xfrm>
              <a:off x="1143000" y="3657600"/>
              <a:ext cx="228600" cy="233065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C5755D-4584-43F5-A51C-761515E5F35F}"/>
                </a:ext>
              </a:extLst>
            </p:cNvPr>
            <p:cNvSpPr/>
            <p:nvPr/>
          </p:nvSpPr>
          <p:spPr bwMode="auto">
            <a:xfrm>
              <a:off x="2799203" y="3890665"/>
              <a:ext cx="228600" cy="233065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C2D32D-2668-4D06-BAC9-2721689F2F90}"/>
                </a:ext>
              </a:extLst>
            </p:cNvPr>
            <p:cNvSpPr/>
            <p:nvPr/>
          </p:nvSpPr>
          <p:spPr bwMode="auto">
            <a:xfrm>
              <a:off x="2570603" y="3257738"/>
              <a:ext cx="228600" cy="233065"/>
            </a:xfrm>
            <a:prstGeom prst="ellipse">
              <a:avLst/>
            </a:prstGeom>
            <a:solidFill>
              <a:srgbClr val="99FF33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D7DAE9-D36B-44E6-B8B0-CBD44AFED950}"/>
              </a:ext>
            </a:extLst>
          </p:cNvPr>
          <p:cNvSpPr txBox="1"/>
          <p:nvPr/>
        </p:nvSpPr>
        <p:spPr>
          <a:xfrm>
            <a:off x="533400" y="5213996"/>
            <a:ext cx="838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FF"/>
                </a:solidFill>
                <a:latin typeface="Arial Narrow" panose="020B0606020202030204" pitchFamily="34" charset="0"/>
              </a:rPr>
              <a:t>Theorem: </a:t>
            </a:r>
            <a:r>
              <a:rPr lang="en-US" sz="2400" i="1" dirty="0">
                <a:latin typeface="Arial Narrow" panose="020B0606020202030204" pitchFamily="34" charset="0"/>
              </a:rPr>
              <a:t>A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i="1" dirty="0">
                <a:latin typeface="Arial Narrow" panose="020B0606020202030204" pitchFamily="34" charset="0"/>
              </a:rPr>
              <a:t>L</a:t>
            </a:r>
            <a:r>
              <a:rPr lang="en-US" sz="2400" dirty="0">
                <a:latin typeface="Arial Narrow" panose="020B0606020202030204" pitchFamily="34" charset="0"/>
              </a:rPr>
              <a:t>) of </a:t>
            </a:r>
            <a:r>
              <a:rPr lang="en-US" sz="2400" i="1" dirty="0">
                <a:latin typeface="Arial Narrow" panose="020B0606020202030204" pitchFamily="34" charset="0"/>
              </a:rPr>
              <a:t>n</a:t>
            </a:r>
            <a:r>
              <a:rPr lang="en-US" sz="2400" dirty="0">
                <a:latin typeface="Arial Narrow" panose="020B0606020202030204" pitchFamily="34" charset="0"/>
              </a:rPr>
              <a:t> lines in the plane can be constructed in </a:t>
            </a:r>
            <a:r>
              <a:rPr 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</a:t>
            </a:r>
            <a:r>
              <a:rPr lang="en-IN" sz="2400" dirty="0">
                <a:latin typeface="Arial Narrow" panose="020B0606020202030204" pitchFamily="34" charset="0"/>
              </a:rPr>
              <a:t>(</a:t>
            </a:r>
            <a:r>
              <a:rPr lang="en-IN" sz="2400" i="1" dirty="0">
                <a:latin typeface="Arial Narrow" panose="020B0606020202030204" pitchFamily="34" charset="0"/>
              </a:rPr>
              <a:t>n</a:t>
            </a:r>
            <a:r>
              <a:rPr lang="en-IN" sz="2400" baseline="30000" dirty="0">
                <a:latin typeface="Arial Narrow" panose="020B0606020202030204" pitchFamily="34" charset="0"/>
              </a:rPr>
              <a:t>2</a:t>
            </a:r>
            <a:r>
              <a:rPr lang="en-IN" sz="2400" dirty="0">
                <a:latin typeface="Arial Narrow" panose="020B0606020202030204" pitchFamily="34" charset="0"/>
              </a:rPr>
              <a:t>) time and space!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E67A9B-ACCC-4CEB-B82C-CC32555D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8" y="1828800"/>
            <a:ext cx="3211814" cy="175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465962-F6B5-46C7-A2F1-AF9FB0A3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47" y="4033283"/>
            <a:ext cx="1798561" cy="710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BF2BE8-1B5A-4AEF-80B8-87002DC4D6D4}"/>
              </a:ext>
            </a:extLst>
          </p:cNvPr>
          <p:cNvSpPr txBox="1"/>
          <p:nvPr/>
        </p:nvSpPr>
        <p:spPr>
          <a:xfrm>
            <a:off x="1371601" y="1124505"/>
            <a:ext cx="191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Primal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30F36-30FC-4CA0-9753-2ABE84AA213D}"/>
              </a:ext>
            </a:extLst>
          </p:cNvPr>
          <p:cNvSpPr txBox="1"/>
          <p:nvPr/>
        </p:nvSpPr>
        <p:spPr>
          <a:xfrm>
            <a:off x="5791200" y="1124504"/>
            <a:ext cx="191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Dual plane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D82D8F-D9C9-480D-9926-566F53C76D40}"/>
              </a:ext>
            </a:extLst>
          </p:cNvPr>
          <p:cNvCxnSpPr>
            <a:cxnSpLocks/>
          </p:cNvCxnSpPr>
          <p:nvPr/>
        </p:nvCxnSpPr>
        <p:spPr bwMode="auto">
          <a:xfrm>
            <a:off x="4648200" y="1124504"/>
            <a:ext cx="76342" cy="346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2981C7F-4750-4C61-B9E0-82792CAD8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489" y="4191000"/>
            <a:ext cx="1581151" cy="395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682608-C22C-4E7B-916B-332A7A9AE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84" y="1979107"/>
            <a:ext cx="3772700" cy="1143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C47539-6DC8-46A1-BAAF-3A1E28D39804}"/>
              </a:ext>
            </a:extLst>
          </p:cNvPr>
          <p:cNvCxnSpPr/>
          <p:nvPr/>
        </p:nvCxnSpPr>
        <p:spPr bwMode="auto">
          <a:xfrm>
            <a:off x="3048000" y="2667000"/>
            <a:ext cx="2743200" cy="16002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3081F0-9022-41B0-BE4C-7E34A19601F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09640" y="2916883"/>
            <a:ext cx="2510160" cy="1396898"/>
          </a:xfrm>
          <a:prstGeom prst="straightConnector1">
            <a:avLst/>
          </a:prstGeom>
          <a:ln w="19050">
            <a:solidFill>
              <a:srgbClr val="87D078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Duality of Lines and Points in 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A77B22-2D9F-4813-A5FC-E5E0F21CA9D5}"/>
              </a:ext>
            </a:extLst>
          </p:cNvPr>
          <p:cNvSpPr txBox="1"/>
          <p:nvPr/>
        </p:nvSpPr>
        <p:spPr>
          <a:xfrm>
            <a:off x="813236" y="4633150"/>
            <a:ext cx="8102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point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 non-vertical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line: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-coordinate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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slope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                      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-coordinate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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negative intercept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9D39B1-FBE0-48A1-AC95-4D1C03A6EF17}"/>
              </a:ext>
            </a:extLst>
          </p:cNvPr>
          <p:cNvGrpSpPr/>
          <p:nvPr/>
        </p:nvGrpSpPr>
        <p:grpSpPr>
          <a:xfrm>
            <a:off x="6589947" y="2266512"/>
            <a:ext cx="1437387" cy="664385"/>
            <a:chOff x="6589947" y="2266512"/>
            <a:chExt cx="1437387" cy="66438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110CE2-8BA5-4202-92A5-D3A28A01DE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00951" y="2424369"/>
              <a:ext cx="0" cy="2426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405817-E052-4B50-A158-D12A1B3552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9947" y="2649244"/>
              <a:ext cx="101100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B98023-8BF1-43D1-B39B-096A2370D2A4}"/>
                </a:ext>
              </a:extLst>
            </p:cNvPr>
            <p:cNvSpPr txBox="1"/>
            <p:nvPr/>
          </p:nvSpPr>
          <p:spPr>
            <a:xfrm>
              <a:off x="6973851" y="2561565"/>
              <a:ext cx="49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0033D3-61CB-4293-8124-CDC1011178F8}"/>
                </a:ext>
              </a:extLst>
            </p:cNvPr>
            <p:cNvSpPr txBox="1"/>
            <p:nvPr/>
          </p:nvSpPr>
          <p:spPr>
            <a:xfrm>
              <a:off x="7551894" y="2266512"/>
              <a:ext cx="4754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IDFont+F2"/>
                  <a:ea typeface="+mn-ea"/>
                  <a:cs typeface="Arial" pitchFamily="34" charset="0"/>
                </a:rPr>
                <a:t>p</a:t>
              </a:r>
              <a:r>
                <a:rPr kumimoji="0" lang="en-US" sz="24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IDFont+F2"/>
                  <a:ea typeface="+mn-ea"/>
                  <a:cs typeface="Arial" pitchFamily="34" charset="0"/>
                </a:rPr>
                <a:t>x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D4E728-A4BC-44B2-BDF0-479486D1B574}"/>
              </a:ext>
            </a:extLst>
          </p:cNvPr>
          <p:cNvSpPr txBox="1"/>
          <p:nvPr/>
        </p:nvSpPr>
        <p:spPr>
          <a:xfrm>
            <a:off x="607415" y="5681832"/>
            <a:ext cx="8009084" cy="83099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MSS12"/>
                <a:ea typeface="+mn-ea"/>
                <a:cs typeface="Arial" pitchFamily="34" charset="0"/>
              </a:rPr>
              <a:t>Property: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B3"/>
                </a:solidFill>
                <a:effectLst/>
                <a:uLnTx/>
                <a:uFillTx/>
                <a:latin typeface="CMSS12"/>
                <a:ea typeface="+mn-ea"/>
                <a:cs typeface="Arial" pitchFamily="34" charset="0"/>
              </a:rPr>
              <a:t>Self-inverse</a:t>
            </a:r>
            <a:r>
              <a:rPr lang="en-IN" sz="2400" dirty="0">
                <a:solidFill>
                  <a:srgbClr val="3333B3"/>
                </a:solidFill>
                <a:latin typeface="CMSS12"/>
              </a:rPr>
              <a:t>, Incidence Preserving, Order Preserving, Vertical-Distance Preserving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333B3"/>
              </a:solidFill>
              <a:effectLst/>
              <a:uLnTx/>
              <a:uFillTx/>
              <a:latin typeface="CMSS12"/>
              <a:ea typeface="+mn-ea"/>
              <a:cs typeface="Arial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D94389-EABA-4A3F-BB02-786C51186B58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0762" y="2971800"/>
            <a:ext cx="2540985" cy="1429829"/>
          </a:xfrm>
          <a:prstGeom prst="straightConnector1">
            <a:avLst/>
          </a:prstGeom>
          <a:ln w="19050">
            <a:solidFill>
              <a:srgbClr val="87D078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66C265-7CD8-4A71-8A74-61A947F8472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84823" y="2590800"/>
            <a:ext cx="2654386" cy="16002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pPr algn="l"/>
            <a:r>
              <a:rPr lang="en-IN" sz="3600" b="0" i="0" u="none" strike="noStrike" baseline="0" dirty="0">
                <a:solidFill>
                  <a:schemeClr val="bg1"/>
                </a:solidFill>
                <a:latin typeface="CMSS12"/>
              </a:rPr>
              <a:t>Problem of the </a:t>
            </a:r>
            <a:r>
              <a:rPr lang="en-IN" sz="3600" b="0" dirty="0">
                <a:solidFill>
                  <a:schemeClr val="bg1"/>
                </a:solidFill>
                <a:latin typeface="CMSS12"/>
              </a:rPr>
              <a:t>D</a:t>
            </a:r>
            <a:r>
              <a:rPr lang="en-IN" sz="3600" b="0" i="0" u="none" strike="noStrike" baseline="0" dirty="0">
                <a:solidFill>
                  <a:schemeClr val="bg1"/>
                </a:solidFill>
                <a:latin typeface="CMSS12"/>
              </a:rPr>
              <a:t>ay: Smallest </a:t>
            </a:r>
            <a:r>
              <a:rPr lang="en-IN" sz="3600" b="0" dirty="0">
                <a:solidFill>
                  <a:schemeClr val="bg1"/>
                </a:solidFill>
                <a:latin typeface="CMSS12"/>
              </a:rPr>
              <a:t>T</a:t>
            </a:r>
            <a:r>
              <a:rPr lang="en-IN" sz="3600" b="0" i="0" u="none" strike="noStrike" baseline="0" dirty="0">
                <a:solidFill>
                  <a:schemeClr val="bg1"/>
                </a:solidFill>
                <a:latin typeface="CMSS12"/>
              </a:rPr>
              <a:t>riangle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239A7-7FE6-4B77-9C9B-87BAE4B7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73" y="2207628"/>
            <a:ext cx="3138633" cy="21510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8D1B65-2E81-4337-BDD7-90F5E4FC9F6E}"/>
              </a:ext>
            </a:extLst>
          </p:cNvPr>
          <p:cNvSpPr txBox="1"/>
          <p:nvPr/>
        </p:nvSpPr>
        <p:spPr>
          <a:xfrm>
            <a:off x="381000" y="833452"/>
            <a:ext cx="807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Given a set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 points in the 2D plane, find the triangle with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smallest area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whose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vertices are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P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MSSI1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S8"/>
                <a:ea typeface="+mn-ea"/>
                <a:cs typeface="Arial" pitchFamily="34" charset="0"/>
              </a:rPr>
              <a:t>Antoine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2950073" y="2437497"/>
            <a:ext cx="367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rgbClr val="0070C0"/>
                </a:solidFill>
              </a:rPr>
              <a:t>s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mallest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-area triangle (SAT)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E3326B-C7BD-4CD4-B7FD-1E80E9B3AA4F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120206" y="2578790"/>
            <a:ext cx="851595" cy="72842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0E4704F-4577-40E5-83AA-A23E2BC0F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3" y="4650372"/>
            <a:ext cx="7632854" cy="6401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22D9BB-73E3-4485-B070-240754513542}"/>
              </a:ext>
            </a:extLst>
          </p:cNvPr>
          <p:cNvSpPr txBox="1"/>
          <p:nvPr/>
        </p:nvSpPr>
        <p:spPr>
          <a:xfrm>
            <a:off x="4343400" y="3059667"/>
            <a:ext cx="3674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Claim: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SAT must be empty, i.e., it should not have any point in the interior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F4305-F9B2-484B-BEB4-DA0EB6040ED4}"/>
              </a:ext>
            </a:extLst>
          </p:cNvPr>
          <p:cNvSpPr txBox="1"/>
          <p:nvPr/>
        </p:nvSpPr>
        <p:spPr>
          <a:xfrm>
            <a:off x="674194" y="5290507"/>
            <a:ext cx="7778827" cy="120032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Naïve: Consider every triplet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compute Area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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and find the SAT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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time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Can we do better?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3732F3-9C68-4E13-B094-8BE5C6CC0936}"/>
              </a:ext>
            </a:extLst>
          </p:cNvPr>
          <p:cNvSpPr txBox="1"/>
          <p:nvPr/>
        </p:nvSpPr>
        <p:spPr>
          <a:xfrm>
            <a:off x="415894" y="2317244"/>
            <a:ext cx="5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4C6D7-6B6E-4B06-A3DF-0BC272E3ED70}"/>
              </a:ext>
            </a:extLst>
          </p:cNvPr>
          <p:cNvSpPr txBox="1"/>
          <p:nvPr/>
        </p:nvSpPr>
        <p:spPr>
          <a:xfrm>
            <a:off x="2950073" y="1677059"/>
            <a:ext cx="3138633" cy="769441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</a:rPr>
              <a:t>Sweep-line</a:t>
            </a:r>
            <a:r>
              <a:rPr kumimoji="0" lang="en-IN" sz="2200" b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</a:rPr>
              <a:t> does not help!</a:t>
            </a:r>
          </a:p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Use arrangement and duality</a:t>
            </a:r>
            <a:endParaRPr kumimoji="0" lang="en-IN" sz="2200" b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71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28" grpId="0" animBg="1"/>
      <p:bldP spid="2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384C8F-0C62-440C-B081-60C38EA2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4" y="2102852"/>
            <a:ext cx="4101816" cy="251526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pPr algn="l"/>
            <a:r>
              <a:rPr lang="en-IN" sz="3600" b="0" i="0" u="none" strike="noStrike" baseline="0" dirty="0">
                <a:solidFill>
                  <a:schemeClr val="bg1"/>
                </a:solidFill>
                <a:latin typeface="CMSS12"/>
              </a:rPr>
              <a:t>Smallest 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D1B65-2E81-4337-BDD7-90F5E4FC9F6E}"/>
              </a:ext>
            </a:extLst>
          </p:cNvPr>
          <p:cNvSpPr txBox="1"/>
          <p:nvPr/>
        </p:nvSpPr>
        <p:spPr>
          <a:xfrm>
            <a:off x="381000" y="833452"/>
            <a:ext cx="807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Given a set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 points in the 2D plane, find the triangle with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smallest area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whose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vertices are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P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MSSI1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S8"/>
                <a:ea typeface="+mn-ea"/>
                <a:cs typeface="Arial" pitchFamily="34" charset="0"/>
              </a:rPr>
              <a:t>Antoine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3192668" y="1735889"/>
            <a:ext cx="2695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SAT with base 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E3326B-C7BD-4CD4-B7FD-1E80E9B3AA4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737079" y="2432277"/>
            <a:ext cx="1231445" cy="761999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3F4305-F9B2-484B-BEB4-DA0EB6040ED4}"/>
              </a:ext>
            </a:extLst>
          </p:cNvPr>
          <p:cNvSpPr txBox="1"/>
          <p:nvPr/>
        </p:nvSpPr>
        <p:spPr>
          <a:xfrm>
            <a:off x="190500" y="4686069"/>
            <a:ext cx="8763000" cy="120032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For every pair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find a point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such that Area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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is the smallest with base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), and minimize over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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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)-time using A &amp; 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3732F3-9C68-4E13-B094-8BE5C6CC0936}"/>
              </a:ext>
            </a:extLst>
          </p:cNvPr>
          <p:cNvSpPr txBox="1"/>
          <p:nvPr/>
        </p:nvSpPr>
        <p:spPr>
          <a:xfrm>
            <a:off x="415894" y="3173875"/>
            <a:ext cx="5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5A6890-E016-4943-B584-215E6B0F68BE}"/>
              </a:ext>
            </a:extLst>
          </p:cNvPr>
          <p:cNvCxnSpPr/>
          <p:nvPr/>
        </p:nvCxnSpPr>
        <p:spPr bwMode="auto">
          <a:xfrm flipV="1">
            <a:off x="1066800" y="2399062"/>
            <a:ext cx="381000" cy="30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24F3DD-4300-46A3-B955-1229032D7F5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4673" y="2100200"/>
            <a:ext cx="239327" cy="20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C1921F-B7B1-4273-8BE7-86A473F22BD9}"/>
              </a:ext>
            </a:extLst>
          </p:cNvPr>
          <p:cNvSpPr txBox="1"/>
          <p:nvPr/>
        </p:nvSpPr>
        <p:spPr>
          <a:xfrm>
            <a:off x="647900" y="2133251"/>
            <a:ext cx="5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153B6-71D3-41D9-A5BD-37F16750F821}"/>
              </a:ext>
            </a:extLst>
          </p:cNvPr>
          <p:cNvSpPr txBox="1"/>
          <p:nvPr/>
        </p:nvSpPr>
        <p:spPr>
          <a:xfrm>
            <a:off x="1084966" y="1763707"/>
            <a:ext cx="5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5A0F13-F0EB-4F53-B11E-3B878C61EEE4}"/>
              </a:ext>
            </a:extLst>
          </p:cNvPr>
          <p:cNvSpPr txBox="1"/>
          <p:nvPr/>
        </p:nvSpPr>
        <p:spPr>
          <a:xfrm>
            <a:off x="4419600" y="2301901"/>
            <a:ext cx="4621550" cy="193899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The third point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point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 for 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must lie on the boundary of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largest empty corridor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defined by the two lines that are parallel to Line(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Area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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 = ½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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 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min(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1,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5761DF-04C8-453E-8953-EA3498E16524}"/>
              </a:ext>
            </a:extLst>
          </p:cNvPr>
          <p:cNvGrpSpPr/>
          <p:nvPr/>
        </p:nvGrpSpPr>
        <p:grpSpPr>
          <a:xfrm>
            <a:off x="692191" y="5954351"/>
            <a:ext cx="7913141" cy="873494"/>
            <a:chOff x="692191" y="5954351"/>
            <a:chExt cx="7913141" cy="87349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69067E-E712-4041-A1B9-F67128F4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91" y="5954351"/>
              <a:ext cx="7913141" cy="86047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DEEB0-98F3-4E9C-AA12-C7A5121E5280}"/>
                </a:ext>
              </a:extLst>
            </p:cNvPr>
            <p:cNvSpPr txBox="1"/>
            <p:nvPr/>
          </p:nvSpPr>
          <p:spPr>
            <a:xfrm>
              <a:off x="5612166" y="6396958"/>
              <a:ext cx="12192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itchFamily="34" charset="0"/>
                  <a:sym typeface="Symbol" panose="05050102010706020507" pitchFamily="18" charset="2"/>
                </a:rPr>
                <a:t>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itchFamily="34" charset="0"/>
                </a:rPr>
                <a:t>(</a:t>
              </a:r>
              <a:r>
                <a: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itchFamily="34" charset="0"/>
                </a:rPr>
                <a:t>a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itchFamily="34" charset="0"/>
                </a:rPr>
                <a:t>, </a:t>
              </a:r>
              <a:r>
                <a: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itchFamily="34" charset="0"/>
                </a:rPr>
                <a:t>b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itchFamily="34" charset="0"/>
                </a:rPr>
                <a:t>, </a:t>
              </a:r>
              <a:r>
                <a: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itchFamily="34" charset="0"/>
                </a:rPr>
                <a:t>c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itchFamily="34" charset="0"/>
                </a:rPr>
                <a:t>)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9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 animBg="1"/>
      <p:bldP spid="29" grpId="0"/>
      <p:bldP spid="22" grpId="0"/>
      <p:bldP spid="24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384C8F-0C62-440C-B081-60C38EA2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4" y="2102852"/>
            <a:ext cx="3522842" cy="2160233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00FF"/>
          </a:solidFill>
        </p:spPr>
        <p:txBody>
          <a:bodyPr/>
          <a:lstStyle/>
          <a:p>
            <a:pPr algn="l"/>
            <a:r>
              <a:rPr lang="en-IN" sz="3600" b="0" i="0" u="none" strike="noStrike" baseline="0" dirty="0">
                <a:solidFill>
                  <a:schemeClr val="bg1"/>
                </a:solidFill>
                <a:latin typeface="CMSS12"/>
              </a:rPr>
              <a:t>Smallest 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D1B65-2E81-4337-BDD7-90F5E4FC9F6E}"/>
              </a:ext>
            </a:extLst>
          </p:cNvPr>
          <p:cNvSpPr txBox="1"/>
          <p:nvPr/>
        </p:nvSpPr>
        <p:spPr>
          <a:xfrm>
            <a:off x="410715" y="734894"/>
            <a:ext cx="807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Given a set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 points in the 2D plane, find the triangle with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smallest area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whose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vertices are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P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MSSI1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S8"/>
                <a:ea typeface="+mn-ea"/>
                <a:cs typeface="Arial" pitchFamily="34" charset="0"/>
              </a:rPr>
              <a:t>Antoine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3424674" y="2225372"/>
            <a:ext cx="118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SAT with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base 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E3326B-C7BD-4CD4-B7FD-1E80E9B3AA4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930052" y="2841482"/>
            <a:ext cx="629269" cy="545763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3732F3-9C68-4E13-B094-8BE5C6CC0936}"/>
              </a:ext>
            </a:extLst>
          </p:cNvPr>
          <p:cNvSpPr txBox="1"/>
          <p:nvPr/>
        </p:nvSpPr>
        <p:spPr>
          <a:xfrm>
            <a:off x="415894" y="3173875"/>
            <a:ext cx="5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5A6890-E016-4943-B584-215E6B0F68BE}"/>
              </a:ext>
            </a:extLst>
          </p:cNvPr>
          <p:cNvCxnSpPr/>
          <p:nvPr/>
        </p:nvCxnSpPr>
        <p:spPr bwMode="auto">
          <a:xfrm flipV="1">
            <a:off x="1066800" y="2399062"/>
            <a:ext cx="381000" cy="30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24F3DD-4300-46A3-B955-1229032D7F5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4673" y="2100200"/>
            <a:ext cx="239327" cy="20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C1921F-B7B1-4273-8BE7-86A473F22BD9}"/>
              </a:ext>
            </a:extLst>
          </p:cNvPr>
          <p:cNvSpPr txBox="1"/>
          <p:nvPr/>
        </p:nvSpPr>
        <p:spPr>
          <a:xfrm>
            <a:off x="647900" y="2133251"/>
            <a:ext cx="5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153B6-71D3-41D9-A5BD-37F16750F821}"/>
              </a:ext>
            </a:extLst>
          </p:cNvPr>
          <p:cNvSpPr txBox="1"/>
          <p:nvPr/>
        </p:nvSpPr>
        <p:spPr>
          <a:xfrm>
            <a:off x="1084966" y="1763707"/>
            <a:ext cx="5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CCFD4-C2B6-4781-873A-073CA3322A8A}"/>
              </a:ext>
            </a:extLst>
          </p:cNvPr>
          <p:cNvSpPr txBox="1"/>
          <p:nvPr/>
        </p:nvSpPr>
        <p:spPr>
          <a:xfrm rot="21195253">
            <a:off x="1627242" y="1842934"/>
            <a:ext cx="415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66BF2EC-D437-4EBC-B41A-9F79D66B99F4}"/>
              </a:ext>
            </a:extLst>
          </p:cNvPr>
          <p:cNvCxnSpPr>
            <a:stCxn id="12" idx="2"/>
          </p:cNvCxnSpPr>
          <p:nvPr/>
        </p:nvCxnSpPr>
        <p:spPr bwMode="auto">
          <a:xfrm rot="16200000" flipH="1">
            <a:off x="1766435" y="2398646"/>
            <a:ext cx="397575" cy="206284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7B45BB2-21EA-4F78-9BE6-8DC88F9B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136" y="1700480"/>
            <a:ext cx="3668044" cy="25626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A08F7EE-497F-4FF0-8271-9993B1382544}"/>
              </a:ext>
            </a:extLst>
          </p:cNvPr>
          <p:cNvSpPr txBox="1"/>
          <p:nvPr/>
        </p:nvSpPr>
        <p:spPr>
          <a:xfrm rot="21425794">
            <a:off x="3528861" y="4114593"/>
            <a:ext cx="6211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ab</a:t>
            </a:r>
            <a:endParaRPr kumimoji="0" lang="en-IN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982E690-72BB-4FE5-A612-4B9B03D5796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352804" y="4041157"/>
            <a:ext cx="431155" cy="2331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8A5135D-1264-4038-B610-4EBAC21E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188" y="4520017"/>
            <a:ext cx="3875675" cy="784688"/>
          </a:xfrm>
          <a:prstGeom prst="rect">
            <a:avLst/>
          </a:prstGeom>
          <a:ln w="28575">
            <a:solidFill>
              <a:srgbClr val="87D078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90C6002-FCA0-47E6-8A89-06BEB995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08" y="5979794"/>
            <a:ext cx="8856600" cy="764599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E38DB657-D58B-4139-9401-58BB2A1A4E16}"/>
              </a:ext>
            </a:extLst>
          </p:cNvPr>
          <p:cNvSpPr/>
          <p:nvPr/>
        </p:nvSpPr>
        <p:spPr bwMode="auto">
          <a:xfrm>
            <a:off x="6559858" y="2759063"/>
            <a:ext cx="76200" cy="6559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0936C7-03BB-4A22-A2DC-4E41AA02E4BB}"/>
              </a:ext>
            </a:extLst>
          </p:cNvPr>
          <p:cNvSpPr/>
          <p:nvPr/>
        </p:nvSpPr>
        <p:spPr bwMode="auto">
          <a:xfrm>
            <a:off x="6559858" y="3730567"/>
            <a:ext cx="76200" cy="65590"/>
          </a:xfrm>
          <a:prstGeom prst="ellipse">
            <a:avLst/>
          </a:prstGeom>
          <a:solidFill>
            <a:srgbClr val="3333FF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EF1098-D7D0-4C74-80EA-324D4D1AB059}"/>
              </a:ext>
            </a:extLst>
          </p:cNvPr>
          <p:cNvCxnSpPr>
            <a:cxnSpLocks/>
          </p:cNvCxnSpPr>
          <p:nvPr/>
        </p:nvCxnSpPr>
        <p:spPr bwMode="auto">
          <a:xfrm>
            <a:off x="5638800" y="2475262"/>
            <a:ext cx="2133600" cy="17341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142E81E5-1D7D-4821-AEC5-5059670D6C3C}"/>
              </a:ext>
            </a:extLst>
          </p:cNvPr>
          <p:cNvSpPr/>
          <p:nvPr/>
        </p:nvSpPr>
        <p:spPr bwMode="auto">
          <a:xfrm>
            <a:off x="7829615" y="4005675"/>
            <a:ext cx="282644" cy="393389"/>
          </a:xfrm>
          <a:prstGeom prst="irregularSeal1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5C1A2E-3F0E-4069-9260-F2A385F99BFD}"/>
              </a:ext>
            </a:extLst>
          </p:cNvPr>
          <p:cNvSpPr txBox="1"/>
          <p:nvPr/>
        </p:nvSpPr>
        <p:spPr>
          <a:xfrm>
            <a:off x="6019845" y="1746180"/>
            <a:ext cx="169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dual plane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CA7702-6D43-4699-B3B8-43DC14690C14}"/>
              </a:ext>
            </a:extLst>
          </p:cNvPr>
          <p:cNvSpPr txBox="1"/>
          <p:nvPr/>
        </p:nvSpPr>
        <p:spPr>
          <a:xfrm>
            <a:off x="128904" y="4508071"/>
            <a:ext cx="4628520" cy="14465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 a point on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such that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parallel to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there is no other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point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between the corridor bounded by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ab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and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C69FA6-3B55-4AED-961C-15756DBE88DD}"/>
              </a:ext>
            </a:extLst>
          </p:cNvPr>
          <p:cNvSpPr txBox="1"/>
          <p:nvPr/>
        </p:nvSpPr>
        <p:spPr>
          <a:xfrm>
            <a:off x="954136" y="3802204"/>
            <a:ext cx="196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primal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4106BD-A761-4261-B043-F70A2FC01034}"/>
              </a:ext>
            </a:extLst>
          </p:cNvPr>
          <p:cNvSpPr txBox="1"/>
          <p:nvPr/>
        </p:nvSpPr>
        <p:spPr>
          <a:xfrm>
            <a:off x="5261502" y="2251746"/>
            <a:ext cx="65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2772ABC-E1DA-418B-8466-E55B4F1BAE14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6213" y="2651856"/>
            <a:ext cx="2704987" cy="2625909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88475F-BE4F-4D17-8F00-114EC9B1B9E2}"/>
              </a:ext>
            </a:extLst>
          </p:cNvPr>
          <p:cNvSpPr txBox="1"/>
          <p:nvPr/>
        </p:nvSpPr>
        <p:spPr>
          <a:xfrm>
            <a:off x="3037453" y="5919463"/>
            <a:ext cx="5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836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 animBg="1"/>
      <p:bldP spid="45" grpId="0" animBg="1"/>
      <p:bldP spid="46" grpId="0" animBg="1"/>
      <p:bldP spid="51" grpId="0" animBg="1"/>
      <p:bldP spid="52" grpId="0"/>
      <p:bldP spid="53" grpId="0" animBg="1"/>
      <p:bldP spid="56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384C8F-0C62-440C-B081-60C38EA2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5" y="1923488"/>
            <a:ext cx="3522842" cy="2160233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00FF"/>
          </a:solidFill>
        </p:spPr>
        <p:txBody>
          <a:bodyPr/>
          <a:lstStyle/>
          <a:p>
            <a:pPr algn="l"/>
            <a:r>
              <a:rPr lang="en-IN" sz="3600" b="0" dirty="0">
                <a:solidFill>
                  <a:schemeClr val="bg1"/>
                </a:solidFill>
                <a:latin typeface="CMSS12"/>
              </a:rPr>
              <a:t>S</a:t>
            </a:r>
            <a:r>
              <a:rPr lang="en-IN" sz="3600" b="0" i="0" u="none" strike="noStrike" baseline="0" dirty="0">
                <a:solidFill>
                  <a:schemeClr val="bg1"/>
                </a:solidFill>
                <a:latin typeface="CMSS12"/>
              </a:rPr>
              <a:t>mallest triangle: Method and analysis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DDF238-DFFA-4D50-981F-7542D7E146A0}"/>
              </a:ext>
            </a:extLst>
          </p:cNvPr>
          <p:cNvSpPr/>
          <p:nvPr/>
        </p:nvSpPr>
        <p:spPr bwMode="auto">
          <a:xfrm>
            <a:off x="9558358" y="2399062"/>
            <a:ext cx="838200" cy="76200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299D75-256E-4B07-932F-E46CCC09F146}"/>
              </a:ext>
            </a:extLst>
          </p:cNvPr>
          <p:cNvSpPr txBox="1"/>
          <p:nvPr/>
        </p:nvSpPr>
        <p:spPr>
          <a:xfrm>
            <a:off x="9977458" y="4382737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A9341C-0D43-4B3C-8F81-47A772E50EAC}"/>
              </a:ext>
            </a:extLst>
          </p:cNvPr>
          <p:cNvSpPr txBox="1"/>
          <p:nvPr/>
        </p:nvSpPr>
        <p:spPr>
          <a:xfrm>
            <a:off x="9977458" y="5351445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E7572-5C4E-488B-9A36-F730CC117F82}"/>
              </a:ext>
            </a:extLst>
          </p:cNvPr>
          <p:cNvSpPr txBox="1"/>
          <p:nvPr/>
        </p:nvSpPr>
        <p:spPr>
          <a:xfrm>
            <a:off x="9677400" y="3198167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9637F-A0CD-4666-B543-4234CB6E8012}"/>
              </a:ext>
            </a:extLst>
          </p:cNvPr>
          <p:cNvSpPr txBox="1"/>
          <p:nvPr/>
        </p:nvSpPr>
        <p:spPr>
          <a:xfrm>
            <a:off x="9979532" y="3706399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3465155" y="2046008"/>
            <a:ext cx="118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SAT with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base 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E3326B-C7BD-4CD4-B7FD-1E80E9B3AA4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970533" y="2662118"/>
            <a:ext cx="629269" cy="545763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3732F3-9C68-4E13-B094-8BE5C6CC0936}"/>
              </a:ext>
            </a:extLst>
          </p:cNvPr>
          <p:cNvSpPr txBox="1"/>
          <p:nvPr/>
        </p:nvSpPr>
        <p:spPr>
          <a:xfrm>
            <a:off x="349830" y="2620365"/>
            <a:ext cx="5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5A6890-E016-4943-B584-215E6B0F68BE}"/>
              </a:ext>
            </a:extLst>
          </p:cNvPr>
          <p:cNvCxnSpPr/>
          <p:nvPr/>
        </p:nvCxnSpPr>
        <p:spPr bwMode="auto">
          <a:xfrm flipV="1">
            <a:off x="1072851" y="2239334"/>
            <a:ext cx="381000" cy="30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24F3DD-4300-46A3-B955-1229032D7F5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0468" y="1953887"/>
            <a:ext cx="239327" cy="20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C1921F-B7B1-4273-8BE7-86A473F22BD9}"/>
              </a:ext>
            </a:extLst>
          </p:cNvPr>
          <p:cNvSpPr txBox="1"/>
          <p:nvPr/>
        </p:nvSpPr>
        <p:spPr>
          <a:xfrm>
            <a:off x="688381" y="1953887"/>
            <a:ext cx="51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153B6-71D3-41D9-A5BD-37F16750F821}"/>
              </a:ext>
            </a:extLst>
          </p:cNvPr>
          <p:cNvSpPr txBox="1"/>
          <p:nvPr/>
        </p:nvSpPr>
        <p:spPr>
          <a:xfrm>
            <a:off x="1125447" y="1584343"/>
            <a:ext cx="51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CCFD4-C2B6-4781-873A-073CA3322A8A}"/>
              </a:ext>
            </a:extLst>
          </p:cNvPr>
          <p:cNvSpPr txBox="1"/>
          <p:nvPr/>
        </p:nvSpPr>
        <p:spPr>
          <a:xfrm rot="21195253">
            <a:off x="1667723" y="1663570"/>
            <a:ext cx="415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66BF2EC-D437-4EBC-B41A-9F79D66B99F4}"/>
              </a:ext>
            </a:extLst>
          </p:cNvPr>
          <p:cNvCxnSpPr>
            <a:stCxn id="12" idx="2"/>
          </p:cNvCxnSpPr>
          <p:nvPr/>
        </p:nvCxnSpPr>
        <p:spPr bwMode="auto">
          <a:xfrm rot="16200000" flipH="1">
            <a:off x="1806916" y="2219282"/>
            <a:ext cx="397575" cy="206284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7B45BB2-21EA-4F78-9BE6-8DC88F9B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30" y="1379277"/>
            <a:ext cx="3782544" cy="26425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A08F7EE-497F-4FF0-8271-9993B1382544}"/>
              </a:ext>
            </a:extLst>
          </p:cNvPr>
          <p:cNvSpPr txBox="1"/>
          <p:nvPr/>
        </p:nvSpPr>
        <p:spPr>
          <a:xfrm rot="21425794">
            <a:off x="3569342" y="3935229"/>
            <a:ext cx="6211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ab</a:t>
            </a:r>
            <a:endParaRPr kumimoji="0" lang="en-IN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982E690-72BB-4FE5-A612-4B9B03D5796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393285" y="3861793"/>
            <a:ext cx="431155" cy="2331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38DB657-D58B-4139-9401-58BB2A1A4E16}"/>
              </a:ext>
            </a:extLst>
          </p:cNvPr>
          <p:cNvSpPr/>
          <p:nvPr/>
        </p:nvSpPr>
        <p:spPr bwMode="auto">
          <a:xfrm>
            <a:off x="6550778" y="2469322"/>
            <a:ext cx="76200" cy="6559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0936C7-03BB-4A22-A2DC-4E41AA02E4BB}"/>
              </a:ext>
            </a:extLst>
          </p:cNvPr>
          <p:cNvSpPr/>
          <p:nvPr/>
        </p:nvSpPr>
        <p:spPr bwMode="auto">
          <a:xfrm>
            <a:off x="6550778" y="3459058"/>
            <a:ext cx="76200" cy="65590"/>
          </a:xfrm>
          <a:prstGeom prst="ellipse">
            <a:avLst/>
          </a:prstGeom>
          <a:solidFill>
            <a:srgbClr val="3333FF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5C1A2E-3F0E-4069-9260-F2A385F99BFD}"/>
              </a:ext>
            </a:extLst>
          </p:cNvPr>
          <p:cNvSpPr txBox="1"/>
          <p:nvPr/>
        </p:nvSpPr>
        <p:spPr>
          <a:xfrm>
            <a:off x="6019845" y="1746180"/>
            <a:ext cx="169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dual plane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C69FA6-3B55-4AED-961C-15756DBE88DD}"/>
              </a:ext>
            </a:extLst>
          </p:cNvPr>
          <p:cNvSpPr txBox="1"/>
          <p:nvPr/>
        </p:nvSpPr>
        <p:spPr>
          <a:xfrm>
            <a:off x="994617" y="3622840"/>
            <a:ext cx="196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primal plane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60A8B-BBE1-41C6-B92A-55F99E516929}"/>
              </a:ext>
            </a:extLst>
          </p:cNvPr>
          <p:cNvSpPr txBox="1"/>
          <p:nvPr/>
        </p:nvSpPr>
        <p:spPr>
          <a:xfrm>
            <a:off x="307538" y="727454"/>
            <a:ext cx="7788498" cy="769441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There is no line that crosses the segment that joins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 and (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ab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)*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Thus,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 and (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ab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)* must lie in the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same cell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of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4F1D061-BAAB-49CA-9B09-988CBECBF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454" y="4063113"/>
            <a:ext cx="3875675" cy="784688"/>
          </a:xfrm>
          <a:prstGeom prst="rect">
            <a:avLst/>
          </a:prstGeom>
          <a:ln w="28575">
            <a:solidFill>
              <a:srgbClr val="87D078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605692-7337-4174-83F4-6F238E4D8A8D}"/>
              </a:ext>
            </a:extLst>
          </p:cNvPr>
          <p:cNvSpPr txBox="1"/>
          <p:nvPr/>
        </p:nvSpPr>
        <p:spPr>
          <a:xfrm>
            <a:off x="172110" y="4867557"/>
            <a:ext cx="8871396" cy="193899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Construct the arrangement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*) for the dual plane using DCEL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  <a:sym typeface="Symbol" panose="05050102010706020507" pitchFamily="18" charset="2"/>
              </a:rPr>
              <a:t>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)-time;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For each intersection point in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*), find the line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* that is vertically below (and above) lying in the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same cell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; there are only two candidates! retain the triplet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    {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*,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*,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*} for which the Area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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 minimum in the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primal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  <a:sym typeface="Symbol" panose="05050102010706020507" pitchFamily="18" charset="2"/>
              </a:rPr>
              <a:t>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)-time, summing over all intersection points and the respective cells;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Total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  <a:sym typeface="Symbol" panose="05050102010706020507" pitchFamily="18" charset="2"/>
              </a:rPr>
              <a:t>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 time for finding the overall smallest triangle!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547716-7C07-46C3-85F0-30DDC1736CE6}"/>
              </a:ext>
            </a:extLst>
          </p:cNvPr>
          <p:cNvSpPr txBox="1"/>
          <p:nvPr/>
        </p:nvSpPr>
        <p:spPr>
          <a:xfrm>
            <a:off x="8187476" y="2369173"/>
            <a:ext cx="60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P*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54D6B-7D1F-481B-8CBB-45C9601220DF}"/>
              </a:ext>
            </a:extLst>
          </p:cNvPr>
          <p:cNvSpPr txBox="1"/>
          <p:nvPr/>
        </p:nvSpPr>
        <p:spPr>
          <a:xfrm>
            <a:off x="4493" y="4192307"/>
            <a:ext cx="3335622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Overall, each edge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 visited at most twice!</a:t>
            </a:r>
          </a:p>
        </p:txBody>
      </p:sp>
    </p:spTree>
    <p:extLst>
      <p:ext uri="{BB962C8B-B14F-4D97-AF65-F5344CB8AC3E}">
        <p14:creationId xmlns:p14="http://schemas.microsoft.com/office/powerpoint/2010/main" val="23600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Geometric Interpretation of Duality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685800" y="801210"/>
            <a:ext cx="7404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0070C0"/>
                </a:solidFill>
              </a:rPr>
              <a:t>Question:</a:t>
            </a:r>
            <a:r>
              <a:rPr lang="en-IN" sz="2400" dirty="0">
                <a:solidFill>
                  <a:srgbClr val="0070C0"/>
                </a:solidFill>
              </a:rPr>
              <a:t> If the primal and dual planes are drawn together, when would line </a:t>
            </a:r>
            <a:r>
              <a:rPr lang="en-IN" sz="2400" i="1" dirty="0">
                <a:solidFill>
                  <a:srgbClr val="0070C0"/>
                </a:solidFill>
              </a:rPr>
              <a:t>p</a:t>
            </a:r>
            <a:r>
              <a:rPr lang="en-IN" sz="2400" dirty="0">
                <a:solidFill>
                  <a:srgbClr val="0070C0"/>
                </a:solidFill>
              </a:rPr>
              <a:t>* pass through point </a:t>
            </a:r>
            <a:r>
              <a:rPr lang="en-IN" sz="2400" i="1" dirty="0">
                <a:solidFill>
                  <a:srgbClr val="0070C0"/>
                </a:solidFill>
              </a:rPr>
              <a:t>p</a:t>
            </a:r>
            <a:r>
              <a:rPr lang="en-IN" sz="2400" dirty="0">
                <a:solidFill>
                  <a:srgbClr val="0070C0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53E83-8A05-4DB1-A318-416C1645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19" y="2254949"/>
            <a:ext cx="3416626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4B7975-4CFF-4B9C-BE0F-A6306B75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981200"/>
            <a:ext cx="5205982" cy="46481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F3366A-0849-414C-9407-9024CB143E4E}"/>
              </a:ext>
            </a:extLst>
          </p:cNvPr>
          <p:cNvSpPr txBox="1"/>
          <p:nvPr/>
        </p:nvSpPr>
        <p:spPr>
          <a:xfrm>
            <a:off x="79931" y="5410200"/>
            <a:ext cx="388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Let </a:t>
            </a:r>
            <a:r>
              <a:rPr lang="en-IN" sz="2400" i="1" dirty="0">
                <a:solidFill>
                  <a:srgbClr val="0070C0"/>
                </a:solidFill>
              </a:rPr>
              <a:t>p</a:t>
            </a:r>
            <a:r>
              <a:rPr lang="en-IN" sz="2400" dirty="0">
                <a:solidFill>
                  <a:srgbClr val="0070C0"/>
                </a:solidFill>
              </a:rPr>
              <a:t>(</a:t>
            </a:r>
            <a:r>
              <a:rPr lang="en-IN" sz="2400" i="1" dirty="0">
                <a:solidFill>
                  <a:srgbClr val="0070C0"/>
                </a:solidFill>
              </a:rPr>
              <a:t>p</a:t>
            </a:r>
            <a:r>
              <a:rPr lang="en-IN" sz="2400" i="1" baseline="-25000" dirty="0">
                <a:solidFill>
                  <a:srgbClr val="0070C0"/>
                </a:solidFill>
              </a:rPr>
              <a:t>x</a:t>
            </a:r>
            <a:r>
              <a:rPr lang="en-IN" sz="2400" dirty="0">
                <a:solidFill>
                  <a:srgbClr val="0070C0"/>
                </a:solidFill>
              </a:rPr>
              <a:t>, </a:t>
            </a:r>
            <a:r>
              <a:rPr lang="en-IN" sz="2400" i="1" dirty="0" err="1">
                <a:solidFill>
                  <a:srgbClr val="0070C0"/>
                </a:solidFill>
              </a:rPr>
              <a:t>p</a:t>
            </a:r>
            <a:r>
              <a:rPr lang="en-IN" sz="2400" i="1" baseline="-25000" dirty="0" err="1">
                <a:solidFill>
                  <a:srgbClr val="0070C0"/>
                </a:solidFill>
              </a:rPr>
              <a:t>y</a:t>
            </a:r>
            <a:r>
              <a:rPr lang="en-IN" sz="2400" dirty="0">
                <a:solidFill>
                  <a:srgbClr val="0070C0"/>
                </a:solidFill>
              </a:rPr>
              <a:t>) be a point on this parabola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93337-DA79-4AFA-8964-E7ED923D7205}"/>
              </a:ext>
            </a:extLst>
          </p:cNvPr>
          <p:cNvSpPr txBox="1"/>
          <p:nvPr/>
        </p:nvSpPr>
        <p:spPr>
          <a:xfrm>
            <a:off x="3868445" y="1981200"/>
            <a:ext cx="4779145" cy="17918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FBF5A-986D-4F8B-AB52-0CBEF32D4686}"/>
              </a:ext>
            </a:extLst>
          </p:cNvPr>
          <p:cNvSpPr txBox="1"/>
          <p:nvPr/>
        </p:nvSpPr>
        <p:spPr>
          <a:xfrm>
            <a:off x="3990545" y="3733800"/>
            <a:ext cx="4879213" cy="121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FBED-E426-4FC9-81EA-5277E078F87C}"/>
              </a:ext>
            </a:extLst>
          </p:cNvPr>
          <p:cNvSpPr txBox="1"/>
          <p:nvPr/>
        </p:nvSpPr>
        <p:spPr>
          <a:xfrm>
            <a:off x="3966131" y="5047818"/>
            <a:ext cx="4949269" cy="14291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810E6E-3DFE-4D10-A4CB-71B331A49D7E}"/>
              </a:ext>
            </a:extLst>
          </p:cNvPr>
          <p:cNvCxnSpPr/>
          <p:nvPr/>
        </p:nvCxnSpPr>
        <p:spPr bwMode="auto">
          <a:xfrm>
            <a:off x="265875" y="4782844"/>
            <a:ext cx="3514312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57D54-2C2A-4E9A-A1B4-A4CDA4E69CB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11044" y="2401410"/>
            <a:ext cx="0" cy="274320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A41CB4-2DC4-40D3-9898-2372EFA9C406}"/>
              </a:ext>
            </a:extLst>
          </p:cNvPr>
          <p:cNvSpPr txBox="1"/>
          <p:nvPr/>
        </p:nvSpPr>
        <p:spPr>
          <a:xfrm>
            <a:off x="79931" y="2081883"/>
            <a:ext cx="4655566" cy="3472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E2BC-DBA9-4C0B-A90B-4207DF8A44B8}"/>
              </a:ext>
            </a:extLst>
          </p:cNvPr>
          <p:cNvSpPr txBox="1"/>
          <p:nvPr/>
        </p:nvSpPr>
        <p:spPr>
          <a:xfrm>
            <a:off x="7392944" y="6445492"/>
            <a:ext cx="169923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Book</a:t>
            </a:r>
          </a:p>
        </p:txBody>
      </p:sp>
    </p:spTree>
    <p:extLst>
      <p:ext uri="{BB962C8B-B14F-4D97-AF65-F5344CB8AC3E}">
        <p14:creationId xmlns:p14="http://schemas.microsoft.com/office/powerpoint/2010/main" val="116651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06226DA-B5F3-40E5-BDFE-47B2FB1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76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Geometric Interpretation of Duality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53E83-8A05-4DB1-A318-416C1645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1" y="2222275"/>
            <a:ext cx="3416626" cy="3276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F3366A-0849-414C-9407-9024CB143E4E}"/>
              </a:ext>
            </a:extLst>
          </p:cNvPr>
          <p:cNvSpPr txBox="1"/>
          <p:nvPr/>
        </p:nvSpPr>
        <p:spPr>
          <a:xfrm>
            <a:off x="51818" y="5498875"/>
            <a:ext cx="4111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Let </a:t>
            </a:r>
            <a:r>
              <a:rPr lang="en-IN" sz="2400" i="1" dirty="0">
                <a:solidFill>
                  <a:srgbClr val="0070C0"/>
                </a:solidFill>
              </a:rPr>
              <a:t>q</a:t>
            </a:r>
            <a:r>
              <a:rPr lang="en-IN" sz="2400" dirty="0">
                <a:solidFill>
                  <a:srgbClr val="0070C0"/>
                </a:solidFill>
              </a:rPr>
              <a:t>(</a:t>
            </a:r>
            <a:r>
              <a:rPr lang="en-IN" sz="2400" i="1" dirty="0" err="1">
                <a:solidFill>
                  <a:srgbClr val="0070C0"/>
                </a:solidFill>
              </a:rPr>
              <a:t>q</a:t>
            </a:r>
            <a:r>
              <a:rPr lang="en-IN" sz="2400" i="1" baseline="-25000" dirty="0" err="1">
                <a:solidFill>
                  <a:srgbClr val="0070C0"/>
                </a:solidFill>
              </a:rPr>
              <a:t>x</a:t>
            </a:r>
            <a:r>
              <a:rPr lang="en-IN" sz="2400" dirty="0">
                <a:solidFill>
                  <a:srgbClr val="0070C0"/>
                </a:solidFill>
              </a:rPr>
              <a:t>, </a:t>
            </a:r>
            <a:r>
              <a:rPr lang="en-IN" sz="2400" i="1" dirty="0" err="1">
                <a:solidFill>
                  <a:srgbClr val="0070C0"/>
                </a:solidFill>
              </a:rPr>
              <a:t>q</a:t>
            </a:r>
            <a:r>
              <a:rPr lang="en-IN" sz="2400" i="1" baseline="-25000" dirty="0" err="1">
                <a:solidFill>
                  <a:srgbClr val="0070C0"/>
                </a:solidFill>
              </a:rPr>
              <a:t>y</a:t>
            </a:r>
            <a:r>
              <a:rPr lang="en-IN" sz="2400" dirty="0">
                <a:solidFill>
                  <a:srgbClr val="0070C0"/>
                </a:solidFill>
              </a:rPr>
              <a:t>) be a general point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D4055-224E-44E8-A95C-1F2250518EC1}"/>
              </a:ext>
            </a:extLst>
          </p:cNvPr>
          <p:cNvGrpSpPr/>
          <p:nvPr/>
        </p:nvGrpSpPr>
        <p:grpSpPr>
          <a:xfrm>
            <a:off x="3962400" y="1183438"/>
            <a:ext cx="4646556" cy="4415902"/>
            <a:chOff x="3962400" y="1918989"/>
            <a:chExt cx="5205982" cy="47892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4B7975-4CFF-4B9C-BE0F-A6306B75A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2060089"/>
              <a:ext cx="5205982" cy="464819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93337-DA79-4AFA-8964-E7ED923D7205}"/>
                </a:ext>
              </a:extLst>
            </p:cNvPr>
            <p:cNvSpPr txBox="1"/>
            <p:nvPr/>
          </p:nvSpPr>
          <p:spPr>
            <a:xfrm>
              <a:off x="3962401" y="1918989"/>
              <a:ext cx="4268708" cy="8360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1FBF5A-986D-4F8B-AB52-0CBEF32D4686}"/>
                </a:ext>
              </a:extLst>
            </p:cNvPr>
            <p:cNvSpPr txBox="1"/>
            <p:nvPr/>
          </p:nvSpPr>
          <p:spPr>
            <a:xfrm>
              <a:off x="4107278" y="3255427"/>
              <a:ext cx="4831202" cy="32215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810E6E-3DFE-4D10-A4CB-71B331A49D7E}"/>
              </a:ext>
            </a:extLst>
          </p:cNvPr>
          <p:cNvCxnSpPr/>
          <p:nvPr/>
        </p:nvCxnSpPr>
        <p:spPr bwMode="auto">
          <a:xfrm>
            <a:off x="265875" y="4782844"/>
            <a:ext cx="3514312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57D54-2C2A-4E9A-A1B4-A4CDA4E69CB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11044" y="2401410"/>
            <a:ext cx="0" cy="274320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953B6BA-FF09-48F7-BAE9-B36E612055F1}"/>
              </a:ext>
            </a:extLst>
          </p:cNvPr>
          <p:cNvCxnSpPr/>
          <p:nvPr/>
        </p:nvCxnSpPr>
        <p:spPr bwMode="auto">
          <a:xfrm rot="5400000" flipH="1" flipV="1">
            <a:off x="1790178" y="5259432"/>
            <a:ext cx="484776" cy="255132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50BA90-B6A6-4529-8FAA-F8D1E6ADA63C}"/>
              </a:ext>
            </a:extLst>
          </p:cNvPr>
          <p:cNvSpPr txBox="1"/>
          <p:nvPr/>
        </p:nvSpPr>
        <p:spPr>
          <a:xfrm>
            <a:off x="4062982" y="2718047"/>
            <a:ext cx="4876304" cy="193899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Draw a vertical line through </a:t>
            </a:r>
            <a:r>
              <a:rPr lang="en-IN" sz="2400" i="1" dirty="0"/>
              <a:t>q</a:t>
            </a:r>
            <a:r>
              <a:rPr lang="en-IN" sz="2400" dirty="0"/>
              <a:t>, let it intersect with the parabola at point </a:t>
            </a:r>
            <a:r>
              <a:rPr lang="en-IN" sz="2400" i="1" dirty="0"/>
              <a:t>p;</a:t>
            </a:r>
          </a:p>
          <a:p>
            <a:r>
              <a:rPr lang="en-IN" sz="2400" dirty="0"/>
              <a:t>Draw a tangent to the parabola passing through </a:t>
            </a:r>
            <a:r>
              <a:rPr lang="en-IN" sz="2400" i="1" dirty="0"/>
              <a:t>p; </a:t>
            </a:r>
          </a:p>
          <a:p>
            <a:r>
              <a:rPr lang="en-IN" sz="2400" dirty="0"/>
              <a:t>We know that this tangent is </a:t>
            </a:r>
            <a:r>
              <a:rPr lang="en-IN" sz="2400" i="1" dirty="0"/>
              <a:t>p*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86CD1-D751-4C14-ACF5-127398D31C39}"/>
              </a:ext>
            </a:extLst>
          </p:cNvPr>
          <p:cNvSpPr txBox="1"/>
          <p:nvPr/>
        </p:nvSpPr>
        <p:spPr>
          <a:xfrm>
            <a:off x="4058368" y="4798389"/>
            <a:ext cx="5029200" cy="16619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Draw a line parallel to </a:t>
            </a:r>
            <a:r>
              <a:rPr lang="en-IN" sz="2400" i="1" dirty="0"/>
              <a:t>p</a:t>
            </a:r>
            <a:r>
              <a:rPr lang="en-IN" sz="2400" dirty="0"/>
              <a:t>* passing through a point </a:t>
            </a:r>
            <a:r>
              <a:rPr lang="en-IN" sz="2400" i="1" dirty="0"/>
              <a:t>q</a:t>
            </a:r>
            <a:r>
              <a:rPr lang="en-IN" sz="2400" dirty="0">
                <a:sym typeface="Symbol" panose="05050102010706020507" pitchFamily="18" charset="2"/>
              </a:rPr>
              <a:t></a:t>
            </a:r>
            <a:r>
              <a:rPr lang="en-IN" sz="2400" dirty="0"/>
              <a:t> such that </a:t>
            </a:r>
            <a:r>
              <a:rPr lang="en-IN" sz="2400" i="1" dirty="0"/>
              <a:t>p </a:t>
            </a:r>
            <a:r>
              <a:rPr lang="en-IN" sz="2400" dirty="0"/>
              <a:t>lies at the mid-point of the vertical segment </a:t>
            </a:r>
            <a:r>
              <a:rPr lang="en-IN" sz="2400" i="1" dirty="0" err="1"/>
              <a:t>qq</a:t>
            </a:r>
            <a:r>
              <a:rPr lang="en-IN" sz="2400" dirty="0">
                <a:sym typeface="Symbol" panose="05050102010706020507" pitchFamily="18" charset="2"/>
              </a:rPr>
              <a:t>;</a:t>
            </a:r>
          </a:p>
          <a:p>
            <a:endParaRPr lang="en-IN" sz="600" dirty="0">
              <a:sym typeface="Symbol" panose="05050102010706020507" pitchFamily="18" charset="2"/>
            </a:endParaRPr>
          </a:p>
          <a:p>
            <a:r>
              <a:rPr lang="en-IN" sz="2400" dirty="0">
                <a:sym typeface="Symbol" panose="05050102010706020507" pitchFamily="18" charset="2"/>
              </a:rPr>
              <a:t>This line will be </a:t>
            </a:r>
            <a:r>
              <a:rPr lang="en-IN" sz="2400" i="1" dirty="0">
                <a:sym typeface="Symbol" panose="05050102010706020507" pitchFamily="18" charset="2"/>
              </a:rPr>
              <a:t>q</a:t>
            </a:r>
            <a:r>
              <a:rPr lang="en-IN" sz="2400" dirty="0">
                <a:sym typeface="Symbol" panose="05050102010706020507" pitchFamily="18" charset="2"/>
              </a:rPr>
              <a:t>*!</a:t>
            </a:r>
            <a:r>
              <a:rPr lang="en-IN" sz="2400" dirty="0"/>
              <a:t>  Why?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B52D7-0E08-48A4-BD54-524BFCB55B63}"/>
              </a:ext>
            </a:extLst>
          </p:cNvPr>
          <p:cNvSpPr txBox="1"/>
          <p:nvPr/>
        </p:nvSpPr>
        <p:spPr>
          <a:xfrm>
            <a:off x="417048" y="1031014"/>
            <a:ext cx="8300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0070C0"/>
                </a:solidFill>
              </a:rPr>
              <a:t>Question:</a:t>
            </a:r>
            <a:r>
              <a:rPr lang="en-IN" sz="2400" dirty="0">
                <a:solidFill>
                  <a:srgbClr val="0070C0"/>
                </a:solidFill>
              </a:rPr>
              <a:t> What is the relative location of line </a:t>
            </a:r>
            <a:r>
              <a:rPr lang="en-IN" sz="2400" i="1" dirty="0">
                <a:solidFill>
                  <a:srgbClr val="0070C0"/>
                </a:solidFill>
              </a:rPr>
              <a:t>q</a:t>
            </a:r>
            <a:r>
              <a:rPr lang="en-IN" sz="2400" dirty="0">
                <a:solidFill>
                  <a:srgbClr val="0070C0"/>
                </a:solidFill>
              </a:rPr>
              <a:t>* </a:t>
            </a:r>
            <a:r>
              <a:rPr lang="en-IN" sz="2400" i="1" dirty="0" err="1">
                <a:solidFill>
                  <a:srgbClr val="0070C0"/>
                </a:solidFill>
              </a:rPr>
              <a:t>w.r.t.</a:t>
            </a:r>
            <a:r>
              <a:rPr lang="en-IN" sz="2400" dirty="0">
                <a:solidFill>
                  <a:srgbClr val="0070C0"/>
                </a:solidFill>
              </a:rPr>
              <a:t> point </a:t>
            </a:r>
            <a:r>
              <a:rPr lang="en-IN" sz="2400" i="1" dirty="0">
                <a:solidFill>
                  <a:srgbClr val="0070C0"/>
                </a:solidFill>
              </a:rPr>
              <a:t>q</a:t>
            </a:r>
            <a:r>
              <a:rPr lang="en-IN" sz="24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6E9541F-10B4-48FC-B33C-2195D20313E6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895602" y="2254948"/>
            <a:ext cx="1196108" cy="4630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ABC0F69-BA5B-4B36-82F1-D549880047FF}"/>
              </a:ext>
            </a:extLst>
          </p:cNvPr>
          <p:cNvSpPr/>
          <p:nvPr/>
        </p:nvSpPr>
        <p:spPr bwMode="auto">
          <a:xfrm>
            <a:off x="1142999" y="3456438"/>
            <a:ext cx="113617" cy="101033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10730-FDE6-4A13-BFC0-0237EA59CC80}"/>
              </a:ext>
            </a:extLst>
          </p:cNvPr>
          <p:cNvSpPr txBox="1"/>
          <p:nvPr/>
        </p:nvSpPr>
        <p:spPr>
          <a:xfrm>
            <a:off x="1217738" y="3198167"/>
            <a:ext cx="49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q</a:t>
            </a:r>
            <a:endParaRPr lang="en-IN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209BC0-7E3F-4EAB-990C-8898777D5292}"/>
              </a:ext>
            </a:extLst>
          </p:cNvPr>
          <p:cNvCxnSpPr>
            <a:cxnSpLocks/>
          </p:cNvCxnSpPr>
          <p:nvPr/>
        </p:nvCxnSpPr>
        <p:spPr bwMode="auto">
          <a:xfrm>
            <a:off x="1192947" y="3541195"/>
            <a:ext cx="0" cy="887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3A4B41-2231-4EF7-B257-6535D6DB8648}"/>
              </a:ext>
            </a:extLst>
          </p:cNvPr>
          <p:cNvCxnSpPr>
            <a:cxnSpLocks/>
          </p:cNvCxnSpPr>
          <p:nvPr/>
        </p:nvCxnSpPr>
        <p:spPr bwMode="auto">
          <a:xfrm>
            <a:off x="641742" y="3302263"/>
            <a:ext cx="865606" cy="18000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9FEE4B-C435-4075-B8D1-037B83F9EFA0}"/>
              </a:ext>
            </a:extLst>
          </p:cNvPr>
          <p:cNvSpPr txBox="1"/>
          <p:nvPr/>
        </p:nvSpPr>
        <p:spPr>
          <a:xfrm>
            <a:off x="343789" y="2954284"/>
            <a:ext cx="49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q*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  <p:bldP spid="7" grpId="0" animBg="1"/>
      <p:bldP spid="14" grpId="0" animBg="1"/>
      <p:bldP spid="15" grpId="0"/>
      <p:bldP spid="35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/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371141</TotalTime>
  <Words>919</Words>
  <Application>Microsoft Office PowerPoint</Application>
  <PresentationFormat>On-screen Show (4:3)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Arial</vt:lpstr>
      <vt:lpstr>Arial Narrow</vt:lpstr>
      <vt:lpstr>Calibri</vt:lpstr>
      <vt:lpstr>CIDFont+F2</vt:lpstr>
      <vt:lpstr>CMMI10</vt:lpstr>
      <vt:lpstr>CMR10</vt:lpstr>
      <vt:lpstr>CMR7</vt:lpstr>
      <vt:lpstr>CMSS12</vt:lpstr>
      <vt:lpstr>CMSS8</vt:lpstr>
      <vt:lpstr>CMSSI10</vt:lpstr>
      <vt:lpstr>CMSY10</vt:lpstr>
      <vt:lpstr>NimbusRomNo9L-Regu</vt:lpstr>
      <vt:lpstr>Tahoma</vt:lpstr>
      <vt:lpstr>Times</vt:lpstr>
      <vt:lpstr>Times New Roman</vt:lpstr>
      <vt:lpstr>Wingdings</vt:lpstr>
      <vt:lpstr>Soaring</vt:lpstr>
      <vt:lpstr>2_42nd-bluefull</vt:lpstr>
      <vt:lpstr>1_Default Design</vt:lpstr>
      <vt:lpstr>2_Default Design</vt:lpstr>
      <vt:lpstr> CS60064                                   Spring 2022                  Computational Geometry</vt:lpstr>
      <vt:lpstr>Arrangements</vt:lpstr>
      <vt:lpstr>Duality of Lines and Points in 2D</vt:lpstr>
      <vt:lpstr>Problem of the Day: Smallest Triangle</vt:lpstr>
      <vt:lpstr>Smallest triangle</vt:lpstr>
      <vt:lpstr>Smallest triangle</vt:lpstr>
      <vt:lpstr>Smallest triangle: Method and analysis</vt:lpstr>
      <vt:lpstr>Geometric Interpretation of Duality</vt:lpstr>
      <vt:lpstr>Geometric Interpretation of Duality</vt:lpstr>
      <vt:lpstr>Angularly Sorted Sequence w.r.t. Vertices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2403</cp:revision>
  <cp:lastPrinted>1601-01-01T00:00:00Z</cp:lastPrinted>
  <dcterms:created xsi:type="dcterms:W3CDTF">1601-01-01T00:00:00Z</dcterms:created>
  <dcterms:modified xsi:type="dcterms:W3CDTF">2022-03-11T14:54:32Z</dcterms:modified>
</cp:coreProperties>
</file>