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70" r:id="rId14"/>
    <p:sldId id="271" r:id="rId15"/>
    <p:sldId id="272" r:id="rId16"/>
    <p:sldId id="273" r:id="rId17"/>
    <p:sldId id="269" r:id="rId18"/>
    <p:sldId id="259" r:id="rId19"/>
    <p:sldId id="298" r:id="rId20"/>
    <p:sldId id="276" r:id="rId21"/>
    <p:sldId id="315" r:id="rId22"/>
    <p:sldId id="299" r:id="rId23"/>
    <p:sldId id="277" r:id="rId24"/>
    <p:sldId id="279" r:id="rId25"/>
    <p:sldId id="303" r:id="rId26"/>
    <p:sldId id="313" r:id="rId27"/>
    <p:sldId id="301" r:id="rId28"/>
    <p:sldId id="304" r:id="rId29"/>
    <p:sldId id="305" r:id="rId30"/>
    <p:sldId id="314" r:id="rId31"/>
    <p:sldId id="280" r:id="rId32"/>
    <p:sldId id="316" r:id="rId33"/>
    <p:sldId id="307" r:id="rId34"/>
    <p:sldId id="284" r:id="rId35"/>
    <p:sldId id="312" r:id="rId36"/>
    <p:sldId id="309" r:id="rId37"/>
    <p:sldId id="310" r:id="rId38"/>
    <p:sldId id="282" r:id="rId39"/>
    <p:sldId id="311" r:id="rId40"/>
    <p:sldId id="308" r:id="rId41"/>
    <p:sldId id="3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414FD1-A7BB-419B-BC04-A36D6819BC5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BFE07BA-4CC8-47D4-A6EF-5207F0B2BCC7}">
      <dgm:prSet phldrT="[Text]" custT="1"/>
      <dgm:spPr>
        <a:solidFill>
          <a:schemeClr val="accent3">
            <a:lumMod val="60000"/>
            <a:lumOff val="40000"/>
          </a:schemeClr>
        </a:solidFill>
      </dgm:spPr>
      <dgm:t>
        <a:bodyPr/>
        <a:lstStyle/>
        <a:p>
          <a:r>
            <a:rPr lang="en-US" sz="2400" b="1" dirty="0" smtClean="0">
              <a:solidFill>
                <a:schemeClr val="accent2">
                  <a:lumMod val="75000"/>
                </a:schemeClr>
              </a:solidFill>
            </a:rPr>
            <a:t>Self concept</a:t>
          </a:r>
          <a:endParaRPr lang="en-US" sz="2400" dirty="0">
            <a:solidFill>
              <a:schemeClr val="accent2">
                <a:lumMod val="75000"/>
              </a:schemeClr>
            </a:solidFill>
          </a:endParaRPr>
        </a:p>
      </dgm:t>
    </dgm:pt>
    <dgm:pt modelId="{73F6EEF6-5B5F-44CD-846B-42DB8E600555}" type="parTrans" cxnId="{D609A45D-5D26-4C58-9CD5-EE642771D490}">
      <dgm:prSet/>
      <dgm:spPr/>
      <dgm:t>
        <a:bodyPr/>
        <a:lstStyle/>
        <a:p>
          <a:endParaRPr lang="en-US"/>
        </a:p>
      </dgm:t>
    </dgm:pt>
    <dgm:pt modelId="{046583DA-E13C-4ED3-8729-A257128E34E3}" type="sibTrans" cxnId="{D609A45D-5D26-4C58-9CD5-EE642771D490}">
      <dgm:prSet/>
      <dgm:spPr/>
      <dgm:t>
        <a:bodyPr/>
        <a:lstStyle/>
        <a:p>
          <a:endParaRPr lang="en-US"/>
        </a:p>
      </dgm:t>
    </dgm:pt>
    <dgm:pt modelId="{6F3B60C8-AF6C-4280-B64F-70AE40EA414C}">
      <dgm:prSet phldrT="[Text]" custT="1"/>
      <dgm:spPr>
        <a:solidFill>
          <a:schemeClr val="accent3">
            <a:lumMod val="60000"/>
            <a:lumOff val="40000"/>
          </a:schemeClr>
        </a:solidFill>
      </dgm:spPr>
      <dgm:t>
        <a:bodyPr/>
        <a:lstStyle/>
        <a:p>
          <a:r>
            <a:rPr lang="en-US" sz="2400" b="1" dirty="0" smtClean="0">
              <a:solidFill>
                <a:schemeClr val="accent2">
                  <a:lumMod val="75000"/>
                </a:schemeClr>
              </a:solidFill>
            </a:rPr>
            <a:t>Self Efficacy</a:t>
          </a:r>
          <a:endParaRPr lang="en-US" sz="2400" dirty="0">
            <a:solidFill>
              <a:schemeClr val="accent2">
                <a:lumMod val="75000"/>
              </a:schemeClr>
            </a:solidFill>
          </a:endParaRPr>
        </a:p>
      </dgm:t>
    </dgm:pt>
    <dgm:pt modelId="{52483D3C-0EA5-4D65-8E36-6636B33A2EB1}" type="parTrans" cxnId="{705190C9-3A0D-49A3-944B-385B9C046B9F}">
      <dgm:prSet/>
      <dgm:spPr/>
      <dgm:t>
        <a:bodyPr/>
        <a:lstStyle/>
        <a:p>
          <a:endParaRPr lang="en-US"/>
        </a:p>
      </dgm:t>
    </dgm:pt>
    <dgm:pt modelId="{A8545EF3-078F-47DF-93DC-97DE2384B9D2}" type="sibTrans" cxnId="{705190C9-3A0D-49A3-944B-385B9C046B9F}">
      <dgm:prSet/>
      <dgm:spPr/>
      <dgm:t>
        <a:bodyPr/>
        <a:lstStyle/>
        <a:p>
          <a:endParaRPr lang="en-US"/>
        </a:p>
      </dgm:t>
    </dgm:pt>
    <dgm:pt modelId="{0FF4E95C-8B33-40D2-B78D-0E2DF15E2A1C}">
      <dgm:prSet phldrT="[Text]" custT="1"/>
      <dgm:spPr>
        <a:solidFill>
          <a:schemeClr val="accent3">
            <a:lumMod val="60000"/>
            <a:lumOff val="40000"/>
          </a:schemeClr>
        </a:solidFill>
      </dgm:spPr>
      <dgm:t>
        <a:bodyPr/>
        <a:lstStyle/>
        <a:p>
          <a:r>
            <a:rPr lang="en-US" sz="2400" b="1" dirty="0" smtClean="0">
              <a:solidFill>
                <a:schemeClr val="accent2">
                  <a:lumMod val="75000"/>
                </a:schemeClr>
              </a:solidFill>
            </a:rPr>
            <a:t>Self awareness</a:t>
          </a:r>
          <a:endParaRPr lang="en-US" sz="1800" dirty="0"/>
        </a:p>
      </dgm:t>
    </dgm:pt>
    <dgm:pt modelId="{C9851240-7129-430F-BD20-084DA97F08B0}" type="parTrans" cxnId="{DFB850EA-9A99-4E94-98AC-9ADD837BC79A}">
      <dgm:prSet/>
      <dgm:spPr/>
      <dgm:t>
        <a:bodyPr/>
        <a:lstStyle/>
        <a:p>
          <a:endParaRPr lang="en-US"/>
        </a:p>
      </dgm:t>
    </dgm:pt>
    <dgm:pt modelId="{10A0C9EA-C132-4225-9936-1CABB86315FF}" type="sibTrans" cxnId="{DFB850EA-9A99-4E94-98AC-9ADD837BC79A}">
      <dgm:prSet/>
      <dgm:spPr/>
      <dgm:t>
        <a:bodyPr/>
        <a:lstStyle/>
        <a:p>
          <a:endParaRPr lang="en-US"/>
        </a:p>
      </dgm:t>
    </dgm:pt>
    <dgm:pt modelId="{A1AB71E1-042C-4E3A-85E7-96143B4BCA24}">
      <dgm:prSet custT="1"/>
      <dgm:spPr>
        <a:solidFill>
          <a:schemeClr val="accent3">
            <a:lumMod val="60000"/>
            <a:lumOff val="40000"/>
          </a:schemeClr>
        </a:solidFill>
      </dgm:spPr>
      <dgm:t>
        <a:bodyPr/>
        <a:lstStyle/>
        <a:p>
          <a:r>
            <a:rPr lang="en-US" sz="2400" b="1" dirty="0" smtClean="0">
              <a:solidFill>
                <a:schemeClr val="accent2">
                  <a:lumMod val="75000"/>
                </a:schemeClr>
              </a:solidFill>
            </a:rPr>
            <a:t>Self ideal</a:t>
          </a:r>
          <a:endParaRPr lang="en-US" sz="2400" dirty="0">
            <a:solidFill>
              <a:schemeClr val="accent2">
                <a:lumMod val="75000"/>
              </a:schemeClr>
            </a:solidFill>
          </a:endParaRPr>
        </a:p>
      </dgm:t>
    </dgm:pt>
    <dgm:pt modelId="{C7F687B0-0413-42C2-A2A5-278FD5F21B9C}" type="parTrans" cxnId="{ACAA30D6-E892-401A-990C-717AEE127518}">
      <dgm:prSet/>
      <dgm:spPr/>
      <dgm:t>
        <a:bodyPr/>
        <a:lstStyle/>
        <a:p>
          <a:endParaRPr lang="en-US"/>
        </a:p>
      </dgm:t>
    </dgm:pt>
    <dgm:pt modelId="{9A403283-86EE-42CC-B908-CE5A0A6B9635}" type="sibTrans" cxnId="{ACAA30D6-E892-401A-990C-717AEE127518}">
      <dgm:prSet/>
      <dgm:spPr/>
      <dgm:t>
        <a:bodyPr/>
        <a:lstStyle/>
        <a:p>
          <a:endParaRPr lang="en-US"/>
        </a:p>
      </dgm:t>
    </dgm:pt>
    <dgm:pt modelId="{576F94C0-2481-4972-9AC1-71D0BF56F205}" type="pres">
      <dgm:prSet presAssocID="{25414FD1-A7BB-419B-BC04-A36D6819BC5F}" presName="cycle" presStyleCnt="0">
        <dgm:presLayoutVars>
          <dgm:dir/>
          <dgm:resizeHandles val="exact"/>
        </dgm:presLayoutVars>
      </dgm:prSet>
      <dgm:spPr/>
      <dgm:t>
        <a:bodyPr/>
        <a:lstStyle/>
        <a:p>
          <a:endParaRPr lang="en-US"/>
        </a:p>
      </dgm:t>
    </dgm:pt>
    <dgm:pt modelId="{214C8F80-4CA4-4214-8B96-F0C057258B1F}" type="pres">
      <dgm:prSet presAssocID="{6BFE07BA-4CC8-47D4-A6EF-5207F0B2BCC7}" presName="node" presStyleLbl="node1" presStyleIdx="0" presStyleCnt="4">
        <dgm:presLayoutVars>
          <dgm:bulletEnabled val="1"/>
        </dgm:presLayoutVars>
      </dgm:prSet>
      <dgm:spPr/>
      <dgm:t>
        <a:bodyPr/>
        <a:lstStyle/>
        <a:p>
          <a:endParaRPr lang="en-US"/>
        </a:p>
      </dgm:t>
    </dgm:pt>
    <dgm:pt modelId="{49D26FB2-8D88-4804-B747-AC741828F910}" type="pres">
      <dgm:prSet presAssocID="{046583DA-E13C-4ED3-8729-A257128E34E3}" presName="sibTrans" presStyleLbl="sibTrans2D1" presStyleIdx="0" presStyleCnt="4"/>
      <dgm:spPr/>
      <dgm:t>
        <a:bodyPr/>
        <a:lstStyle/>
        <a:p>
          <a:endParaRPr lang="en-US"/>
        </a:p>
      </dgm:t>
    </dgm:pt>
    <dgm:pt modelId="{8A79658F-FFD8-4E05-BE6C-25DCA87F0C2C}" type="pres">
      <dgm:prSet presAssocID="{046583DA-E13C-4ED3-8729-A257128E34E3}" presName="connectorText" presStyleLbl="sibTrans2D1" presStyleIdx="0" presStyleCnt="4"/>
      <dgm:spPr/>
      <dgm:t>
        <a:bodyPr/>
        <a:lstStyle/>
        <a:p>
          <a:endParaRPr lang="en-US"/>
        </a:p>
      </dgm:t>
    </dgm:pt>
    <dgm:pt modelId="{BA21CF12-E4A9-4145-97B8-26E183F02136}" type="pres">
      <dgm:prSet presAssocID="{6F3B60C8-AF6C-4280-B64F-70AE40EA414C}" presName="node" presStyleLbl="node1" presStyleIdx="1" presStyleCnt="4">
        <dgm:presLayoutVars>
          <dgm:bulletEnabled val="1"/>
        </dgm:presLayoutVars>
      </dgm:prSet>
      <dgm:spPr/>
      <dgm:t>
        <a:bodyPr/>
        <a:lstStyle/>
        <a:p>
          <a:endParaRPr lang="en-US"/>
        </a:p>
      </dgm:t>
    </dgm:pt>
    <dgm:pt modelId="{99B102C8-0D92-4927-AE3C-ED68307358D5}" type="pres">
      <dgm:prSet presAssocID="{A8545EF3-078F-47DF-93DC-97DE2384B9D2}" presName="sibTrans" presStyleLbl="sibTrans2D1" presStyleIdx="1" presStyleCnt="4"/>
      <dgm:spPr/>
      <dgm:t>
        <a:bodyPr/>
        <a:lstStyle/>
        <a:p>
          <a:endParaRPr lang="en-US"/>
        </a:p>
      </dgm:t>
    </dgm:pt>
    <dgm:pt modelId="{4D0AC1A1-F410-4186-A3ED-EA78049DC516}" type="pres">
      <dgm:prSet presAssocID="{A8545EF3-078F-47DF-93DC-97DE2384B9D2}" presName="connectorText" presStyleLbl="sibTrans2D1" presStyleIdx="1" presStyleCnt="4"/>
      <dgm:spPr/>
      <dgm:t>
        <a:bodyPr/>
        <a:lstStyle/>
        <a:p>
          <a:endParaRPr lang="en-US"/>
        </a:p>
      </dgm:t>
    </dgm:pt>
    <dgm:pt modelId="{BCD3EFFF-1604-4ED1-AC09-97095B4B9EDA}" type="pres">
      <dgm:prSet presAssocID="{0FF4E95C-8B33-40D2-B78D-0E2DF15E2A1C}" presName="node" presStyleLbl="node1" presStyleIdx="2" presStyleCnt="4" custScaleX="123193">
        <dgm:presLayoutVars>
          <dgm:bulletEnabled val="1"/>
        </dgm:presLayoutVars>
      </dgm:prSet>
      <dgm:spPr/>
      <dgm:t>
        <a:bodyPr/>
        <a:lstStyle/>
        <a:p>
          <a:endParaRPr lang="en-US"/>
        </a:p>
      </dgm:t>
    </dgm:pt>
    <dgm:pt modelId="{6B669875-43F2-4E03-92D8-D196FD50B642}" type="pres">
      <dgm:prSet presAssocID="{10A0C9EA-C132-4225-9936-1CABB86315FF}" presName="sibTrans" presStyleLbl="sibTrans2D1" presStyleIdx="2" presStyleCnt="4"/>
      <dgm:spPr/>
      <dgm:t>
        <a:bodyPr/>
        <a:lstStyle/>
        <a:p>
          <a:endParaRPr lang="en-US"/>
        </a:p>
      </dgm:t>
    </dgm:pt>
    <dgm:pt modelId="{A880DB3D-27A5-476B-A12E-65C6F9E240D4}" type="pres">
      <dgm:prSet presAssocID="{10A0C9EA-C132-4225-9936-1CABB86315FF}" presName="connectorText" presStyleLbl="sibTrans2D1" presStyleIdx="2" presStyleCnt="4"/>
      <dgm:spPr/>
      <dgm:t>
        <a:bodyPr/>
        <a:lstStyle/>
        <a:p>
          <a:endParaRPr lang="en-US"/>
        </a:p>
      </dgm:t>
    </dgm:pt>
    <dgm:pt modelId="{768A9065-B727-45B3-B5F2-8B8249BE81D1}" type="pres">
      <dgm:prSet presAssocID="{A1AB71E1-042C-4E3A-85E7-96143B4BCA24}" presName="node" presStyleLbl="node1" presStyleIdx="3" presStyleCnt="4">
        <dgm:presLayoutVars>
          <dgm:bulletEnabled val="1"/>
        </dgm:presLayoutVars>
      </dgm:prSet>
      <dgm:spPr/>
      <dgm:t>
        <a:bodyPr/>
        <a:lstStyle/>
        <a:p>
          <a:endParaRPr lang="en-US"/>
        </a:p>
      </dgm:t>
    </dgm:pt>
    <dgm:pt modelId="{F2438C57-4296-4CCE-BC64-D8A2A952CD5A}" type="pres">
      <dgm:prSet presAssocID="{9A403283-86EE-42CC-B908-CE5A0A6B9635}" presName="sibTrans" presStyleLbl="sibTrans2D1" presStyleIdx="3" presStyleCnt="4"/>
      <dgm:spPr/>
      <dgm:t>
        <a:bodyPr/>
        <a:lstStyle/>
        <a:p>
          <a:endParaRPr lang="en-US"/>
        </a:p>
      </dgm:t>
    </dgm:pt>
    <dgm:pt modelId="{AB9BFB64-325D-4BE4-8B56-B6DF1D17D1DF}" type="pres">
      <dgm:prSet presAssocID="{9A403283-86EE-42CC-B908-CE5A0A6B9635}" presName="connectorText" presStyleLbl="sibTrans2D1" presStyleIdx="3" presStyleCnt="4"/>
      <dgm:spPr/>
      <dgm:t>
        <a:bodyPr/>
        <a:lstStyle/>
        <a:p>
          <a:endParaRPr lang="en-US"/>
        </a:p>
      </dgm:t>
    </dgm:pt>
  </dgm:ptLst>
  <dgm:cxnLst>
    <dgm:cxn modelId="{F5E62B08-E5A8-4D2E-BC9E-CCB14073AFE0}" type="presOf" srcId="{9A403283-86EE-42CC-B908-CE5A0A6B9635}" destId="{F2438C57-4296-4CCE-BC64-D8A2A952CD5A}" srcOrd="0" destOrd="0" presId="urn:microsoft.com/office/officeart/2005/8/layout/cycle2"/>
    <dgm:cxn modelId="{E97F92E5-B90A-4CDE-8662-436BD581C954}" type="presOf" srcId="{9A403283-86EE-42CC-B908-CE5A0A6B9635}" destId="{AB9BFB64-325D-4BE4-8B56-B6DF1D17D1DF}" srcOrd="1" destOrd="0" presId="urn:microsoft.com/office/officeart/2005/8/layout/cycle2"/>
    <dgm:cxn modelId="{D769B0EA-B5A8-4DC9-87A9-AE3A19D21669}" type="presOf" srcId="{6BFE07BA-4CC8-47D4-A6EF-5207F0B2BCC7}" destId="{214C8F80-4CA4-4214-8B96-F0C057258B1F}" srcOrd="0" destOrd="0" presId="urn:microsoft.com/office/officeart/2005/8/layout/cycle2"/>
    <dgm:cxn modelId="{3F08D7B3-5907-473A-88A6-B184F81AA9B7}" type="presOf" srcId="{0FF4E95C-8B33-40D2-B78D-0E2DF15E2A1C}" destId="{BCD3EFFF-1604-4ED1-AC09-97095B4B9EDA}" srcOrd="0" destOrd="0" presId="urn:microsoft.com/office/officeart/2005/8/layout/cycle2"/>
    <dgm:cxn modelId="{7A0018AD-24EB-4E6C-B172-48B041B17026}" type="presOf" srcId="{10A0C9EA-C132-4225-9936-1CABB86315FF}" destId="{A880DB3D-27A5-476B-A12E-65C6F9E240D4}" srcOrd="1" destOrd="0" presId="urn:microsoft.com/office/officeart/2005/8/layout/cycle2"/>
    <dgm:cxn modelId="{025D02B2-C1BC-4480-9A8A-7E7E5A07A378}" type="presOf" srcId="{046583DA-E13C-4ED3-8729-A257128E34E3}" destId="{49D26FB2-8D88-4804-B747-AC741828F910}" srcOrd="0" destOrd="0" presId="urn:microsoft.com/office/officeart/2005/8/layout/cycle2"/>
    <dgm:cxn modelId="{DFB850EA-9A99-4E94-98AC-9ADD837BC79A}" srcId="{25414FD1-A7BB-419B-BC04-A36D6819BC5F}" destId="{0FF4E95C-8B33-40D2-B78D-0E2DF15E2A1C}" srcOrd="2" destOrd="0" parTransId="{C9851240-7129-430F-BD20-084DA97F08B0}" sibTransId="{10A0C9EA-C132-4225-9936-1CABB86315FF}"/>
    <dgm:cxn modelId="{41326D52-AAEB-4522-BCFC-1969C6775D86}" type="presOf" srcId="{25414FD1-A7BB-419B-BC04-A36D6819BC5F}" destId="{576F94C0-2481-4972-9AC1-71D0BF56F205}" srcOrd="0" destOrd="0" presId="urn:microsoft.com/office/officeart/2005/8/layout/cycle2"/>
    <dgm:cxn modelId="{2508464E-71F7-4C20-81EB-766CF8E57B79}" type="presOf" srcId="{A8545EF3-078F-47DF-93DC-97DE2384B9D2}" destId="{99B102C8-0D92-4927-AE3C-ED68307358D5}" srcOrd="0" destOrd="0" presId="urn:microsoft.com/office/officeart/2005/8/layout/cycle2"/>
    <dgm:cxn modelId="{D609A45D-5D26-4C58-9CD5-EE642771D490}" srcId="{25414FD1-A7BB-419B-BC04-A36D6819BC5F}" destId="{6BFE07BA-4CC8-47D4-A6EF-5207F0B2BCC7}" srcOrd="0" destOrd="0" parTransId="{73F6EEF6-5B5F-44CD-846B-42DB8E600555}" sibTransId="{046583DA-E13C-4ED3-8729-A257128E34E3}"/>
    <dgm:cxn modelId="{ACAA30D6-E892-401A-990C-717AEE127518}" srcId="{25414FD1-A7BB-419B-BC04-A36D6819BC5F}" destId="{A1AB71E1-042C-4E3A-85E7-96143B4BCA24}" srcOrd="3" destOrd="0" parTransId="{C7F687B0-0413-42C2-A2A5-278FD5F21B9C}" sibTransId="{9A403283-86EE-42CC-B908-CE5A0A6B9635}"/>
    <dgm:cxn modelId="{13C3C486-842E-4620-95C5-14F7B6457625}" type="presOf" srcId="{10A0C9EA-C132-4225-9936-1CABB86315FF}" destId="{6B669875-43F2-4E03-92D8-D196FD50B642}" srcOrd="0" destOrd="0" presId="urn:microsoft.com/office/officeart/2005/8/layout/cycle2"/>
    <dgm:cxn modelId="{E8E93C27-CD78-4948-B094-9BD687461BD5}" type="presOf" srcId="{A8545EF3-078F-47DF-93DC-97DE2384B9D2}" destId="{4D0AC1A1-F410-4186-A3ED-EA78049DC516}" srcOrd="1" destOrd="0" presId="urn:microsoft.com/office/officeart/2005/8/layout/cycle2"/>
    <dgm:cxn modelId="{705190C9-3A0D-49A3-944B-385B9C046B9F}" srcId="{25414FD1-A7BB-419B-BC04-A36D6819BC5F}" destId="{6F3B60C8-AF6C-4280-B64F-70AE40EA414C}" srcOrd="1" destOrd="0" parTransId="{52483D3C-0EA5-4D65-8E36-6636B33A2EB1}" sibTransId="{A8545EF3-078F-47DF-93DC-97DE2384B9D2}"/>
    <dgm:cxn modelId="{C7E0718A-0E13-4B6E-9A43-7F3FDEF67149}" type="presOf" srcId="{6F3B60C8-AF6C-4280-B64F-70AE40EA414C}" destId="{BA21CF12-E4A9-4145-97B8-26E183F02136}" srcOrd="0" destOrd="0" presId="urn:microsoft.com/office/officeart/2005/8/layout/cycle2"/>
    <dgm:cxn modelId="{0676952A-FB86-4404-9336-CBEF1011D8DB}" type="presOf" srcId="{046583DA-E13C-4ED3-8729-A257128E34E3}" destId="{8A79658F-FFD8-4E05-BE6C-25DCA87F0C2C}" srcOrd="1" destOrd="0" presId="urn:microsoft.com/office/officeart/2005/8/layout/cycle2"/>
    <dgm:cxn modelId="{0A43CFB3-4BB3-4C59-AE6D-73CACF88A81A}" type="presOf" srcId="{A1AB71E1-042C-4E3A-85E7-96143B4BCA24}" destId="{768A9065-B727-45B3-B5F2-8B8249BE81D1}" srcOrd="0" destOrd="0" presId="urn:microsoft.com/office/officeart/2005/8/layout/cycle2"/>
    <dgm:cxn modelId="{E0277C55-51B3-4AF6-88BE-96279C02E0E3}" type="presParOf" srcId="{576F94C0-2481-4972-9AC1-71D0BF56F205}" destId="{214C8F80-4CA4-4214-8B96-F0C057258B1F}" srcOrd="0" destOrd="0" presId="urn:microsoft.com/office/officeart/2005/8/layout/cycle2"/>
    <dgm:cxn modelId="{51893D83-209A-4ABE-BA92-CA1CF808D5EB}" type="presParOf" srcId="{576F94C0-2481-4972-9AC1-71D0BF56F205}" destId="{49D26FB2-8D88-4804-B747-AC741828F910}" srcOrd="1" destOrd="0" presId="urn:microsoft.com/office/officeart/2005/8/layout/cycle2"/>
    <dgm:cxn modelId="{6FCB2395-99F7-4765-A949-9F7F20D4FEA2}" type="presParOf" srcId="{49D26FB2-8D88-4804-B747-AC741828F910}" destId="{8A79658F-FFD8-4E05-BE6C-25DCA87F0C2C}" srcOrd="0" destOrd="0" presId="urn:microsoft.com/office/officeart/2005/8/layout/cycle2"/>
    <dgm:cxn modelId="{5FCEA4EE-3920-4F4B-AD70-ED6E87E38B5D}" type="presParOf" srcId="{576F94C0-2481-4972-9AC1-71D0BF56F205}" destId="{BA21CF12-E4A9-4145-97B8-26E183F02136}" srcOrd="2" destOrd="0" presId="urn:microsoft.com/office/officeart/2005/8/layout/cycle2"/>
    <dgm:cxn modelId="{A7B47EEC-335B-4548-9A03-72E65E2A1252}" type="presParOf" srcId="{576F94C0-2481-4972-9AC1-71D0BF56F205}" destId="{99B102C8-0D92-4927-AE3C-ED68307358D5}" srcOrd="3" destOrd="0" presId="urn:microsoft.com/office/officeart/2005/8/layout/cycle2"/>
    <dgm:cxn modelId="{4FCAF360-611F-465A-A274-F21617488B58}" type="presParOf" srcId="{99B102C8-0D92-4927-AE3C-ED68307358D5}" destId="{4D0AC1A1-F410-4186-A3ED-EA78049DC516}" srcOrd="0" destOrd="0" presId="urn:microsoft.com/office/officeart/2005/8/layout/cycle2"/>
    <dgm:cxn modelId="{D5EEE75C-AF8D-4B88-B184-05EC2D12CAE1}" type="presParOf" srcId="{576F94C0-2481-4972-9AC1-71D0BF56F205}" destId="{BCD3EFFF-1604-4ED1-AC09-97095B4B9EDA}" srcOrd="4" destOrd="0" presId="urn:microsoft.com/office/officeart/2005/8/layout/cycle2"/>
    <dgm:cxn modelId="{7F6B841E-1A76-43E3-97CE-3C77BAD89414}" type="presParOf" srcId="{576F94C0-2481-4972-9AC1-71D0BF56F205}" destId="{6B669875-43F2-4E03-92D8-D196FD50B642}" srcOrd="5" destOrd="0" presId="urn:microsoft.com/office/officeart/2005/8/layout/cycle2"/>
    <dgm:cxn modelId="{B3014D3C-B648-4DD4-88CB-32FA86E46BEF}" type="presParOf" srcId="{6B669875-43F2-4E03-92D8-D196FD50B642}" destId="{A880DB3D-27A5-476B-A12E-65C6F9E240D4}" srcOrd="0" destOrd="0" presId="urn:microsoft.com/office/officeart/2005/8/layout/cycle2"/>
    <dgm:cxn modelId="{12B4AED3-15E6-4ACF-86AD-6768D578F7BF}" type="presParOf" srcId="{576F94C0-2481-4972-9AC1-71D0BF56F205}" destId="{768A9065-B727-45B3-B5F2-8B8249BE81D1}" srcOrd="6" destOrd="0" presId="urn:microsoft.com/office/officeart/2005/8/layout/cycle2"/>
    <dgm:cxn modelId="{243BD6B8-EFDC-4ED1-9C7A-39B15556C93C}" type="presParOf" srcId="{576F94C0-2481-4972-9AC1-71D0BF56F205}" destId="{F2438C57-4296-4CCE-BC64-D8A2A952CD5A}" srcOrd="7" destOrd="0" presId="urn:microsoft.com/office/officeart/2005/8/layout/cycle2"/>
    <dgm:cxn modelId="{A69B7C3E-92BD-4BF1-BE05-EFCFA6D5CC8E}" type="presParOf" srcId="{F2438C57-4296-4CCE-BC64-D8A2A952CD5A}" destId="{AB9BFB64-325D-4BE4-8B56-B6DF1D17D1D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C8F80-4CA4-4214-8B96-F0C057258B1F}">
      <dsp:nvSpPr>
        <dsp:cNvPr id="0" name=""/>
        <dsp:cNvSpPr/>
      </dsp:nvSpPr>
      <dsp:spPr>
        <a:xfrm>
          <a:off x="3286013" y="928"/>
          <a:ext cx="1657573" cy="1657573"/>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2">
                  <a:lumMod val="75000"/>
                </a:schemeClr>
              </a:solidFill>
            </a:rPr>
            <a:t>Self concept</a:t>
          </a:r>
          <a:endParaRPr lang="en-US" sz="2400" kern="1200" dirty="0">
            <a:solidFill>
              <a:schemeClr val="accent2">
                <a:lumMod val="75000"/>
              </a:schemeClr>
            </a:solidFill>
          </a:endParaRPr>
        </a:p>
      </dsp:txBody>
      <dsp:txXfrm>
        <a:off x="3528759" y="243674"/>
        <a:ext cx="1172081" cy="1172081"/>
      </dsp:txXfrm>
    </dsp:sp>
    <dsp:sp modelId="{49D26FB2-8D88-4804-B747-AC741828F910}">
      <dsp:nvSpPr>
        <dsp:cNvPr id="0" name=""/>
        <dsp:cNvSpPr/>
      </dsp:nvSpPr>
      <dsp:spPr>
        <a:xfrm rot="2700000">
          <a:off x="4765768" y="1421707"/>
          <a:ext cx="441477" cy="55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785164" y="1486767"/>
        <a:ext cx="309034" cy="335658"/>
      </dsp:txXfrm>
    </dsp:sp>
    <dsp:sp modelId="{BA21CF12-E4A9-4145-97B8-26E183F02136}">
      <dsp:nvSpPr>
        <dsp:cNvPr id="0" name=""/>
        <dsp:cNvSpPr/>
      </dsp:nvSpPr>
      <dsp:spPr>
        <a:xfrm>
          <a:off x="5047098" y="1762013"/>
          <a:ext cx="1657573" cy="1657573"/>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2">
                  <a:lumMod val="75000"/>
                </a:schemeClr>
              </a:solidFill>
            </a:rPr>
            <a:t>Self Efficacy</a:t>
          </a:r>
          <a:endParaRPr lang="en-US" sz="2400" kern="1200" dirty="0">
            <a:solidFill>
              <a:schemeClr val="accent2">
                <a:lumMod val="75000"/>
              </a:schemeClr>
            </a:solidFill>
          </a:endParaRPr>
        </a:p>
      </dsp:txBody>
      <dsp:txXfrm>
        <a:off x="5289844" y="2004759"/>
        <a:ext cx="1172081" cy="1172081"/>
      </dsp:txXfrm>
    </dsp:sp>
    <dsp:sp modelId="{99B102C8-0D92-4927-AE3C-ED68307358D5}">
      <dsp:nvSpPr>
        <dsp:cNvPr id="0" name=""/>
        <dsp:cNvSpPr/>
      </dsp:nvSpPr>
      <dsp:spPr>
        <a:xfrm rot="8100000">
          <a:off x="4832817" y="3154936"/>
          <a:ext cx="398429" cy="55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934841" y="3224562"/>
        <a:ext cx="278900" cy="335658"/>
      </dsp:txXfrm>
    </dsp:sp>
    <dsp:sp modelId="{BCD3EFFF-1604-4ED1-AC09-97095B4B9EDA}">
      <dsp:nvSpPr>
        <dsp:cNvPr id="0" name=""/>
        <dsp:cNvSpPr/>
      </dsp:nvSpPr>
      <dsp:spPr>
        <a:xfrm>
          <a:off x="3093792" y="3523098"/>
          <a:ext cx="2042014" cy="1657573"/>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2">
                  <a:lumMod val="75000"/>
                </a:schemeClr>
              </a:solidFill>
            </a:rPr>
            <a:t>Self awareness</a:t>
          </a:r>
          <a:endParaRPr lang="en-US" sz="1800" kern="1200" dirty="0"/>
        </a:p>
      </dsp:txBody>
      <dsp:txXfrm>
        <a:off x="3392838" y="3765844"/>
        <a:ext cx="1443922" cy="1172081"/>
      </dsp:txXfrm>
    </dsp:sp>
    <dsp:sp modelId="{6B669875-43F2-4E03-92D8-D196FD50B642}">
      <dsp:nvSpPr>
        <dsp:cNvPr id="0" name=""/>
        <dsp:cNvSpPr/>
      </dsp:nvSpPr>
      <dsp:spPr>
        <a:xfrm rot="13500000">
          <a:off x="3014299" y="3170883"/>
          <a:ext cx="398429" cy="55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116323" y="3325029"/>
        <a:ext cx="278900" cy="335658"/>
      </dsp:txXfrm>
    </dsp:sp>
    <dsp:sp modelId="{768A9065-B727-45B3-B5F2-8B8249BE81D1}">
      <dsp:nvSpPr>
        <dsp:cNvPr id="0" name=""/>
        <dsp:cNvSpPr/>
      </dsp:nvSpPr>
      <dsp:spPr>
        <a:xfrm>
          <a:off x="1524928" y="1762013"/>
          <a:ext cx="1657573" cy="1657573"/>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2">
                  <a:lumMod val="75000"/>
                </a:schemeClr>
              </a:solidFill>
            </a:rPr>
            <a:t>Self ideal</a:t>
          </a:r>
          <a:endParaRPr lang="en-US" sz="2400" kern="1200" dirty="0">
            <a:solidFill>
              <a:schemeClr val="accent2">
                <a:lumMod val="75000"/>
              </a:schemeClr>
            </a:solidFill>
          </a:endParaRPr>
        </a:p>
      </dsp:txBody>
      <dsp:txXfrm>
        <a:off x="1767674" y="2004759"/>
        <a:ext cx="1172081" cy="1172081"/>
      </dsp:txXfrm>
    </dsp:sp>
    <dsp:sp modelId="{F2438C57-4296-4CCE-BC64-D8A2A952CD5A}">
      <dsp:nvSpPr>
        <dsp:cNvPr id="0" name=""/>
        <dsp:cNvSpPr/>
      </dsp:nvSpPr>
      <dsp:spPr>
        <a:xfrm rot="18900000">
          <a:off x="3004683" y="1439377"/>
          <a:ext cx="441477" cy="55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3024079" y="1598089"/>
        <a:ext cx="309034" cy="33565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A1DC6-AABD-4E68-B80E-EA63594F923F}"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8D6FA-82BF-4510-9416-79A7EBF5B3B7}" type="slidenum">
              <a:rPr lang="en-US" smtClean="0"/>
              <a:t>‹#›</a:t>
            </a:fld>
            <a:endParaRPr lang="en-US"/>
          </a:p>
        </p:txBody>
      </p:sp>
    </p:spTree>
    <p:extLst>
      <p:ext uri="{BB962C8B-B14F-4D97-AF65-F5344CB8AC3E}">
        <p14:creationId xmlns:p14="http://schemas.microsoft.com/office/powerpoint/2010/main" val="222401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E8D6FA-82BF-4510-9416-79A7EBF5B3B7}" type="slidenum">
              <a:rPr lang="en-US" smtClean="0"/>
              <a:t>3</a:t>
            </a:fld>
            <a:endParaRPr lang="en-US"/>
          </a:p>
        </p:txBody>
      </p:sp>
    </p:spTree>
    <p:extLst>
      <p:ext uri="{BB962C8B-B14F-4D97-AF65-F5344CB8AC3E}">
        <p14:creationId xmlns:p14="http://schemas.microsoft.com/office/powerpoint/2010/main" val="372820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ECE358-E023-4A8D-BD2F-E1EDCD8AED76}" type="slidenum">
              <a:rPr lang="en-US" smtClean="0"/>
              <a:t>27</a:t>
            </a:fld>
            <a:endParaRPr lang="en-US"/>
          </a:p>
        </p:txBody>
      </p:sp>
    </p:spTree>
    <p:extLst>
      <p:ext uri="{BB962C8B-B14F-4D97-AF65-F5344CB8AC3E}">
        <p14:creationId xmlns:p14="http://schemas.microsoft.com/office/powerpoint/2010/main" val="188081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8E3AD5-17E6-40AC-BBBC-5D5C0D67A375}"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30620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E3AD5-17E6-40AC-BBBC-5D5C0D67A375}"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80450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E3AD5-17E6-40AC-BBBC-5D5C0D67A375}"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423838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E3AD5-17E6-40AC-BBBC-5D5C0D67A375}"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316772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8E3AD5-17E6-40AC-BBBC-5D5C0D67A375}"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19145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8E3AD5-17E6-40AC-BBBC-5D5C0D67A375}"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317456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8E3AD5-17E6-40AC-BBBC-5D5C0D67A375}"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199397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E3AD5-17E6-40AC-BBBC-5D5C0D67A375}"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5370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E3AD5-17E6-40AC-BBBC-5D5C0D67A375}"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244458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E3AD5-17E6-40AC-BBBC-5D5C0D67A375}"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46422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E3AD5-17E6-40AC-BBBC-5D5C0D67A375}"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2728B-FA9B-4C3E-9D76-AC78B1B65190}" type="slidenum">
              <a:rPr lang="en-US" smtClean="0"/>
              <a:t>‹#›</a:t>
            </a:fld>
            <a:endParaRPr lang="en-US"/>
          </a:p>
        </p:txBody>
      </p:sp>
    </p:spTree>
    <p:extLst>
      <p:ext uri="{BB962C8B-B14F-4D97-AF65-F5344CB8AC3E}">
        <p14:creationId xmlns:p14="http://schemas.microsoft.com/office/powerpoint/2010/main" val="243266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E3AD5-17E6-40AC-BBBC-5D5C0D67A375}" type="datetimeFigureOut">
              <a:rPr lang="en-US" smtClean="0"/>
              <a:t>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2728B-FA9B-4C3E-9D76-AC78B1B65190}" type="slidenum">
              <a:rPr lang="en-US" smtClean="0"/>
              <a:t>‹#›</a:t>
            </a:fld>
            <a:endParaRPr lang="en-US"/>
          </a:p>
        </p:txBody>
      </p:sp>
    </p:spTree>
    <p:extLst>
      <p:ext uri="{BB962C8B-B14F-4D97-AF65-F5344CB8AC3E}">
        <p14:creationId xmlns:p14="http://schemas.microsoft.com/office/powerpoint/2010/main" val="421127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ncbi.nlm.nih.gov/pmc/articles/PMC2996275/#R41" TargetMode="External"/><Relationship Id="rId2" Type="http://schemas.openxmlformats.org/officeDocument/2006/relationships/hyperlink" Target="http://www.ncbi.nlm.nih.gov/pmc/articles/PMC2996275/#R2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OHEN-PERCEIVED-STRESS-Scale.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9" y="228600"/>
            <a:ext cx="7772400" cy="1908175"/>
          </a:xfrm>
        </p:spPr>
        <p:txBody>
          <a:bodyPr>
            <a:normAutofit fontScale="90000"/>
          </a:bodyPr>
          <a:lstStyle/>
          <a:p>
            <a:r>
              <a:rPr lang="en-US" b="1" dirty="0" smtClean="0">
                <a:solidFill>
                  <a:srgbClr val="C00000"/>
                </a:solidFill>
              </a:rPr>
              <a:t>Self Esteem  Stress</a:t>
            </a:r>
            <a:br>
              <a:rPr lang="en-US" b="1" dirty="0" smtClean="0">
                <a:solidFill>
                  <a:srgbClr val="C00000"/>
                </a:solidFill>
              </a:rPr>
            </a:br>
            <a:r>
              <a:rPr lang="en-US" b="1" dirty="0" smtClean="0">
                <a:solidFill>
                  <a:srgbClr val="C00000"/>
                </a:solidFill>
              </a:rPr>
              <a:t>and </a:t>
            </a:r>
            <a:br>
              <a:rPr lang="en-US" b="1" dirty="0" smtClean="0">
                <a:solidFill>
                  <a:srgbClr val="C00000"/>
                </a:solidFill>
              </a:rPr>
            </a:br>
            <a:r>
              <a:rPr lang="en-US" b="1" dirty="0" smtClean="0">
                <a:solidFill>
                  <a:srgbClr val="C00000"/>
                </a:solidFill>
              </a:rPr>
              <a:t>Happiness</a:t>
            </a:r>
            <a:endParaRPr lang="en-US" b="1" dirty="0">
              <a:solidFill>
                <a:srgbClr val="C00000"/>
              </a:solidFill>
            </a:endParaRPr>
          </a:p>
        </p:txBody>
      </p:sp>
      <p:sp>
        <p:nvSpPr>
          <p:cNvPr id="3" name="Subtitle 2"/>
          <p:cNvSpPr>
            <a:spLocks noGrp="1"/>
          </p:cNvSpPr>
          <p:nvPr>
            <p:ph type="subTitle" idx="1"/>
          </p:nvPr>
        </p:nvSpPr>
        <p:spPr>
          <a:xfrm>
            <a:off x="5334000" y="5707743"/>
            <a:ext cx="3657600" cy="1143000"/>
          </a:xfrm>
        </p:spPr>
        <p:txBody>
          <a:bodyPr>
            <a:normAutofit fontScale="70000" lnSpcReduction="20000"/>
          </a:bodyPr>
          <a:lstStyle/>
          <a:p>
            <a:pPr algn="r"/>
            <a:r>
              <a:rPr lang="en-US" dirty="0" err="1" smtClean="0">
                <a:solidFill>
                  <a:schemeClr val="tx1"/>
                </a:solidFill>
              </a:rPr>
              <a:t>Rajlakshmi</a:t>
            </a:r>
            <a:r>
              <a:rPr lang="en-US" dirty="0" smtClean="0">
                <a:solidFill>
                  <a:schemeClr val="tx1"/>
                </a:solidFill>
              </a:rPr>
              <a:t> </a:t>
            </a:r>
            <a:r>
              <a:rPr lang="en-US" dirty="0" err="1" smtClean="0">
                <a:solidFill>
                  <a:schemeClr val="tx1"/>
                </a:solidFill>
              </a:rPr>
              <a:t>Guha</a:t>
            </a:r>
            <a:endParaRPr lang="en-US" dirty="0" smtClean="0">
              <a:solidFill>
                <a:schemeClr val="tx1"/>
              </a:solidFill>
            </a:endParaRPr>
          </a:p>
          <a:p>
            <a:pPr algn="r"/>
            <a:r>
              <a:rPr lang="en-US" dirty="0" err="1" smtClean="0">
                <a:solidFill>
                  <a:schemeClr val="tx1"/>
                </a:solidFill>
              </a:rPr>
              <a:t>Rekhi</a:t>
            </a:r>
            <a:r>
              <a:rPr lang="en-US" dirty="0" smtClean="0">
                <a:solidFill>
                  <a:schemeClr val="tx1"/>
                </a:solidFill>
              </a:rPr>
              <a:t> Centre for Happiness </a:t>
            </a:r>
          </a:p>
          <a:p>
            <a:pPr algn="r"/>
            <a:r>
              <a:rPr lang="en-US" dirty="0" smtClean="0">
                <a:solidFill>
                  <a:schemeClr val="tx1"/>
                </a:solidFill>
              </a:rPr>
              <a:t>IIT </a:t>
            </a:r>
            <a:r>
              <a:rPr lang="en-US" dirty="0" err="1" smtClean="0">
                <a:solidFill>
                  <a:schemeClr val="tx1"/>
                </a:solidFill>
              </a:rPr>
              <a:t>Kharagpur</a:t>
            </a:r>
            <a:endParaRPr lang="en-US" dirty="0">
              <a:solidFill>
                <a:schemeClr val="tx1"/>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33600"/>
            <a:ext cx="8382000" cy="326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79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Not at All      A Little Bit    Somewhat	   Very Much      Extremely</a:t>
            </a:r>
            <a:br>
              <a:rPr lang="en-US" sz="2400" b="1" dirty="0" smtClean="0"/>
            </a:br>
            <a:r>
              <a:rPr lang="en-US" sz="2400" b="1" dirty="0" smtClean="0"/>
              <a:t>     (1)                   (2)                   (3)                    (4)                    (5)</a:t>
            </a: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2564406"/>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914400"/>
                <a:gridCol w="6019800"/>
                <a:gridCol w="1295400"/>
              </a:tblGrid>
              <a:tr h="370840">
                <a:tc>
                  <a:txBody>
                    <a:bodyPr/>
                    <a:lstStyle/>
                    <a:p>
                      <a:pPr algn="ctr"/>
                      <a:r>
                        <a:rPr lang="en-US" dirty="0" smtClean="0"/>
                        <a:t>No.</a:t>
                      </a:r>
                      <a:endParaRPr lang="en-US" dirty="0"/>
                    </a:p>
                  </a:txBody>
                  <a:tcPr/>
                </a:tc>
                <a:tc>
                  <a:txBody>
                    <a:bodyPr/>
                    <a:lstStyle/>
                    <a:p>
                      <a:pPr algn="ctr"/>
                      <a:r>
                        <a:rPr lang="en-US" dirty="0" smtClean="0"/>
                        <a:t>Items</a:t>
                      </a:r>
                      <a:endParaRPr lang="en-US" dirty="0"/>
                    </a:p>
                  </a:txBody>
                  <a:tcPr/>
                </a:tc>
                <a:tc>
                  <a:txBody>
                    <a:bodyPr/>
                    <a:lstStyle/>
                    <a:p>
                      <a:pPr algn="ctr"/>
                      <a:r>
                        <a:rPr lang="en-US" dirty="0" smtClean="0"/>
                        <a:t>Score</a:t>
                      </a:r>
                      <a:endParaRPr lang="en-US" dirty="0"/>
                    </a:p>
                  </a:txBody>
                  <a:tcPr/>
                </a:tc>
              </a:tr>
              <a:tr h="370840">
                <a:tc>
                  <a:txBody>
                    <a:bodyPr/>
                    <a:lstStyle/>
                    <a:p>
                      <a:r>
                        <a:rPr lang="en-US" dirty="0" smtClean="0"/>
                        <a:t>11.</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good about myself</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r>
                        <a:rPr lang="en-US" sz="1800" b="0" i="0" u="none" strike="noStrike" kern="1200" baseline="0" dirty="0" smtClean="0">
                          <a:solidFill>
                            <a:schemeClr val="dk1"/>
                          </a:solidFill>
                          <a:latin typeface="+mn-lt"/>
                          <a:ea typeface="+mn-ea"/>
                          <a:cs typeface="+mn-cs"/>
                        </a:rPr>
                        <a:t>I am pleased with my appearance right now</a:t>
                      </a:r>
                      <a:endParaRPr lang="en-US" dirty="0"/>
                    </a:p>
                  </a:txBody>
                  <a:tcPr/>
                </a:tc>
                <a:tc>
                  <a:txBody>
                    <a:bodyPr/>
                    <a:lstStyle/>
                    <a:p>
                      <a:endParaRPr lang="en-US"/>
                    </a:p>
                  </a:txBody>
                  <a:tcPr/>
                </a:tc>
              </a:tr>
              <a:tr h="370840">
                <a:tc>
                  <a:txBody>
                    <a:bodyPr/>
                    <a:lstStyle/>
                    <a:p>
                      <a:r>
                        <a:rPr lang="en-US" dirty="0" smtClean="0"/>
                        <a:t>13.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am worried about what other people think of me</a:t>
                      </a:r>
                      <a:endParaRPr lang="en-US" dirty="0"/>
                    </a:p>
                  </a:txBody>
                  <a:tcPr/>
                </a:tc>
                <a:tc>
                  <a:txBody>
                    <a:bodyPr/>
                    <a:lstStyle/>
                    <a:p>
                      <a:endParaRPr lang="en-US"/>
                    </a:p>
                  </a:txBody>
                  <a:tcPr/>
                </a:tc>
              </a:tr>
              <a:tr h="370840">
                <a:tc>
                  <a:txBody>
                    <a:bodyPr/>
                    <a:lstStyle/>
                    <a:p>
                      <a:r>
                        <a:rPr lang="en-US" dirty="0" smtClean="0"/>
                        <a:t>14.</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confident that I understand things</a:t>
                      </a:r>
                      <a:endParaRPr lang="en-US" dirty="0"/>
                    </a:p>
                  </a:txBody>
                  <a:tcPr/>
                </a:tc>
                <a:tc>
                  <a:txBody>
                    <a:bodyPr/>
                    <a:lstStyle/>
                    <a:p>
                      <a:endParaRPr lang="en-US"/>
                    </a:p>
                  </a:txBody>
                  <a:tcPr/>
                </a:tc>
              </a:tr>
              <a:tr h="370840">
                <a:tc>
                  <a:txBody>
                    <a:bodyPr/>
                    <a:lstStyle/>
                    <a:p>
                      <a:r>
                        <a:rPr lang="en-US" dirty="0" smtClean="0"/>
                        <a:t>15.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inferior to others at this moment</a:t>
                      </a:r>
                      <a:endParaRPr lang="en-US" dirty="0"/>
                    </a:p>
                  </a:txBody>
                  <a:tcPr/>
                </a:tc>
                <a:tc>
                  <a:txBody>
                    <a:bodyPr/>
                    <a:lstStyle/>
                    <a:p>
                      <a:endParaRPr lang="en-US"/>
                    </a:p>
                  </a:txBody>
                  <a:tcPr/>
                </a:tc>
              </a:tr>
              <a:tr h="370840">
                <a:tc>
                  <a:txBody>
                    <a:bodyPr/>
                    <a:lstStyle/>
                    <a:p>
                      <a:r>
                        <a:rPr lang="en-US" dirty="0" smtClean="0"/>
                        <a:t>16.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unattractive</a:t>
                      </a:r>
                      <a:endParaRPr lang="en-US" dirty="0"/>
                    </a:p>
                  </a:txBody>
                  <a:tcPr/>
                </a:tc>
                <a:tc>
                  <a:txBody>
                    <a:bodyPr/>
                    <a:lstStyle/>
                    <a:p>
                      <a:endParaRPr lang="en-US"/>
                    </a:p>
                  </a:txBody>
                  <a:tcPr/>
                </a:tc>
              </a:tr>
              <a:tr h="370840">
                <a:tc>
                  <a:txBody>
                    <a:bodyPr/>
                    <a:lstStyle/>
                    <a:p>
                      <a:r>
                        <a:rPr lang="en-US" dirty="0" smtClean="0"/>
                        <a:t>17.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concerned about the impression I am making</a:t>
                      </a:r>
                      <a:endParaRPr lang="en-US" dirty="0"/>
                    </a:p>
                  </a:txBody>
                  <a:tcPr/>
                </a:tc>
                <a:tc>
                  <a:txBody>
                    <a:bodyPr/>
                    <a:lstStyle/>
                    <a:p>
                      <a:endParaRPr lang="en-US"/>
                    </a:p>
                  </a:txBody>
                  <a:tcPr/>
                </a:tc>
              </a:tr>
              <a:tr h="370840">
                <a:tc>
                  <a:txBody>
                    <a:bodyPr/>
                    <a:lstStyle/>
                    <a:p>
                      <a:r>
                        <a:rPr lang="en-US" dirty="0" smtClean="0"/>
                        <a:t>18.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that I have less scholastic ability right now than others</a:t>
                      </a:r>
                      <a:endParaRPr lang="en-US" dirty="0"/>
                    </a:p>
                  </a:txBody>
                  <a:tcPr/>
                </a:tc>
                <a:tc>
                  <a:txBody>
                    <a:bodyPr/>
                    <a:lstStyle/>
                    <a:p>
                      <a:endParaRPr lang="en-US"/>
                    </a:p>
                  </a:txBody>
                  <a:tcPr/>
                </a:tc>
              </a:tr>
              <a:tr h="370840">
                <a:tc>
                  <a:txBody>
                    <a:bodyPr/>
                    <a:lstStyle/>
                    <a:p>
                      <a:r>
                        <a:rPr lang="en-US" dirty="0" smtClean="0"/>
                        <a:t>19.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like I'm not doing well</a:t>
                      </a:r>
                      <a:endParaRPr lang="en-US" dirty="0"/>
                    </a:p>
                  </a:txBody>
                  <a:tcPr/>
                </a:tc>
                <a:tc>
                  <a:txBody>
                    <a:bodyPr/>
                    <a:lstStyle/>
                    <a:p>
                      <a:endParaRPr lang="en-US" dirty="0"/>
                    </a:p>
                  </a:txBody>
                  <a:tcPr/>
                </a:tc>
              </a:tr>
              <a:tr h="370840">
                <a:tc>
                  <a:txBody>
                    <a:bodyPr/>
                    <a:lstStyle/>
                    <a:p>
                      <a:r>
                        <a:rPr lang="en-US" dirty="0" smtClean="0"/>
                        <a:t>20.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am worried about looking foolish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95940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Scoring:</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t>Items </a:t>
            </a:r>
            <a:r>
              <a:rPr lang="en-US" sz="2400" dirty="0"/>
              <a:t>2, 4, 5, 7, 8, 10, 13, 15, 16, 17, 18, 19, 20 are </a:t>
            </a:r>
            <a:r>
              <a:rPr lang="en-US" sz="2400" b="1" u="sng" dirty="0" smtClean="0">
                <a:solidFill>
                  <a:srgbClr val="FF0000"/>
                </a:solidFill>
              </a:rPr>
              <a:t>reverse-scored</a:t>
            </a:r>
            <a:endParaRPr lang="en-US" sz="2400" b="1" u="sng" dirty="0">
              <a:solidFill>
                <a:srgbClr val="FF0000"/>
              </a:solidFill>
            </a:endParaRPr>
          </a:p>
          <a:p>
            <a:r>
              <a:rPr lang="en-US" sz="2400" dirty="0"/>
              <a:t>Sum scores from all items and keep scale as a continuous measure of state self </a:t>
            </a:r>
            <a:r>
              <a:rPr lang="en-US" sz="2400" dirty="0" smtClean="0"/>
              <a:t>esteem</a:t>
            </a:r>
          </a:p>
          <a:p>
            <a:endParaRPr lang="en-US" sz="2400" dirty="0"/>
          </a:p>
          <a:p>
            <a:r>
              <a:rPr lang="en-US" sz="2400" b="1" u="sng" dirty="0"/>
              <a:t>The subcomponents are scored as follows:</a:t>
            </a:r>
          </a:p>
          <a:p>
            <a:r>
              <a:rPr lang="en-US" sz="2400" dirty="0">
                <a:solidFill>
                  <a:srgbClr val="C00000"/>
                </a:solidFill>
              </a:rPr>
              <a:t>Performance Self-esteem items</a:t>
            </a:r>
            <a:r>
              <a:rPr lang="en-US" sz="2400" dirty="0"/>
              <a:t>: 1, 4, 5, 9, 14, 18, 19.</a:t>
            </a:r>
          </a:p>
          <a:p>
            <a:r>
              <a:rPr lang="en-US" sz="2400" dirty="0">
                <a:solidFill>
                  <a:srgbClr val="C00000"/>
                </a:solidFill>
              </a:rPr>
              <a:t>Social Self-esteem items</a:t>
            </a:r>
            <a:r>
              <a:rPr lang="en-US" sz="2400" dirty="0"/>
              <a:t>: 2, 8, 10, 13, 15, 17, 20.</a:t>
            </a:r>
          </a:p>
          <a:p>
            <a:r>
              <a:rPr lang="en-US" sz="2400" dirty="0">
                <a:solidFill>
                  <a:srgbClr val="C00000"/>
                </a:solidFill>
              </a:rPr>
              <a:t>Appearance Self-esteem items</a:t>
            </a:r>
            <a:r>
              <a:rPr lang="en-US" sz="2400" dirty="0"/>
              <a:t>: 3, 6, 7, 11, 12, 16.</a:t>
            </a:r>
          </a:p>
        </p:txBody>
      </p:sp>
    </p:spTree>
    <p:extLst>
      <p:ext uri="{BB962C8B-B14F-4D97-AF65-F5344CB8AC3E}">
        <p14:creationId xmlns:p14="http://schemas.microsoft.com/office/powerpoint/2010/main" val="2520028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rmAutofit fontScale="90000"/>
          </a:bodyPr>
          <a:lstStyle/>
          <a:p>
            <a:r>
              <a:rPr lang="en-US" b="1" dirty="0" smtClean="0">
                <a:solidFill>
                  <a:srgbClr val="C00000"/>
                </a:solidFill>
              </a:rPr>
              <a:t>Why talk about self esteem in a session on happiness? </a:t>
            </a:r>
            <a:endParaRPr lang="en-US" b="1" dirty="0">
              <a:solidFill>
                <a:srgbClr val="C00000"/>
              </a:solidFill>
            </a:endParaRPr>
          </a:p>
        </p:txBody>
      </p:sp>
    </p:spTree>
    <p:extLst>
      <p:ext uri="{BB962C8B-B14F-4D97-AF65-F5344CB8AC3E}">
        <p14:creationId xmlns:p14="http://schemas.microsoft.com/office/powerpoint/2010/main" val="319023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2133600"/>
          </a:xfrm>
        </p:spPr>
        <p:txBody>
          <a:bodyPr>
            <a:normAutofit fontScale="90000"/>
          </a:bodyPr>
          <a:lstStyle/>
          <a:p>
            <a:r>
              <a:rPr lang="en-US" b="1" dirty="0" smtClean="0">
                <a:solidFill>
                  <a:srgbClr val="C00000"/>
                </a:solidFill>
              </a:rPr>
              <a:t>Is Self esteem and Happiness related? </a:t>
            </a:r>
            <a:br>
              <a:rPr lang="en-US" b="1" dirty="0" smtClean="0">
                <a:solidFill>
                  <a:srgbClr val="C00000"/>
                </a:solidFill>
              </a:rPr>
            </a:br>
            <a:r>
              <a:rPr lang="en-US" b="1" dirty="0">
                <a:solidFill>
                  <a:srgbClr val="C00000"/>
                </a:solidFill>
              </a:rPr>
              <a:t/>
            </a:r>
            <a:br>
              <a:rPr lang="en-US" b="1" dirty="0">
                <a:solidFill>
                  <a:srgbClr val="C00000"/>
                </a:solidFill>
              </a:rPr>
            </a:br>
            <a:r>
              <a:rPr lang="en-US" b="1" dirty="0" smtClean="0">
                <a:solidFill>
                  <a:srgbClr val="C00000"/>
                </a:solidFill>
              </a:rPr>
              <a:t>What does research say?</a:t>
            </a:r>
            <a:endParaRPr lang="en-US" b="1" dirty="0">
              <a:solidFill>
                <a:srgbClr val="C000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4191000"/>
            <a:ext cx="3148868"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02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cap="small" dirty="0" smtClean="0">
                <a:solidFill>
                  <a:srgbClr val="C00000"/>
                </a:solidFill>
              </a:rPr>
              <a:t>Correlates of happiness</a:t>
            </a:r>
            <a:endParaRPr lang="en-US" sz="3600" b="1" cap="small" dirty="0">
              <a:solidFill>
                <a:srgbClr val="C00000"/>
              </a:solidFill>
            </a:endParaRPr>
          </a:p>
        </p:txBody>
      </p:sp>
      <p:sp>
        <p:nvSpPr>
          <p:cNvPr id="3" name="Content Placeholder 2"/>
          <p:cNvSpPr>
            <a:spLocks noGrp="1"/>
          </p:cNvSpPr>
          <p:nvPr>
            <p:ph idx="1"/>
          </p:nvPr>
        </p:nvSpPr>
        <p:spPr/>
        <p:txBody>
          <a:bodyPr>
            <a:normAutofit/>
          </a:bodyPr>
          <a:lstStyle/>
          <a:p>
            <a:r>
              <a:rPr lang="en-US" sz="2800" b="1" u="sng" dirty="0" smtClean="0">
                <a:solidFill>
                  <a:srgbClr val="00B050"/>
                </a:solidFill>
              </a:rPr>
              <a:t>Traits and dispositions</a:t>
            </a:r>
            <a:r>
              <a:rPr lang="en-US" sz="2800" b="1" dirty="0" smtClean="0">
                <a:solidFill>
                  <a:srgbClr val="00B050"/>
                </a:solidFill>
              </a:rPr>
              <a:t>: </a:t>
            </a:r>
            <a:r>
              <a:rPr lang="en-US" sz="2400" b="1" dirty="0" smtClean="0">
                <a:solidFill>
                  <a:schemeClr val="accent2">
                    <a:lumMod val="75000"/>
                  </a:schemeClr>
                </a:solidFill>
              </a:rPr>
              <a:t>Four traits consistently characterize happy people</a:t>
            </a:r>
          </a:p>
          <a:p>
            <a:pPr lvl="1"/>
            <a:r>
              <a:rPr lang="en-US" sz="2400" dirty="0" smtClean="0"/>
              <a:t>Self Esteem</a:t>
            </a:r>
          </a:p>
          <a:p>
            <a:pPr lvl="1"/>
            <a:r>
              <a:rPr lang="en-US" sz="2400" dirty="0" smtClean="0"/>
              <a:t>Optimism</a:t>
            </a:r>
          </a:p>
          <a:p>
            <a:pPr lvl="1"/>
            <a:r>
              <a:rPr lang="en-US" sz="2400" dirty="0" smtClean="0"/>
              <a:t>Extraversion</a:t>
            </a:r>
          </a:p>
          <a:p>
            <a:pPr lvl="1"/>
            <a:r>
              <a:rPr lang="en-US" sz="2400" dirty="0" smtClean="0"/>
              <a:t>Sense of mastery or control </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962400"/>
            <a:ext cx="302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028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cap="small" dirty="0" smtClean="0">
                <a:solidFill>
                  <a:srgbClr val="C00000"/>
                </a:solidFill>
              </a:rPr>
              <a:t>Correlates of happiness</a:t>
            </a:r>
            <a:endParaRPr lang="en-US" sz="3600" b="1" cap="small" dirty="0">
              <a:solidFill>
                <a:srgbClr val="C00000"/>
              </a:solidFill>
            </a:endParaRPr>
          </a:p>
        </p:txBody>
      </p:sp>
      <p:sp>
        <p:nvSpPr>
          <p:cNvPr id="3" name="Content Placeholder 2"/>
          <p:cNvSpPr>
            <a:spLocks noGrp="1"/>
          </p:cNvSpPr>
          <p:nvPr>
            <p:ph idx="1"/>
          </p:nvPr>
        </p:nvSpPr>
        <p:spPr/>
        <p:txBody>
          <a:bodyPr/>
          <a:lstStyle/>
          <a:p>
            <a:r>
              <a:rPr lang="en-US" sz="2400" b="1" u="sng" dirty="0" smtClean="0">
                <a:solidFill>
                  <a:srgbClr val="00B050"/>
                </a:solidFill>
              </a:rPr>
              <a:t>Social Affiliations: Personal relationships </a:t>
            </a:r>
          </a:p>
          <a:p>
            <a:pPr marL="0" indent="0" algn="r">
              <a:buNone/>
            </a:pPr>
            <a:r>
              <a:rPr lang="en-US" sz="1800" b="1" dirty="0" err="1">
                <a:solidFill>
                  <a:srgbClr val="00B0F0"/>
                </a:solidFill>
              </a:rPr>
              <a:t>Kahana</a:t>
            </a:r>
            <a:r>
              <a:rPr lang="en-US" sz="1800" b="1" dirty="0">
                <a:solidFill>
                  <a:srgbClr val="00B0F0"/>
                </a:solidFill>
              </a:rPr>
              <a:t> et al., </a:t>
            </a:r>
            <a:r>
              <a:rPr lang="en-US" sz="1800" b="1" dirty="0" smtClean="0">
                <a:solidFill>
                  <a:srgbClr val="00B0F0"/>
                </a:solidFill>
              </a:rPr>
              <a:t>1995; Myers </a:t>
            </a:r>
            <a:r>
              <a:rPr lang="en-US" sz="1800" b="1" dirty="0">
                <a:solidFill>
                  <a:srgbClr val="00B0F0"/>
                </a:solidFill>
              </a:rPr>
              <a:t>and </a:t>
            </a:r>
            <a:r>
              <a:rPr lang="en-US" sz="1800" b="1" dirty="0" err="1">
                <a:solidFill>
                  <a:srgbClr val="00B0F0"/>
                </a:solidFill>
              </a:rPr>
              <a:t>Diener</a:t>
            </a:r>
            <a:r>
              <a:rPr lang="en-US" sz="1800" b="1" dirty="0">
                <a:solidFill>
                  <a:srgbClr val="00B0F0"/>
                </a:solidFill>
              </a:rPr>
              <a:t>, </a:t>
            </a:r>
            <a:r>
              <a:rPr lang="en-US" sz="1800" b="1" dirty="0" smtClean="0">
                <a:solidFill>
                  <a:srgbClr val="00B0F0"/>
                </a:solidFill>
              </a:rPr>
              <a:t>1995</a:t>
            </a:r>
          </a:p>
          <a:p>
            <a:pPr marL="0" indent="0" algn="r">
              <a:buNone/>
            </a:pPr>
            <a:endParaRPr lang="en-US" sz="1800" dirty="0"/>
          </a:p>
          <a:p>
            <a:pPr marL="0" indent="0">
              <a:buNone/>
            </a:pPr>
            <a:endParaRPr lang="en-US" sz="1800" dirty="0"/>
          </a:p>
          <a:p>
            <a:pPr marL="0" indent="0">
              <a:buNone/>
            </a:pPr>
            <a:r>
              <a:rPr lang="en-US" sz="1800" dirty="0" smtClean="0"/>
              <a:t>Loneliness </a:t>
            </a:r>
            <a:r>
              <a:rPr lang="en-US" sz="1800" dirty="0"/>
              <a:t>is </a:t>
            </a:r>
            <a:r>
              <a:rPr lang="en-US" sz="1800" dirty="0" smtClean="0"/>
              <a:t>inversely correlated </a:t>
            </a:r>
            <a:r>
              <a:rPr lang="en-US" sz="1800" dirty="0"/>
              <a:t>with happiness, especially in older adults </a:t>
            </a:r>
            <a:r>
              <a:rPr lang="en-US" sz="1800" dirty="0" smtClean="0"/>
              <a:t> and </a:t>
            </a:r>
            <a:r>
              <a:rPr lang="en-US" sz="1800" dirty="0"/>
              <a:t>positively correlated with depression </a:t>
            </a:r>
            <a:endParaRPr lang="en-US" sz="1800" dirty="0" smtClean="0"/>
          </a:p>
          <a:p>
            <a:pPr marL="0" indent="0" algn="r">
              <a:buNone/>
            </a:pPr>
            <a:r>
              <a:rPr lang="en-US" sz="1800" b="1" dirty="0" smtClean="0">
                <a:solidFill>
                  <a:srgbClr val="00B0F0"/>
                </a:solidFill>
              </a:rPr>
              <a:t>Lee and Ishii-Kuntz, 1987; Seligman, 1991</a:t>
            </a:r>
          </a:p>
          <a:p>
            <a:pPr marL="0" indent="0">
              <a:buNone/>
            </a:pPr>
            <a:endParaRPr lang="en-US" sz="1800" dirty="0"/>
          </a:p>
          <a:p>
            <a:pPr marL="0" indent="0">
              <a:buNone/>
            </a:pPr>
            <a:endParaRPr lang="en-US" sz="1800" dirty="0" smtClean="0"/>
          </a:p>
          <a:p>
            <a:pPr marL="0" indent="0">
              <a:buNone/>
            </a:pPr>
            <a:r>
              <a:rPr lang="en-US" sz="1800" b="1" dirty="0" smtClean="0">
                <a:solidFill>
                  <a:srgbClr val="C00000"/>
                </a:solidFill>
              </a:rPr>
              <a:t>Close friendships can help buffer stress and avert distress due to loneliness, anxiety, boredom, and loss of self-esteem </a:t>
            </a:r>
          </a:p>
          <a:p>
            <a:pPr marL="0" indent="0" algn="r">
              <a:buNone/>
            </a:pPr>
            <a:r>
              <a:rPr lang="en-US" sz="1800" b="1" dirty="0" smtClean="0">
                <a:solidFill>
                  <a:srgbClr val="00B0F0"/>
                </a:solidFill>
              </a:rPr>
              <a:t>Reis, 1984; </a:t>
            </a:r>
            <a:r>
              <a:rPr lang="en-US" sz="1800" b="1" dirty="0" err="1" smtClean="0">
                <a:solidFill>
                  <a:srgbClr val="00B0F0"/>
                </a:solidFill>
              </a:rPr>
              <a:t>Peplau</a:t>
            </a:r>
            <a:r>
              <a:rPr lang="en-US" sz="1800" b="1" dirty="0" smtClean="0">
                <a:solidFill>
                  <a:srgbClr val="00B0F0"/>
                </a:solidFill>
              </a:rPr>
              <a:t> and Perlman, 1982; Argyle, 1987</a:t>
            </a:r>
          </a:p>
          <a:p>
            <a:pPr marL="0" indent="0">
              <a:buNone/>
            </a:pP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28600"/>
            <a:ext cx="1752600" cy="147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477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0891"/>
            <a:ext cx="8229600" cy="1143000"/>
          </a:xfrm>
        </p:spPr>
        <p:txBody>
          <a:bodyPr>
            <a:normAutofit/>
          </a:bodyPr>
          <a:lstStyle/>
          <a:p>
            <a:pPr algn="l"/>
            <a:r>
              <a:rPr lang="en-US" sz="3600" b="1" cap="small" dirty="0">
                <a:solidFill>
                  <a:srgbClr val="C00000"/>
                </a:solidFill>
              </a:rPr>
              <a:t>Correlates of happiness</a:t>
            </a:r>
            <a:endParaRPr lang="en-US" sz="3600" b="1" dirty="0"/>
          </a:p>
        </p:txBody>
      </p:sp>
      <p:sp>
        <p:nvSpPr>
          <p:cNvPr id="3" name="Content Placeholder 2"/>
          <p:cNvSpPr>
            <a:spLocks noGrp="1"/>
          </p:cNvSpPr>
          <p:nvPr>
            <p:ph idx="1"/>
          </p:nvPr>
        </p:nvSpPr>
        <p:spPr>
          <a:xfrm>
            <a:off x="457200" y="1600200"/>
            <a:ext cx="8229600" cy="5105400"/>
          </a:xfrm>
        </p:spPr>
        <p:txBody>
          <a:bodyPr>
            <a:normAutofit/>
          </a:bodyPr>
          <a:lstStyle/>
          <a:p>
            <a:r>
              <a:rPr lang="en-US" sz="2400" b="1" u="sng" dirty="0">
                <a:solidFill>
                  <a:srgbClr val="00B050"/>
                </a:solidFill>
              </a:rPr>
              <a:t>Positive </a:t>
            </a:r>
            <a:r>
              <a:rPr lang="en-US" sz="2400" b="1" u="sng" dirty="0" smtClean="0">
                <a:solidFill>
                  <a:srgbClr val="00B050"/>
                </a:solidFill>
              </a:rPr>
              <a:t>moods</a:t>
            </a:r>
            <a:r>
              <a:rPr lang="en-US" sz="2400" b="1" dirty="0" smtClean="0">
                <a:solidFill>
                  <a:srgbClr val="00B050"/>
                </a:solidFill>
              </a:rPr>
              <a:t>: </a:t>
            </a:r>
            <a:r>
              <a:rPr lang="en-US" sz="2400" dirty="0"/>
              <a:t>The experience of happiness is marked by </a:t>
            </a:r>
            <a:r>
              <a:rPr lang="en-US" sz="2400" dirty="0" smtClean="0"/>
              <a:t>more frequent </a:t>
            </a:r>
            <a:r>
              <a:rPr lang="en-US" sz="2400" dirty="0"/>
              <a:t>positive </a:t>
            </a:r>
            <a:r>
              <a:rPr lang="en-US" sz="2400" dirty="0" smtClean="0"/>
              <a:t>affective </a:t>
            </a:r>
            <a:r>
              <a:rPr lang="en-US" sz="2400" dirty="0"/>
              <a:t>states than negative </a:t>
            </a:r>
            <a:r>
              <a:rPr lang="en-US" sz="2400" dirty="0" smtClean="0"/>
              <a:t>ones</a:t>
            </a:r>
          </a:p>
          <a:p>
            <a:pPr marL="0" indent="0">
              <a:buNone/>
            </a:pPr>
            <a:endParaRPr lang="en-US" sz="2400" dirty="0"/>
          </a:p>
          <a:p>
            <a:r>
              <a:rPr lang="en-US" sz="2400" b="1" u="sng" dirty="0">
                <a:solidFill>
                  <a:srgbClr val="00B050"/>
                </a:solidFill>
              </a:rPr>
              <a:t>Satisfaction with </a:t>
            </a:r>
            <a:r>
              <a:rPr lang="en-US" sz="2400" b="1" u="sng" dirty="0" smtClean="0">
                <a:solidFill>
                  <a:srgbClr val="00B050"/>
                </a:solidFill>
              </a:rPr>
              <a:t>life</a:t>
            </a:r>
            <a:r>
              <a:rPr lang="en-US" sz="2400" dirty="0" smtClean="0"/>
              <a:t>: happy </a:t>
            </a:r>
            <a:r>
              <a:rPr lang="en-US" sz="2400" dirty="0"/>
              <a:t>individuals demonstrate both global </a:t>
            </a:r>
            <a:r>
              <a:rPr lang="en-US" sz="2400" dirty="0" smtClean="0"/>
              <a:t>satisfaction with </a:t>
            </a:r>
            <a:r>
              <a:rPr lang="en-US" sz="2400" dirty="0"/>
              <a:t>their </a:t>
            </a:r>
            <a:r>
              <a:rPr lang="en-US" sz="2400" dirty="0" smtClean="0"/>
              <a:t>lives and </a:t>
            </a:r>
            <a:r>
              <a:rPr lang="en-US" sz="2400" dirty="0"/>
              <a:t>satisfaction within specific life </a:t>
            </a:r>
            <a:r>
              <a:rPr lang="en-US" sz="2400" dirty="0" smtClean="0"/>
              <a:t>domains such </a:t>
            </a:r>
            <a:r>
              <a:rPr lang="en-US" sz="2400" dirty="0"/>
              <a:t>as work, recreation, friendship, marriage, health, and the </a:t>
            </a:r>
            <a:r>
              <a:rPr lang="en-US" sz="2400" dirty="0" smtClean="0"/>
              <a:t>self</a:t>
            </a:r>
          </a:p>
          <a:p>
            <a:endParaRPr lang="en-US" sz="2400" dirty="0"/>
          </a:p>
          <a:p>
            <a:r>
              <a:rPr lang="en-US" sz="2400" b="1" u="sng" dirty="0">
                <a:solidFill>
                  <a:srgbClr val="00B050"/>
                </a:solidFill>
              </a:rPr>
              <a:t>Satisfaction of psychological </a:t>
            </a:r>
            <a:r>
              <a:rPr lang="en-US" sz="2400" b="1" u="sng" dirty="0" smtClean="0">
                <a:solidFill>
                  <a:srgbClr val="00B050"/>
                </a:solidFill>
              </a:rPr>
              <a:t>needs</a:t>
            </a:r>
            <a:r>
              <a:rPr lang="en-US" sz="2400" b="1" dirty="0" smtClean="0">
                <a:solidFill>
                  <a:srgbClr val="00B050"/>
                </a:solidFill>
              </a:rPr>
              <a:t>:</a:t>
            </a:r>
            <a:r>
              <a:rPr lang="en-US" sz="2400" b="1" dirty="0" smtClean="0"/>
              <a:t> </a:t>
            </a:r>
            <a:r>
              <a:rPr lang="en-US" sz="2400" dirty="0"/>
              <a:t>competence, autonomy, </a:t>
            </a:r>
            <a:r>
              <a:rPr lang="en-US" sz="2400" dirty="0" smtClean="0"/>
              <a:t>and relatedness </a:t>
            </a:r>
          </a:p>
          <a:p>
            <a:pPr marL="0" indent="0" algn="r">
              <a:buNone/>
            </a:pPr>
            <a:endParaRPr lang="en-US" sz="1800" b="1" dirty="0" smtClean="0">
              <a:solidFill>
                <a:srgbClr val="00B0F0"/>
              </a:solidFill>
            </a:endParaRPr>
          </a:p>
          <a:p>
            <a:pPr marL="0" indent="0" algn="r">
              <a:buNone/>
            </a:pPr>
            <a:endParaRPr lang="en-US" sz="1800" b="1" dirty="0">
              <a:solidFill>
                <a:srgbClr val="00B0F0"/>
              </a:solidFill>
            </a:endParaRPr>
          </a:p>
          <a:p>
            <a:pPr marL="0" indent="0" algn="r">
              <a:buNone/>
            </a:pPr>
            <a:r>
              <a:rPr lang="en-US" sz="1800" b="1" dirty="0" err="1" smtClean="0">
                <a:solidFill>
                  <a:srgbClr val="00B0F0"/>
                </a:solidFill>
              </a:rPr>
              <a:t>Deci</a:t>
            </a:r>
            <a:r>
              <a:rPr lang="en-US" sz="1800" b="1" dirty="0" smtClean="0">
                <a:solidFill>
                  <a:srgbClr val="00B0F0"/>
                </a:solidFill>
              </a:rPr>
              <a:t> </a:t>
            </a:r>
            <a:r>
              <a:rPr lang="en-US" sz="1800" b="1" dirty="0">
                <a:solidFill>
                  <a:srgbClr val="00B0F0"/>
                </a:solidFill>
              </a:rPr>
              <a:t>and Ryan, </a:t>
            </a:r>
            <a:r>
              <a:rPr lang="en-US" sz="1800" b="1" dirty="0" smtClean="0">
                <a:solidFill>
                  <a:srgbClr val="00B0F0"/>
                </a:solidFill>
              </a:rPr>
              <a:t>1985</a:t>
            </a:r>
            <a:endParaRPr lang="en-US" sz="1800" b="1" u="sng" dirty="0" smtClean="0">
              <a:solidFill>
                <a:srgbClr val="00B0F0"/>
              </a:solidFill>
            </a:endParaRPr>
          </a:p>
          <a:p>
            <a:pPr marL="0" indent="0">
              <a:buNone/>
            </a:pPr>
            <a:endParaRPr lang="en-US" sz="2400" dirty="0"/>
          </a:p>
          <a:p>
            <a:pPr marL="0" indent="0">
              <a:buNone/>
            </a:pP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28600"/>
            <a:ext cx="1752600" cy="147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20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fontScale="90000"/>
          </a:bodyPr>
          <a:lstStyle/>
          <a:p>
            <a:r>
              <a:rPr lang="en-US" b="1" cap="small" dirty="0" smtClean="0">
                <a:solidFill>
                  <a:srgbClr val="C00000"/>
                </a:solidFill>
              </a:rPr>
              <a:t>Individuals with Positive Self esteem…</a:t>
            </a:r>
            <a:endParaRPr lang="en-US" b="1" cap="small"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sz="2600" dirty="0" smtClean="0"/>
              <a:t>High Confidence </a:t>
            </a:r>
          </a:p>
          <a:p>
            <a:r>
              <a:rPr lang="en-US" sz="2600" dirty="0" smtClean="0"/>
              <a:t>Sense of Optimism and lack of hopelessness</a:t>
            </a:r>
          </a:p>
          <a:p>
            <a:r>
              <a:rPr lang="en-US" sz="2600" dirty="0" smtClean="0"/>
              <a:t>Sense of mastery and control</a:t>
            </a:r>
          </a:p>
          <a:p>
            <a:r>
              <a:rPr lang="en-US" sz="2600" dirty="0" smtClean="0"/>
              <a:t>Resilient to self image threats</a:t>
            </a:r>
          </a:p>
          <a:p>
            <a:r>
              <a:rPr lang="en-US" sz="2600" dirty="0" smtClean="0"/>
              <a:t>Low anxiety</a:t>
            </a:r>
          </a:p>
          <a:p>
            <a:r>
              <a:rPr lang="en-US" sz="2600" dirty="0" smtClean="0"/>
              <a:t>Less vulnerable to depression</a:t>
            </a:r>
          </a:p>
          <a:p>
            <a:r>
              <a:rPr lang="en-US" sz="2600" dirty="0" smtClean="0"/>
              <a:t>Savor positive affect</a:t>
            </a:r>
          </a:p>
          <a:p>
            <a:pPr marL="0" indent="0" algn="r">
              <a:buNone/>
            </a:pPr>
            <a:endParaRPr lang="en-US" sz="2100" b="1" dirty="0" smtClean="0">
              <a:solidFill>
                <a:srgbClr val="00B0F0"/>
              </a:solidFill>
            </a:endParaRPr>
          </a:p>
          <a:p>
            <a:pPr marL="0" indent="0" algn="r">
              <a:buNone/>
            </a:pPr>
            <a:endParaRPr lang="en-US" sz="2100" b="1" dirty="0" smtClean="0">
              <a:solidFill>
                <a:srgbClr val="00B0F0"/>
              </a:solidFill>
            </a:endParaRPr>
          </a:p>
          <a:p>
            <a:pPr marL="0" indent="0" algn="r">
              <a:buNone/>
            </a:pPr>
            <a:endParaRPr lang="en-US" sz="2100" b="1" dirty="0">
              <a:solidFill>
                <a:srgbClr val="00B0F0"/>
              </a:solidFill>
            </a:endParaRPr>
          </a:p>
          <a:p>
            <a:pPr marL="0" indent="0" algn="r">
              <a:buNone/>
            </a:pPr>
            <a:endParaRPr lang="en-US" sz="2100" b="1" dirty="0" smtClean="0">
              <a:solidFill>
                <a:srgbClr val="00B0F0"/>
              </a:solidFill>
            </a:endParaRPr>
          </a:p>
          <a:p>
            <a:pPr marL="0" indent="0" algn="r">
              <a:buNone/>
            </a:pPr>
            <a:endParaRPr lang="en-US" sz="2100" b="1" dirty="0">
              <a:solidFill>
                <a:srgbClr val="00B0F0"/>
              </a:solidFill>
            </a:endParaRPr>
          </a:p>
          <a:p>
            <a:pPr marL="0" indent="0" algn="r">
              <a:buNone/>
            </a:pPr>
            <a:r>
              <a:rPr lang="en-US" sz="2100" b="1" dirty="0" err="1" smtClean="0">
                <a:solidFill>
                  <a:srgbClr val="00B0F0"/>
                </a:solidFill>
              </a:rPr>
              <a:t>Lyubomirsky</a:t>
            </a:r>
            <a:r>
              <a:rPr lang="en-US" sz="2100" b="1" dirty="0" smtClean="0">
                <a:solidFill>
                  <a:srgbClr val="00B0F0"/>
                </a:solidFill>
              </a:rPr>
              <a:t> e al, 2005</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514600"/>
            <a:ext cx="275582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358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smtClean="0">
                <a:solidFill>
                  <a:srgbClr val="C00000"/>
                </a:solidFill>
              </a:rPr>
              <a:t>An interesting study… </a:t>
            </a:r>
            <a:endParaRPr lang="en-US" sz="3600" b="1" dirty="0">
              <a:solidFill>
                <a:srgbClr val="C00000"/>
              </a:solidFill>
            </a:endParaRPr>
          </a:p>
        </p:txBody>
      </p:sp>
      <p:sp>
        <p:nvSpPr>
          <p:cNvPr id="3" name="Content Placeholder 2"/>
          <p:cNvSpPr>
            <a:spLocks noGrp="1"/>
          </p:cNvSpPr>
          <p:nvPr>
            <p:ph idx="1"/>
          </p:nvPr>
        </p:nvSpPr>
        <p:spPr>
          <a:xfrm>
            <a:off x="457200" y="1066800"/>
            <a:ext cx="8229600" cy="5562600"/>
          </a:xfrm>
        </p:spPr>
        <p:txBody>
          <a:bodyPr>
            <a:noAutofit/>
          </a:bodyPr>
          <a:lstStyle/>
          <a:p>
            <a:pPr marL="0" indent="0">
              <a:buNone/>
            </a:pPr>
            <a:r>
              <a:rPr lang="en-US" sz="2400" b="1" u="sng" dirty="0" smtClean="0">
                <a:solidFill>
                  <a:srgbClr val="00B050"/>
                </a:solidFill>
              </a:rPr>
              <a:t>A contrast of Happy and Unhappy people</a:t>
            </a:r>
          </a:p>
          <a:p>
            <a:pPr marL="0" indent="0" algn="r">
              <a:buNone/>
            </a:pPr>
            <a:r>
              <a:rPr lang="en-US" sz="1800" b="1" dirty="0" err="1" smtClean="0">
                <a:solidFill>
                  <a:srgbClr val="00B0F0"/>
                </a:solidFill>
              </a:rPr>
              <a:t>Lyubomirsky</a:t>
            </a:r>
            <a:r>
              <a:rPr lang="en-US" sz="1800" b="1" dirty="0">
                <a:solidFill>
                  <a:srgbClr val="00B0F0"/>
                </a:solidFill>
              </a:rPr>
              <a:t>, S. &amp; Ross. L (1997</a:t>
            </a:r>
            <a:r>
              <a:rPr lang="en-US" sz="1800" b="1" dirty="0" smtClean="0">
                <a:solidFill>
                  <a:srgbClr val="00B0F0"/>
                </a:solidFill>
              </a:rPr>
              <a:t>):  </a:t>
            </a:r>
            <a:r>
              <a:rPr lang="en-US" sz="1800" b="1" dirty="0">
                <a:solidFill>
                  <a:srgbClr val="00B0F0"/>
                </a:solidFill>
              </a:rPr>
              <a:t>Hedonic consequences of </a:t>
            </a:r>
            <a:r>
              <a:rPr lang="en-US" sz="1800" b="1" dirty="0" smtClean="0">
                <a:solidFill>
                  <a:srgbClr val="00B0F0"/>
                </a:solidFill>
              </a:rPr>
              <a:t>social comparison: contrast </a:t>
            </a:r>
            <a:r>
              <a:rPr lang="en-US" sz="1800" b="1" dirty="0">
                <a:solidFill>
                  <a:srgbClr val="00B0F0"/>
                </a:solidFill>
              </a:rPr>
              <a:t>of </a:t>
            </a:r>
            <a:r>
              <a:rPr lang="en-US" sz="1800" b="1" dirty="0" smtClean="0">
                <a:solidFill>
                  <a:srgbClr val="00B0F0"/>
                </a:solidFill>
              </a:rPr>
              <a:t>happy and </a:t>
            </a:r>
            <a:r>
              <a:rPr lang="en-US" sz="1800" b="1" dirty="0">
                <a:solidFill>
                  <a:srgbClr val="00B0F0"/>
                </a:solidFill>
              </a:rPr>
              <a:t>unhappy people</a:t>
            </a:r>
            <a:r>
              <a:rPr lang="en-US" sz="1800" b="1" dirty="0" smtClean="0">
                <a:solidFill>
                  <a:srgbClr val="00B0F0"/>
                </a:solidFill>
              </a:rPr>
              <a:t>.</a:t>
            </a:r>
          </a:p>
          <a:p>
            <a:pPr marL="0" indent="0" algn="r">
              <a:buNone/>
            </a:pPr>
            <a:r>
              <a:rPr lang="en-US" sz="1800" b="1" dirty="0" smtClean="0">
                <a:solidFill>
                  <a:srgbClr val="00B0F0"/>
                </a:solidFill>
              </a:rPr>
              <a:t> </a:t>
            </a:r>
            <a:r>
              <a:rPr lang="en-US" sz="1800" b="1" i="1" dirty="0">
                <a:solidFill>
                  <a:srgbClr val="00B0F0"/>
                </a:solidFill>
              </a:rPr>
              <a:t>Journal of Personality and Social Psychology, 73</a:t>
            </a:r>
            <a:r>
              <a:rPr lang="en-US" sz="1800" b="1" dirty="0">
                <a:solidFill>
                  <a:srgbClr val="00B0F0"/>
                </a:solidFill>
              </a:rPr>
              <a:t>, </a:t>
            </a:r>
            <a:r>
              <a:rPr lang="en-US" sz="1800" b="1" dirty="0" smtClean="0">
                <a:solidFill>
                  <a:srgbClr val="00B0F0"/>
                </a:solidFill>
              </a:rPr>
              <a:t>1141-1157</a:t>
            </a:r>
            <a:endParaRPr lang="en-US" sz="1800" b="1" dirty="0">
              <a:solidFill>
                <a:srgbClr val="00B0F0"/>
              </a:solidFill>
            </a:endParaRPr>
          </a:p>
          <a:p>
            <a:pPr marL="0" indent="0">
              <a:buNone/>
            </a:pPr>
            <a:endParaRPr lang="en-US" sz="2400" b="1" dirty="0" smtClean="0">
              <a:solidFill>
                <a:srgbClr val="00B0F0"/>
              </a:solidFill>
            </a:endParaRPr>
          </a:p>
          <a:p>
            <a:pPr marL="0" indent="0">
              <a:buNone/>
            </a:pPr>
            <a:endParaRPr lang="en-US" sz="2000" dirty="0"/>
          </a:p>
          <a:p>
            <a:r>
              <a:rPr lang="en-US" sz="2400" b="1" dirty="0" smtClean="0">
                <a:solidFill>
                  <a:srgbClr val="7030A0"/>
                </a:solidFill>
              </a:rPr>
              <a:t>Happy participants provided </a:t>
            </a:r>
            <a:r>
              <a:rPr lang="en-US" sz="2400" b="1" dirty="0">
                <a:solidFill>
                  <a:srgbClr val="7030A0"/>
                </a:solidFill>
              </a:rPr>
              <a:t>with </a:t>
            </a:r>
            <a:r>
              <a:rPr lang="en-US" sz="2400" b="1" dirty="0" smtClean="0">
                <a:solidFill>
                  <a:srgbClr val="7030A0"/>
                </a:solidFill>
              </a:rPr>
              <a:t>information that peers had done better /worse showed </a:t>
            </a:r>
            <a:r>
              <a:rPr lang="en-US" sz="2400" b="1" dirty="0">
                <a:solidFill>
                  <a:srgbClr val="7030A0"/>
                </a:solidFill>
              </a:rPr>
              <a:t>virtually no decline in mood</a:t>
            </a:r>
          </a:p>
          <a:p>
            <a:pPr marL="0" indent="0">
              <a:buNone/>
            </a:pPr>
            <a:endParaRPr lang="en-US" sz="2400" dirty="0" smtClean="0"/>
          </a:p>
          <a:p>
            <a:r>
              <a:rPr lang="en-US" sz="2400" b="1" dirty="0" smtClean="0">
                <a:solidFill>
                  <a:srgbClr val="00B050"/>
                </a:solidFill>
              </a:rPr>
              <a:t>Unhappy participants showed </a:t>
            </a:r>
            <a:r>
              <a:rPr lang="en-US" sz="2400" b="1" dirty="0">
                <a:solidFill>
                  <a:srgbClr val="00B050"/>
                </a:solidFill>
              </a:rPr>
              <a:t>more positive mood </a:t>
            </a:r>
            <a:r>
              <a:rPr lang="en-US" sz="2400" b="1" dirty="0" smtClean="0">
                <a:solidFill>
                  <a:srgbClr val="00B050"/>
                </a:solidFill>
              </a:rPr>
              <a:t>on </a:t>
            </a:r>
            <a:r>
              <a:rPr lang="en-US" sz="2400" b="1" dirty="0">
                <a:solidFill>
                  <a:srgbClr val="00B050"/>
                </a:solidFill>
              </a:rPr>
              <a:t>receiving </a:t>
            </a:r>
            <a:r>
              <a:rPr lang="en-US" sz="2400" b="1" dirty="0" smtClean="0">
                <a:solidFill>
                  <a:srgbClr val="00B050"/>
                </a:solidFill>
              </a:rPr>
              <a:t> information that their peers had performed worse than them – </a:t>
            </a:r>
            <a:r>
              <a:rPr lang="en-US" sz="2400" b="1" dirty="0" smtClean="0">
                <a:solidFill>
                  <a:srgbClr val="FF0000"/>
                </a:solidFill>
              </a:rPr>
              <a:t>SOCIAL COMPARISON MORE IMPORTANT </a:t>
            </a:r>
          </a:p>
          <a:p>
            <a:pPr marL="0" indent="0">
              <a:buNone/>
            </a:pPr>
            <a:endParaRPr lang="en-US" sz="2000" b="1" dirty="0" smtClean="0">
              <a:solidFill>
                <a:srgbClr val="FF0000"/>
              </a:solidFill>
            </a:endParaRPr>
          </a:p>
          <a:p>
            <a:pPr marL="0" indent="0" algn="ctr">
              <a:buNone/>
            </a:pPr>
            <a:r>
              <a:rPr lang="en-US" sz="2400" b="1" dirty="0" smtClean="0">
                <a:solidFill>
                  <a:srgbClr val="C00000"/>
                </a:solidFill>
              </a:rPr>
              <a:t>IS EMPATHY A TRAIT OF HAPPY PEOPLE? </a:t>
            </a:r>
          </a:p>
          <a:p>
            <a:pPr marL="0" indent="0">
              <a:buNone/>
            </a:pPr>
            <a:endParaRPr lang="en-US" sz="2400" b="1" dirty="0" smtClean="0">
              <a:solidFill>
                <a:srgbClr val="C00000"/>
              </a:solidFill>
            </a:endParaRPr>
          </a:p>
          <a:p>
            <a:pPr marL="0" indent="0">
              <a:buNone/>
            </a:pPr>
            <a:endParaRPr lang="en-US" sz="2400" dirty="0"/>
          </a:p>
        </p:txBody>
      </p:sp>
    </p:spTree>
    <p:extLst>
      <p:ext uri="{BB962C8B-B14F-4D97-AF65-F5344CB8AC3E}">
        <p14:creationId xmlns:p14="http://schemas.microsoft.com/office/powerpoint/2010/main" val="3487386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cap="small" dirty="0" smtClean="0">
                <a:solidFill>
                  <a:srgbClr val="C00000"/>
                </a:solidFill>
              </a:rPr>
              <a:t>more findings…</a:t>
            </a:r>
            <a:endParaRPr lang="en-US" b="1" cap="small"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Unhappy </a:t>
            </a:r>
            <a:r>
              <a:rPr lang="en-US" sz="2400" dirty="0"/>
              <a:t>individuals </a:t>
            </a:r>
            <a:r>
              <a:rPr lang="en-US" sz="2400" dirty="0" smtClean="0">
                <a:sym typeface="Wingdings" pitchFamily="2" charset="2"/>
              </a:rPr>
              <a:t></a:t>
            </a:r>
            <a:r>
              <a:rPr lang="en-US" sz="2400" dirty="0" smtClean="0"/>
              <a:t>more </a:t>
            </a:r>
            <a:r>
              <a:rPr lang="en-US" sz="2400" dirty="0"/>
              <a:t>reactive </a:t>
            </a:r>
            <a:r>
              <a:rPr lang="en-US" sz="2400" dirty="0" smtClean="0"/>
              <a:t>to outcomes of trivial </a:t>
            </a:r>
            <a:r>
              <a:rPr lang="en-US" sz="2400" dirty="0"/>
              <a:t>choices and important life decisions </a:t>
            </a:r>
            <a:endParaRPr lang="en-US" sz="2400" dirty="0" smtClean="0"/>
          </a:p>
          <a:p>
            <a:pPr marL="0" indent="0" algn="r">
              <a:buNone/>
            </a:pPr>
            <a:r>
              <a:rPr lang="en-US" sz="1800" b="1" dirty="0" err="1" smtClean="0">
                <a:solidFill>
                  <a:srgbClr val="00B0F0"/>
                </a:solidFill>
              </a:rPr>
              <a:t>Lyubomirsky</a:t>
            </a:r>
            <a:r>
              <a:rPr lang="en-US" sz="1800" b="1" dirty="0" smtClean="0">
                <a:solidFill>
                  <a:srgbClr val="00B0F0"/>
                </a:solidFill>
              </a:rPr>
              <a:t> &amp; </a:t>
            </a:r>
            <a:r>
              <a:rPr lang="en-US" sz="1800" b="1" dirty="0">
                <a:solidFill>
                  <a:srgbClr val="00B0F0"/>
                </a:solidFill>
              </a:rPr>
              <a:t>Ross, </a:t>
            </a:r>
            <a:r>
              <a:rPr lang="en-US" sz="1800" b="1" dirty="0" smtClean="0">
                <a:solidFill>
                  <a:srgbClr val="00B0F0"/>
                </a:solidFill>
              </a:rPr>
              <a:t>1997</a:t>
            </a:r>
          </a:p>
          <a:p>
            <a:endParaRPr lang="en-US" sz="2400" dirty="0"/>
          </a:p>
          <a:p>
            <a:r>
              <a:rPr lang="en-US" sz="2400" dirty="0" smtClean="0"/>
              <a:t>Unhappy people </a:t>
            </a:r>
            <a:r>
              <a:rPr lang="en-US" sz="2400" dirty="0" smtClean="0">
                <a:sym typeface="Wingdings" pitchFamily="2" charset="2"/>
              </a:rPr>
              <a:t></a:t>
            </a:r>
            <a:r>
              <a:rPr lang="en-US" sz="2400" dirty="0" smtClean="0"/>
              <a:t> </a:t>
            </a:r>
            <a:r>
              <a:rPr lang="en-US" sz="2400" dirty="0"/>
              <a:t>react as if all outcomes are fraught with </a:t>
            </a:r>
            <a:r>
              <a:rPr lang="en-US" sz="2400" dirty="0" smtClean="0"/>
              <a:t>extreme pleasant / unpleasant consequences</a:t>
            </a:r>
            <a:r>
              <a:rPr lang="en-US" sz="2400" dirty="0"/>
              <a:t>, </a:t>
            </a:r>
            <a:endParaRPr lang="en-US" sz="2400" dirty="0" smtClean="0"/>
          </a:p>
          <a:p>
            <a:endParaRPr lang="en-US" sz="2400" dirty="0"/>
          </a:p>
          <a:p>
            <a:r>
              <a:rPr lang="en-US" sz="2400" dirty="0" smtClean="0"/>
              <a:t>Happy </a:t>
            </a:r>
            <a:r>
              <a:rPr lang="en-US" sz="2400" dirty="0"/>
              <a:t>people are more selective in </a:t>
            </a:r>
            <a:r>
              <a:rPr lang="en-US" sz="2400" dirty="0" smtClean="0"/>
              <a:t>their reactions</a:t>
            </a:r>
            <a:endParaRPr lang="en-US" sz="2400" dirty="0"/>
          </a:p>
        </p:txBody>
      </p:sp>
    </p:spTree>
    <p:extLst>
      <p:ext uri="{BB962C8B-B14F-4D97-AF65-F5344CB8AC3E}">
        <p14:creationId xmlns:p14="http://schemas.microsoft.com/office/powerpoint/2010/main" val="246189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046" y="685800"/>
            <a:ext cx="8229600" cy="487362"/>
          </a:xfrm>
        </p:spPr>
        <p:txBody>
          <a:bodyPr>
            <a:noAutofit/>
          </a:bodyPr>
          <a:lstStyle/>
          <a:p>
            <a:pPr algn="l"/>
            <a:r>
              <a:rPr lang="en-US" sz="4000" b="1" cap="small" dirty="0" smtClean="0">
                <a:solidFill>
                  <a:srgbClr val="C00000"/>
                </a:solidFill>
              </a:rPr>
              <a:t>Objectives…</a:t>
            </a:r>
            <a:endParaRPr lang="en-US" sz="4000" b="1" cap="small" dirty="0">
              <a:solidFill>
                <a:srgbClr val="C00000"/>
              </a:solidFill>
            </a:endParaRPr>
          </a:p>
        </p:txBody>
      </p:sp>
      <p:sp>
        <p:nvSpPr>
          <p:cNvPr id="3" name="Content Placeholder 2"/>
          <p:cNvSpPr>
            <a:spLocks noGrp="1"/>
          </p:cNvSpPr>
          <p:nvPr>
            <p:ph idx="1"/>
          </p:nvPr>
        </p:nvSpPr>
        <p:spPr>
          <a:xfrm>
            <a:off x="381000" y="1676400"/>
            <a:ext cx="7848600" cy="4953000"/>
          </a:xfrm>
        </p:spPr>
        <p:txBody>
          <a:bodyPr>
            <a:normAutofit fontScale="55000" lnSpcReduction="20000"/>
          </a:bodyPr>
          <a:lstStyle/>
          <a:p>
            <a:pPr marL="0" indent="0">
              <a:buNone/>
            </a:pPr>
            <a:endParaRPr lang="en-US" sz="5000" b="1" dirty="0" smtClean="0">
              <a:solidFill>
                <a:srgbClr val="00B050"/>
              </a:solidFill>
            </a:endParaRPr>
          </a:p>
          <a:p>
            <a:pPr marL="0" lvl="0" indent="0">
              <a:buNone/>
            </a:pPr>
            <a:endParaRPr lang="en-US" dirty="0" smtClean="0"/>
          </a:p>
          <a:p>
            <a:pPr lvl="0">
              <a:lnSpc>
                <a:spcPct val="120000"/>
              </a:lnSpc>
            </a:pPr>
            <a:r>
              <a:rPr lang="en-US" sz="4200" b="1" dirty="0" smtClean="0">
                <a:solidFill>
                  <a:srgbClr val="993366"/>
                </a:solidFill>
              </a:rPr>
              <a:t>What is self esteem and what </a:t>
            </a:r>
            <a:r>
              <a:rPr lang="en-US" sz="4200" b="1" dirty="0">
                <a:solidFill>
                  <a:srgbClr val="993366"/>
                </a:solidFill>
              </a:rPr>
              <a:t>are </a:t>
            </a:r>
            <a:r>
              <a:rPr lang="en-US" sz="4200" b="1" dirty="0" smtClean="0">
                <a:solidFill>
                  <a:srgbClr val="993366"/>
                </a:solidFill>
              </a:rPr>
              <a:t>its components? </a:t>
            </a:r>
            <a:endParaRPr lang="en-US" sz="4200" b="1" dirty="0">
              <a:solidFill>
                <a:srgbClr val="993366"/>
              </a:solidFill>
            </a:endParaRPr>
          </a:p>
          <a:p>
            <a:pPr lvl="0">
              <a:lnSpc>
                <a:spcPct val="120000"/>
              </a:lnSpc>
            </a:pPr>
            <a:r>
              <a:rPr lang="en-US" sz="4200" b="1" dirty="0">
                <a:solidFill>
                  <a:srgbClr val="0070C0"/>
                </a:solidFill>
              </a:rPr>
              <a:t>Is Happiness correlated to self esteem? Do happy people always have positive self esteem? Are people with high self esteem always happy? </a:t>
            </a:r>
            <a:endParaRPr lang="en-US" sz="4200" b="1" dirty="0" smtClean="0">
              <a:solidFill>
                <a:srgbClr val="0070C0"/>
              </a:solidFill>
            </a:endParaRPr>
          </a:p>
          <a:p>
            <a:pPr lvl="0">
              <a:lnSpc>
                <a:spcPct val="120000"/>
              </a:lnSpc>
            </a:pPr>
            <a:r>
              <a:rPr lang="en-US" sz="4200" b="1" dirty="0" smtClean="0">
                <a:solidFill>
                  <a:srgbClr val="993366"/>
                </a:solidFill>
              </a:rPr>
              <a:t>What makes them different from low self esteemed people during a stressful situation</a:t>
            </a:r>
            <a:endParaRPr lang="en-US" sz="4200" b="1" dirty="0">
              <a:solidFill>
                <a:srgbClr val="993366"/>
              </a:solidFill>
            </a:endParaRPr>
          </a:p>
          <a:p>
            <a:pPr marL="0" indent="0">
              <a:lnSpc>
                <a:spcPct val="120000"/>
              </a:lnSpc>
              <a:buNone/>
            </a:pPr>
            <a:r>
              <a:rPr lang="en-US" sz="4200" b="1" dirty="0" smtClean="0">
                <a:solidFill>
                  <a:srgbClr val="00B050"/>
                </a:solidFill>
              </a:rPr>
              <a:t>Perceiving </a:t>
            </a:r>
            <a:r>
              <a:rPr lang="en-US" sz="4200" b="1" dirty="0">
                <a:solidFill>
                  <a:srgbClr val="00B050"/>
                </a:solidFill>
              </a:rPr>
              <a:t>it from the students’ perspective:</a:t>
            </a:r>
          </a:p>
          <a:p>
            <a:pPr lvl="0">
              <a:lnSpc>
                <a:spcPct val="120000"/>
              </a:lnSpc>
            </a:pPr>
            <a:r>
              <a:rPr lang="en-US" sz="4200" b="1" dirty="0" smtClean="0">
                <a:solidFill>
                  <a:srgbClr val="0070C0"/>
                </a:solidFill>
              </a:rPr>
              <a:t>Is </a:t>
            </a:r>
            <a:r>
              <a:rPr lang="en-US" sz="4200" b="1" dirty="0">
                <a:solidFill>
                  <a:srgbClr val="0070C0"/>
                </a:solidFill>
              </a:rPr>
              <a:t>stress good or bad? </a:t>
            </a:r>
          </a:p>
          <a:p>
            <a:pPr lvl="0">
              <a:lnSpc>
                <a:spcPct val="120000"/>
              </a:lnSpc>
            </a:pPr>
            <a:r>
              <a:rPr lang="en-US" sz="4200" b="1" dirty="0" smtClean="0">
                <a:solidFill>
                  <a:srgbClr val="993366"/>
                </a:solidFill>
              </a:rPr>
              <a:t>Do difference in self esteem determine response to stress?</a:t>
            </a:r>
            <a:endParaRPr lang="en-US" sz="4200" b="1" dirty="0">
              <a:solidFill>
                <a:srgbClr val="993366"/>
              </a:solidFill>
            </a:endParaRPr>
          </a:p>
          <a:p>
            <a:pPr lvl="0">
              <a:lnSpc>
                <a:spcPct val="120000"/>
              </a:lnSpc>
            </a:pPr>
            <a:r>
              <a:rPr lang="en-US" sz="4200" b="1" dirty="0" smtClean="0">
                <a:solidFill>
                  <a:srgbClr val="0070C0"/>
                </a:solidFill>
              </a:rPr>
              <a:t>How </a:t>
            </a:r>
            <a:r>
              <a:rPr lang="en-US" sz="4200" b="1" dirty="0">
                <a:solidFill>
                  <a:srgbClr val="0070C0"/>
                </a:solidFill>
              </a:rPr>
              <a:t>to manage stress? </a:t>
            </a:r>
          </a:p>
          <a:p>
            <a:pPr marL="0" indent="0">
              <a:buNone/>
            </a:pPr>
            <a:endParaRPr lang="en-US" sz="4200" b="1" dirty="0"/>
          </a:p>
          <a:p>
            <a:endParaRPr lang="en-US"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6927"/>
            <a:ext cx="2725882" cy="272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446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dirty="0">
                <a:solidFill>
                  <a:srgbClr val="00B050"/>
                </a:solidFill>
              </a:rPr>
              <a:t>happiness </a:t>
            </a:r>
            <a:r>
              <a:rPr lang="en-US" dirty="0" smtClean="0">
                <a:sym typeface="Wingdings" pitchFamily="2" charset="2"/>
              </a:rPr>
              <a:t> </a:t>
            </a:r>
            <a:r>
              <a:rPr lang="en-US" dirty="0" smtClean="0"/>
              <a:t>uniquely </a:t>
            </a:r>
            <a:r>
              <a:rPr lang="en-US" dirty="0"/>
              <a:t>related to mood</a:t>
            </a:r>
            <a:r>
              <a:rPr lang="en-US" dirty="0" smtClean="0"/>
              <a:t>, temperamental </a:t>
            </a:r>
            <a:r>
              <a:rPr lang="en-US" dirty="0"/>
              <a:t>traits, global life satisfaction, and social </a:t>
            </a:r>
            <a:r>
              <a:rPr lang="en-US" dirty="0" smtClean="0"/>
              <a:t>affiliation </a:t>
            </a:r>
          </a:p>
          <a:p>
            <a:pPr marL="0" indent="0">
              <a:buNone/>
            </a:pPr>
            <a:endParaRPr lang="en-US" dirty="0"/>
          </a:p>
          <a:p>
            <a:pPr marL="0" indent="0">
              <a:buNone/>
            </a:pPr>
            <a:r>
              <a:rPr lang="en-US" b="1" u="sng" dirty="0" smtClean="0">
                <a:solidFill>
                  <a:srgbClr val="00B050"/>
                </a:solidFill>
              </a:rPr>
              <a:t>Self esteem </a:t>
            </a:r>
            <a:r>
              <a:rPr lang="en-US" dirty="0" smtClean="0">
                <a:sym typeface="Wingdings" pitchFamily="2" charset="2"/>
              </a:rPr>
              <a:t></a:t>
            </a:r>
            <a:r>
              <a:rPr lang="en-US" dirty="0" smtClean="0"/>
              <a:t> </a:t>
            </a:r>
            <a:r>
              <a:rPr lang="en-US" dirty="0"/>
              <a:t>more closely related to the </a:t>
            </a:r>
            <a:r>
              <a:rPr lang="en-US" dirty="0" err="1" smtClean="0"/>
              <a:t>agentic</a:t>
            </a:r>
            <a:r>
              <a:rPr lang="en-US" dirty="0" smtClean="0"/>
              <a:t> dispositions </a:t>
            </a:r>
            <a:r>
              <a:rPr lang="en-US" dirty="0"/>
              <a:t>of optimism and mastery</a:t>
            </a:r>
          </a:p>
        </p:txBody>
      </p:sp>
    </p:spTree>
    <p:extLst>
      <p:ext uri="{BB962C8B-B14F-4D97-AF65-F5344CB8AC3E}">
        <p14:creationId xmlns:p14="http://schemas.microsoft.com/office/powerpoint/2010/main" val="45528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cap="small" dirty="0" smtClean="0">
                <a:solidFill>
                  <a:srgbClr val="C00000"/>
                </a:solidFill>
              </a:rPr>
              <a:t>How to raise your self esteem</a:t>
            </a:r>
            <a:endParaRPr lang="en-US" sz="3600" b="1" cap="small" dirty="0">
              <a:solidFill>
                <a:srgbClr val="C00000"/>
              </a:solidFill>
            </a:endParaRPr>
          </a:p>
        </p:txBody>
      </p:sp>
      <p:sp>
        <p:nvSpPr>
          <p:cNvPr id="3" name="Content Placeholder 2"/>
          <p:cNvSpPr>
            <a:spLocks noGrp="1"/>
          </p:cNvSpPr>
          <p:nvPr>
            <p:ph idx="1"/>
          </p:nvPr>
        </p:nvSpPr>
        <p:spPr>
          <a:xfrm>
            <a:off x="628650" y="1579419"/>
            <a:ext cx="7886700" cy="4597545"/>
          </a:xfrm>
        </p:spPr>
        <p:txBody>
          <a:bodyPr>
            <a:normAutofit/>
          </a:bodyPr>
          <a:lstStyle/>
          <a:p>
            <a:pPr fontAlgn="base"/>
            <a:r>
              <a:rPr lang="en-US" dirty="0"/>
              <a:t>Practice </a:t>
            </a:r>
            <a:r>
              <a:rPr lang="en-US" dirty="0" smtClean="0"/>
              <a:t>self-care</a:t>
            </a:r>
          </a:p>
          <a:p>
            <a:pPr fontAlgn="base"/>
            <a:r>
              <a:rPr lang="en-US" dirty="0" smtClean="0"/>
              <a:t>Identify </a:t>
            </a:r>
            <a:r>
              <a:rPr lang="en-US" dirty="0"/>
              <a:t>triggers to low self-esteem. </a:t>
            </a:r>
            <a:endParaRPr lang="en-US" dirty="0" smtClean="0"/>
          </a:p>
          <a:p>
            <a:pPr fontAlgn="base"/>
            <a:r>
              <a:rPr lang="en-US" dirty="0" smtClean="0"/>
              <a:t>Reduce personalizing</a:t>
            </a:r>
          </a:p>
          <a:p>
            <a:pPr fontAlgn="base"/>
            <a:r>
              <a:rPr lang="en-US" dirty="0" smtClean="0"/>
              <a:t>Stop </a:t>
            </a:r>
            <a:r>
              <a:rPr lang="en-US" dirty="0"/>
              <a:t>and take </a:t>
            </a:r>
            <a:r>
              <a:rPr lang="en-US" dirty="0" smtClean="0"/>
              <a:t>notice</a:t>
            </a:r>
          </a:p>
          <a:p>
            <a:pPr fontAlgn="base"/>
            <a:r>
              <a:rPr lang="en-US" dirty="0" smtClean="0"/>
              <a:t>Acknowledge your responses</a:t>
            </a:r>
            <a:r>
              <a:rPr lang="en-US" dirty="0"/>
              <a:t> </a:t>
            </a:r>
            <a:endParaRPr lang="en-US" dirty="0" smtClean="0"/>
          </a:p>
          <a:p>
            <a:pPr fontAlgn="base"/>
            <a:r>
              <a:rPr lang="en-US" dirty="0"/>
              <a:t>Choose </a:t>
            </a:r>
            <a:r>
              <a:rPr lang="en-US" dirty="0" smtClean="0"/>
              <a:t>response</a:t>
            </a:r>
          </a:p>
          <a:p>
            <a:pPr fontAlgn="base"/>
            <a:r>
              <a:rPr lang="en-US" dirty="0" smtClean="0"/>
              <a:t>Accept your responses</a:t>
            </a:r>
            <a:endParaRPr lang="en-US" dirty="0"/>
          </a:p>
          <a:p>
            <a:pPr fontAlgn="base"/>
            <a:endParaRPr lang="en-US" dirty="0"/>
          </a:p>
        </p:txBody>
      </p:sp>
    </p:spTree>
    <p:extLst>
      <p:ext uri="{BB962C8B-B14F-4D97-AF65-F5344CB8AC3E}">
        <p14:creationId xmlns:p14="http://schemas.microsoft.com/office/powerpoint/2010/main" val="142394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3200400"/>
          </a:xfrm>
        </p:spPr>
        <p:txBody>
          <a:bodyPr>
            <a:normAutofit fontScale="32500" lnSpcReduction="20000"/>
          </a:bodyPr>
          <a:lstStyle/>
          <a:p>
            <a:pPr marL="0" indent="0" algn="ctr">
              <a:buNone/>
            </a:pPr>
            <a:r>
              <a:rPr lang="en-US" sz="9000" b="1" dirty="0" smtClean="0">
                <a:solidFill>
                  <a:srgbClr val="C00000"/>
                </a:solidFill>
              </a:rPr>
              <a:t>Are people with high self esteem always happy? </a:t>
            </a:r>
          </a:p>
          <a:p>
            <a:pPr marL="0" indent="0" algn="ctr">
              <a:buNone/>
            </a:pPr>
            <a:endParaRPr lang="en-US" sz="9000" b="1" dirty="0" smtClean="0">
              <a:solidFill>
                <a:srgbClr val="C00000"/>
              </a:solidFill>
            </a:endParaRPr>
          </a:p>
          <a:p>
            <a:pPr marL="0" indent="0" algn="ctr">
              <a:buNone/>
            </a:pPr>
            <a:endParaRPr lang="en-US" sz="9000" b="1" dirty="0">
              <a:solidFill>
                <a:srgbClr val="C00000"/>
              </a:solidFill>
            </a:endParaRPr>
          </a:p>
          <a:p>
            <a:pPr marL="0" indent="0" algn="ctr">
              <a:buNone/>
            </a:pPr>
            <a:endParaRPr lang="en-US" sz="9000" b="1" dirty="0">
              <a:solidFill>
                <a:srgbClr val="C00000"/>
              </a:solidFill>
            </a:endParaRPr>
          </a:p>
          <a:p>
            <a:pPr marL="0" indent="0" algn="ctr">
              <a:buNone/>
            </a:pPr>
            <a:r>
              <a:rPr lang="en-US" sz="9000" b="1" dirty="0" smtClean="0">
                <a:solidFill>
                  <a:srgbClr val="C00000"/>
                </a:solidFill>
              </a:rPr>
              <a:t>What makes them different from low self esteemed people during a stressful situation? </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4037346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a:bodyPr>
          <a:lstStyle/>
          <a:p>
            <a:r>
              <a:rPr lang="en-US" b="1" dirty="0" smtClean="0">
                <a:solidFill>
                  <a:srgbClr val="C00000"/>
                </a:solidFill>
              </a:rPr>
              <a:t>The role of stress in happiness </a:t>
            </a:r>
            <a:endParaRPr lang="en-US" b="1" dirty="0">
              <a:solidFill>
                <a:srgbClr val="C00000"/>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3886200"/>
            <a:ext cx="3251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33400"/>
            <a:ext cx="33147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278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b="1" cap="small" dirty="0" smtClean="0">
                <a:solidFill>
                  <a:srgbClr val="C00000"/>
                </a:solidFill>
              </a:rPr>
              <a:t>What is stress?</a:t>
            </a:r>
            <a:endParaRPr lang="en-US" b="1" cap="small"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pPr marL="0" indent="0" algn="ctr">
              <a:buNone/>
            </a:pPr>
            <a:endParaRPr lang="en-US" dirty="0" smtClean="0"/>
          </a:p>
          <a:p>
            <a:pPr marL="0" indent="0" algn="ctr">
              <a:buNone/>
            </a:pPr>
            <a:r>
              <a:rPr lang="en-US" dirty="0" smtClean="0"/>
              <a:t>Stress </a:t>
            </a:r>
            <a:r>
              <a:rPr lang="en-US" dirty="0"/>
              <a:t>can be defined as a response of the body to any demand placed on </a:t>
            </a:r>
            <a:r>
              <a:rPr lang="en-US" dirty="0" smtClean="0"/>
              <a:t>it</a:t>
            </a:r>
            <a:endParaRPr lang="en-US" dirty="0"/>
          </a:p>
          <a:p>
            <a:pPr marL="0" indent="0" algn="ctr">
              <a:buNone/>
            </a:pPr>
            <a:r>
              <a:rPr lang="en-US" dirty="0" smtClean="0"/>
              <a:t>Stress </a:t>
            </a:r>
            <a:r>
              <a:rPr lang="en-US" dirty="0"/>
              <a:t>can be influenced by both </a:t>
            </a:r>
            <a:endParaRPr lang="en-US" dirty="0" smtClean="0"/>
          </a:p>
          <a:p>
            <a:pPr marL="0" indent="0" algn="ctr">
              <a:buNone/>
            </a:pPr>
            <a:r>
              <a:rPr lang="en-US" dirty="0" smtClean="0">
                <a:solidFill>
                  <a:srgbClr val="FF0000"/>
                </a:solidFill>
              </a:rPr>
              <a:t>external </a:t>
            </a:r>
            <a:r>
              <a:rPr lang="en-US" dirty="0">
                <a:solidFill>
                  <a:srgbClr val="FF0000"/>
                </a:solidFill>
              </a:rPr>
              <a:t>and internal </a:t>
            </a:r>
            <a:r>
              <a:rPr lang="en-US" dirty="0" smtClean="0">
                <a:solidFill>
                  <a:srgbClr val="FF0000"/>
                </a:solidFill>
              </a:rPr>
              <a:t>factors</a:t>
            </a:r>
          </a:p>
          <a:p>
            <a:pPr marL="0" indent="0">
              <a:buNone/>
            </a:pPr>
            <a:endParaRPr lang="en-US" dirty="0" smtClean="0">
              <a:solidFill>
                <a:srgbClr val="FF0000"/>
              </a:solidFill>
            </a:endParaRPr>
          </a:p>
          <a:p>
            <a:pPr marL="0" indent="0">
              <a:buNone/>
            </a:pPr>
            <a:endParaRPr lang="en-US" dirty="0" smtClean="0"/>
          </a:p>
          <a:p>
            <a:pPr marL="0" indent="0">
              <a:buNone/>
            </a:pPr>
            <a:r>
              <a:rPr lang="en-US" b="1" dirty="0" smtClean="0">
                <a:solidFill>
                  <a:srgbClr val="00B050"/>
                </a:solidFill>
              </a:rPr>
              <a:t>Major sources of stress in student life? </a:t>
            </a:r>
            <a:endParaRPr lang="en-US" b="1" dirty="0">
              <a:solidFill>
                <a:srgbClr val="00B050"/>
              </a:solidFill>
            </a:endParaRPr>
          </a:p>
        </p:txBody>
      </p:sp>
    </p:spTree>
    <p:extLst>
      <p:ext uri="{BB962C8B-B14F-4D97-AF65-F5344CB8AC3E}">
        <p14:creationId xmlns:p14="http://schemas.microsoft.com/office/powerpoint/2010/main" val="1800265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7310" y="685800"/>
            <a:ext cx="6400800" cy="5211763"/>
          </a:xfrm>
          <a:prstGeom prst="rect">
            <a:avLst/>
          </a:prstGeom>
        </p:spPr>
      </p:pic>
      <p:sp>
        <p:nvSpPr>
          <p:cNvPr id="5" name="TextBox 4"/>
          <p:cNvSpPr txBox="1"/>
          <p:nvPr/>
        </p:nvSpPr>
        <p:spPr>
          <a:xfrm>
            <a:off x="6553200" y="6126163"/>
            <a:ext cx="2438400" cy="369332"/>
          </a:xfrm>
          <a:prstGeom prst="rect">
            <a:avLst/>
          </a:prstGeom>
          <a:noFill/>
        </p:spPr>
        <p:txBody>
          <a:bodyPr wrap="square" rtlCol="0">
            <a:spAutoFit/>
          </a:bodyPr>
          <a:lstStyle/>
          <a:p>
            <a:r>
              <a:rPr lang="en-IN" dirty="0" smtClean="0"/>
              <a:t>Greenberg, J. 2012</a:t>
            </a:r>
            <a:endParaRPr lang="en-IN" dirty="0"/>
          </a:p>
        </p:txBody>
      </p:sp>
    </p:spTree>
    <p:extLst>
      <p:ext uri="{BB962C8B-B14F-4D97-AF65-F5344CB8AC3E}">
        <p14:creationId xmlns:p14="http://schemas.microsoft.com/office/powerpoint/2010/main" val="3297550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r>
              <a:rPr lang="en-US" b="1" dirty="0" smtClean="0">
                <a:solidFill>
                  <a:srgbClr val="C00000"/>
                </a:solidFill>
              </a:rPr>
              <a:t>Is stress good or bad? </a:t>
            </a:r>
            <a:endParaRPr lang="en-US" b="1" dirty="0">
              <a:solidFill>
                <a:srgbClr val="C00000"/>
              </a:solidFill>
            </a:endParaRPr>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346"/>
          <a:stretch/>
        </p:blipFill>
        <p:spPr bwMode="auto">
          <a:xfrm>
            <a:off x="4862945" y="3581400"/>
            <a:ext cx="3962400" cy="296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899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b="1" dirty="0" smtClean="0">
                <a:solidFill>
                  <a:srgbClr val="C00000"/>
                </a:solidFill>
              </a:rPr>
              <a:t>Not all Stress </a:t>
            </a:r>
            <a:r>
              <a:rPr lang="en-US" b="1" dirty="0">
                <a:solidFill>
                  <a:srgbClr val="C00000"/>
                </a:solidFill>
              </a:rPr>
              <a:t>is </a:t>
            </a:r>
            <a:r>
              <a:rPr lang="en-US" b="1" dirty="0" smtClean="0">
                <a:solidFill>
                  <a:srgbClr val="C00000"/>
                </a:solidFill>
              </a:rPr>
              <a:t>bad…</a:t>
            </a:r>
            <a:r>
              <a:rPr lang="en-US" dirty="0" smtClean="0"/>
              <a:t>.</a:t>
            </a:r>
            <a:r>
              <a:rPr lang="en-US" dirty="0"/>
              <a:t/>
            </a:r>
            <a:br>
              <a:rPr lang="en-US" dirty="0"/>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34836"/>
            <a:ext cx="5657849"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49" y="1551708"/>
            <a:ext cx="2895600" cy="217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533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smtClean="0">
                <a:solidFill>
                  <a:srgbClr val="C00000"/>
                </a:solidFill>
              </a:rPr>
              <a:t>Stress signals</a:t>
            </a:r>
            <a:endParaRPr lang="en-US" b="1" cap="small"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Here </a:t>
            </a:r>
            <a:r>
              <a:rPr lang="en-US" dirty="0"/>
              <a:t>are a few common indicators:</a:t>
            </a:r>
          </a:p>
          <a:p>
            <a:pPr lvl="0"/>
            <a:r>
              <a:rPr lang="en-US" dirty="0"/>
              <a:t>Difficulty concentrating</a:t>
            </a:r>
          </a:p>
          <a:p>
            <a:pPr lvl="0"/>
            <a:r>
              <a:rPr lang="en-US" dirty="0"/>
              <a:t>Increased worrying</a:t>
            </a:r>
          </a:p>
          <a:p>
            <a:pPr lvl="0"/>
            <a:r>
              <a:rPr lang="en-US" dirty="0"/>
              <a:t>Trouble completing assignments on time</a:t>
            </a:r>
          </a:p>
          <a:p>
            <a:pPr lvl="0"/>
            <a:r>
              <a:rPr lang="en-US" dirty="0"/>
              <a:t>Not going to class</a:t>
            </a:r>
          </a:p>
          <a:p>
            <a:pPr lvl="0"/>
            <a:r>
              <a:rPr lang="en-US" dirty="0"/>
              <a:t>Short temper or increased agitation</a:t>
            </a:r>
          </a:p>
          <a:p>
            <a:pPr lvl="0"/>
            <a:r>
              <a:rPr lang="en-US" dirty="0"/>
              <a:t>Tension</a:t>
            </a:r>
          </a:p>
          <a:p>
            <a:pPr lvl="0"/>
            <a:r>
              <a:rPr lang="en-US" dirty="0"/>
              <a:t>Headaches</a:t>
            </a:r>
          </a:p>
          <a:p>
            <a:pPr lvl="0"/>
            <a:r>
              <a:rPr lang="en-US" dirty="0"/>
              <a:t>Tight muscles</a:t>
            </a:r>
          </a:p>
          <a:p>
            <a:pPr lvl="0"/>
            <a:r>
              <a:rPr lang="en-US" dirty="0"/>
              <a:t>Changes in eating habits (e.g., “stress eating”)</a:t>
            </a:r>
          </a:p>
          <a:p>
            <a:pPr lvl="0"/>
            <a:r>
              <a:rPr lang="en-US" dirty="0"/>
              <a:t>Changes in sleeping habits</a:t>
            </a:r>
          </a:p>
          <a:p>
            <a:endParaRPr lang="en-US" dirty="0"/>
          </a:p>
        </p:txBody>
      </p:sp>
    </p:spTree>
    <p:extLst>
      <p:ext uri="{BB962C8B-B14F-4D97-AF65-F5344CB8AC3E}">
        <p14:creationId xmlns:p14="http://schemas.microsoft.com/office/powerpoint/2010/main" val="436582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cap="small" dirty="0" smtClean="0">
                <a:solidFill>
                  <a:srgbClr val="C00000"/>
                </a:solidFill>
              </a:rPr>
              <a:t>Effects of stress</a:t>
            </a:r>
            <a:endParaRPr lang="en-US" b="1" cap="small"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Sleep disturbance</a:t>
            </a:r>
          </a:p>
          <a:p>
            <a:r>
              <a:rPr lang="en-US" dirty="0" smtClean="0"/>
              <a:t>Avoidance behaviour  </a:t>
            </a:r>
            <a:r>
              <a:rPr lang="en-US" dirty="0" smtClean="0">
                <a:sym typeface="Wingdings" pitchFamily="2" charset="2"/>
              </a:rPr>
              <a:t> </a:t>
            </a:r>
            <a:r>
              <a:rPr lang="en-US" dirty="0" err="1" smtClean="0"/>
              <a:t>Absenteism</a:t>
            </a:r>
            <a:endParaRPr lang="en-US" dirty="0" smtClean="0"/>
          </a:p>
          <a:p>
            <a:r>
              <a:rPr lang="en-US" dirty="0" smtClean="0"/>
              <a:t>Poor academic performance</a:t>
            </a:r>
          </a:p>
          <a:p>
            <a:r>
              <a:rPr lang="en-US" dirty="0" smtClean="0"/>
              <a:t>Internet / computer addiction</a:t>
            </a:r>
          </a:p>
          <a:p>
            <a:r>
              <a:rPr lang="en-US" dirty="0" smtClean="0"/>
              <a:t>Social isolation – fights / arguments / conflicts </a:t>
            </a:r>
          </a:p>
          <a:p>
            <a:r>
              <a:rPr lang="en-US" dirty="0"/>
              <a:t>Alcoholism and substance abuse</a:t>
            </a:r>
          </a:p>
          <a:p>
            <a:endParaRPr lang="en-US" dirty="0" smtClean="0"/>
          </a:p>
          <a:p>
            <a:endParaRPr lang="en-US" dirty="0"/>
          </a:p>
          <a:p>
            <a:r>
              <a:rPr lang="en-US" dirty="0" smtClean="0"/>
              <a:t>Headache</a:t>
            </a:r>
          </a:p>
          <a:p>
            <a:r>
              <a:rPr lang="en-US" dirty="0" smtClean="0"/>
              <a:t>Obesity / loss of weight</a:t>
            </a:r>
          </a:p>
          <a:p>
            <a:r>
              <a:rPr lang="en-US" dirty="0" smtClean="0"/>
              <a:t>Digestion problems – Irritable Bowel syndrome</a:t>
            </a:r>
          </a:p>
          <a:p>
            <a:r>
              <a:rPr lang="en-US" dirty="0" smtClean="0"/>
              <a:t>Clinical depression</a:t>
            </a:r>
          </a:p>
          <a:p>
            <a:r>
              <a:rPr lang="en-US" dirty="0" smtClean="0"/>
              <a:t>Anxiety Disorders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8339" y="5029199"/>
            <a:ext cx="1752600" cy="173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0200"/>
            <a:ext cx="2266293"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377536"/>
            <a:ext cx="1640484"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9723" y="3276600"/>
            <a:ext cx="1924916" cy="162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134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cap="small" dirty="0">
                <a:solidFill>
                  <a:srgbClr val="C00000"/>
                </a:solidFill>
              </a:rPr>
              <a:t>A few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8190999"/>
              </p:ext>
            </p:extLst>
          </p:nvPr>
        </p:nvGraphicFramePr>
        <p:xfrm>
          <a:off x="5334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7086600" y="4267200"/>
            <a:ext cx="1524000" cy="1754326"/>
          </a:xfrm>
          <a:prstGeom prst="rect">
            <a:avLst/>
          </a:prstGeom>
          <a:noFill/>
        </p:spPr>
        <p:txBody>
          <a:bodyPr wrap="square" rtlCol="0">
            <a:spAutoFit/>
          </a:bodyPr>
          <a:lstStyle/>
          <a:p>
            <a:r>
              <a:rPr lang="en-US" dirty="0"/>
              <a:t>set of beliefs that one can perform adequately in a particular situation</a:t>
            </a:r>
          </a:p>
        </p:txBody>
      </p:sp>
      <p:sp>
        <p:nvSpPr>
          <p:cNvPr id="8" name="TextBox 7"/>
          <p:cNvSpPr txBox="1"/>
          <p:nvPr/>
        </p:nvSpPr>
        <p:spPr>
          <a:xfrm>
            <a:off x="5486400" y="1342072"/>
            <a:ext cx="2362200" cy="1477328"/>
          </a:xfrm>
          <a:prstGeom prst="rect">
            <a:avLst/>
          </a:prstGeom>
          <a:noFill/>
        </p:spPr>
        <p:txBody>
          <a:bodyPr wrap="square" rtlCol="0">
            <a:spAutoFit/>
          </a:bodyPr>
          <a:lstStyle/>
          <a:p>
            <a:r>
              <a:rPr lang="en-US" dirty="0"/>
              <a:t>Perception of ourselves. Mental model of an individual’s own abilities and attributes</a:t>
            </a:r>
          </a:p>
        </p:txBody>
      </p:sp>
      <p:sp>
        <p:nvSpPr>
          <p:cNvPr id="9" name="TextBox 8"/>
          <p:cNvSpPr txBox="1"/>
          <p:nvPr/>
        </p:nvSpPr>
        <p:spPr>
          <a:xfrm>
            <a:off x="1181100" y="5638800"/>
            <a:ext cx="2590800" cy="923330"/>
          </a:xfrm>
          <a:prstGeom prst="rect">
            <a:avLst/>
          </a:prstGeom>
          <a:noFill/>
        </p:spPr>
        <p:txBody>
          <a:bodyPr wrap="square" rtlCol="0">
            <a:spAutoFit/>
          </a:bodyPr>
          <a:lstStyle/>
          <a:p>
            <a:r>
              <a:rPr lang="en-US" dirty="0"/>
              <a:t>Being conscious / aware of personally experienced events</a:t>
            </a:r>
          </a:p>
        </p:txBody>
      </p:sp>
      <p:sp>
        <p:nvSpPr>
          <p:cNvPr id="10" name="TextBox 9"/>
          <p:cNvSpPr txBox="1"/>
          <p:nvPr/>
        </p:nvSpPr>
        <p:spPr>
          <a:xfrm>
            <a:off x="-76200" y="3124200"/>
            <a:ext cx="2209800" cy="923330"/>
          </a:xfrm>
          <a:prstGeom prst="rect">
            <a:avLst/>
          </a:prstGeom>
          <a:noFill/>
        </p:spPr>
        <p:txBody>
          <a:bodyPr wrap="square" rtlCol="0">
            <a:spAutoFit/>
          </a:bodyPr>
          <a:lstStyle/>
          <a:p>
            <a:pPr algn="r"/>
            <a:r>
              <a:rPr lang="en-US" dirty="0"/>
              <a:t>What we would </a:t>
            </a:r>
            <a:endParaRPr lang="en-US" dirty="0" smtClean="0"/>
          </a:p>
          <a:p>
            <a:pPr algn="r"/>
            <a:r>
              <a:rPr lang="en-US" dirty="0" smtClean="0"/>
              <a:t>like </a:t>
            </a:r>
            <a:r>
              <a:rPr lang="en-US" dirty="0"/>
              <a:t>to be </a:t>
            </a:r>
          </a:p>
          <a:p>
            <a:endParaRPr lang="en-US" dirty="0"/>
          </a:p>
        </p:txBody>
      </p:sp>
    </p:spTree>
    <p:extLst>
      <p:ext uri="{BB962C8B-B14F-4D97-AF65-F5344CB8AC3E}">
        <p14:creationId xmlns:p14="http://schemas.microsoft.com/office/powerpoint/2010/main" val="3603001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600200"/>
          </a:xfrm>
        </p:spPr>
        <p:txBody>
          <a:bodyPr>
            <a:normAutofit/>
          </a:bodyPr>
          <a:lstStyle/>
          <a:p>
            <a:r>
              <a:rPr lang="en-US" b="1" dirty="0" smtClean="0">
                <a:solidFill>
                  <a:srgbClr val="C00000"/>
                </a:solidFill>
              </a:rPr>
              <a:t>Does a difference in self esteem determine response to stress?</a:t>
            </a:r>
            <a:endParaRPr lang="en-US" b="1" dirty="0">
              <a:solidFill>
                <a:srgbClr val="C00000"/>
              </a:solidFill>
            </a:endParaRPr>
          </a:p>
        </p:txBody>
      </p:sp>
    </p:spTree>
    <p:extLst>
      <p:ext uri="{BB962C8B-B14F-4D97-AF65-F5344CB8AC3E}">
        <p14:creationId xmlns:p14="http://schemas.microsoft.com/office/powerpoint/2010/main" val="188237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Autofit/>
          </a:bodyPr>
          <a:lstStyle/>
          <a:p>
            <a:r>
              <a:rPr lang="en-US" sz="4000" b="1" cap="small" dirty="0" smtClean="0">
                <a:solidFill>
                  <a:srgbClr val="C00000"/>
                </a:solidFill>
              </a:rPr>
              <a:t>differential behaviour during stress…</a:t>
            </a:r>
            <a:endParaRPr lang="en-US" sz="4000" b="1" cap="small" dirty="0">
              <a:solidFill>
                <a:srgbClr val="C00000"/>
              </a:solidFill>
            </a:endParaRPr>
          </a:p>
        </p:txBody>
      </p:sp>
      <p:sp>
        <p:nvSpPr>
          <p:cNvPr id="3" name="Content Placeholder 2"/>
          <p:cNvSpPr>
            <a:spLocks noGrp="1"/>
          </p:cNvSpPr>
          <p:nvPr>
            <p:ph idx="1"/>
          </p:nvPr>
        </p:nvSpPr>
        <p:spPr>
          <a:xfrm>
            <a:off x="457200" y="1371600"/>
            <a:ext cx="8229600" cy="4648200"/>
          </a:xfrm>
        </p:spPr>
        <p:txBody>
          <a:bodyPr>
            <a:noAutofit/>
          </a:bodyPr>
          <a:lstStyle/>
          <a:p>
            <a:endParaRPr lang="en-US" sz="2000" dirty="0" smtClean="0"/>
          </a:p>
          <a:p>
            <a:endParaRPr lang="en-US" sz="2000" dirty="0"/>
          </a:p>
          <a:p>
            <a:endParaRPr lang="en-US" sz="2000" dirty="0" smtClean="0"/>
          </a:p>
          <a:p>
            <a:endParaRPr lang="en-US" sz="2000" dirty="0"/>
          </a:p>
          <a:p>
            <a:pPr marL="0" indent="0" algn="ctr">
              <a:buNone/>
            </a:pPr>
            <a:r>
              <a:rPr lang="en-US" sz="2800" dirty="0" smtClean="0">
                <a:solidFill>
                  <a:srgbClr val="0070C0"/>
                </a:solidFill>
              </a:rPr>
              <a:t>What </a:t>
            </a:r>
            <a:r>
              <a:rPr lang="en-US" sz="2800" dirty="0">
                <a:solidFill>
                  <a:srgbClr val="0070C0"/>
                </a:solidFill>
              </a:rPr>
              <a:t>is stressful to one person may be a refreshing challenge to another, depending upon his  perception of the situation as well as his perception of his ability to cope with that </a:t>
            </a:r>
            <a:r>
              <a:rPr lang="en-US" sz="2800" dirty="0" smtClean="0">
                <a:solidFill>
                  <a:srgbClr val="0070C0"/>
                </a:solidFill>
              </a:rPr>
              <a:t>situation</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890480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solidFill>
                  <a:srgbClr val="C00000"/>
                </a:solidFill>
              </a:rPr>
              <a:t>differential behaviour during stress…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a:solidFill>
                  <a:srgbClr val="C00000"/>
                </a:solidFill>
              </a:rPr>
              <a:t>The individual's judgment that a stressful situation exists, initiates a stress response</a:t>
            </a:r>
            <a:endParaRPr lang="en-US" sz="2400" dirty="0">
              <a:solidFill>
                <a:srgbClr val="C00000"/>
              </a:solidFill>
            </a:endParaRPr>
          </a:p>
          <a:p>
            <a:pPr marL="0" indent="0">
              <a:buNone/>
            </a:pPr>
            <a:r>
              <a:rPr lang="en-US" sz="2400" dirty="0"/>
              <a:t> </a:t>
            </a:r>
          </a:p>
          <a:p>
            <a:r>
              <a:rPr lang="en-US" sz="2400" dirty="0"/>
              <a:t>Without this appraisal there is no stress in the person's psychological schema (thought</a:t>
            </a:r>
            <a:r>
              <a:rPr lang="en-US" sz="2400" dirty="0" smtClean="0"/>
              <a:t>)</a:t>
            </a:r>
          </a:p>
          <a:p>
            <a:pPr marL="0" indent="0">
              <a:buNone/>
            </a:pPr>
            <a:endParaRPr lang="en-US" sz="2400" dirty="0"/>
          </a:p>
          <a:p>
            <a:r>
              <a:rPr lang="en-US" sz="2400" dirty="0"/>
              <a:t>Even </a:t>
            </a:r>
            <a:r>
              <a:rPr lang="en-US" sz="2400" dirty="0" smtClean="0"/>
              <a:t>if a </a:t>
            </a:r>
            <a:r>
              <a:rPr lang="en-US" sz="2400" dirty="0"/>
              <a:t>situation is perceived as a demand or threat it may still not mobilize a stress response if the individual thinks that he is able to cope with it adequately, either on his own or with the help of external resources or support from other people in his life</a:t>
            </a:r>
          </a:p>
          <a:p>
            <a:pPr marL="0" indent="0">
              <a:buNone/>
            </a:pPr>
            <a:r>
              <a:rPr lang="en-US" sz="2400" dirty="0"/>
              <a:t> </a:t>
            </a:r>
          </a:p>
          <a:p>
            <a:endParaRPr lang="en-US" sz="2400" dirty="0"/>
          </a:p>
        </p:txBody>
      </p:sp>
      <p:sp>
        <p:nvSpPr>
          <p:cNvPr id="4" name="TextBox 3"/>
          <p:cNvSpPr txBox="1"/>
          <p:nvPr/>
        </p:nvSpPr>
        <p:spPr>
          <a:xfrm>
            <a:off x="2133600" y="6142121"/>
            <a:ext cx="6858000" cy="369332"/>
          </a:xfrm>
          <a:prstGeom prst="rect">
            <a:avLst/>
          </a:prstGeom>
          <a:noFill/>
        </p:spPr>
        <p:txBody>
          <a:bodyPr wrap="square" rtlCol="0">
            <a:spAutoFit/>
          </a:bodyPr>
          <a:lstStyle/>
          <a:p>
            <a:pPr algn="r"/>
            <a:r>
              <a:rPr lang="en-US" dirty="0">
                <a:hlinkClick r:id="rId2"/>
              </a:rPr>
              <a:t>Lazarus and </a:t>
            </a:r>
            <a:r>
              <a:rPr lang="en-US" dirty="0" err="1">
                <a:hlinkClick r:id="rId2"/>
              </a:rPr>
              <a:t>Folkman</a:t>
            </a:r>
            <a:r>
              <a:rPr lang="en-US" dirty="0">
                <a:hlinkClick r:id="rId2"/>
              </a:rPr>
              <a:t> (1984</a:t>
            </a:r>
            <a:r>
              <a:rPr lang="en-US" dirty="0" smtClean="0">
                <a:hlinkClick r:id="rId2"/>
              </a:rPr>
              <a:t>)</a:t>
            </a:r>
            <a:r>
              <a:rPr lang="en-US" dirty="0" smtClean="0"/>
              <a:t>; </a:t>
            </a:r>
            <a:r>
              <a:rPr lang="en-US" dirty="0" err="1" smtClean="0">
                <a:solidFill>
                  <a:srgbClr val="00B050"/>
                </a:solidFill>
                <a:hlinkClick r:id="rId3"/>
              </a:rPr>
              <a:t>Schneiderman</a:t>
            </a:r>
            <a:r>
              <a:rPr lang="en-US" dirty="0" smtClean="0">
                <a:solidFill>
                  <a:srgbClr val="00B050"/>
                </a:solidFill>
                <a:hlinkClick r:id="rId3"/>
              </a:rPr>
              <a:t> </a:t>
            </a:r>
            <a:r>
              <a:rPr lang="en-US" dirty="0">
                <a:solidFill>
                  <a:srgbClr val="00B050"/>
                </a:solidFill>
                <a:hlinkClick r:id="rId3"/>
              </a:rPr>
              <a:t>et al., 2005</a:t>
            </a:r>
            <a:r>
              <a:rPr lang="en-US" dirty="0">
                <a:solidFill>
                  <a:srgbClr val="00B050"/>
                </a:solidFill>
              </a:rPr>
              <a:t> </a:t>
            </a:r>
          </a:p>
        </p:txBody>
      </p:sp>
    </p:spTree>
    <p:extLst>
      <p:ext uri="{BB962C8B-B14F-4D97-AF65-F5344CB8AC3E}">
        <p14:creationId xmlns:p14="http://schemas.microsoft.com/office/powerpoint/2010/main" val="1815373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cap="small" dirty="0" smtClean="0">
                <a:solidFill>
                  <a:srgbClr val="C00000"/>
                </a:solidFill>
              </a:rPr>
              <a:t>Self esteem and stress…</a:t>
            </a:r>
            <a:endParaRPr lang="en-US" sz="4000" b="1" cap="small" dirty="0">
              <a:solidFill>
                <a:srgbClr val="C00000"/>
              </a:solidFill>
            </a:endParaRPr>
          </a:p>
        </p:txBody>
      </p:sp>
      <p:sp>
        <p:nvSpPr>
          <p:cNvPr id="3" name="Content Placeholder 2"/>
          <p:cNvSpPr>
            <a:spLocks noGrp="1"/>
          </p:cNvSpPr>
          <p:nvPr>
            <p:ph idx="1"/>
          </p:nvPr>
        </p:nvSpPr>
        <p:spPr>
          <a:xfrm>
            <a:off x="228600" y="1600200"/>
            <a:ext cx="8686800" cy="4876800"/>
          </a:xfrm>
        </p:spPr>
        <p:txBody>
          <a:bodyPr>
            <a:normAutofit fontScale="92500"/>
          </a:bodyPr>
          <a:lstStyle/>
          <a:p>
            <a:pPr marL="0" indent="0" fontAlgn="base">
              <a:buNone/>
            </a:pPr>
            <a:r>
              <a:rPr lang="en-US" sz="2400" b="1" dirty="0" smtClean="0">
                <a:solidFill>
                  <a:srgbClr val="7030A0"/>
                </a:solidFill>
              </a:rPr>
              <a:t>Ex</a:t>
            </a:r>
            <a:r>
              <a:rPr lang="en-US" sz="2400" b="1" dirty="0">
                <a:solidFill>
                  <a:srgbClr val="7030A0"/>
                </a:solidFill>
              </a:rPr>
              <a:t>: </a:t>
            </a:r>
            <a:r>
              <a:rPr lang="en-US" sz="2400" b="1" dirty="0">
                <a:solidFill>
                  <a:srgbClr val="00B050"/>
                </a:solidFill>
              </a:rPr>
              <a:t>	</a:t>
            </a:r>
            <a:r>
              <a:rPr lang="en-US" sz="2400" b="1" dirty="0">
                <a:solidFill>
                  <a:srgbClr val="7030A0"/>
                </a:solidFill>
              </a:rPr>
              <a:t>“I can handle this,” – planning ways to handle the </a:t>
            </a:r>
            <a:r>
              <a:rPr lang="en-US" sz="2400" b="1" dirty="0" smtClean="0">
                <a:solidFill>
                  <a:srgbClr val="7030A0"/>
                </a:solidFill>
              </a:rPr>
              <a:t>situation</a:t>
            </a:r>
            <a:endParaRPr lang="en-US" sz="2400" b="1" dirty="0">
              <a:solidFill>
                <a:srgbClr val="7030A0"/>
              </a:solidFill>
            </a:endParaRPr>
          </a:p>
          <a:p>
            <a:pPr marL="0" indent="0" fontAlgn="base">
              <a:buNone/>
            </a:pPr>
            <a:r>
              <a:rPr lang="en-US" sz="2400" b="1" dirty="0">
                <a:solidFill>
                  <a:srgbClr val="7030A0"/>
                </a:solidFill>
              </a:rPr>
              <a:t>	</a:t>
            </a:r>
            <a:endParaRPr lang="en-US" sz="2400" b="1" dirty="0" smtClean="0">
              <a:solidFill>
                <a:srgbClr val="7030A0"/>
              </a:solidFill>
            </a:endParaRPr>
          </a:p>
          <a:p>
            <a:pPr marL="0" indent="0" fontAlgn="base">
              <a:buNone/>
            </a:pPr>
            <a:r>
              <a:rPr lang="en-US" sz="2400" b="1" dirty="0">
                <a:solidFill>
                  <a:srgbClr val="7030A0"/>
                </a:solidFill>
              </a:rPr>
              <a:t>	</a:t>
            </a:r>
            <a:r>
              <a:rPr lang="en-US" sz="2400" b="1" dirty="0" smtClean="0">
                <a:solidFill>
                  <a:srgbClr val="7030A0"/>
                </a:solidFill>
              </a:rPr>
              <a:t>“</a:t>
            </a:r>
            <a:r>
              <a:rPr lang="en-US" sz="2400" b="1" dirty="0">
                <a:solidFill>
                  <a:srgbClr val="7030A0"/>
                </a:solidFill>
              </a:rPr>
              <a:t>This is terrible. I’m going crazy” -  quitting, getting </a:t>
            </a:r>
            <a:r>
              <a:rPr lang="en-US" sz="2400" b="1" dirty="0" smtClean="0">
                <a:solidFill>
                  <a:srgbClr val="7030A0"/>
                </a:solidFill>
              </a:rPr>
              <a:t>more </a:t>
            </a:r>
            <a:r>
              <a:rPr lang="en-US" sz="2400" b="1" dirty="0">
                <a:solidFill>
                  <a:srgbClr val="7030A0"/>
                </a:solidFill>
              </a:rPr>
              <a:t>anxious </a:t>
            </a:r>
          </a:p>
          <a:p>
            <a:endParaRPr lang="en-US" sz="2400" b="1" u="sng" dirty="0" smtClean="0">
              <a:solidFill>
                <a:srgbClr val="00B050"/>
              </a:solidFill>
            </a:endParaRPr>
          </a:p>
          <a:p>
            <a:pPr marL="0" indent="0">
              <a:buNone/>
            </a:pPr>
            <a:endParaRPr lang="en-US" sz="2400" b="1" u="sng" dirty="0" smtClean="0">
              <a:solidFill>
                <a:srgbClr val="00B050"/>
              </a:solidFill>
            </a:endParaRPr>
          </a:p>
          <a:p>
            <a:r>
              <a:rPr lang="en-US" sz="2400" b="1" u="sng" dirty="0" smtClean="0">
                <a:solidFill>
                  <a:srgbClr val="00B050"/>
                </a:solidFill>
              </a:rPr>
              <a:t>low </a:t>
            </a:r>
            <a:r>
              <a:rPr lang="en-US" sz="2400" b="1" u="sng" dirty="0">
                <a:solidFill>
                  <a:srgbClr val="00B050"/>
                </a:solidFill>
              </a:rPr>
              <a:t>self-esteem </a:t>
            </a:r>
            <a:r>
              <a:rPr lang="en-US" sz="2400" dirty="0"/>
              <a:t>– </a:t>
            </a:r>
            <a:r>
              <a:rPr lang="en-US" sz="2400" b="1" dirty="0">
                <a:solidFill>
                  <a:srgbClr val="993366"/>
                </a:solidFill>
              </a:rPr>
              <a:t>Take fewer steps to fight back from negative life outcomes (substance abuse, delinquency, unhappiness, depression)</a:t>
            </a:r>
          </a:p>
          <a:p>
            <a:pPr marL="0" indent="0" algn="r">
              <a:buNone/>
            </a:pPr>
            <a:r>
              <a:rPr lang="en-US" sz="1600" b="1" dirty="0">
                <a:solidFill>
                  <a:srgbClr val="00B0F0"/>
                </a:solidFill>
              </a:rPr>
              <a:t>Leary and McDonald, 2003</a:t>
            </a:r>
          </a:p>
          <a:p>
            <a:pPr marL="0" indent="0">
              <a:buNone/>
            </a:pPr>
            <a:endParaRPr lang="en-US" sz="2400" b="1" u="sng" dirty="0">
              <a:solidFill>
                <a:srgbClr val="00B050"/>
              </a:solidFill>
            </a:endParaRPr>
          </a:p>
          <a:p>
            <a:r>
              <a:rPr lang="en-US" sz="2400" b="1" u="sng" dirty="0" smtClean="0">
                <a:solidFill>
                  <a:srgbClr val="00B050"/>
                </a:solidFill>
              </a:rPr>
              <a:t>High self esteem </a:t>
            </a:r>
            <a:r>
              <a:rPr lang="en-US" sz="2400" dirty="0" smtClean="0"/>
              <a:t>-  </a:t>
            </a:r>
            <a:r>
              <a:rPr lang="en-US" sz="2400" b="1" dirty="0" smtClean="0">
                <a:solidFill>
                  <a:srgbClr val="993366"/>
                </a:solidFill>
              </a:rPr>
              <a:t>face stressors as a challenge</a:t>
            </a:r>
          </a:p>
          <a:p>
            <a:pPr marL="0" indent="0">
              <a:buNone/>
            </a:pPr>
            <a:r>
              <a:rPr lang="en-US" sz="2400" b="1" dirty="0" smtClean="0">
                <a:solidFill>
                  <a:srgbClr val="993366"/>
                </a:solidFill>
              </a:rPr>
              <a:t>      (happiness </a:t>
            </a:r>
            <a:r>
              <a:rPr lang="en-US" sz="2400" b="1" dirty="0">
                <a:solidFill>
                  <a:srgbClr val="993366"/>
                </a:solidFill>
              </a:rPr>
              <a:t>and </a:t>
            </a:r>
            <a:r>
              <a:rPr lang="en-US" sz="2400" b="1" dirty="0" smtClean="0">
                <a:solidFill>
                  <a:srgbClr val="993366"/>
                </a:solidFill>
              </a:rPr>
              <a:t>longevity)</a:t>
            </a:r>
          </a:p>
          <a:p>
            <a:pPr marL="0" indent="0" algn="r">
              <a:buNone/>
            </a:pPr>
            <a:r>
              <a:rPr lang="en-US" sz="1600" b="1" dirty="0" err="1" smtClean="0">
                <a:solidFill>
                  <a:srgbClr val="00B0F0"/>
                </a:solidFill>
              </a:rPr>
              <a:t>Baumeister</a:t>
            </a:r>
            <a:r>
              <a:rPr lang="en-US" sz="1600" b="1" dirty="0" smtClean="0">
                <a:solidFill>
                  <a:srgbClr val="00B0F0"/>
                </a:solidFill>
              </a:rPr>
              <a:t> et al., 2003</a:t>
            </a:r>
            <a:endParaRPr lang="en-US" sz="1600" b="1" dirty="0">
              <a:solidFill>
                <a:srgbClr val="00B0F0"/>
              </a:solidFill>
            </a:endParaRPr>
          </a:p>
        </p:txBody>
      </p:sp>
    </p:spTree>
    <p:extLst>
      <p:ext uri="{BB962C8B-B14F-4D97-AF65-F5344CB8AC3E}">
        <p14:creationId xmlns:p14="http://schemas.microsoft.com/office/powerpoint/2010/main" val="167542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r>
              <a:rPr lang="en-US" sz="4900" b="1" dirty="0" smtClean="0">
                <a:solidFill>
                  <a:srgbClr val="C00000"/>
                </a:solidFill>
              </a:rPr>
              <a:t>Assessment</a:t>
            </a:r>
            <a:r>
              <a:rPr lang="en-US" b="1" dirty="0" smtClean="0">
                <a:solidFill>
                  <a:srgbClr val="C00000"/>
                </a:solidFill>
              </a:rPr>
              <a:t/>
            </a:r>
            <a:br>
              <a:rPr lang="en-US" b="1" dirty="0" smtClean="0">
                <a:solidFill>
                  <a:srgbClr val="C00000"/>
                </a:solidFill>
              </a:rPr>
            </a:br>
            <a:r>
              <a:rPr lang="en-US" sz="2000" dirty="0" smtClean="0">
                <a:hlinkClick r:id="rId2" action="ppaction://hlinkfile"/>
              </a:rPr>
              <a:t>COHEN-PERCEIVED-STRESS-Scale.pdf</a:t>
            </a:r>
            <a:endParaRPr lang="en-US" sz="2000" dirty="0"/>
          </a:p>
        </p:txBody>
      </p:sp>
    </p:spTree>
    <p:extLst>
      <p:ext uri="{BB962C8B-B14F-4D97-AF65-F5344CB8AC3E}">
        <p14:creationId xmlns:p14="http://schemas.microsoft.com/office/powerpoint/2010/main" val="931476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b="1" dirty="0" smtClean="0">
                <a:solidFill>
                  <a:srgbClr val="C00000"/>
                </a:solidFill>
              </a:rPr>
              <a:t>Stress Management</a:t>
            </a:r>
            <a:endParaRPr lang="en-US" b="1" dirty="0">
              <a:solidFill>
                <a:srgbClr val="C00000"/>
              </a:solidFill>
            </a:endParaRPr>
          </a:p>
        </p:txBody>
      </p:sp>
    </p:spTree>
    <p:extLst>
      <p:ext uri="{BB962C8B-B14F-4D97-AF65-F5344CB8AC3E}">
        <p14:creationId xmlns:p14="http://schemas.microsoft.com/office/powerpoint/2010/main" val="3121981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rmAutofit fontScale="90000"/>
          </a:bodyPr>
          <a:lstStyle/>
          <a:p>
            <a:r>
              <a:rPr lang="en-US" b="1" cap="small" dirty="0" smtClean="0">
                <a:solidFill>
                  <a:srgbClr val="C00000"/>
                </a:solidFill>
              </a:rPr>
              <a:t>Self help </a:t>
            </a:r>
            <a:endParaRPr lang="en-US" b="1" cap="small"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2400" dirty="0" smtClean="0"/>
          </a:p>
          <a:p>
            <a:pPr marL="0" indent="0">
              <a:buNone/>
            </a:pPr>
            <a:endParaRPr lang="en-US" sz="2400" dirty="0" smtClean="0"/>
          </a:p>
          <a:p>
            <a:pPr marL="0" indent="0" algn="ctr">
              <a:buNone/>
            </a:pPr>
            <a:r>
              <a:rPr lang="en-US" sz="2400" b="1" dirty="0" smtClean="0"/>
              <a:t>A positive attitude to help yourself to bring about a change</a:t>
            </a:r>
          </a:p>
          <a:p>
            <a:pPr marL="0" indent="0">
              <a:buNone/>
            </a:pPr>
            <a:endParaRPr lang="en-US" sz="2400" dirty="0" smtClean="0"/>
          </a:p>
          <a:p>
            <a:pPr marL="0" indent="0">
              <a:buNone/>
            </a:pPr>
            <a:endParaRPr lang="en-US" sz="2400" dirty="0" smtClean="0"/>
          </a:p>
          <a:p>
            <a:pPr marL="0" indent="0">
              <a:buNone/>
            </a:pPr>
            <a:r>
              <a:rPr lang="en-US" sz="2400" dirty="0" smtClean="0"/>
              <a:t>Tell yourself:</a:t>
            </a:r>
          </a:p>
          <a:p>
            <a:pPr marL="0" indent="0" algn="ctr">
              <a:buNone/>
            </a:pPr>
            <a:r>
              <a:rPr lang="en-US" sz="2400" dirty="0" smtClean="0"/>
              <a:t> </a:t>
            </a:r>
            <a:r>
              <a:rPr lang="en-US" sz="2400" b="1" dirty="0" smtClean="0">
                <a:solidFill>
                  <a:srgbClr val="C00000"/>
                </a:solidFill>
              </a:rPr>
              <a:t>“I am not helpless – the situation is making me feel so. I just need to bring about a few changes to make the situation better”</a:t>
            </a:r>
          </a:p>
          <a:p>
            <a:pPr marL="0" indent="0">
              <a:buNone/>
            </a:pPr>
            <a:endParaRPr lang="en-US" sz="2400" dirty="0" smtClean="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50327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solidFill>
                  <a:srgbClr val="C00000"/>
                </a:solidFill>
              </a:rPr>
              <a:t>Strategies to ventilate, or express, the stress </a:t>
            </a:r>
            <a:r>
              <a:rPr lang="en-US" sz="2800" dirty="0" smtClean="0">
                <a:solidFill>
                  <a:srgbClr val="C00000"/>
                </a:solidFill>
              </a:rPr>
              <a:t>response</a:t>
            </a:r>
          </a:p>
          <a:p>
            <a:r>
              <a:rPr lang="en-US" sz="2800" dirty="0" smtClean="0"/>
              <a:t>Practicing relaxation techniques</a:t>
            </a:r>
          </a:p>
          <a:p>
            <a:r>
              <a:rPr lang="en-US" sz="2800" dirty="0" smtClean="0"/>
              <a:t>Regular exercise</a:t>
            </a:r>
          </a:p>
          <a:p>
            <a:r>
              <a:rPr lang="en-US" sz="2800" dirty="0" smtClean="0"/>
              <a:t>Practicing assertiveness</a:t>
            </a:r>
          </a:p>
          <a:p>
            <a:r>
              <a:rPr lang="en-US" sz="2800" dirty="0" smtClean="0"/>
              <a:t>Time management techniques</a:t>
            </a:r>
          </a:p>
          <a:p>
            <a:r>
              <a:rPr lang="en-US" sz="2800" dirty="0" smtClean="0"/>
              <a:t>written </a:t>
            </a:r>
            <a:r>
              <a:rPr lang="en-US" sz="2800" dirty="0"/>
              <a:t>expression </a:t>
            </a:r>
          </a:p>
          <a:p>
            <a:pPr marL="0" indent="0">
              <a:buNone/>
            </a:pPr>
            <a:endParaRPr lang="en-US" sz="2800" dirty="0" smtClean="0"/>
          </a:p>
          <a:p>
            <a:pPr marL="0" indent="0">
              <a:buNone/>
            </a:pPr>
            <a:endParaRPr lang="en-US" sz="2800"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053"/>
          <a:stretch/>
        </p:blipFill>
        <p:spPr bwMode="auto">
          <a:xfrm>
            <a:off x="5749224" y="2743200"/>
            <a:ext cx="257562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923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cap="small" dirty="0" smtClean="0">
                <a:solidFill>
                  <a:srgbClr val="C00000"/>
                </a:solidFill>
              </a:rPr>
              <a:t>Interventions to reduce stress </a:t>
            </a:r>
            <a:endParaRPr lang="en-US" sz="3600" b="1" cap="small"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Interventions decreasing stress and increasing happiness are: </a:t>
            </a:r>
          </a:p>
          <a:p>
            <a:pPr marL="0" indent="0">
              <a:buNone/>
            </a:pPr>
            <a:r>
              <a:rPr lang="en-US" sz="2400" dirty="0" smtClean="0"/>
              <a:t>	exercise</a:t>
            </a:r>
          </a:p>
          <a:p>
            <a:pPr marL="0" indent="0">
              <a:buNone/>
            </a:pPr>
            <a:r>
              <a:rPr lang="en-US" sz="2400" dirty="0" smtClean="0"/>
              <a:t>	meditation</a:t>
            </a:r>
          </a:p>
          <a:p>
            <a:pPr marL="0" indent="0">
              <a:buNone/>
            </a:pPr>
            <a:r>
              <a:rPr lang="en-US" sz="2400" dirty="0" smtClean="0"/>
              <a:t>	written </a:t>
            </a:r>
            <a:r>
              <a:rPr lang="en-US" sz="2400" dirty="0"/>
              <a:t>expression </a:t>
            </a:r>
            <a:endParaRPr lang="en-US" sz="2400" dirty="0" smtClean="0"/>
          </a:p>
          <a:p>
            <a:pPr marL="0" indent="0" algn="r">
              <a:buNone/>
            </a:pPr>
            <a:endParaRPr lang="en-US" sz="1800" b="1" dirty="0" smtClean="0">
              <a:solidFill>
                <a:srgbClr val="00B0F0"/>
              </a:solidFill>
            </a:endParaRPr>
          </a:p>
          <a:p>
            <a:pPr marL="0" indent="0" algn="r">
              <a:buNone/>
            </a:pPr>
            <a:endParaRPr lang="en-US" sz="1800" b="1" dirty="0">
              <a:solidFill>
                <a:srgbClr val="00B0F0"/>
              </a:solidFill>
            </a:endParaRPr>
          </a:p>
          <a:p>
            <a:pPr marL="0" indent="0" algn="r">
              <a:buNone/>
            </a:pPr>
            <a:endParaRPr lang="en-US" sz="1800" b="1" dirty="0" smtClean="0">
              <a:solidFill>
                <a:srgbClr val="00B0F0"/>
              </a:solidFill>
            </a:endParaRPr>
          </a:p>
          <a:p>
            <a:pPr marL="0" indent="0" algn="r">
              <a:buNone/>
            </a:pPr>
            <a:endParaRPr lang="en-US" sz="1800" b="1" dirty="0">
              <a:solidFill>
                <a:srgbClr val="00B0F0"/>
              </a:solidFill>
            </a:endParaRPr>
          </a:p>
          <a:p>
            <a:pPr marL="0" indent="0" algn="r">
              <a:buNone/>
            </a:pPr>
            <a:endParaRPr lang="en-US" sz="1800" b="1" dirty="0" smtClean="0">
              <a:solidFill>
                <a:srgbClr val="00B0F0"/>
              </a:solidFill>
            </a:endParaRPr>
          </a:p>
          <a:p>
            <a:pPr marL="0" indent="0" algn="r">
              <a:buNone/>
            </a:pPr>
            <a:endParaRPr lang="en-US" sz="1800" b="1" dirty="0">
              <a:solidFill>
                <a:srgbClr val="00B0F0"/>
              </a:solidFill>
            </a:endParaRPr>
          </a:p>
          <a:p>
            <a:pPr marL="0" indent="0" algn="r">
              <a:buNone/>
            </a:pPr>
            <a:endParaRPr lang="en-US" sz="1800" b="1" dirty="0" smtClean="0">
              <a:solidFill>
                <a:srgbClr val="00B0F0"/>
              </a:solidFill>
            </a:endParaRPr>
          </a:p>
          <a:p>
            <a:pPr marL="0" indent="0" algn="r">
              <a:buNone/>
            </a:pPr>
            <a:r>
              <a:rPr lang="en-US" sz="1800" b="1" dirty="0" smtClean="0">
                <a:solidFill>
                  <a:srgbClr val="00B0F0"/>
                </a:solidFill>
              </a:rPr>
              <a:t>Compton 2005; King 2001; </a:t>
            </a:r>
            <a:r>
              <a:rPr lang="en-US" sz="1800" b="1" dirty="0" err="1" smtClean="0">
                <a:solidFill>
                  <a:srgbClr val="00B0F0"/>
                </a:solidFill>
              </a:rPr>
              <a:t>Lyubomirsky</a:t>
            </a:r>
            <a:r>
              <a:rPr lang="en-US" sz="1800" b="1" dirty="0" smtClean="0">
                <a:solidFill>
                  <a:srgbClr val="00B0F0"/>
                </a:solidFill>
              </a:rPr>
              <a:t> et al. 2006</a:t>
            </a:r>
            <a:endParaRPr lang="en-US" sz="1800" dirty="0" smtClean="0"/>
          </a:p>
          <a:p>
            <a:pPr marL="0" indent="0">
              <a:buNone/>
            </a:pPr>
            <a:endParaRPr lang="en-US" sz="18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000" y="2590800"/>
            <a:ext cx="3048000" cy="203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566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smtClean="0">
                <a:solidFill>
                  <a:srgbClr val="C00000"/>
                </a:solidFill>
              </a:rPr>
              <a:t>Time management</a:t>
            </a:r>
            <a:endParaRPr lang="en-US" b="1" cap="small"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400" u="sng" dirty="0" smtClean="0">
                <a:solidFill>
                  <a:srgbClr val="C00000"/>
                </a:solidFill>
              </a:rPr>
              <a:t>To do list:</a:t>
            </a:r>
          </a:p>
          <a:p>
            <a:r>
              <a:rPr lang="en-US" sz="2400" dirty="0" smtClean="0"/>
              <a:t>Break a problem / topic into small parts </a:t>
            </a:r>
          </a:p>
          <a:p>
            <a:r>
              <a:rPr lang="en-US" sz="2400" dirty="0" smtClean="0"/>
              <a:t>put it priority wise </a:t>
            </a:r>
          </a:p>
          <a:p>
            <a:r>
              <a:rPr lang="en-US" sz="2400" dirty="0" smtClean="0"/>
              <a:t>fix a time of day to write down next day’s agenda - preferably before going to bed    	</a:t>
            </a:r>
          </a:p>
          <a:p>
            <a:r>
              <a:rPr lang="en-US" sz="2400" dirty="0" smtClean="0"/>
              <a:t>Stick to your commitments</a:t>
            </a:r>
          </a:p>
          <a:p>
            <a:r>
              <a:rPr lang="en-US" sz="2400" dirty="0" smtClean="0"/>
              <a:t>Evaluate - at the end of the day evaluate how much was done – what went right/ what went wrong </a:t>
            </a:r>
          </a:p>
          <a:p>
            <a:r>
              <a:rPr lang="en-US" sz="2400" dirty="0" smtClean="0"/>
              <a:t>Reward yourself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87645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b="1" cap="small" dirty="0" smtClean="0">
                <a:solidFill>
                  <a:srgbClr val="C00000"/>
                </a:solidFill>
              </a:rPr>
              <a:t>What is Self esteem? </a:t>
            </a:r>
            <a:endParaRPr lang="en-US" b="1" cap="small" dirty="0">
              <a:solidFill>
                <a:srgbClr val="C00000"/>
              </a:solidFill>
            </a:endParaRPr>
          </a:p>
        </p:txBody>
      </p:sp>
    </p:spTree>
    <p:extLst>
      <p:ext uri="{BB962C8B-B14F-4D97-AF65-F5344CB8AC3E}">
        <p14:creationId xmlns:p14="http://schemas.microsoft.com/office/powerpoint/2010/main" val="2117700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2590800"/>
          </a:xfrm>
        </p:spPr>
        <p:txBody>
          <a:bodyPr>
            <a:normAutofit fontScale="90000"/>
          </a:bodyPr>
          <a:lstStyle/>
          <a:p>
            <a:r>
              <a:rPr lang="en-US" b="1" dirty="0">
                <a:solidFill>
                  <a:srgbClr val="C00000"/>
                </a:solidFill>
              </a:rPr>
              <a:t>“Men are disturbed not by things, but by the views which they take of them</a:t>
            </a:r>
            <a:r>
              <a:rPr lang="en-US" b="1" dirty="0" smtClean="0">
                <a:solidFill>
                  <a:srgbClr val="C00000"/>
                </a:solidFill>
              </a:rPr>
              <a:t>”</a:t>
            </a:r>
            <a:br>
              <a:rPr lang="en-US" b="1" dirty="0" smtClean="0">
                <a:solidFill>
                  <a:srgbClr val="C00000"/>
                </a:solidFill>
              </a:rPr>
            </a:br>
            <a:r>
              <a:rPr lang="en-US" dirty="0"/>
              <a:t>(</a:t>
            </a:r>
            <a:r>
              <a:rPr lang="en-US" dirty="0" smtClean="0"/>
              <a:t>Epictetus)</a:t>
            </a:r>
            <a:endParaRPr lang="en-US" b="1" dirty="0">
              <a:solidFill>
                <a:srgbClr val="C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391" y="3581400"/>
            <a:ext cx="2057400" cy="282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935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Autofit/>
          </a:bodyPr>
          <a:lstStyle/>
          <a:p>
            <a:r>
              <a:rPr lang="en-US" sz="7200" b="1" i="1" dirty="0" smtClean="0">
                <a:solidFill>
                  <a:srgbClr val="C00000"/>
                </a:solidFill>
              </a:rPr>
              <a:t>Thank you </a:t>
            </a:r>
            <a:endParaRPr lang="en-US" sz="7200" b="1" i="1" dirty="0">
              <a:solidFill>
                <a:srgbClr val="C00000"/>
              </a:solidFill>
            </a:endParaRPr>
          </a:p>
        </p:txBody>
      </p:sp>
    </p:spTree>
    <p:extLst>
      <p:ext uri="{BB962C8B-B14F-4D97-AF65-F5344CB8AC3E}">
        <p14:creationId xmlns:p14="http://schemas.microsoft.com/office/powerpoint/2010/main" val="3717124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smtClean="0">
                <a:solidFill>
                  <a:srgbClr val="C00000"/>
                </a:solidFill>
              </a:rPr>
              <a:t>What is </a:t>
            </a:r>
            <a:r>
              <a:rPr lang="en-US" b="1" cap="small" dirty="0">
                <a:solidFill>
                  <a:srgbClr val="C00000"/>
                </a:solidFill>
              </a:rPr>
              <a:t>S</a:t>
            </a:r>
            <a:r>
              <a:rPr lang="en-US" b="1" cap="small" dirty="0" smtClean="0">
                <a:solidFill>
                  <a:srgbClr val="C00000"/>
                </a:solidFill>
              </a:rPr>
              <a:t>elf Esteem?</a:t>
            </a:r>
            <a:endParaRPr lang="en-US" b="1" cap="small" dirty="0">
              <a:solidFill>
                <a:srgbClr val="C00000"/>
              </a:solidFill>
            </a:endParaRPr>
          </a:p>
        </p:txBody>
      </p:sp>
      <p:sp>
        <p:nvSpPr>
          <p:cNvPr id="3" name="Content Placeholder 2"/>
          <p:cNvSpPr>
            <a:spLocks noGrp="1"/>
          </p:cNvSpPr>
          <p:nvPr>
            <p:ph idx="1"/>
          </p:nvPr>
        </p:nvSpPr>
        <p:spPr>
          <a:xfrm>
            <a:off x="457200" y="1600200"/>
            <a:ext cx="8229600" cy="5029200"/>
          </a:xfrm>
        </p:spPr>
        <p:txBody>
          <a:bodyPr/>
          <a:lstStyle/>
          <a:p>
            <a:pPr marL="0" indent="0">
              <a:buNone/>
            </a:pPr>
            <a:r>
              <a:rPr lang="en-US" sz="2400" b="1" u="sng" cap="small" dirty="0" smtClean="0">
                <a:solidFill>
                  <a:srgbClr val="00B050"/>
                </a:solidFill>
              </a:rPr>
              <a:t>Self esteem</a:t>
            </a:r>
            <a:r>
              <a:rPr lang="en-US" sz="2400" dirty="0" smtClean="0"/>
              <a:t>: a </a:t>
            </a:r>
            <a:r>
              <a:rPr lang="en-US" sz="2400" dirty="0"/>
              <a:t>global feeling of self-worth or </a:t>
            </a:r>
            <a:r>
              <a:rPr lang="en-US" sz="2400" dirty="0" smtClean="0"/>
              <a:t>adequacy as </a:t>
            </a:r>
            <a:r>
              <a:rPr lang="en-US" sz="2400" dirty="0"/>
              <a:t>a person, or generalized feelings of self-acceptance, goodness, </a:t>
            </a:r>
            <a:r>
              <a:rPr lang="en-US" sz="2400" dirty="0" smtClean="0"/>
              <a:t>and self-respect </a:t>
            </a:r>
          </a:p>
          <a:p>
            <a:pPr marL="0" indent="0" algn="r">
              <a:buNone/>
            </a:pPr>
            <a:r>
              <a:rPr lang="en-US" sz="1800" b="1" dirty="0" err="1" smtClean="0">
                <a:solidFill>
                  <a:srgbClr val="00B0F0"/>
                </a:solidFill>
              </a:rPr>
              <a:t>Coopersmith</a:t>
            </a:r>
            <a:r>
              <a:rPr lang="en-US" sz="1800" b="1" dirty="0">
                <a:solidFill>
                  <a:srgbClr val="00B0F0"/>
                </a:solidFill>
              </a:rPr>
              <a:t>, 1967; Crocker and Major, 1989</a:t>
            </a:r>
            <a:r>
              <a:rPr lang="en-US" sz="1800" b="1" dirty="0" smtClean="0">
                <a:solidFill>
                  <a:srgbClr val="00B0F0"/>
                </a:solidFill>
              </a:rPr>
              <a:t>; Rosenberg</a:t>
            </a:r>
            <a:r>
              <a:rPr lang="en-US" sz="1800" b="1" dirty="0">
                <a:solidFill>
                  <a:srgbClr val="00B0F0"/>
                </a:solidFill>
              </a:rPr>
              <a:t>, 1965</a:t>
            </a:r>
            <a:r>
              <a:rPr lang="en-US" sz="1800" b="1" dirty="0" smtClean="0">
                <a:solidFill>
                  <a:srgbClr val="00B0F0"/>
                </a:solidFill>
              </a:rPr>
              <a:t>;</a:t>
            </a:r>
          </a:p>
          <a:p>
            <a:pPr marL="0" indent="0" algn="r">
              <a:buNone/>
            </a:pPr>
            <a:endParaRPr lang="en-US" sz="1800" dirty="0"/>
          </a:p>
          <a:p>
            <a:pPr marL="0" indent="0">
              <a:buNone/>
            </a:pPr>
            <a:r>
              <a:rPr lang="en-US" sz="2400" dirty="0" smtClean="0"/>
              <a:t>It refers to the way we see and think of ourselves </a:t>
            </a:r>
          </a:p>
          <a:p>
            <a:pPr marL="0" indent="0">
              <a:buNone/>
            </a:pPr>
            <a:endParaRPr lang="en-US" sz="1800" dirty="0"/>
          </a:p>
          <a:p>
            <a:pPr marL="0" indent="0">
              <a:buNone/>
            </a:pP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62400"/>
            <a:ext cx="2197391"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215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r>
              <a:rPr lang="en-US" b="1" dirty="0" smtClean="0">
                <a:solidFill>
                  <a:srgbClr val="C00000"/>
                </a:solidFill>
              </a:rPr>
              <a:t>A look at your self esteem…</a:t>
            </a:r>
            <a:endParaRPr lang="en-US" b="1"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962400"/>
            <a:ext cx="20288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68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marL="0" indent="0" algn="ctr">
              <a:buNone/>
            </a:pPr>
            <a:endParaRPr lang="en-US" b="1" dirty="0" smtClean="0"/>
          </a:p>
          <a:p>
            <a:pPr marL="0" indent="0" algn="ctr">
              <a:buNone/>
            </a:pPr>
            <a:endParaRPr lang="en-US" b="1" dirty="0" smtClean="0"/>
          </a:p>
          <a:p>
            <a:pPr marL="0" indent="0" algn="ctr">
              <a:buNone/>
            </a:pPr>
            <a:r>
              <a:rPr lang="en-US" sz="3900" b="1" dirty="0" smtClean="0">
                <a:solidFill>
                  <a:srgbClr val="C00000"/>
                </a:solidFill>
              </a:rPr>
              <a:t>STATE SELF-ESTEEM SCALE</a:t>
            </a:r>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a:p>
            <a:pPr marL="0" indent="0" algn="ctr">
              <a:buNone/>
            </a:pPr>
            <a:r>
              <a:rPr lang="en-US" sz="1800" b="1" dirty="0" smtClean="0">
                <a:solidFill>
                  <a:srgbClr val="00B0F0"/>
                </a:solidFill>
              </a:rPr>
              <a:t>Heatherton</a:t>
            </a:r>
            <a:r>
              <a:rPr lang="en-US" sz="1800" b="1" dirty="0">
                <a:solidFill>
                  <a:srgbClr val="00B0F0"/>
                </a:solidFill>
              </a:rPr>
              <a:t>, T. F. &amp; </a:t>
            </a:r>
            <a:r>
              <a:rPr lang="en-US" sz="1800" b="1" dirty="0" err="1">
                <a:solidFill>
                  <a:srgbClr val="00B0F0"/>
                </a:solidFill>
              </a:rPr>
              <a:t>Polivy</a:t>
            </a:r>
            <a:r>
              <a:rPr lang="en-US" sz="1800" b="1" dirty="0">
                <a:solidFill>
                  <a:srgbClr val="00B0F0"/>
                </a:solidFill>
              </a:rPr>
              <a:t>, J. (1991). Development and validation of a scale for measuring state </a:t>
            </a:r>
            <a:r>
              <a:rPr lang="en-US" sz="1800" b="1" dirty="0" smtClean="0">
                <a:solidFill>
                  <a:srgbClr val="00B0F0"/>
                </a:solidFill>
              </a:rPr>
              <a:t>self esteem, </a:t>
            </a:r>
            <a:r>
              <a:rPr lang="en-US" sz="1800" b="1" i="1" dirty="0" smtClean="0">
                <a:solidFill>
                  <a:srgbClr val="00B0F0"/>
                </a:solidFill>
              </a:rPr>
              <a:t>Journal of </a:t>
            </a:r>
            <a:r>
              <a:rPr lang="en-US" sz="1800" b="1" i="1" dirty="0">
                <a:solidFill>
                  <a:srgbClr val="00B0F0"/>
                </a:solidFill>
              </a:rPr>
              <a:t>Personality and Social Psychology, </a:t>
            </a:r>
            <a:r>
              <a:rPr lang="en-US" sz="1800" b="1" i="1" dirty="0" smtClean="0">
                <a:solidFill>
                  <a:srgbClr val="00B0F0"/>
                </a:solidFill>
              </a:rPr>
              <a:t>60</a:t>
            </a:r>
            <a:r>
              <a:rPr lang="en-US" sz="1800" b="1" dirty="0">
                <a:solidFill>
                  <a:srgbClr val="00B0F0"/>
                </a:solidFill>
              </a:rPr>
              <a:t>, </a:t>
            </a:r>
            <a:endParaRPr lang="en-US" sz="1800" b="1" dirty="0" smtClean="0">
              <a:solidFill>
                <a:srgbClr val="00B0F0"/>
              </a:solidFill>
            </a:endParaRPr>
          </a:p>
          <a:p>
            <a:pPr marL="0" indent="0" algn="ctr">
              <a:buNone/>
            </a:pPr>
            <a:r>
              <a:rPr lang="en-US" sz="1800" b="1" dirty="0" smtClean="0">
                <a:solidFill>
                  <a:srgbClr val="00B0F0"/>
                </a:solidFill>
              </a:rPr>
              <a:t>895-910</a:t>
            </a:r>
            <a:endParaRPr lang="en-US" sz="1800" b="1" dirty="0">
              <a:solidFill>
                <a:srgbClr val="00B0F0"/>
              </a:solidFill>
            </a:endParaRPr>
          </a:p>
        </p:txBody>
      </p:sp>
    </p:spTree>
    <p:extLst>
      <p:ext uri="{BB962C8B-B14F-4D97-AF65-F5344CB8AC3E}">
        <p14:creationId xmlns:p14="http://schemas.microsoft.com/office/powerpoint/2010/main" val="2021891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Instructions: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a:solidFill>
                  <a:srgbClr val="7030A0"/>
                </a:solidFill>
              </a:rPr>
              <a:t>This is a questionnaire designed to measure what you are thinking at this moment. There is of</a:t>
            </a:r>
          </a:p>
          <a:p>
            <a:pPr marL="0" indent="0">
              <a:buNone/>
            </a:pPr>
            <a:r>
              <a:rPr lang="en-US" dirty="0">
                <a:solidFill>
                  <a:srgbClr val="7030A0"/>
                </a:solidFill>
              </a:rPr>
              <a:t>course, no right answer for any statement. The best answer is what you feel is true of yourself at</a:t>
            </a:r>
          </a:p>
          <a:p>
            <a:pPr marL="0" indent="0">
              <a:buNone/>
            </a:pPr>
            <a:r>
              <a:rPr lang="en-US" dirty="0">
                <a:solidFill>
                  <a:srgbClr val="7030A0"/>
                </a:solidFill>
              </a:rPr>
              <a:t>the moment. Be sure to answer all of the items, even if you are not certain of the best answer.</a:t>
            </a:r>
          </a:p>
          <a:p>
            <a:pPr marL="0" indent="0">
              <a:buNone/>
            </a:pPr>
            <a:r>
              <a:rPr lang="en-US" dirty="0">
                <a:solidFill>
                  <a:srgbClr val="7030A0"/>
                </a:solidFill>
              </a:rPr>
              <a:t>Again, answer these questions as they are true for you </a:t>
            </a:r>
            <a:r>
              <a:rPr lang="en-US" b="1" dirty="0">
                <a:solidFill>
                  <a:srgbClr val="7030A0"/>
                </a:solidFill>
              </a:rPr>
              <a:t>RIGHT NOW</a:t>
            </a:r>
            <a:endParaRPr lang="en-US" dirty="0">
              <a:solidFill>
                <a:srgbClr val="7030A0"/>
              </a:solidFill>
            </a:endParaRPr>
          </a:p>
        </p:txBody>
      </p:sp>
    </p:spTree>
    <p:extLst>
      <p:ext uri="{BB962C8B-B14F-4D97-AF65-F5344CB8AC3E}">
        <p14:creationId xmlns:p14="http://schemas.microsoft.com/office/powerpoint/2010/main" val="3095357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b="1" dirty="0" smtClean="0"/>
              <a:t>Not at </a:t>
            </a:r>
            <a:r>
              <a:rPr lang="en-US" sz="2400" b="1" dirty="0"/>
              <a:t>All </a:t>
            </a:r>
            <a:r>
              <a:rPr lang="en-US" sz="2400" b="1" dirty="0" smtClean="0"/>
              <a:t>  A </a:t>
            </a:r>
            <a:r>
              <a:rPr lang="en-US" sz="2400" b="1" dirty="0"/>
              <a:t>Little Bit  </a:t>
            </a:r>
            <a:r>
              <a:rPr lang="en-US" sz="2400" b="1" dirty="0" smtClean="0"/>
              <a:t>  Somewhat	 </a:t>
            </a:r>
            <a:r>
              <a:rPr lang="en-US" sz="2400" b="1" dirty="0"/>
              <a:t>Very Much </a:t>
            </a:r>
            <a:r>
              <a:rPr lang="en-US" sz="2400" b="1" dirty="0" smtClean="0"/>
              <a:t>     Extremely</a:t>
            </a:r>
            <a:br>
              <a:rPr lang="en-US" sz="2400" b="1" dirty="0" smtClean="0"/>
            </a:br>
            <a:r>
              <a:rPr lang="en-US" sz="2400" b="1" dirty="0" smtClean="0"/>
              <a:t>     (1)                (2)                   (3)                    (4)                    (5)</a:t>
            </a: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7984495"/>
              </p:ext>
            </p:extLst>
          </p:nvPr>
        </p:nvGraphicFramePr>
        <p:xfrm>
          <a:off x="457200" y="1600200"/>
          <a:ext cx="8229600" cy="4831080"/>
        </p:xfrm>
        <a:graphic>
          <a:graphicData uri="http://schemas.openxmlformats.org/drawingml/2006/table">
            <a:tbl>
              <a:tblPr firstRow="1" bandRow="1">
                <a:tableStyleId>{5C22544A-7EE6-4342-B048-85BDC9FD1C3A}</a:tableStyleId>
              </a:tblPr>
              <a:tblGrid>
                <a:gridCol w="838200"/>
                <a:gridCol w="6096000"/>
                <a:gridCol w="1295400"/>
              </a:tblGrid>
              <a:tr h="419100">
                <a:tc>
                  <a:txBody>
                    <a:bodyPr/>
                    <a:lstStyle/>
                    <a:p>
                      <a:pPr algn="ctr"/>
                      <a:r>
                        <a:rPr lang="en-US" dirty="0" smtClean="0"/>
                        <a:t>No.</a:t>
                      </a:r>
                      <a:endParaRPr lang="en-US" dirty="0"/>
                    </a:p>
                  </a:txBody>
                  <a:tcPr/>
                </a:tc>
                <a:tc>
                  <a:txBody>
                    <a:bodyPr/>
                    <a:lstStyle/>
                    <a:p>
                      <a:pPr algn="ctr"/>
                      <a:r>
                        <a:rPr lang="en-US" dirty="0" smtClean="0"/>
                        <a:t>Items</a:t>
                      </a:r>
                      <a:endParaRPr lang="en-US" dirty="0"/>
                    </a:p>
                  </a:txBody>
                  <a:tcPr/>
                </a:tc>
                <a:tc>
                  <a:txBody>
                    <a:bodyPr/>
                    <a:lstStyle/>
                    <a:p>
                      <a:pPr algn="ctr"/>
                      <a:r>
                        <a:rPr lang="en-US" dirty="0" smtClean="0"/>
                        <a:t>Score</a:t>
                      </a:r>
                      <a:endParaRPr lang="en-US" dirty="0"/>
                    </a:p>
                  </a:txBody>
                  <a:tcPr/>
                </a:tc>
              </a:tr>
              <a:tr h="419100">
                <a:tc>
                  <a:txBody>
                    <a:bodyPr/>
                    <a:lstStyle/>
                    <a:p>
                      <a:r>
                        <a:rPr lang="en-US" dirty="0" smtClean="0"/>
                        <a:t>1.</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confident about my abilities</a:t>
                      </a:r>
                      <a:endParaRPr lang="en-US" dirty="0"/>
                    </a:p>
                  </a:txBody>
                  <a:tcPr/>
                </a:tc>
                <a:tc>
                  <a:txBody>
                    <a:bodyPr/>
                    <a:lstStyle/>
                    <a:p>
                      <a:endParaRPr lang="en-US"/>
                    </a:p>
                  </a:txBody>
                  <a:tcPr/>
                </a:tc>
              </a:tr>
              <a:tr h="419100">
                <a:tc>
                  <a:txBody>
                    <a:bodyPr/>
                    <a:lstStyle/>
                    <a:p>
                      <a:r>
                        <a:rPr lang="en-US" dirty="0" smtClean="0"/>
                        <a:t>2.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am worried about whether I am regarded as a success or failure.</a:t>
                      </a:r>
                      <a:endParaRPr lang="en-US" dirty="0"/>
                    </a:p>
                  </a:txBody>
                  <a:tcPr/>
                </a:tc>
                <a:tc>
                  <a:txBody>
                    <a:bodyPr/>
                    <a:lstStyle/>
                    <a:p>
                      <a:endParaRPr lang="en-US"/>
                    </a:p>
                  </a:txBody>
                  <a:tcPr/>
                </a:tc>
              </a:tr>
              <a:tr h="419100">
                <a:tc>
                  <a:txBody>
                    <a:bodyPr/>
                    <a:lstStyle/>
                    <a:p>
                      <a:r>
                        <a:rPr lang="en-US" dirty="0" smtClean="0"/>
                        <a:t>3.</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satisfied with the way my body looks right now</a:t>
                      </a:r>
                      <a:endParaRPr lang="en-US" dirty="0"/>
                    </a:p>
                  </a:txBody>
                  <a:tcPr/>
                </a:tc>
                <a:tc>
                  <a:txBody>
                    <a:bodyPr/>
                    <a:lstStyle/>
                    <a:p>
                      <a:endParaRPr lang="en-US"/>
                    </a:p>
                  </a:txBody>
                  <a:tcPr/>
                </a:tc>
              </a:tr>
              <a:tr h="419100">
                <a:tc>
                  <a:txBody>
                    <a:bodyPr/>
                    <a:lstStyle/>
                    <a:p>
                      <a:r>
                        <a:rPr lang="en-US" dirty="0" smtClean="0"/>
                        <a:t>4. (R)</a:t>
                      </a:r>
                    </a:p>
                  </a:txBody>
                  <a:tcPr/>
                </a:tc>
                <a:tc>
                  <a:txBody>
                    <a:bodyPr/>
                    <a:lstStyle/>
                    <a:p>
                      <a:r>
                        <a:rPr lang="en-US" sz="1800" b="0" i="0" u="none" strike="noStrike" kern="1200" baseline="0" dirty="0" smtClean="0">
                          <a:solidFill>
                            <a:schemeClr val="dk1"/>
                          </a:solidFill>
                          <a:latin typeface="+mn-lt"/>
                          <a:ea typeface="+mn-ea"/>
                          <a:cs typeface="+mn-cs"/>
                        </a:rPr>
                        <a:t>I feel frustrated or rattled about my performance</a:t>
                      </a:r>
                      <a:endParaRPr lang="en-US" dirty="0"/>
                    </a:p>
                  </a:txBody>
                  <a:tcPr/>
                </a:tc>
                <a:tc>
                  <a:txBody>
                    <a:bodyPr/>
                    <a:lstStyle/>
                    <a:p>
                      <a:endParaRPr lang="en-US"/>
                    </a:p>
                  </a:txBody>
                  <a:tcPr/>
                </a:tc>
              </a:tr>
              <a:tr h="419100">
                <a:tc>
                  <a:txBody>
                    <a:bodyPr/>
                    <a:lstStyle/>
                    <a:p>
                      <a:r>
                        <a:rPr lang="en-US" dirty="0" smtClean="0"/>
                        <a:t>5.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that I am having trouble understanding things that I read</a:t>
                      </a:r>
                      <a:endParaRPr lang="en-US" dirty="0"/>
                    </a:p>
                  </a:txBody>
                  <a:tcPr/>
                </a:tc>
                <a:tc>
                  <a:txBody>
                    <a:bodyPr/>
                    <a:lstStyle/>
                    <a:p>
                      <a:endParaRPr lang="en-US"/>
                    </a:p>
                  </a:txBody>
                  <a:tcPr/>
                </a:tc>
              </a:tr>
              <a:tr h="419100">
                <a:tc>
                  <a:txBody>
                    <a:bodyPr/>
                    <a:lstStyle/>
                    <a:p>
                      <a:r>
                        <a:rPr lang="en-US" dirty="0" smtClean="0"/>
                        <a:t>6.</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that others respect and admire me</a:t>
                      </a:r>
                      <a:endParaRPr lang="en-US" dirty="0"/>
                    </a:p>
                  </a:txBody>
                  <a:tcPr/>
                </a:tc>
                <a:tc>
                  <a:txBody>
                    <a:bodyPr/>
                    <a:lstStyle/>
                    <a:p>
                      <a:endParaRPr lang="en-US"/>
                    </a:p>
                  </a:txBody>
                  <a:tcPr/>
                </a:tc>
              </a:tr>
              <a:tr h="419100">
                <a:tc>
                  <a:txBody>
                    <a:bodyPr/>
                    <a:lstStyle/>
                    <a:p>
                      <a:r>
                        <a:rPr lang="en-US" dirty="0" smtClean="0"/>
                        <a:t>7.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am dissatisfied with my weight</a:t>
                      </a:r>
                      <a:endParaRPr lang="en-US" dirty="0"/>
                    </a:p>
                  </a:txBody>
                  <a:tcPr/>
                </a:tc>
                <a:tc>
                  <a:txBody>
                    <a:bodyPr/>
                    <a:lstStyle/>
                    <a:p>
                      <a:endParaRPr lang="en-US"/>
                    </a:p>
                  </a:txBody>
                  <a:tcPr/>
                </a:tc>
              </a:tr>
              <a:tr h="419100">
                <a:tc>
                  <a:txBody>
                    <a:bodyPr/>
                    <a:lstStyle/>
                    <a:p>
                      <a:r>
                        <a:rPr lang="en-US" dirty="0" smtClean="0"/>
                        <a:t>8.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self-conscious</a:t>
                      </a:r>
                      <a:endParaRPr lang="en-US" dirty="0"/>
                    </a:p>
                  </a:txBody>
                  <a:tcPr/>
                </a:tc>
                <a:tc>
                  <a:txBody>
                    <a:bodyPr/>
                    <a:lstStyle/>
                    <a:p>
                      <a:endParaRPr lang="en-US"/>
                    </a:p>
                  </a:txBody>
                  <a:tcPr/>
                </a:tc>
              </a:tr>
              <a:tr h="419100">
                <a:tc>
                  <a:txBody>
                    <a:bodyPr/>
                    <a:lstStyle/>
                    <a:p>
                      <a:r>
                        <a:rPr lang="en-US" dirty="0" smtClean="0"/>
                        <a:t>9.</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I am as smart as others</a:t>
                      </a:r>
                      <a:endParaRPr lang="en-US" dirty="0"/>
                    </a:p>
                  </a:txBody>
                  <a:tcPr/>
                </a:tc>
                <a:tc>
                  <a:txBody>
                    <a:bodyPr/>
                    <a:lstStyle/>
                    <a:p>
                      <a:endParaRPr lang="en-US"/>
                    </a:p>
                  </a:txBody>
                  <a:tcPr/>
                </a:tc>
              </a:tr>
              <a:tr h="419100">
                <a:tc>
                  <a:txBody>
                    <a:bodyPr/>
                    <a:lstStyle/>
                    <a:p>
                      <a:r>
                        <a:rPr lang="en-US" dirty="0" smtClean="0"/>
                        <a:t>10. (R)</a:t>
                      </a:r>
                      <a:endParaRPr lang="en-US" dirty="0"/>
                    </a:p>
                  </a:txBody>
                  <a:tcPr/>
                </a:tc>
                <a:tc>
                  <a:txBody>
                    <a:bodyPr/>
                    <a:lstStyle/>
                    <a:p>
                      <a:r>
                        <a:rPr lang="en-US" sz="1800" b="0" i="0" u="none" strike="noStrike" kern="1200" baseline="0" dirty="0" smtClean="0">
                          <a:solidFill>
                            <a:schemeClr val="dk1"/>
                          </a:solidFill>
                          <a:latin typeface="+mn-lt"/>
                          <a:ea typeface="+mn-ea"/>
                          <a:cs typeface="+mn-cs"/>
                        </a:rPr>
                        <a:t>I feel displeased with myself</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19668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1559</Words>
  <Application>Microsoft Office PowerPoint</Application>
  <PresentationFormat>On-screen Show (4:3)</PresentationFormat>
  <Paragraphs>286</Paragraphs>
  <Slides>41</Slides>
  <Notes>2</Notes>
  <HiddenSlides>4</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Self Esteem  Stress and  Happiness</vt:lpstr>
      <vt:lpstr>Objectives…</vt:lpstr>
      <vt:lpstr>A few concepts….</vt:lpstr>
      <vt:lpstr>What is Self esteem? </vt:lpstr>
      <vt:lpstr>What is Self Esteem?</vt:lpstr>
      <vt:lpstr>A look at your self esteem…</vt:lpstr>
      <vt:lpstr>PowerPoint Presentation</vt:lpstr>
      <vt:lpstr>Instructions:</vt:lpstr>
      <vt:lpstr>Not at All   A Little Bit    Somewhat  Very Much      Extremely      (1)                (2)                   (3)                    (4)                    (5)</vt:lpstr>
      <vt:lpstr>Not at All      A Little Bit    Somewhat    Very Much      Extremely      (1)                   (2)                   (3)                    (4)                    (5)</vt:lpstr>
      <vt:lpstr> Scoring: </vt:lpstr>
      <vt:lpstr>Why talk about self esteem in a session on happiness? </vt:lpstr>
      <vt:lpstr>Is Self esteem and Happiness related?   What does research say?</vt:lpstr>
      <vt:lpstr>Correlates of happiness</vt:lpstr>
      <vt:lpstr>Correlates of happiness</vt:lpstr>
      <vt:lpstr>Correlates of happiness</vt:lpstr>
      <vt:lpstr>Individuals with Positive Self esteem…</vt:lpstr>
      <vt:lpstr>An interesting study… </vt:lpstr>
      <vt:lpstr>more findings…</vt:lpstr>
      <vt:lpstr>PowerPoint Presentation</vt:lpstr>
      <vt:lpstr>How to raise your self esteem</vt:lpstr>
      <vt:lpstr>PowerPoint Presentation</vt:lpstr>
      <vt:lpstr>The role of stress in happiness </vt:lpstr>
      <vt:lpstr>What is stress?</vt:lpstr>
      <vt:lpstr>PowerPoint Presentation</vt:lpstr>
      <vt:lpstr>Is stress good or bad? </vt:lpstr>
      <vt:lpstr> Not all Stress is bad…. </vt:lpstr>
      <vt:lpstr>Stress signals</vt:lpstr>
      <vt:lpstr>Effects of stress</vt:lpstr>
      <vt:lpstr>Does a difference in self esteem determine response to stress?</vt:lpstr>
      <vt:lpstr>differential behaviour during stress…</vt:lpstr>
      <vt:lpstr>differential behaviour during stress…</vt:lpstr>
      <vt:lpstr>Self esteem and stress…</vt:lpstr>
      <vt:lpstr>Assessment COHEN-PERCEIVED-STRESS-Scale.pdf</vt:lpstr>
      <vt:lpstr>Stress Management</vt:lpstr>
      <vt:lpstr>Self help </vt:lpstr>
      <vt:lpstr>PowerPoint Presentation</vt:lpstr>
      <vt:lpstr>Interventions to reduce stress </vt:lpstr>
      <vt:lpstr>Time management</vt:lpstr>
      <vt:lpstr>“Men are disturbed not by things, but by the views which they take of them” (Epictetus)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Self Esteem  and Stress</dc:title>
  <dc:creator>CET</dc:creator>
  <cp:lastModifiedBy>CET</cp:lastModifiedBy>
  <cp:revision>37</cp:revision>
  <dcterms:created xsi:type="dcterms:W3CDTF">2016-11-07T12:23:31Z</dcterms:created>
  <dcterms:modified xsi:type="dcterms:W3CDTF">2016-11-08T12:25:15Z</dcterms:modified>
</cp:coreProperties>
</file>