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60" r:id="rId4"/>
    <p:sldId id="284" r:id="rId5"/>
    <p:sldId id="265" r:id="rId6"/>
    <p:sldId id="262" r:id="rId7"/>
    <p:sldId id="303" r:id="rId8"/>
    <p:sldId id="304" r:id="rId9"/>
    <p:sldId id="266" r:id="rId10"/>
    <p:sldId id="285" r:id="rId11"/>
    <p:sldId id="287" r:id="rId12"/>
    <p:sldId id="286" r:id="rId13"/>
    <p:sldId id="306" r:id="rId14"/>
    <p:sldId id="269" r:id="rId15"/>
    <p:sldId id="271" r:id="rId16"/>
    <p:sldId id="272" r:id="rId17"/>
    <p:sldId id="273" r:id="rId18"/>
    <p:sldId id="277" r:id="rId19"/>
    <p:sldId id="308" r:id="rId20"/>
    <p:sldId id="307" r:id="rId21"/>
    <p:sldId id="279" r:id="rId22"/>
    <p:sldId id="290" r:id="rId23"/>
    <p:sldId id="309" r:id="rId24"/>
    <p:sldId id="270" r:id="rId25"/>
    <p:sldId id="282" r:id="rId26"/>
    <p:sldId id="280" r:id="rId27"/>
    <p:sldId id="283" r:id="rId28"/>
    <p:sldId id="281" r:id="rId29"/>
    <p:sldId id="311" r:id="rId30"/>
    <p:sldId id="264" r:id="rId31"/>
    <p:sldId id="31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8FF2-C2BF-4665-A4F1-191F2BED30FC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617BE-FC3F-488B-AF16-2D2BFFEA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00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CE358-E023-4A8D-BD2F-E1EDCD8AED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617BE-FC3F-488B-AF16-2D2BFFEA85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4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4AED-DA4F-47F0-8387-1070A3D5ECB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EB98-33DC-4A96-BF3B-81212BF7C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6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4AED-DA4F-47F0-8387-1070A3D5ECB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EB98-33DC-4A96-BF3B-81212BF7C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9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4AED-DA4F-47F0-8387-1070A3D5ECB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EB98-33DC-4A96-BF3B-81212BF7C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4AED-DA4F-47F0-8387-1070A3D5ECB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EB98-33DC-4A96-BF3B-81212BF7C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9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4AED-DA4F-47F0-8387-1070A3D5ECB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EB98-33DC-4A96-BF3B-81212BF7C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4AED-DA4F-47F0-8387-1070A3D5ECB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EB98-33DC-4A96-BF3B-81212BF7C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6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4AED-DA4F-47F0-8387-1070A3D5ECB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EB98-33DC-4A96-BF3B-81212BF7C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1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4AED-DA4F-47F0-8387-1070A3D5ECB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EB98-33DC-4A96-BF3B-81212BF7C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6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4AED-DA4F-47F0-8387-1070A3D5ECB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EB98-33DC-4A96-BF3B-81212BF7C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4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4AED-DA4F-47F0-8387-1070A3D5ECB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EB98-33DC-4A96-BF3B-81212BF7C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3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4AED-DA4F-47F0-8387-1070A3D5ECB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EB98-33DC-4A96-BF3B-81212BF7C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6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04AED-DA4F-47F0-8387-1070A3D5ECB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EB98-33DC-4A96-BF3B-81212BF7C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8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sych.uncc.edu/pagoolka/LC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sych.uncc.edu/pagoolka/TypeA-B-intro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mc/articles/PMC2996275/#R41" TargetMode="External"/><Relationship Id="rId2" Type="http://schemas.openxmlformats.org/officeDocument/2006/relationships/hyperlink" Target="http://www.ncbi.nlm.nih.gov/pmc/articles/PMC2996275/#R2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STRESS MANAGEMENT </a:t>
            </a:r>
            <a:endParaRPr lang="en-US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800600" y="5257800"/>
            <a:ext cx="3276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 smtClean="0"/>
              <a:t>RAJLAKSHMI GUHA</a:t>
            </a:r>
          </a:p>
          <a:p>
            <a:pPr marL="0" indent="0" algn="r">
              <a:buNone/>
            </a:pPr>
            <a:r>
              <a:rPr lang="en-US" sz="2400" dirty="0" smtClean="0"/>
              <a:t>IIT KHARAGPUR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5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LOCUS OF CONTROL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117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800" dirty="0" smtClean="0"/>
              <a:t>Locus </a:t>
            </a:r>
            <a:r>
              <a:rPr lang="en-US" sz="1800" dirty="0"/>
              <a:t>of control refers to the degree of control </a:t>
            </a:r>
            <a:r>
              <a:rPr lang="en-US" sz="1800" dirty="0" smtClean="0"/>
              <a:t>which individuals </a:t>
            </a:r>
            <a:r>
              <a:rPr lang="en-US" sz="1800" dirty="0"/>
              <a:t>think they have over what happens to </a:t>
            </a:r>
            <a:r>
              <a:rPr lang="en-US" sz="1800" dirty="0" smtClean="0"/>
              <a:t>them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b="1" dirty="0" smtClean="0"/>
              <a:t>Internal </a:t>
            </a:r>
            <a:r>
              <a:rPr lang="en-US" sz="2400" b="1" dirty="0"/>
              <a:t>locus of control </a:t>
            </a:r>
            <a:r>
              <a:rPr lang="en-US" sz="2400" b="1" dirty="0" smtClean="0"/>
              <a:t> </a:t>
            </a:r>
            <a:r>
              <a:rPr lang="en-US" sz="1400" dirty="0" smtClean="0"/>
              <a:t>-	 </a:t>
            </a:r>
            <a:r>
              <a:rPr lang="en-US" sz="2000" dirty="0" smtClean="0"/>
              <a:t>Persons </a:t>
            </a:r>
            <a:r>
              <a:rPr lang="en-US" sz="2000" dirty="0"/>
              <a:t>who </a:t>
            </a:r>
            <a:r>
              <a:rPr lang="en-US" sz="2000" dirty="0" smtClean="0"/>
              <a:t>see themselves </a:t>
            </a:r>
            <a:r>
              <a:rPr lang="en-US" sz="2000" dirty="0"/>
              <a:t>as having control </a:t>
            </a:r>
            <a:r>
              <a:rPr lang="en-US" sz="2000" dirty="0" smtClean="0"/>
              <a:t>				over </a:t>
            </a:r>
            <a:r>
              <a:rPr lang="en-US" sz="2000" dirty="0"/>
              <a:t>their </a:t>
            </a:r>
            <a:r>
              <a:rPr lang="en-US" sz="2000" dirty="0" smtClean="0"/>
              <a:t>environment					</a:t>
            </a:r>
            <a:r>
              <a:rPr lang="en-US" sz="2000" b="1" dirty="0" smtClean="0">
                <a:solidFill>
                  <a:srgbClr val="0070C0"/>
                </a:solidFill>
              </a:rPr>
              <a:t>less </a:t>
            </a:r>
            <a:r>
              <a:rPr lang="en-US" sz="2000" b="1" dirty="0">
                <a:solidFill>
                  <a:srgbClr val="0070C0"/>
                </a:solidFill>
              </a:rPr>
              <a:t>likely to be </a:t>
            </a:r>
            <a:r>
              <a:rPr lang="en-US" sz="2000" b="1" dirty="0" smtClean="0">
                <a:solidFill>
                  <a:srgbClr val="0070C0"/>
                </a:solidFill>
              </a:rPr>
              <a:t>disrupted by stress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sz="2400" b="1" dirty="0" smtClean="0"/>
              <a:t>External locus of control: 	</a:t>
            </a:r>
            <a:r>
              <a:rPr lang="en-US" sz="1800" dirty="0" smtClean="0"/>
              <a:t>They </a:t>
            </a:r>
            <a:r>
              <a:rPr lang="en-US" sz="1800" dirty="0"/>
              <a:t>do not believe they have control over their </a:t>
            </a:r>
            <a:r>
              <a:rPr lang="en-US" sz="1800" dirty="0" smtClean="0"/>
              <a:t>					lives  what </a:t>
            </a:r>
            <a:r>
              <a:rPr lang="en-US" sz="1800" dirty="0"/>
              <a:t>happens to them determined </a:t>
            </a:r>
            <a:r>
              <a:rPr lang="en-US" sz="1800" dirty="0" smtClean="0"/>
              <a:t>by others 				or </a:t>
            </a:r>
            <a:r>
              <a:rPr lang="en-US" sz="1800" dirty="0"/>
              <a:t>by outside </a:t>
            </a:r>
            <a:r>
              <a:rPr lang="en-US" sz="1800" dirty="0" smtClean="0"/>
              <a:t>events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		Stressors </a:t>
            </a:r>
            <a:r>
              <a:rPr lang="en-US" sz="1800" b="1" dirty="0">
                <a:solidFill>
                  <a:srgbClr val="0070C0"/>
                </a:solidFill>
              </a:rPr>
              <a:t>have much influence on their </a:t>
            </a:r>
            <a:r>
              <a:rPr lang="en-US" sz="1800" b="1" dirty="0" smtClean="0">
                <a:solidFill>
                  <a:srgbClr val="0070C0"/>
                </a:solidFill>
              </a:rPr>
              <a:t>lives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Learned Helplessness (Seligman </a:t>
            </a:r>
            <a:r>
              <a:rPr lang="en-US" sz="2400" b="1" dirty="0">
                <a:solidFill>
                  <a:srgbClr val="0070C0"/>
                </a:solidFill>
              </a:rPr>
              <a:t>,</a:t>
            </a:r>
            <a:r>
              <a:rPr lang="en-US" sz="2400" b="1" dirty="0" smtClean="0">
                <a:solidFill>
                  <a:srgbClr val="0070C0"/>
                </a:solidFill>
              </a:rPr>
              <a:t>1975)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404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PERSONALITY AND LOCUS OF CONTROL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Studies </a:t>
            </a:r>
            <a:r>
              <a:rPr lang="en-US" sz="2400" dirty="0">
                <a:solidFill>
                  <a:srgbClr val="0070C0"/>
                </a:solidFill>
              </a:rPr>
              <a:t>show that people will learn better and use their past experience </a:t>
            </a:r>
            <a:r>
              <a:rPr lang="en-US" sz="2400" dirty="0" smtClean="0">
                <a:solidFill>
                  <a:srgbClr val="0070C0"/>
                </a:solidFill>
              </a:rPr>
              <a:t>to greater </a:t>
            </a:r>
            <a:r>
              <a:rPr lang="en-US" sz="2400" dirty="0">
                <a:solidFill>
                  <a:srgbClr val="0070C0"/>
                </a:solidFill>
              </a:rPr>
              <a:t>advantage if they believe that their success or failure is determined by </a:t>
            </a:r>
            <a:r>
              <a:rPr lang="en-US" sz="2400" dirty="0" smtClean="0">
                <a:solidFill>
                  <a:srgbClr val="0070C0"/>
                </a:solidFill>
              </a:rPr>
              <a:t>their skill </a:t>
            </a:r>
            <a:r>
              <a:rPr lang="en-US" sz="2400" dirty="0">
                <a:solidFill>
                  <a:srgbClr val="0070C0"/>
                </a:solidFill>
              </a:rPr>
              <a:t>rather than by </a:t>
            </a:r>
            <a:r>
              <a:rPr lang="en-US" sz="2400" dirty="0" smtClean="0">
                <a:solidFill>
                  <a:srgbClr val="0070C0"/>
                </a:solidFill>
              </a:rPr>
              <a:t>luck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There </a:t>
            </a:r>
            <a:r>
              <a:rPr lang="en-US" sz="2400" dirty="0">
                <a:solidFill>
                  <a:srgbClr val="0070C0"/>
                </a:solidFill>
              </a:rPr>
              <a:t>is also evidence that people will experience </a:t>
            </a:r>
            <a:r>
              <a:rPr lang="en-US" sz="2400" dirty="0" smtClean="0">
                <a:solidFill>
                  <a:srgbClr val="0070C0"/>
                </a:solidFill>
              </a:rPr>
              <a:t>less stress </a:t>
            </a:r>
            <a:r>
              <a:rPr lang="en-US" sz="2400" dirty="0">
                <a:solidFill>
                  <a:srgbClr val="0070C0"/>
                </a:solidFill>
              </a:rPr>
              <a:t>in aversive situations if they believe they have some personal control </a:t>
            </a:r>
            <a:r>
              <a:rPr lang="en-US" sz="2400" dirty="0" smtClean="0">
                <a:solidFill>
                  <a:srgbClr val="0070C0"/>
                </a:solidFill>
              </a:rPr>
              <a:t>over the </a:t>
            </a:r>
            <a:r>
              <a:rPr lang="en-US" sz="2400" dirty="0">
                <a:solidFill>
                  <a:srgbClr val="0070C0"/>
                </a:solidFill>
              </a:rPr>
              <a:t>outcomes of the </a:t>
            </a:r>
            <a:r>
              <a:rPr lang="en-US" sz="2400" dirty="0" smtClean="0">
                <a:solidFill>
                  <a:srgbClr val="0070C0"/>
                </a:solidFill>
              </a:rPr>
              <a:t>situation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6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This </a:t>
            </a:r>
            <a:r>
              <a:rPr lang="en-US" b="1" dirty="0">
                <a:solidFill>
                  <a:srgbClr val="C00000"/>
                </a:solidFill>
              </a:rPr>
              <a:t>loss of control over the environment is exemplified by the many </a:t>
            </a:r>
            <a:r>
              <a:rPr lang="en-US" b="1" dirty="0" smtClean="0">
                <a:solidFill>
                  <a:srgbClr val="C00000"/>
                </a:solidFill>
              </a:rPr>
              <a:t>accounts of </a:t>
            </a:r>
            <a:r>
              <a:rPr lang="en-US" b="1" dirty="0">
                <a:solidFill>
                  <a:srgbClr val="C00000"/>
                </a:solidFill>
              </a:rPr>
              <a:t>healthy natives who, having had 'bones' pointed at them by a </a:t>
            </a:r>
            <a:r>
              <a:rPr lang="en-US" b="1" dirty="0" smtClean="0">
                <a:solidFill>
                  <a:srgbClr val="C00000"/>
                </a:solidFill>
              </a:rPr>
              <a:t>witch </a:t>
            </a:r>
            <a:r>
              <a:rPr lang="en-US" b="1" dirty="0">
                <a:solidFill>
                  <a:srgbClr val="C00000"/>
                </a:solidFill>
              </a:rPr>
              <a:t>doctor, </a:t>
            </a:r>
            <a:r>
              <a:rPr lang="en-US" b="1" dirty="0" smtClean="0">
                <a:solidFill>
                  <a:srgbClr val="C00000"/>
                </a:solidFill>
              </a:rPr>
              <a:t>have died </a:t>
            </a:r>
            <a:r>
              <a:rPr lang="en-US" b="1" dirty="0">
                <a:solidFill>
                  <a:srgbClr val="C00000"/>
                </a:solidFill>
              </a:rPr>
              <a:t>within </a:t>
            </a:r>
            <a:r>
              <a:rPr lang="en-US" b="1" dirty="0" smtClean="0">
                <a:solidFill>
                  <a:srgbClr val="C00000"/>
                </a:solidFill>
              </a:rPr>
              <a:t>hours</a:t>
            </a:r>
          </a:p>
          <a:p>
            <a:pPr marL="0" indent="0" algn="ctr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Common among </a:t>
            </a:r>
            <a:r>
              <a:rPr lang="en-US" sz="2400" b="1" dirty="0" err="1" smtClean="0">
                <a:solidFill>
                  <a:srgbClr val="0070C0"/>
                </a:solidFill>
              </a:rPr>
              <a:t>Kurdaitcha</a:t>
            </a:r>
            <a:r>
              <a:rPr lang="en-US" sz="2400" b="1" dirty="0" smtClean="0">
                <a:solidFill>
                  <a:srgbClr val="0070C0"/>
                </a:solidFill>
              </a:rPr>
              <a:t> – </a:t>
            </a:r>
            <a:r>
              <a:rPr lang="en-US" sz="2400" b="1" dirty="0">
                <a:solidFill>
                  <a:srgbClr val="0070C0"/>
                </a:solidFill>
              </a:rPr>
              <a:t>A</a:t>
            </a:r>
            <a:r>
              <a:rPr lang="en-US" sz="2400" b="1" dirty="0" smtClean="0">
                <a:solidFill>
                  <a:srgbClr val="0070C0"/>
                </a:solidFill>
              </a:rPr>
              <a:t>ustralian Aborigines 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47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LOCUS OF CONTROL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400" b="1" u="sng" cap="small" dirty="0" smtClean="0">
                <a:solidFill>
                  <a:srgbClr val="FF0000"/>
                </a:solidFill>
              </a:rPr>
              <a:t>Forced </a:t>
            </a:r>
            <a:r>
              <a:rPr lang="en-US" sz="2400" b="1" u="sng" cap="small" dirty="0">
                <a:solidFill>
                  <a:srgbClr val="FF0000"/>
                </a:solidFill>
              </a:rPr>
              <a:t>Choice Scale </a:t>
            </a:r>
            <a:r>
              <a:rPr lang="en-US" sz="2400" b="1" u="sng" cap="small" dirty="0" smtClean="0">
                <a:solidFill>
                  <a:srgbClr val="FF0000"/>
                </a:solidFill>
              </a:rPr>
              <a:t>(Rotter, 1966) </a:t>
            </a:r>
            <a:r>
              <a:rPr lang="en-US" sz="2400" dirty="0" smtClean="0"/>
              <a:t>- </a:t>
            </a:r>
            <a:r>
              <a:rPr lang="en-US" sz="2400" dirty="0"/>
              <a:t>measure locus of control is the 23-item (plus six filler items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Online: </a:t>
            </a:r>
            <a:r>
              <a:rPr lang="en-US" sz="2400" dirty="0">
                <a:solidFill>
                  <a:srgbClr val="0070C0"/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rgbClr val="0070C0"/>
                </a:solidFill>
                <a:hlinkClick r:id="rId2"/>
              </a:rPr>
              <a:t>www.psych.uncc.edu/pagoolka/LC.html</a:t>
            </a:r>
            <a:endParaRPr lang="en-US" sz="2400" dirty="0" smtClean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findings suggest that higher levels of external locus of control combined with lower levels self-efficacy are related to higher illness-related psychological </a:t>
            </a:r>
            <a:r>
              <a:rPr lang="en-US" sz="2400" dirty="0" smtClean="0"/>
              <a:t>distress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Roddenberry et al, (2010)</a:t>
            </a:r>
            <a:r>
              <a:rPr lang="en-US" sz="2400" b="1" dirty="0" smtClean="0"/>
              <a:t> </a:t>
            </a:r>
            <a:r>
              <a:rPr lang="en-US" sz="2400" dirty="0" smtClean="0"/>
              <a:t>- individuals </a:t>
            </a:r>
            <a:r>
              <a:rPr lang="en-US" sz="2400" dirty="0"/>
              <a:t>who have a high external locus of control tend to have higher levels of psychological and physical </a:t>
            </a:r>
            <a:r>
              <a:rPr lang="en-US" sz="2400" dirty="0" smtClean="0"/>
              <a:t>problems</a:t>
            </a:r>
          </a:p>
          <a:p>
            <a:r>
              <a:rPr lang="en-US" sz="2400" dirty="0" smtClean="0"/>
              <a:t>These </a:t>
            </a:r>
            <a:r>
              <a:rPr lang="en-US" sz="2400" dirty="0"/>
              <a:t>people are also more vulnerable to external influences and as a result they become more responsive to </a:t>
            </a:r>
            <a:r>
              <a:rPr lang="en-US" sz="2400" dirty="0" smtClean="0"/>
              <a:t>stress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33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smtClean="0">
                <a:solidFill>
                  <a:srgbClr val="C00000"/>
                </a:solidFill>
              </a:rPr>
              <a:t>Personality types and stress</a:t>
            </a:r>
            <a:endParaRPr lang="en-US" b="1" cap="small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History: </a:t>
            </a:r>
            <a:r>
              <a:rPr lang="en-US" sz="2400" dirty="0"/>
              <a:t> Two California cardiologists, Meyer Friedman and Ray </a:t>
            </a:r>
            <a:r>
              <a:rPr lang="en-US" sz="2400" dirty="0" err="1"/>
              <a:t>Rosenman</a:t>
            </a:r>
            <a:r>
              <a:rPr lang="en-US" sz="2400" dirty="0"/>
              <a:t>, observed differences in patterns of behavior of their cardiac patients, differences they related to types of cardiac </a:t>
            </a:r>
            <a:r>
              <a:rPr lang="en-US" sz="2400" dirty="0" smtClean="0"/>
              <a:t>problems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Beginning </a:t>
            </a:r>
            <a:r>
              <a:rPr lang="en-US" sz="2400" dirty="0"/>
              <a:t>in the 1980s, health care professionals sought to identify these individuals in order to intervene and prevent the development of coronary </a:t>
            </a:r>
            <a:r>
              <a:rPr lang="en-US" sz="2400" dirty="0" smtClean="0"/>
              <a:t>problems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196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Main Characteristics of Type A </a:t>
            </a:r>
            <a:r>
              <a:rPr lang="en-IN" sz="3600" b="1" dirty="0" err="1">
                <a:solidFill>
                  <a:srgbClr val="C00000"/>
                </a:solidFill>
              </a:rPr>
              <a:t>Behavior</a:t>
            </a:r>
            <a:r>
              <a:rPr lang="en-IN" sz="3600" b="1" dirty="0">
                <a:solidFill>
                  <a:srgbClr val="C00000"/>
                </a:solidFill>
              </a:rPr>
              <a:t/>
            </a:r>
            <a:br>
              <a:rPr lang="en-IN" sz="3600" b="1" dirty="0">
                <a:solidFill>
                  <a:srgbClr val="C00000"/>
                </a:solidFill>
              </a:rPr>
            </a:b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A </a:t>
            </a:r>
            <a:r>
              <a:rPr lang="en-IN" sz="2400" b="1" dirty="0">
                <a:solidFill>
                  <a:srgbClr val="0070C0"/>
                </a:solidFill>
              </a:rPr>
              <a:t>sense of time urgency and </a:t>
            </a:r>
            <a:r>
              <a:rPr lang="en-IN" sz="2400" b="1" dirty="0" smtClean="0">
                <a:solidFill>
                  <a:srgbClr val="0070C0"/>
                </a:solidFill>
              </a:rPr>
              <a:t>hostility </a:t>
            </a:r>
          </a:p>
          <a:p>
            <a:pPr marL="0" indent="0">
              <a:buNone/>
            </a:pPr>
            <a:endParaRPr lang="en-IN" sz="2000" dirty="0"/>
          </a:p>
          <a:p>
            <a:pPr marL="457200" indent="-457200">
              <a:buAutoNum type="arabicPeriod"/>
            </a:pPr>
            <a:r>
              <a:rPr lang="en-IN" sz="2000" b="1" i="1" dirty="0" smtClean="0">
                <a:solidFill>
                  <a:srgbClr val="C00000"/>
                </a:solidFill>
              </a:rPr>
              <a:t>Time urgency -  </a:t>
            </a:r>
            <a:r>
              <a:rPr lang="en-IN" sz="2000" dirty="0"/>
              <a:t>This is the feeling that there is not </a:t>
            </a:r>
            <a:r>
              <a:rPr lang="en-IN" sz="2000" dirty="0" smtClean="0"/>
              <a:t>enough time </a:t>
            </a:r>
            <a:r>
              <a:rPr lang="en-IN" sz="2000" dirty="0"/>
              <a:t>to do all the things that we believe should be done </a:t>
            </a:r>
            <a:r>
              <a:rPr lang="en-IN" sz="2000" dirty="0" smtClean="0"/>
              <a:t>or that </a:t>
            </a:r>
            <a:r>
              <a:rPr lang="en-IN" sz="2000" dirty="0"/>
              <a:t>we wish to do. 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rgbClr val="0070C0"/>
                </a:solidFill>
              </a:rPr>
              <a:t>It </a:t>
            </a:r>
            <a:r>
              <a:rPr lang="en-IN" sz="2000" dirty="0">
                <a:solidFill>
                  <a:srgbClr val="0070C0"/>
                </a:solidFill>
              </a:rPr>
              <a:t>leads to the following symptoms</a:t>
            </a:r>
            <a:r>
              <a:rPr lang="en-IN" sz="2000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IN" sz="1600" dirty="0" smtClean="0"/>
              <a:t> </a:t>
            </a:r>
            <a:r>
              <a:rPr lang="en-IN" sz="1800" dirty="0">
                <a:solidFill>
                  <a:srgbClr val="C00000"/>
                </a:solidFill>
              </a:rPr>
              <a:t>Rapid movements: </a:t>
            </a:r>
            <a:r>
              <a:rPr lang="en-IN" sz="1800" dirty="0"/>
              <a:t>The afflicted person usually walks</a:t>
            </a:r>
            <a:r>
              <a:rPr lang="en-IN" sz="1800" dirty="0" smtClean="0"/>
              <a:t>, talks </a:t>
            </a:r>
            <a:r>
              <a:rPr lang="en-IN" sz="1800" dirty="0"/>
              <a:t>or eats fast. </a:t>
            </a:r>
            <a:endParaRPr lang="en-IN" sz="1800" dirty="0" smtClean="0"/>
          </a:p>
          <a:p>
            <a:pPr marL="457200" lvl="1" indent="0">
              <a:buNone/>
            </a:pPr>
            <a:r>
              <a:rPr lang="en-IN" sz="1800" dirty="0"/>
              <a:t>	</a:t>
            </a:r>
          </a:p>
          <a:p>
            <a:pPr lvl="1"/>
            <a:r>
              <a:rPr lang="en-IN" sz="1800" dirty="0" smtClean="0"/>
              <a:t> </a:t>
            </a:r>
            <a:r>
              <a:rPr lang="en-IN" sz="1800" dirty="0">
                <a:solidFill>
                  <a:srgbClr val="C00000"/>
                </a:solidFill>
              </a:rPr>
              <a:t>Impatience: </a:t>
            </a:r>
            <a:r>
              <a:rPr lang="en-IN" sz="1800" dirty="0"/>
              <a:t>There is a feeling that the rate at </a:t>
            </a:r>
            <a:r>
              <a:rPr lang="en-IN" sz="1800" dirty="0" smtClean="0"/>
              <a:t>which most </a:t>
            </a:r>
            <a:r>
              <a:rPr lang="en-IN" sz="1800" dirty="0"/>
              <a:t>events take place is too slow. Frequently there </a:t>
            </a:r>
            <a:r>
              <a:rPr lang="en-IN" sz="1800" dirty="0" smtClean="0"/>
              <a:t>is an </a:t>
            </a:r>
            <a:r>
              <a:rPr lang="en-IN" sz="1800" dirty="0"/>
              <a:t>attempt to hurry the speech of others by saying </a:t>
            </a:r>
            <a:r>
              <a:rPr lang="en-IN" sz="1800" dirty="0" smtClean="0"/>
              <a:t>very quickly </a:t>
            </a:r>
            <a:r>
              <a:rPr lang="en-IN" sz="1800" dirty="0"/>
              <a:t>over and over again, ''Uh huh, uh huh," or "Yes</a:t>
            </a:r>
            <a:r>
              <a:rPr lang="en-IN" sz="1800" dirty="0" smtClean="0"/>
              <a:t>, yes</a:t>
            </a:r>
            <a:r>
              <a:rPr lang="en-IN" sz="1800" dirty="0"/>
              <a:t>, yes," or interrupting before people finish their </a:t>
            </a:r>
            <a:r>
              <a:rPr lang="en-IN" sz="1800" dirty="0" smtClean="0"/>
              <a:t>sentences</a:t>
            </a:r>
          </a:p>
          <a:p>
            <a:pPr marL="457200" lvl="1" indent="0">
              <a:buNone/>
            </a:pPr>
            <a:endParaRPr lang="en-IN" sz="1800" dirty="0"/>
          </a:p>
          <a:p>
            <a:pPr lvl="1"/>
            <a:r>
              <a:rPr lang="en-IN" sz="1800" dirty="0" smtClean="0">
                <a:solidFill>
                  <a:srgbClr val="C00000"/>
                </a:solidFill>
              </a:rPr>
              <a:t>Anguish </a:t>
            </a:r>
            <a:r>
              <a:rPr lang="en-IN" sz="1800" dirty="0"/>
              <a:t>at waiting in line or </a:t>
            </a:r>
            <a:r>
              <a:rPr lang="en-IN" sz="1800" dirty="0" smtClean="0"/>
              <a:t>waiting to </a:t>
            </a:r>
            <a:r>
              <a:rPr lang="en-IN" sz="1800" dirty="0"/>
              <a:t>be seated in a restaurant. </a:t>
            </a:r>
            <a:r>
              <a:rPr lang="en-IN" sz="1800" dirty="0" smtClean="0"/>
              <a:t>Avoids repetitive tasks -  making out bank </a:t>
            </a:r>
            <a:r>
              <a:rPr lang="en-IN" sz="1800" dirty="0"/>
              <a:t>deposit slips, writing checks, and washing </a:t>
            </a:r>
            <a:r>
              <a:rPr lang="en-IN" sz="1800" dirty="0" smtClean="0"/>
              <a:t>and cleaning dishes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4957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i="1" dirty="0"/>
              <a:t/>
            </a:r>
            <a:br>
              <a:rPr lang="en-IN" sz="2800" i="1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Autofit/>
          </a:bodyPr>
          <a:lstStyle/>
          <a:p>
            <a:endParaRPr lang="en-IN" sz="2000" dirty="0" smtClean="0">
              <a:solidFill>
                <a:srgbClr val="C00000"/>
              </a:solidFill>
            </a:endParaRPr>
          </a:p>
          <a:p>
            <a:r>
              <a:rPr lang="en-IN" sz="2000" dirty="0" smtClean="0">
                <a:solidFill>
                  <a:srgbClr val="C00000"/>
                </a:solidFill>
              </a:rPr>
              <a:t>Tension</a:t>
            </a:r>
            <a:r>
              <a:rPr lang="en-IN" sz="2000" dirty="0">
                <a:solidFill>
                  <a:srgbClr val="C00000"/>
                </a:solidFill>
              </a:rPr>
              <a:t>:</a:t>
            </a:r>
            <a:r>
              <a:rPr lang="en-IN" sz="2000" dirty="0"/>
              <a:t> </a:t>
            </a:r>
            <a:r>
              <a:rPr lang="en-IN" sz="2000" dirty="0" smtClean="0"/>
              <a:t>finds </a:t>
            </a:r>
            <a:r>
              <a:rPr lang="en-IN" sz="2000" dirty="0"/>
              <a:t>it difficult to sit </a:t>
            </a:r>
            <a:r>
              <a:rPr lang="en-IN" sz="2000" dirty="0" smtClean="0"/>
              <a:t>and do </a:t>
            </a:r>
            <a:r>
              <a:rPr lang="en-IN" sz="2000" dirty="0"/>
              <a:t>nothing. </a:t>
            </a:r>
            <a:r>
              <a:rPr lang="en-IN" sz="2000" dirty="0" smtClean="0"/>
              <a:t>Feels guilty </a:t>
            </a:r>
            <a:r>
              <a:rPr lang="en-IN" sz="2000" dirty="0"/>
              <a:t>when </a:t>
            </a:r>
            <a:r>
              <a:rPr lang="en-IN" sz="2000" dirty="0" smtClean="0"/>
              <a:t>relaxing He often </a:t>
            </a:r>
            <a:r>
              <a:rPr lang="en-IN" sz="2000" dirty="0"/>
              <a:t>has a characteristic facial tautness expressing </a:t>
            </a:r>
            <a:r>
              <a:rPr lang="en-IN" sz="2000" dirty="0" smtClean="0"/>
              <a:t>tension and anxiety</a:t>
            </a:r>
          </a:p>
          <a:p>
            <a:endParaRPr lang="en-IN" sz="2000" dirty="0"/>
          </a:p>
          <a:p>
            <a:r>
              <a:rPr lang="en-IN" sz="2000" dirty="0" smtClean="0">
                <a:solidFill>
                  <a:srgbClr val="C00000"/>
                </a:solidFill>
              </a:rPr>
              <a:t>Restlessness</a:t>
            </a:r>
            <a:r>
              <a:rPr lang="en-IN" sz="2000" dirty="0"/>
              <a:t>: </a:t>
            </a:r>
            <a:r>
              <a:rPr lang="en-IN" sz="2000" dirty="0" smtClean="0"/>
              <a:t>knee </a:t>
            </a:r>
            <a:r>
              <a:rPr lang="en-IN" sz="2000" dirty="0"/>
              <a:t>jiggling, rapid tapping of </a:t>
            </a:r>
            <a:r>
              <a:rPr lang="en-IN" sz="2000" dirty="0" smtClean="0"/>
              <a:t>the fingers</a:t>
            </a:r>
            <a:r>
              <a:rPr lang="en-IN" sz="2000" dirty="0"/>
              <a:t>, head nodding, rapid eyebrow lifting </a:t>
            </a:r>
            <a:r>
              <a:rPr lang="en-IN" sz="2000" dirty="0" smtClean="0"/>
              <a:t>while speaking</a:t>
            </a:r>
            <a:r>
              <a:rPr lang="en-IN" sz="2000" dirty="0"/>
              <a:t>, sucking in air while speaking, </a:t>
            </a:r>
            <a:r>
              <a:rPr lang="en-IN" sz="2000" dirty="0" smtClean="0"/>
              <a:t>tongue-to-front-teeth </a:t>
            </a:r>
            <a:r>
              <a:rPr lang="en-IN" sz="2000" dirty="0"/>
              <a:t>clicking during conversation</a:t>
            </a:r>
            <a:r>
              <a:rPr lang="en-IN" sz="2000" dirty="0" smtClean="0"/>
              <a:t>, or </a:t>
            </a:r>
            <a:r>
              <a:rPr lang="en-IN" sz="2000" dirty="0"/>
              <a:t>tuneless </a:t>
            </a:r>
            <a:r>
              <a:rPr lang="en-IN" sz="2000" dirty="0" smtClean="0"/>
              <a:t>humming</a:t>
            </a:r>
          </a:p>
          <a:p>
            <a:endParaRPr lang="en-IN" sz="2000" dirty="0"/>
          </a:p>
          <a:p>
            <a:r>
              <a:rPr lang="en-IN" sz="2000" dirty="0" smtClean="0">
                <a:solidFill>
                  <a:srgbClr val="C00000"/>
                </a:solidFill>
              </a:rPr>
              <a:t>Preoccupation</a:t>
            </a:r>
            <a:r>
              <a:rPr lang="en-IN" sz="2000" dirty="0"/>
              <a:t>: </a:t>
            </a:r>
            <a:r>
              <a:rPr lang="en-IN" sz="2000" dirty="0" smtClean="0"/>
              <a:t>Inattentive </a:t>
            </a:r>
            <a:r>
              <a:rPr lang="en-IN" sz="2000" dirty="0"/>
              <a:t>to </a:t>
            </a:r>
            <a:r>
              <a:rPr lang="en-IN" sz="2000" dirty="0" smtClean="0"/>
              <a:t>others. Unable </a:t>
            </a:r>
            <a:r>
              <a:rPr lang="en-IN" sz="2000" dirty="0"/>
              <a:t>to detect mental and physical </a:t>
            </a:r>
            <a:r>
              <a:rPr lang="en-IN" sz="2000" dirty="0" smtClean="0"/>
              <a:t>fatigue while </a:t>
            </a:r>
            <a:r>
              <a:rPr lang="en-IN" sz="2000" dirty="0"/>
              <a:t>engaged in a task. </a:t>
            </a:r>
            <a:r>
              <a:rPr lang="en-IN" sz="2000" dirty="0" smtClean="0"/>
              <a:t>Fails to observe seemingly unimportant unrelated things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2</a:t>
            </a:r>
            <a:r>
              <a:rPr lang="en-IN" sz="2000" dirty="0"/>
              <a:t>.</a:t>
            </a:r>
            <a:r>
              <a:rPr lang="en-IN" sz="2000" b="1" dirty="0">
                <a:solidFill>
                  <a:srgbClr val="C00000"/>
                </a:solidFill>
              </a:rPr>
              <a:t> </a:t>
            </a:r>
            <a:r>
              <a:rPr lang="en-IN" sz="2000" b="1" i="1" dirty="0" smtClean="0">
                <a:solidFill>
                  <a:srgbClr val="C00000"/>
                </a:solidFill>
              </a:rPr>
              <a:t>Hostility</a:t>
            </a:r>
            <a:r>
              <a:rPr lang="en-IN" sz="2000" b="1" i="1" dirty="0">
                <a:solidFill>
                  <a:srgbClr val="C00000"/>
                </a:solidFill>
              </a:rPr>
              <a:t> </a:t>
            </a:r>
            <a:r>
              <a:rPr lang="en-IN" sz="2000" i="1" dirty="0" smtClean="0"/>
              <a:t>– 	a </a:t>
            </a:r>
            <a:r>
              <a:rPr lang="en-IN" sz="2000" dirty="0" smtClean="0"/>
              <a:t>predisposition </a:t>
            </a:r>
            <a:r>
              <a:rPr lang="en-IN" sz="2000" dirty="0"/>
              <a:t>to evaluate people or events negatively</a:t>
            </a:r>
            <a:r>
              <a:rPr lang="en-IN" sz="2000" dirty="0" smtClean="0"/>
              <a:t>, 		often </a:t>
            </a:r>
            <a:r>
              <a:rPr lang="en-IN" sz="2000" dirty="0"/>
              <a:t>in </a:t>
            </a:r>
            <a:r>
              <a:rPr lang="en-IN" sz="2000" dirty="0" smtClean="0"/>
              <a:t>a </a:t>
            </a:r>
            <a:r>
              <a:rPr lang="en-IN" sz="2000" dirty="0"/>
              <a:t>suspicious, distrustful, cynical, and </a:t>
            </a:r>
            <a:r>
              <a:rPr lang="en-IN" sz="2000" dirty="0" smtClean="0"/>
              <a:t>paranoid 		fashion</a:t>
            </a:r>
          </a:p>
          <a:p>
            <a:pPr marL="0" indent="0">
              <a:buNone/>
            </a:pPr>
            <a:r>
              <a:rPr lang="en-IN" sz="2000" dirty="0" smtClean="0"/>
              <a:t>There is </a:t>
            </a:r>
            <a:r>
              <a:rPr lang="en-IN" sz="2000" dirty="0"/>
              <a:t>a generalized aggression or excessive competitive </a:t>
            </a:r>
            <a:r>
              <a:rPr lang="en-IN" sz="2000" dirty="0" smtClean="0"/>
              <a:t>drive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533400" y="2286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Main Characteristics of Type A </a:t>
            </a:r>
            <a:r>
              <a:rPr lang="en-IN" sz="3600" b="1" dirty="0" err="1">
                <a:solidFill>
                  <a:srgbClr val="C00000"/>
                </a:solidFill>
              </a:rPr>
              <a:t>Behavior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49679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b="1" dirty="0" smtClean="0">
                <a:solidFill>
                  <a:srgbClr val="C00000"/>
                </a:solidFill>
              </a:rPr>
              <a:t/>
            </a:r>
            <a:br>
              <a:rPr lang="en-IN" sz="3200" b="1" dirty="0" smtClean="0">
                <a:solidFill>
                  <a:srgbClr val="C00000"/>
                </a:solidFill>
              </a:rPr>
            </a:br>
            <a:r>
              <a:rPr lang="en-IN" sz="3200" b="1" dirty="0" smtClean="0">
                <a:solidFill>
                  <a:srgbClr val="C00000"/>
                </a:solidFill>
              </a:rPr>
              <a:t>Hostile </a:t>
            </a:r>
            <a:r>
              <a:rPr lang="en-IN" sz="3200" b="1" dirty="0">
                <a:solidFill>
                  <a:srgbClr val="C00000"/>
                </a:solidFill>
              </a:rPr>
              <a:t>expressions:</a:t>
            </a:r>
            <a:br>
              <a:rPr lang="en-IN" sz="3200" b="1" dirty="0">
                <a:solidFill>
                  <a:srgbClr val="C00000"/>
                </a:solidFill>
              </a:rPr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endParaRPr lang="en-IN" sz="2000" dirty="0" smtClean="0">
              <a:solidFill>
                <a:srgbClr val="C00000"/>
              </a:solidFill>
            </a:endParaRPr>
          </a:p>
          <a:p>
            <a:r>
              <a:rPr lang="en-IN" sz="2000" dirty="0" smtClean="0">
                <a:solidFill>
                  <a:srgbClr val="C00000"/>
                </a:solidFill>
              </a:rPr>
              <a:t>Sarcastic</a:t>
            </a:r>
            <a:r>
              <a:rPr lang="en-IN" sz="2000" dirty="0" smtClean="0"/>
              <a:t> during conversations: Accentuating </a:t>
            </a:r>
            <a:r>
              <a:rPr lang="en-IN" sz="2000" dirty="0"/>
              <a:t>various key </a:t>
            </a:r>
            <a:r>
              <a:rPr lang="en-IN" sz="2000" dirty="0" smtClean="0"/>
              <a:t>words in </a:t>
            </a:r>
            <a:r>
              <a:rPr lang="en-IN" sz="2000" dirty="0"/>
              <a:t>talking, even when there is no real need for </a:t>
            </a:r>
            <a:r>
              <a:rPr lang="en-IN" sz="2000" dirty="0" smtClean="0"/>
              <a:t>such emphasis </a:t>
            </a:r>
          </a:p>
          <a:p>
            <a:r>
              <a:rPr lang="en-IN" sz="2000" dirty="0" smtClean="0"/>
              <a:t>Always </a:t>
            </a:r>
            <a:r>
              <a:rPr lang="en-IN" sz="2000" dirty="0" smtClean="0">
                <a:solidFill>
                  <a:srgbClr val="C00000"/>
                </a:solidFill>
              </a:rPr>
              <a:t>plays a game to win</a:t>
            </a:r>
            <a:endParaRPr lang="en-IN" sz="2000" dirty="0">
              <a:solidFill>
                <a:srgbClr val="C00000"/>
              </a:solidFill>
            </a:endParaRPr>
          </a:p>
          <a:p>
            <a:r>
              <a:rPr lang="en-IN" sz="2000" dirty="0" smtClean="0"/>
              <a:t>Clenching </a:t>
            </a:r>
            <a:r>
              <a:rPr lang="en-IN" sz="2000" dirty="0"/>
              <a:t>the fists, pounding the table, or forceful </a:t>
            </a:r>
            <a:r>
              <a:rPr lang="en-IN" sz="2000" dirty="0" smtClean="0"/>
              <a:t>use of </a:t>
            </a:r>
            <a:r>
              <a:rPr lang="en-IN" sz="2000" dirty="0"/>
              <a:t>the hands and </a:t>
            </a:r>
            <a:r>
              <a:rPr lang="en-IN" sz="2000" dirty="0" smtClean="0"/>
              <a:t>fingers</a:t>
            </a:r>
          </a:p>
          <a:p>
            <a:r>
              <a:rPr lang="en-IN" sz="2000" dirty="0"/>
              <a:t>Preoccupation and </a:t>
            </a:r>
            <a:r>
              <a:rPr lang="en-IN" sz="2000" dirty="0">
                <a:solidFill>
                  <a:srgbClr val="C00000"/>
                </a:solidFill>
              </a:rPr>
              <a:t>irritation with the trivial errors of </a:t>
            </a:r>
            <a:r>
              <a:rPr lang="en-IN" sz="2000" dirty="0" smtClean="0">
                <a:solidFill>
                  <a:srgbClr val="C00000"/>
                </a:solidFill>
              </a:rPr>
              <a:t>others</a:t>
            </a:r>
          </a:p>
          <a:p>
            <a:r>
              <a:rPr lang="en-IN" sz="2000" dirty="0" smtClean="0">
                <a:solidFill>
                  <a:srgbClr val="C00000"/>
                </a:solidFill>
              </a:rPr>
              <a:t>excessively </a:t>
            </a:r>
            <a:r>
              <a:rPr lang="en-IN" sz="2000" dirty="0">
                <a:solidFill>
                  <a:srgbClr val="C00000"/>
                </a:solidFill>
              </a:rPr>
              <a:t>critical of oneself and </a:t>
            </a:r>
            <a:r>
              <a:rPr lang="en-IN" sz="2000" dirty="0" smtClean="0">
                <a:solidFill>
                  <a:srgbClr val="C00000"/>
                </a:solidFill>
              </a:rPr>
              <a:t>others</a:t>
            </a:r>
            <a:r>
              <a:rPr lang="en-IN" sz="2000" dirty="0">
                <a:solidFill>
                  <a:srgbClr val="C00000"/>
                </a:solidFill>
              </a:rPr>
              <a:t> </a:t>
            </a:r>
            <a:r>
              <a:rPr lang="en-IN" sz="2000" dirty="0" smtClean="0">
                <a:solidFill>
                  <a:srgbClr val="C00000"/>
                </a:solidFill>
              </a:rPr>
              <a:t> - </a:t>
            </a:r>
            <a:r>
              <a:rPr lang="en-IN" sz="2000" dirty="0" smtClean="0"/>
              <a:t>Characteristic </a:t>
            </a:r>
            <a:r>
              <a:rPr lang="en-IN" sz="2000" dirty="0"/>
              <a:t>facial expression of aggression, hostility, and struggle, </a:t>
            </a:r>
            <a:r>
              <a:rPr lang="en-IN" sz="2000" dirty="0" smtClean="0"/>
              <a:t>habitual </a:t>
            </a:r>
            <a:r>
              <a:rPr lang="en-IN" sz="2000" dirty="0"/>
              <a:t>clenching of the jaw or grinding of the </a:t>
            </a:r>
            <a:r>
              <a:rPr lang="en-IN" sz="2000" dirty="0" smtClean="0"/>
              <a:t>teeth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 smtClean="0">
                <a:solidFill>
                  <a:srgbClr val="C00000"/>
                </a:solidFill>
              </a:rPr>
              <a:t>Tendency </a:t>
            </a:r>
            <a:r>
              <a:rPr lang="en-IN" sz="2000" dirty="0">
                <a:solidFill>
                  <a:srgbClr val="C00000"/>
                </a:solidFill>
              </a:rPr>
              <a:t>to swear </a:t>
            </a:r>
            <a:r>
              <a:rPr lang="en-IN" sz="2000" dirty="0"/>
              <a:t>or use obscene language</a:t>
            </a: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9468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</p:spPr>
        <p:txBody>
          <a:bodyPr>
            <a:noAutofit/>
          </a:bodyPr>
          <a:lstStyle/>
          <a:p>
            <a:pPr algn="l"/>
            <a:r>
              <a:rPr lang="en-IN" sz="3600" b="1" dirty="0" smtClean="0">
                <a:solidFill>
                  <a:srgbClr val="C00000"/>
                </a:solidFill>
              </a:rPr>
              <a:t>CHARACTERISTICS OF TYPE A PERSONALITY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i="1" dirty="0" smtClean="0">
                <a:solidFill>
                  <a:srgbClr val="C00000"/>
                </a:solidFill>
              </a:rPr>
              <a:t>Competitiveness </a:t>
            </a:r>
            <a:r>
              <a:rPr lang="en-IN" sz="2000" i="1" dirty="0" smtClean="0"/>
              <a:t>- </a:t>
            </a:r>
            <a:r>
              <a:rPr lang="en-IN" sz="2000" dirty="0"/>
              <a:t>Belittles achievements of others in </a:t>
            </a:r>
            <a:r>
              <a:rPr lang="en-IN" sz="2000" dirty="0" smtClean="0"/>
              <a:t>efforts to </a:t>
            </a:r>
            <a:r>
              <a:rPr lang="en-IN" sz="2000" dirty="0"/>
              <a:t>feel superior. Perceives other group </a:t>
            </a:r>
            <a:r>
              <a:rPr lang="en-IN" sz="2000" dirty="0" smtClean="0"/>
              <a:t>members as adversaries</a:t>
            </a:r>
            <a:endParaRPr lang="en-IN" sz="2000" dirty="0"/>
          </a:p>
          <a:p>
            <a:pPr marL="0" indent="0">
              <a:buNone/>
            </a:pPr>
            <a:r>
              <a:rPr lang="en-IN" sz="2000" i="1" dirty="0" smtClean="0">
                <a:solidFill>
                  <a:srgbClr val="C00000"/>
                </a:solidFill>
              </a:rPr>
              <a:t>Resentment - </a:t>
            </a:r>
            <a:r>
              <a:rPr lang="en-IN" sz="2000" dirty="0" err="1" smtClean="0"/>
              <a:t>Harbors</a:t>
            </a:r>
            <a:r>
              <a:rPr lang="en-IN" sz="2000" dirty="0" smtClean="0"/>
              <a:t> </a:t>
            </a:r>
            <a:r>
              <a:rPr lang="en-IN" sz="2000" dirty="0"/>
              <a:t>feelings of ill will toward </a:t>
            </a:r>
            <a:r>
              <a:rPr lang="en-IN" sz="2000" dirty="0" smtClean="0"/>
              <a:t>others</a:t>
            </a:r>
            <a:endParaRPr lang="en-IN" sz="2000" dirty="0"/>
          </a:p>
          <a:p>
            <a:pPr marL="0" indent="0">
              <a:buNone/>
            </a:pPr>
            <a:r>
              <a:rPr lang="en-IN" sz="2000" i="1" dirty="0" smtClean="0">
                <a:solidFill>
                  <a:srgbClr val="C00000"/>
                </a:solidFill>
              </a:rPr>
              <a:t>Deterministic worldview - </a:t>
            </a:r>
            <a:r>
              <a:rPr lang="en-IN" sz="2000" dirty="0"/>
              <a:t>Believes self to be a pawn </a:t>
            </a:r>
            <a:r>
              <a:rPr lang="en-IN" sz="2000" dirty="0" smtClean="0"/>
              <a:t>of the </a:t>
            </a:r>
            <a:r>
              <a:rPr lang="en-IN" sz="2000" dirty="0"/>
              <a:t>environment, rather than active determiner of fate.</a:t>
            </a:r>
          </a:p>
          <a:p>
            <a:pPr marL="0" indent="0">
              <a:buNone/>
            </a:pPr>
            <a:r>
              <a:rPr lang="en-IN" sz="2000" i="1" dirty="0" smtClean="0">
                <a:solidFill>
                  <a:srgbClr val="C00000"/>
                </a:solidFill>
              </a:rPr>
              <a:t>Short-term perspective </a:t>
            </a:r>
            <a:r>
              <a:rPr lang="en-IN" sz="2000" i="1" dirty="0" smtClean="0"/>
              <a:t>- </a:t>
            </a:r>
            <a:r>
              <a:rPr lang="en-IN" sz="2000" dirty="0"/>
              <a:t>Deals with problems from </a:t>
            </a:r>
            <a:r>
              <a:rPr lang="en-IN" sz="2000" dirty="0" smtClean="0"/>
              <a:t>the view </a:t>
            </a:r>
            <a:r>
              <a:rPr lang="en-IN" sz="2000" dirty="0"/>
              <a:t>of immediate consequences.</a:t>
            </a:r>
          </a:p>
          <a:p>
            <a:pPr marL="0" indent="0">
              <a:buNone/>
            </a:pPr>
            <a:r>
              <a:rPr lang="en-IN" sz="2000" i="1" dirty="0" smtClean="0">
                <a:solidFill>
                  <a:srgbClr val="C00000"/>
                </a:solidFill>
              </a:rPr>
              <a:t>Impatience</a:t>
            </a:r>
            <a:r>
              <a:rPr lang="en-IN" sz="2000" i="1" dirty="0" smtClean="0"/>
              <a:t> - </a:t>
            </a:r>
            <a:r>
              <a:rPr lang="en-IN" sz="2000" dirty="0"/>
              <a:t>Belief that success has been due to the </a:t>
            </a:r>
            <a:r>
              <a:rPr lang="en-IN" sz="2000" dirty="0" smtClean="0"/>
              <a:t>ability to </a:t>
            </a:r>
            <a:r>
              <a:rPr lang="en-IN" sz="2000" dirty="0"/>
              <a:t>get things done faster than others, and fear </a:t>
            </a:r>
            <a:r>
              <a:rPr lang="en-IN" sz="2000" dirty="0" smtClean="0"/>
              <a:t>of ceasing </a:t>
            </a:r>
            <a:r>
              <a:rPr lang="en-IN" sz="2000" dirty="0"/>
              <a:t>to do things faster and faster.</a:t>
            </a:r>
          </a:p>
          <a:p>
            <a:pPr marL="0" indent="0">
              <a:buNone/>
            </a:pPr>
            <a:r>
              <a:rPr lang="en-IN" sz="2000" i="1" dirty="0" smtClean="0">
                <a:solidFill>
                  <a:srgbClr val="C00000"/>
                </a:solidFill>
              </a:rPr>
              <a:t>Perfectionism</a:t>
            </a:r>
            <a:r>
              <a:rPr lang="en-IN" sz="2000" i="1" dirty="0" smtClean="0"/>
              <a:t> - </a:t>
            </a:r>
            <a:r>
              <a:rPr lang="en-IN" sz="2000" dirty="0"/>
              <a:t>Believes, "I can do it best so I will </a:t>
            </a:r>
            <a:r>
              <a:rPr lang="en-IN" sz="2000" dirty="0" smtClean="0"/>
              <a:t>do it</a:t>
            </a:r>
            <a:r>
              <a:rPr lang="en-IN" sz="2000" dirty="0"/>
              <a:t>." Unable to delegate authority.</a:t>
            </a:r>
          </a:p>
          <a:p>
            <a:pPr marL="0" indent="0">
              <a:buNone/>
            </a:pPr>
            <a:r>
              <a:rPr lang="en-IN" sz="2000" i="1" dirty="0" smtClean="0">
                <a:solidFill>
                  <a:srgbClr val="C00000"/>
                </a:solidFill>
              </a:rPr>
              <a:t>Punctuality</a:t>
            </a:r>
            <a:r>
              <a:rPr lang="en-IN" sz="2000" i="1" dirty="0" smtClean="0"/>
              <a:t> - </a:t>
            </a:r>
            <a:r>
              <a:rPr lang="en-IN" sz="2000" dirty="0" smtClean="0"/>
              <a:t>Always on time </a:t>
            </a:r>
            <a:endParaRPr lang="en-IN" sz="2000" dirty="0"/>
          </a:p>
          <a:p>
            <a:pPr marL="0" indent="0">
              <a:buNone/>
            </a:pPr>
            <a:r>
              <a:rPr lang="en-IN" sz="2000" i="1" dirty="0" smtClean="0">
                <a:solidFill>
                  <a:srgbClr val="C00000"/>
                </a:solidFill>
              </a:rPr>
              <a:t>Tendency </a:t>
            </a:r>
            <a:r>
              <a:rPr lang="en-IN" sz="2000" i="1" dirty="0">
                <a:solidFill>
                  <a:srgbClr val="C00000"/>
                </a:solidFill>
              </a:rPr>
              <a:t>to be </a:t>
            </a:r>
            <a:r>
              <a:rPr lang="en-IN" sz="2000" i="1" dirty="0" smtClean="0">
                <a:solidFill>
                  <a:srgbClr val="C00000"/>
                </a:solidFill>
              </a:rPr>
              <a:t>critical -</a:t>
            </a:r>
            <a:r>
              <a:rPr lang="en-IN" sz="2000" i="1" dirty="0" smtClean="0"/>
              <a:t> </a:t>
            </a:r>
            <a:r>
              <a:rPr lang="en-IN" sz="2000" dirty="0"/>
              <a:t>Ruminates over a past </a:t>
            </a:r>
            <a:r>
              <a:rPr lang="en-IN" sz="2000" dirty="0" smtClean="0"/>
              <a:t>mistake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00606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Type </a:t>
            </a:r>
            <a:r>
              <a:rPr lang="en-US" b="1" dirty="0">
                <a:solidFill>
                  <a:srgbClr val="C00000"/>
                </a:solidFill>
              </a:rPr>
              <a:t>B </a:t>
            </a:r>
            <a:r>
              <a:rPr lang="en-US" b="1" dirty="0" smtClean="0">
                <a:solidFill>
                  <a:srgbClr val="C00000"/>
                </a:solidFill>
              </a:rPr>
              <a:t>Personalities</a:t>
            </a: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</a:t>
            </a:r>
            <a:r>
              <a:rPr lang="en-US" dirty="0"/>
              <a:t>with Type B personality tend to be more tolerant of others, are more relaxed than Type A individuals, more reflective, experience lower levels of anxiety and display higher level of imagination and </a:t>
            </a:r>
            <a:r>
              <a:rPr lang="en-US" dirty="0" smtClean="0"/>
              <a:t>creativity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9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57400"/>
            <a:ext cx="6781800" cy="1752600"/>
          </a:xfrm>
        </p:spPr>
        <p:txBody>
          <a:bodyPr>
            <a:normAutofit/>
          </a:bodyPr>
          <a:lstStyle/>
          <a:p>
            <a:r>
              <a:rPr lang="en-US" b="1" dirty="0" smtClean="0"/>
              <a:t>SCIENTIFIC FOUNDATIONS OF STRESS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6700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cap="small" dirty="0" smtClean="0">
                <a:solidFill>
                  <a:srgbClr val="C00000"/>
                </a:solidFill>
              </a:rPr>
              <a:t>Personality as a factor for inducing stress</a:t>
            </a:r>
            <a:endParaRPr lang="en-IN" sz="3600" b="1" cap="small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cap="small" dirty="0" smtClean="0">
                <a:solidFill>
                  <a:srgbClr val="C00000"/>
                </a:solidFill>
              </a:rPr>
              <a:t>Type A Personality </a:t>
            </a:r>
            <a:r>
              <a:rPr lang="en-IN" dirty="0" smtClean="0"/>
              <a:t>– Jenkins Activity Survey</a:t>
            </a:r>
          </a:p>
          <a:p>
            <a:r>
              <a:rPr lang="en-IN" dirty="0" smtClean="0"/>
              <a:t>Online version for college students - 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www.psych.uncc.edu/pagoolka/</a:t>
            </a:r>
            <a:r>
              <a:rPr lang="en-US" b="1" dirty="0" smtClean="0">
                <a:solidFill>
                  <a:srgbClr val="0070C0"/>
                </a:solidFill>
                <a:hlinkClick r:id="rId2"/>
              </a:rPr>
              <a:t>Type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A-B-intro.html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31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Type C</a:t>
            </a:r>
            <a:r>
              <a:rPr lang="en-US" i="1" dirty="0"/>
              <a:t/>
            </a:r>
            <a:br>
              <a:rPr lang="en-US" i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The </a:t>
            </a:r>
            <a:r>
              <a:rPr lang="en-US" sz="2600" dirty="0"/>
              <a:t>Type C personality has </a:t>
            </a:r>
            <a:r>
              <a:rPr lang="en-US" sz="2600" dirty="0" smtClean="0"/>
              <a:t>difficulty expressing </a:t>
            </a:r>
            <a:r>
              <a:rPr lang="en-US" sz="2600" dirty="0"/>
              <a:t>emotion and tends to suppress </a:t>
            </a:r>
            <a:r>
              <a:rPr lang="en-US" sz="2600" dirty="0" smtClean="0"/>
              <a:t>or inhibit </a:t>
            </a:r>
            <a:r>
              <a:rPr lang="en-US" sz="2600" dirty="0"/>
              <a:t>emotions, particularly negative ones </a:t>
            </a:r>
            <a:r>
              <a:rPr lang="en-US" sz="2600" dirty="0" smtClean="0"/>
              <a:t>such as </a:t>
            </a:r>
            <a:r>
              <a:rPr lang="en-US" sz="2600" dirty="0"/>
              <a:t>anger. Such individuals also display ‘</a:t>
            </a:r>
            <a:r>
              <a:rPr lang="en-US" sz="2600" dirty="0" smtClean="0"/>
              <a:t>pathological niceness</a:t>
            </a:r>
            <a:r>
              <a:rPr lang="en-US" sz="2600" dirty="0"/>
              <a:t>’, conflict avoidance, high social desirability</a:t>
            </a:r>
            <a:r>
              <a:rPr lang="en-US" sz="2600" dirty="0" smtClean="0"/>
              <a:t>, over-compliance </a:t>
            </a:r>
            <a:r>
              <a:rPr lang="en-US" sz="2600" dirty="0"/>
              <a:t>and </a:t>
            </a:r>
            <a:r>
              <a:rPr lang="en-US" sz="2600" dirty="0" smtClean="0"/>
              <a:t>over-patience</a:t>
            </a:r>
          </a:p>
          <a:p>
            <a:endParaRPr lang="en-US" sz="2600" dirty="0"/>
          </a:p>
          <a:p>
            <a:r>
              <a:rPr lang="en-US" sz="2600" dirty="0" smtClean="0"/>
              <a:t>While there’s no </a:t>
            </a:r>
            <a:r>
              <a:rPr lang="en-US" sz="2600" dirty="0"/>
              <a:t>clear-cut evidence that these </a:t>
            </a:r>
            <a:r>
              <a:rPr lang="en-US" sz="2600" dirty="0" smtClean="0"/>
              <a:t>personality characteristics </a:t>
            </a:r>
            <a:r>
              <a:rPr lang="en-US" sz="2600" dirty="0"/>
              <a:t>can actually </a:t>
            </a:r>
            <a:r>
              <a:rPr lang="en-US" sz="2600" i="1" dirty="0"/>
              <a:t>cause </a:t>
            </a:r>
            <a:r>
              <a:rPr lang="en-US" sz="2600" dirty="0"/>
              <a:t>cancer, </a:t>
            </a:r>
            <a:r>
              <a:rPr lang="en-US" sz="2600" dirty="0" smtClean="0"/>
              <a:t>they </a:t>
            </a:r>
            <a:r>
              <a:rPr lang="en-US" sz="2600" dirty="0"/>
              <a:t>influence the progression of </a:t>
            </a:r>
            <a:r>
              <a:rPr lang="en-US" sz="2600" dirty="0" smtClean="0"/>
              <a:t>cancer and</a:t>
            </a:r>
            <a:r>
              <a:rPr lang="en-US" sz="2600" dirty="0"/>
              <a:t>, hence, the survival time of cancer </a:t>
            </a:r>
            <a:r>
              <a:rPr lang="en-US" sz="2600" dirty="0" smtClean="0"/>
              <a:t>patients 											     </a:t>
            </a:r>
          </a:p>
          <a:p>
            <a:pPr marL="0" indent="0" algn="r">
              <a:buNone/>
            </a:pPr>
            <a:r>
              <a:rPr lang="en-US" sz="1600" dirty="0" err="1" smtClean="0">
                <a:solidFill>
                  <a:srgbClr val="00B050"/>
                </a:solidFill>
              </a:rPr>
              <a:t>Weinman</a:t>
            </a:r>
            <a:r>
              <a:rPr lang="en-US" sz="1600" dirty="0">
                <a:solidFill>
                  <a:srgbClr val="00B050"/>
                </a:solidFill>
              </a:rPr>
              <a:t>, </a:t>
            </a:r>
            <a:r>
              <a:rPr lang="en-US" sz="1600" dirty="0" smtClean="0">
                <a:solidFill>
                  <a:srgbClr val="00B050"/>
                </a:solidFill>
              </a:rPr>
              <a:t>1995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454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Type D personality Traits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Type D </a:t>
            </a:r>
            <a:r>
              <a:rPr lang="en-US" sz="2000" b="1" dirty="0" smtClean="0"/>
              <a:t>personality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- </a:t>
            </a:r>
            <a:r>
              <a:rPr lang="en-US" sz="2000" dirty="0"/>
              <a:t> </a:t>
            </a:r>
            <a:r>
              <a:rPr lang="en-US" sz="2000" b="1" dirty="0">
                <a:solidFill>
                  <a:srgbClr val="C00000"/>
                </a:solidFill>
              </a:rPr>
              <a:t>the joint tendency to experience negative emotions and to inhibit these emotions while avoiding social contacts with others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 </a:t>
            </a:r>
            <a:r>
              <a:rPr lang="en-US" sz="2000" dirty="0" smtClean="0">
                <a:solidFill>
                  <a:srgbClr val="C00000"/>
                </a:solidFill>
              </a:rPr>
              <a:t>	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/>
              <a:t>experience increased negative emotions across time and situations and tend not to share these emotions with others, because of fear of rejection or </a:t>
            </a:r>
            <a:r>
              <a:rPr lang="en-US" sz="2000" dirty="0" smtClean="0"/>
              <a:t>disapproval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Gloomy</a:t>
            </a:r>
            <a:r>
              <a:rPr lang="en-US" sz="2000" dirty="0"/>
              <a:t>, anxious, and socially inept </a:t>
            </a:r>
            <a:r>
              <a:rPr lang="en-US" sz="2000" dirty="0" smtClean="0"/>
              <a:t>worrier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Have </a:t>
            </a:r>
            <a:r>
              <a:rPr lang="en-US" sz="2000" dirty="0"/>
              <a:t>fewer personal ties with other people and tend to feel less comfortable with </a:t>
            </a:r>
            <a:r>
              <a:rPr lang="en-US" sz="2000" dirty="0" smtClean="0"/>
              <a:t>strangers</a:t>
            </a:r>
          </a:p>
          <a:p>
            <a:r>
              <a:rPr lang="en-US" sz="2000" dirty="0"/>
              <a:t>has a high risk of cardiac disorders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Has a high risk of emotional disorders like depression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 algn="r"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J </a:t>
            </a:r>
            <a:r>
              <a:rPr lang="en-US" sz="1600" b="1" dirty="0" err="1" smtClean="0">
                <a:solidFill>
                  <a:srgbClr val="00B050"/>
                </a:solidFill>
              </a:rPr>
              <a:t>Denollet</a:t>
            </a:r>
            <a:r>
              <a:rPr lang="en-US" sz="1600" b="1" dirty="0" smtClean="0">
                <a:solidFill>
                  <a:srgbClr val="00B050"/>
                </a:solidFill>
              </a:rPr>
              <a:t>, 2000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69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</a:rPr>
              <a:t>PROTECTIVE FACTORS</a:t>
            </a:r>
            <a:endParaRPr lang="en-US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33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HARDINESS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400" b="1" dirty="0">
                <a:solidFill>
                  <a:srgbClr val="0070C0"/>
                </a:solidFill>
              </a:rPr>
              <a:t>In 1981 Illinois Bell Telephone (IBT) downsized from 26,000 </a:t>
            </a:r>
            <a:r>
              <a:rPr lang="en-US" sz="2400" b="1" dirty="0" smtClean="0">
                <a:solidFill>
                  <a:srgbClr val="0070C0"/>
                </a:solidFill>
              </a:rPr>
              <a:t>to half </a:t>
            </a:r>
          </a:p>
          <a:p>
            <a:pPr marL="0" indent="0" fontAlgn="base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 fontAlgn="base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Dr</a:t>
            </a:r>
            <a:r>
              <a:rPr lang="en-US" sz="1800" b="1" dirty="0">
                <a:solidFill>
                  <a:srgbClr val="00B050"/>
                </a:solidFill>
              </a:rPr>
              <a:t>. </a:t>
            </a:r>
            <a:r>
              <a:rPr lang="en-US" sz="1800" b="1" dirty="0" smtClean="0">
                <a:solidFill>
                  <a:srgbClr val="00B050"/>
                </a:solidFill>
              </a:rPr>
              <a:t>Salvatore R </a:t>
            </a:r>
            <a:r>
              <a:rPr lang="en-US" sz="1800" b="1" dirty="0" err="1" smtClean="0">
                <a:solidFill>
                  <a:srgbClr val="00B050"/>
                </a:solidFill>
              </a:rPr>
              <a:t>Maddi</a:t>
            </a:r>
            <a:r>
              <a:rPr lang="en-US" sz="1800" b="1" dirty="0" smtClean="0">
                <a:solidFill>
                  <a:srgbClr val="00B050"/>
                </a:solidFill>
              </a:rPr>
              <a:t> </a:t>
            </a:r>
            <a:r>
              <a:rPr lang="en-US" sz="1800" dirty="0"/>
              <a:t>and </a:t>
            </a:r>
            <a:r>
              <a:rPr lang="en-US" sz="1800" dirty="0" smtClean="0"/>
              <a:t>his team studied -  400 + </a:t>
            </a:r>
            <a:r>
              <a:rPr lang="en-US" sz="1800" dirty="0"/>
              <a:t>supervisors, managers and executives at IBT </a:t>
            </a:r>
            <a:r>
              <a:rPr lang="en-US" sz="1800" dirty="0" smtClean="0"/>
              <a:t>(before and after downsizing till 1987)</a:t>
            </a:r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2/3 employees </a:t>
            </a:r>
            <a:r>
              <a:rPr lang="en-US" sz="1800" dirty="0"/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suffered </a:t>
            </a:r>
            <a:r>
              <a:rPr lang="en-US" sz="1800" b="1" dirty="0">
                <a:solidFill>
                  <a:srgbClr val="C00000"/>
                </a:solidFill>
              </a:rPr>
              <a:t>significant performance, leadership and health declines 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 marL="457200" lvl="1" indent="0" fontAlgn="base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  	heart </a:t>
            </a:r>
            <a:r>
              <a:rPr lang="en-US" sz="1800" b="1" dirty="0">
                <a:solidFill>
                  <a:srgbClr val="0070C0"/>
                </a:solidFill>
              </a:rPr>
              <a:t>attacks, strokes, obesity, depression, substance abuse </a:t>
            </a:r>
            <a:endParaRPr lang="en-US" sz="1800" b="1" dirty="0" smtClean="0">
              <a:solidFill>
                <a:srgbClr val="0070C0"/>
              </a:solidFill>
            </a:endParaRPr>
          </a:p>
          <a:p>
            <a:pPr marL="457200" lvl="1" indent="0" fontAlgn="base">
              <a:buNone/>
            </a:pPr>
            <a:r>
              <a:rPr lang="en-US" sz="1800" b="1" dirty="0">
                <a:solidFill>
                  <a:srgbClr val="0070C0"/>
                </a:solidFill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</a:rPr>
              <a:t>and </a:t>
            </a:r>
            <a:r>
              <a:rPr lang="en-US" sz="1800" b="1" dirty="0">
                <a:solidFill>
                  <a:srgbClr val="0070C0"/>
                </a:solidFill>
              </a:rPr>
              <a:t>poor </a:t>
            </a:r>
            <a:r>
              <a:rPr lang="en-US" sz="1800" b="1" dirty="0" smtClean="0">
                <a:solidFill>
                  <a:srgbClr val="0070C0"/>
                </a:solidFill>
              </a:rPr>
              <a:t>performance reviews</a:t>
            </a:r>
          </a:p>
          <a:p>
            <a:pPr marL="0" indent="0" fontAlgn="base">
              <a:buNone/>
            </a:pPr>
            <a:endParaRPr lang="en-US" sz="1800" dirty="0"/>
          </a:p>
          <a:p>
            <a:pPr marL="0" indent="0"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1/3 thrived -  under same conditions </a:t>
            </a:r>
          </a:p>
          <a:p>
            <a:pPr marL="0" indent="0" fontAlgn="base">
              <a:buNone/>
            </a:pPr>
            <a:r>
              <a:rPr lang="en-US" sz="1800" b="1" dirty="0">
                <a:solidFill>
                  <a:srgbClr val="C00000"/>
                </a:solidFill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</a:rPr>
              <a:t>maintained health</a:t>
            </a:r>
            <a:r>
              <a:rPr lang="en-US" sz="1800" b="1" dirty="0">
                <a:solidFill>
                  <a:srgbClr val="0070C0"/>
                </a:solidFill>
              </a:rPr>
              <a:t>, happiness and performance and felt renewed </a:t>
            </a:r>
            <a:r>
              <a:rPr lang="en-US" sz="1800" b="1" dirty="0" smtClean="0">
                <a:solidFill>
                  <a:srgbClr val="0070C0"/>
                </a:solidFill>
              </a:rPr>
              <a:t>	enthusiasm</a:t>
            </a:r>
          </a:p>
          <a:p>
            <a:pPr marL="0" indent="0" fontAlgn="base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221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9351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/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>What </a:t>
            </a:r>
            <a:r>
              <a:rPr lang="en-US" sz="2800" b="1" dirty="0">
                <a:solidFill>
                  <a:srgbClr val="C00000"/>
                </a:solidFill>
              </a:rPr>
              <a:t>made the two groups so different? </a:t>
            </a:r>
            <a:br>
              <a:rPr lang="en-US" sz="2800" b="1" dirty="0">
                <a:solidFill>
                  <a:srgbClr val="C00000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dirty="0"/>
          </a:p>
          <a:p>
            <a:pPr marL="0" indent="0" algn="ctr" fontAlgn="base">
              <a:buNone/>
            </a:pPr>
            <a:endParaRPr lang="en-US" sz="2400" dirty="0" smtClean="0"/>
          </a:p>
          <a:p>
            <a:pPr marL="0" indent="0" algn="ctr" fontAlgn="base">
              <a:buNone/>
            </a:pPr>
            <a:r>
              <a:rPr lang="en-US" sz="2400" dirty="0" smtClean="0"/>
              <a:t>Dr</a:t>
            </a:r>
            <a:r>
              <a:rPr lang="en-US" sz="2400" dirty="0"/>
              <a:t>. </a:t>
            </a:r>
            <a:r>
              <a:rPr lang="en-US" sz="2400" dirty="0" err="1"/>
              <a:t>Maddi</a:t>
            </a:r>
            <a:r>
              <a:rPr lang="en-US" sz="2400" dirty="0"/>
              <a:t> found that those who thrived maintained </a:t>
            </a:r>
            <a:endParaRPr lang="en-US" sz="2400" dirty="0" smtClean="0"/>
          </a:p>
          <a:p>
            <a:pPr marL="0" indent="0" algn="ctr" fontAlgn="base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three </a:t>
            </a:r>
            <a:r>
              <a:rPr lang="en-US" sz="2400" b="1" dirty="0">
                <a:solidFill>
                  <a:srgbClr val="0070C0"/>
                </a:solidFill>
              </a:rPr>
              <a:t>key beliefs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 algn="ctr" fontAlgn="base">
              <a:buNone/>
            </a:pPr>
            <a:r>
              <a:rPr lang="en-US" sz="2400" dirty="0" smtClean="0"/>
              <a:t>that </a:t>
            </a:r>
            <a:r>
              <a:rPr lang="en-US" sz="2400" dirty="0"/>
              <a:t>helped them turn adversity into an </a:t>
            </a:r>
            <a:r>
              <a:rPr lang="en-US" sz="2400" dirty="0" smtClean="0"/>
              <a:t>advantage</a:t>
            </a:r>
          </a:p>
          <a:p>
            <a:pPr marL="0" indent="0" algn="ctr" fontAlgn="base">
              <a:buNone/>
            </a:pPr>
            <a:endParaRPr lang="en-US" sz="2400" b="1" cap="small" dirty="0">
              <a:solidFill>
                <a:srgbClr val="C00000"/>
              </a:solidFill>
            </a:endParaRPr>
          </a:p>
          <a:p>
            <a:pPr marL="0" indent="0" algn="ctr" fontAlgn="base">
              <a:buNone/>
            </a:pPr>
            <a:r>
              <a:rPr lang="en-US" sz="2400" b="1" cap="small" dirty="0" smtClean="0">
                <a:solidFill>
                  <a:srgbClr val="C00000"/>
                </a:solidFill>
              </a:rPr>
              <a:t>commitment</a:t>
            </a:r>
            <a:r>
              <a:rPr lang="en-US" sz="2400" b="1" cap="small" dirty="0">
                <a:solidFill>
                  <a:srgbClr val="C00000"/>
                </a:solidFill>
              </a:rPr>
              <a:t>, control and challenge </a:t>
            </a:r>
            <a:r>
              <a:rPr lang="en-US" sz="2400" b="1" cap="small" dirty="0" smtClean="0">
                <a:solidFill>
                  <a:srgbClr val="C00000"/>
                </a:solidFill>
              </a:rPr>
              <a:t>attitudes</a:t>
            </a:r>
            <a:endParaRPr lang="en-US" sz="2400" b="1" cap="small" dirty="0">
              <a:solidFill>
                <a:srgbClr val="C000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0165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b="1" dirty="0">
                <a:solidFill>
                  <a:srgbClr val="C00000"/>
                </a:solidFill>
              </a:rPr>
              <a:t>HARDINESS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6106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i="1" dirty="0" smtClean="0"/>
              <a:t>Hardiness </a:t>
            </a:r>
            <a:r>
              <a:rPr lang="en-US" sz="1800" b="1" dirty="0" smtClean="0"/>
              <a:t>comprises </a:t>
            </a:r>
            <a:r>
              <a:rPr lang="en-US" sz="1800" b="1" dirty="0"/>
              <a:t>the three Cs</a:t>
            </a:r>
            <a:r>
              <a:rPr lang="en-US" sz="1800" b="1" dirty="0" smtClean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cap="all" dirty="0" smtClean="0">
                <a:solidFill>
                  <a:srgbClr val="C00000"/>
                </a:solidFill>
              </a:rPr>
              <a:t>commitment</a:t>
            </a:r>
            <a:r>
              <a:rPr lang="en-US" sz="1800" b="1" i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– 	</a:t>
            </a:r>
            <a:r>
              <a:rPr lang="en-US" sz="1800" u="sng" dirty="0" smtClean="0">
                <a:solidFill>
                  <a:srgbClr val="FF0000"/>
                </a:solidFill>
              </a:rPr>
              <a:t>involve </a:t>
            </a:r>
            <a:r>
              <a:rPr lang="en-US" sz="1800" u="sng" dirty="0">
                <a:solidFill>
                  <a:srgbClr val="FF0000"/>
                </a:solidFill>
              </a:rPr>
              <a:t>oneself </a:t>
            </a:r>
            <a:r>
              <a:rPr lang="en-US" sz="1800" dirty="0" smtClean="0"/>
              <a:t>in whatever </a:t>
            </a:r>
            <a:r>
              <a:rPr lang="en-US" sz="1800" dirty="0"/>
              <a:t>one is </a:t>
            </a:r>
            <a:r>
              <a:rPr lang="en-US" sz="1800" dirty="0" smtClean="0"/>
              <a:t>doing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to </a:t>
            </a:r>
            <a:r>
              <a:rPr lang="en-US" sz="1800" dirty="0"/>
              <a:t>approach life with </a:t>
            </a:r>
            <a:r>
              <a:rPr lang="en-US" sz="1800" dirty="0" smtClean="0"/>
              <a:t>a sense </a:t>
            </a:r>
            <a:r>
              <a:rPr lang="en-US" sz="1800" dirty="0"/>
              <a:t>of curiosity and </a:t>
            </a:r>
            <a:r>
              <a:rPr lang="en-US" sz="1800" dirty="0" smtClean="0"/>
              <a:t>meaningfulness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The </a:t>
            </a:r>
            <a:r>
              <a:rPr lang="en-US" sz="1800" b="1" dirty="0">
                <a:solidFill>
                  <a:srgbClr val="0070C0"/>
                </a:solidFill>
              </a:rPr>
              <a:t>Commitment attitude led them to strive to be involved in ongoing events, rather than feeling </a:t>
            </a:r>
            <a:r>
              <a:rPr lang="en-US" sz="1800" b="1" dirty="0" smtClean="0">
                <a:solidFill>
                  <a:srgbClr val="0070C0"/>
                </a:solidFill>
              </a:rPr>
              <a:t>isolated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cap="all" dirty="0" smtClean="0">
                <a:solidFill>
                  <a:srgbClr val="C00000"/>
                </a:solidFill>
              </a:rPr>
              <a:t>control </a:t>
            </a:r>
            <a:r>
              <a:rPr lang="en-US" sz="1800" b="1" dirty="0">
                <a:solidFill>
                  <a:srgbClr val="C00000"/>
                </a:solidFill>
              </a:rPr>
              <a:t>– 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related </a:t>
            </a:r>
            <a:r>
              <a:rPr lang="en-US" sz="1800" dirty="0"/>
              <a:t>to Rotter’s (1966) </a:t>
            </a:r>
            <a:r>
              <a:rPr lang="en-US" sz="1800" i="1" dirty="0"/>
              <a:t>locus of </a:t>
            </a:r>
            <a:r>
              <a:rPr lang="en-US" sz="1800" i="1" dirty="0" smtClean="0"/>
              <a:t>control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	 </a:t>
            </a:r>
            <a:r>
              <a:rPr lang="en-US" sz="1800" dirty="0"/>
              <a:t>individual differences in people’s beliefs </a:t>
            </a:r>
            <a:r>
              <a:rPr lang="en-US" sz="1800" dirty="0" smtClean="0"/>
              <a:t>regarding what </a:t>
            </a:r>
            <a:r>
              <a:rPr lang="en-US" sz="1800" dirty="0"/>
              <a:t>controls </a:t>
            </a:r>
            <a:r>
              <a:rPr lang="en-US" sz="1800" dirty="0" smtClean="0"/>
              <a:t>		 events </a:t>
            </a:r>
            <a:r>
              <a:rPr lang="en-US" sz="1800" dirty="0"/>
              <a:t>in their everyday </a:t>
            </a:r>
            <a:r>
              <a:rPr lang="en-US" sz="1800" dirty="0" smtClean="0"/>
              <a:t>lives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The Control attitude led them to struggle and try to influence outcomes, rather than </a:t>
            </a:r>
            <a:r>
              <a:rPr lang="en-US" sz="1800" b="1" dirty="0" smtClean="0">
                <a:solidFill>
                  <a:srgbClr val="0070C0"/>
                </a:solidFill>
              </a:rPr>
              <a:t> lapse </a:t>
            </a:r>
            <a:r>
              <a:rPr lang="en-US" sz="1800" b="1" dirty="0">
                <a:solidFill>
                  <a:srgbClr val="0070C0"/>
                </a:solidFill>
              </a:rPr>
              <a:t>into passivity and powerlessness</a:t>
            </a:r>
            <a:endParaRPr lang="en-US" sz="1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cap="all" dirty="0" smtClean="0">
                <a:solidFill>
                  <a:srgbClr val="C00000"/>
                </a:solidFill>
              </a:rPr>
              <a:t>challenge</a:t>
            </a:r>
            <a:r>
              <a:rPr lang="en-US" sz="1800" b="1" i="1" dirty="0" smtClean="0">
                <a:solidFill>
                  <a:srgbClr val="C00000"/>
                </a:solidFill>
              </a:rPr>
              <a:t> </a:t>
            </a:r>
            <a:r>
              <a:rPr lang="en-US" sz="1800" dirty="0"/>
              <a:t>– </a:t>
            </a:r>
            <a:r>
              <a:rPr lang="en-US" sz="1800" dirty="0" smtClean="0"/>
              <a:t>	a </a:t>
            </a:r>
            <a:r>
              <a:rPr lang="en-US" sz="1800" dirty="0"/>
              <a:t>tendency to believe that </a:t>
            </a:r>
            <a:r>
              <a:rPr lang="en-US" sz="1800" u="sng" dirty="0" smtClean="0">
                <a:solidFill>
                  <a:srgbClr val="FF0000"/>
                </a:solidFill>
              </a:rPr>
              <a:t>change </a:t>
            </a:r>
            <a:r>
              <a:rPr lang="en-US" sz="1800" u="sng" dirty="0">
                <a:solidFill>
                  <a:srgbClr val="FF0000"/>
                </a:solidFill>
              </a:rPr>
              <a:t>is normal in </a:t>
            </a:r>
            <a:r>
              <a:rPr lang="en-US" sz="1800" u="sng" dirty="0" smtClean="0">
                <a:solidFill>
                  <a:srgbClr val="FF0000"/>
                </a:solidFill>
              </a:rPr>
              <a:t>Life</a:t>
            </a:r>
          </a:p>
          <a:p>
            <a:pPr marL="0" indent="0">
              <a:buNone/>
            </a:pPr>
            <a:r>
              <a:rPr lang="en-US" sz="1800" dirty="0" smtClean="0"/>
              <a:t>		to </a:t>
            </a:r>
            <a:r>
              <a:rPr lang="en-US" sz="1800" u="sng" dirty="0" smtClean="0">
                <a:solidFill>
                  <a:srgbClr val="FF0000"/>
                </a:solidFill>
              </a:rPr>
              <a:t>anticipate </a:t>
            </a:r>
            <a:r>
              <a:rPr lang="en-US" sz="1800" u="sng" dirty="0">
                <a:solidFill>
                  <a:srgbClr val="FF0000"/>
                </a:solidFill>
              </a:rPr>
              <a:t>change </a:t>
            </a:r>
            <a:r>
              <a:rPr lang="en-US" sz="1800" dirty="0"/>
              <a:t>as an incentive to personal </a:t>
            </a:r>
            <a:r>
              <a:rPr lang="en-US" sz="1800" dirty="0" smtClean="0"/>
              <a:t>growth and 			development </a:t>
            </a:r>
            <a:r>
              <a:rPr lang="en-US" sz="1800" dirty="0"/>
              <a:t>rather </a:t>
            </a:r>
            <a:r>
              <a:rPr lang="en-US" sz="1800" dirty="0" smtClean="0"/>
              <a:t>than </a:t>
            </a:r>
            <a:r>
              <a:rPr lang="en-US" sz="1800" dirty="0"/>
              <a:t>a threat to </a:t>
            </a:r>
            <a:r>
              <a:rPr lang="en-US" sz="1800" dirty="0" smtClean="0"/>
              <a:t>security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The Challenge attitude led them to view stress changes, whether positive or negative, as opportunities for new learning</a:t>
            </a:r>
          </a:p>
          <a:p>
            <a:pPr marL="0" indent="0" algn="r">
              <a:buNone/>
            </a:pPr>
            <a:r>
              <a:rPr lang="en-US" sz="1800" b="1" dirty="0">
                <a:solidFill>
                  <a:srgbClr val="00B050"/>
                </a:solidFill>
              </a:rPr>
              <a:t>APA, 2003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4569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endParaRPr lang="en-US" sz="2400" b="1" cap="small" dirty="0" smtClean="0">
              <a:solidFill>
                <a:srgbClr val="C00000"/>
              </a:solidFill>
            </a:endParaRPr>
          </a:p>
          <a:p>
            <a:r>
              <a:rPr lang="en-US" sz="2400" b="1" cap="small" dirty="0" smtClean="0">
                <a:solidFill>
                  <a:srgbClr val="C00000"/>
                </a:solidFill>
              </a:rPr>
              <a:t>commitment and control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associated with good health</a:t>
            </a:r>
          </a:p>
          <a:p>
            <a:r>
              <a:rPr lang="en-US" sz="2400" b="1" cap="small" dirty="0" smtClean="0">
                <a:solidFill>
                  <a:srgbClr val="C00000"/>
                </a:solidFill>
              </a:rPr>
              <a:t>challenge</a:t>
            </a:r>
            <a:r>
              <a:rPr lang="en-US" sz="2400" dirty="0" smtClean="0"/>
              <a:t> is not always necessary</a:t>
            </a:r>
          </a:p>
          <a:p>
            <a:r>
              <a:rPr lang="en-US" sz="2400" b="1" cap="small" dirty="0" smtClean="0">
                <a:solidFill>
                  <a:srgbClr val="C00000"/>
                </a:solidFill>
              </a:rPr>
              <a:t>feeling helpless </a:t>
            </a:r>
            <a:r>
              <a:rPr lang="en-US" sz="2400" b="1" cap="small" dirty="0" smtClean="0"/>
              <a:t>(not in control)</a:t>
            </a:r>
            <a:r>
              <a:rPr lang="en-US" sz="2400" dirty="0" smtClean="0"/>
              <a:t> and being </a:t>
            </a:r>
            <a:r>
              <a:rPr lang="en-US" sz="2400" b="1" dirty="0" smtClean="0">
                <a:solidFill>
                  <a:srgbClr val="C00000"/>
                </a:solidFill>
              </a:rPr>
              <a:t>UNCOMMITTED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 FIND THEMSELVES IN STRESSFUL CONDITIONS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OPTIMISTIC OUTLOOK TO LIFE</a:t>
            </a:r>
            <a:r>
              <a:rPr lang="en-US" sz="2400" dirty="0" smtClean="0">
                <a:solidFill>
                  <a:srgbClr val="C00000"/>
                </a:solidFill>
              </a:rPr>
              <a:t> - </a:t>
            </a:r>
            <a:r>
              <a:rPr lang="en-US" sz="2400" b="1" dirty="0" smtClean="0">
                <a:solidFill>
                  <a:srgbClr val="C00000"/>
                </a:solidFill>
              </a:rPr>
              <a:t>HEALTHIER 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Hardiness moderates the </a:t>
            </a:r>
            <a:r>
              <a:rPr lang="en-US" sz="2400" b="1" dirty="0" smtClean="0">
                <a:solidFill>
                  <a:srgbClr val="C00000"/>
                </a:solidFill>
              </a:rPr>
              <a:t>stress–illness relationship </a:t>
            </a:r>
            <a:r>
              <a:rPr lang="en-US" sz="2400" dirty="0" smtClean="0"/>
              <a:t>by reducing cognitive appraisals of threat, and reducing the use of regressive coping </a:t>
            </a:r>
          </a:p>
          <a:p>
            <a:pPr marL="0" indent="0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0" indent="0" algn="r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Funk, 1992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057400" y="304800"/>
            <a:ext cx="472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</a:rPr>
              <a:t>HARDINESS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31020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b="1" dirty="0" smtClean="0">
                <a:solidFill>
                  <a:srgbClr val="C00000"/>
                </a:solidFill>
              </a:rPr>
              <a:t>CULTURAL/ETHNIC BACKGROUND</a:t>
            </a:r>
            <a:r>
              <a:rPr lang="en-US" b="1" i="1" dirty="0">
                <a:solidFill>
                  <a:srgbClr val="C00000"/>
                </a:solidFill>
              </a:rPr>
              <a:t/>
            </a:r>
            <a:br>
              <a:rPr lang="en-US" b="1" i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953000"/>
          </a:xfrm>
        </p:spPr>
        <p:txBody>
          <a:bodyPr>
            <a:normAutofit/>
          </a:bodyPr>
          <a:lstStyle/>
          <a:p>
            <a:endParaRPr lang="en-US" sz="2000" b="1" dirty="0" smtClean="0">
              <a:solidFill>
                <a:srgbClr val="0070C0"/>
              </a:solidFill>
            </a:endParaRP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C</a:t>
            </a:r>
            <a:r>
              <a:rPr lang="en-US" sz="2000" b="1" dirty="0" smtClean="0">
                <a:solidFill>
                  <a:srgbClr val="0070C0"/>
                </a:solidFill>
              </a:rPr>
              <a:t>ompetitiveness </a:t>
            </a:r>
            <a:r>
              <a:rPr lang="en-US" sz="2000" b="1" dirty="0">
                <a:solidFill>
                  <a:srgbClr val="0070C0"/>
                </a:solidFill>
              </a:rPr>
              <a:t>and striving </a:t>
            </a:r>
            <a:r>
              <a:rPr lang="en-US" sz="2000" b="1" dirty="0" smtClean="0">
                <a:solidFill>
                  <a:srgbClr val="0070C0"/>
                </a:solidFill>
              </a:rPr>
              <a:t>for achievement </a:t>
            </a:r>
            <a:r>
              <a:rPr lang="en-US" sz="2000" b="1" dirty="0">
                <a:solidFill>
                  <a:srgbClr val="0070C0"/>
                </a:solidFill>
              </a:rPr>
              <a:t>are common goals in capitalist societies</a:t>
            </a:r>
            <a:r>
              <a:rPr lang="en-US" sz="2000" b="1" dirty="0" smtClean="0">
                <a:solidFill>
                  <a:srgbClr val="0070C0"/>
                </a:solidFill>
              </a:rPr>
              <a:t>, but </a:t>
            </a:r>
            <a:r>
              <a:rPr lang="en-US" sz="2000" b="1" dirty="0">
                <a:solidFill>
                  <a:srgbClr val="0070C0"/>
                </a:solidFill>
              </a:rPr>
              <a:t>probably not in more traditional, </a:t>
            </a:r>
            <a:r>
              <a:rPr lang="en-US" sz="2000" b="1" dirty="0" smtClean="0">
                <a:solidFill>
                  <a:srgbClr val="0070C0"/>
                </a:solidFill>
              </a:rPr>
              <a:t>communal ones</a:t>
            </a:r>
          </a:p>
          <a:p>
            <a:pPr marL="0" indent="0" algn="r">
              <a:buNone/>
            </a:pPr>
            <a:r>
              <a:rPr lang="en-US" sz="2000" b="1" dirty="0">
                <a:solidFill>
                  <a:srgbClr val="00B050"/>
                </a:solidFill>
              </a:rPr>
              <a:t>Penny, 1996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b="1" dirty="0" smtClean="0">
                <a:solidFill>
                  <a:srgbClr val="0070C0"/>
                </a:solidFill>
              </a:rPr>
              <a:t>he </a:t>
            </a:r>
            <a:r>
              <a:rPr lang="en-US" sz="2000" b="1" dirty="0" smtClean="0">
                <a:solidFill>
                  <a:srgbClr val="0070C0"/>
                </a:solidFill>
              </a:rPr>
              <a:t>physical and </a:t>
            </a:r>
            <a:r>
              <a:rPr lang="en-US" sz="2000" b="1" dirty="0">
                <a:solidFill>
                  <a:srgbClr val="0070C0"/>
                </a:solidFill>
              </a:rPr>
              <a:t>mental health of African-Americans is worse </a:t>
            </a:r>
            <a:r>
              <a:rPr lang="en-US" sz="2000" b="1" dirty="0" smtClean="0">
                <a:solidFill>
                  <a:srgbClr val="0070C0"/>
                </a:solidFill>
              </a:rPr>
              <a:t>than that </a:t>
            </a:r>
            <a:r>
              <a:rPr lang="en-US" sz="2000" b="1" dirty="0">
                <a:solidFill>
                  <a:srgbClr val="0070C0"/>
                </a:solidFill>
              </a:rPr>
              <a:t>of whites, especially in terms of the spread </a:t>
            </a:r>
            <a:r>
              <a:rPr lang="en-US" sz="2000" b="1" dirty="0" smtClean="0">
                <a:solidFill>
                  <a:srgbClr val="0070C0"/>
                </a:solidFill>
              </a:rPr>
              <a:t>of AIDS </a:t>
            </a:r>
            <a:r>
              <a:rPr lang="en-US" sz="2000" b="1" dirty="0">
                <a:solidFill>
                  <a:srgbClr val="0070C0"/>
                </a:solidFill>
              </a:rPr>
              <a:t>and hypertension. While this is partly due to </a:t>
            </a:r>
            <a:r>
              <a:rPr lang="en-US" sz="2000" b="1" dirty="0" smtClean="0">
                <a:solidFill>
                  <a:srgbClr val="0070C0"/>
                </a:solidFill>
              </a:rPr>
              <a:t>the direct </a:t>
            </a:r>
            <a:r>
              <a:rPr lang="en-US" sz="2000" b="1" dirty="0">
                <a:solidFill>
                  <a:srgbClr val="0070C0"/>
                </a:solidFill>
              </a:rPr>
              <a:t>negative effects of poverty, such as poor diet</a:t>
            </a:r>
            <a:r>
              <a:rPr lang="en-US" sz="2000" b="1" dirty="0" smtClean="0">
                <a:solidFill>
                  <a:srgbClr val="0070C0"/>
                </a:solidFill>
              </a:rPr>
              <a:t>, low </a:t>
            </a:r>
            <a:r>
              <a:rPr lang="en-US" sz="2000" b="1" dirty="0">
                <a:solidFill>
                  <a:srgbClr val="0070C0"/>
                </a:solidFill>
              </a:rPr>
              <a:t>levels of education and poor medical care, </a:t>
            </a:r>
            <a:r>
              <a:rPr lang="en-US" sz="2000" b="1" dirty="0" smtClean="0">
                <a:solidFill>
                  <a:srgbClr val="0070C0"/>
                </a:solidFill>
              </a:rPr>
              <a:t>there are </a:t>
            </a:r>
            <a:r>
              <a:rPr lang="en-US" sz="2000" b="1" dirty="0">
                <a:solidFill>
                  <a:srgbClr val="0070C0"/>
                </a:solidFill>
              </a:rPr>
              <a:t>many psychological and social stressors involved </a:t>
            </a:r>
            <a:r>
              <a:rPr lang="en-US" sz="2000" b="1" dirty="0" smtClean="0">
                <a:solidFill>
                  <a:srgbClr val="0070C0"/>
                </a:solidFill>
              </a:rPr>
              <a:t>as well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6613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i="1" dirty="0" smtClean="0">
                <a:solidFill>
                  <a:srgbClr val="C00000"/>
                </a:solidFill>
              </a:rPr>
              <a:t>NOT TO FORGET…. </a:t>
            </a:r>
            <a:endParaRPr lang="en-US" sz="48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9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400" cap="small" dirty="0" smtClean="0"/>
          </a:p>
          <a:p>
            <a:pPr lvl="1"/>
            <a:r>
              <a:rPr lang="en-US" sz="2400" cap="small" dirty="0" smtClean="0"/>
              <a:t>Role of Personality factors in stress</a:t>
            </a:r>
          </a:p>
          <a:p>
            <a:pPr lvl="1"/>
            <a:r>
              <a:rPr lang="en-US" sz="2400" cap="small" dirty="0" smtClean="0"/>
              <a:t>Role of Cultural and ethnic background</a:t>
            </a:r>
          </a:p>
          <a:p>
            <a:pPr lvl="1"/>
            <a:r>
              <a:rPr lang="en-US" sz="2400" cap="small" dirty="0" smtClean="0"/>
              <a:t>Resilience and bouncing back from stress</a:t>
            </a:r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cap="small" dirty="0" smtClean="0"/>
          </a:p>
        </p:txBody>
      </p:sp>
    </p:spTree>
    <p:extLst>
      <p:ext uri="{BB962C8B-B14F-4D97-AF65-F5344CB8AC3E}">
        <p14:creationId xmlns:p14="http://schemas.microsoft.com/office/powerpoint/2010/main" val="3566425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Stress itself as a cause of stress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Once </a:t>
            </a:r>
            <a:r>
              <a:rPr lang="en-US" sz="2400" dirty="0"/>
              <a:t>emotional responses begin to </a:t>
            </a:r>
            <a:r>
              <a:rPr lang="en-US" sz="2400" dirty="0" smtClean="0"/>
              <a:t>build up</a:t>
            </a:r>
            <a:r>
              <a:rPr lang="en-US" sz="2400" dirty="0"/>
              <a:t>, people will start responding in terms of their perception of these </a:t>
            </a:r>
            <a:r>
              <a:rPr lang="en-US" sz="2400" dirty="0" smtClean="0"/>
              <a:t>emotional changes </a:t>
            </a:r>
            <a:r>
              <a:rPr lang="en-US" sz="2400" dirty="0"/>
              <a:t>as well as to the </a:t>
            </a:r>
            <a:r>
              <a:rPr lang="en-US" sz="2400" dirty="0" smtClean="0"/>
              <a:t>context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So emotional problems cause stress too</a:t>
            </a:r>
            <a:r>
              <a:rPr lang="en-US" sz="2400" dirty="0" smtClean="0"/>
              <a:t>, particularly </a:t>
            </a:r>
            <a:r>
              <a:rPr lang="en-US" sz="2400" dirty="0"/>
              <a:t>feelings of inferiority, conscience and emotional </a:t>
            </a:r>
            <a:r>
              <a:rPr lang="en-US" sz="2400" dirty="0" smtClean="0"/>
              <a:t>conflict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Ex: </a:t>
            </a:r>
            <a:r>
              <a:rPr lang="en-US" sz="2400" dirty="0" smtClean="0">
                <a:solidFill>
                  <a:srgbClr val="C00000"/>
                </a:solidFill>
              </a:rPr>
              <a:t>person </a:t>
            </a:r>
            <a:r>
              <a:rPr lang="en-US" sz="2400" dirty="0">
                <a:solidFill>
                  <a:srgbClr val="C00000"/>
                </a:solidFill>
              </a:rPr>
              <a:t>who feels inferior 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rgbClr val="0070C0"/>
                </a:solidFill>
              </a:rPr>
              <a:t>under </a:t>
            </a:r>
            <a:r>
              <a:rPr lang="en-US" sz="2400" dirty="0">
                <a:solidFill>
                  <a:srgbClr val="0070C0"/>
                </a:solidFill>
              </a:rPr>
              <a:t>pressure, since every </a:t>
            </a:r>
            <a:r>
              <a:rPr lang="en-US" sz="2400" dirty="0" smtClean="0">
                <a:solidFill>
                  <a:srgbClr val="0070C0"/>
                </a:solidFill>
              </a:rPr>
              <a:t>contact, every </a:t>
            </a:r>
            <a:r>
              <a:rPr lang="en-US" sz="2400" dirty="0">
                <a:solidFill>
                  <a:srgbClr val="0070C0"/>
                </a:solidFill>
              </a:rPr>
              <a:t>event in his life is a cue for the activation of this sense of </a:t>
            </a:r>
            <a:r>
              <a:rPr lang="en-US" sz="2400" dirty="0" smtClean="0">
                <a:solidFill>
                  <a:srgbClr val="0070C0"/>
                </a:solidFill>
              </a:rPr>
              <a:t>inferiority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Highly moral </a:t>
            </a:r>
            <a:r>
              <a:rPr lang="en-US" sz="2400" dirty="0">
                <a:solidFill>
                  <a:srgbClr val="C00000"/>
                </a:solidFill>
              </a:rPr>
              <a:t>person </a:t>
            </a:r>
            <a:r>
              <a:rPr lang="en-US" sz="2400" dirty="0" smtClean="0">
                <a:solidFill>
                  <a:srgbClr val="0070C0"/>
                </a:solidFill>
              </a:rPr>
              <a:t>- imposes unattainable demands </a:t>
            </a:r>
            <a:r>
              <a:rPr lang="en-US" sz="2400" dirty="0">
                <a:solidFill>
                  <a:srgbClr val="0070C0"/>
                </a:solidFill>
              </a:rPr>
              <a:t>on </a:t>
            </a:r>
            <a:r>
              <a:rPr lang="en-US" sz="2400" dirty="0" smtClean="0">
                <a:solidFill>
                  <a:srgbClr val="0070C0"/>
                </a:solidFill>
              </a:rPr>
              <a:t>self 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rgbClr val="0070C0"/>
                </a:solidFill>
              </a:rPr>
              <a:t> failing </a:t>
            </a:r>
            <a:r>
              <a:rPr lang="en-US" sz="2400" dirty="0">
                <a:solidFill>
                  <a:srgbClr val="0070C0"/>
                </a:solidFill>
              </a:rPr>
              <a:t>to meet </a:t>
            </a:r>
            <a:r>
              <a:rPr lang="en-US" sz="2400" dirty="0" smtClean="0">
                <a:solidFill>
                  <a:srgbClr val="0070C0"/>
                </a:solidFill>
              </a:rPr>
              <a:t>them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causes stress 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41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THANK YOU </a:t>
            </a:r>
            <a:endParaRPr lang="en-US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2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What is personality?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Personality</a:t>
            </a:r>
            <a:r>
              <a:rPr lang="en-US" dirty="0"/>
              <a:t> refers to individual differences in characteristic patterns of thinking, feeling and </a:t>
            </a:r>
            <a:r>
              <a:rPr lang="en-US" dirty="0" smtClean="0"/>
              <a:t>behaving </a:t>
            </a:r>
          </a:p>
          <a:p>
            <a:pPr marL="0" indent="0">
              <a:buNone/>
            </a:pPr>
            <a:r>
              <a:rPr lang="en-US" dirty="0" smtClean="0"/>
              <a:t>These are developed through interaction with our environment over time - </a:t>
            </a:r>
            <a:r>
              <a:rPr lang="en-US" dirty="0"/>
              <a:t>values, attitudes, personal memories, social relationships, habits, and </a:t>
            </a:r>
            <a:r>
              <a:rPr lang="en-US" dirty="0" smtClean="0"/>
              <a:t>skills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How does it affect stress?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2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>
                <a:solidFill>
                  <a:srgbClr val="C00000"/>
                </a:solidFill>
              </a:rPr>
              <a:t>Personality and </a:t>
            </a:r>
            <a:r>
              <a:rPr lang="en-US" b="1" cap="small" dirty="0" smtClean="0">
                <a:solidFill>
                  <a:srgbClr val="C00000"/>
                </a:solidFill>
              </a:rPr>
              <a:t>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0070C0"/>
                </a:solidFill>
              </a:rPr>
              <a:t>Individual </a:t>
            </a:r>
            <a:r>
              <a:rPr lang="en-US" sz="2400" b="1" u="sng" dirty="0" smtClean="0">
                <a:solidFill>
                  <a:srgbClr val="0070C0"/>
                </a:solidFill>
              </a:rPr>
              <a:t>differences</a:t>
            </a:r>
          </a:p>
          <a:p>
            <a:pPr marL="0" indent="0">
              <a:buNone/>
            </a:pPr>
            <a:endParaRPr lang="en-US" sz="2400" b="1" u="sng" dirty="0">
              <a:solidFill>
                <a:srgbClr val="C00000"/>
              </a:solidFill>
            </a:endParaRPr>
          </a:p>
          <a:p>
            <a:pPr fontAlgn="base"/>
            <a:r>
              <a:rPr lang="en-US" sz="2400" b="1" dirty="0" smtClean="0"/>
              <a:t>cognitive </a:t>
            </a:r>
            <a:r>
              <a:rPr lang="en-US" sz="2400" b="1" dirty="0"/>
              <a:t>reaction to a situation </a:t>
            </a:r>
            <a:r>
              <a:rPr lang="en-US" sz="2400" dirty="0" smtClean="0"/>
              <a:t>- appraisal </a:t>
            </a:r>
            <a:r>
              <a:rPr lang="en-US" sz="2400" dirty="0"/>
              <a:t>of the nature, importance and implications of the event, and by your ability to effectively manage or cope with the </a:t>
            </a:r>
            <a:r>
              <a:rPr lang="en-US" sz="2400" dirty="0" smtClean="0"/>
              <a:t>event</a:t>
            </a:r>
            <a:endParaRPr lang="en-US" sz="2400" dirty="0"/>
          </a:p>
          <a:p>
            <a:pPr fontAlgn="base"/>
            <a:r>
              <a:rPr lang="en-US" sz="2400" b="1" dirty="0" smtClean="0"/>
              <a:t>emotional </a:t>
            </a:r>
            <a:r>
              <a:rPr lang="en-US" sz="2400" b="1" dirty="0"/>
              <a:t>responses to a situation </a:t>
            </a:r>
            <a:r>
              <a:rPr lang="en-US" sz="2400" b="1" dirty="0" smtClean="0"/>
              <a:t>- </a:t>
            </a:r>
            <a:r>
              <a:rPr lang="en-US" sz="2400" dirty="0" smtClean="0"/>
              <a:t> </a:t>
            </a:r>
            <a:r>
              <a:rPr lang="en-US" sz="2400" dirty="0"/>
              <a:t>determined by </a:t>
            </a:r>
            <a:r>
              <a:rPr lang="en-US" sz="2400" dirty="0" smtClean="0"/>
              <a:t>appraisal </a:t>
            </a:r>
            <a:r>
              <a:rPr lang="en-US" sz="2400" dirty="0"/>
              <a:t>of </a:t>
            </a:r>
            <a:r>
              <a:rPr lang="en-US" sz="2400" dirty="0" smtClean="0"/>
              <a:t>situation </a:t>
            </a:r>
            <a:r>
              <a:rPr lang="en-US" sz="2400" dirty="0"/>
              <a:t>and </a:t>
            </a:r>
            <a:r>
              <a:rPr lang="en-US" sz="2400" dirty="0" smtClean="0"/>
              <a:t>coping abilities </a:t>
            </a:r>
          </a:p>
          <a:p>
            <a:pPr marL="0" indent="0" fontAlgn="base">
              <a:buNone/>
            </a:pPr>
            <a:endParaRPr lang="en-US" sz="2400" dirty="0" smtClean="0"/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B050"/>
                </a:solidFill>
              </a:rPr>
              <a:t>Ex: 	“I can handle this,” – planning ways to handle the 	 	situation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B050"/>
                </a:solidFill>
              </a:rPr>
              <a:t>	“This is terrible. I’m going crazy” -  quitting, getting </a:t>
            </a:r>
            <a:r>
              <a:rPr lang="en-US" sz="2400" b="1" dirty="0" smtClean="0">
                <a:solidFill>
                  <a:srgbClr val="00B050"/>
                </a:solidFill>
              </a:rPr>
              <a:t>	more anxious </a:t>
            </a:r>
            <a:endParaRPr lang="en-US" sz="2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330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Factors </a:t>
            </a:r>
            <a:r>
              <a:rPr lang="en-US" b="1" dirty="0">
                <a:solidFill>
                  <a:srgbClr val="C00000"/>
                </a:solidFill>
              </a:rPr>
              <a:t>of Personality related to stress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		Locus of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		Self </a:t>
            </a:r>
            <a:r>
              <a:rPr lang="en-US" dirty="0"/>
              <a:t>esteem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		Personality Type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dirty="0" smtClean="0"/>
              <a:t>	Hardiness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1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SELF ESTEEM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b="1" dirty="0" smtClean="0"/>
              <a:t>Self esteem </a:t>
            </a:r>
            <a:r>
              <a:rPr lang="en-US" dirty="0" smtClean="0"/>
              <a:t>- </a:t>
            </a:r>
            <a:r>
              <a:rPr lang="en-US" sz="3800" dirty="0" smtClean="0">
                <a:solidFill>
                  <a:srgbClr val="C00000"/>
                </a:solidFill>
              </a:rPr>
              <a:t>individual’s </a:t>
            </a:r>
            <a:r>
              <a:rPr lang="en-US" sz="3800" dirty="0">
                <a:solidFill>
                  <a:srgbClr val="C00000"/>
                </a:solidFill>
              </a:rPr>
              <a:t>self-perception of his/her abilities, skills, and overall qualities that guides and/or motivates specific cognitive processes and </a:t>
            </a:r>
            <a:r>
              <a:rPr lang="en-US" sz="3800" dirty="0" smtClean="0">
                <a:solidFill>
                  <a:srgbClr val="C00000"/>
                </a:solidFill>
              </a:rPr>
              <a:t>behaviors</a:t>
            </a:r>
          </a:p>
          <a:p>
            <a:pPr marL="0" indent="0">
              <a:buNone/>
            </a:pPr>
            <a:endParaRPr lang="en-US" sz="3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800" b="1" dirty="0" smtClean="0">
                <a:solidFill>
                  <a:srgbClr val="00B050"/>
                </a:solidFill>
              </a:rPr>
              <a:t>Self-esteem </a:t>
            </a:r>
            <a:r>
              <a:rPr lang="en-US" sz="3800" b="1" dirty="0">
                <a:solidFill>
                  <a:srgbClr val="00B050"/>
                </a:solidFill>
              </a:rPr>
              <a:t>has also been reported to predict stress in individuals with chronic </a:t>
            </a:r>
            <a:r>
              <a:rPr lang="en-US" sz="3800" b="1" dirty="0" smtClean="0">
                <a:solidFill>
                  <a:srgbClr val="00B050"/>
                </a:solidFill>
              </a:rPr>
              <a:t>disease</a:t>
            </a:r>
            <a:endParaRPr lang="en-US" sz="3800" b="1" dirty="0">
              <a:solidFill>
                <a:srgbClr val="00B050"/>
              </a:solidFill>
            </a:endParaRPr>
          </a:p>
          <a:p>
            <a:endParaRPr lang="en-US" sz="3800" dirty="0" smtClean="0"/>
          </a:p>
          <a:p>
            <a:pPr marL="0" indent="0">
              <a:buNone/>
            </a:pPr>
            <a:r>
              <a:rPr lang="en-US" sz="3800" dirty="0" smtClean="0">
                <a:solidFill>
                  <a:srgbClr val="C00000"/>
                </a:solidFill>
              </a:rPr>
              <a:t>Lazarus</a:t>
            </a:r>
            <a:r>
              <a:rPr lang="en-US" sz="3800" dirty="0" smtClean="0">
                <a:solidFill>
                  <a:srgbClr val="0070C0"/>
                </a:solidFill>
              </a:rPr>
              <a:t> - a </a:t>
            </a:r>
            <a:r>
              <a:rPr lang="en-US" sz="3800" dirty="0">
                <a:solidFill>
                  <a:srgbClr val="0070C0"/>
                </a:solidFill>
              </a:rPr>
              <a:t>potential stressor (e.g. external event) causes people to undergo two cognitive appraisal </a:t>
            </a:r>
            <a:r>
              <a:rPr lang="en-US" sz="3800" dirty="0" smtClean="0">
                <a:solidFill>
                  <a:srgbClr val="0070C0"/>
                </a:solidFill>
              </a:rPr>
              <a:t>processes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800" b="1" u="sng" dirty="0" smtClean="0"/>
              <a:t>primary appraisal </a:t>
            </a:r>
            <a:r>
              <a:rPr lang="en-US" sz="3800" b="1" dirty="0" smtClean="0"/>
              <a:t> - </a:t>
            </a:r>
            <a:r>
              <a:rPr lang="en-US" sz="3800" dirty="0" smtClean="0"/>
              <a:t>focuses </a:t>
            </a:r>
            <a:r>
              <a:rPr lang="en-US" sz="3800" dirty="0"/>
              <a:t>on the nature (positive, negative, or neutral) and respective level of threat an event </a:t>
            </a:r>
            <a:r>
              <a:rPr lang="en-US" sz="3800" dirty="0" smtClean="0"/>
              <a:t>presents</a:t>
            </a:r>
          </a:p>
          <a:p>
            <a:endParaRPr lang="en-US" sz="3800" dirty="0"/>
          </a:p>
          <a:p>
            <a:r>
              <a:rPr lang="en-US" sz="3800" b="1" u="sng" dirty="0" smtClean="0"/>
              <a:t>secondary </a:t>
            </a:r>
            <a:r>
              <a:rPr lang="en-US" sz="3800" b="1" u="sng" dirty="0"/>
              <a:t>appraisal </a:t>
            </a:r>
            <a:r>
              <a:rPr lang="en-US" sz="3800" b="1" dirty="0"/>
              <a:t> </a:t>
            </a:r>
            <a:r>
              <a:rPr lang="en-US" sz="3800" b="1" dirty="0" smtClean="0"/>
              <a:t>- </a:t>
            </a:r>
            <a:r>
              <a:rPr lang="en-US" sz="3800" dirty="0" smtClean="0"/>
              <a:t>determines one’s </a:t>
            </a:r>
            <a:r>
              <a:rPr lang="en-US" sz="3800" dirty="0"/>
              <a:t>available coping abilities and resources are sufficient to overcome the </a:t>
            </a:r>
            <a:r>
              <a:rPr lang="en-US" sz="3800" dirty="0" smtClean="0"/>
              <a:t>stressor</a:t>
            </a:r>
            <a:endParaRPr lang="en-US" sz="3800" dirty="0"/>
          </a:p>
          <a:p>
            <a:pPr marL="0" indent="0" algn="r">
              <a:buNone/>
            </a:pPr>
            <a:r>
              <a:rPr lang="en-US" dirty="0">
                <a:hlinkClick r:id="rId2"/>
              </a:rPr>
              <a:t>Lazarus and </a:t>
            </a:r>
            <a:r>
              <a:rPr lang="en-US" dirty="0" err="1">
                <a:hlinkClick r:id="rId2"/>
              </a:rPr>
              <a:t>Folkman</a:t>
            </a:r>
            <a:r>
              <a:rPr lang="en-US" dirty="0">
                <a:hlinkClick r:id="rId2"/>
              </a:rPr>
              <a:t> (1984)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3800" b="1" dirty="0" smtClean="0">
                <a:solidFill>
                  <a:srgbClr val="00B050"/>
                </a:solidFill>
              </a:rPr>
              <a:t>Individuals </a:t>
            </a:r>
            <a:r>
              <a:rPr lang="en-US" sz="3800" b="1" dirty="0">
                <a:solidFill>
                  <a:srgbClr val="00B050"/>
                </a:solidFill>
              </a:rPr>
              <a:t>with low self-esteem may lack the coping resources necessary to regulate environmental stressors </a:t>
            </a:r>
            <a:endParaRPr lang="en-US" sz="3800" b="1" dirty="0" smtClean="0">
              <a:solidFill>
                <a:srgbClr val="00B050"/>
              </a:solidFill>
            </a:endParaRPr>
          </a:p>
          <a:p>
            <a:pPr marL="0" indent="0" algn="r">
              <a:buNone/>
            </a:pPr>
            <a:r>
              <a:rPr lang="en-US" dirty="0" err="1" smtClean="0">
                <a:solidFill>
                  <a:srgbClr val="00B050"/>
                </a:solidFill>
                <a:hlinkClick r:id="rId3"/>
              </a:rPr>
              <a:t>Schneiderman</a:t>
            </a:r>
            <a:r>
              <a:rPr lang="en-US" dirty="0" smtClean="0">
                <a:solidFill>
                  <a:srgbClr val="00B050"/>
                </a:solidFill>
                <a:hlinkClick r:id="rId3"/>
              </a:rPr>
              <a:t> </a:t>
            </a:r>
            <a:r>
              <a:rPr lang="en-US" dirty="0">
                <a:solidFill>
                  <a:srgbClr val="00B050"/>
                </a:solidFill>
                <a:hlinkClick r:id="rId3"/>
              </a:rPr>
              <a:t>et al., </a:t>
            </a:r>
            <a:r>
              <a:rPr lang="en-US" dirty="0" smtClean="0">
                <a:solidFill>
                  <a:srgbClr val="00B050"/>
                </a:solidFill>
                <a:hlinkClick r:id="rId3"/>
              </a:rPr>
              <a:t>2005</a:t>
            </a:r>
            <a:r>
              <a:rPr lang="en-US" dirty="0">
                <a:solidFill>
                  <a:srgbClr val="00B05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3041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SELF ESTEEM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low self-esteem </a:t>
            </a:r>
            <a:r>
              <a:rPr lang="en-US" sz="2400" dirty="0" smtClean="0"/>
              <a:t>- with </a:t>
            </a:r>
            <a:r>
              <a:rPr lang="en-US" sz="2400" dirty="0"/>
              <a:t>negative life outcomes, </a:t>
            </a:r>
            <a:r>
              <a:rPr lang="en-US" sz="2400" dirty="0" smtClean="0"/>
              <a:t>including substance </a:t>
            </a:r>
            <a:r>
              <a:rPr lang="en-US" sz="2400" dirty="0"/>
              <a:t>abuse</a:t>
            </a:r>
            <a:r>
              <a:rPr lang="en-US" sz="2400" dirty="0" smtClean="0"/>
              <a:t>, delinquency</a:t>
            </a:r>
            <a:r>
              <a:rPr lang="en-US" sz="2400" dirty="0"/>
              <a:t>, unhappiness, </a:t>
            </a:r>
            <a:r>
              <a:rPr lang="en-US" sz="2400" dirty="0" smtClean="0"/>
              <a:t>depression, and </a:t>
            </a:r>
            <a:r>
              <a:rPr lang="en-US" sz="2400" dirty="0"/>
              <a:t>worsened recovery after </a:t>
            </a:r>
            <a:r>
              <a:rPr lang="en-US" sz="2400" dirty="0" smtClean="0"/>
              <a:t>illnesses</a:t>
            </a:r>
          </a:p>
          <a:p>
            <a:pPr marL="0" indent="0" algn="r">
              <a:buNone/>
            </a:pPr>
            <a:r>
              <a:rPr lang="en-US" sz="1600" dirty="0">
                <a:solidFill>
                  <a:srgbClr val="00B050"/>
                </a:solidFill>
              </a:rPr>
              <a:t>Leary and </a:t>
            </a:r>
            <a:r>
              <a:rPr lang="en-US" sz="1600" dirty="0" smtClean="0">
                <a:solidFill>
                  <a:srgbClr val="00B050"/>
                </a:solidFill>
              </a:rPr>
              <a:t>McDonald, 2003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High self esteem </a:t>
            </a:r>
            <a:r>
              <a:rPr lang="en-US" sz="2400" dirty="0" smtClean="0"/>
              <a:t>- </a:t>
            </a:r>
            <a:r>
              <a:rPr lang="en-US" sz="2400" dirty="0"/>
              <a:t>happiness and </a:t>
            </a:r>
            <a:r>
              <a:rPr lang="en-US" sz="2400" dirty="0" smtClean="0"/>
              <a:t>longevity</a:t>
            </a:r>
          </a:p>
          <a:p>
            <a:pPr marL="0" indent="0" algn="r">
              <a:buNone/>
            </a:pPr>
            <a:r>
              <a:rPr lang="en-US" sz="1600" dirty="0" err="1" smtClean="0">
                <a:solidFill>
                  <a:srgbClr val="00B050"/>
                </a:solidFill>
              </a:rPr>
              <a:t>Baumeister</a:t>
            </a:r>
            <a:r>
              <a:rPr lang="en-US" sz="1600" dirty="0" smtClean="0">
                <a:solidFill>
                  <a:srgbClr val="00B050"/>
                </a:solidFill>
              </a:rPr>
              <a:t> et al., 2003</a:t>
            </a: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In studies of aging, </a:t>
            </a:r>
            <a:r>
              <a:rPr lang="en-US" sz="2400" dirty="0">
                <a:solidFill>
                  <a:srgbClr val="C00000"/>
                </a:solidFill>
              </a:rPr>
              <a:t>a </a:t>
            </a:r>
            <a:r>
              <a:rPr lang="en-US" sz="2400" dirty="0" smtClean="0">
                <a:solidFill>
                  <a:srgbClr val="C00000"/>
                </a:solidFill>
              </a:rPr>
              <a:t>positive self-concept </a:t>
            </a:r>
            <a:r>
              <a:rPr lang="en-US" sz="2400" dirty="0">
                <a:solidFill>
                  <a:srgbClr val="C00000"/>
                </a:solidFill>
              </a:rPr>
              <a:t>and internal locus of control </a:t>
            </a:r>
            <a:r>
              <a:rPr lang="en-US" sz="2400" dirty="0" smtClean="0"/>
              <a:t>predict</a:t>
            </a:r>
            <a:r>
              <a:rPr lang="en-US" sz="2400" dirty="0" smtClean="0">
                <a:solidFill>
                  <a:srgbClr val="C00000"/>
                </a:solidFill>
              </a:rPr>
              <a:t> successful </a:t>
            </a:r>
            <a:r>
              <a:rPr lang="en-US" sz="2400" dirty="0">
                <a:solidFill>
                  <a:srgbClr val="C00000"/>
                </a:solidFill>
              </a:rPr>
              <a:t>aging, </a:t>
            </a:r>
            <a:r>
              <a:rPr lang="en-US" sz="2400" dirty="0"/>
              <a:t>predicting</a:t>
            </a:r>
            <a:r>
              <a:rPr lang="en-US" sz="2400" dirty="0">
                <a:solidFill>
                  <a:srgbClr val="C00000"/>
                </a:solidFill>
              </a:rPr>
              <a:t> independence, </a:t>
            </a:r>
            <a:r>
              <a:rPr lang="en-US" sz="2400" dirty="0" smtClean="0">
                <a:solidFill>
                  <a:srgbClr val="C00000"/>
                </a:solidFill>
              </a:rPr>
              <a:t>cognitive stability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C00000"/>
                </a:solidFill>
              </a:rPr>
              <a:t>general health 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0" indent="0" algn="r">
              <a:buNone/>
            </a:pPr>
            <a:r>
              <a:rPr lang="en-US" sz="1600" dirty="0" err="1" smtClean="0">
                <a:solidFill>
                  <a:srgbClr val="00B050"/>
                </a:solidFill>
              </a:rPr>
              <a:t>Baltes</a:t>
            </a:r>
            <a:r>
              <a:rPr lang="en-US" sz="1600" dirty="0" smtClean="0">
                <a:solidFill>
                  <a:srgbClr val="00B050"/>
                </a:solidFill>
              </a:rPr>
              <a:t> and </a:t>
            </a:r>
            <a:r>
              <a:rPr lang="en-US" sz="1600" dirty="0" err="1" smtClean="0">
                <a:solidFill>
                  <a:srgbClr val="00B050"/>
                </a:solidFill>
              </a:rPr>
              <a:t>Baltes</a:t>
            </a:r>
            <a:r>
              <a:rPr lang="en-US" sz="1600" dirty="0" smtClean="0">
                <a:solidFill>
                  <a:srgbClr val="00B050"/>
                </a:solidFill>
              </a:rPr>
              <a:t> 1990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20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GENETIC MAKEUP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influences </a:t>
            </a:r>
            <a:r>
              <a:rPr lang="en-US" sz="2800" b="1" dirty="0">
                <a:solidFill>
                  <a:srgbClr val="00B050"/>
                </a:solidFill>
              </a:rPr>
              <a:t>health and </a:t>
            </a:r>
            <a:r>
              <a:rPr lang="en-US" sz="2800" b="1" dirty="0" smtClean="0">
                <a:solidFill>
                  <a:srgbClr val="00B050"/>
                </a:solidFill>
              </a:rPr>
              <a:t>behavior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All human beings face stress when dealing when </a:t>
            </a:r>
            <a:r>
              <a:rPr lang="en-US" sz="2000" dirty="0"/>
              <a:t>faced with making a difficult or frustrating </a:t>
            </a:r>
            <a:r>
              <a:rPr lang="en-US" sz="2000" dirty="0" smtClean="0"/>
              <a:t>decision</a:t>
            </a:r>
          </a:p>
          <a:p>
            <a:r>
              <a:rPr lang="en-US" sz="2000" dirty="0" smtClean="0"/>
              <a:t>Some </a:t>
            </a:r>
            <a:r>
              <a:rPr lang="en-US" sz="2000" dirty="0"/>
              <a:t>individuals may have a heightened level of arousal in the central nervous system, causing them to react more excitedly to events and adapt more </a:t>
            </a:r>
            <a:r>
              <a:rPr lang="en-US" sz="2000" dirty="0" smtClean="0"/>
              <a:t>slowly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109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1416</Words>
  <Application>Microsoft Office PowerPoint</Application>
  <PresentationFormat>On-screen Show (4:3)</PresentationFormat>
  <Paragraphs>217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STRESS MANAGEMENT </vt:lpstr>
      <vt:lpstr>SCIENTIFIC FOUNDATIONS OF STRESS</vt:lpstr>
      <vt:lpstr>OUTLINE</vt:lpstr>
      <vt:lpstr>What is personality?</vt:lpstr>
      <vt:lpstr>Personality and stress</vt:lpstr>
      <vt:lpstr> Factors of Personality related to stress </vt:lpstr>
      <vt:lpstr>SELF ESTEEM </vt:lpstr>
      <vt:lpstr>SELF ESTEEM </vt:lpstr>
      <vt:lpstr>GENETIC MAKEUP</vt:lpstr>
      <vt:lpstr>LOCUS OF CONTROL </vt:lpstr>
      <vt:lpstr>PERSONALITY AND LOCUS OF CONTROL </vt:lpstr>
      <vt:lpstr>PowerPoint Presentation</vt:lpstr>
      <vt:lpstr>LOCUS OF CONTROL</vt:lpstr>
      <vt:lpstr>Personality types and stress</vt:lpstr>
      <vt:lpstr>Main Characteristics of Type A Behavior </vt:lpstr>
      <vt:lpstr> </vt:lpstr>
      <vt:lpstr> Hostile expressions: </vt:lpstr>
      <vt:lpstr>CHARACTERISTICS OF TYPE A PERSONALITY</vt:lpstr>
      <vt:lpstr> Type B Personalities </vt:lpstr>
      <vt:lpstr>Personality as a factor for inducing stress</vt:lpstr>
      <vt:lpstr>Type C </vt:lpstr>
      <vt:lpstr>Type D personality Traits</vt:lpstr>
      <vt:lpstr>PROTECTIVE FACTORS</vt:lpstr>
      <vt:lpstr>HARDINESS</vt:lpstr>
      <vt:lpstr> What made the two groups so different?  </vt:lpstr>
      <vt:lpstr> HARDINESS </vt:lpstr>
      <vt:lpstr>PowerPoint Presentation</vt:lpstr>
      <vt:lpstr> CULTURAL/ETHNIC BACKGROUND </vt:lpstr>
      <vt:lpstr>NOT TO FORGET…. </vt:lpstr>
      <vt:lpstr>Stress itself as a cause of stress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MANAGEMENT</dc:title>
  <dc:creator>CET</dc:creator>
  <cp:lastModifiedBy>CET</cp:lastModifiedBy>
  <cp:revision>34</cp:revision>
  <dcterms:created xsi:type="dcterms:W3CDTF">2016-08-13T08:11:51Z</dcterms:created>
  <dcterms:modified xsi:type="dcterms:W3CDTF">2017-03-14T13:01:54Z</dcterms:modified>
</cp:coreProperties>
</file>