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a1f8456af_1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a1f8456af_1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ebd36566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ebd36566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a1f8456af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a1f8456af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a1f8456af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a1f8456af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a1f8456af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a1f8456af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a1f8456af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a1f8456af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a1f8456af_2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a1f8456af_2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a1f8456af_2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a1f8456af_2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a1f8456af_2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a1f8456af_2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a1f8456af_2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7a1f8456af_2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bd3656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bd3656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7a1f8456af_2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7a1f8456af_2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a1f8456af_5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a1f8456af_5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7a1f8456af_2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7a1f8456af_2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cebd36566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cebd36566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a1f8456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a1f8456a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a1f8456af_2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a1f8456af_2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a1f8456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a1f8456a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7a1f8456a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7a1f8456a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a1f8456af_2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a1f8456af_2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7a1f8456a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7a1f8456a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ebd3656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ebd3656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a1f8456af_2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a1f8456af_2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7a1f8456af_2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7a1f8456af_2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a1f8456af_2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a1f8456af_2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7a1f8456af_2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7a1f8456af_2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a1f8456af_2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a1f8456af_2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a1f8456af_2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a1f8456af_2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7a1f8456af_2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7a1f8456af_2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7a1f8456af_2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7a1f8456af_2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7a1f8456af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7a1f8456af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7a1f8456af_2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7a1f8456af_2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ebd3656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ebd36566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a1f8456af_2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7a1f8456af_2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7a1f8456af_2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7a1f8456af_2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a1f8456af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7a1f8456af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bd3656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bd36566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1f8456af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a1f8456af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1f8456af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a1f8456af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1f8456af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a1f8456af_1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1f8456af_5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a1f8456af_5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Geo-Distributed Large-scale Systems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08700"/>
            <a:ext cx="8520600" cy="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 Lecture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Facebook's Memcached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distributed key-value store that supports the FB's social network. The system handles billions of requests per second and holds trillions of items.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they build super high capacity from mostly-off-the-shelf software.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the fundamental struggle between performance and consistency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Google's Spanner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Google’s scalable, multi-version, globally distributed, and synchronously replicated database.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they provide strong consistency without sacrificing performance*.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rare example of wide-area synchronous replication.</a:t>
            </a:r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of two geo-distributed systems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Facebook's Memcached Architecture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26252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242" name="Google Shape;242;p23"/>
          <p:cNvSpPr/>
          <p:nvPr/>
        </p:nvSpPr>
        <p:spPr>
          <a:xfrm>
            <a:off x="26252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243" name="Google Shape;243;p23"/>
          <p:cNvSpPr/>
          <p:nvPr/>
        </p:nvSpPr>
        <p:spPr>
          <a:xfrm>
            <a:off x="2310900" y="41712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1 (A-M)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4" name="Google Shape;244;p23"/>
          <p:cNvCxnSpPr>
            <a:stCxn id="245" idx="2"/>
            <a:endCxn id="243" idx="0"/>
          </p:cNvCxnSpPr>
          <p:nvPr/>
        </p:nvCxnSpPr>
        <p:spPr>
          <a:xfrm>
            <a:off x="1859234" y="2563725"/>
            <a:ext cx="1300200" cy="16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46" name="Google Shape;246;p23"/>
          <p:cNvSpPr/>
          <p:nvPr/>
        </p:nvSpPr>
        <p:spPr>
          <a:xfrm>
            <a:off x="3079075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47" name="Google Shape;247;p23"/>
          <p:cNvSpPr/>
          <p:nvPr/>
        </p:nvSpPr>
        <p:spPr>
          <a:xfrm>
            <a:off x="2941302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48" name="Google Shape;248;p23"/>
          <p:cNvSpPr/>
          <p:nvPr/>
        </p:nvSpPr>
        <p:spPr>
          <a:xfrm>
            <a:off x="2795371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49" name="Google Shape;249;p23"/>
          <p:cNvSpPr/>
          <p:nvPr/>
        </p:nvSpPr>
        <p:spPr>
          <a:xfrm>
            <a:off x="2641633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50" name="Google Shape;250;p23"/>
          <p:cNvSpPr/>
          <p:nvPr/>
        </p:nvSpPr>
        <p:spPr>
          <a:xfrm>
            <a:off x="4006462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251" name="Google Shape;251;p23"/>
          <p:cNvSpPr/>
          <p:nvPr/>
        </p:nvSpPr>
        <p:spPr>
          <a:xfrm>
            <a:off x="4006462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252" name="Google Shape;252;p23"/>
          <p:cNvSpPr/>
          <p:nvPr/>
        </p:nvSpPr>
        <p:spPr>
          <a:xfrm>
            <a:off x="5406797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253" name="Google Shape;253;p23"/>
          <p:cNvSpPr/>
          <p:nvPr/>
        </p:nvSpPr>
        <p:spPr>
          <a:xfrm>
            <a:off x="5406797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cxnSp>
        <p:nvCxnSpPr>
          <p:cNvPr id="254" name="Google Shape;254;p23"/>
          <p:cNvCxnSpPr>
            <a:stCxn id="245" idx="2"/>
            <a:endCxn id="255" idx="0"/>
          </p:cNvCxnSpPr>
          <p:nvPr/>
        </p:nvCxnSpPr>
        <p:spPr>
          <a:xfrm>
            <a:off x="1859234" y="2563725"/>
            <a:ext cx="3586200" cy="16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55" name="Google Shape;255;p23"/>
          <p:cNvSpPr/>
          <p:nvPr/>
        </p:nvSpPr>
        <p:spPr>
          <a:xfrm>
            <a:off x="4596900" y="41712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2 (N-Z)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4384053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57" name="Google Shape;257;p23"/>
          <p:cNvSpPr/>
          <p:nvPr/>
        </p:nvSpPr>
        <p:spPr>
          <a:xfrm>
            <a:off x="4246280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58" name="Google Shape;258;p23"/>
          <p:cNvSpPr/>
          <p:nvPr/>
        </p:nvSpPr>
        <p:spPr>
          <a:xfrm>
            <a:off x="4100349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59" name="Google Shape;259;p23"/>
          <p:cNvSpPr/>
          <p:nvPr/>
        </p:nvSpPr>
        <p:spPr>
          <a:xfrm>
            <a:off x="3946611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60" name="Google Shape;260;p23"/>
          <p:cNvSpPr/>
          <p:nvPr/>
        </p:nvSpPr>
        <p:spPr>
          <a:xfrm>
            <a:off x="5860588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61" name="Google Shape;261;p23"/>
          <p:cNvSpPr/>
          <p:nvPr/>
        </p:nvSpPr>
        <p:spPr>
          <a:xfrm>
            <a:off x="5722815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62" name="Google Shape;262;p23"/>
          <p:cNvSpPr/>
          <p:nvPr/>
        </p:nvSpPr>
        <p:spPr>
          <a:xfrm>
            <a:off x="5576884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63" name="Google Shape;263;p23"/>
          <p:cNvSpPr/>
          <p:nvPr/>
        </p:nvSpPr>
        <p:spPr>
          <a:xfrm>
            <a:off x="5423146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64" name="Google Shape;264;p23"/>
          <p:cNvSpPr/>
          <p:nvPr/>
        </p:nvSpPr>
        <p:spPr>
          <a:xfrm>
            <a:off x="6825862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265" name="Google Shape;265;p23"/>
          <p:cNvSpPr/>
          <p:nvPr/>
        </p:nvSpPr>
        <p:spPr>
          <a:xfrm>
            <a:off x="6825862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266" name="Google Shape;266;p23"/>
          <p:cNvSpPr/>
          <p:nvPr/>
        </p:nvSpPr>
        <p:spPr>
          <a:xfrm>
            <a:off x="7393740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67" name="Google Shape;267;p23"/>
          <p:cNvSpPr/>
          <p:nvPr/>
        </p:nvSpPr>
        <p:spPr>
          <a:xfrm>
            <a:off x="7255967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68" name="Google Shape;268;p23"/>
          <p:cNvSpPr/>
          <p:nvPr/>
        </p:nvSpPr>
        <p:spPr>
          <a:xfrm>
            <a:off x="7110036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69" name="Google Shape;269;p23"/>
          <p:cNvSpPr/>
          <p:nvPr/>
        </p:nvSpPr>
        <p:spPr>
          <a:xfrm>
            <a:off x="6842211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70" name="Google Shape;270;p23"/>
          <p:cNvSpPr/>
          <p:nvPr/>
        </p:nvSpPr>
        <p:spPr>
          <a:xfrm>
            <a:off x="12536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245" name="Google Shape;245;p23"/>
          <p:cNvSpPr/>
          <p:nvPr/>
        </p:nvSpPr>
        <p:spPr>
          <a:xfrm>
            <a:off x="12536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271" name="Google Shape;271;p23"/>
          <p:cNvSpPr/>
          <p:nvPr/>
        </p:nvSpPr>
        <p:spPr>
          <a:xfrm>
            <a:off x="1707475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72" name="Google Shape;272;p23"/>
          <p:cNvSpPr/>
          <p:nvPr/>
        </p:nvSpPr>
        <p:spPr>
          <a:xfrm>
            <a:off x="1569702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73" name="Google Shape;273;p23"/>
          <p:cNvSpPr/>
          <p:nvPr/>
        </p:nvSpPr>
        <p:spPr>
          <a:xfrm>
            <a:off x="1423771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74" name="Google Shape;274;p23"/>
          <p:cNvSpPr/>
          <p:nvPr/>
        </p:nvSpPr>
        <p:spPr>
          <a:xfrm>
            <a:off x="1270033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cxnSp>
        <p:nvCxnSpPr>
          <p:cNvPr id="275" name="Google Shape;275;p23"/>
          <p:cNvCxnSpPr>
            <a:stCxn id="242" idx="2"/>
            <a:endCxn id="243" idx="0"/>
          </p:cNvCxnSpPr>
          <p:nvPr/>
        </p:nvCxnSpPr>
        <p:spPr>
          <a:xfrm flipH="1">
            <a:off x="3159434" y="2563725"/>
            <a:ext cx="71400" cy="16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76" name="Google Shape;276;p23"/>
          <p:cNvCxnSpPr>
            <a:stCxn id="242" idx="2"/>
            <a:endCxn id="255" idx="0"/>
          </p:cNvCxnSpPr>
          <p:nvPr/>
        </p:nvCxnSpPr>
        <p:spPr>
          <a:xfrm>
            <a:off x="3230834" y="2563725"/>
            <a:ext cx="2214600" cy="16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77" name="Google Shape;277;p23"/>
          <p:cNvCxnSpPr>
            <a:stCxn id="251" idx="2"/>
            <a:endCxn id="243" idx="0"/>
          </p:cNvCxnSpPr>
          <p:nvPr/>
        </p:nvCxnSpPr>
        <p:spPr>
          <a:xfrm flipH="1">
            <a:off x="3159412" y="2563725"/>
            <a:ext cx="1452600" cy="16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78" name="Google Shape;278;p23"/>
          <p:cNvCxnSpPr>
            <a:stCxn id="251" idx="2"/>
            <a:endCxn id="255" idx="0"/>
          </p:cNvCxnSpPr>
          <p:nvPr/>
        </p:nvCxnSpPr>
        <p:spPr>
          <a:xfrm>
            <a:off x="4612012" y="2563725"/>
            <a:ext cx="833400" cy="16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79" name="Google Shape;279;p23"/>
          <p:cNvCxnSpPr>
            <a:stCxn id="253" idx="2"/>
            <a:endCxn id="243" idx="0"/>
          </p:cNvCxnSpPr>
          <p:nvPr/>
        </p:nvCxnSpPr>
        <p:spPr>
          <a:xfrm flipH="1">
            <a:off x="3159347" y="2563725"/>
            <a:ext cx="2853000" cy="16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80" name="Google Shape;280;p23"/>
          <p:cNvCxnSpPr>
            <a:endCxn id="255" idx="0"/>
          </p:cNvCxnSpPr>
          <p:nvPr/>
        </p:nvCxnSpPr>
        <p:spPr>
          <a:xfrm flipH="1">
            <a:off x="5445450" y="2563800"/>
            <a:ext cx="567000" cy="16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81" name="Google Shape;281;p23"/>
          <p:cNvCxnSpPr>
            <a:stCxn id="265" idx="2"/>
            <a:endCxn id="243" idx="0"/>
          </p:cNvCxnSpPr>
          <p:nvPr/>
        </p:nvCxnSpPr>
        <p:spPr>
          <a:xfrm flipH="1">
            <a:off x="3159412" y="2563725"/>
            <a:ext cx="4272000" cy="16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82" name="Google Shape;282;p23"/>
          <p:cNvCxnSpPr>
            <a:stCxn id="265" idx="2"/>
            <a:endCxn id="255" idx="0"/>
          </p:cNvCxnSpPr>
          <p:nvPr/>
        </p:nvCxnSpPr>
        <p:spPr>
          <a:xfrm flipH="1">
            <a:off x="5445412" y="2563725"/>
            <a:ext cx="1986000" cy="16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83" name="Google Shape;283;p23"/>
          <p:cNvSpPr txBox="1"/>
          <p:nvPr/>
        </p:nvSpPr>
        <p:spPr>
          <a:xfrm>
            <a:off x="6618125" y="3954525"/>
            <a:ext cx="2174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 are slow!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(Even for reads)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key is very popular?</a:t>
            </a:r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1168125" y="3085025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{userX: posts}</a:t>
            </a:r>
            <a:endParaRPr/>
          </a:p>
        </p:txBody>
      </p:sp>
      <p:sp>
        <p:nvSpPr>
          <p:cNvPr id="285" name="Google Shape;285;p23"/>
          <p:cNvSpPr txBox="1"/>
          <p:nvPr/>
        </p:nvSpPr>
        <p:spPr>
          <a:xfrm>
            <a:off x="2768325" y="2704025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{userX: friends}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an in-memory cache</a:t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26252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292" name="Google Shape;292;p24"/>
          <p:cNvSpPr/>
          <p:nvPr/>
        </p:nvSpPr>
        <p:spPr>
          <a:xfrm>
            <a:off x="26252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293" name="Google Shape;293;p24"/>
          <p:cNvSpPr/>
          <p:nvPr/>
        </p:nvSpPr>
        <p:spPr>
          <a:xfrm>
            <a:off x="2463300" y="44760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1 (A-M)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94" name="Google Shape;294;p24"/>
          <p:cNvCxnSpPr>
            <a:stCxn id="295" idx="2"/>
            <a:endCxn id="293" idx="0"/>
          </p:cNvCxnSpPr>
          <p:nvPr/>
        </p:nvCxnSpPr>
        <p:spPr>
          <a:xfrm>
            <a:off x="1859234" y="2563725"/>
            <a:ext cx="14526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96" name="Google Shape;296;p24"/>
          <p:cNvSpPr/>
          <p:nvPr/>
        </p:nvSpPr>
        <p:spPr>
          <a:xfrm>
            <a:off x="3079075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97" name="Google Shape;297;p24"/>
          <p:cNvSpPr/>
          <p:nvPr/>
        </p:nvSpPr>
        <p:spPr>
          <a:xfrm>
            <a:off x="2941302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98" name="Google Shape;298;p24"/>
          <p:cNvSpPr/>
          <p:nvPr/>
        </p:nvSpPr>
        <p:spPr>
          <a:xfrm>
            <a:off x="2795371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299" name="Google Shape;299;p24"/>
          <p:cNvSpPr/>
          <p:nvPr/>
        </p:nvSpPr>
        <p:spPr>
          <a:xfrm>
            <a:off x="2641633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00" name="Google Shape;300;p24"/>
          <p:cNvSpPr/>
          <p:nvPr/>
        </p:nvSpPr>
        <p:spPr>
          <a:xfrm>
            <a:off x="4006462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301" name="Google Shape;301;p24"/>
          <p:cNvSpPr/>
          <p:nvPr/>
        </p:nvSpPr>
        <p:spPr>
          <a:xfrm>
            <a:off x="4006462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302" name="Google Shape;302;p24"/>
          <p:cNvSpPr/>
          <p:nvPr/>
        </p:nvSpPr>
        <p:spPr>
          <a:xfrm>
            <a:off x="5406797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303" name="Google Shape;303;p24"/>
          <p:cNvSpPr/>
          <p:nvPr/>
        </p:nvSpPr>
        <p:spPr>
          <a:xfrm>
            <a:off x="5406797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cxnSp>
        <p:nvCxnSpPr>
          <p:cNvPr id="304" name="Google Shape;304;p24"/>
          <p:cNvCxnSpPr>
            <a:stCxn id="295" idx="2"/>
            <a:endCxn id="305" idx="0"/>
          </p:cNvCxnSpPr>
          <p:nvPr/>
        </p:nvCxnSpPr>
        <p:spPr>
          <a:xfrm>
            <a:off x="1859234" y="2563725"/>
            <a:ext cx="37386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05" name="Google Shape;305;p24"/>
          <p:cNvSpPr/>
          <p:nvPr/>
        </p:nvSpPr>
        <p:spPr>
          <a:xfrm>
            <a:off x="4749300" y="44760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2 (N-Z)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4384053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07" name="Google Shape;307;p24"/>
          <p:cNvSpPr/>
          <p:nvPr/>
        </p:nvSpPr>
        <p:spPr>
          <a:xfrm>
            <a:off x="4246280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08" name="Google Shape;308;p24"/>
          <p:cNvSpPr/>
          <p:nvPr/>
        </p:nvSpPr>
        <p:spPr>
          <a:xfrm>
            <a:off x="4100349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09" name="Google Shape;309;p24"/>
          <p:cNvSpPr/>
          <p:nvPr/>
        </p:nvSpPr>
        <p:spPr>
          <a:xfrm>
            <a:off x="3946611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10" name="Google Shape;310;p24"/>
          <p:cNvSpPr/>
          <p:nvPr/>
        </p:nvSpPr>
        <p:spPr>
          <a:xfrm>
            <a:off x="5860588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11" name="Google Shape;311;p24"/>
          <p:cNvSpPr/>
          <p:nvPr/>
        </p:nvSpPr>
        <p:spPr>
          <a:xfrm>
            <a:off x="5722815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12" name="Google Shape;312;p24"/>
          <p:cNvSpPr/>
          <p:nvPr/>
        </p:nvSpPr>
        <p:spPr>
          <a:xfrm>
            <a:off x="5576884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13" name="Google Shape;313;p24"/>
          <p:cNvSpPr/>
          <p:nvPr/>
        </p:nvSpPr>
        <p:spPr>
          <a:xfrm>
            <a:off x="5423146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14" name="Google Shape;314;p24"/>
          <p:cNvSpPr/>
          <p:nvPr/>
        </p:nvSpPr>
        <p:spPr>
          <a:xfrm>
            <a:off x="6825862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315" name="Google Shape;315;p24"/>
          <p:cNvSpPr/>
          <p:nvPr/>
        </p:nvSpPr>
        <p:spPr>
          <a:xfrm>
            <a:off x="6825862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316" name="Google Shape;316;p24"/>
          <p:cNvSpPr/>
          <p:nvPr/>
        </p:nvSpPr>
        <p:spPr>
          <a:xfrm>
            <a:off x="7393740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17" name="Google Shape;317;p24"/>
          <p:cNvSpPr/>
          <p:nvPr/>
        </p:nvSpPr>
        <p:spPr>
          <a:xfrm>
            <a:off x="7255967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18" name="Google Shape;318;p24"/>
          <p:cNvSpPr/>
          <p:nvPr/>
        </p:nvSpPr>
        <p:spPr>
          <a:xfrm>
            <a:off x="7110036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19" name="Google Shape;319;p24"/>
          <p:cNvSpPr/>
          <p:nvPr/>
        </p:nvSpPr>
        <p:spPr>
          <a:xfrm>
            <a:off x="6842211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20" name="Google Shape;320;p24"/>
          <p:cNvSpPr/>
          <p:nvPr/>
        </p:nvSpPr>
        <p:spPr>
          <a:xfrm>
            <a:off x="12536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295" name="Google Shape;295;p24"/>
          <p:cNvSpPr/>
          <p:nvPr/>
        </p:nvSpPr>
        <p:spPr>
          <a:xfrm>
            <a:off x="12536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321" name="Google Shape;321;p24"/>
          <p:cNvSpPr/>
          <p:nvPr/>
        </p:nvSpPr>
        <p:spPr>
          <a:xfrm>
            <a:off x="1707475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22" name="Google Shape;322;p24"/>
          <p:cNvSpPr/>
          <p:nvPr/>
        </p:nvSpPr>
        <p:spPr>
          <a:xfrm>
            <a:off x="1569702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23" name="Google Shape;323;p24"/>
          <p:cNvSpPr/>
          <p:nvPr/>
        </p:nvSpPr>
        <p:spPr>
          <a:xfrm>
            <a:off x="1423771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24" name="Google Shape;324;p24"/>
          <p:cNvSpPr/>
          <p:nvPr/>
        </p:nvSpPr>
        <p:spPr>
          <a:xfrm>
            <a:off x="1270033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cxnSp>
        <p:nvCxnSpPr>
          <p:cNvPr id="325" name="Google Shape;325;p24"/>
          <p:cNvCxnSpPr>
            <a:stCxn id="292" idx="2"/>
            <a:endCxn id="293" idx="0"/>
          </p:cNvCxnSpPr>
          <p:nvPr/>
        </p:nvCxnSpPr>
        <p:spPr>
          <a:xfrm>
            <a:off x="3230834" y="2563725"/>
            <a:ext cx="810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26" name="Google Shape;326;p24"/>
          <p:cNvCxnSpPr>
            <a:stCxn id="292" idx="2"/>
            <a:endCxn id="305" idx="0"/>
          </p:cNvCxnSpPr>
          <p:nvPr/>
        </p:nvCxnSpPr>
        <p:spPr>
          <a:xfrm>
            <a:off x="3230834" y="2563725"/>
            <a:ext cx="23670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27" name="Google Shape;327;p24"/>
          <p:cNvCxnSpPr>
            <a:stCxn id="301" idx="2"/>
            <a:endCxn id="293" idx="0"/>
          </p:cNvCxnSpPr>
          <p:nvPr/>
        </p:nvCxnSpPr>
        <p:spPr>
          <a:xfrm flipH="1">
            <a:off x="3311812" y="2563725"/>
            <a:ext cx="13002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28" name="Google Shape;328;p24"/>
          <p:cNvCxnSpPr>
            <a:stCxn id="301" idx="2"/>
            <a:endCxn id="305" idx="0"/>
          </p:cNvCxnSpPr>
          <p:nvPr/>
        </p:nvCxnSpPr>
        <p:spPr>
          <a:xfrm>
            <a:off x="4612012" y="2563725"/>
            <a:ext cx="9858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29" name="Google Shape;329;p24"/>
          <p:cNvCxnSpPr>
            <a:stCxn id="303" idx="2"/>
            <a:endCxn id="293" idx="0"/>
          </p:cNvCxnSpPr>
          <p:nvPr/>
        </p:nvCxnSpPr>
        <p:spPr>
          <a:xfrm flipH="1">
            <a:off x="3311747" y="2563725"/>
            <a:ext cx="27006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30" name="Google Shape;330;p24"/>
          <p:cNvCxnSpPr>
            <a:stCxn id="303" idx="2"/>
            <a:endCxn id="305" idx="0"/>
          </p:cNvCxnSpPr>
          <p:nvPr/>
        </p:nvCxnSpPr>
        <p:spPr>
          <a:xfrm flipH="1">
            <a:off x="5597747" y="2563725"/>
            <a:ext cx="4146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31" name="Google Shape;331;p24"/>
          <p:cNvCxnSpPr>
            <a:stCxn id="315" idx="2"/>
            <a:endCxn id="293" idx="0"/>
          </p:cNvCxnSpPr>
          <p:nvPr/>
        </p:nvCxnSpPr>
        <p:spPr>
          <a:xfrm flipH="1">
            <a:off x="3311812" y="2563725"/>
            <a:ext cx="41196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32" name="Google Shape;332;p24"/>
          <p:cNvCxnSpPr>
            <a:stCxn id="315" idx="2"/>
            <a:endCxn id="305" idx="0"/>
          </p:cNvCxnSpPr>
          <p:nvPr/>
        </p:nvCxnSpPr>
        <p:spPr>
          <a:xfrm flipH="1">
            <a:off x="5597812" y="2563725"/>
            <a:ext cx="18336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33" name="Google Shape;333;p24"/>
          <p:cNvSpPr/>
          <p:nvPr/>
        </p:nvSpPr>
        <p:spPr>
          <a:xfrm>
            <a:off x="1253675" y="3266175"/>
            <a:ext cx="6783300" cy="5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In-memory cache</a:t>
            </a:r>
            <a:endParaRPr sz="17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Memcached</a:t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>
            <a:off x="26252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340" name="Google Shape;340;p25"/>
          <p:cNvSpPr/>
          <p:nvPr/>
        </p:nvSpPr>
        <p:spPr>
          <a:xfrm>
            <a:off x="26252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341" name="Google Shape;341;p25"/>
          <p:cNvSpPr/>
          <p:nvPr/>
        </p:nvSpPr>
        <p:spPr>
          <a:xfrm>
            <a:off x="4901700" y="44760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1 (A-M)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42" name="Google Shape;342;p25"/>
          <p:cNvCxnSpPr>
            <a:stCxn id="343" idx="2"/>
            <a:endCxn id="341" idx="0"/>
          </p:cNvCxnSpPr>
          <p:nvPr/>
        </p:nvCxnSpPr>
        <p:spPr>
          <a:xfrm>
            <a:off x="1859234" y="2563725"/>
            <a:ext cx="38910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44" name="Google Shape;344;p25"/>
          <p:cNvSpPr/>
          <p:nvPr/>
        </p:nvSpPr>
        <p:spPr>
          <a:xfrm>
            <a:off x="3079075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45" name="Google Shape;345;p25"/>
          <p:cNvSpPr/>
          <p:nvPr/>
        </p:nvSpPr>
        <p:spPr>
          <a:xfrm>
            <a:off x="2941302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46" name="Google Shape;346;p25"/>
          <p:cNvSpPr/>
          <p:nvPr/>
        </p:nvSpPr>
        <p:spPr>
          <a:xfrm>
            <a:off x="2795371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47" name="Google Shape;347;p25"/>
          <p:cNvSpPr/>
          <p:nvPr/>
        </p:nvSpPr>
        <p:spPr>
          <a:xfrm>
            <a:off x="2641633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48" name="Google Shape;348;p25"/>
          <p:cNvSpPr/>
          <p:nvPr/>
        </p:nvSpPr>
        <p:spPr>
          <a:xfrm>
            <a:off x="4006462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349" name="Google Shape;349;p25"/>
          <p:cNvSpPr/>
          <p:nvPr/>
        </p:nvSpPr>
        <p:spPr>
          <a:xfrm>
            <a:off x="4006462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350" name="Google Shape;350;p25"/>
          <p:cNvSpPr/>
          <p:nvPr/>
        </p:nvSpPr>
        <p:spPr>
          <a:xfrm>
            <a:off x="5406797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351" name="Google Shape;351;p25"/>
          <p:cNvSpPr/>
          <p:nvPr/>
        </p:nvSpPr>
        <p:spPr>
          <a:xfrm>
            <a:off x="5406797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cxnSp>
        <p:nvCxnSpPr>
          <p:cNvPr id="352" name="Google Shape;352;p25"/>
          <p:cNvCxnSpPr>
            <a:stCxn id="343" idx="2"/>
            <a:endCxn id="353" idx="0"/>
          </p:cNvCxnSpPr>
          <p:nvPr/>
        </p:nvCxnSpPr>
        <p:spPr>
          <a:xfrm>
            <a:off x="1859234" y="2563725"/>
            <a:ext cx="61770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53" name="Google Shape;353;p25"/>
          <p:cNvSpPr/>
          <p:nvPr/>
        </p:nvSpPr>
        <p:spPr>
          <a:xfrm>
            <a:off x="7187700" y="44760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2 (N-Z)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4384053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55" name="Google Shape;355;p25"/>
          <p:cNvSpPr/>
          <p:nvPr/>
        </p:nvSpPr>
        <p:spPr>
          <a:xfrm>
            <a:off x="4246280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56" name="Google Shape;356;p25"/>
          <p:cNvSpPr/>
          <p:nvPr/>
        </p:nvSpPr>
        <p:spPr>
          <a:xfrm>
            <a:off x="4100349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57" name="Google Shape;357;p25"/>
          <p:cNvSpPr/>
          <p:nvPr/>
        </p:nvSpPr>
        <p:spPr>
          <a:xfrm>
            <a:off x="3946611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58" name="Google Shape;358;p25"/>
          <p:cNvSpPr/>
          <p:nvPr/>
        </p:nvSpPr>
        <p:spPr>
          <a:xfrm>
            <a:off x="5860588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59" name="Google Shape;359;p25"/>
          <p:cNvSpPr/>
          <p:nvPr/>
        </p:nvSpPr>
        <p:spPr>
          <a:xfrm>
            <a:off x="5722815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60" name="Google Shape;360;p25"/>
          <p:cNvSpPr/>
          <p:nvPr/>
        </p:nvSpPr>
        <p:spPr>
          <a:xfrm>
            <a:off x="5576884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61" name="Google Shape;361;p25"/>
          <p:cNvSpPr/>
          <p:nvPr/>
        </p:nvSpPr>
        <p:spPr>
          <a:xfrm>
            <a:off x="5423146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62" name="Google Shape;362;p25"/>
          <p:cNvSpPr/>
          <p:nvPr/>
        </p:nvSpPr>
        <p:spPr>
          <a:xfrm>
            <a:off x="6825862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363" name="Google Shape;363;p25"/>
          <p:cNvSpPr/>
          <p:nvPr/>
        </p:nvSpPr>
        <p:spPr>
          <a:xfrm>
            <a:off x="6825862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364" name="Google Shape;364;p25"/>
          <p:cNvSpPr/>
          <p:nvPr/>
        </p:nvSpPr>
        <p:spPr>
          <a:xfrm>
            <a:off x="7393740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65" name="Google Shape;365;p25"/>
          <p:cNvSpPr/>
          <p:nvPr/>
        </p:nvSpPr>
        <p:spPr>
          <a:xfrm>
            <a:off x="7255967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66" name="Google Shape;366;p25"/>
          <p:cNvSpPr/>
          <p:nvPr/>
        </p:nvSpPr>
        <p:spPr>
          <a:xfrm>
            <a:off x="7110036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67" name="Google Shape;367;p25"/>
          <p:cNvSpPr/>
          <p:nvPr/>
        </p:nvSpPr>
        <p:spPr>
          <a:xfrm>
            <a:off x="6842211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68" name="Google Shape;368;p25"/>
          <p:cNvSpPr/>
          <p:nvPr/>
        </p:nvSpPr>
        <p:spPr>
          <a:xfrm>
            <a:off x="12536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343" name="Google Shape;343;p25"/>
          <p:cNvSpPr/>
          <p:nvPr/>
        </p:nvSpPr>
        <p:spPr>
          <a:xfrm>
            <a:off x="12536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369" name="Google Shape;369;p25"/>
          <p:cNvSpPr/>
          <p:nvPr/>
        </p:nvSpPr>
        <p:spPr>
          <a:xfrm>
            <a:off x="1707475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70" name="Google Shape;370;p25"/>
          <p:cNvSpPr/>
          <p:nvPr/>
        </p:nvSpPr>
        <p:spPr>
          <a:xfrm>
            <a:off x="1569702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71" name="Google Shape;371;p25"/>
          <p:cNvSpPr/>
          <p:nvPr/>
        </p:nvSpPr>
        <p:spPr>
          <a:xfrm>
            <a:off x="1423771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72" name="Google Shape;372;p25"/>
          <p:cNvSpPr/>
          <p:nvPr/>
        </p:nvSpPr>
        <p:spPr>
          <a:xfrm>
            <a:off x="1270033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cxnSp>
        <p:nvCxnSpPr>
          <p:cNvPr id="373" name="Google Shape;373;p25"/>
          <p:cNvCxnSpPr>
            <a:stCxn id="340" idx="2"/>
            <a:endCxn id="341" idx="0"/>
          </p:cNvCxnSpPr>
          <p:nvPr/>
        </p:nvCxnSpPr>
        <p:spPr>
          <a:xfrm>
            <a:off x="3230834" y="2563725"/>
            <a:ext cx="25194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74" name="Google Shape;374;p25"/>
          <p:cNvCxnSpPr>
            <a:stCxn id="340" idx="2"/>
            <a:endCxn id="353" idx="0"/>
          </p:cNvCxnSpPr>
          <p:nvPr/>
        </p:nvCxnSpPr>
        <p:spPr>
          <a:xfrm>
            <a:off x="3230834" y="2563725"/>
            <a:ext cx="48054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75" name="Google Shape;375;p25"/>
          <p:cNvCxnSpPr>
            <a:stCxn id="349" idx="2"/>
            <a:endCxn id="341" idx="0"/>
          </p:cNvCxnSpPr>
          <p:nvPr/>
        </p:nvCxnSpPr>
        <p:spPr>
          <a:xfrm>
            <a:off x="4612012" y="2563725"/>
            <a:ext cx="11382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76" name="Google Shape;376;p25"/>
          <p:cNvCxnSpPr>
            <a:stCxn id="349" idx="2"/>
            <a:endCxn id="353" idx="0"/>
          </p:cNvCxnSpPr>
          <p:nvPr/>
        </p:nvCxnSpPr>
        <p:spPr>
          <a:xfrm>
            <a:off x="4612012" y="2563725"/>
            <a:ext cx="34242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77" name="Google Shape;377;p25"/>
          <p:cNvCxnSpPr>
            <a:stCxn id="351" idx="2"/>
            <a:endCxn id="341" idx="0"/>
          </p:cNvCxnSpPr>
          <p:nvPr/>
        </p:nvCxnSpPr>
        <p:spPr>
          <a:xfrm flipH="1">
            <a:off x="5750147" y="2563725"/>
            <a:ext cx="2622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78" name="Google Shape;378;p25"/>
          <p:cNvCxnSpPr>
            <a:stCxn id="351" idx="2"/>
            <a:endCxn id="353" idx="0"/>
          </p:cNvCxnSpPr>
          <p:nvPr/>
        </p:nvCxnSpPr>
        <p:spPr>
          <a:xfrm>
            <a:off x="6012347" y="2563725"/>
            <a:ext cx="20238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79" name="Google Shape;379;p25"/>
          <p:cNvCxnSpPr>
            <a:stCxn id="363" idx="2"/>
            <a:endCxn id="341" idx="0"/>
          </p:cNvCxnSpPr>
          <p:nvPr/>
        </p:nvCxnSpPr>
        <p:spPr>
          <a:xfrm flipH="1">
            <a:off x="5750212" y="2563725"/>
            <a:ext cx="16812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80" name="Google Shape;380;p25"/>
          <p:cNvCxnSpPr>
            <a:stCxn id="363" idx="2"/>
            <a:endCxn id="353" idx="0"/>
          </p:cNvCxnSpPr>
          <p:nvPr/>
        </p:nvCxnSpPr>
        <p:spPr>
          <a:xfrm>
            <a:off x="7431412" y="2563725"/>
            <a:ext cx="6048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81" name="Google Shape;381;p25"/>
          <p:cNvSpPr/>
          <p:nvPr/>
        </p:nvSpPr>
        <p:spPr>
          <a:xfrm>
            <a:off x="496475" y="3772225"/>
            <a:ext cx="2519400" cy="11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In-memory cache</a:t>
            </a:r>
            <a:endParaRPr sz="1700" b="1"/>
          </a:p>
        </p:txBody>
      </p:sp>
      <p:cxnSp>
        <p:nvCxnSpPr>
          <p:cNvPr id="382" name="Google Shape;382;p25"/>
          <p:cNvCxnSpPr>
            <a:endCxn id="381" idx="0"/>
          </p:cNvCxnSpPr>
          <p:nvPr/>
        </p:nvCxnSpPr>
        <p:spPr>
          <a:xfrm flipH="1">
            <a:off x="1756175" y="2563825"/>
            <a:ext cx="103200" cy="12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25"/>
          <p:cNvCxnSpPr>
            <a:stCxn id="340" idx="2"/>
            <a:endCxn id="381" idx="0"/>
          </p:cNvCxnSpPr>
          <p:nvPr/>
        </p:nvCxnSpPr>
        <p:spPr>
          <a:xfrm flipH="1">
            <a:off x="1756034" y="2563725"/>
            <a:ext cx="1474800" cy="12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25"/>
          <p:cNvCxnSpPr>
            <a:stCxn id="349" idx="2"/>
            <a:endCxn id="381" idx="0"/>
          </p:cNvCxnSpPr>
          <p:nvPr/>
        </p:nvCxnSpPr>
        <p:spPr>
          <a:xfrm flipH="1">
            <a:off x="1756312" y="2563725"/>
            <a:ext cx="2855700" cy="12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25"/>
          <p:cNvCxnSpPr>
            <a:stCxn id="351" idx="2"/>
            <a:endCxn id="381" idx="0"/>
          </p:cNvCxnSpPr>
          <p:nvPr/>
        </p:nvCxnSpPr>
        <p:spPr>
          <a:xfrm flipH="1">
            <a:off x="1756247" y="2563725"/>
            <a:ext cx="4256100" cy="12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25"/>
          <p:cNvCxnSpPr>
            <a:stCxn id="363" idx="2"/>
            <a:endCxn id="381" idx="0"/>
          </p:cNvCxnSpPr>
          <p:nvPr/>
        </p:nvCxnSpPr>
        <p:spPr>
          <a:xfrm flipH="1">
            <a:off x="1756312" y="2563725"/>
            <a:ext cx="5675100" cy="12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25"/>
          <p:cNvSpPr/>
          <p:nvPr/>
        </p:nvSpPr>
        <p:spPr>
          <a:xfrm>
            <a:off x="572675" y="3848425"/>
            <a:ext cx="2519400" cy="11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In-memory cache</a:t>
            </a:r>
            <a:endParaRPr sz="1700" b="1"/>
          </a:p>
        </p:txBody>
      </p:sp>
      <p:sp>
        <p:nvSpPr>
          <p:cNvPr id="388" name="Google Shape;388;p25"/>
          <p:cNvSpPr/>
          <p:nvPr/>
        </p:nvSpPr>
        <p:spPr>
          <a:xfrm>
            <a:off x="648875" y="3924625"/>
            <a:ext cx="2519400" cy="11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In-memory cache</a:t>
            </a:r>
            <a:endParaRPr sz="1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{k1: v1, k2: v2, k3: v3}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Reads work?</a:t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>
            <a:off x="26252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395" name="Google Shape;395;p26"/>
          <p:cNvSpPr/>
          <p:nvPr/>
        </p:nvSpPr>
        <p:spPr>
          <a:xfrm>
            <a:off x="26252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396" name="Google Shape;396;p26"/>
          <p:cNvSpPr/>
          <p:nvPr/>
        </p:nvSpPr>
        <p:spPr>
          <a:xfrm>
            <a:off x="4901700" y="44760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1 (A-M)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3079075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98" name="Google Shape;398;p26"/>
          <p:cNvSpPr/>
          <p:nvPr/>
        </p:nvSpPr>
        <p:spPr>
          <a:xfrm>
            <a:off x="2941302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399" name="Google Shape;399;p26"/>
          <p:cNvSpPr/>
          <p:nvPr/>
        </p:nvSpPr>
        <p:spPr>
          <a:xfrm>
            <a:off x="2795371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00" name="Google Shape;400;p26"/>
          <p:cNvSpPr/>
          <p:nvPr/>
        </p:nvSpPr>
        <p:spPr>
          <a:xfrm>
            <a:off x="2641633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01" name="Google Shape;401;p26"/>
          <p:cNvSpPr/>
          <p:nvPr/>
        </p:nvSpPr>
        <p:spPr>
          <a:xfrm>
            <a:off x="7187700" y="44760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2 (N-Z)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12536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403" name="Google Shape;403;p26"/>
          <p:cNvSpPr/>
          <p:nvPr/>
        </p:nvSpPr>
        <p:spPr>
          <a:xfrm>
            <a:off x="12536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404" name="Google Shape;404;p26"/>
          <p:cNvSpPr/>
          <p:nvPr/>
        </p:nvSpPr>
        <p:spPr>
          <a:xfrm>
            <a:off x="1707475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05" name="Google Shape;405;p26"/>
          <p:cNvSpPr/>
          <p:nvPr/>
        </p:nvSpPr>
        <p:spPr>
          <a:xfrm>
            <a:off x="1569702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06" name="Google Shape;406;p26"/>
          <p:cNvSpPr/>
          <p:nvPr/>
        </p:nvSpPr>
        <p:spPr>
          <a:xfrm>
            <a:off x="1423771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07" name="Google Shape;407;p26"/>
          <p:cNvSpPr/>
          <p:nvPr/>
        </p:nvSpPr>
        <p:spPr>
          <a:xfrm>
            <a:off x="1270033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08" name="Google Shape;408;p26"/>
          <p:cNvSpPr/>
          <p:nvPr/>
        </p:nvSpPr>
        <p:spPr>
          <a:xfrm>
            <a:off x="496475" y="3772225"/>
            <a:ext cx="2519400" cy="11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In-memory cache</a:t>
            </a:r>
            <a:endParaRPr sz="1700" b="1"/>
          </a:p>
        </p:txBody>
      </p:sp>
      <p:cxnSp>
        <p:nvCxnSpPr>
          <p:cNvPr id="409" name="Google Shape;409;p26"/>
          <p:cNvCxnSpPr>
            <a:endCxn id="408" idx="0"/>
          </p:cNvCxnSpPr>
          <p:nvPr/>
        </p:nvCxnSpPr>
        <p:spPr>
          <a:xfrm flipH="1">
            <a:off x="1756175" y="2563825"/>
            <a:ext cx="103200" cy="12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26"/>
          <p:cNvCxnSpPr>
            <a:stCxn id="395" idx="2"/>
            <a:endCxn id="408" idx="0"/>
          </p:cNvCxnSpPr>
          <p:nvPr/>
        </p:nvCxnSpPr>
        <p:spPr>
          <a:xfrm flipH="1">
            <a:off x="1756034" y="2563725"/>
            <a:ext cx="1474800" cy="12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p26"/>
          <p:cNvSpPr/>
          <p:nvPr/>
        </p:nvSpPr>
        <p:spPr>
          <a:xfrm>
            <a:off x="572675" y="3848425"/>
            <a:ext cx="2519400" cy="11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In-memory cache</a:t>
            </a:r>
            <a:endParaRPr sz="1700" b="1"/>
          </a:p>
        </p:txBody>
      </p:sp>
      <p:sp>
        <p:nvSpPr>
          <p:cNvPr id="412" name="Google Shape;412;p26"/>
          <p:cNvSpPr/>
          <p:nvPr/>
        </p:nvSpPr>
        <p:spPr>
          <a:xfrm>
            <a:off x="648875" y="3924625"/>
            <a:ext cx="2519400" cy="11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In-memory cache</a:t>
            </a:r>
            <a:endParaRPr sz="1700" b="1"/>
          </a:p>
        </p:txBody>
      </p:sp>
      <p:cxnSp>
        <p:nvCxnSpPr>
          <p:cNvPr id="413" name="Google Shape;413;p26"/>
          <p:cNvCxnSpPr>
            <a:stCxn id="403" idx="2"/>
            <a:endCxn id="396" idx="0"/>
          </p:cNvCxnSpPr>
          <p:nvPr/>
        </p:nvCxnSpPr>
        <p:spPr>
          <a:xfrm>
            <a:off x="1859234" y="2563725"/>
            <a:ext cx="38910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26"/>
          <p:cNvCxnSpPr>
            <a:stCxn id="403" idx="2"/>
            <a:endCxn id="401" idx="0"/>
          </p:cNvCxnSpPr>
          <p:nvPr/>
        </p:nvCxnSpPr>
        <p:spPr>
          <a:xfrm>
            <a:off x="1859234" y="2563725"/>
            <a:ext cx="61770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26"/>
          <p:cNvCxnSpPr>
            <a:stCxn id="395" idx="2"/>
            <a:endCxn id="396" idx="0"/>
          </p:cNvCxnSpPr>
          <p:nvPr/>
        </p:nvCxnSpPr>
        <p:spPr>
          <a:xfrm>
            <a:off x="3230834" y="2563725"/>
            <a:ext cx="25194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" name="Google Shape;416;p26"/>
          <p:cNvCxnSpPr>
            <a:stCxn id="395" idx="2"/>
            <a:endCxn id="401" idx="0"/>
          </p:cNvCxnSpPr>
          <p:nvPr/>
        </p:nvCxnSpPr>
        <p:spPr>
          <a:xfrm>
            <a:off x="3230834" y="2563725"/>
            <a:ext cx="48054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Google Shape;417;p26"/>
          <p:cNvSpPr txBox="1"/>
          <p:nvPr/>
        </p:nvSpPr>
        <p:spPr>
          <a:xfrm>
            <a:off x="5134400" y="1206600"/>
            <a:ext cx="3840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Fetch value for key from in-memory cache  (computes hash(key) to choose cache server)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if value is empty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fetch value from Database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set (key, value) in the cache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Writes work?</a:t>
            </a:r>
            <a:endParaRPr/>
          </a:p>
        </p:txBody>
      </p:sp>
      <p:sp>
        <p:nvSpPr>
          <p:cNvPr id="423" name="Google Shape;423;p27"/>
          <p:cNvSpPr/>
          <p:nvPr/>
        </p:nvSpPr>
        <p:spPr>
          <a:xfrm>
            <a:off x="26252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424" name="Google Shape;424;p27"/>
          <p:cNvSpPr/>
          <p:nvPr/>
        </p:nvSpPr>
        <p:spPr>
          <a:xfrm>
            <a:off x="26252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425" name="Google Shape;425;p27"/>
          <p:cNvSpPr/>
          <p:nvPr/>
        </p:nvSpPr>
        <p:spPr>
          <a:xfrm>
            <a:off x="4901700" y="44760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1 (A-M)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3079075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27" name="Google Shape;427;p27"/>
          <p:cNvSpPr/>
          <p:nvPr/>
        </p:nvSpPr>
        <p:spPr>
          <a:xfrm>
            <a:off x="2941302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28" name="Google Shape;428;p27"/>
          <p:cNvSpPr/>
          <p:nvPr/>
        </p:nvSpPr>
        <p:spPr>
          <a:xfrm>
            <a:off x="2795371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29" name="Google Shape;429;p27"/>
          <p:cNvSpPr/>
          <p:nvPr/>
        </p:nvSpPr>
        <p:spPr>
          <a:xfrm>
            <a:off x="2641633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30" name="Google Shape;430;p27"/>
          <p:cNvSpPr/>
          <p:nvPr/>
        </p:nvSpPr>
        <p:spPr>
          <a:xfrm>
            <a:off x="7187700" y="44760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2 (N-Z)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12536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432" name="Google Shape;432;p27"/>
          <p:cNvSpPr/>
          <p:nvPr/>
        </p:nvSpPr>
        <p:spPr>
          <a:xfrm>
            <a:off x="12536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433" name="Google Shape;433;p27"/>
          <p:cNvSpPr/>
          <p:nvPr/>
        </p:nvSpPr>
        <p:spPr>
          <a:xfrm>
            <a:off x="1707475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34" name="Google Shape;434;p27"/>
          <p:cNvSpPr/>
          <p:nvPr/>
        </p:nvSpPr>
        <p:spPr>
          <a:xfrm>
            <a:off x="1569702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35" name="Google Shape;435;p27"/>
          <p:cNvSpPr/>
          <p:nvPr/>
        </p:nvSpPr>
        <p:spPr>
          <a:xfrm>
            <a:off x="1423771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36" name="Google Shape;436;p27"/>
          <p:cNvSpPr/>
          <p:nvPr/>
        </p:nvSpPr>
        <p:spPr>
          <a:xfrm>
            <a:off x="1270033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37" name="Google Shape;437;p27"/>
          <p:cNvSpPr/>
          <p:nvPr/>
        </p:nvSpPr>
        <p:spPr>
          <a:xfrm>
            <a:off x="496475" y="3772225"/>
            <a:ext cx="2519400" cy="11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In-memory cache</a:t>
            </a:r>
            <a:endParaRPr sz="1700" b="1"/>
          </a:p>
        </p:txBody>
      </p:sp>
      <p:cxnSp>
        <p:nvCxnSpPr>
          <p:cNvPr id="438" name="Google Shape;438;p27"/>
          <p:cNvCxnSpPr>
            <a:endCxn id="437" idx="0"/>
          </p:cNvCxnSpPr>
          <p:nvPr/>
        </p:nvCxnSpPr>
        <p:spPr>
          <a:xfrm flipH="1">
            <a:off x="1756175" y="2563825"/>
            <a:ext cx="103200" cy="12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p27"/>
          <p:cNvCxnSpPr>
            <a:stCxn id="424" idx="2"/>
            <a:endCxn id="437" idx="0"/>
          </p:cNvCxnSpPr>
          <p:nvPr/>
        </p:nvCxnSpPr>
        <p:spPr>
          <a:xfrm flipH="1">
            <a:off x="1756034" y="2563725"/>
            <a:ext cx="1474800" cy="12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0" name="Google Shape;440;p27"/>
          <p:cNvSpPr/>
          <p:nvPr/>
        </p:nvSpPr>
        <p:spPr>
          <a:xfrm>
            <a:off x="572675" y="3848425"/>
            <a:ext cx="2519400" cy="11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In-memory cache</a:t>
            </a:r>
            <a:endParaRPr sz="1700" b="1"/>
          </a:p>
        </p:txBody>
      </p:sp>
      <p:sp>
        <p:nvSpPr>
          <p:cNvPr id="441" name="Google Shape;441;p27"/>
          <p:cNvSpPr/>
          <p:nvPr/>
        </p:nvSpPr>
        <p:spPr>
          <a:xfrm>
            <a:off x="648875" y="3924625"/>
            <a:ext cx="2519400" cy="11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In-memory cache</a:t>
            </a:r>
            <a:endParaRPr sz="1700" b="1"/>
          </a:p>
        </p:txBody>
      </p:sp>
      <p:cxnSp>
        <p:nvCxnSpPr>
          <p:cNvPr id="442" name="Google Shape;442;p27"/>
          <p:cNvCxnSpPr>
            <a:stCxn id="432" idx="2"/>
            <a:endCxn id="425" idx="0"/>
          </p:cNvCxnSpPr>
          <p:nvPr/>
        </p:nvCxnSpPr>
        <p:spPr>
          <a:xfrm>
            <a:off x="1859234" y="2563725"/>
            <a:ext cx="38910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27"/>
          <p:cNvCxnSpPr>
            <a:stCxn id="432" idx="2"/>
            <a:endCxn id="430" idx="0"/>
          </p:cNvCxnSpPr>
          <p:nvPr/>
        </p:nvCxnSpPr>
        <p:spPr>
          <a:xfrm>
            <a:off x="1859234" y="2563725"/>
            <a:ext cx="61770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" name="Google Shape;444;p27"/>
          <p:cNvCxnSpPr>
            <a:stCxn id="424" idx="2"/>
            <a:endCxn id="425" idx="0"/>
          </p:cNvCxnSpPr>
          <p:nvPr/>
        </p:nvCxnSpPr>
        <p:spPr>
          <a:xfrm>
            <a:off x="3230834" y="2563725"/>
            <a:ext cx="25194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Google Shape;445;p27"/>
          <p:cNvCxnSpPr>
            <a:stCxn id="424" idx="2"/>
            <a:endCxn id="430" idx="0"/>
          </p:cNvCxnSpPr>
          <p:nvPr/>
        </p:nvCxnSpPr>
        <p:spPr>
          <a:xfrm>
            <a:off x="3230834" y="2563725"/>
            <a:ext cx="4805400" cy="19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6" name="Google Shape;446;p27"/>
          <p:cNvSpPr txBox="1"/>
          <p:nvPr/>
        </p:nvSpPr>
        <p:spPr>
          <a:xfrm>
            <a:off x="5134400" y="1206600"/>
            <a:ext cx="3658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= new value computed by application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send (key, value) to Database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Delete key from the cache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(also called invalidation)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design work?</a:t>
            </a:r>
            <a:endParaRPr/>
          </a:p>
        </p:txBody>
      </p:sp>
      <p:sp>
        <p:nvSpPr>
          <p:cNvPr id="452" name="Google Shape;45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comes from the parallelism due to many servers.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active users, means many web servers (clients).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Caching layer absorbs most of the read requests, shielding the database.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very "popular" key can further be cached on multiple servers.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/>
          <p:nvPr/>
        </p:nvSpPr>
        <p:spPr>
          <a:xfrm>
            <a:off x="215375" y="1312200"/>
            <a:ext cx="4294200" cy="3706800"/>
          </a:xfrm>
          <a:prstGeom prst="roundRect">
            <a:avLst>
              <a:gd name="adj" fmla="val 42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replication?</a:t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1729615" y="20368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460" name="Google Shape;460;p29"/>
          <p:cNvSpPr/>
          <p:nvPr/>
        </p:nvSpPr>
        <p:spPr>
          <a:xfrm>
            <a:off x="1729615" y="23786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461" name="Google Shape;461;p29"/>
          <p:cNvSpPr/>
          <p:nvPr/>
        </p:nvSpPr>
        <p:spPr>
          <a:xfrm>
            <a:off x="1472700" y="40950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62" name="Google Shape;462;p29"/>
          <p:cNvCxnSpPr>
            <a:endCxn id="461" idx="0"/>
          </p:cNvCxnSpPr>
          <p:nvPr/>
        </p:nvCxnSpPr>
        <p:spPr>
          <a:xfrm>
            <a:off x="1021050" y="2716200"/>
            <a:ext cx="1300200" cy="13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63" name="Google Shape;463;p29"/>
          <p:cNvSpPr/>
          <p:nvPr/>
        </p:nvSpPr>
        <p:spPr>
          <a:xfrm>
            <a:off x="2183406" y="1632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64" name="Google Shape;464;p29"/>
          <p:cNvSpPr/>
          <p:nvPr/>
        </p:nvSpPr>
        <p:spPr>
          <a:xfrm>
            <a:off x="2045633" y="1568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65" name="Google Shape;465;p29"/>
          <p:cNvSpPr/>
          <p:nvPr/>
        </p:nvSpPr>
        <p:spPr>
          <a:xfrm>
            <a:off x="1899701" y="1491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66" name="Google Shape;466;p29"/>
          <p:cNvSpPr/>
          <p:nvPr/>
        </p:nvSpPr>
        <p:spPr>
          <a:xfrm>
            <a:off x="1745963" y="14038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67" name="Google Shape;467;p29"/>
          <p:cNvSpPr/>
          <p:nvPr/>
        </p:nvSpPr>
        <p:spPr>
          <a:xfrm>
            <a:off x="3168262" y="20368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468" name="Google Shape;468;p29"/>
          <p:cNvSpPr/>
          <p:nvPr/>
        </p:nvSpPr>
        <p:spPr>
          <a:xfrm>
            <a:off x="3168262" y="23786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469" name="Google Shape;469;p29"/>
          <p:cNvSpPr/>
          <p:nvPr/>
        </p:nvSpPr>
        <p:spPr>
          <a:xfrm>
            <a:off x="3545853" y="1632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70" name="Google Shape;470;p29"/>
          <p:cNvSpPr/>
          <p:nvPr/>
        </p:nvSpPr>
        <p:spPr>
          <a:xfrm>
            <a:off x="3408080" y="1568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71" name="Google Shape;471;p29"/>
          <p:cNvSpPr/>
          <p:nvPr/>
        </p:nvSpPr>
        <p:spPr>
          <a:xfrm>
            <a:off x="3262149" y="1491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72" name="Google Shape;472;p29"/>
          <p:cNvSpPr/>
          <p:nvPr/>
        </p:nvSpPr>
        <p:spPr>
          <a:xfrm>
            <a:off x="3108411" y="14038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73" name="Google Shape;473;p29"/>
          <p:cNvSpPr/>
          <p:nvPr/>
        </p:nvSpPr>
        <p:spPr>
          <a:xfrm>
            <a:off x="415484" y="20368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474" name="Google Shape;474;p29"/>
          <p:cNvSpPr/>
          <p:nvPr/>
        </p:nvSpPr>
        <p:spPr>
          <a:xfrm>
            <a:off x="415484" y="23786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475" name="Google Shape;475;p29"/>
          <p:cNvSpPr/>
          <p:nvPr/>
        </p:nvSpPr>
        <p:spPr>
          <a:xfrm>
            <a:off x="869275" y="1632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76" name="Google Shape;476;p29"/>
          <p:cNvSpPr/>
          <p:nvPr/>
        </p:nvSpPr>
        <p:spPr>
          <a:xfrm>
            <a:off x="731502" y="1568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77" name="Google Shape;477;p29"/>
          <p:cNvSpPr/>
          <p:nvPr/>
        </p:nvSpPr>
        <p:spPr>
          <a:xfrm>
            <a:off x="585571" y="1491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78" name="Google Shape;478;p29"/>
          <p:cNvSpPr/>
          <p:nvPr/>
        </p:nvSpPr>
        <p:spPr>
          <a:xfrm>
            <a:off x="431833" y="14038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cxnSp>
        <p:nvCxnSpPr>
          <p:cNvPr id="479" name="Google Shape;479;p29"/>
          <p:cNvCxnSpPr>
            <a:stCxn id="460" idx="2"/>
            <a:endCxn id="461" idx="0"/>
          </p:cNvCxnSpPr>
          <p:nvPr/>
        </p:nvCxnSpPr>
        <p:spPr>
          <a:xfrm flipH="1">
            <a:off x="2321365" y="2716125"/>
            <a:ext cx="13800" cy="13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80" name="Google Shape;480;p29"/>
          <p:cNvCxnSpPr>
            <a:endCxn id="461" idx="0"/>
          </p:cNvCxnSpPr>
          <p:nvPr/>
        </p:nvCxnSpPr>
        <p:spPr>
          <a:xfrm flipH="1">
            <a:off x="2321250" y="2716200"/>
            <a:ext cx="1452600" cy="13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81" name="Google Shape;481;p29"/>
          <p:cNvSpPr/>
          <p:nvPr/>
        </p:nvSpPr>
        <p:spPr>
          <a:xfrm>
            <a:off x="6149215" y="20368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482" name="Google Shape;482;p29"/>
          <p:cNvSpPr/>
          <p:nvPr/>
        </p:nvSpPr>
        <p:spPr>
          <a:xfrm>
            <a:off x="6149215" y="23786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483" name="Google Shape;483;p29"/>
          <p:cNvSpPr/>
          <p:nvPr/>
        </p:nvSpPr>
        <p:spPr>
          <a:xfrm>
            <a:off x="5892300" y="40950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84" name="Google Shape;484;p29"/>
          <p:cNvCxnSpPr>
            <a:endCxn id="483" idx="0"/>
          </p:cNvCxnSpPr>
          <p:nvPr/>
        </p:nvCxnSpPr>
        <p:spPr>
          <a:xfrm>
            <a:off x="5440650" y="2716200"/>
            <a:ext cx="1300200" cy="13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85" name="Google Shape;485;p29"/>
          <p:cNvSpPr/>
          <p:nvPr/>
        </p:nvSpPr>
        <p:spPr>
          <a:xfrm>
            <a:off x="6603006" y="1632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86" name="Google Shape;486;p29"/>
          <p:cNvSpPr/>
          <p:nvPr/>
        </p:nvSpPr>
        <p:spPr>
          <a:xfrm>
            <a:off x="6465233" y="1568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87" name="Google Shape;487;p29"/>
          <p:cNvSpPr/>
          <p:nvPr/>
        </p:nvSpPr>
        <p:spPr>
          <a:xfrm>
            <a:off x="6319301" y="1491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88" name="Google Shape;488;p29"/>
          <p:cNvSpPr/>
          <p:nvPr/>
        </p:nvSpPr>
        <p:spPr>
          <a:xfrm>
            <a:off x="6165563" y="14038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89" name="Google Shape;489;p29"/>
          <p:cNvSpPr/>
          <p:nvPr/>
        </p:nvSpPr>
        <p:spPr>
          <a:xfrm>
            <a:off x="7587862" y="20368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490" name="Google Shape;490;p29"/>
          <p:cNvSpPr/>
          <p:nvPr/>
        </p:nvSpPr>
        <p:spPr>
          <a:xfrm>
            <a:off x="7587862" y="23786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491" name="Google Shape;491;p29"/>
          <p:cNvSpPr/>
          <p:nvPr/>
        </p:nvSpPr>
        <p:spPr>
          <a:xfrm>
            <a:off x="7965453" y="1632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92" name="Google Shape;492;p29"/>
          <p:cNvSpPr/>
          <p:nvPr/>
        </p:nvSpPr>
        <p:spPr>
          <a:xfrm>
            <a:off x="7827680" y="1568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93" name="Google Shape;493;p29"/>
          <p:cNvSpPr/>
          <p:nvPr/>
        </p:nvSpPr>
        <p:spPr>
          <a:xfrm>
            <a:off x="7681749" y="1491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94" name="Google Shape;494;p29"/>
          <p:cNvSpPr/>
          <p:nvPr/>
        </p:nvSpPr>
        <p:spPr>
          <a:xfrm>
            <a:off x="7528011" y="14038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95" name="Google Shape;495;p29"/>
          <p:cNvSpPr/>
          <p:nvPr/>
        </p:nvSpPr>
        <p:spPr>
          <a:xfrm>
            <a:off x="4835084" y="20368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496" name="Google Shape;496;p29"/>
          <p:cNvSpPr/>
          <p:nvPr/>
        </p:nvSpPr>
        <p:spPr>
          <a:xfrm>
            <a:off x="4835084" y="23786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497" name="Google Shape;497;p29"/>
          <p:cNvSpPr/>
          <p:nvPr/>
        </p:nvSpPr>
        <p:spPr>
          <a:xfrm>
            <a:off x="5288875" y="1632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98" name="Google Shape;498;p29"/>
          <p:cNvSpPr/>
          <p:nvPr/>
        </p:nvSpPr>
        <p:spPr>
          <a:xfrm>
            <a:off x="5151102" y="1568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499" name="Google Shape;499;p29"/>
          <p:cNvSpPr/>
          <p:nvPr/>
        </p:nvSpPr>
        <p:spPr>
          <a:xfrm>
            <a:off x="5005171" y="1491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00" name="Google Shape;500;p29"/>
          <p:cNvSpPr/>
          <p:nvPr/>
        </p:nvSpPr>
        <p:spPr>
          <a:xfrm>
            <a:off x="4851433" y="14038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cxnSp>
        <p:nvCxnSpPr>
          <p:cNvPr id="501" name="Google Shape;501;p29"/>
          <p:cNvCxnSpPr>
            <a:stCxn id="482" idx="2"/>
            <a:endCxn id="483" idx="0"/>
          </p:cNvCxnSpPr>
          <p:nvPr/>
        </p:nvCxnSpPr>
        <p:spPr>
          <a:xfrm flipH="1">
            <a:off x="6740965" y="2716125"/>
            <a:ext cx="13800" cy="13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502" name="Google Shape;502;p29"/>
          <p:cNvCxnSpPr>
            <a:endCxn id="483" idx="0"/>
          </p:cNvCxnSpPr>
          <p:nvPr/>
        </p:nvCxnSpPr>
        <p:spPr>
          <a:xfrm flipH="1">
            <a:off x="6740850" y="2716200"/>
            <a:ext cx="1452600" cy="13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503" name="Google Shape;503;p29"/>
          <p:cNvSpPr/>
          <p:nvPr/>
        </p:nvSpPr>
        <p:spPr>
          <a:xfrm>
            <a:off x="4692019" y="1312200"/>
            <a:ext cx="4294200" cy="3706800"/>
          </a:xfrm>
          <a:prstGeom prst="roundRect">
            <a:avLst>
              <a:gd name="adj" fmla="val 42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 txBox="1"/>
          <p:nvPr/>
        </p:nvSpPr>
        <p:spPr>
          <a:xfrm>
            <a:off x="231150" y="4607975"/>
            <a:ext cx="16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A (Primary)</a:t>
            </a:r>
            <a:endParaRPr/>
          </a:p>
        </p:txBody>
      </p:sp>
      <p:sp>
        <p:nvSpPr>
          <p:cNvPr id="505" name="Google Shape;505;p29"/>
          <p:cNvSpPr txBox="1"/>
          <p:nvPr/>
        </p:nvSpPr>
        <p:spPr>
          <a:xfrm>
            <a:off x="4726950" y="4607975"/>
            <a:ext cx="22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B (Secondary)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/>
          <p:nvPr/>
        </p:nvSpPr>
        <p:spPr>
          <a:xfrm>
            <a:off x="215375" y="1312200"/>
            <a:ext cx="4294200" cy="3706800"/>
          </a:xfrm>
          <a:prstGeom prst="roundRect">
            <a:avLst>
              <a:gd name="adj" fmla="val 42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1729615" y="20368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512" name="Google Shape;512;p30"/>
          <p:cNvSpPr/>
          <p:nvPr/>
        </p:nvSpPr>
        <p:spPr>
          <a:xfrm>
            <a:off x="1729615" y="23786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513" name="Google Shape;513;p30"/>
          <p:cNvSpPr/>
          <p:nvPr/>
        </p:nvSpPr>
        <p:spPr>
          <a:xfrm>
            <a:off x="1472700" y="40950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14" name="Google Shape;514;p30"/>
          <p:cNvCxnSpPr>
            <a:endCxn id="513" idx="0"/>
          </p:cNvCxnSpPr>
          <p:nvPr/>
        </p:nvCxnSpPr>
        <p:spPr>
          <a:xfrm>
            <a:off x="1021050" y="2716200"/>
            <a:ext cx="1300200" cy="13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515" name="Google Shape;515;p30"/>
          <p:cNvSpPr/>
          <p:nvPr/>
        </p:nvSpPr>
        <p:spPr>
          <a:xfrm>
            <a:off x="2183406" y="1632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16" name="Google Shape;516;p30"/>
          <p:cNvSpPr/>
          <p:nvPr/>
        </p:nvSpPr>
        <p:spPr>
          <a:xfrm>
            <a:off x="2045633" y="1568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17" name="Google Shape;517;p30"/>
          <p:cNvSpPr/>
          <p:nvPr/>
        </p:nvSpPr>
        <p:spPr>
          <a:xfrm>
            <a:off x="1899701" y="1491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18" name="Google Shape;518;p30"/>
          <p:cNvSpPr/>
          <p:nvPr/>
        </p:nvSpPr>
        <p:spPr>
          <a:xfrm>
            <a:off x="1745963" y="14038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19" name="Google Shape;519;p30"/>
          <p:cNvSpPr/>
          <p:nvPr/>
        </p:nvSpPr>
        <p:spPr>
          <a:xfrm>
            <a:off x="3168262" y="20368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520" name="Google Shape;520;p30"/>
          <p:cNvSpPr/>
          <p:nvPr/>
        </p:nvSpPr>
        <p:spPr>
          <a:xfrm>
            <a:off x="3168262" y="23786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521" name="Google Shape;521;p30"/>
          <p:cNvSpPr/>
          <p:nvPr/>
        </p:nvSpPr>
        <p:spPr>
          <a:xfrm>
            <a:off x="3545853" y="1632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22" name="Google Shape;522;p30"/>
          <p:cNvSpPr/>
          <p:nvPr/>
        </p:nvSpPr>
        <p:spPr>
          <a:xfrm>
            <a:off x="3408080" y="1568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23" name="Google Shape;523;p30"/>
          <p:cNvSpPr/>
          <p:nvPr/>
        </p:nvSpPr>
        <p:spPr>
          <a:xfrm>
            <a:off x="3262149" y="1491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24" name="Google Shape;524;p30"/>
          <p:cNvSpPr/>
          <p:nvPr/>
        </p:nvSpPr>
        <p:spPr>
          <a:xfrm>
            <a:off x="3108411" y="14038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25" name="Google Shape;525;p30"/>
          <p:cNvSpPr/>
          <p:nvPr/>
        </p:nvSpPr>
        <p:spPr>
          <a:xfrm>
            <a:off x="415484" y="20368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526" name="Google Shape;526;p30"/>
          <p:cNvSpPr/>
          <p:nvPr/>
        </p:nvSpPr>
        <p:spPr>
          <a:xfrm>
            <a:off x="415484" y="23786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527" name="Google Shape;527;p30"/>
          <p:cNvSpPr/>
          <p:nvPr/>
        </p:nvSpPr>
        <p:spPr>
          <a:xfrm>
            <a:off x="869275" y="1632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28" name="Google Shape;528;p30"/>
          <p:cNvSpPr/>
          <p:nvPr/>
        </p:nvSpPr>
        <p:spPr>
          <a:xfrm>
            <a:off x="731502" y="1568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29" name="Google Shape;529;p30"/>
          <p:cNvSpPr/>
          <p:nvPr/>
        </p:nvSpPr>
        <p:spPr>
          <a:xfrm>
            <a:off x="585571" y="1491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30" name="Google Shape;530;p30"/>
          <p:cNvSpPr/>
          <p:nvPr/>
        </p:nvSpPr>
        <p:spPr>
          <a:xfrm>
            <a:off x="431833" y="14038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cxnSp>
        <p:nvCxnSpPr>
          <p:cNvPr id="531" name="Google Shape;531;p30"/>
          <p:cNvCxnSpPr>
            <a:stCxn id="512" idx="2"/>
            <a:endCxn id="513" idx="0"/>
          </p:cNvCxnSpPr>
          <p:nvPr/>
        </p:nvCxnSpPr>
        <p:spPr>
          <a:xfrm flipH="1">
            <a:off x="2321365" y="2716125"/>
            <a:ext cx="13800" cy="13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532" name="Google Shape;532;p30"/>
          <p:cNvCxnSpPr>
            <a:endCxn id="513" idx="0"/>
          </p:cNvCxnSpPr>
          <p:nvPr/>
        </p:nvCxnSpPr>
        <p:spPr>
          <a:xfrm flipH="1">
            <a:off x="2321250" y="2716200"/>
            <a:ext cx="1452600" cy="13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533" name="Google Shape;533;p30"/>
          <p:cNvSpPr/>
          <p:nvPr/>
        </p:nvSpPr>
        <p:spPr>
          <a:xfrm>
            <a:off x="6149215" y="20368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534" name="Google Shape;534;p30"/>
          <p:cNvSpPr/>
          <p:nvPr/>
        </p:nvSpPr>
        <p:spPr>
          <a:xfrm>
            <a:off x="6149215" y="23786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535" name="Google Shape;535;p30"/>
          <p:cNvSpPr/>
          <p:nvPr/>
        </p:nvSpPr>
        <p:spPr>
          <a:xfrm>
            <a:off x="5892300" y="40950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36" name="Google Shape;536;p30"/>
          <p:cNvCxnSpPr>
            <a:endCxn id="535" idx="0"/>
          </p:cNvCxnSpPr>
          <p:nvPr/>
        </p:nvCxnSpPr>
        <p:spPr>
          <a:xfrm>
            <a:off x="5440650" y="2716200"/>
            <a:ext cx="1300200" cy="13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537" name="Google Shape;537;p30"/>
          <p:cNvSpPr/>
          <p:nvPr/>
        </p:nvSpPr>
        <p:spPr>
          <a:xfrm>
            <a:off x="6603006" y="1632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38" name="Google Shape;538;p30"/>
          <p:cNvSpPr/>
          <p:nvPr/>
        </p:nvSpPr>
        <p:spPr>
          <a:xfrm>
            <a:off x="6465233" y="1568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39" name="Google Shape;539;p30"/>
          <p:cNvSpPr/>
          <p:nvPr/>
        </p:nvSpPr>
        <p:spPr>
          <a:xfrm>
            <a:off x="6319301" y="1491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40" name="Google Shape;540;p30"/>
          <p:cNvSpPr/>
          <p:nvPr/>
        </p:nvSpPr>
        <p:spPr>
          <a:xfrm>
            <a:off x="6165563" y="14038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41" name="Google Shape;541;p30"/>
          <p:cNvSpPr/>
          <p:nvPr/>
        </p:nvSpPr>
        <p:spPr>
          <a:xfrm>
            <a:off x="7587862" y="20368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542" name="Google Shape;542;p30"/>
          <p:cNvSpPr/>
          <p:nvPr/>
        </p:nvSpPr>
        <p:spPr>
          <a:xfrm>
            <a:off x="7587862" y="23786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543" name="Google Shape;543;p30"/>
          <p:cNvSpPr/>
          <p:nvPr/>
        </p:nvSpPr>
        <p:spPr>
          <a:xfrm>
            <a:off x="7965453" y="1632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44" name="Google Shape;544;p30"/>
          <p:cNvSpPr/>
          <p:nvPr/>
        </p:nvSpPr>
        <p:spPr>
          <a:xfrm>
            <a:off x="7827680" y="1568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45" name="Google Shape;545;p30"/>
          <p:cNvSpPr/>
          <p:nvPr/>
        </p:nvSpPr>
        <p:spPr>
          <a:xfrm>
            <a:off x="7681749" y="1491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46" name="Google Shape;546;p30"/>
          <p:cNvSpPr/>
          <p:nvPr/>
        </p:nvSpPr>
        <p:spPr>
          <a:xfrm>
            <a:off x="7528011" y="14038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47" name="Google Shape;547;p30"/>
          <p:cNvSpPr/>
          <p:nvPr/>
        </p:nvSpPr>
        <p:spPr>
          <a:xfrm>
            <a:off x="4835084" y="20368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548" name="Google Shape;548;p30"/>
          <p:cNvSpPr/>
          <p:nvPr/>
        </p:nvSpPr>
        <p:spPr>
          <a:xfrm>
            <a:off x="4835084" y="23786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549" name="Google Shape;549;p30"/>
          <p:cNvSpPr/>
          <p:nvPr/>
        </p:nvSpPr>
        <p:spPr>
          <a:xfrm>
            <a:off x="5288875" y="1632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50" name="Google Shape;550;p30"/>
          <p:cNvSpPr/>
          <p:nvPr/>
        </p:nvSpPr>
        <p:spPr>
          <a:xfrm>
            <a:off x="5151102" y="1568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51" name="Google Shape;551;p30"/>
          <p:cNvSpPr/>
          <p:nvPr/>
        </p:nvSpPr>
        <p:spPr>
          <a:xfrm>
            <a:off x="5005171" y="1491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552" name="Google Shape;552;p30"/>
          <p:cNvSpPr/>
          <p:nvPr/>
        </p:nvSpPr>
        <p:spPr>
          <a:xfrm>
            <a:off x="4851433" y="14038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cxnSp>
        <p:nvCxnSpPr>
          <p:cNvPr id="553" name="Google Shape;553;p30"/>
          <p:cNvCxnSpPr>
            <a:stCxn id="534" idx="2"/>
            <a:endCxn id="535" idx="0"/>
          </p:cNvCxnSpPr>
          <p:nvPr/>
        </p:nvCxnSpPr>
        <p:spPr>
          <a:xfrm flipH="1">
            <a:off x="6740965" y="2716125"/>
            <a:ext cx="13800" cy="13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554" name="Google Shape;554;p30"/>
          <p:cNvCxnSpPr>
            <a:endCxn id="535" idx="0"/>
          </p:cNvCxnSpPr>
          <p:nvPr/>
        </p:nvCxnSpPr>
        <p:spPr>
          <a:xfrm flipH="1">
            <a:off x="6740850" y="2716200"/>
            <a:ext cx="1452600" cy="13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555" name="Google Shape;555;p30"/>
          <p:cNvSpPr/>
          <p:nvPr/>
        </p:nvSpPr>
        <p:spPr>
          <a:xfrm>
            <a:off x="4692019" y="1312200"/>
            <a:ext cx="4294200" cy="3706800"/>
          </a:xfrm>
          <a:prstGeom prst="roundRect">
            <a:avLst>
              <a:gd name="adj" fmla="val 42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0"/>
          <p:cNvSpPr txBox="1"/>
          <p:nvPr/>
        </p:nvSpPr>
        <p:spPr>
          <a:xfrm>
            <a:off x="231150" y="4607975"/>
            <a:ext cx="16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A (Primary)</a:t>
            </a:r>
            <a:endParaRPr/>
          </a:p>
        </p:txBody>
      </p:sp>
      <p:sp>
        <p:nvSpPr>
          <p:cNvPr id="557" name="Google Shape;557;p30"/>
          <p:cNvSpPr txBox="1"/>
          <p:nvPr/>
        </p:nvSpPr>
        <p:spPr>
          <a:xfrm>
            <a:off x="4726950" y="4607975"/>
            <a:ext cx="22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B (Secondary)</a:t>
            </a:r>
            <a:endParaRPr/>
          </a:p>
        </p:txBody>
      </p:sp>
      <p:sp>
        <p:nvSpPr>
          <p:cNvPr id="558" name="Google Shape;558;p30"/>
          <p:cNvSpPr txBox="1"/>
          <p:nvPr/>
        </p:nvSpPr>
        <p:spPr>
          <a:xfrm>
            <a:off x="469325" y="277775"/>
            <a:ext cx="81609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All writes operations go to the primary region.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Once they are written to primary database, they are streamed to secondary.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9" name="Google Shape;559;p30"/>
          <p:cNvSpPr txBox="1"/>
          <p:nvPr/>
        </p:nvSpPr>
        <p:spPr>
          <a:xfrm>
            <a:off x="682675" y="3214863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{k: v}</a:t>
            </a:r>
            <a:endParaRPr/>
          </a:p>
        </p:txBody>
      </p:sp>
      <p:cxnSp>
        <p:nvCxnSpPr>
          <p:cNvPr id="560" name="Google Shape;560;p30"/>
          <p:cNvCxnSpPr/>
          <p:nvPr/>
        </p:nvCxnSpPr>
        <p:spPr>
          <a:xfrm>
            <a:off x="3342800" y="4367675"/>
            <a:ext cx="2346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1" name="Google Shape;561;p30"/>
          <p:cNvSpPr txBox="1"/>
          <p:nvPr/>
        </p:nvSpPr>
        <p:spPr>
          <a:xfrm>
            <a:off x="3836156" y="4027722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Periodic Logs</a:t>
            </a:r>
            <a:endParaRPr/>
          </a:p>
        </p:txBody>
      </p:sp>
      <p:sp>
        <p:nvSpPr>
          <p:cNvPr id="562" name="Google Shape;562;p30"/>
          <p:cNvSpPr txBox="1"/>
          <p:nvPr/>
        </p:nvSpPr>
        <p:spPr>
          <a:xfrm>
            <a:off x="7415300" y="3482213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{k: v}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of this choice</a:t>
            </a:r>
            <a:endParaRPr/>
          </a:p>
        </p:txBody>
      </p:sp>
      <p:sp>
        <p:nvSpPr>
          <p:cNvPr id="568" name="Google Shape;56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Writes go direct to the primary database, are serialized with transactions.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Writes are consistent.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Reads do not always see the latest Write.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reasonable choice for Facebook, because data consistency isn't critical.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will be seen "within a few seconds".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eventual consistency in formal terms.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a user will "read-your-own-writes" (because of delete())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Probably a good enough model for Facebook's use-case.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of a Distributed Application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Memcached at Facebook </a:t>
            </a:r>
            <a:r>
              <a:rPr lang="en" sz="1400"/>
              <a:t>[NSDI'13]</a:t>
            </a:r>
            <a:endParaRPr sz="14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Spanner at Google </a:t>
            </a:r>
            <a:r>
              <a:rPr lang="en" sz="1400"/>
              <a:t>[OSDI'12]</a:t>
            </a:r>
            <a:endParaRPr sz="14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Takeaways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from this paper</a:t>
            </a:r>
            <a:endParaRPr/>
          </a:p>
        </p:txBody>
      </p:sp>
      <p:sp>
        <p:nvSpPr>
          <p:cNvPr id="574" name="Google Shape;57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Look-aside caching is more challenging than it looks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Maintaining consistency in presence of multiple caches and replicas is hard.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Caches are critical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for reducing user-visible delay.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also shielding database from huge overload.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Stale reads are potentially a big headache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avoid unbounded staleness (e.g. missing a delete() entirely)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 to read-your-own-writes, for a saner consistency.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more caches means more sources of staleness.</a:t>
            </a:r>
            <a:endParaRPr baseline="300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"fan-out" =&gt; parallel fetching, incast congestion.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580" name="Google Shape;58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of a Distributed Application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Memcached at Facebook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Spanner at Google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Takeaways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F1 advertising database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previously partitioned over many MySQL and BigTable DBs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better (synchronous) replication.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flexible sharding.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Cross-shard transactions.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Workload was dominated by read-only transactions.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consistency was required.</a:t>
            </a:r>
            <a:endParaRPr/>
          </a:p>
        </p:txBody>
      </p:sp>
      <p:sp>
        <p:nvSpPr>
          <p:cNvPr id="586" name="Google Shape;5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Spanner : Motivation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Example</a:t>
            </a:r>
            <a:endParaRPr/>
          </a:p>
        </p:txBody>
      </p:sp>
      <p:sp>
        <p:nvSpPr>
          <p:cNvPr id="592" name="Google Shape;59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Transaction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don't want any read or write of x or y sneaking between the two operations.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commit, all reads should see our updated X and Y.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transactions?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Provide data consistency, even in presence of failures.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Make it easier for developers to reason about invariants.</a:t>
            </a:r>
            <a:endParaRPr sz="1600"/>
          </a:p>
        </p:txBody>
      </p:sp>
      <p:sp>
        <p:nvSpPr>
          <p:cNvPr id="593" name="Google Shape;593;p35"/>
          <p:cNvSpPr txBox="1"/>
          <p:nvPr/>
        </p:nvSpPr>
        <p:spPr>
          <a:xfrm>
            <a:off x="1313500" y="1548050"/>
            <a:ext cx="1810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X = X - 100;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Y = Y + 100;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Spanner</a:t>
            </a:r>
            <a:endParaRPr/>
          </a:p>
        </p:txBody>
      </p:sp>
      <p:sp>
        <p:nvSpPr>
          <p:cNvPr id="599" name="Google Shape;59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first systems to provide distributed transactions over the wide-area.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ideas: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Two-phase commit over Paxos.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this two-phase commit was viewed as too slow and prone to blocking.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Synchronized time for fast read-only transactions.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GPA and atomic clocks inside data centers!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Terminology and Setup</a:t>
            </a: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3815749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606" name="Google Shape;606;p37"/>
          <p:cNvSpPr/>
          <p:nvPr/>
        </p:nvSpPr>
        <p:spPr>
          <a:xfrm>
            <a:off x="3815749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607" name="Google Shape;607;p37"/>
          <p:cNvSpPr/>
          <p:nvPr/>
        </p:nvSpPr>
        <p:spPr>
          <a:xfrm>
            <a:off x="977631" y="2952328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1 (A-H)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8" name="Google Shape;608;p37"/>
          <p:cNvSpPr/>
          <p:nvPr/>
        </p:nvSpPr>
        <p:spPr>
          <a:xfrm>
            <a:off x="4269540" y="13276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609" name="Google Shape;609;p37"/>
          <p:cNvSpPr/>
          <p:nvPr/>
        </p:nvSpPr>
        <p:spPr>
          <a:xfrm>
            <a:off x="4131767" y="12632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610" name="Google Shape;610;p37"/>
          <p:cNvSpPr/>
          <p:nvPr/>
        </p:nvSpPr>
        <p:spPr>
          <a:xfrm>
            <a:off x="3985836" y="1187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611" name="Google Shape;611;p37"/>
          <p:cNvSpPr/>
          <p:nvPr/>
        </p:nvSpPr>
        <p:spPr>
          <a:xfrm>
            <a:off x="3832098" y="1099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612" name="Google Shape;612;p37"/>
          <p:cNvSpPr/>
          <p:nvPr/>
        </p:nvSpPr>
        <p:spPr>
          <a:xfrm>
            <a:off x="6368662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613" name="Google Shape;613;p37"/>
          <p:cNvSpPr/>
          <p:nvPr/>
        </p:nvSpPr>
        <p:spPr>
          <a:xfrm>
            <a:off x="6368662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614" name="Google Shape;614;p37"/>
          <p:cNvSpPr/>
          <p:nvPr/>
        </p:nvSpPr>
        <p:spPr>
          <a:xfrm>
            <a:off x="996506" y="3706203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2 (I-R)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5" name="Google Shape;615;p37"/>
          <p:cNvSpPr/>
          <p:nvPr/>
        </p:nvSpPr>
        <p:spPr>
          <a:xfrm>
            <a:off x="6746253" y="13276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616" name="Google Shape;616;p37"/>
          <p:cNvSpPr/>
          <p:nvPr/>
        </p:nvSpPr>
        <p:spPr>
          <a:xfrm>
            <a:off x="6608480" y="12632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617" name="Google Shape;617;p37"/>
          <p:cNvSpPr/>
          <p:nvPr/>
        </p:nvSpPr>
        <p:spPr>
          <a:xfrm>
            <a:off x="6462549" y="1187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618" name="Google Shape;618;p37"/>
          <p:cNvSpPr/>
          <p:nvPr/>
        </p:nvSpPr>
        <p:spPr>
          <a:xfrm>
            <a:off x="6308811" y="1099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619" name="Google Shape;619;p37"/>
          <p:cNvSpPr/>
          <p:nvPr/>
        </p:nvSpPr>
        <p:spPr>
          <a:xfrm>
            <a:off x="12536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620" name="Google Shape;620;p37"/>
          <p:cNvSpPr/>
          <p:nvPr/>
        </p:nvSpPr>
        <p:spPr>
          <a:xfrm>
            <a:off x="12536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621" name="Google Shape;621;p37"/>
          <p:cNvSpPr/>
          <p:nvPr/>
        </p:nvSpPr>
        <p:spPr>
          <a:xfrm>
            <a:off x="1707475" y="13276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622" name="Google Shape;622;p37"/>
          <p:cNvSpPr/>
          <p:nvPr/>
        </p:nvSpPr>
        <p:spPr>
          <a:xfrm>
            <a:off x="1569702" y="12632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623" name="Google Shape;623;p37"/>
          <p:cNvSpPr/>
          <p:nvPr/>
        </p:nvSpPr>
        <p:spPr>
          <a:xfrm>
            <a:off x="1423771" y="1187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624" name="Google Shape;624;p37"/>
          <p:cNvSpPr/>
          <p:nvPr/>
        </p:nvSpPr>
        <p:spPr>
          <a:xfrm>
            <a:off x="1270033" y="1099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625" name="Google Shape;625;p37"/>
          <p:cNvSpPr/>
          <p:nvPr/>
        </p:nvSpPr>
        <p:spPr>
          <a:xfrm>
            <a:off x="996506" y="442989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3 (S-Z)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6" name="Google Shape;626;p37"/>
          <p:cNvSpPr/>
          <p:nvPr/>
        </p:nvSpPr>
        <p:spPr>
          <a:xfrm>
            <a:off x="3539697" y="2952328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1 (A-H)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37"/>
          <p:cNvSpPr/>
          <p:nvPr/>
        </p:nvSpPr>
        <p:spPr>
          <a:xfrm>
            <a:off x="3558572" y="3706203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2 (I-R)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p37"/>
          <p:cNvSpPr/>
          <p:nvPr/>
        </p:nvSpPr>
        <p:spPr>
          <a:xfrm>
            <a:off x="3558572" y="442989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3 (S-Z)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9" name="Google Shape;629;p37"/>
          <p:cNvSpPr/>
          <p:nvPr/>
        </p:nvSpPr>
        <p:spPr>
          <a:xfrm>
            <a:off x="6083031" y="2952328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1 (A-H)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37"/>
          <p:cNvSpPr/>
          <p:nvPr/>
        </p:nvSpPr>
        <p:spPr>
          <a:xfrm>
            <a:off x="6101906" y="3706203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2 (I-R)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1" name="Google Shape;631;p37"/>
          <p:cNvSpPr/>
          <p:nvPr/>
        </p:nvSpPr>
        <p:spPr>
          <a:xfrm>
            <a:off x="6101906" y="442989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3 (S-Z)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2" name="Google Shape;632;p37"/>
          <p:cNvSpPr/>
          <p:nvPr/>
        </p:nvSpPr>
        <p:spPr>
          <a:xfrm>
            <a:off x="833300" y="1637862"/>
            <a:ext cx="2030400" cy="3409800"/>
          </a:xfrm>
          <a:prstGeom prst="roundRect">
            <a:avLst>
              <a:gd name="adj" fmla="val 49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3376635" y="1637862"/>
            <a:ext cx="2030400" cy="3409800"/>
          </a:xfrm>
          <a:prstGeom prst="roundRect">
            <a:avLst>
              <a:gd name="adj" fmla="val 49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7"/>
          <p:cNvSpPr/>
          <p:nvPr/>
        </p:nvSpPr>
        <p:spPr>
          <a:xfrm>
            <a:off x="5919969" y="1637862"/>
            <a:ext cx="2030400" cy="3409800"/>
          </a:xfrm>
          <a:prstGeom prst="roundRect">
            <a:avLst>
              <a:gd name="adj" fmla="val 49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7"/>
          <p:cNvSpPr txBox="1"/>
          <p:nvPr/>
        </p:nvSpPr>
        <p:spPr>
          <a:xfrm>
            <a:off x="785821" y="1562097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Zone 1</a:t>
            </a:r>
            <a:endParaRPr b="1"/>
          </a:p>
        </p:txBody>
      </p:sp>
      <p:sp>
        <p:nvSpPr>
          <p:cNvPr id="636" name="Google Shape;636;p37"/>
          <p:cNvSpPr txBox="1"/>
          <p:nvPr/>
        </p:nvSpPr>
        <p:spPr>
          <a:xfrm>
            <a:off x="3328730" y="1562097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Zone 2</a:t>
            </a:r>
            <a:endParaRPr b="1"/>
          </a:p>
        </p:txBody>
      </p:sp>
      <p:sp>
        <p:nvSpPr>
          <p:cNvPr id="637" name="Google Shape;637;p37"/>
          <p:cNvSpPr txBox="1"/>
          <p:nvPr/>
        </p:nvSpPr>
        <p:spPr>
          <a:xfrm>
            <a:off x="5881217" y="1562097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Zone 3</a:t>
            </a:r>
            <a:endParaRPr b="1"/>
          </a:p>
        </p:txBody>
      </p:sp>
      <p:sp>
        <p:nvSpPr>
          <p:cNvPr id="638" name="Google Shape;638;p37"/>
          <p:cNvSpPr/>
          <p:nvPr/>
        </p:nvSpPr>
        <p:spPr>
          <a:xfrm>
            <a:off x="699200" y="2904975"/>
            <a:ext cx="7394400" cy="62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7"/>
          <p:cNvSpPr txBox="1"/>
          <p:nvPr/>
        </p:nvSpPr>
        <p:spPr>
          <a:xfrm>
            <a:off x="8101025" y="2904965"/>
            <a:ext cx="96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Paxos Group 1</a:t>
            </a:r>
            <a:endParaRPr b="1"/>
          </a:p>
        </p:txBody>
      </p:sp>
      <p:sp>
        <p:nvSpPr>
          <p:cNvPr id="640" name="Google Shape;640;p37"/>
          <p:cNvSpPr/>
          <p:nvPr/>
        </p:nvSpPr>
        <p:spPr>
          <a:xfrm>
            <a:off x="699200" y="3666975"/>
            <a:ext cx="7394400" cy="62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699200" y="4381510"/>
            <a:ext cx="7394400" cy="62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 txBox="1"/>
          <p:nvPr/>
        </p:nvSpPr>
        <p:spPr>
          <a:xfrm>
            <a:off x="8101025" y="3666965"/>
            <a:ext cx="96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Paxos Group 2</a:t>
            </a:r>
            <a:endParaRPr b="1"/>
          </a:p>
        </p:txBody>
      </p:sp>
      <p:sp>
        <p:nvSpPr>
          <p:cNvPr id="643" name="Google Shape;643;p37"/>
          <p:cNvSpPr txBox="1"/>
          <p:nvPr/>
        </p:nvSpPr>
        <p:spPr>
          <a:xfrm>
            <a:off x="8101025" y="4352765"/>
            <a:ext cx="96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Paxos Group 3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such a setup?</a:t>
            </a:r>
            <a:endParaRPr/>
          </a:p>
        </p:txBody>
      </p:sp>
      <p:sp>
        <p:nvSpPr>
          <p:cNvPr id="649" name="Google Shape;64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Sharding (partitions) allows huge total throughput via parallelism.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centers can fail independently, and still make progress.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can read local replicas, fast, low latency!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place replicas near relevant customers.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Paxos requires only a majority, can tolerate slow/distant replicas.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55" name="Google Shape;65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Reads from a local replica must yield fresh data.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a local replica may not reflect latest Paxos writes.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transaction may involve multiple shards (multiple Paxos groups).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Transactions that read multiple records must be serializable.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local shards may reflect different subsets of committed transactions.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does Spanner achieve all this?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separates Read-Write Transactions from Read-Only transactions.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uses tightly synchronized clocks in a novel way.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Spanner Transaction</a:t>
            </a:r>
            <a:endParaRPr/>
          </a:p>
        </p:txBody>
      </p:sp>
      <p:sp>
        <p:nvSpPr>
          <p:cNvPr id="661" name="Google Shape;661;p40"/>
          <p:cNvSpPr txBox="1">
            <a:spLocks noGrp="1"/>
          </p:cNvSpPr>
          <p:nvPr>
            <p:ph type="body" idx="1"/>
          </p:nvPr>
        </p:nvSpPr>
        <p:spPr>
          <a:xfrm>
            <a:off x="540300" y="1152475"/>
            <a:ext cx="790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 A -&gt; acquire read lock on A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 B -&gt; acquire read lock on B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 A -&gt; promote A's lock to write lock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COMMIT (perform two-phase-commit)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Coordinator -&gt; A, B: prepare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A, B -&gt; OK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Coordinator -&gt; A, B: commit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and B could be stored in different shards with different Paxos leaders.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Spanner does two-phase commit (2PC), with Paxos-replicated participants.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 Begin, client picks a unique Transaction ID (TID).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 sends each Read to the Paxos leader of the relevant shard.</a:t>
            </a:r>
            <a:endParaRPr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Each shard first acquires a read lock on the relevant record.</a:t>
            </a:r>
            <a:endParaRPr sz="16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 keeps writes private until commit.</a:t>
            </a:r>
            <a:endParaRPr sz="2000"/>
          </a:p>
        </p:txBody>
      </p:sp>
      <p:sp>
        <p:nvSpPr>
          <p:cNvPr id="667" name="Google Shape;66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Read-Write Transactions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67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basic web application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Database: Stores all the data in a persistent manner.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Application: Contains the logic of generating client responses from the data.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Server: Interacts with clients, responding to their requests.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453900" y="3447513"/>
            <a:ext cx="1570800" cy="5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Web Server</a:t>
            </a:r>
            <a:endParaRPr sz="1600"/>
          </a:p>
        </p:txBody>
      </p:sp>
      <p:sp>
        <p:nvSpPr>
          <p:cNvPr id="69" name="Google Shape;69;p15"/>
          <p:cNvSpPr/>
          <p:nvPr/>
        </p:nvSpPr>
        <p:spPr>
          <a:xfrm>
            <a:off x="3453900" y="3980913"/>
            <a:ext cx="1570800" cy="526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Application</a:t>
            </a:r>
            <a:endParaRPr sz="1600"/>
          </a:p>
        </p:txBody>
      </p:sp>
      <p:sp>
        <p:nvSpPr>
          <p:cNvPr id="70" name="Google Shape;70;p15"/>
          <p:cNvSpPr/>
          <p:nvPr/>
        </p:nvSpPr>
        <p:spPr>
          <a:xfrm>
            <a:off x="3453900" y="4514313"/>
            <a:ext cx="15708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/>
          </a:p>
        </p:txBody>
      </p:sp>
      <p:cxnSp>
        <p:nvCxnSpPr>
          <p:cNvPr id="71" name="Google Shape;71;p15"/>
          <p:cNvCxnSpPr/>
          <p:nvPr/>
        </p:nvCxnSpPr>
        <p:spPr>
          <a:xfrm>
            <a:off x="3615425" y="3836935"/>
            <a:ext cx="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2" name="Google Shape;72;p15"/>
          <p:cNvCxnSpPr/>
          <p:nvPr/>
        </p:nvCxnSpPr>
        <p:spPr>
          <a:xfrm>
            <a:off x="3615425" y="4360756"/>
            <a:ext cx="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3" name="Google Shape;73;p15"/>
          <p:cNvSpPr/>
          <p:nvPr/>
        </p:nvSpPr>
        <p:spPr>
          <a:xfrm>
            <a:off x="2164675" y="3054213"/>
            <a:ext cx="862200" cy="393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Client</a:t>
            </a:r>
            <a:endParaRPr sz="1300"/>
          </a:p>
        </p:txBody>
      </p:sp>
      <p:sp>
        <p:nvSpPr>
          <p:cNvPr id="74" name="Google Shape;74;p15"/>
          <p:cNvSpPr/>
          <p:nvPr/>
        </p:nvSpPr>
        <p:spPr>
          <a:xfrm>
            <a:off x="3245950" y="2596963"/>
            <a:ext cx="862200" cy="393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Client</a:t>
            </a:r>
            <a:endParaRPr sz="1300"/>
          </a:p>
        </p:txBody>
      </p:sp>
      <p:sp>
        <p:nvSpPr>
          <p:cNvPr id="75" name="Google Shape;75;p15"/>
          <p:cNvSpPr/>
          <p:nvPr/>
        </p:nvSpPr>
        <p:spPr>
          <a:xfrm>
            <a:off x="4465150" y="2596963"/>
            <a:ext cx="862200" cy="393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Client</a:t>
            </a:r>
            <a:endParaRPr sz="1300"/>
          </a:p>
        </p:txBody>
      </p:sp>
      <p:sp>
        <p:nvSpPr>
          <p:cNvPr id="76" name="Google Shape;76;p15"/>
          <p:cNvSpPr/>
          <p:nvPr/>
        </p:nvSpPr>
        <p:spPr>
          <a:xfrm>
            <a:off x="5451725" y="3054213"/>
            <a:ext cx="862200" cy="393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Client</a:t>
            </a:r>
            <a:endParaRPr sz="1300"/>
          </a:p>
        </p:txBody>
      </p:sp>
      <p:cxnSp>
        <p:nvCxnSpPr>
          <p:cNvPr id="77" name="Google Shape;77;p15"/>
          <p:cNvCxnSpPr/>
          <p:nvPr/>
        </p:nvCxnSpPr>
        <p:spPr>
          <a:xfrm>
            <a:off x="3026875" y="3447510"/>
            <a:ext cx="249000" cy="14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8" name="Google Shape;78;p15"/>
          <p:cNvCxnSpPr/>
          <p:nvPr/>
        </p:nvCxnSpPr>
        <p:spPr>
          <a:xfrm>
            <a:off x="3734825" y="3146885"/>
            <a:ext cx="87000" cy="21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9" name="Google Shape;79;p15"/>
          <p:cNvCxnSpPr/>
          <p:nvPr/>
        </p:nvCxnSpPr>
        <p:spPr>
          <a:xfrm flipH="1">
            <a:off x="4759650" y="3111485"/>
            <a:ext cx="65400" cy="20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0" name="Google Shape;80;p15"/>
          <p:cNvCxnSpPr/>
          <p:nvPr/>
        </p:nvCxnSpPr>
        <p:spPr>
          <a:xfrm flipH="1">
            <a:off x="5229850" y="3418410"/>
            <a:ext cx="162900" cy="1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a client commits,</a:t>
            </a:r>
            <a:endParaRPr sz="16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Chooses a Paxos group to act as 2PC Transaction Coordinator (TC).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Sends writes to relevant shard leaders.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Shard leaders acquire lock(s) on the written record(s).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Log a "prepare" record via Paxos, to replicate lock and new value.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Tell TC it is prepared (or not).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TC decides commit or abort.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Logs the decision to its group via Paxos.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Tell participant leaders and client the result.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Participant leaders log the TC's decision via Paxos.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Release the transaction's locks.</a:t>
            </a:r>
            <a:endParaRPr/>
          </a:p>
        </p:txBody>
      </p:sp>
      <p:sp>
        <p:nvSpPr>
          <p:cNvPr id="673" name="Google Shape;67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Read-Write Transactions (Commit procedure)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Locking (two-phase locking) ensures serializability.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2PC was widely hated because it blocks with locks held if TC fails.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Replicating the TC with Paxos solves this problem.</a:t>
            </a:r>
            <a:endParaRPr sz="16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Read/Write transactions are expensive! and take a long time.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inter-data-center messages.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lots of parallelism: many clients and many shards.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total throughput could be high if not many conflicts.</a:t>
            </a:r>
            <a:endParaRPr/>
          </a:p>
        </p:txBody>
      </p:sp>
      <p:sp>
        <p:nvSpPr>
          <p:cNvPr id="679" name="Google Shape;67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implications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synchronized clocks come in?</a:t>
            </a:r>
            <a:endParaRPr/>
          </a:p>
        </p:txBody>
      </p:sp>
      <p:sp>
        <p:nvSpPr>
          <p:cNvPr id="685" name="Google Shape;685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required to enable lock-free read only transactions.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*And* provide external consistency (similar to strict serializability).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Serializability ensures that executing concurrent transactions is equivalent to executing the transactions serially in some order.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Strict serializability enforces that the order must be real-time order, i.e. if a transaction t2 starts after t1 commits, it must see t1's updates.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TrueTime</a:t>
            </a:r>
            <a:endParaRPr/>
          </a:p>
        </p:txBody>
      </p:sp>
      <p:sp>
        <p:nvSpPr>
          <p:cNvPr id="691" name="Google Shape;69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Synchronized clocks across Google’s entire infrastructure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master: a time server; set per data center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GPS receivers with dedicated antenna, or atomic clock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Timeslave daemon: a time client on a workstation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Marzullo’s algorithm to sync clock and detect/reject liars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TTInterval tt = TT.now();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tt.latest – tt.earliest = e, the instantaneous error bound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practice, e sawtooths between 1ms and 6ms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TrueTime utilized?</a:t>
            </a:r>
            <a:endParaRPr/>
          </a:p>
        </p:txBody>
      </p:sp>
      <p:sp>
        <p:nvSpPr>
          <p:cNvPr id="697" name="Google Shape;69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assign a commit timestamp to each transaction, in the order they were committed.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2PC transaction coordinator gathers several TrueTime timestamps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prepare timestamps from all participants.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Timestamp in the commit message from the client.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 picks an overall transaction timestamp to be greater than any of the above timestamps, and greater than any timestamp assigned to earlier transactions.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 then waits for this time to elapse, i.e. TTnow.earliest is past this time.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Wait</a:t>
            </a:r>
            <a:endParaRPr/>
          </a:p>
        </p:txBody>
      </p:sp>
      <p:pic>
        <p:nvPicPr>
          <p:cNvPr id="703" name="Google Shape;7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125" y="1361675"/>
            <a:ext cx="6111750" cy="31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of TrueTime</a:t>
            </a:r>
            <a:endParaRPr/>
          </a:p>
        </p:txBody>
      </p:sp>
      <p:sp>
        <p:nvSpPr>
          <p:cNvPr id="709" name="Google Shape;70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larger the uncertainty bound from TrueTime, the longer commit wait period.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wait will slow down dependent transactions, since locks are held during commit wait.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as time gets less certain, Spanner gets slower.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 Vector: you can cause very long commit wait periods – slow the system down by messing with the clock.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Read-Only Transactions</a:t>
            </a:r>
            <a:endParaRPr/>
          </a:p>
        </p:txBody>
      </p:sp>
      <p:sp>
        <p:nvSpPr>
          <p:cNvPr id="715" name="Google Shape;715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Spanner eliminates two big costs for read-only transactions: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from local replicas, to avoid Paxos and cross-datacenter messages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But note, a local replica may not be up to date.</a:t>
            </a:r>
            <a:endParaRPr sz="16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locks, no two-phase commit, no transaction manager.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Again to avoid cross-data center messages to Paxos leader.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And to avoid slowing down read-write transactions.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Spanner does this by keeping multiple versions and "Snapshot Isolation".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Read-Only Transactions</a:t>
            </a:r>
            <a:endParaRPr/>
          </a:p>
        </p:txBody>
      </p:sp>
      <p:sp>
        <p:nvSpPr>
          <p:cNvPr id="721" name="Google Shape;721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Read-only transactions simply read the latest committed values.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 we know the latest committed values?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TrueTime!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 selects a time TTnow.latest(), which ensures are committed read/write transaction updates are available.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 performs the reads at those timestamps using the multiple versions.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Spanner Performance</a:t>
            </a:r>
            <a:endParaRPr/>
          </a:p>
        </p:txBody>
      </p:sp>
      <p:pic>
        <p:nvPicPr>
          <p:cNvPr id="727" name="Google Shape;7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9144000" cy="2096314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51"/>
          <p:cNvSpPr txBox="1">
            <a:spLocks noGrp="1"/>
          </p:cNvSpPr>
          <p:nvPr>
            <p:ph type="body" idx="1"/>
          </p:nvPr>
        </p:nvSpPr>
        <p:spPr>
          <a:xfrm>
            <a:off x="387900" y="3647450"/>
            <a:ext cx="8520600" cy="13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 of read-only transaction is 10x lower than that of read-write transactions.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up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73375" y="1128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Single machine insufficient to handle CPU load.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948884" y="25702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88" name="Google Shape;88;p16"/>
          <p:cNvSpPr/>
          <p:nvPr/>
        </p:nvSpPr>
        <p:spPr>
          <a:xfrm>
            <a:off x="948884" y="29120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89" name="Google Shape;89;p16"/>
          <p:cNvSpPr/>
          <p:nvPr/>
        </p:nvSpPr>
        <p:spPr>
          <a:xfrm>
            <a:off x="3453900" y="4476000"/>
            <a:ext cx="15708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/>
          </a:p>
        </p:txBody>
      </p:sp>
      <p:cxnSp>
        <p:nvCxnSpPr>
          <p:cNvPr id="90" name="Google Shape;90;p16"/>
          <p:cNvCxnSpPr/>
          <p:nvPr/>
        </p:nvCxnSpPr>
        <p:spPr>
          <a:xfrm>
            <a:off x="2231725" y="3438575"/>
            <a:ext cx="1130100" cy="9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1" name="Google Shape;91;p16"/>
          <p:cNvSpPr/>
          <p:nvPr/>
        </p:nvSpPr>
        <p:spPr>
          <a:xfrm>
            <a:off x="107275" y="23182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92" name="Google Shape;92;p16"/>
          <p:cNvSpPr/>
          <p:nvPr/>
        </p:nvSpPr>
        <p:spPr>
          <a:xfrm>
            <a:off x="807702" y="20252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93" name="Google Shape;93;p16"/>
          <p:cNvSpPr/>
          <p:nvPr/>
        </p:nvSpPr>
        <p:spPr>
          <a:xfrm>
            <a:off x="1576171" y="20252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94" name="Google Shape;94;p16"/>
          <p:cNvSpPr/>
          <p:nvPr/>
        </p:nvSpPr>
        <p:spPr>
          <a:xfrm>
            <a:off x="2336833" y="23182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95" name="Google Shape;95;p16"/>
          <p:cNvSpPr/>
          <p:nvPr/>
        </p:nvSpPr>
        <p:spPr>
          <a:xfrm>
            <a:off x="4149284" y="21892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96" name="Google Shape;96;p16"/>
          <p:cNvSpPr/>
          <p:nvPr/>
        </p:nvSpPr>
        <p:spPr>
          <a:xfrm>
            <a:off x="4149284" y="25310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97" name="Google Shape;97;p16"/>
          <p:cNvSpPr/>
          <p:nvPr/>
        </p:nvSpPr>
        <p:spPr>
          <a:xfrm>
            <a:off x="3307675" y="19372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98" name="Google Shape;98;p16"/>
          <p:cNvSpPr/>
          <p:nvPr/>
        </p:nvSpPr>
        <p:spPr>
          <a:xfrm>
            <a:off x="4008102" y="16442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99" name="Google Shape;99;p16"/>
          <p:cNvSpPr/>
          <p:nvPr/>
        </p:nvSpPr>
        <p:spPr>
          <a:xfrm>
            <a:off x="4776571" y="16442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00" name="Google Shape;100;p16"/>
          <p:cNvSpPr/>
          <p:nvPr/>
        </p:nvSpPr>
        <p:spPr>
          <a:xfrm>
            <a:off x="5537233" y="19372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01" name="Google Shape;101;p16"/>
          <p:cNvSpPr/>
          <p:nvPr/>
        </p:nvSpPr>
        <p:spPr>
          <a:xfrm>
            <a:off x="7044884" y="32560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102" name="Google Shape;102;p16"/>
          <p:cNvSpPr/>
          <p:nvPr/>
        </p:nvSpPr>
        <p:spPr>
          <a:xfrm>
            <a:off x="7044884" y="35978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103" name="Google Shape;103;p16"/>
          <p:cNvSpPr/>
          <p:nvPr/>
        </p:nvSpPr>
        <p:spPr>
          <a:xfrm>
            <a:off x="6203275" y="3004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04" name="Google Shape;104;p16"/>
          <p:cNvSpPr/>
          <p:nvPr/>
        </p:nvSpPr>
        <p:spPr>
          <a:xfrm>
            <a:off x="6903702" y="2711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05" name="Google Shape;105;p16"/>
          <p:cNvSpPr/>
          <p:nvPr/>
        </p:nvSpPr>
        <p:spPr>
          <a:xfrm>
            <a:off x="7672171" y="27110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06" name="Google Shape;106;p16"/>
          <p:cNvSpPr/>
          <p:nvPr/>
        </p:nvSpPr>
        <p:spPr>
          <a:xfrm>
            <a:off x="8432833" y="3004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cxnSp>
        <p:nvCxnSpPr>
          <p:cNvPr id="107" name="Google Shape;107;p16"/>
          <p:cNvCxnSpPr/>
          <p:nvPr/>
        </p:nvCxnSpPr>
        <p:spPr>
          <a:xfrm flipH="1">
            <a:off x="4329734" y="2944725"/>
            <a:ext cx="348900" cy="14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08" name="Google Shape;108;p16"/>
          <p:cNvCxnSpPr/>
          <p:nvPr/>
        </p:nvCxnSpPr>
        <p:spPr>
          <a:xfrm flipH="1">
            <a:off x="5181775" y="3994125"/>
            <a:ext cx="1733700" cy="65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09" name="Google Shape;109;p16"/>
          <p:cNvSpPr txBox="1"/>
          <p:nvPr/>
        </p:nvSpPr>
        <p:spPr>
          <a:xfrm>
            <a:off x="1054035" y="3200835"/>
            <a:ext cx="1058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(FrontEnd)</a:t>
            </a:r>
            <a:endParaRPr sz="13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Spanner after-thoughts</a:t>
            </a:r>
            <a:endParaRPr/>
          </a:p>
        </p:txBody>
      </p:sp>
      <p:sp>
        <p:nvSpPr>
          <p:cNvPr id="734" name="Google Shape;734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Pretty rare to see a deployed system that offers distributed transactions over geographically distributed data.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Spanner was a surprising demonstration that it can be practical.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Timestamping scheme was the most interesting aspect.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used within Google; a commercial Google service; very influential.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3"/>
          <p:cNvSpPr txBox="1">
            <a:spLocks noGrp="1"/>
          </p:cNvSpPr>
          <p:nvPr>
            <p:ph type="body" idx="1"/>
          </p:nvPr>
        </p:nvSpPr>
        <p:spPr>
          <a:xfrm>
            <a:off x="311700" y="478900"/>
            <a:ext cx="8520600" cy="44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Facebook Memcache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Writes must go to the primary site's MySQL.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Non-primary sites cannot write on their own, can have inconsistencies.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reads are blindingly fast (1,000,000 per second per memcache server).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Google Spanner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Writes involve Paxos and perhaps two-phase commit.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Paxos quorum for write must wait for some remote sites.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single site can write on its own.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has read transactions, consistent and fairly fast.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challenging problems</a:t>
            </a:r>
            <a:endParaRPr/>
          </a:p>
        </p:txBody>
      </p:sp>
      <p:sp>
        <p:nvSpPr>
          <p:cNvPr id="745" name="Google Shape;74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to load-balance all clients among FrontEnd web servers?</a:t>
            </a:r>
            <a:endParaRPr/>
          </a:p>
        </p:txBody>
      </p:sp>
      <p:sp>
        <p:nvSpPr>
          <p:cNvPr id="746" name="Google Shape;746;p54"/>
          <p:cNvSpPr/>
          <p:nvPr/>
        </p:nvSpPr>
        <p:spPr>
          <a:xfrm>
            <a:off x="2625284" y="23416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747" name="Google Shape;747;p54"/>
          <p:cNvSpPr/>
          <p:nvPr/>
        </p:nvSpPr>
        <p:spPr>
          <a:xfrm>
            <a:off x="2625284" y="26834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748" name="Google Shape;748;p54"/>
          <p:cNvSpPr/>
          <p:nvPr/>
        </p:nvSpPr>
        <p:spPr>
          <a:xfrm>
            <a:off x="2422775" y="44760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1 (A-M)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49" name="Google Shape;749;p54"/>
          <p:cNvCxnSpPr>
            <a:stCxn id="750" idx="2"/>
            <a:endCxn id="748" idx="0"/>
          </p:cNvCxnSpPr>
          <p:nvPr/>
        </p:nvCxnSpPr>
        <p:spPr>
          <a:xfrm>
            <a:off x="1859234" y="3020925"/>
            <a:ext cx="14121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51" name="Google Shape;751;p54"/>
          <p:cNvSpPr/>
          <p:nvPr/>
        </p:nvSpPr>
        <p:spPr>
          <a:xfrm>
            <a:off x="3079075" y="19372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52" name="Google Shape;752;p54"/>
          <p:cNvSpPr/>
          <p:nvPr/>
        </p:nvSpPr>
        <p:spPr>
          <a:xfrm>
            <a:off x="2941302" y="1872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53" name="Google Shape;753;p54"/>
          <p:cNvSpPr/>
          <p:nvPr/>
        </p:nvSpPr>
        <p:spPr>
          <a:xfrm>
            <a:off x="2795371" y="1796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54" name="Google Shape;754;p54"/>
          <p:cNvSpPr/>
          <p:nvPr/>
        </p:nvSpPr>
        <p:spPr>
          <a:xfrm>
            <a:off x="2641633" y="17086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55" name="Google Shape;755;p54"/>
          <p:cNvSpPr/>
          <p:nvPr/>
        </p:nvSpPr>
        <p:spPr>
          <a:xfrm>
            <a:off x="4006462" y="23416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756" name="Google Shape;756;p54"/>
          <p:cNvSpPr/>
          <p:nvPr/>
        </p:nvSpPr>
        <p:spPr>
          <a:xfrm>
            <a:off x="4006462" y="26834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757" name="Google Shape;757;p54"/>
          <p:cNvSpPr/>
          <p:nvPr/>
        </p:nvSpPr>
        <p:spPr>
          <a:xfrm>
            <a:off x="5406797" y="23416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758" name="Google Shape;758;p54"/>
          <p:cNvSpPr/>
          <p:nvPr/>
        </p:nvSpPr>
        <p:spPr>
          <a:xfrm>
            <a:off x="5406797" y="26834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cxnSp>
        <p:nvCxnSpPr>
          <p:cNvPr id="759" name="Google Shape;759;p54"/>
          <p:cNvCxnSpPr>
            <a:stCxn id="750" idx="2"/>
            <a:endCxn id="760" idx="0"/>
          </p:cNvCxnSpPr>
          <p:nvPr/>
        </p:nvCxnSpPr>
        <p:spPr>
          <a:xfrm>
            <a:off x="1859234" y="3020925"/>
            <a:ext cx="36624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60" name="Google Shape;760;p54"/>
          <p:cNvSpPr/>
          <p:nvPr/>
        </p:nvSpPr>
        <p:spPr>
          <a:xfrm>
            <a:off x="4673100" y="44760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2 (N-Z)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1" name="Google Shape;761;p54"/>
          <p:cNvSpPr/>
          <p:nvPr/>
        </p:nvSpPr>
        <p:spPr>
          <a:xfrm>
            <a:off x="4384053" y="19372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62" name="Google Shape;762;p54"/>
          <p:cNvSpPr/>
          <p:nvPr/>
        </p:nvSpPr>
        <p:spPr>
          <a:xfrm>
            <a:off x="4246280" y="1872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63" name="Google Shape;763;p54"/>
          <p:cNvSpPr/>
          <p:nvPr/>
        </p:nvSpPr>
        <p:spPr>
          <a:xfrm>
            <a:off x="4100349" y="1796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64" name="Google Shape;764;p54"/>
          <p:cNvSpPr/>
          <p:nvPr/>
        </p:nvSpPr>
        <p:spPr>
          <a:xfrm>
            <a:off x="3946611" y="17086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65" name="Google Shape;765;p54"/>
          <p:cNvSpPr/>
          <p:nvPr/>
        </p:nvSpPr>
        <p:spPr>
          <a:xfrm>
            <a:off x="5860588" y="19372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66" name="Google Shape;766;p54"/>
          <p:cNvSpPr/>
          <p:nvPr/>
        </p:nvSpPr>
        <p:spPr>
          <a:xfrm>
            <a:off x="5722815" y="1872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67" name="Google Shape;767;p54"/>
          <p:cNvSpPr/>
          <p:nvPr/>
        </p:nvSpPr>
        <p:spPr>
          <a:xfrm>
            <a:off x="5576884" y="1796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68" name="Google Shape;768;p54"/>
          <p:cNvSpPr/>
          <p:nvPr/>
        </p:nvSpPr>
        <p:spPr>
          <a:xfrm>
            <a:off x="5423146" y="17086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69" name="Google Shape;769;p54"/>
          <p:cNvSpPr/>
          <p:nvPr/>
        </p:nvSpPr>
        <p:spPr>
          <a:xfrm>
            <a:off x="6825862" y="23416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770" name="Google Shape;770;p54"/>
          <p:cNvSpPr/>
          <p:nvPr/>
        </p:nvSpPr>
        <p:spPr>
          <a:xfrm>
            <a:off x="6825862" y="26834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771" name="Google Shape;771;p54"/>
          <p:cNvSpPr/>
          <p:nvPr/>
        </p:nvSpPr>
        <p:spPr>
          <a:xfrm>
            <a:off x="7393740" y="19372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72" name="Google Shape;772;p54"/>
          <p:cNvSpPr/>
          <p:nvPr/>
        </p:nvSpPr>
        <p:spPr>
          <a:xfrm>
            <a:off x="7255967" y="1872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73" name="Google Shape;773;p54"/>
          <p:cNvSpPr/>
          <p:nvPr/>
        </p:nvSpPr>
        <p:spPr>
          <a:xfrm>
            <a:off x="7110036" y="1796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74" name="Google Shape;774;p54"/>
          <p:cNvSpPr/>
          <p:nvPr/>
        </p:nvSpPr>
        <p:spPr>
          <a:xfrm>
            <a:off x="6842211" y="17086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75" name="Google Shape;775;p54"/>
          <p:cNvSpPr/>
          <p:nvPr/>
        </p:nvSpPr>
        <p:spPr>
          <a:xfrm>
            <a:off x="1253684" y="23416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750" name="Google Shape;750;p54"/>
          <p:cNvSpPr/>
          <p:nvPr/>
        </p:nvSpPr>
        <p:spPr>
          <a:xfrm>
            <a:off x="1253684" y="26834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776" name="Google Shape;776;p54"/>
          <p:cNvSpPr/>
          <p:nvPr/>
        </p:nvSpPr>
        <p:spPr>
          <a:xfrm>
            <a:off x="1707475" y="19372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77" name="Google Shape;777;p54"/>
          <p:cNvSpPr/>
          <p:nvPr/>
        </p:nvSpPr>
        <p:spPr>
          <a:xfrm>
            <a:off x="1569702" y="18728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78" name="Google Shape;778;p54"/>
          <p:cNvSpPr/>
          <p:nvPr/>
        </p:nvSpPr>
        <p:spPr>
          <a:xfrm>
            <a:off x="1423771" y="1796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779" name="Google Shape;779;p54"/>
          <p:cNvSpPr/>
          <p:nvPr/>
        </p:nvSpPr>
        <p:spPr>
          <a:xfrm>
            <a:off x="1270033" y="17086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cxnSp>
        <p:nvCxnSpPr>
          <p:cNvPr id="780" name="Google Shape;780;p54"/>
          <p:cNvCxnSpPr>
            <a:stCxn id="747" idx="2"/>
            <a:endCxn id="748" idx="0"/>
          </p:cNvCxnSpPr>
          <p:nvPr/>
        </p:nvCxnSpPr>
        <p:spPr>
          <a:xfrm>
            <a:off x="3230834" y="3020925"/>
            <a:ext cx="405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81" name="Google Shape;781;p54"/>
          <p:cNvCxnSpPr>
            <a:stCxn id="747" idx="2"/>
            <a:endCxn id="760" idx="0"/>
          </p:cNvCxnSpPr>
          <p:nvPr/>
        </p:nvCxnSpPr>
        <p:spPr>
          <a:xfrm>
            <a:off x="3230834" y="3020925"/>
            <a:ext cx="22908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82" name="Google Shape;782;p54"/>
          <p:cNvCxnSpPr>
            <a:stCxn id="756" idx="2"/>
            <a:endCxn id="748" idx="0"/>
          </p:cNvCxnSpPr>
          <p:nvPr/>
        </p:nvCxnSpPr>
        <p:spPr>
          <a:xfrm flipH="1">
            <a:off x="3271312" y="3020925"/>
            <a:ext cx="13407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83" name="Google Shape;783;p54"/>
          <p:cNvCxnSpPr>
            <a:stCxn id="756" idx="2"/>
            <a:endCxn id="760" idx="0"/>
          </p:cNvCxnSpPr>
          <p:nvPr/>
        </p:nvCxnSpPr>
        <p:spPr>
          <a:xfrm>
            <a:off x="4612012" y="3020925"/>
            <a:ext cx="9096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84" name="Google Shape;784;p54"/>
          <p:cNvCxnSpPr>
            <a:stCxn id="758" idx="2"/>
            <a:endCxn id="748" idx="0"/>
          </p:cNvCxnSpPr>
          <p:nvPr/>
        </p:nvCxnSpPr>
        <p:spPr>
          <a:xfrm flipH="1">
            <a:off x="3271247" y="3020925"/>
            <a:ext cx="27411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85" name="Google Shape;785;p54"/>
          <p:cNvCxnSpPr>
            <a:stCxn id="758" idx="2"/>
            <a:endCxn id="760" idx="0"/>
          </p:cNvCxnSpPr>
          <p:nvPr/>
        </p:nvCxnSpPr>
        <p:spPr>
          <a:xfrm flipH="1">
            <a:off x="5521547" y="3020925"/>
            <a:ext cx="4908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86" name="Google Shape;786;p54"/>
          <p:cNvCxnSpPr>
            <a:stCxn id="770" idx="2"/>
            <a:endCxn id="748" idx="0"/>
          </p:cNvCxnSpPr>
          <p:nvPr/>
        </p:nvCxnSpPr>
        <p:spPr>
          <a:xfrm flipH="1">
            <a:off x="3271312" y="3020925"/>
            <a:ext cx="41601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87" name="Google Shape;787;p54"/>
          <p:cNvCxnSpPr>
            <a:stCxn id="770" idx="2"/>
            <a:endCxn id="760" idx="0"/>
          </p:cNvCxnSpPr>
          <p:nvPr/>
        </p:nvCxnSpPr>
        <p:spPr>
          <a:xfrm flipH="1">
            <a:off x="5521612" y="3020925"/>
            <a:ext cx="19098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up even more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6252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116" name="Google Shape;116;p17"/>
          <p:cNvSpPr/>
          <p:nvPr/>
        </p:nvSpPr>
        <p:spPr>
          <a:xfrm>
            <a:off x="26252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117" name="Google Shape;117;p17"/>
          <p:cNvSpPr/>
          <p:nvPr/>
        </p:nvSpPr>
        <p:spPr>
          <a:xfrm>
            <a:off x="2422775" y="40188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1 (A-M)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8" name="Google Shape;118;p17"/>
          <p:cNvCxnSpPr>
            <a:stCxn id="119" idx="2"/>
            <a:endCxn id="117" idx="0"/>
          </p:cNvCxnSpPr>
          <p:nvPr/>
        </p:nvCxnSpPr>
        <p:spPr>
          <a:xfrm>
            <a:off x="1859234" y="2563725"/>
            <a:ext cx="14121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20" name="Google Shape;120;p17"/>
          <p:cNvSpPr/>
          <p:nvPr/>
        </p:nvSpPr>
        <p:spPr>
          <a:xfrm>
            <a:off x="3079075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21" name="Google Shape;121;p17"/>
          <p:cNvSpPr/>
          <p:nvPr/>
        </p:nvSpPr>
        <p:spPr>
          <a:xfrm>
            <a:off x="2941302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22" name="Google Shape;122;p17"/>
          <p:cNvSpPr/>
          <p:nvPr/>
        </p:nvSpPr>
        <p:spPr>
          <a:xfrm>
            <a:off x="2795371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23" name="Google Shape;123;p17"/>
          <p:cNvSpPr/>
          <p:nvPr/>
        </p:nvSpPr>
        <p:spPr>
          <a:xfrm>
            <a:off x="2641633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24" name="Google Shape;124;p17"/>
          <p:cNvSpPr/>
          <p:nvPr/>
        </p:nvSpPr>
        <p:spPr>
          <a:xfrm>
            <a:off x="4006462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125" name="Google Shape;125;p17"/>
          <p:cNvSpPr/>
          <p:nvPr/>
        </p:nvSpPr>
        <p:spPr>
          <a:xfrm>
            <a:off x="4006462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126" name="Google Shape;126;p17"/>
          <p:cNvSpPr/>
          <p:nvPr/>
        </p:nvSpPr>
        <p:spPr>
          <a:xfrm>
            <a:off x="5406797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127" name="Google Shape;127;p17"/>
          <p:cNvSpPr/>
          <p:nvPr/>
        </p:nvSpPr>
        <p:spPr>
          <a:xfrm>
            <a:off x="5406797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cxnSp>
        <p:nvCxnSpPr>
          <p:cNvPr id="128" name="Google Shape;128;p17"/>
          <p:cNvCxnSpPr>
            <a:stCxn id="119" idx="2"/>
            <a:endCxn id="129" idx="0"/>
          </p:cNvCxnSpPr>
          <p:nvPr/>
        </p:nvCxnSpPr>
        <p:spPr>
          <a:xfrm>
            <a:off x="1859234" y="2563725"/>
            <a:ext cx="36624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29" name="Google Shape;129;p17"/>
          <p:cNvSpPr/>
          <p:nvPr/>
        </p:nvSpPr>
        <p:spPr>
          <a:xfrm>
            <a:off x="4673100" y="401880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2 (N-Z)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4384053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31" name="Google Shape;131;p17"/>
          <p:cNvSpPr/>
          <p:nvPr/>
        </p:nvSpPr>
        <p:spPr>
          <a:xfrm>
            <a:off x="4246280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32" name="Google Shape;132;p17"/>
          <p:cNvSpPr/>
          <p:nvPr/>
        </p:nvSpPr>
        <p:spPr>
          <a:xfrm>
            <a:off x="4100349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33" name="Google Shape;133;p17"/>
          <p:cNvSpPr/>
          <p:nvPr/>
        </p:nvSpPr>
        <p:spPr>
          <a:xfrm>
            <a:off x="3946611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34" name="Google Shape;134;p17"/>
          <p:cNvSpPr/>
          <p:nvPr/>
        </p:nvSpPr>
        <p:spPr>
          <a:xfrm>
            <a:off x="5860588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35" name="Google Shape;135;p17"/>
          <p:cNvSpPr/>
          <p:nvPr/>
        </p:nvSpPr>
        <p:spPr>
          <a:xfrm>
            <a:off x="5722815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36" name="Google Shape;136;p17"/>
          <p:cNvSpPr/>
          <p:nvPr/>
        </p:nvSpPr>
        <p:spPr>
          <a:xfrm>
            <a:off x="5576884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37" name="Google Shape;137;p17"/>
          <p:cNvSpPr/>
          <p:nvPr/>
        </p:nvSpPr>
        <p:spPr>
          <a:xfrm>
            <a:off x="5423146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38" name="Google Shape;138;p17"/>
          <p:cNvSpPr/>
          <p:nvPr/>
        </p:nvSpPr>
        <p:spPr>
          <a:xfrm>
            <a:off x="6825862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139" name="Google Shape;139;p17"/>
          <p:cNvSpPr/>
          <p:nvPr/>
        </p:nvSpPr>
        <p:spPr>
          <a:xfrm>
            <a:off x="6825862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140" name="Google Shape;140;p17"/>
          <p:cNvSpPr/>
          <p:nvPr/>
        </p:nvSpPr>
        <p:spPr>
          <a:xfrm>
            <a:off x="7393740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41" name="Google Shape;141;p17"/>
          <p:cNvSpPr/>
          <p:nvPr/>
        </p:nvSpPr>
        <p:spPr>
          <a:xfrm>
            <a:off x="7255967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42" name="Google Shape;142;p17"/>
          <p:cNvSpPr/>
          <p:nvPr/>
        </p:nvSpPr>
        <p:spPr>
          <a:xfrm>
            <a:off x="7110036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43" name="Google Shape;143;p17"/>
          <p:cNvSpPr/>
          <p:nvPr/>
        </p:nvSpPr>
        <p:spPr>
          <a:xfrm>
            <a:off x="6842211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44" name="Google Shape;144;p17"/>
          <p:cNvSpPr/>
          <p:nvPr/>
        </p:nvSpPr>
        <p:spPr>
          <a:xfrm>
            <a:off x="12536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119" name="Google Shape;119;p17"/>
          <p:cNvSpPr/>
          <p:nvPr/>
        </p:nvSpPr>
        <p:spPr>
          <a:xfrm>
            <a:off x="12536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145" name="Google Shape;145;p17"/>
          <p:cNvSpPr/>
          <p:nvPr/>
        </p:nvSpPr>
        <p:spPr>
          <a:xfrm>
            <a:off x="1707475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46" name="Google Shape;146;p17"/>
          <p:cNvSpPr/>
          <p:nvPr/>
        </p:nvSpPr>
        <p:spPr>
          <a:xfrm>
            <a:off x="1569702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47" name="Google Shape;147;p17"/>
          <p:cNvSpPr/>
          <p:nvPr/>
        </p:nvSpPr>
        <p:spPr>
          <a:xfrm>
            <a:off x="1423771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48" name="Google Shape;148;p17"/>
          <p:cNvSpPr/>
          <p:nvPr/>
        </p:nvSpPr>
        <p:spPr>
          <a:xfrm>
            <a:off x="1270033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cxnSp>
        <p:nvCxnSpPr>
          <p:cNvPr id="149" name="Google Shape;149;p17"/>
          <p:cNvCxnSpPr>
            <a:stCxn id="116" idx="2"/>
            <a:endCxn id="117" idx="0"/>
          </p:cNvCxnSpPr>
          <p:nvPr/>
        </p:nvCxnSpPr>
        <p:spPr>
          <a:xfrm>
            <a:off x="3230834" y="2563725"/>
            <a:ext cx="405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0" name="Google Shape;150;p17"/>
          <p:cNvCxnSpPr>
            <a:stCxn id="116" idx="2"/>
            <a:endCxn id="129" idx="0"/>
          </p:cNvCxnSpPr>
          <p:nvPr/>
        </p:nvCxnSpPr>
        <p:spPr>
          <a:xfrm>
            <a:off x="3230834" y="2563725"/>
            <a:ext cx="22908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1" name="Google Shape;151;p17"/>
          <p:cNvCxnSpPr>
            <a:stCxn id="125" idx="2"/>
            <a:endCxn id="117" idx="0"/>
          </p:cNvCxnSpPr>
          <p:nvPr/>
        </p:nvCxnSpPr>
        <p:spPr>
          <a:xfrm flipH="1">
            <a:off x="3271312" y="2563725"/>
            <a:ext cx="13407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2" name="Google Shape;152;p17"/>
          <p:cNvCxnSpPr>
            <a:stCxn id="125" idx="2"/>
            <a:endCxn id="129" idx="0"/>
          </p:cNvCxnSpPr>
          <p:nvPr/>
        </p:nvCxnSpPr>
        <p:spPr>
          <a:xfrm>
            <a:off x="4612012" y="2563725"/>
            <a:ext cx="9096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3" name="Google Shape;153;p17"/>
          <p:cNvCxnSpPr>
            <a:stCxn id="127" idx="2"/>
            <a:endCxn id="117" idx="0"/>
          </p:cNvCxnSpPr>
          <p:nvPr/>
        </p:nvCxnSpPr>
        <p:spPr>
          <a:xfrm flipH="1">
            <a:off x="3271247" y="2563725"/>
            <a:ext cx="27411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4" name="Google Shape;154;p17"/>
          <p:cNvCxnSpPr>
            <a:stCxn id="127" idx="2"/>
            <a:endCxn id="129" idx="0"/>
          </p:cNvCxnSpPr>
          <p:nvPr/>
        </p:nvCxnSpPr>
        <p:spPr>
          <a:xfrm flipH="1">
            <a:off x="5521547" y="2563725"/>
            <a:ext cx="4908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5" name="Google Shape;155;p17"/>
          <p:cNvCxnSpPr>
            <a:stCxn id="139" idx="2"/>
            <a:endCxn id="117" idx="0"/>
          </p:cNvCxnSpPr>
          <p:nvPr/>
        </p:nvCxnSpPr>
        <p:spPr>
          <a:xfrm flipH="1">
            <a:off x="3271312" y="2563725"/>
            <a:ext cx="41601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6" name="Google Shape;156;p17"/>
          <p:cNvCxnSpPr>
            <a:stCxn id="139" idx="2"/>
            <a:endCxn id="129" idx="0"/>
          </p:cNvCxnSpPr>
          <p:nvPr/>
        </p:nvCxnSpPr>
        <p:spPr>
          <a:xfrm flipH="1">
            <a:off x="5521612" y="2563725"/>
            <a:ext cx="1909800" cy="14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57" name="Google Shape;157;p17"/>
          <p:cNvSpPr/>
          <p:nvPr/>
        </p:nvSpPr>
        <p:spPr>
          <a:xfrm rot="5400000">
            <a:off x="4335360" y="2613190"/>
            <a:ext cx="114300" cy="4106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3489025" y="4694175"/>
            <a:ext cx="183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Hashing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Failures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6252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165" name="Google Shape;165;p18"/>
          <p:cNvSpPr/>
          <p:nvPr/>
        </p:nvSpPr>
        <p:spPr>
          <a:xfrm>
            <a:off x="26252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166" name="Google Shape;166;p18"/>
          <p:cNvSpPr/>
          <p:nvPr/>
        </p:nvSpPr>
        <p:spPr>
          <a:xfrm>
            <a:off x="1568075" y="3705175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1 (A-M)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7" name="Google Shape;167;p18"/>
          <p:cNvCxnSpPr>
            <a:stCxn id="168" idx="2"/>
            <a:endCxn id="166" idx="0"/>
          </p:cNvCxnSpPr>
          <p:nvPr/>
        </p:nvCxnSpPr>
        <p:spPr>
          <a:xfrm>
            <a:off x="1859234" y="2563725"/>
            <a:ext cx="557400" cy="11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69" name="Google Shape;169;p18"/>
          <p:cNvSpPr/>
          <p:nvPr/>
        </p:nvSpPr>
        <p:spPr>
          <a:xfrm>
            <a:off x="3079075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70" name="Google Shape;170;p18"/>
          <p:cNvSpPr/>
          <p:nvPr/>
        </p:nvSpPr>
        <p:spPr>
          <a:xfrm>
            <a:off x="2941302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71" name="Google Shape;171;p18"/>
          <p:cNvSpPr/>
          <p:nvPr/>
        </p:nvSpPr>
        <p:spPr>
          <a:xfrm>
            <a:off x="2795371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72" name="Google Shape;172;p18"/>
          <p:cNvSpPr/>
          <p:nvPr/>
        </p:nvSpPr>
        <p:spPr>
          <a:xfrm>
            <a:off x="2641633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73" name="Google Shape;173;p18"/>
          <p:cNvSpPr/>
          <p:nvPr/>
        </p:nvSpPr>
        <p:spPr>
          <a:xfrm>
            <a:off x="4006462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174" name="Google Shape;174;p18"/>
          <p:cNvSpPr/>
          <p:nvPr/>
        </p:nvSpPr>
        <p:spPr>
          <a:xfrm>
            <a:off x="4006462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175" name="Google Shape;175;p18"/>
          <p:cNvSpPr/>
          <p:nvPr/>
        </p:nvSpPr>
        <p:spPr>
          <a:xfrm>
            <a:off x="5406797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176" name="Google Shape;176;p18"/>
          <p:cNvSpPr/>
          <p:nvPr/>
        </p:nvSpPr>
        <p:spPr>
          <a:xfrm>
            <a:off x="5406797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cxnSp>
        <p:nvCxnSpPr>
          <p:cNvPr id="177" name="Google Shape;177;p18"/>
          <p:cNvCxnSpPr>
            <a:stCxn id="168" idx="2"/>
            <a:endCxn id="178" idx="0"/>
          </p:cNvCxnSpPr>
          <p:nvPr/>
        </p:nvCxnSpPr>
        <p:spPr>
          <a:xfrm>
            <a:off x="1859234" y="2563725"/>
            <a:ext cx="4840500" cy="11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78" name="Google Shape;178;p18"/>
          <p:cNvSpPr/>
          <p:nvPr/>
        </p:nvSpPr>
        <p:spPr>
          <a:xfrm>
            <a:off x="5851250" y="3695775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 2 (N-Z)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4384053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80" name="Google Shape;180;p18"/>
          <p:cNvSpPr/>
          <p:nvPr/>
        </p:nvSpPr>
        <p:spPr>
          <a:xfrm>
            <a:off x="4246280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81" name="Google Shape;181;p18"/>
          <p:cNvSpPr/>
          <p:nvPr/>
        </p:nvSpPr>
        <p:spPr>
          <a:xfrm>
            <a:off x="4100349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82" name="Google Shape;182;p18"/>
          <p:cNvSpPr/>
          <p:nvPr/>
        </p:nvSpPr>
        <p:spPr>
          <a:xfrm>
            <a:off x="3946611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83" name="Google Shape;183;p18"/>
          <p:cNvSpPr/>
          <p:nvPr/>
        </p:nvSpPr>
        <p:spPr>
          <a:xfrm>
            <a:off x="5860588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84" name="Google Shape;184;p18"/>
          <p:cNvSpPr/>
          <p:nvPr/>
        </p:nvSpPr>
        <p:spPr>
          <a:xfrm>
            <a:off x="5722815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85" name="Google Shape;185;p18"/>
          <p:cNvSpPr/>
          <p:nvPr/>
        </p:nvSpPr>
        <p:spPr>
          <a:xfrm>
            <a:off x="5576884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86" name="Google Shape;186;p18"/>
          <p:cNvSpPr/>
          <p:nvPr/>
        </p:nvSpPr>
        <p:spPr>
          <a:xfrm>
            <a:off x="5423146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87" name="Google Shape;187;p18"/>
          <p:cNvSpPr/>
          <p:nvPr/>
        </p:nvSpPr>
        <p:spPr>
          <a:xfrm>
            <a:off x="6825862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188" name="Google Shape;188;p18"/>
          <p:cNvSpPr/>
          <p:nvPr/>
        </p:nvSpPr>
        <p:spPr>
          <a:xfrm>
            <a:off x="6825862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189" name="Google Shape;189;p18"/>
          <p:cNvSpPr/>
          <p:nvPr/>
        </p:nvSpPr>
        <p:spPr>
          <a:xfrm>
            <a:off x="7393740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90" name="Google Shape;190;p18"/>
          <p:cNvSpPr/>
          <p:nvPr/>
        </p:nvSpPr>
        <p:spPr>
          <a:xfrm>
            <a:off x="7255967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91" name="Google Shape;191;p18"/>
          <p:cNvSpPr/>
          <p:nvPr/>
        </p:nvSpPr>
        <p:spPr>
          <a:xfrm>
            <a:off x="7110036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92" name="Google Shape;192;p18"/>
          <p:cNvSpPr/>
          <p:nvPr/>
        </p:nvSpPr>
        <p:spPr>
          <a:xfrm>
            <a:off x="6842211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93" name="Google Shape;193;p18"/>
          <p:cNvSpPr/>
          <p:nvPr/>
        </p:nvSpPr>
        <p:spPr>
          <a:xfrm>
            <a:off x="1253684" y="1884445"/>
            <a:ext cx="12111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Web Server</a:t>
            </a:r>
            <a:endParaRPr sz="1300"/>
          </a:p>
        </p:txBody>
      </p:sp>
      <p:sp>
        <p:nvSpPr>
          <p:cNvPr id="168" name="Google Shape;168;p18"/>
          <p:cNvSpPr/>
          <p:nvPr/>
        </p:nvSpPr>
        <p:spPr>
          <a:xfrm>
            <a:off x="1253684" y="2226225"/>
            <a:ext cx="1211100" cy="337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Application</a:t>
            </a:r>
            <a:endParaRPr sz="1300"/>
          </a:p>
        </p:txBody>
      </p:sp>
      <p:sp>
        <p:nvSpPr>
          <p:cNvPr id="194" name="Google Shape;194;p18"/>
          <p:cNvSpPr/>
          <p:nvPr/>
        </p:nvSpPr>
        <p:spPr>
          <a:xfrm>
            <a:off x="1707475" y="14800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95" name="Google Shape;195;p18"/>
          <p:cNvSpPr/>
          <p:nvPr/>
        </p:nvSpPr>
        <p:spPr>
          <a:xfrm>
            <a:off x="1569702" y="14156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96" name="Google Shape;196;p18"/>
          <p:cNvSpPr/>
          <p:nvPr/>
        </p:nvSpPr>
        <p:spPr>
          <a:xfrm>
            <a:off x="1423771" y="1339450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sp>
        <p:nvSpPr>
          <p:cNvPr id="197" name="Google Shape;197;p18"/>
          <p:cNvSpPr/>
          <p:nvPr/>
        </p:nvSpPr>
        <p:spPr>
          <a:xfrm>
            <a:off x="1270033" y="1251436"/>
            <a:ext cx="664800" cy="252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</a:t>
            </a:r>
            <a:endParaRPr sz="800"/>
          </a:p>
        </p:txBody>
      </p:sp>
      <p:cxnSp>
        <p:nvCxnSpPr>
          <p:cNvPr id="198" name="Google Shape;198;p18"/>
          <p:cNvCxnSpPr>
            <a:stCxn id="165" idx="2"/>
            <a:endCxn id="166" idx="0"/>
          </p:cNvCxnSpPr>
          <p:nvPr/>
        </p:nvCxnSpPr>
        <p:spPr>
          <a:xfrm flipH="1">
            <a:off x="2416634" y="2563725"/>
            <a:ext cx="814200" cy="11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99" name="Google Shape;199;p18"/>
          <p:cNvCxnSpPr>
            <a:stCxn id="165" idx="2"/>
            <a:endCxn id="178" idx="0"/>
          </p:cNvCxnSpPr>
          <p:nvPr/>
        </p:nvCxnSpPr>
        <p:spPr>
          <a:xfrm>
            <a:off x="3230834" y="2563725"/>
            <a:ext cx="3468900" cy="11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00" name="Google Shape;200;p18"/>
          <p:cNvCxnSpPr>
            <a:stCxn id="174" idx="2"/>
            <a:endCxn id="166" idx="0"/>
          </p:cNvCxnSpPr>
          <p:nvPr/>
        </p:nvCxnSpPr>
        <p:spPr>
          <a:xfrm flipH="1">
            <a:off x="2416612" y="2563725"/>
            <a:ext cx="2195400" cy="11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01" name="Google Shape;201;p18"/>
          <p:cNvCxnSpPr>
            <a:stCxn id="174" idx="2"/>
            <a:endCxn id="178" idx="0"/>
          </p:cNvCxnSpPr>
          <p:nvPr/>
        </p:nvCxnSpPr>
        <p:spPr>
          <a:xfrm>
            <a:off x="4612012" y="2563725"/>
            <a:ext cx="2087700" cy="11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02" name="Google Shape;202;p18"/>
          <p:cNvCxnSpPr>
            <a:stCxn id="176" idx="2"/>
            <a:endCxn id="166" idx="0"/>
          </p:cNvCxnSpPr>
          <p:nvPr/>
        </p:nvCxnSpPr>
        <p:spPr>
          <a:xfrm flipH="1">
            <a:off x="2416547" y="2563725"/>
            <a:ext cx="3595800" cy="11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03" name="Google Shape;203;p18"/>
          <p:cNvCxnSpPr>
            <a:stCxn id="176" idx="2"/>
            <a:endCxn id="178" idx="0"/>
          </p:cNvCxnSpPr>
          <p:nvPr/>
        </p:nvCxnSpPr>
        <p:spPr>
          <a:xfrm>
            <a:off x="6012347" y="2563725"/>
            <a:ext cx="687600" cy="11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04" name="Google Shape;204;p18"/>
          <p:cNvCxnSpPr>
            <a:stCxn id="188" idx="2"/>
            <a:endCxn id="166" idx="0"/>
          </p:cNvCxnSpPr>
          <p:nvPr/>
        </p:nvCxnSpPr>
        <p:spPr>
          <a:xfrm flipH="1">
            <a:off x="2416612" y="2563725"/>
            <a:ext cx="5014800" cy="11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05" name="Google Shape;205;p18"/>
          <p:cNvCxnSpPr>
            <a:stCxn id="188" idx="2"/>
            <a:endCxn id="178" idx="0"/>
          </p:cNvCxnSpPr>
          <p:nvPr/>
        </p:nvCxnSpPr>
        <p:spPr>
          <a:xfrm flipH="1">
            <a:off x="6699712" y="2563725"/>
            <a:ext cx="731700" cy="11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06" name="Google Shape;206;p18"/>
          <p:cNvSpPr/>
          <p:nvPr/>
        </p:nvSpPr>
        <p:spPr>
          <a:xfrm>
            <a:off x="575713" y="4317912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 (A-M) 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Replica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2388575" y="4327490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 (A-M)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Replica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4943300" y="4305375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 (N-Z)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Replica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6733850" y="4305375"/>
            <a:ext cx="1697100" cy="526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Database (N-Z)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Replica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425356" y="3577202"/>
            <a:ext cx="3849000" cy="1607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4765144" y="3577205"/>
            <a:ext cx="3849000" cy="1607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be of different types (depending of what failures we want to handle)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the same cluster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tolerance against single machine failures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the same datacenter (but different clusters)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tolerance against cluster failures -- e.g., network switch failures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the same zone (but different datacenters)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tolerance against datacenter failures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Across zones, or geo-distributed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tolerance against catastrophic failures -- e.g. earthquakes, hurricanes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huge benefit of replication</a:t>
            </a:r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Low latency!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Client requests can be routed to the nearest data center.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how? Shouldn't www.google.com point to a single IP address?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Typically done using GeoDNS (Domain Name System) -- where a name resolves to closest replica.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e.g., I get the following IP address when resolving www.google.com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nslookup www.google.com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www.google.com.	4	IN	A	172.217.5.100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of a Distributed Application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Memcached at Facebook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Spanner at Google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Takeaways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2532</Words>
  <Application>Microsoft Office PowerPoint</Application>
  <PresentationFormat>On-screen Show (16:9)</PresentationFormat>
  <Paragraphs>652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Consolas</vt:lpstr>
      <vt:lpstr>Simple Light</vt:lpstr>
      <vt:lpstr>Building Geo-Distributed Large-scale Systems</vt:lpstr>
      <vt:lpstr>Outline</vt:lpstr>
      <vt:lpstr>A basic web application</vt:lpstr>
      <vt:lpstr>Scaling up</vt:lpstr>
      <vt:lpstr>Scaling up even more</vt:lpstr>
      <vt:lpstr>Handling Failures</vt:lpstr>
      <vt:lpstr>Replication</vt:lpstr>
      <vt:lpstr>Another huge benefit of replication</vt:lpstr>
      <vt:lpstr>Outline</vt:lpstr>
      <vt:lpstr>Case study of two geo-distributed systems</vt:lpstr>
      <vt:lpstr>Facebook's Memcached Architecture</vt:lpstr>
      <vt:lpstr>Introduce an in-memory cache</vt:lpstr>
      <vt:lpstr>Memcached</vt:lpstr>
      <vt:lpstr>How Reads work?</vt:lpstr>
      <vt:lpstr>How Writes work?</vt:lpstr>
      <vt:lpstr>Why does this design work?</vt:lpstr>
      <vt:lpstr>What about replication?</vt:lpstr>
      <vt:lpstr>PowerPoint Presentation</vt:lpstr>
      <vt:lpstr>Implications of this choice</vt:lpstr>
      <vt:lpstr>Lessons from this paper</vt:lpstr>
      <vt:lpstr>Outline</vt:lpstr>
      <vt:lpstr>Google Spanner : Motivation</vt:lpstr>
      <vt:lpstr>Motivating Example</vt:lpstr>
      <vt:lpstr>Google Spanner</vt:lpstr>
      <vt:lpstr>Basic Terminology and Setup</vt:lpstr>
      <vt:lpstr>Why such a setup?</vt:lpstr>
      <vt:lpstr>Challenges</vt:lpstr>
      <vt:lpstr>Example of a Spanner Transaction</vt:lpstr>
      <vt:lpstr>Read-Write Transactions</vt:lpstr>
      <vt:lpstr>Read-Write Transactions (Commit procedure)</vt:lpstr>
      <vt:lpstr>Design implications</vt:lpstr>
      <vt:lpstr>Where do synchronized clocks come in?</vt:lpstr>
      <vt:lpstr>TrueTime</vt:lpstr>
      <vt:lpstr>How is TrueTime utilized?</vt:lpstr>
      <vt:lpstr>Commit Wait</vt:lpstr>
      <vt:lpstr>Implications of TrueTime</vt:lpstr>
      <vt:lpstr>Read-Only Transactions</vt:lpstr>
      <vt:lpstr>Read-Only Transactions</vt:lpstr>
      <vt:lpstr>Spanner Performance</vt:lpstr>
      <vt:lpstr>Spanner after-thoughts</vt:lpstr>
      <vt:lpstr>PowerPoint Presentation</vt:lpstr>
      <vt:lpstr>Other challenging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Geo-Distributed Large-scale Systems</dc:title>
  <dc:creator>Arobinda Gupta</dc:creator>
  <cp:lastModifiedBy>Arobinda Gupta</cp:lastModifiedBy>
  <cp:revision>3</cp:revision>
  <dcterms:modified xsi:type="dcterms:W3CDTF">2021-04-21T13:01:40Z</dcterms:modified>
</cp:coreProperties>
</file>