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499577" r:id="rId3"/>
    <p:sldMasterId id="2147500292" r:id="rId4"/>
    <p:sldMasterId id="2147500304" r:id="rId5"/>
    <p:sldMasterId id="2147500316" r:id="rId6"/>
  </p:sldMasterIdLst>
  <p:notesMasterIdLst>
    <p:notesMasterId r:id="rId32"/>
  </p:notesMasterIdLst>
  <p:handoutMasterIdLst>
    <p:handoutMasterId r:id="rId33"/>
  </p:handoutMasterIdLst>
  <p:sldIdLst>
    <p:sldId id="752" r:id="rId7"/>
    <p:sldId id="1405" r:id="rId8"/>
    <p:sldId id="1451" r:id="rId9"/>
    <p:sldId id="1406" r:id="rId10"/>
    <p:sldId id="1430" r:id="rId11"/>
    <p:sldId id="1407" r:id="rId12"/>
    <p:sldId id="1408" r:id="rId13"/>
    <p:sldId id="1431" r:id="rId14"/>
    <p:sldId id="1432" r:id="rId15"/>
    <p:sldId id="1409" r:id="rId16"/>
    <p:sldId id="1452" r:id="rId17"/>
    <p:sldId id="1412" r:id="rId18"/>
    <p:sldId id="1433" r:id="rId19"/>
    <p:sldId id="1435" r:id="rId20"/>
    <p:sldId id="1434" r:id="rId21"/>
    <p:sldId id="1422" r:id="rId22"/>
    <p:sldId id="1423" r:id="rId23"/>
    <p:sldId id="1429" r:id="rId24"/>
    <p:sldId id="1421" r:id="rId25"/>
    <p:sldId id="1450" r:id="rId26"/>
    <p:sldId id="1449" r:id="rId27"/>
    <p:sldId id="1436" r:id="rId28"/>
    <p:sldId id="1448" r:id="rId29"/>
    <p:sldId id="1453" r:id="rId30"/>
    <p:sldId id="144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00FF"/>
    <a:srgbClr val="6600CC"/>
    <a:srgbClr val="FFFFCC"/>
    <a:srgbClr val="FFFFFF"/>
    <a:srgbClr val="FF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64" autoAdjust="0"/>
    <p:restoredTop sz="86427" autoAdjust="0"/>
  </p:normalViewPr>
  <p:slideViewPr>
    <p:cSldViewPr>
      <p:cViewPr varScale="1">
        <p:scale>
          <a:sx n="99" d="100"/>
          <a:sy n="99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FAD42-C2D5-4C10-8D0E-B1E0E66C30E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7D74C-5957-4072-B237-04A5E640C2E4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65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65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7D74C-5957-4072-B237-04A5E640C2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65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65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111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1397-551C-4EA9-AB0E-D9A2262C9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B8D-F00A-40F1-9BEB-65F5FB784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B601-A3D7-4441-8A75-7F0D470D9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1F10-6FA7-458B-9E66-21A585456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ACE-9D32-405E-8C40-5AD1DF186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99C1-5B8D-4D1C-A4A9-385C4BEC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EE08-0590-4D14-A735-2378CEB4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96E0-2517-43FE-BA42-1BE2A3BDC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47AD-9F52-4474-85C2-4F59CB561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178F-D176-4E0F-ADAC-ED31D285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25D-723A-4994-AD70-7FE54E09D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D7F6F63F-48F6-4A8E-BB2B-A94F9E902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281" r:id="rId1"/>
    <p:sldLayoutId id="2147500282" r:id="rId2"/>
    <p:sldLayoutId id="2147500283" r:id="rId3"/>
    <p:sldLayoutId id="2147500284" r:id="rId4"/>
    <p:sldLayoutId id="2147500285" r:id="rId5"/>
    <p:sldLayoutId id="2147500286" r:id="rId6"/>
    <p:sldLayoutId id="2147500287" r:id="rId7"/>
    <p:sldLayoutId id="2147500288" r:id="rId8"/>
    <p:sldLayoutId id="2147500289" r:id="rId9"/>
    <p:sldLayoutId id="2147500290" r:id="rId10"/>
    <p:sldLayoutId id="214750029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293" r:id="rId1"/>
    <p:sldLayoutId id="2147500294" r:id="rId2"/>
    <p:sldLayoutId id="2147500295" r:id="rId3"/>
    <p:sldLayoutId id="2147500296" r:id="rId4"/>
    <p:sldLayoutId id="2147500297" r:id="rId5"/>
    <p:sldLayoutId id="2147500298" r:id="rId6"/>
    <p:sldLayoutId id="2147500299" r:id="rId7"/>
    <p:sldLayoutId id="2147500300" r:id="rId8"/>
    <p:sldLayoutId id="2147500301" r:id="rId9"/>
    <p:sldLayoutId id="2147500302" r:id="rId10"/>
    <p:sldLayoutId id="214750030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305" r:id="rId1"/>
    <p:sldLayoutId id="2147500306" r:id="rId2"/>
    <p:sldLayoutId id="2147500307" r:id="rId3"/>
    <p:sldLayoutId id="2147500308" r:id="rId4"/>
    <p:sldLayoutId id="2147500309" r:id="rId5"/>
    <p:sldLayoutId id="2147500310" r:id="rId6"/>
    <p:sldLayoutId id="2147500311" r:id="rId7"/>
    <p:sldLayoutId id="2147500312" r:id="rId8"/>
    <p:sldLayoutId id="2147500313" r:id="rId9"/>
    <p:sldLayoutId id="2147500314" r:id="rId10"/>
    <p:sldLayoutId id="2147500315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317" r:id="rId1"/>
    <p:sldLayoutId id="2147500318" r:id="rId2"/>
    <p:sldLayoutId id="2147500319" r:id="rId3"/>
    <p:sldLayoutId id="2147500320" r:id="rId4"/>
    <p:sldLayoutId id="2147500321" r:id="rId5"/>
    <p:sldLayoutId id="2147500322" r:id="rId6"/>
    <p:sldLayoutId id="2147500323" r:id="rId7"/>
    <p:sldLayoutId id="2147500324" r:id="rId8"/>
    <p:sldLayoutId id="2147500325" r:id="rId9"/>
    <p:sldLayoutId id="2147500326" r:id="rId10"/>
    <p:sldLayoutId id="2147500327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Relationship Id="rId5" Type="http://schemas.openxmlformats.org/officeDocument/2006/relationships/image" Target="http://www-groups.dcs.st-and.ac.uk/%7Ehistory/Diagrams/Konigsberg_colour.jpeg" TargetMode="Externa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16/B978-0-12-801213-0.00002-2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towardsdatascience.com/the-king-that-graph-theory-discovered-8cce31a3cd26" TargetMode="Externa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shistory.st-andrews.ac.uk/Biographies/Harary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CS 60047                         </a:t>
            </a:r>
            <a:r>
              <a:rPr lang="en-US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Autumn 2020</a:t>
            </a:r>
            <a: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Advanced Graph Theory</a:t>
            </a:r>
            <a:br>
              <a:rPr lang="en-IN" sz="3200" b="1" dirty="0"/>
            </a:br>
            <a:endParaRPr lang="en-IN" sz="3600" b="1" dirty="0">
              <a:solidFill>
                <a:schemeClr val="bg2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sz="2400" dirty="0">
              <a:latin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2000" i="1" dirty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00" dirty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500" dirty="0">
              <a:solidFill>
                <a:schemeClr val="bg2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Times" pitchFamily="18" charset="0"/>
                <a:cs typeface="Times New Roman" pitchFamily="18" charset="0"/>
              </a:rPr>
              <a:t>Indian Institute of Technology Kharagpur</a:t>
            </a:r>
            <a:endParaRPr lang="en-IN" sz="3200" dirty="0">
              <a:solidFill>
                <a:srgbClr val="FFFFFF"/>
              </a:solidFill>
              <a:latin typeface="Times" pitchFamily="18" charset="0"/>
              <a:cs typeface="Times New Roman" pitchFamily="18" charset="0"/>
            </a:endParaRPr>
          </a:p>
          <a:p>
            <a:pPr algn="ctr"/>
            <a:r>
              <a:rPr lang="en-US" sz="3200" i="1" dirty="0">
                <a:solidFill>
                  <a:srgbClr val="FFFFFF"/>
                </a:solidFill>
                <a:latin typeface="Times" pitchFamily="18" charset="0"/>
                <a:cs typeface="Times New Roman" pitchFamily="18" charset="0"/>
              </a:rPr>
              <a:t>Computer Science and Engineering</a:t>
            </a:r>
            <a:endParaRPr lang="en-IN" sz="3200" b="1" dirty="0">
              <a:solidFill>
                <a:srgbClr val="FFFFFF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Instructor </a:t>
            </a:r>
          </a:p>
          <a:p>
            <a:pPr algn="ctr"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Arial Narrow"/>
              <a:ea typeface="Times New Roman"/>
              <a:cs typeface="Arial"/>
            </a:endParaRPr>
          </a:p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Bhargab B. Bhattacharya</a:t>
            </a:r>
            <a:endParaRPr lang="en-IN" sz="2400" dirty="0">
              <a:latin typeface="Times New Roman"/>
              <a:ea typeface="Times New Roman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effectLst/>
              </a:rPr>
              <a:t>Goal is to learn….</a:t>
            </a:r>
            <a:endParaRPr lang="en-IN" sz="36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1524000"/>
            <a:ext cx="83058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Fundamentals of graph theory</a:t>
            </a:r>
          </a:p>
          <a:p>
            <a:pPr algn="just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Undirected and directed graphs</a:t>
            </a:r>
          </a:p>
          <a:p>
            <a:pPr algn="just">
              <a:buFont typeface="Arial" pitchFamily="34" charset="0"/>
              <a:buChar char="•"/>
            </a:pPr>
            <a:endParaRPr lang="en-US" sz="10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Representation of graphs</a:t>
            </a:r>
          </a:p>
          <a:p>
            <a:pPr algn="just"/>
            <a:endParaRPr lang="en-US" sz="8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Mathematical properties</a:t>
            </a:r>
          </a:p>
          <a:p>
            <a:pPr algn="just"/>
            <a:endParaRPr lang="en-US" sz="10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How graphs can be used for problem solving </a:t>
            </a:r>
          </a:p>
          <a:p>
            <a:pPr algn="just"/>
            <a:endParaRPr lang="en-US" sz="10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bg2"/>
                </a:solidFill>
                <a:cs typeface="Times New Roman" pitchFamily="18" charset="0"/>
              </a:rPr>
              <a:t>Extremal</a:t>
            </a: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problems in graphs</a:t>
            </a:r>
            <a:endParaRPr lang="en-US" sz="28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/>
            <a:endParaRPr lang="en-US" sz="800" dirty="0">
              <a:solidFill>
                <a:schemeClr val="bg2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cs typeface="Times New Roman" pitchFamily="18" charset="0"/>
              </a:rPr>
              <a:t> Optimization problems related to various engineering applications , e.g., VLSI, transportation design, GIS</a:t>
            </a:r>
          </a:p>
          <a:p>
            <a:pPr algn="just">
              <a:buFont typeface="Arial" pitchFamily="34" charset="0"/>
              <a:buChar char="•"/>
            </a:pPr>
            <a:endParaRPr lang="en-US" sz="1000" dirty="0">
              <a:solidFill>
                <a:schemeClr val="bg2"/>
              </a:solidFill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BEFE2-8D66-48D0-8573-7D0B98053074}"/>
              </a:ext>
            </a:extLst>
          </p:cNvPr>
          <p:cNvSpPr txBox="1"/>
          <p:nvPr/>
        </p:nvSpPr>
        <p:spPr>
          <a:xfrm>
            <a:off x="5257800" y="2112168"/>
            <a:ext cx="35814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Graph Theory</a:t>
            </a:r>
          </a:p>
          <a:p>
            <a:endParaRPr lang="en-IN" sz="2400" dirty="0"/>
          </a:p>
          <a:p>
            <a:r>
              <a:rPr lang="en-IN" sz="2400" dirty="0"/>
              <a:t>Advanced Graph Theory</a:t>
            </a:r>
          </a:p>
          <a:p>
            <a:endParaRPr lang="en-IN" sz="2400" dirty="0"/>
          </a:p>
          <a:p>
            <a:r>
              <a:rPr lang="en-IN" sz="2400" dirty="0"/>
              <a:t>Graph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75D48-01E0-486B-9659-5E24F649D74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686800" cy="11430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effectLst/>
              </a:rPr>
              <a:t>History, Anecdotes, and Multi-disciplinary Applications of Graph Theory</a:t>
            </a:r>
            <a:endParaRPr lang="en-IN" sz="360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13456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4114800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bg2"/>
                </a:solidFill>
                <a:effectLst/>
              </a:rPr>
              <a:t>What is a graph? </a:t>
            </a:r>
            <a:endParaRPr lang="en-IN" sz="40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1752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A set of nodes (vertices) </a:t>
            </a:r>
            <a:endParaRPr lang="en-IN" sz="24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7326" y="5417403"/>
            <a:ext cx="33704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A set of edges, each edge </a:t>
            </a:r>
          </a:p>
          <a:p>
            <a:r>
              <a:rPr lang="en-US" sz="2400" dirty="0">
                <a:solidFill>
                  <a:schemeClr val="bg2"/>
                </a:solidFill>
              </a:rPr>
              <a:t>joining two vertices </a:t>
            </a:r>
            <a:endParaRPr lang="en-IN" sz="2400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7010400" y="2209800"/>
            <a:ext cx="609600" cy="4762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5715000" y="2362200"/>
            <a:ext cx="1943100" cy="2951163"/>
            <a:chOff x="3833" y="1344"/>
            <a:chExt cx="1224" cy="1859"/>
          </a:xfrm>
        </p:grpSpPr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3833" y="1979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4649" y="2795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3833" y="2795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4649" y="1979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cxnSp>
          <p:nvCxnSpPr>
            <p:cNvPr id="35" name="AutoShape 31"/>
            <p:cNvCxnSpPr>
              <a:cxnSpLocks noChangeShapeType="1"/>
              <a:stCxn id="31" idx="4"/>
              <a:endCxn id="33" idx="0"/>
            </p:cNvCxnSpPr>
            <p:nvPr/>
          </p:nvCxnSpPr>
          <p:spPr bwMode="auto">
            <a:xfrm>
              <a:off x="4037" y="2387"/>
              <a:ext cx="0" cy="40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6" name="AutoShape 32"/>
            <p:cNvCxnSpPr>
              <a:cxnSpLocks noChangeShapeType="1"/>
              <a:stCxn id="34" idx="2"/>
              <a:endCxn id="31" idx="6"/>
            </p:cNvCxnSpPr>
            <p:nvPr/>
          </p:nvCxnSpPr>
          <p:spPr bwMode="auto">
            <a:xfrm flipH="1">
              <a:off x="4241" y="2183"/>
              <a:ext cx="408" cy="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7" name="AutoShape 33"/>
            <p:cNvCxnSpPr>
              <a:cxnSpLocks noChangeShapeType="1"/>
              <a:stCxn id="39" idx="3"/>
              <a:endCxn id="31" idx="0"/>
            </p:cNvCxnSpPr>
            <p:nvPr/>
          </p:nvCxnSpPr>
          <p:spPr bwMode="auto">
            <a:xfrm flipH="1">
              <a:off x="4037" y="1692"/>
              <a:ext cx="264" cy="28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34"/>
            <p:cNvCxnSpPr>
              <a:cxnSpLocks noChangeShapeType="1"/>
              <a:stCxn id="31" idx="5"/>
              <a:endCxn id="32" idx="1"/>
            </p:cNvCxnSpPr>
            <p:nvPr/>
          </p:nvCxnSpPr>
          <p:spPr bwMode="auto">
            <a:xfrm>
              <a:off x="4181" y="2327"/>
              <a:ext cx="528" cy="52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241" y="1344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 dirty="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cxnSp>
          <p:nvCxnSpPr>
            <p:cNvPr id="40" name="AutoShape 36"/>
            <p:cNvCxnSpPr>
              <a:cxnSpLocks noChangeShapeType="1"/>
              <a:stCxn id="39" idx="5"/>
              <a:endCxn id="34" idx="0"/>
            </p:cNvCxnSpPr>
            <p:nvPr/>
          </p:nvCxnSpPr>
          <p:spPr bwMode="auto">
            <a:xfrm>
              <a:off x="4589" y="1692"/>
              <a:ext cx="264" cy="28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</p:grpSp>
      <p:cxnSp>
        <p:nvCxnSpPr>
          <p:cNvPr id="56" name="Curved Connector 55"/>
          <p:cNvCxnSpPr/>
          <p:nvPr/>
        </p:nvCxnSpPr>
        <p:spPr bwMode="auto">
          <a:xfrm rot="5400000" flipH="1" flipV="1">
            <a:off x="6286500" y="4838700"/>
            <a:ext cx="8382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62" name="Picture 7" descr="http://users.utu.fi/harju/grap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2895600" cy="234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28600" y="50292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400" dirty="0">
                <a:solidFill>
                  <a:schemeClr val="bg2"/>
                </a:solidFill>
              </a:rPr>
              <a:t>vertices may represent some objects;</a:t>
            </a:r>
          </a:p>
          <a:p>
            <a:pPr>
              <a:buFont typeface="Wingdings 2" pitchFamily="18" charset="2"/>
              <a:buNone/>
            </a:pPr>
            <a:r>
              <a:rPr lang="en-GB" sz="2400" dirty="0">
                <a:solidFill>
                  <a:schemeClr val="bg2"/>
                </a:solidFill>
              </a:rPr>
              <a:t>an edge shows a relationship between a pair of vertices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4" name="Picture 63" descr="conventional graphs in mat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81200"/>
            <a:ext cx="2514600" cy="2415773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685800" y="2590800"/>
            <a:ext cx="1600200" cy="1219200"/>
            <a:chOff x="685800" y="2590800"/>
            <a:chExt cx="1600200" cy="1219200"/>
          </a:xfrm>
        </p:grpSpPr>
        <p:cxnSp>
          <p:nvCxnSpPr>
            <p:cNvPr id="67" name="Straight Connector 66"/>
            <p:cNvCxnSpPr/>
            <p:nvPr/>
          </p:nvCxnSpPr>
          <p:spPr bwMode="auto">
            <a:xfrm>
              <a:off x="762000" y="2590800"/>
              <a:ext cx="1447800" cy="1219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685800" y="2667000"/>
              <a:ext cx="1600200" cy="990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CFF7AB-2CA0-40F2-B06D-68B63807A7E4}"/>
              </a:ext>
            </a:extLst>
          </p:cNvPr>
          <p:cNvSpPr txBox="1"/>
          <p:nvPr/>
        </p:nvSpPr>
        <p:spPr>
          <a:xfrm>
            <a:off x="228600" y="1575786"/>
            <a:ext cx="5353049" cy="52937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How to represent this graph?</a:t>
            </a:r>
          </a:p>
          <a:p>
            <a:endParaRPr lang="en-IN" dirty="0"/>
          </a:p>
          <a:p>
            <a:r>
              <a:rPr lang="en-IN" sz="2000" dirty="0"/>
              <a:t>Adjacency matrix </a:t>
            </a:r>
            <a:r>
              <a:rPr lang="en-IN" sz="2000" i="1" dirty="0"/>
              <a:t>M</a:t>
            </a:r>
            <a:r>
              <a:rPr lang="en-IN" sz="2000" dirty="0"/>
              <a:t> of size (|</a:t>
            </a:r>
            <a:r>
              <a:rPr lang="en-IN" sz="2000" i="1" dirty="0"/>
              <a:t>V</a:t>
            </a:r>
            <a:r>
              <a:rPr lang="en-IN" sz="2000" dirty="0"/>
              <a:t>|</a:t>
            </a:r>
            <a:r>
              <a:rPr lang="en-IN" sz="2000" i="1" dirty="0"/>
              <a:t> </a:t>
            </a:r>
            <a:r>
              <a:rPr lang="en-IN" sz="2000" dirty="0"/>
              <a:t>× |</a:t>
            </a:r>
            <a:r>
              <a:rPr lang="en-IN" sz="2000" i="1" dirty="0"/>
              <a:t>V</a:t>
            </a:r>
            <a:r>
              <a:rPr lang="en-IN" sz="2000" dirty="0"/>
              <a:t>|)</a:t>
            </a:r>
          </a:p>
          <a:p>
            <a:endParaRPr lang="en-IN" dirty="0"/>
          </a:p>
          <a:p>
            <a:r>
              <a:rPr lang="en-IN" dirty="0"/>
              <a:t>      	      A  B  C  D  E  </a:t>
            </a:r>
          </a:p>
          <a:p>
            <a:r>
              <a:rPr lang="en-IN" dirty="0"/>
              <a:t>             	A    0   1   1  0   0</a:t>
            </a:r>
          </a:p>
          <a:p>
            <a:r>
              <a:rPr lang="en-IN" dirty="0"/>
              <a:t>  	B    1   0   1  1   1</a:t>
            </a:r>
          </a:p>
          <a:p>
            <a:r>
              <a:rPr lang="en-IN" dirty="0"/>
              <a:t>	C    1   1   0   0  0</a:t>
            </a:r>
          </a:p>
          <a:p>
            <a:r>
              <a:rPr lang="en-IN" dirty="0"/>
              <a:t>	D    0   1   0   0  0</a:t>
            </a:r>
          </a:p>
          <a:p>
            <a:r>
              <a:rPr lang="en-IN" dirty="0"/>
              <a:t>	E    0    1   0  0   0</a:t>
            </a:r>
          </a:p>
          <a:p>
            <a:endParaRPr lang="en-IN" sz="600" dirty="0"/>
          </a:p>
          <a:p>
            <a:r>
              <a:rPr lang="en-IN" dirty="0"/>
              <a:t>    </a:t>
            </a:r>
            <a:r>
              <a:rPr lang="en-IN" sz="2400" i="1" dirty="0"/>
              <a:t>M</a:t>
            </a:r>
            <a:r>
              <a:rPr lang="en-IN" sz="2400" dirty="0"/>
              <a:t>(</a:t>
            </a:r>
            <a:r>
              <a:rPr lang="en-IN" sz="2400" i="1" dirty="0" err="1"/>
              <a:t>i</a:t>
            </a:r>
            <a:r>
              <a:rPr lang="en-IN" sz="2400" dirty="0"/>
              <a:t>, </a:t>
            </a:r>
            <a:r>
              <a:rPr lang="en-IN" sz="2400" i="1" dirty="0"/>
              <a:t>j</a:t>
            </a:r>
            <a:r>
              <a:rPr lang="en-IN" sz="2400" dirty="0"/>
              <a:t>)  = 1, if nodes </a:t>
            </a:r>
            <a:r>
              <a:rPr lang="en-IN" sz="2400" i="1" dirty="0" err="1"/>
              <a:t>i</a:t>
            </a:r>
            <a:r>
              <a:rPr lang="en-IN" sz="2400" dirty="0"/>
              <a:t> and </a:t>
            </a:r>
            <a:r>
              <a:rPr lang="en-IN" sz="2400" i="1" dirty="0"/>
              <a:t>j</a:t>
            </a:r>
            <a:r>
              <a:rPr lang="en-IN" sz="2400" dirty="0"/>
              <a:t> are adjacent;</a:t>
            </a:r>
          </a:p>
          <a:p>
            <a:r>
              <a:rPr lang="en-IN" sz="2400" dirty="0"/>
              <a:t>                = 0, otherwise.</a:t>
            </a:r>
          </a:p>
          <a:p>
            <a:r>
              <a:rPr lang="en-IN" sz="2400" dirty="0"/>
              <a:t>For undirected graph, this will be a symmetric matrix across the diagonal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F15B03-514D-4FC4-AE57-D7B08AB6FA4C}"/>
              </a:ext>
            </a:extLst>
          </p:cNvPr>
          <p:cNvSpPr/>
          <p:nvPr/>
        </p:nvSpPr>
        <p:spPr bwMode="auto">
          <a:xfrm>
            <a:off x="3095627" y="2795014"/>
            <a:ext cx="2228848" cy="179087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0" name="Group 26">
            <a:extLst>
              <a:ext uri="{FF2B5EF4-FFF2-40B4-BE49-F238E27FC236}">
                <a16:creationId xmlns:a16="http://schemas.microsoft.com/office/drawing/2014/main" id="{69ECA2B9-04DF-4126-9D6F-EF7BCFAD3DB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571821" y="2809824"/>
            <a:ext cx="1333499" cy="1733658"/>
            <a:chOff x="3833" y="1344"/>
            <a:chExt cx="1224" cy="1859"/>
          </a:xfrm>
        </p:grpSpPr>
        <p:sp>
          <p:nvSpPr>
            <p:cNvPr id="51" name="Oval 27">
              <a:extLst>
                <a:ext uri="{FF2B5EF4-FFF2-40B4-BE49-F238E27FC236}">
                  <a16:creationId xmlns:a16="http://schemas.microsoft.com/office/drawing/2014/main" id="{63DDC833-C95C-4A87-ABFD-7B0FC678A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79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52" name="Oval 28">
              <a:extLst>
                <a:ext uri="{FF2B5EF4-FFF2-40B4-BE49-F238E27FC236}">
                  <a16:creationId xmlns:a16="http://schemas.microsoft.com/office/drawing/2014/main" id="{32EA19E0-5BCA-4B1A-8327-255CDEE3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95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57A4B80D-B00A-4C84-8D30-282F57E4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795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54" name="Oval 30">
              <a:extLst>
                <a:ext uri="{FF2B5EF4-FFF2-40B4-BE49-F238E27FC236}">
                  <a16:creationId xmlns:a16="http://schemas.microsoft.com/office/drawing/2014/main" id="{D1236229-CE2D-4627-8782-C0C4DD73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979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cxnSp>
          <p:nvCxnSpPr>
            <p:cNvPr id="55" name="AutoShape 31">
              <a:extLst>
                <a:ext uri="{FF2B5EF4-FFF2-40B4-BE49-F238E27FC236}">
                  <a16:creationId xmlns:a16="http://schemas.microsoft.com/office/drawing/2014/main" id="{D9FAAE97-C6A1-496C-A8EA-1E46B65C51F3}"/>
                </a:ext>
              </a:extLst>
            </p:cNvPr>
            <p:cNvCxnSpPr>
              <a:cxnSpLocks noChangeShapeType="1"/>
              <a:stCxn id="51" idx="4"/>
              <a:endCxn id="53" idx="0"/>
            </p:cNvCxnSpPr>
            <p:nvPr/>
          </p:nvCxnSpPr>
          <p:spPr bwMode="auto">
            <a:xfrm>
              <a:off x="4037" y="2387"/>
              <a:ext cx="0" cy="40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7" name="AutoShape 32">
              <a:extLst>
                <a:ext uri="{FF2B5EF4-FFF2-40B4-BE49-F238E27FC236}">
                  <a16:creationId xmlns:a16="http://schemas.microsoft.com/office/drawing/2014/main" id="{53354AFA-52F2-471A-8495-5802C57884C6}"/>
                </a:ext>
              </a:extLst>
            </p:cNvPr>
            <p:cNvCxnSpPr>
              <a:cxnSpLocks noChangeShapeType="1"/>
              <a:stCxn id="54" idx="2"/>
              <a:endCxn id="51" idx="6"/>
            </p:cNvCxnSpPr>
            <p:nvPr/>
          </p:nvCxnSpPr>
          <p:spPr bwMode="auto">
            <a:xfrm flipH="1">
              <a:off x="4241" y="2183"/>
              <a:ext cx="408" cy="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8" name="AutoShape 33">
              <a:extLst>
                <a:ext uri="{FF2B5EF4-FFF2-40B4-BE49-F238E27FC236}">
                  <a16:creationId xmlns:a16="http://schemas.microsoft.com/office/drawing/2014/main" id="{A2783871-7894-4D9A-8273-688390BEB061}"/>
                </a:ext>
              </a:extLst>
            </p:cNvPr>
            <p:cNvCxnSpPr>
              <a:cxnSpLocks noChangeShapeType="1"/>
              <a:stCxn id="60" idx="3"/>
              <a:endCxn id="51" idx="0"/>
            </p:cNvCxnSpPr>
            <p:nvPr/>
          </p:nvCxnSpPr>
          <p:spPr bwMode="auto">
            <a:xfrm flipH="1">
              <a:off x="4037" y="1692"/>
              <a:ext cx="264" cy="28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9" name="AutoShape 34">
              <a:extLst>
                <a:ext uri="{FF2B5EF4-FFF2-40B4-BE49-F238E27FC236}">
                  <a16:creationId xmlns:a16="http://schemas.microsoft.com/office/drawing/2014/main" id="{5FA62C2C-A096-4D0E-A877-A1AA455243EE}"/>
                </a:ext>
              </a:extLst>
            </p:cNvPr>
            <p:cNvCxnSpPr>
              <a:cxnSpLocks noChangeShapeType="1"/>
              <a:stCxn id="51" idx="5"/>
              <a:endCxn id="52" idx="1"/>
            </p:cNvCxnSpPr>
            <p:nvPr/>
          </p:nvCxnSpPr>
          <p:spPr bwMode="auto">
            <a:xfrm>
              <a:off x="4181" y="2327"/>
              <a:ext cx="528" cy="52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sp>
          <p:nvSpPr>
            <p:cNvPr id="60" name="Oval 35">
              <a:extLst>
                <a:ext uri="{FF2B5EF4-FFF2-40B4-BE49-F238E27FC236}">
                  <a16:creationId xmlns:a16="http://schemas.microsoft.com/office/drawing/2014/main" id="{C7898FA6-7875-4E36-A427-14F10895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344"/>
              <a:ext cx="408" cy="408"/>
            </a:xfrm>
            <a:prstGeom prst="ellipse">
              <a:avLst/>
            </a:prstGeom>
            <a:solidFill>
              <a:srgbClr val="00B8F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AU" sz="1800" dirty="0"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cxnSp>
          <p:nvCxnSpPr>
            <p:cNvPr id="61" name="AutoShape 36">
              <a:extLst>
                <a:ext uri="{FF2B5EF4-FFF2-40B4-BE49-F238E27FC236}">
                  <a16:creationId xmlns:a16="http://schemas.microsoft.com/office/drawing/2014/main" id="{774534E3-622A-46BA-81D1-FCCE2FF834B1}"/>
                </a:ext>
              </a:extLst>
            </p:cNvPr>
            <p:cNvCxnSpPr>
              <a:cxnSpLocks noChangeShapeType="1"/>
              <a:stCxn id="60" idx="5"/>
              <a:endCxn id="54" idx="0"/>
            </p:cNvCxnSpPr>
            <p:nvPr/>
          </p:nvCxnSpPr>
          <p:spPr bwMode="auto">
            <a:xfrm>
              <a:off x="4589" y="1692"/>
              <a:ext cx="264" cy="28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6D039E-D439-45F4-A414-1D3236657940}"/>
              </a:ext>
            </a:extLst>
          </p:cNvPr>
          <p:cNvSpPr txBox="1"/>
          <p:nvPr/>
        </p:nvSpPr>
        <p:spPr>
          <a:xfrm>
            <a:off x="304800" y="6019800"/>
            <a:ext cx="5257799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2200" i="1" dirty="0"/>
              <a:t>M</a:t>
            </a:r>
            <a:r>
              <a:rPr lang="en-IN" sz="2200" dirty="0"/>
              <a:t>: Translation, rotation, scaling, shear,  rubber-sheet stretching invariant?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1B802-970A-4599-9613-66344168EAFC}"/>
              </a:ext>
            </a:extLst>
          </p:cNvPr>
          <p:cNvSpPr/>
          <p:nvPr/>
        </p:nvSpPr>
        <p:spPr bwMode="auto">
          <a:xfrm>
            <a:off x="1485900" y="3124200"/>
            <a:ext cx="1428640" cy="135268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468D2-1018-4CC0-A1F7-E5709E6AAB94}"/>
              </a:ext>
            </a:extLst>
          </p:cNvPr>
          <p:cNvSpPr txBox="1"/>
          <p:nvPr/>
        </p:nvSpPr>
        <p:spPr>
          <a:xfrm>
            <a:off x="4953000" y="45184"/>
            <a:ext cx="419099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/>
              <a:t>V</a:t>
            </a:r>
            <a:r>
              <a:rPr lang="en-IN" sz="2000" dirty="0"/>
              <a:t>, a set of vertices (nodes);</a:t>
            </a:r>
          </a:p>
          <a:p>
            <a:r>
              <a:rPr lang="en-IN" sz="2000" i="1" dirty="0"/>
              <a:t>E</a:t>
            </a:r>
            <a:r>
              <a:rPr lang="en-IN" sz="2000" dirty="0"/>
              <a:t>, a set of edges connecting two vertices, i.e.,</a:t>
            </a:r>
            <a:r>
              <a:rPr lang="en-IN" sz="2000" i="1" dirty="0"/>
              <a:t> E </a:t>
            </a:r>
            <a:r>
              <a:rPr lang="en-IN" sz="2000" dirty="0">
                <a:sym typeface="Symbol" panose="05050102010706020507" pitchFamily="18" charset="2"/>
              </a:rPr>
              <a:t></a:t>
            </a:r>
            <a:r>
              <a:rPr lang="en-IN" sz="2000" dirty="0"/>
              <a:t>  (</a:t>
            </a:r>
            <a:r>
              <a:rPr lang="en-IN" sz="2000" i="1" dirty="0"/>
              <a:t>V </a:t>
            </a:r>
            <a:r>
              <a:rPr lang="en-IN" sz="2000" dirty="0"/>
              <a:t>× </a:t>
            </a:r>
            <a:r>
              <a:rPr lang="en-IN" sz="2000" i="1" dirty="0"/>
              <a:t>V</a:t>
            </a:r>
            <a:r>
              <a:rPr lang="en-IN" sz="2000" dirty="0"/>
              <a:t>)</a:t>
            </a:r>
          </a:p>
          <a:p>
            <a:r>
              <a:rPr lang="en-IN" sz="2000" i="1" dirty="0"/>
              <a:t>V</a:t>
            </a:r>
            <a:r>
              <a:rPr lang="en-IN" sz="2000" dirty="0"/>
              <a:t> = (A, B, C, D, E);</a:t>
            </a:r>
          </a:p>
          <a:p>
            <a:r>
              <a:rPr lang="en-IN" sz="2000" i="1" dirty="0"/>
              <a:t>E</a:t>
            </a:r>
            <a:r>
              <a:rPr lang="en-IN" sz="2000" dirty="0"/>
              <a:t> = {(A,B), (A,C), (B,C), (B,D), (B,E)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3" grpId="0"/>
      <p:bldP spid="6" grpId="0" animBg="1"/>
      <p:bldP spid="8" grpId="0" animBg="1"/>
      <p:bldP spid="10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57" y="-8259"/>
            <a:ext cx="8534400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bg2"/>
                </a:solidFill>
                <a:effectLst/>
              </a:rPr>
              <a:t>Does the drawing of a graph matter? </a:t>
            </a:r>
            <a:endParaRPr lang="en-IN" sz="40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729A67-57E1-4050-8CE5-90AB467AD2C2}"/>
              </a:ext>
            </a:extLst>
          </p:cNvPr>
          <p:cNvGrpSpPr/>
          <p:nvPr/>
        </p:nvGrpSpPr>
        <p:grpSpPr>
          <a:xfrm>
            <a:off x="6743700" y="1685131"/>
            <a:ext cx="1943100" cy="3574901"/>
            <a:chOff x="6743700" y="1685131"/>
            <a:chExt cx="1943100" cy="3574901"/>
          </a:xfrm>
        </p:grpSpPr>
        <p:sp>
          <p:nvSpPr>
            <p:cNvPr id="9" name="Rectangle 8"/>
            <p:cNvSpPr/>
            <p:nvPr/>
          </p:nvSpPr>
          <p:spPr>
            <a:xfrm>
              <a:off x="7067550" y="4798367"/>
              <a:ext cx="1407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Graph</a:t>
              </a:r>
              <a:r>
                <a:rPr kumimoji="0" lang="en-IN" sz="24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  <a:r>
                <a:rPr kumimoji="0" lang="en-IN" sz="2400" b="0" i="1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G</a:t>
              </a:r>
              <a:r>
                <a:rPr kumimoji="0" lang="en-IN" sz="2400" b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1</a:t>
              </a:r>
              <a:endParaRPr kumimoji="0" lang="en-I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6743700" y="1685131"/>
              <a:ext cx="1943100" cy="2951163"/>
              <a:chOff x="3833" y="1344"/>
              <a:chExt cx="1224" cy="1859"/>
            </a:xfrm>
          </p:grpSpPr>
          <p:sp>
            <p:nvSpPr>
              <p:cNvPr id="31" name="Oval 27"/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B</a:t>
                </a:r>
              </a:p>
            </p:txBody>
          </p:sp>
          <p:sp>
            <p:nvSpPr>
              <p:cNvPr id="32" name="Oval 28"/>
              <p:cNvSpPr>
                <a:spLocks noChangeArrowheads="1"/>
              </p:cNvSpPr>
              <p:nvPr/>
            </p:nvSpPr>
            <p:spPr bwMode="auto">
              <a:xfrm>
                <a:off x="4649" y="2795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E</a:t>
                </a:r>
              </a:p>
            </p:txBody>
          </p:sp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3833" y="2795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D</a:t>
                </a:r>
              </a:p>
            </p:txBody>
          </p:sp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C</a:t>
                </a:r>
              </a:p>
            </p:txBody>
          </p:sp>
          <p:cxnSp>
            <p:nvCxnSpPr>
              <p:cNvPr id="35" name="AutoShape 31"/>
              <p:cNvCxnSpPr>
                <a:cxnSpLocks noChangeShapeType="1"/>
                <a:stCxn id="31" idx="4"/>
                <a:endCxn id="33" idx="0"/>
              </p:cNvCxnSpPr>
              <p:nvPr/>
            </p:nvCxnSpPr>
            <p:spPr bwMode="auto">
              <a:xfrm>
                <a:off x="4037" y="2387"/>
                <a:ext cx="0" cy="408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6" name="AutoShape 32"/>
              <p:cNvCxnSpPr>
                <a:cxnSpLocks noChangeShapeType="1"/>
                <a:stCxn id="34" idx="2"/>
                <a:endCxn id="31" idx="6"/>
              </p:cNvCxnSpPr>
              <p:nvPr/>
            </p:nvCxnSpPr>
            <p:spPr bwMode="auto">
              <a:xfrm flipH="1">
                <a:off x="4241" y="2183"/>
                <a:ext cx="408" cy="0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7" name="AutoShape 33"/>
              <p:cNvCxnSpPr>
                <a:cxnSpLocks noChangeShapeType="1"/>
                <a:stCxn id="39" idx="3"/>
                <a:endCxn id="31" idx="0"/>
              </p:cNvCxnSpPr>
              <p:nvPr/>
            </p:nvCxnSpPr>
            <p:spPr bwMode="auto">
              <a:xfrm flipH="1">
                <a:off x="4037" y="1692"/>
                <a:ext cx="264" cy="287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8" name="AutoShape 34"/>
              <p:cNvCxnSpPr>
                <a:cxnSpLocks noChangeShapeType="1"/>
                <a:stCxn id="31" idx="5"/>
                <a:endCxn id="32" idx="1"/>
              </p:cNvCxnSpPr>
              <p:nvPr/>
            </p:nvCxnSpPr>
            <p:spPr bwMode="auto">
              <a:xfrm>
                <a:off x="4181" y="2327"/>
                <a:ext cx="528" cy="528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4241" y="1344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A</a:t>
                </a:r>
              </a:p>
            </p:txBody>
          </p:sp>
          <p:cxnSp>
            <p:nvCxnSpPr>
              <p:cNvPr id="40" name="AutoShape 36"/>
              <p:cNvCxnSpPr>
                <a:cxnSpLocks noChangeShapeType="1"/>
                <a:stCxn id="39" idx="5"/>
                <a:endCxn id="34" idx="0"/>
              </p:cNvCxnSpPr>
              <p:nvPr/>
            </p:nvCxnSpPr>
            <p:spPr bwMode="auto">
              <a:xfrm>
                <a:off x="4589" y="1692"/>
                <a:ext cx="264" cy="287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sp>
        <p:nvSpPr>
          <p:cNvPr id="63" name="TextBox 62"/>
          <p:cNvSpPr txBox="1"/>
          <p:nvPr/>
        </p:nvSpPr>
        <p:spPr>
          <a:xfrm>
            <a:off x="342700" y="4889843"/>
            <a:ext cx="43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i="1" dirty="0">
                <a:solidFill>
                  <a:srgbClr val="000000"/>
                </a:solidFill>
              </a:rPr>
              <a:t>Question:</a:t>
            </a:r>
            <a:r>
              <a:rPr lang="en-IN" sz="2400" dirty="0">
                <a:solidFill>
                  <a:srgbClr val="000000"/>
                </a:solidFill>
              </a:rPr>
              <a:t> Are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</a:t>
            </a:r>
            <a:r>
              <a:rPr kumimoji="0" lang="en-IN" sz="24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G</a:t>
            </a:r>
            <a:r>
              <a:rPr kumimoji="0" lang="en-IN" sz="24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G</a:t>
            </a:r>
            <a:r>
              <a:rPr kumimoji="0" lang="en-IN" sz="24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same?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DCC4E35-481E-4FA8-9C84-C224481B5083}"/>
              </a:ext>
            </a:extLst>
          </p:cNvPr>
          <p:cNvGrpSpPr/>
          <p:nvPr/>
        </p:nvGrpSpPr>
        <p:grpSpPr>
          <a:xfrm>
            <a:off x="247450" y="1705514"/>
            <a:ext cx="3703638" cy="2951163"/>
            <a:chOff x="247450" y="1705514"/>
            <a:chExt cx="3703638" cy="2951163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9595E6E2-5B12-4C22-A592-1AF77CC4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450" y="1705514"/>
              <a:ext cx="3703638" cy="2951163"/>
              <a:chOff x="3340" y="1344"/>
              <a:chExt cx="2333" cy="1859"/>
            </a:xfrm>
          </p:grpSpPr>
          <p:sp>
            <p:nvSpPr>
              <p:cNvPr id="27" name="Oval 27">
                <a:extLst>
                  <a:ext uri="{FF2B5EF4-FFF2-40B4-BE49-F238E27FC236}">
                    <a16:creationId xmlns:a16="http://schemas.microsoft.com/office/drawing/2014/main" id="{BD9815AC-3A67-4241-BCAD-DDC41B3DE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B</a:t>
                </a:r>
              </a:p>
            </p:txBody>
          </p:sp>
          <p:sp>
            <p:nvSpPr>
              <p:cNvPr id="28" name="Oval 28">
                <a:extLst>
                  <a:ext uri="{FF2B5EF4-FFF2-40B4-BE49-F238E27FC236}">
                    <a16:creationId xmlns:a16="http://schemas.microsoft.com/office/drawing/2014/main" id="{ED3C9545-39EF-4497-A822-239438AAF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2795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E</a:t>
                </a: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C83E8ED0-E8E5-4FB0-A960-87C5C8059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795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D</a:t>
                </a:r>
              </a:p>
            </p:txBody>
          </p:sp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1E75E244-CB52-475C-A519-4165A1E83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" y="2111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C</a:t>
                </a:r>
              </a:p>
            </p:txBody>
          </p:sp>
          <p:cxnSp>
            <p:nvCxnSpPr>
              <p:cNvPr id="42" name="AutoShape 31">
                <a:extLst>
                  <a:ext uri="{FF2B5EF4-FFF2-40B4-BE49-F238E27FC236}">
                    <a16:creationId xmlns:a16="http://schemas.microsoft.com/office/drawing/2014/main" id="{2063733A-43D5-4C96-9F93-D4207DEE7FEE}"/>
                  </a:ext>
                </a:extLst>
              </p:cNvPr>
              <p:cNvCxnSpPr>
                <a:cxnSpLocks noChangeShapeType="1"/>
                <a:stCxn id="27" idx="4"/>
                <a:endCxn id="29" idx="0"/>
              </p:cNvCxnSpPr>
              <p:nvPr/>
            </p:nvCxnSpPr>
            <p:spPr bwMode="auto">
              <a:xfrm>
                <a:off x="4037" y="2387"/>
                <a:ext cx="0" cy="408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43" name="AutoShape 32">
                <a:extLst>
                  <a:ext uri="{FF2B5EF4-FFF2-40B4-BE49-F238E27FC236}">
                    <a16:creationId xmlns:a16="http://schemas.microsoft.com/office/drawing/2014/main" id="{D2B5F075-CF10-4BF4-B169-2232A305F593}"/>
                  </a:ext>
                </a:extLst>
              </p:cNvPr>
              <p:cNvCxnSpPr>
                <a:cxnSpLocks noChangeShapeType="1"/>
                <a:stCxn id="41" idx="2"/>
                <a:endCxn id="27" idx="6"/>
              </p:cNvCxnSpPr>
              <p:nvPr/>
            </p:nvCxnSpPr>
            <p:spPr bwMode="auto">
              <a:xfrm flipH="1" flipV="1">
                <a:off x="4241" y="2183"/>
                <a:ext cx="1024" cy="132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44" name="AutoShape 33">
                <a:extLst>
                  <a:ext uri="{FF2B5EF4-FFF2-40B4-BE49-F238E27FC236}">
                    <a16:creationId xmlns:a16="http://schemas.microsoft.com/office/drawing/2014/main" id="{84A7BED0-AF8A-4E81-B398-6DA6EFF1D40F}"/>
                  </a:ext>
                </a:extLst>
              </p:cNvPr>
              <p:cNvCxnSpPr>
                <a:cxnSpLocks noChangeShapeType="1"/>
                <a:stCxn id="46" idx="3"/>
                <a:endCxn id="27" idx="0"/>
              </p:cNvCxnSpPr>
              <p:nvPr/>
            </p:nvCxnSpPr>
            <p:spPr bwMode="auto">
              <a:xfrm flipH="1">
                <a:off x="4037" y="1692"/>
                <a:ext cx="264" cy="287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45" name="AutoShape 34">
                <a:extLst>
                  <a:ext uri="{FF2B5EF4-FFF2-40B4-BE49-F238E27FC236}">
                    <a16:creationId xmlns:a16="http://schemas.microsoft.com/office/drawing/2014/main" id="{9F5E5676-D512-4FB0-B33D-26F425E346F1}"/>
                  </a:ext>
                </a:extLst>
              </p:cNvPr>
              <p:cNvCxnSpPr>
                <a:cxnSpLocks noChangeShapeType="1"/>
                <a:stCxn id="27" idx="3"/>
                <a:endCxn id="28" idx="1"/>
              </p:cNvCxnSpPr>
              <p:nvPr/>
            </p:nvCxnSpPr>
            <p:spPr bwMode="auto">
              <a:xfrm flipH="1">
                <a:off x="3400" y="2327"/>
                <a:ext cx="493" cy="527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sp>
            <p:nvSpPr>
              <p:cNvPr id="46" name="Oval 35">
                <a:extLst>
                  <a:ext uri="{FF2B5EF4-FFF2-40B4-BE49-F238E27FC236}">
                    <a16:creationId xmlns:a16="http://schemas.microsoft.com/office/drawing/2014/main" id="{457630C4-0CC9-4515-BDE9-B627BE330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344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A</a:t>
                </a:r>
              </a:p>
            </p:txBody>
          </p:sp>
          <p:cxnSp>
            <p:nvCxnSpPr>
              <p:cNvPr id="47" name="AutoShape 36">
                <a:extLst>
                  <a:ext uri="{FF2B5EF4-FFF2-40B4-BE49-F238E27FC236}">
                    <a16:creationId xmlns:a16="http://schemas.microsoft.com/office/drawing/2014/main" id="{0305D96C-ABF4-4FC9-B344-1C47438ED791}"/>
                  </a:ext>
                </a:extLst>
              </p:cNvPr>
              <p:cNvCxnSpPr>
                <a:cxnSpLocks noChangeShapeType="1"/>
                <a:stCxn id="46" idx="5"/>
                <a:endCxn id="41" idx="0"/>
              </p:cNvCxnSpPr>
              <p:nvPr/>
            </p:nvCxnSpPr>
            <p:spPr bwMode="auto">
              <a:xfrm>
                <a:off x="4589" y="1692"/>
                <a:ext cx="880" cy="419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3C0DAE-537F-4671-A449-C0A970AC96FC}"/>
                </a:ext>
              </a:extLst>
            </p:cNvPr>
            <p:cNvSpPr/>
            <p:nvPr/>
          </p:nvSpPr>
          <p:spPr>
            <a:xfrm>
              <a:off x="1752600" y="3661201"/>
              <a:ext cx="1407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Graph</a:t>
              </a:r>
              <a:r>
                <a:rPr kumimoji="0" lang="en-IN" sz="24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  <a:r>
                <a:rPr kumimoji="0" lang="en-IN" sz="2400" b="0" i="1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G</a:t>
              </a:r>
              <a:r>
                <a:rPr kumimoji="0" lang="en-IN" sz="2400" b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2</a:t>
              </a:r>
              <a:endParaRPr kumimoji="0" lang="en-IN" sz="3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5E2024-FC09-4A41-B669-0D4680694AF3}"/>
              </a:ext>
            </a:extLst>
          </p:cNvPr>
          <p:cNvGrpSpPr/>
          <p:nvPr/>
        </p:nvGrpSpPr>
        <p:grpSpPr>
          <a:xfrm>
            <a:off x="4408289" y="1541462"/>
            <a:ext cx="2360613" cy="2951163"/>
            <a:chOff x="4408289" y="1541462"/>
            <a:chExt cx="2360613" cy="2951163"/>
          </a:xfrm>
        </p:grpSpPr>
        <p:grpSp>
          <p:nvGrpSpPr>
            <p:cNvPr id="48" name="Group 26">
              <a:extLst>
                <a:ext uri="{FF2B5EF4-FFF2-40B4-BE49-F238E27FC236}">
                  <a16:creationId xmlns:a16="http://schemas.microsoft.com/office/drawing/2014/main" id="{0DDF3CC3-2263-4224-A9E7-D0098B963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8289" y="1541462"/>
              <a:ext cx="2360613" cy="2951163"/>
              <a:chOff x="3833" y="1344"/>
              <a:chExt cx="1487" cy="1859"/>
            </a:xfrm>
          </p:grpSpPr>
          <p:sp>
            <p:nvSpPr>
              <p:cNvPr id="49" name="Oval 27">
                <a:extLst>
                  <a:ext uri="{FF2B5EF4-FFF2-40B4-BE49-F238E27FC236}">
                    <a16:creationId xmlns:a16="http://schemas.microsoft.com/office/drawing/2014/main" id="{818E9D0B-DEA0-4CB2-8D5F-C1A3A313A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B</a:t>
                </a:r>
              </a:p>
            </p:txBody>
          </p:sp>
          <p:sp>
            <p:nvSpPr>
              <p:cNvPr id="50" name="Oval 28">
                <a:extLst>
                  <a:ext uri="{FF2B5EF4-FFF2-40B4-BE49-F238E27FC236}">
                    <a16:creationId xmlns:a16="http://schemas.microsoft.com/office/drawing/2014/main" id="{963A17A8-EED3-4247-A57C-8CC790D97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1397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E</a:t>
                </a:r>
              </a:p>
            </p:txBody>
          </p:sp>
          <p:sp>
            <p:nvSpPr>
              <p:cNvPr id="51" name="Oval 29">
                <a:extLst>
                  <a:ext uri="{FF2B5EF4-FFF2-40B4-BE49-F238E27FC236}">
                    <a16:creationId xmlns:a16="http://schemas.microsoft.com/office/drawing/2014/main" id="{B71CFA46-D1AB-4D0B-9E46-305A903E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795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D</a:t>
                </a:r>
              </a:p>
            </p:txBody>
          </p:sp>
          <p:sp>
            <p:nvSpPr>
              <p:cNvPr id="52" name="Oval 30">
                <a:extLst>
                  <a:ext uri="{FF2B5EF4-FFF2-40B4-BE49-F238E27FC236}">
                    <a16:creationId xmlns:a16="http://schemas.microsoft.com/office/drawing/2014/main" id="{F395D5AB-79F6-4E5F-BBE9-3897F99C0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C</a:t>
                </a:r>
              </a:p>
            </p:txBody>
          </p:sp>
          <p:cxnSp>
            <p:nvCxnSpPr>
              <p:cNvPr id="53" name="AutoShape 31">
                <a:extLst>
                  <a:ext uri="{FF2B5EF4-FFF2-40B4-BE49-F238E27FC236}">
                    <a16:creationId xmlns:a16="http://schemas.microsoft.com/office/drawing/2014/main" id="{25D872C2-3BDB-4C48-A001-3DC921E9141A}"/>
                  </a:ext>
                </a:extLst>
              </p:cNvPr>
              <p:cNvCxnSpPr>
                <a:cxnSpLocks noChangeShapeType="1"/>
                <a:stCxn id="49" idx="4"/>
                <a:endCxn id="51" idx="0"/>
              </p:cNvCxnSpPr>
              <p:nvPr/>
            </p:nvCxnSpPr>
            <p:spPr bwMode="auto">
              <a:xfrm>
                <a:off x="4037" y="2387"/>
                <a:ext cx="0" cy="408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54" name="AutoShape 32">
                <a:extLst>
                  <a:ext uri="{FF2B5EF4-FFF2-40B4-BE49-F238E27FC236}">
                    <a16:creationId xmlns:a16="http://schemas.microsoft.com/office/drawing/2014/main" id="{DD085C49-811D-4D3B-A525-047B30C5C174}"/>
                  </a:ext>
                </a:extLst>
              </p:cNvPr>
              <p:cNvCxnSpPr>
                <a:cxnSpLocks noChangeShapeType="1"/>
                <a:stCxn id="52" idx="2"/>
                <a:endCxn id="49" idx="6"/>
              </p:cNvCxnSpPr>
              <p:nvPr/>
            </p:nvCxnSpPr>
            <p:spPr bwMode="auto">
              <a:xfrm flipH="1">
                <a:off x="4241" y="2183"/>
                <a:ext cx="408" cy="0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55" name="AutoShape 33">
                <a:extLst>
                  <a:ext uri="{FF2B5EF4-FFF2-40B4-BE49-F238E27FC236}">
                    <a16:creationId xmlns:a16="http://schemas.microsoft.com/office/drawing/2014/main" id="{AF1CBC59-B86C-491E-949C-934ABDBA4938}"/>
                  </a:ext>
                </a:extLst>
              </p:cNvPr>
              <p:cNvCxnSpPr>
                <a:cxnSpLocks noChangeShapeType="1"/>
                <a:stCxn id="58" idx="3"/>
                <a:endCxn id="49" idx="0"/>
              </p:cNvCxnSpPr>
              <p:nvPr/>
            </p:nvCxnSpPr>
            <p:spPr bwMode="auto">
              <a:xfrm flipH="1">
                <a:off x="4037" y="1692"/>
                <a:ext cx="264" cy="287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57" name="AutoShape 34">
                <a:extLst>
                  <a:ext uri="{FF2B5EF4-FFF2-40B4-BE49-F238E27FC236}">
                    <a16:creationId xmlns:a16="http://schemas.microsoft.com/office/drawing/2014/main" id="{A8938FB6-9BF2-403C-AE20-862D09480F64}"/>
                  </a:ext>
                </a:extLst>
              </p:cNvPr>
              <p:cNvCxnSpPr>
                <a:cxnSpLocks noChangeShapeType="1"/>
                <a:stCxn id="49" idx="7"/>
                <a:endCxn id="50" idx="3"/>
              </p:cNvCxnSpPr>
              <p:nvPr/>
            </p:nvCxnSpPr>
            <p:spPr bwMode="auto">
              <a:xfrm flipV="1">
                <a:off x="4181" y="1745"/>
                <a:ext cx="790" cy="293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sp>
            <p:nvSpPr>
              <p:cNvPr id="58" name="Oval 35">
                <a:extLst>
                  <a:ext uri="{FF2B5EF4-FFF2-40B4-BE49-F238E27FC236}">
                    <a16:creationId xmlns:a16="http://schemas.microsoft.com/office/drawing/2014/main" id="{34F29140-DD00-4034-81AF-C259C0EAF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344"/>
                <a:ext cx="408" cy="408"/>
              </a:xfrm>
              <a:prstGeom prst="ellipse">
                <a:avLst/>
              </a:prstGeom>
              <a:solidFill>
                <a:srgbClr val="00B8FF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A</a:t>
                </a:r>
              </a:p>
            </p:txBody>
          </p:sp>
          <p:cxnSp>
            <p:nvCxnSpPr>
              <p:cNvPr id="59" name="AutoShape 36">
                <a:extLst>
                  <a:ext uri="{FF2B5EF4-FFF2-40B4-BE49-F238E27FC236}">
                    <a16:creationId xmlns:a16="http://schemas.microsoft.com/office/drawing/2014/main" id="{B6FEE870-21E6-4EDF-AD9D-770B92146F54}"/>
                  </a:ext>
                </a:extLst>
              </p:cNvPr>
              <p:cNvCxnSpPr>
                <a:cxnSpLocks noChangeShapeType="1"/>
                <a:stCxn id="58" idx="5"/>
                <a:endCxn id="52" idx="0"/>
              </p:cNvCxnSpPr>
              <p:nvPr/>
            </p:nvCxnSpPr>
            <p:spPr bwMode="auto">
              <a:xfrm>
                <a:off x="4589" y="1692"/>
                <a:ext cx="264" cy="287"/>
              </a:xfrm>
              <a:prstGeom prst="straightConnector1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7C0E9-F172-4C98-9876-EC7826C03484}"/>
                </a:ext>
              </a:extLst>
            </p:cNvPr>
            <p:cNvSpPr/>
            <p:nvPr/>
          </p:nvSpPr>
          <p:spPr>
            <a:xfrm>
              <a:off x="5012420" y="3384981"/>
              <a:ext cx="1407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Graph</a:t>
              </a:r>
              <a:r>
                <a:rPr kumimoji="0" lang="en-IN" sz="24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  <a:r>
                <a:rPr kumimoji="0" lang="en-IN" sz="2400" b="0" i="1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G</a:t>
              </a:r>
              <a:r>
                <a:rPr kumimoji="0" lang="en-IN" sz="2400" b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3</a:t>
              </a:r>
              <a:endPara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4E18420-78D7-4DE6-9E1D-8815F43F1858}"/>
              </a:ext>
            </a:extLst>
          </p:cNvPr>
          <p:cNvSpPr txBox="1"/>
          <p:nvPr/>
        </p:nvSpPr>
        <p:spPr>
          <a:xfrm>
            <a:off x="514250" y="5584675"/>
            <a:ext cx="8115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In general, they are same (isomorphic). However, if they represent </a:t>
            </a:r>
            <a:r>
              <a:rPr lang="en-IN" sz="2400" i="1" dirty="0"/>
              <a:t>geometric graphs</a:t>
            </a:r>
            <a:r>
              <a:rPr lang="en-IN" sz="2400" dirty="0"/>
              <a:t>, or when </a:t>
            </a:r>
            <a:r>
              <a:rPr lang="en-IN" sz="2400" i="1" dirty="0"/>
              <a:t>embedding/drawing/ </a:t>
            </a:r>
            <a:r>
              <a:rPr lang="en-IN" sz="2400" i="1" dirty="0" err="1"/>
              <a:t>neighborhood</a:t>
            </a:r>
            <a:r>
              <a:rPr lang="en-IN" sz="2400" i="1" dirty="0"/>
              <a:t> </a:t>
            </a:r>
            <a:r>
              <a:rPr lang="en-IN" sz="2400" dirty="0"/>
              <a:t>is an issue, they are different from each other!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83D683-2919-4952-BB19-CEA320FDFECD}"/>
              </a:ext>
            </a:extLst>
          </p:cNvPr>
          <p:cNvSpPr txBox="1"/>
          <p:nvPr/>
        </p:nvSpPr>
        <p:spPr>
          <a:xfrm>
            <a:off x="1692770" y="4108661"/>
            <a:ext cx="205561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TSP/Road network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7B8DC-C61C-466D-93F7-E954D36E9616}"/>
              </a:ext>
            </a:extLst>
          </p:cNvPr>
          <p:cNvSpPr/>
          <p:nvPr/>
        </p:nvSpPr>
        <p:spPr bwMode="auto">
          <a:xfrm>
            <a:off x="5716299" y="2237581"/>
            <a:ext cx="151101" cy="1627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244B0-69F1-4BE0-B7E0-9A8BBEB25044}"/>
              </a:ext>
            </a:extLst>
          </p:cNvPr>
          <p:cNvSpPr txBox="1"/>
          <p:nvPr/>
        </p:nvSpPr>
        <p:spPr>
          <a:xfrm>
            <a:off x="5798939" y="1135231"/>
            <a:ext cx="125412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crossover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84F26E-9DC9-43E0-B133-377BCF61EDF2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rot="5400000">
            <a:off x="5576688" y="1750505"/>
            <a:ext cx="702238" cy="271914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CCDC0AB-32CC-47BA-8FB2-C7CBB729278C}"/>
              </a:ext>
            </a:extLst>
          </p:cNvPr>
          <p:cNvSpPr/>
          <p:nvPr/>
        </p:nvSpPr>
        <p:spPr bwMode="auto">
          <a:xfrm>
            <a:off x="2438400" y="186850"/>
            <a:ext cx="4495800" cy="83408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C5B0B3-C3CB-418C-9258-91778EC4B443}"/>
              </a:ext>
            </a:extLst>
          </p:cNvPr>
          <p:cNvSpPr txBox="1"/>
          <p:nvPr/>
        </p:nvSpPr>
        <p:spPr>
          <a:xfrm>
            <a:off x="156162" y="936737"/>
            <a:ext cx="1397000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embedding, planarity,</a:t>
            </a:r>
          </a:p>
          <a:p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graph drawing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F21CC6-A2AC-40E0-AC5F-F17E1EC7061A}"/>
              </a:ext>
            </a:extLst>
          </p:cNvPr>
          <p:cNvCxnSpPr>
            <a:cxnSpLocks/>
            <a:endCxn id="83" idx="3"/>
          </p:cNvCxnSpPr>
          <p:nvPr/>
        </p:nvCxnSpPr>
        <p:spPr bwMode="auto">
          <a:xfrm rot="10800000" flipV="1">
            <a:off x="1553162" y="966635"/>
            <a:ext cx="1952038" cy="631821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98FDF7F-A940-42AC-B29E-1FBFEEF646B9}"/>
              </a:ext>
            </a:extLst>
          </p:cNvPr>
          <p:cNvSpPr txBox="1"/>
          <p:nvPr/>
        </p:nvSpPr>
        <p:spPr>
          <a:xfrm>
            <a:off x="0" y="89852"/>
            <a:ext cx="9143999" cy="10772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/>
              <a:t>   Would adjacency-matrix representation of </a:t>
            </a:r>
            <a:r>
              <a:rPr lang="en-IN" sz="3200" i="1" dirty="0"/>
              <a:t>G</a:t>
            </a:r>
            <a:r>
              <a:rPr lang="en-IN" sz="3200" dirty="0"/>
              <a:t> suffice?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552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8" grpId="0" animBg="1"/>
      <p:bldP spid="19" grpId="0" animBg="1"/>
      <p:bldP spid="20" grpId="0" animBg="1"/>
      <p:bldP spid="21" grpId="0" animBg="1"/>
      <p:bldP spid="82" grpId="0" animBg="1"/>
      <p:bldP spid="83" grpId="0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1143000"/>
          </a:xfrm>
        </p:spPr>
        <p:txBody>
          <a:bodyPr/>
          <a:lstStyle/>
          <a:p>
            <a:r>
              <a:rPr lang="en-IN" sz="3200" dirty="0">
                <a:solidFill>
                  <a:schemeClr val="bg2"/>
                </a:solidFill>
                <a:effectLst/>
              </a:rPr>
              <a:t>Telmisartan: hypertension drug molecule as a geometric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75D48-01E0-486B-9659-5E24F649D74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 descr="telmisartan-hypertension-drug-molecule-as-a-graph_C33H30N4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5715000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2286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33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30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91200" y="4038600"/>
            <a:ext cx="2895600" cy="1285220"/>
            <a:chOff x="5791200" y="4038600"/>
            <a:chExt cx="2895600" cy="1285220"/>
          </a:xfrm>
        </p:grpSpPr>
        <p:sp>
          <p:nvSpPr>
            <p:cNvPr id="8" name="Oval 7"/>
            <p:cNvSpPr/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248400" y="4800600"/>
              <a:ext cx="457200" cy="457200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696200" y="4114800"/>
              <a:ext cx="457200" cy="457200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696200" y="4800600"/>
              <a:ext cx="457200" cy="457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038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C</a:t>
              </a:r>
              <a:endPara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4800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H</a:t>
              </a:r>
              <a:endPara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53400" y="41148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N</a:t>
              </a:r>
              <a:endPara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9600" y="47244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O</a:t>
              </a:r>
              <a:endPara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E3D225FD-4129-4A82-A617-F51218487442}"/>
              </a:ext>
            </a:extLst>
          </p:cNvPr>
          <p:cNvSpPr txBox="1">
            <a:spLocks/>
          </p:cNvSpPr>
          <p:nvPr/>
        </p:nvSpPr>
        <p:spPr bwMode="auto">
          <a:xfrm>
            <a:off x="414291" y="6085820"/>
            <a:ext cx="8153400" cy="59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9pPr>
          </a:lstStyle>
          <a:p>
            <a:r>
              <a:rPr lang="en-IN" sz="2800" kern="0" dirty="0">
                <a:solidFill>
                  <a:schemeClr val="bg2"/>
                </a:solidFill>
                <a:effectLst/>
              </a:rPr>
              <a:t>Graph theory in computational drug design</a:t>
            </a:r>
          </a:p>
        </p:txBody>
      </p:sp>
    </p:spTree>
    <p:extLst>
      <p:ext uri="{BB962C8B-B14F-4D97-AF65-F5344CB8AC3E}">
        <p14:creationId xmlns:p14="http://schemas.microsoft.com/office/powerpoint/2010/main" val="2693614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3A44-F0B7-4EE8-9998-6304DD14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  <a:solidFill>
            <a:srgbClr val="FFC000"/>
          </a:solidFill>
        </p:spPr>
        <p:txBody>
          <a:bodyPr/>
          <a:lstStyle/>
          <a:p>
            <a:r>
              <a:rPr lang="en-IN" sz="360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Can you represent Conway Knot with a graph?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A113-0DAD-421E-AB46-6D2B7BC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E5A31-4C31-4618-B987-75C2A2C0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5D48-01E0-486B-9659-5E24F649D7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492659-3E71-4160-8F41-24148EBB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613"/>
            <a:ext cx="4839912" cy="40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E264A-0D94-45A8-8C28-0EA28523C6CA}"/>
              </a:ext>
            </a:extLst>
          </p:cNvPr>
          <p:cNvSpPr txBox="1"/>
          <p:nvPr/>
        </p:nvSpPr>
        <p:spPr>
          <a:xfrm>
            <a:off x="3810000" y="2057400"/>
            <a:ext cx="533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Introduced by John Conway 50 years 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Comprises 11 crossing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An open problem related to this knot has been recently solved by </a:t>
            </a:r>
            <a:r>
              <a:rPr lang="en-IN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a</a:t>
            </a:r>
            <a:r>
              <a:rPr lang="en-IN" sz="2400" dirty="0">
                <a:solidFill>
                  <a:srgbClr val="202122"/>
                </a:solidFill>
                <a:latin typeface="Arial Narrow" panose="020B0606020202030204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graduate student </a:t>
            </a:r>
            <a:r>
              <a:rPr lang="en-IN" sz="2400" b="0" i="0" strike="noStrike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Lisa </a:t>
            </a:r>
            <a:r>
              <a:rPr lang="en-IN" sz="2400" b="0" i="0" strike="noStrike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Piccirillo</a:t>
            </a:r>
            <a:r>
              <a:rPr lang="en-IN" sz="2400" strike="noStrike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(Annals of Mathematics, 2020)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08D17-7E11-4458-9E3C-628A16B4FC1F}"/>
              </a:ext>
            </a:extLst>
          </p:cNvPr>
          <p:cNvSpPr/>
          <p:nvPr/>
        </p:nvSpPr>
        <p:spPr bwMode="auto">
          <a:xfrm>
            <a:off x="1295400" y="28956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60B36-F1BE-43B1-9442-EED5A1DF5435}"/>
              </a:ext>
            </a:extLst>
          </p:cNvPr>
          <p:cNvSpPr txBox="1"/>
          <p:nvPr/>
        </p:nvSpPr>
        <p:spPr>
          <a:xfrm>
            <a:off x="145742" y="172444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crossing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C4AC328-BF20-40B7-B2F5-C3620FFD853D}"/>
              </a:ext>
            </a:extLst>
          </p:cNvPr>
          <p:cNvCxnSpPr/>
          <p:nvPr/>
        </p:nvCxnSpPr>
        <p:spPr bwMode="auto">
          <a:xfrm rot="16200000" flipH="1">
            <a:off x="476250" y="2266950"/>
            <a:ext cx="838200" cy="7239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460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effectLst/>
              </a:rPr>
              <a:t>Historical Presence</a:t>
            </a:r>
            <a:endParaRPr lang="en-IN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pic>
        <p:nvPicPr>
          <p:cNvPr id="6" name="Picture 5" descr="Euler (1707 - 178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2286000" cy="2767853"/>
          </a:xfrm>
          <a:prstGeom prst="rect">
            <a:avLst/>
          </a:prstGeom>
        </p:spPr>
      </p:pic>
      <p:pic>
        <p:nvPicPr>
          <p:cNvPr id="7" name="Picture 6" descr="Carl Friedrich Gauss 1777 -185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905000"/>
            <a:ext cx="2364761" cy="2654779"/>
          </a:xfrm>
          <a:prstGeom prst="rect">
            <a:avLst/>
          </a:prstGeom>
        </p:spPr>
      </p:pic>
      <p:pic>
        <p:nvPicPr>
          <p:cNvPr id="8" name="Picture 7" descr="Charles Darwin 1809 – 188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799" y="2133600"/>
            <a:ext cx="3323617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0" y="45720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Carl Friedrich Gauss 1777 -1855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45720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Charles Darwin 1809 -1822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724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 New Roman"/>
              </a:rPr>
              <a:t>Leonhard Euler </a:t>
            </a:r>
            <a:r>
              <a:rPr lang="de-DE" sz="2400" dirty="0">
                <a:solidFill>
                  <a:srgbClr val="000000"/>
                </a:solidFill>
                <a:latin typeface="Times New Roman"/>
              </a:rPr>
              <a:t>1707 -1783</a:t>
            </a:r>
            <a:endParaRPr lang="en-IN" sz="2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5D48-01E0-486B-9659-5E24F649D74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637213" y="304800"/>
            <a:ext cx="3430587" cy="2751138"/>
            <a:chOff x="240" y="1579"/>
            <a:chExt cx="2496" cy="1733"/>
          </a:xfrm>
        </p:grpSpPr>
        <p:pic>
          <p:nvPicPr>
            <p:cNvPr id="13" name="Picture 3" descr="bridg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1579"/>
              <a:ext cx="2496" cy="1733"/>
            </a:xfrm>
            <a:prstGeom prst="rect">
              <a:avLst/>
            </a:prstGeom>
            <a:solidFill>
              <a:srgbClr val="FDFEF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88"/>
            </a:xfrm>
            <a:prstGeom prst="rect">
              <a:avLst/>
            </a:prstGeom>
            <a:solidFill>
              <a:srgbClr val="FDFE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152" y="2016"/>
              <a:ext cx="1248" cy="960"/>
              <a:chOff x="1152" y="2064"/>
              <a:chExt cx="1248" cy="960"/>
            </a:xfrm>
          </p:grpSpPr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1152" y="2064"/>
                <a:ext cx="288" cy="288"/>
              </a:xfrm>
              <a:prstGeom prst="rect">
                <a:avLst/>
              </a:prstGeom>
              <a:solidFill>
                <a:srgbClr val="FDFE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112" y="2304"/>
                <a:ext cx="288" cy="288"/>
              </a:xfrm>
              <a:prstGeom prst="rect">
                <a:avLst/>
              </a:prstGeom>
              <a:solidFill>
                <a:srgbClr val="FDFE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1248" y="2736"/>
                <a:ext cx="288" cy="288"/>
              </a:xfrm>
              <a:prstGeom prst="rect">
                <a:avLst/>
              </a:prstGeom>
              <a:solidFill>
                <a:srgbClr val="FDFE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18"/>
          <p:cNvGrpSpPr/>
          <p:nvPr/>
        </p:nvGrpSpPr>
        <p:grpSpPr>
          <a:xfrm>
            <a:off x="5703276" y="3296319"/>
            <a:ext cx="3124201" cy="2713539"/>
            <a:chOff x="5291571" y="2605872"/>
            <a:chExt cx="3331569" cy="3025890"/>
          </a:xfrm>
        </p:grpSpPr>
        <p:pic>
          <p:nvPicPr>
            <p:cNvPr id="20" name="Picture 10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7782" y="2605872"/>
              <a:ext cx="3225358" cy="30258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7812918" y="3889097"/>
              <a:ext cx="613459" cy="369332"/>
            </a:xfrm>
            <a:prstGeom prst="rect">
              <a:avLst/>
            </a:prstGeom>
            <a:solidFill>
              <a:srgbClr val="FDFE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C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91571" y="3844723"/>
              <a:ext cx="495773" cy="369332"/>
            </a:xfrm>
            <a:prstGeom prst="rect">
              <a:avLst/>
            </a:prstGeom>
            <a:solidFill>
              <a:srgbClr val="FDFE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57375" y="2678668"/>
              <a:ext cx="613459" cy="369332"/>
            </a:xfrm>
            <a:prstGeom prst="rect">
              <a:avLst/>
            </a:prstGeom>
            <a:solidFill>
              <a:srgbClr val="FDFE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878" y="5034988"/>
              <a:ext cx="613459" cy="369332"/>
            </a:xfrm>
            <a:prstGeom prst="rect">
              <a:avLst/>
            </a:prstGeom>
            <a:solidFill>
              <a:srgbClr val="FDFE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D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6" name="Picture 5" descr="http://www-groups.dcs.st-and.ac.uk/%7Ehistory/Diagrams/Konigsberg_colour.jpeg"/>
          <p:cNvPicPr>
            <a:picLocks noChangeAspect="1" noChangeArrowheads="1"/>
          </p:cNvPicPr>
          <p:nvPr/>
        </p:nvPicPr>
        <p:blipFill>
          <a:blip r:embed="rId4" r:link="rId5" cstate="print">
            <a:lum bright="24000" contrast="12000"/>
          </a:blip>
          <a:srcRect/>
          <a:stretch>
            <a:fillRect/>
          </a:stretch>
        </p:blipFill>
        <p:spPr bwMode="auto">
          <a:xfrm>
            <a:off x="401638" y="1447800"/>
            <a:ext cx="4627562" cy="3775075"/>
          </a:xfrm>
          <a:prstGeom prst="rect">
            <a:avLst/>
          </a:prstGeom>
          <a:noFill/>
        </p:spPr>
      </p:pic>
      <p:grpSp>
        <p:nvGrpSpPr>
          <p:cNvPr id="7" name="Group 26"/>
          <p:cNvGrpSpPr/>
          <p:nvPr/>
        </p:nvGrpSpPr>
        <p:grpSpPr>
          <a:xfrm>
            <a:off x="1066800" y="1530090"/>
            <a:ext cx="3733800" cy="3368796"/>
            <a:chOff x="1092200" y="1615815"/>
            <a:chExt cx="3733800" cy="3368796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84550" y="1615815"/>
              <a:ext cx="79851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4027488" y="3365240"/>
              <a:ext cx="79851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2416175" y="3090863"/>
              <a:ext cx="8001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1092200" y="4276725"/>
              <a:ext cx="79851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760537" y="2857500"/>
            <a:ext cx="2128838" cy="1866900"/>
            <a:chOff x="1835150" y="2943225"/>
            <a:chExt cx="2128838" cy="1866900"/>
          </a:xfrm>
        </p:grpSpPr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2235200" y="2981325"/>
              <a:ext cx="155575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4" name="Rectangle 67"/>
            <p:cNvSpPr>
              <a:spLocks noChangeArrowheads="1"/>
            </p:cNvSpPr>
            <p:nvPr/>
          </p:nvSpPr>
          <p:spPr bwMode="auto">
            <a:xfrm>
              <a:off x="2854325" y="2943225"/>
              <a:ext cx="155575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5" name="Rectangle 68"/>
            <p:cNvSpPr>
              <a:spLocks noChangeArrowheads="1"/>
            </p:cNvSpPr>
            <p:nvPr/>
          </p:nvSpPr>
          <p:spPr bwMode="auto">
            <a:xfrm rot="20320421">
              <a:off x="3787775" y="3028950"/>
              <a:ext cx="155575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 rot="1042590">
              <a:off x="1835150" y="3709988"/>
              <a:ext cx="150813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7" name="Rectangle 70"/>
            <p:cNvSpPr>
              <a:spLocks noChangeArrowheads="1"/>
            </p:cNvSpPr>
            <p:nvPr/>
          </p:nvSpPr>
          <p:spPr bwMode="auto">
            <a:xfrm>
              <a:off x="2433638" y="3724275"/>
              <a:ext cx="155575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8" name="Rectangle 71"/>
            <p:cNvSpPr>
              <a:spLocks noChangeArrowheads="1"/>
            </p:cNvSpPr>
            <p:nvPr/>
          </p:nvSpPr>
          <p:spPr bwMode="auto">
            <a:xfrm>
              <a:off x="3808413" y="4438650"/>
              <a:ext cx="155575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9" name="Rectangle 72"/>
            <p:cNvSpPr>
              <a:spLocks noChangeArrowheads="1"/>
            </p:cNvSpPr>
            <p:nvPr/>
          </p:nvSpPr>
          <p:spPr bwMode="auto">
            <a:xfrm rot="16200000">
              <a:off x="3611563" y="3386138"/>
              <a:ext cx="155575" cy="371475"/>
            </a:xfrm>
            <a:prstGeom prst="rect">
              <a:avLst/>
            </a:prstGeom>
            <a:solidFill>
              <a:srgbClr val="9933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8599" y="381000"/>
            <a:ext cx="53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Arial"/>
              </a:rPr>
              <a:t>Königsberg</a:t>
            </a:r>
            <a:r>
              <a:rPr lang="en-GB" sz="2000" b="1" dirty="0">
                <a:solidFill>
                  <a:srgbClr val="000000"/>
                </a:solidFill>
                <a:latin typeface="Arial"/>
              </a:rPr>
              <a:t> Bridges Problem (Euler 1736)  </a:t>
            </a:r>
          </a:p>
          <a:p>
            <a:r>
              <a:rPr lang="en-GB" sz="2000" dirty="0">
                <a:solidFill>
                  <a:srgbClr val="000000"/>
                </a:solidFill>
                <a:latin typeface="Arial"/>
              </a:rPr>
              <a:t>Can you cross every bridge exactly once and return to your starting point?</a:t>
            </a:r>
            <a:endParaRPr lang="en-IN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2A41-7A44-456A-B98E-E43DFC50CF72}"/>
              </a:ext>
            </a:extLst>
          </p:cNvPr>
          <p:cNvSpPr txBox="1"/>
          <p:nvPr/>
        </p:nvSpPr>
        <p:spPr>
          <a:xfrm>
            <a:off x="104137" y="1530090"/>
            <a:ext cx="114617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bridge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5B31E90-D263-472C-8F3A-F40513F707CE}"/>
              </a:ext>
            </a:extLst>
          </p:cNvPr>
          <p:cNvCxnSpPr>
            <a:cxnSpLocks/>
          </p:cNvCxnSpPr>
          <p:nvPr/>
        </p:nvCxnSpPr>
        <p:spPr bwMode="auto">
          <a:xfrm>
            <a:off x="562893" y="1945445"/>
            <a:ext cx="1568596" cy="118351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E03C1F-BBC2-4C51-B669-ED2C5259D1BB}"/>
              </a:ext>
            </a:extLst>
          </p:cNvPr>
          <p:cNvSpPr txBox="1"/>
          <p:nvPr/>
        </p:nvSpPr>
        <p:spPr>
          <a:xfrm>
            <a:off x="5638800" y="2212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B6071-63FC-4F28-8856-D71B01EF6AC7}"/>
              </a:ext>
            </a:extLst>
          </p:cNvPr>
          <p:cNvSpPr txBox="1"/>
          <p:nvPr/>
        </p:nvSpPr>
        <p:spPr>
          <a:xfrm>
            <a:off x="5821211" y="6096000"/>
            <a:ext cx="31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Euler’s </a:t>
            </a:r>
            <a:r>
              <a:rPr lang="en-IN" dirty="0" err="1">
                <a:solidFill>
                  <a:schemeClr val="bg1"/>
                </a:solidFill>
              </a:rPr>
              <a:t>Traversability</a:t>
            </a:r>
            <a:r>
              <a:rPr lang="en-IN" dirty="0">
                <a:solidFill>
                  <a:schemeClr val="bg1"/>
                </a:solidFill>
              </a:rPr>
              <a:t> Theorem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F49C36-B920-402B-9F6D-9CD48ED69F40}"/>
              </a:ext>
            </a:extLst>
          </p:cNvPr>
          <p:cNvSpPr txBox="1"/>
          <p:nvPr/>
        </p:nvSpPr>
        <p:spPr>
          <a:xfrm>
            <a:off x="5562600" y="2738175"/>
            <a:ext cx="27287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The answer is “No”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410" y="4724400"/>
            <a:ext cx="5582413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regions A, B, C, D </a:t>
            </a:r>
            <a:r>
              <a:rPr lang="en-US" sz="2200" dirty="0">
                <a:solidFill>
                  <a:srgbClr val="000000"/>
                </a:solidFill>
                <a:sym typeface="Wingdings" pitchFamily="2" charset="2"/>
              </a:rPr>
              <a:t>  4 nodes;</a:t>
            </a:r>
          </a:p>
          <a:p>
            <a:r>
              <a:rPr lang="en-US" sz="2200" dirty="0">
                <a:solidFill>
                  <a:srgbClr val="000000"/>
                </a:solidFill>
                <a:sym typeface="Wingdings" pitchFamily="2" charset="2"/>
              </a:rPr>
              <a:t>a bridge between two regions  an edge;</a:t>
            </a:r>
          </a:p>
          <a:p>
            <a:r>
              <a:rPr lang="en-US" sz="2200" dirty="0">
                <a:solidFill>
                  <a:srgbClr val="000000"/>
                </a:solidFill>
                <a:sym typeface="Wingdings" pitchFamily="2" charset="2"/>
              </a:rPr>
              <a:t>Seven bridges  7 edges in the graph. Note that this is a </a:t>
            </a:r>
            <a:r>
              <a:rPr lang="en-US" sz="2200" i="1" dirty="0">
                <a:solidFill>
                  <a:srgbClr val="000000"/>
                </a:solidFill>
                <a:sym typeface="Wingdings" pitchFamily="2" charset="2"/>
              </a:rPr>
              <a:t>multi-graph</a:t>
            </a:r>
            <a:r>
              <a:rPr lang="en-US" sz="2200" dirty="0">
                <a:solidFill>
                  <a:srgbClr val="000000"/>
                </a:solidFill>
                <a:sym typeface="Wingdings" pitchFamily="2" charset="2"/>
              </a:rPr>
              <a:t>, as there are multiple edges between a given pair of vertices, </a:t>
            </a:r>
            <a:r>
              <a:rPr lang="en-US" sz="2200" dirty="0" err="1">
                <a:solidFill>
                  <a:srgbClr val="000000"/>
                </a:solidFill>
                <a:sym typeface="Wingdings" pitchFamily="2" charset="2"/>
              </a:rPr>
              <a:t>e.g</a:t>
            </a:r>
            <a:r>
              <a:rPr lang="en-US" sz="2200" dirty="0">
                <a:solidFill>
                  <a:srgbClr val="000000"/>
                </a:solidFill>
                <a:sym typeface="Wingdings" pitchFamily="2" charset="2"/>
              </a:rPr>
              <a:t>, between A and B</a:t>
            </a:r>
            <a:endParaRPr lang="en-I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/>
      <p:bldP spid="43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effectLst/>
              </a:rPr>
              <a:t>Steiner-Tree Problem </a:t>
            </a:r>
            <a:endParaRPr lang="en-IN" dirty="0">
              <a:solidFill>
                <a:schemeClr val="bg2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066285" cy="41148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Carl Friedrich Gauss studied the Steiner-tree problem in 1836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70812" y="-76200"/>
            <a:ext cx="1905000" cy="457200"/>
          </a:xfrm>
        </p:spPr>
        <p:txBody>
          <a:bodyPr/>
          <a:lstStyle/>
          <a:p>
            <a:pPr>
              <a:defRPr/>
            </a:pPr>
            <a:fld id="{3B275D48-01E0-486B-9659-5E24F649D74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330px-Steiner_3_point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152602"/>
            <a:ext cx="3352800" cy="29362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372408" y="3048718"/>
            <a:ext cx="2743200" cy="2590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3429000"/>
            <a:ext cx="304800" cy="30480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C8A242-1F92-4F09-AD60-180087CA57E0}"/>
              </a:ext>
            </a:extLst>
          </p:cNvPr>
          <p:cNvCxnSpPr>
            <a:stCxn id="8" idx="7"/>
          </p:cNvCxnSpPr>
          <p:nvPr/>
        </p:nvCxnSpPr>
        <p:spPr bwMode="auto">
          <a:xfrm>
            <a:off x="3810000" y="35052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DA1BEC-75A7-494B-82B3-28EA9AA08346}"/>
              </a:ext>
            </a:extLst>
          </p:cNvPr>
          <p:cNvGrpSpPr/>
          <p:nvPr/>
        </p:nvGrpSpPr>
        <p:grpSpPr>
          <a:xfrm>
            <a:off x="3666293" y="3579151"/>
            <a:ext cx="2153205" cy="1983449"/>
            <a:chOff x="3637995" y="3558210"/>
            <a:chExt cx="2153205" cy="198344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470124-3844-40EE-BAD4-FE50436670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37995" y="3699785"/>
              <a:ext cx="1143000" cy="1841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D37CF5-24E6-4A96-9C50-5BBF93180EF8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>
              <a:off x="3762097" y="3558210"/>
              <a:ext cx="2029103" cy="231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47ED95-B749-4BC1-8788-2B408C079F87}"/>
              </a:ext>
            </a:extLst>
          </p:cNvPr>
          <p:cNvSpPr txBox="1"/>
          <p:nvPr/>
        </p:nvSpPr>
        <p:spPr>
          <a:xfrm>
            <a:off x="156746" y="4593104"/>
            <a:ext cx="3496507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Interconnect three cities A, B, C using minimum-cost road network;</a:t>
            </a:r>
          </a:p>
          <a:p>
            <a:endParaRPr lang="en-IN" sz="2000" dirty="0"/>
          </a:p>
          <a:p>
            <a:r>
              <a:rPr lang="en-IN" sz="2000" dirty="0"/>
              <a:t>Interconnect three pins  electrically (equipotential points, e.g., ground)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4B898A-03FB-42D0-BE45-9732600B6411}"/>
              </a:ext>
            </a:extLst>
          </p:cNvPr>
          <p:cNvGrpSpPr/>
          <p:nvPr/>
        </p:nvGrpSpPr>
        <p:grpSpPr>
          <a:xfrm>
            <a:off x="3788271" y="3662039"/>
            <a:ext cx="4878923" cy="2101360"/>
            <a:chOff x="3788271" y="3662039"/>
            <a:chExt cx="4878923" cy="2101360"/>
          </a:xfrm>
        </p:grpSpPr>
        <p:sp>
          <p:nvSpPr>
            <p:cNvPr id="11" name="Oval 10"/>
            <p:cNvSpPr/>
            <p:nvPr/>
          </p:nvSpPr>
          <p:spPr bwMode="auto">
            <a:xfrm>
              <a:off x="4648200" y="4066229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3F0C0B-7E0A-47CC-AEB1-1236D4E6D840}"/>
                </a:ext>
              </a:extLst>
            </p:cNvPr>
            <p:cNvSpPr txBox="1"/>
            <p:nvPr/>
          </p:nvSpPr>
          <p:spPr>
            <a:xfrm>
              <a:off x="6800665" y="5301734"/>
              <a:ext cx="1866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extra vertex </a:t>
              </a: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EE5C5A5A-EC8B-4BDC-8785-3643121ACFB2}"/>
                </a:ext>
              </a:extLst>
            </p:cNvPr>
            <p:cNvCxnSpPr>
              <a:cxnSpLocks/>
              <a:stCxn id="23" idx="1"/>
            </p:cNvCxnSpPr>
            <p:nvPr/>
          </p:nvCxnSpPr>
          <p:spPr bwMode="auto">
            <a:xfrm rot="10800000">
              <a:off x="4953003" y="4343403"/>
              <a:ext cx="1847663" cy="1189165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4ACB7A-111E-4AED-BB86-DED4373912AB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788271" y="3662039"/>
              <a:ext cx="859929" cy="5565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5A80BB-4AA5-4DD9-AAEC-AD67F1C46F7E}"/>
                </a:ext>
              </a:extLst>
            </p:cNvPr>
            <p:cNvCxnSpPr>
              <a:cxnSpLocks/>
              <a:endCxn id="10" idx="3"/>
            </p:cNvCxnSpPr>
            <p:nvPr/>
          </p:nvCxnSpPr>
          <p:spPr bwMode="auto">
            <a:xfrm flipV="1">
              <a:off x="4913790" y="3689163"/>
              <a:ext cx="922047" cy="477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8ED75E-71B5-47AE-B8D5-8348483135DF}"/>
                </a:ext>
              </a:extLst>
            </p:cNvPr>
            <p:cNvCxnSpPr>
              <a:cxnSpLocks/>
              <a:endCxn id="9" idx="7"/>
            </p:cNvCxnSpPr>
            <p:nvPr/>
          </p:nvCxnSpPr>
          <p:spPr bwMode="auto">
            <a:xfrm>
              <a:off x="4772857" y="4331134"/>
              <a:ext cx="59306" cy="119990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F6D13-0B8D-474C-A879-8D0D61D7F8B3}"/>
              </a:ext>
            </a:extLst>
          </p:cNvPr>
          <p:cNvSpPr/>
          <p:nvPr/>
        </p:nvSpPr>
        <p:spPr bwMode="auto">
          <a:xfrm>
            <a:off x="3785312" y="3505200"/>
            <a:ext cx="2005888" cy="1353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80067F-679B-4834-886F-023B4B7034C5}"/>
              </a:ext>
            </a:extLst>
          </p:cNvPr>
          <p:cNvSpPr/>
          <p:nvPr/>
        </p:nvSpPr>
        <p:spPr bwMode="auto">
          <a:xfrm rot="14284738">
            <a:off x="3194953" y="4618850"/>
            <a:ext cx="2093639" cy="7225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05200" y="3429000"/>
            <a:ext cx="304800" cy="30480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309882-F805-4A8E-BF61-111B68AAC932}"/>
              </a:ext>
            </a:extLst>
          </p:cNvPr>
          <p:cNvSpPr txBox="1"/>
          <p:nvPr/>
        </p:nvSpPr>
        <p:spPr>
          <a:xfrm>
            <a:off x="6885556" y="3807767"/>
            <a:ext cx="186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Steiner-tree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EFB16-1EC9-4F5E-9F69-62DDB2A4D5D6}"/>
              </a:ext>
            </a:extLst>
          </p:cNvPr>
          <p:cNvSpPr txBox="1"/>
          <p:nvPr/>
        </p:nvSpPr>
        <p:spPr>
          <a:xfrm>
            <a:off x="4340999" y="3576935"/>
            <a:ext cx="80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120°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334946-55AD-477B-9FE9-CAC4213F7BEE}"/>
              </a:ext>
            </a:extLst>
          </p:cNvPr>
          <p:cNvSpPr txBox="1"/>
          <p:nvPr/>
        </p:nvSpPr>
        <p:spPr>
          <a:xfrm>
            <a:off x="4146612" y="4261677"/>
            <a:ext cx="80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120°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66F2AC6-39EC-491B-80BF-15D86C08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8" y="381000"/>
            <a:ext cx="1459784" cy="163661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371893F-B1C7-4A7B-8821-8C2246106435}"/>
              </a:ext>
            </a:extLst>
          </p:cNvPr>
          <p:cNvSpPr txBox="1"/>
          <p:nvPr/>
        </p:nvSpPr>
        <p:spPr>
          <a:xfrm>
            <a:off x="4715522" y="6120527"/>
            <a:ext cx="34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Jakob Steiner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(1796 - 1863) 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2" grpId="0"/>
      <p:bldP spid="47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  <a:effectLst/>
              </a:rPr>
              <a:t>Darwin: The Origin of Species (1859) </a:t>
            </a:r>
            <a:endParaRPr lang="en-IN" sz="32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5D48-01E0-486B-9659-5E24F649D7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Darwin's own handwriting 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3048000" cy="4213313"/>
          </a:xfrm>
          <a:prstGeom prst="rect">
            <a:avLst/>
          </a:prstGeom>
        </p:spPr>
      </p:pic>
      <p:pic>
        <p:nvPicPr>
          <p:cNvPr id="7" name="Picture 6" descr="Origin of Species 19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399" y="2133600"/>
            <a:ext cx="4754965" cy="3124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  <a:effectLst/>
              </a:rPr>
              <a:t>Online Class Schedule</a:t>
            </a:r>
            <a:br>
              <a:rPr lang="en-US" sz="3600" dirty="0">
                <a:solidFill>
                  <a:schemeClr val="bg2"/>
                </a:solidFill>
                <a:effectLst/>
              </a:rPr>
            </a:br>
            <a:endParaRPr lang="en-IN" sz="2800" dirty="0">
              <a:solidFill>
                <a:schemeClr val="bg2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3779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sz="2400" dirty="0">
              <a:solidFill>
                <a:srgbClr val="FFFF00"/>
              </a:solidFill>
              <a:latin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2000" i="1" dirty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00" dirty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500" dirty="0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203780" name="Line 1031"/>
          <p:cNvSpPr>
            <a:spLocks noChangeShapeType="1"/>
          </p:cNvSpPr>
          <p:nvPr/>
        </p:nvSpPr>
        <p:spPr bwMode="auto">
          <a:xfrm>
            <a:off x="0" y="146266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2317" y="2009649"/>
            <a:ext cx="45720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>
                <a:solidFill>
                  <a:schemeClr val="bg2"/>
                </a:solidFill>
              </a:rPr>
              <a:t>			     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Wednesday: 12:00 – 12:55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			     Thursday: 11:00 – 11:55 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Arial Narrow"/>
              <a:ea typeface="Times New Roman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Friday: 9:00 – 10:55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4317" y="2801610"/>
            <a:ext cx="4191000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</a:rPr>
              <a:t>Additional Slots</a:t>
            </a:r>
          </a:p>
          <a:p>
            <a:pPr>
              <a:spcAft>
                <a:spcPts val="600"/>
              </a:spcAft>
            </a:pPr>
            <a:r>
              <a:rPr lang="en-US" sz="2600" b="1" dirty="0">
                <a:solidFill>
                  <a:schemeClr val="bg2"/>
                </a:solidFill>
              </a:rPr>
              <a:t>			     </a:t>
            </a:r>
            <a:r>
              <a:rPr lang="en-US" sz="2800" dirty="0">
                <a:solidFill>
                  <a:srgbClr val="FFFFFF"/>
                </a:solidFill>
                <a:latin typeface="Arial Narrow"/>
                <a:ea typeface="Times New Roman"/>
                <a:cs typeface="Arial"/>
              </a:rPr>
              <a:t>Saturday: </a:t>
            </a:r>
            <a:r>
              <a:rPr lang="en-IN" sz="2800" dirty="0">
                <a:solidFill>
                  <a:srgbClr val="FFFFFF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12:00 pm – 1:30 pm</a:t>
            </a:r>
            <a:endParaRPr lang="en-US" sz="2800" dirty="0">
              <a:solidFill>
                <a:srgbClr val="FFFFFF"/>
              </a:solidFill>
              <a:latin typeface="Arial Narrow"/>
              <a:ea typeface="Times New Roman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  <a:latin typeface="Arial Narrow"/>
                <a:ea typeface="Times New Roman"/>
                <a:cs typeface="Arial"/>
              </a:rPr>
              <a:t>			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D8E79-2FF5-4034-A871-849FD5D85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58" y="5361125"/>
            <a:ext cx="8606883" cy="89255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</a:rPr>
              <a:t>Can we merge the classes on Wednesday and Thursday into a 2-hour slot on Wednesday?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077C-ADDE-4988-802F-2F409E3E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09600"/>
          </a:xfrm>
        </p:spPr>
        <p:txBody>
          <a:bodyPr/>
          <a:lstStyle/>
          <a:p>
            <a:r>
              <a:rPr lang="en-IN" sz="3600" dirty="0">
                <a:solidFill>
                  <a:srgbClr val="000000"/>
                </a:solidFill>
                <a:effectLst/>
              </a:rPr>
              <a:t>Evolutionary Biology: </a:t>
            </a:r>
            <a:r>
              <a:rPr lang="en-US" sz="360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3600" i="0" u="none" strike="noStrike" kern="1200" cap="none" spc="0" normalizeH="0" baseline="0" noProof="0" dirty="0" err="1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hylogenetic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Tree </a:t>
            </a:r>
            <a:endParaRPr lang="en-IN" sz="360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09C9-7441-42EA-B0B8-BE410298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9111-6B37-4C85-8E15-702E001A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5D48-01E0-486B-9659-5E24F649D7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A093C-5899-49BE-AEAF-03015FAF46EF}"/>
              </a:ext>
            </a:extLst>
          </p:cNvPr>
          <p:cNvSpPr txBox="1"/>
          <p:nvPr/>
        </p:nvSpPr>
        <p:spPr>
          <a:xfrm>
            <a:off x="4343400" y="1174775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phylogenetic graph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tree that depicts 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evolutionary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relationships among biological </a:t>
            </a:r>
          </a:p>
          <a:p>
            <a:r>
              <a:rPr lang="en-US" sz="2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based on their physical or genetic characteristics </a:t>
            </a:r>
            <a:endParaRPr lang="en-IN" sz="2400" dirty="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760B61-48F4-4ADD-AEBF-FE4BF9136843}"/>
              </a:ext>
            </a:extLst>
          </p:cNvPr>
          <p:cNvGrpSpPr/>
          <p:nvPr/>
        </p:nvGrpSpPr>
        <p:grpSpPr>
          <a:xfrm>
            <a:off x="0" y="1600030"/>
            <a:ext cx="4343400" cy="4038770"/>
            <a:chOff x="304800" y="1526005"/>
            <a:chExt cx="4768012" cy="4762500"/>
          </a:xfrm>
        </p:grpSpPr>
        <p:pic>
          <p:nvPicPr>
            <p:cNvPr id="1026" name="Picture 2" descr="Phylogenetic Tools for Comparative Biology: Circular trees in densityMap  and contMap">
              <a:extLst>
                <a:ext uri="{FF2B5EF4-FFF2-40B4-BE49-F238E27FC236}">
                  <a16:creationId xmlns:a16="http://schemas.microsoft.com/office/drawing/2014/main" id="{F65C758D-F103-47E9-A13F-2CBED0037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6005"/>
              <a:ext cx="4768012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C6B317DC-175B-43A2-8191-FEFB0729F2D9}"/>
                </a:ext>
              </a:extLst>
            </p:cNvPr>
            <p:cNvSpPr/>
            <p:nvPr/>
          </p:nvSpPr>
          <p:spPr bwMode="auto">
            <a:xfrm>
              <a:off x="304800" y="5867400"/>
              <a:ext cx="1371600" cy="381000"/>
            </a:xfrm>
            <a:prstGeom prst="round1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E8F972-A45B-40EE-9405-0422CDE370D6}"/>
              </a:ext>
            </a:extLst>
          </p:cNvPr>
          <p:cNvSpPr txBox="1"/>
          <p:nvPr/>
        </p:nvSpPr>
        <p:spPr>
          <a:xfrm>
            <a:off x="533400" y="5583022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life on earth may be perceived as a single phylogenetic tree, indicating 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common ancestry (root)</a:t>
            </a:r>
            <a:r>
              <a:rPr lang="en-US" sz="240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3B993-77A1-45AE-8B07-FC001A7FE530}"/>
              </a:ext>
            </a:extLst>
          </p:cNvPr>
          <p:cNvSpPr/>
          <p:nvPr/>
        </p:nvSpPr>
        <p:spPr bwMode="auto">
          <a:xfrm>
            <a:off x="2057400" y="3492376"/>
            <a:ext cx="228600" cy="1983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56502-A07B-47D1-BD7D-1D9F0A296B6B}"/>
              </a:ext>
            </a:extLst>
          </p:cNvPr>
          <p:cNvSpPr txBox="1"/>
          <p:nvPr/>
        </p:nvSpPr>
        <p:spPr>
          <a:xfrm>
            <a:off x="4533900" y="3631862"/>
            <a:ext cx="4305300" cy="15696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This is a problem of graph drawing: should be non-crossing; circular embedding of a tree reduces layout area!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80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79C5-1D3A-4D9B-8083-C2B444CB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7503"/>
            <a:ext cx="7772400" cy="1143000"/>
          </a:xfrm>
        </p:spPr>
        <p:txBody>
          <a:bodyPr/>
          <a:lstStyle/>
          <a:p>
            <a:r>
              <a:rPr lang="en-IN" sz="3600" dirty="0">
                <a:solidFill>
                  <a:schemeClr val="bg2"/>
                </a:solidFill>
                <a:effectLst/>
              </a:rPr>
              <a:t>Morse Code (1837)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5D57-83B4-4C1B-86A9-DFCA04F2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449CD-5D94-4A04-AB93-0959057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75D48-01E0-486B-9659-5E24F649D74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 descr="Sinking of the Titanic - Wikipedia">
            <a:extLst>
              <a:ext uri="{FF2B5EF4-FFF2-40B4-BE49-F238E27FC236}">
                <a16:creationId xmlns:a16="http://schemas.microsoft.com/office/drawing/2014/main" id="{345D6FD7-D1CB-40CC-821F-9DBD9573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0" y="1752600"/>
            <a:ext cx="477397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60A39-FE14-481A-AEFF-F15C1842A646}"/>
              </a:ext>
            </a:extLst>
          </p:cNvPr>
          <p:cNvSpPr txBox="1"/>
          <p:nvPr/>
        </p:nvSpPr>
        <p:spPr>
          <a:xfrm>
            <a:off x="1002891" y="502095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Titanic sinking (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1912)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</p:txBody>
      </p:sp>
      <p:pic>
        <p:nvPicPr>
          <p:cNvPr id="1028" name="Picture 4" descr="Cellular Jail / Kala Paani, Port Blair, Andaman &amp; Nicobar … | Flickr">
            <a:extLst>
              <a:ext uri="{FF2B5EF4-FFF2-40B4-BE49-F238E27FC236}">
                <a16:creationId xmlns:a16="http://schemas.microsoft.com/office/drawing/2014/main" id="{A871FCE1-034C-4EB9-9052-16FFC944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75" y="1752600"/>
            <a:ext cx="3581400" cy="29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1E0FE1-E053-40ED-92A2-7083C70032BF}"/>
              </a:ext>
            </a:extLst>
          </p:cNvPr>
          <p:cNvSpPr txBox="1"/>
          <p:nvPr/>
        </p:nvSpPr>
        <p:spPr>
          <a:xfrm>
            <a:off x="5676899" y="4800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Andaman Cellular Jail, Port Blair  (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1930)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4D114-7624-43A0-9EB6-C69441CE5F47}"/>
              </a:ext>
            </a:extLst>
          </p:cNvPr>
          <p:cNvSpPr txBox="1"/>
          <p:nvPr/>
        </p:nvSpPr>
        <p:spPr>
          <a:xfrm>
            <a:off x="228600" y="4444425"/>
            <a:ext cx="490814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… - - - … (SOS) Save Our Souls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­­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B6D6F-8590-492F-9FCD-97AB8463152C}"/>
              </a:ext>
            </a:extLst>
          </p:cNvPr>
          <p:cNvSpPr txBox="1"/>
          <p:nvPr/>
        </p:nvSpPr>
        <p:spPr>
          <a:xfrm>
            <a:off x="971626" y="5417403"/>
            <a:ext cx="3600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ireless distress call: SOS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around 700 people survived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7832B-B14E-42BA-804A-B889BD4DAD92}"/>
              </a:ext>
            </a:extLst>
          </p:cNvPr>
          <p:cNvSpPr txBox="1"/>
          <p:nvPr/>
        </p:nvSpPr>
        <p:spPr>
          <a:xfrm>
            <a:off x="5257800" y="552810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Confined freedom fighters talked to each other by knocking Morse code on walls</a:t>
            </a:r>
          </a:p>
        </p:txBody>
      </p:sp>
    </p:spTree>
    <p:extLst>
      <p:ext uri="{BB962C8B-B14F-4D97-AF65-F5344CB8AC3E}">
        <p14:creationId xmlns:p14="http://schemas.microsoft.com/office/powerpoint/2010/main" val="1384705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358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  <a:effectLst/>
              </a:rPr>
              <a:t>Morse Code and Telegrams (1837) </a:t>
            </a:r>
            <a:endParaRPr lang="en-IN" sz="32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134B7093-5AA6-45C7-9579-71836438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62" y="1219200"/>
            <a:ext cx="276427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0A4EDA63-73FD-4D01-873D-75B601C2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7" y="4305966"/>
            <a:ext cx="243840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DBAFA-A412-4B06-B026-F6E45B49A106}"/>
              </a:ext>
            </a:extLst>
          </p:cNvPr>
          <p:cNvSpPr txBox="1"/>
          <p:nvPr/>
        </p:nvSpPr>
        <p:spPr>
          <a:xfrm>
            <a:off x="419100" y="362845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Morse-code sounder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10B94-EDBE-4180-83A7-FC4D65FA984C}"/>
              </a:ext>
            </a:extLst>
          </p:cNvPr>
          <p:cNvSpPr txBox="1"/>
          <p:nvPr/>
        </p:nvSpPr>
        <p:spPr>
          <a:xfrm>
            <a:off x="379890" y="6214443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Telegram 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7C2B-673B-4E1F-A363-3D20ED09E3BA}"/>
              </a:ext>
            </a:extLst>
          </p:cNvPr>
          <p:cNvSpPr txBox="1"/>
          <p:nvPr/>
        </p:nvSpPr>
        <p:spPr>
          <a:xfrm>
            <a:off x="3733799" y="914400"/>
            <a:ext cx="501699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Morse-code message comprises dots (small gaps in two consecutive relay keys) and dashes (long gaps), essentially 0’s and 1’s; </a:t>
            </a:r>
          </a:p>
          <a:p>
            <a:r>
              <a:rPr lang="en-IN" sz="2400" dirty="0"/>
              <a:t>This encodes alphabets </a:t>
            </a:r>
            <a:r>
              <a:rPr lang="en-IN" sz="2400" i="1" dirty="0"/>
              <a:t>uniquely</a:t>
            </a:r>
            <a:r>
              <a:rPr lang="en-IN" sz="2400" dirty="0"/>
              <a:t> on the basis of a </a:t>
            </a:r>
            <a:r>
              <a:rPr lang="en-IN" sz="2400" i="1" dirty="0"/>
              <a:t>graph</a:t>
            </a:r>
            <a:r>
              <a:rPr lang="en-IN" sz="2400" dirty="0"/>
              <a:t> (binary tree)</a:t>
            </a:r>
          </a:p>
        </p:txBody>
      </p:sp>
      <p:pic>
        <p:nvPicPr>
          <p:cNvPr id="32773" name="Picture 1" descr="http://www.learnmorsecode.com/pix/learn.gif">
            <a:extLst>
              <a:ext uri="{FF2B5EF4-FFF2-40B4-BE49-F238E27FC236}">
                <a16:creationId xmlns:a16="http://schemas.microsoft.com/office/drawing/2014/main" id="{2262E59D-333C-4809-AECB-758C60DF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81400"/>
            <a:ext cx="5649337" cy="263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D5DA5-A4D3-40F9-88D3-779E828AED79}"/>
              </a:ext>
            </a:extLst>
          </p:cNvPr>
          <p:cNvSpPr txBox="1"/>
          <p:nvPr/>
        </p:nvSpPr>
        <p:spPr>
          <a:xfrm>
            <a:off x="6250070" y="3593068"/>
            <a:ext cx="27415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dots (0’s) on right branches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44C5D-ABD3-44C4-A4EF-69AA95ADAC8F}"/>
              </a:ext>
            </a:extLst>
          </p:cNvPr>
          <p:cNvSpPr txBox="1"/>
          <p:nvPr/>
        </p:nvSpPr>
        <p:spPr>
          <a:xfrm>
            <a:off x="3125035" y="3505200"/>
            <a:ext cx="228516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dashes (1’s) on left branches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0BC12-EA1F-4762-8260-039BC9139079}"/>
              </a:ext>
            </a:extLst>
          </p:cNvPr>
          <p:cNvSpPr txBox="1"/>
          <p:nvPr/>
        </p:nvSpPr>
        <p:spPr>
          <a:xfrm>
            <a:off x="3352800" y="6172200"/>
            <a:ext cx="563880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3200" dirty="0"/>
              <a:t>… - - - … (SOS) Save Our Souls­­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AE7D31-3785-4DD6-9DAF-0D34CCB7DCF3}"/>
              </a:ext>
            </a:extLst>
          </p:cNvPr>
          <p:cNvSpPr/>
          <p:nvPr/>
        </p:nvSpPr>
        <p:spPr bwMode="auto">
          <a:xfrm>
            <a:off x="8001000" y="5090826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20EBC5-42B3-48C4-BC59-4EE1E86C5628}"/>
              </a:ext>
            </a:extLst>
          </p:cNvPr>
          <p:cNvSpPr/>
          <p:nvPr/>
        </p:nvSpPr>
        <p:spPr bwMode="auto">
          <a:xfrm>
            <a:off x="3505199" y="5023264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70FBCB-6382-4EFA-BED1-A4C231204FBF}"/>
              </a:ext>
            </a:extLst>
          </p:cNvPr>
          <p:cNvSpPr/>
          <p:nvPr/>
        </p:nvSpPr>
        <p:spPr bwMode="auto">
          <a:xfrm>
            <a:off x="3125035" y="3276600"/>
            <a:ext cx="5800067" cy="2855809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0FDA1-E06A-4DA9-943F-F5658A74456D}"/>
              </a:ext>
            </a:extLst>
          </p:cNvPr>
          <p:cNvSpPr txBox="1"/>
          <p:nvPr/>
        </p:nvSpPr>
        <p:spPr>
          <a:xfrm>
            <a:off x="5257800" y="431783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880C-4123-4C65-A248-30E66E07E5E6}"/>
              </a:ext>
            </a:extLst>
          </p:cNvPr>
          <p:cNvSpPr txBox="1"/>
          <p:nvPr/>
        </p:nvSpPr>
        <p:spPr>
          <a:xfrm>
            <a:off x="6934803" y="390585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2F9AB-1DF5-4DC7-A0CF-BD58B2D0F952}"/>
              </a:ext>
            </a:extLst>
          </p:cNvPr>
          <p:cNvSpPr txBox="1"/>
          <p:nvPr/>
        </p:nvSpPr>
        <p:spPr>
          <a:xfrm>
            <a:off x="8078755" y="469786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04A75-463C-43D0-9BB8-063ED91D9107}"/>
              </a:ext>
            </a:extLst>
          </p:cNvPr>
          <p:cNvSpPr txBox="1"/>
          <p:nvPr/>
        </p:nvSpPr>
        <p:spPr>
          <a:xfrm>
            <a:off x="7620834" y="427886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A2EAC-7029-4CB9-9D8B-345213354EFB}"/>
              </a:ext>
            </a:extLst>
          </p:cNvPr>
          <p:cNvSpPr txBox="1"/>
          <p:nvPr/>
        </p:nvSpPr>
        <p:spPr>
          <a:xfrm>
            <a:off x="4408342" y="424163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4A6B0-EB95-463D-AA1E-ED5C5ABEE9CB}"/>
              </a:ext>
            </a:extLst>
          </p:cNvPr>
          <p:cNvSpPr txBox="1"/>
          <p:nvPr/>
        </p:nvSpPr>
        <p:spPr>
          <a:xfrm>
            <a:off x="5177770" y="395657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550D-1E7B-4F07-BB04-C0B8D5CA7E10}"/>
              </a:ext>
            </a:extLst>
          </p:cNvPr>
          <p:cNvSpPr txBox="1"/>
          <p:nvPr/>
        </p:nvSpPr>
        <p:spPr>
          <a:xfrm>
            <a:off x="6848297" y="434575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F8481F-0E7B-4F9B-84D1-AD61F53C946A}"/>
              </a:ext>
            </a:extLst>
          </p:cNvPr>
          <p:cNvSpPr txBox="1"/>
          <p:nvPr/>
        </p:nvSpPr>
        <p:spPr>
          <a:xfrm>
            <a:off x="7505700" y="46907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4196B-F169-4F06-9A75-8BEDFF8D89B1}"/>
              </a:ext>
            </a:extLst>
          </p:cNvPr>
          <p:cNvSpPr txBox="1"/>
          <p:nvPr/>
        </p:nvSpPr>
        <p:spPr>
          <a:xfrm>
            <a:off x="3726801" y="464803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4195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5" grpId="0"/>
      <p:bldP spid="6" grpId="0"/>
      <p:bldP spid="7" grpId="0"/>
      <p:bldP spid="10" grpId="0"/>
      <p:bldP spid="11" grpId="0"/>
      <p:bldP spid="12" grpId="0"/>
      <p:bldP spid="13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79C5-1D3A-4D9B-8083-C2B444CB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2"/>
            <a:ext cx="7772400" cy="1143000"/>
          </a:xfrm>
        </p:spPr>
        <p:txBody>
          <a:bodyPr/>
          <a:lstStyle/>
          <a:p>
            <a:r>
              <a:rPr lang="en-IN" sz="3600" dirty="0">
                <a:solidFill>
                  <a:schemeClr val="bg2"/>
                </a:solidFill>
                <a:effectLst/>
              </a:rPr>
              <a:t>Food-Web Directed Graph </a:t>
            </a:r>
            <a:br>
              <a:rPr lang="en-IN" sz="3600" dirty="0">
                <a:solidFill>
                  <a:schemeClr val="bg2"/>
                </a:solidFill>
                <a:effectLst/>
              </a:rPr>
            </a:br>
            <a:r>
              <a:rPr lang="en-IN" sz="3600" dirty="0">
                <a:solidFill>
                  <a:schemeClr val="bg2"/>
                </a:solidFill>
                <a:effectLst/>
              </a:rPr>
              <a:t>(Predator-Prey)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5D57-83B4-4C1B-86A9-DFCA04F2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60A39-FE14-481A-AEFF-F15C1842A646}"/>
              </a:ext>
            </a:extLst>
          </p:cNvPr>
          <p:cNvSpPr txBox="1"/>
          <p:nvPr/>
        </p:nvSpPr>
        <p:spPr>
          <a:xfrm>
            <a:off x="381000" y="5182076"/>
            <a:ext cx="36576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latin typeface="Times New Roman"/>
              </a:rPr>
              <a:t>Sea otters eat sea urchins and large crabs, etc.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E0FE1-E053-40ED-92A2-7083C70032BF}"/>
              </a:ext>
            </a:extLst>
          </p:cNvPr>
          <p:cNvSpPr txBox="1"/>
          <p:nvPr/>
        </p:nvSpPr>
        <p:spPr>
          <a:xfrm>
            <a:off x="4724400" y="5207152"/>
            <a:ext cx="3962400" cy="830997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Polar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bear and arctic birds are top predators and competitors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DAA0B-9BE6-4BFD-AF44-300A0977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2285"/>
            <a:ext cx="3779686" cy="359246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DA2AE-08AC-4F3F-A3C2-349523E1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71600"/>
            <a:ext cx="4648199" cy="3683152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C5548-ADFE-4D01-B47A-6502A4584789}"/>
              </a:ext>
            </a:extLst>
          </p:cNvPr>
          <p:cNvSpPr txBox="1"/>
          <p:nvPr/>
        </p:nvSpPr>
        <p:spPr>
          <a:xfrm>
            <a:off x="1409700" y="723013"/>
            <a:ext cx="63246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/>
              <a:t>Question:</a:t>
            </a:r>
            <a:r>
              <a:rPr lang="en-IN" sz="2800" dirty="0"/>
              <a:t>  Are such graphs acyclic?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B61D0-4768-4270-917F-E7472924CEBD}"/>
              </a:ext>
            </a:extLst>
          </p:cNvPr>
          <p:cNvSpPr txBox="1"/>
          <p:nvPr/>
        </p:nvSpPr>
        <p:spPr>
          <a:xfrm>
            <a:off x="152400" y="6131350"/>
            <a:ext cx="8839200" cy="66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dirty="0">
                <a:solidFill>
                  <a:schemeClr val="bg2"/>
                </a:solidFill>
                <a:effectLst/>
                <a:latin typeface="OptimaLTStd-DemiBold"/>
                <a:ea typeface="Calibri" panose="020F0502020204030204" pitchFamily="34" charset="0"/>
                <a:cs typeface="OptimaLTStd-DemiBold"/>
              </a:rPr>
              <a:t>Courtesy:</a:t>
            </a:r>
            <a:r>
              <a:rPr lang="en-IN" sz="1800" dirty="0">
                <a:solidFill>
                  <a:schemeClr val="bg2"/>
                </a:solidFill>
                <a:effectLst/>
                <a:latin typeface="OptimaLTStd-DemiBold"/>
                <a:ea typeface="Calibri" panose="020F0502020204030204" pitchFamily="34" charset="0"/>
                <a:cs typeface="OptimaLTStd-DemiBold"/>
              </a:rPr>
              <a:t> M. Cozzens, Food Webs and Graphs, </a:t>
            </a:r>
            <a:r>
              <a:rPr lang="en-IN" sz="1800" i="1" dirty="0">
                <a:solidFill>
                  <a:schemeClr val="bg2"/>
                </a:solidFill>
                <a:effectLst/>
                <a:latin typeface="TimesLTStd-Bold"/>
                <a:ea typeface="Calibri" panose="020F0502020204030204" pitchFamily="34" charset="0"/>
                <a:cs typeface="TimesLTStd-Bold"/>
              </a:rPr>
              <a:t>Algebraic and Discrete Mathematical Methods for Modern Biology</a:t>
            </a:r>
            <a:r>
              <a:rPr lang="en-IN" sz="1800" dirty="0">
                <a:solidFill>
                  <a:schemeClr val="bg2"/>
                </a:solidFill>
                <a:effectLst/>
                <a:latin typeface="TimesLTStd-Bold"/>
                <a:ea typeface="Calibri" panose="020F0502020204030204" pitchFamily="34" charset="0"/>
                <a:cs typeface="TimesLTStd-Bold"/>
              </a:rPr>
              <a:t>. </a:t>
            </a:r>
            <a:r>
              <a:rPr lang="en-IN" sz="1800" u="sng" dirty="0">
                <a:solidFill>
                  <a:schemeClr val="bg2"/>
                </a:solidFill>
                <a:effectLst/>
                <a:latin typeface="TimesLTStd-Bold"/>
                <a:ea typeface="Calibri" panose="020F0502020204030204" pitchFamily="34" charset="0"/>
                <a:cs typeface="TimesLTStd-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http://dx.doi.org/10.1016/B978-0-12-801213-0.00002-2</a:t>
            </a:r>
            <a:r>
              <a:rPr lang="en-IN" sz="1800" dirty="0">
                <a:solidFill>
                  <a:schemeClr val="bg2"/>
                </a:solidFill>
                <a:effectLst/>
                <a:latin typeface="TimesLTStd-Bold"/>
                <a:ea typeface="Calibri" panose="020F0502020204030204" pitchFamily="34" charset="0"/>
                <a:cs typeface="TimesLTStd-Bold"/>
              </a:rPr>
              <a:t>, 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83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72C0-C1C0-4BF3-9D54-0814405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0000"/>
                </a:solidFill>
                <a:effectLst/>
              </a:rPr>
              <a:t>Graph Theory in Economics and Social Sciences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D08F-4A20-4312-8E1A-81D9B16B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9892-45A6-40BD-9049-F95242AD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5D48-01E0-486B-9659-5E24F649D74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Matching (Graph Theory) | Brilliant Math &amp; Science Wiki">
            <a:extLst>
              <a:ext uri="{FF2B5EF4-FFF2-40B4-BE49-F238E27FC236}">
                <a16:creationId xmlns:a16="http://schemas.microsoft.com/office/drawing/2014/main" id="{5E188B78-D134-451E-B69F-3858DD09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4" y="1561465"/>
            <a:ext cx="274832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F696AC-9E0D-4AE4-A7D1-ABE33D2EB158}"/>
              </a:ext>
            </a:extLst>
          </p:cNvPr>
          <p:cNvSpPr txBox="1"/>
          <p:nvPr/>
        </p:nvSpPr>
        <p:spPr>
          <a:xfrm>
            <a:off x="3505200" y="1948706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Matching theory: </a:t>
            </a:r>
            <a:r>
              <a:rPr lang="en-US" sz="2400" i="1" dirty="0">
                <a:solidFill>
                  <a:srgbClr val="000000"/>
                </a:solidFill>
              </a:rPr>
              <a:t>Gale-Shapley</a:t>
            </a:r>
            <a:r>
              <a:rPr lang="en-US" sz="2400" dirty="0">
                <a:solidFill>
                  <a:srgbClr val="000000"/>
                </a:solidFill>
              </a:rPr>
              <a:t> algorithm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Nobel Prize in Economics 2012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IN" sz="2400" dirty="0">
              <a:solidFill>
                <a:srgbClr val="00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FEFE74-DFBE-4199-89A6-CBD4AD041234}"/>
              </a:ext>
            </a:extLst>
          </p:cNvPr>
          <p:cNvGrpSpPr/>
          <p:nvPr/>
        </p:nvGrpSpPr>
        <p:grpSpPr>
          <a:xfrm>
            <a:off x="1064867" y="4267200"/>
            <a:ext cx="3295109" cy="457200"/>
            <a:chOff x="1048291" y="4267200"/>
            <a:chExt cx="3295109" cy="457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50AB6B-1B4C-411C-9FC6-C79F2F6775B8}"/>
                </a:ext>
              </a:extLst>
            </p:cNvPr>
            <p:cNvSpPr/>
            <p:nvPr/>
          </p:nvSpPr>
          <p:spPr bwMode="auto">
            <a:xfrm>
              <a:off x="2008303" y="4267200"/>
              <a:ext cx="454636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4B05FA-9065-4373-84BC-3814D051BD65}"/>
                </a:ext>
              </a:extLst>
            </p:cNvPr>
            <p:cNvSpPr txBox="1"/>
            <p:nvPr/>
          </p:nvSpPr>
          <p:spPr>
            <a:xfrm>
              <a:off x="2062529" y="4311134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FB4037-D9DD-4BCC-9FA8-C80A5D4086D6}"/>
                </a:ext>
              </a:extLst>
            </p:cNvPr>
            <p:cNvSpPr/>
            <p:nvPr/>
          </p:nvSpPr>
          <p:spPr bwMode="auto">
            <a:xfrm>
              <a:off x="3760903" y="4267200"/>
              <a:ext cx="454636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BA7961-E6A2-4C2A-8F96-7E2897D7F0CB}"/>
                </a:ext>
              </a:extLst>
            </p:cNvPr>
            <p:cNvSpPr txBox="1"/>
            <p:nvPr/>
          </p:nvSpPr>
          <p:spPr>
            <a:xfrm>
              <a:off x="3815129" y="4311134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7D8C93-B8BB-4DA1-853E-FC22F0AB210D}"/>
                </a:ext>
              </a:extLst>
            </p:cNvPr>
            <p:cNvSpPr txBox="1"/>
            <p:nvPr/>
          </p:nvSpPr>
          <p:spPr>
            <a:xfrm>
              <a:off x="1048291" y="4297606"/>
              <a:ext cx="977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students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083ED1-9550-484D-B061-A21D09D81524}"/>
              </a:ext>
            </a:extLst>
          </p:cNvPr>
          <p:cNvGrpSpPr/>
          <p:nvPr/>
        </p:nvGrpSpPr>
        <p:grpSpPr>
          <a:xfrm>
            <a:off x="1267394" y="5411470"/>
            <a:ext cx="3076005" cy="457200"/>
            <a:chOff x="1267394" y="5411470"/>
            <a:chExt cx="3076005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5E8D3A-1A8C-412F-A950-A86AF13522AB}"/>
                </a:ext>
              </a:extLst>
            </p:cNvPr>
            <p:cNvSpPr/>
            <p:nvPr/>
          </p:nvSpPr>
          <p:spPr bwMode="auto">
            <a:xfrm>
              <a:off x="2008303" y="5411470"/>
              <a:ext cx="454636" cy="457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6D79B3-CC5A-4DDF-AE79-A1478E0DEE2E}"/>
                </a:ext>
              </a:extLst>
            </p:cNvPr>
            <p:cNvSpPr txBox="1"/>
            <p:nvPr/>
          </p:nvSpPr>
          <p:spPr>
            <a:xfrm>
              <a:off x="2048949" y="5437301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J1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74083D-D7B9-440A-A89B-E4F79B31F8EC}"/>
                </a:ext>
              </a:extLst>
            </p:cNvPr>
            <p:cNvSpPr/>
            <p:nvPr/>
          </p:nvSpPr>
          <p:spPr bwMode="auto">
            <a:xfrm>
              <a:off x="3760903" y="5411470"/>
              <a:ext cx="454636" cy="457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E358DA-9863-43E9-B229-B3E24668212B}"/>
                </a:ext>
              </a:extLst>
            </p:cNvPr>
            <p:cNvSpPr txBox="1"/>
            <p:nvPr/>
          </p:nvSpPr>
          <p:spPr>
            <a:xfrm>
              <a:off x="3815128" y="5437301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J2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6452D3-B639-443A-B5EB-701098145018}"/>
                </a:ext>
              </a:extLst>
            </p:cNvPr>
            <p:cNvSpPr txBox="1"/>
            <p:nvPr/>
          </p:nvSpPr>
          <p:spPr>
            <a:xfrm>
              <a:off x="1267394" y="5423138"/>
              <a:ext cx="58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jobs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54E9EA-77D5-46A5-829C-815AD9D094A0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 bwMode="auto">
          <a:xfrm flipH="1">
            <a:off x="2235621" y="4724400"/>
            <a:ext cx="16576" cy="6870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CD6578-6222-4B68-9FA1-06EE41573572}"/>
              </a:ext>
            </a:extLst>
          </p:cNvPr>
          <p:cNvCxnSpPr>
            <a:cxnSpLocks/>
          </p:cNvCxnSpPr>
          <p:nvPr/>
        </p:nvCxnSpPr>
        <p:spPr bwMode="auto">
          <a:xfrm>
            <a:off x="3989503" y="4724400"/>
            <a:ext cx="0" cy="6870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0397B6-A665-4315-A547-26071E2CB8E1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6664" y="4632230"/>
            <a:ext cx="1514615" cy="805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AA7346-11A3-4FA6-BDDF-99DA1A74205E}"/>
              </a:ext>
            </a:extLst>
          </p:cNvPr>
          <p:cNvGrpSpPr/>
          <p:nvPr/>
        </p:nvGrpSpPr>
        <p:grpSpPr>
          <a:xfrm>
            <a:off x="5361103" y="4419600"/>
            <a:ext cx="3274709" cy="457200"/>
            <a:chOff x="5361103" y="4419600"/>
            <a:chExt cx="3274709" cy="4572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87143-CBE2-4405-A447-9D26AF599A34}"/>
                </a:ext>
              </a:extLst>
            </p:cNvPr>
            <p:cNvSpPr/>
            <p:nvPr/>
          </p:nvSpPr>
          <p:spPr bwMode="auto">
            <a:xfrm>
              <a:off x="5361103" y="4419600"/>
              <a:ext cx="454636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46C85A-DE13-48F7-AB9A-F527DE84FBC0}"/>
                </a:ext>
              </a:extLst>
            </p:cNvPr>
            <p:cNvSpPr txBox="1"/>
            <p:nvPr/>
          </p:nvSpPr>
          <p:spPr>
            <a:xfrm>
              <a:off x="5415329" y="4463534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023245-AD1A-4D4F-9886-532EB1D04F52}"/>
                </a:ext>
              </a:extLst>
            </p:cNvPr>
            <p:cNvSpPr/>
            <p:nvPr/>
          </p:nvSpPr>
          <p:spPr bwMode="auto">
            <a:xfrm>
              <a:off x="7113703" y="4419600"/>
              <a:ext cx="454636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A887AC-45AF-4A69-A0F5-3E637ECFFB50}"/>
                </a:ext>
              </a:extLst>
            </p:cNvPr>
            <p:cNvSpPr txBox="1"/>
            <p:nvPr/>
          </p:nvSpPr>
          <p:spPr>
            <a:xfrm>
              <a:off x="7167929" y="4463534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3324A4-B449-47BF-9267-4A1782981F6E}"/>
                </a:ext>
              </a:extLst>
            </p:cNvPr>
            <p:cNvSpPr txBox="1"/>
            <p:nvPr/>
          </p:nvSpPr>
          <p:spPr>
            <a:xfrm>
              <a:off x="7658100" y="4477833"/>
              <a:ext cx="977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students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C39C7F-0BE7-4404-863A-37DF973D004B}"/>
              </a:ext>
            </a:extLst>
          </p:cNvPr>
          <p:cNvGrpSpPr/>
          <p:nvPr/>
        </p:nvGrpSpPr>
        <p:grpSpPr>
          <a:xfrm>
            <a:off x="5361103" y="5563870"/>
            <a:ext cx="3352800" cy="457200"/>
            <a:chOff x="5361103" y="5563870"/>
            <a:chExt cx="3352800" cy="4572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293CE7-345A-4F71-AB9C-EEF6736E69D8}"/>
                </a:ext>
              </a:extLst>
            </p:cNvPr>
            <p:cNvSpPr/>
            <p:nvPr/>
          </p:nvSpPr>
          <p:spPr bwMode="auto">
            <a:xfrm>
              <a:off x="5361103" y="5563870"/>
              <a:ext cx="454636" cy="457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A0EC4A-F59A-4782-8C8D-745E7B2AF841}"/>
                </a:ext>
              </a:extLst>
            </p:cNvPr>
            <p:cNvSpPr txBox="1"/>
            <p:nvPr/>
          </p:nvSpPr>
          <p:spPr>
            <a:xfrm>
              <a:off x="5401749" y="5589701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J1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8992F5-A02D-4E10-BE70-CA262C6F2EFB}"/>
                </a:ext>
              </a:extLst>
            </p:cNvPr>
            <p:cNvSpPr/>
            <p:nvPr/>
          </p:nvSpPr>
          <p:spPr bwMode="auto">
            <a:xfrm>
              <a:off x="7113703" y="5563870"/>
              <a:ext cx="454636" cy="457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67ECE-A621-41EC-A939-B49F48AC9CD0}"/>
                </a:ext>
              </a:extLst>
            </p:cNvPr>
            <p:cNvSpPr txBox="1"/>
            <p:nvPr/>
          </p:nvSpPr>
          <p:spPr>
            <a:xfrm>
              <a:off x="7167928" y="5589701"/>
              <a:ext cx="5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J2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6D9325-CF26-4CF4-8872-8F2058730623}"/>
                </a:ext>
              </a:extLst>
            </p:cNvPr>
            <p:cNvSpPr txBox="1"/>
            <p:nvPr/>
          </p:nvSpPr>
          <p:spPr>
            <a:xfrm>
              <a:off x="7736191" y="5607804"/>
              <a:ext cx="977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</a:rPr>
                <a:t>jobs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8BD8A4-83DD-4EC5-801F-3BBF7A7EAC25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 bwMode="auto">
          <a:xfrm>
            <a:off x="5588421" y="4876800"/>
            <a:ext cx="0" cy="6870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A5164-A03E-4624-B062-91E266080F1A}"/>
              </a:ext>
            </a:extLst>
          </p:cNvPr>
          <p:cNvCxnSpPr>
            <a:cxnSpLocks/>
          </p:cNvCxnSpPr>
          <p:nvPr/>
        </p:nvCxnSpPr>
        <p:spPr bwMode="auto">
          <a:xfrm>
            <a:off x="7342303" y="4876800"/>
            <a:ext cx="0" cy="6870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A880AC-C2DD-4961-875B-ECA7E3510D9D}"/>
              </a:ext>
            </a:extLst>
          </p:cNvPr>
          <p:cNvCxnSpPr>
            <a:cxnSpLocks/>
          </p:cNvCxnSpPr>
          <p:nvPr/>
        </p:nvCxnSpPr>
        <p:spPr bwMode="auto">
          <a:xfrm flipH="1">
            <a:off x="5679464" y="4827700"/>
            <a:ext cx="1488464" cy="7620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05D7E4-DFD4-4101-8AEC-F7FED28EA238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H="1">
            <a:off x="2297833" y="4657445"/>
            <a:ext cx="1546226" cy="79795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4FE18D-B934-4DDC-B400-A0866BFCEB12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1021" y="4863862"/>
            <a:ext cx="6675" cy="6873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70ACE8-DB9E-4B0B-81D7-790959D9FD2A}"/>
              </a:ext>
            </a:extLst>
          </p:cNvPr>
          <p:cNvCxnSpPr>
            <a:cxnSpLocks/>
            <a:stCxn id="32" idx="4"/>
          </p:cNvCxnSpPr>
          <p:nvPr/>
        </p:nvCxnSpPr>
        <p:spPr bwMode="auto">
          <a:xfrm>
            <a:off x="5588421" y="4876800"/>
            <a:ext cx="7723" cy="71290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1273F-50DB-40E3-952C-CC9EC9934EA5}"/>
              </a:ext>
            </a:extLst>
          </p:cNvPr>
          <p:cNvSpPr txBox="1"/>
          <p:nvPr/>
        </p:nvSpPr>
        <p:spPr>
          <a:xfrm>
            <a:off x="1928908" y="5883371"/>
            <a:ext cx="279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000000"/>
                </a:solidFill>
              </a:rPr>
              <a:t>minimum matching</a:t>
            </a:r>
            <a:r>
              <a:rPr lang="en-IN" dirty="0">
                <a:solidFill>
                  <a:srgbClr val="000000"/>
                </a:solidFill>
              </a:rPr>
              <a:t>: </a:t>
            </a:r>
          </a:p>
          <a:p>
            <a:r>
              <a:rPr lang="en-IN" dirty="0">
                <a:solidFill>
                  <a:srgbClr val="000000"/>
                </a:solidFill>
              </a:rPr>
              <a:t>only one student got placed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9324DD-75FC-4CAA-B974-70A014E05521}"/>
              </a:ext>
            </a:extLst>
          </p:cNvPr>
          <p:cNvSpPr txBox="1"/>
          <p:nvPr/>
        </p:nvSpPr>
        <p:spPr>
          <a:xfrm>
            <a:off x="5594861" y="60210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000000"/>
                </a:solidFill>
              </a:rPr>
              <a:t>maximum matching</a:t>
            </a:r>
            <a:r>
              <a:rPr lang="en-IN" dirty="0">
                <a:solidFill>
                  <a:srgbClr val="000000"/>
                </a:solidFill>
              </a:rPr>
              <a:t>: both got placed</a:t>
            </a:r>
          </a:p>
        </p:txBody>
      </p:sp>
    </p:spTree>
    <p:extLst>
      <p:ext uri="{BB962C8B-B14F-4D97-AF65-F5344CB8AC3E}">
        <p14:creationId xmlns:p14="http://schemas.microsoft.com/office/powerpoint/2010/main" val="1224587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75D48-01E0-486B-9659-5E24F649D74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ffectLst/>
              </a:rPr>
              <a:t>Solving a 500-year old problem of missing king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r>
              <a:rPr lang="en-US" sz="1400" i="1" dirty="0">
                <a:solidFill>
                  <a:schemeClr val="tx1"/>
                </a:solidFill>
                <a:effectLst/>
              </a:rPr>
              <a:t>Courtesy: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IN" sz="140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https://towardsdatascience.com/the-king-that-graph-theory-discovered-8cce31a3cd26</a:t>
            </a:r>
            <a:endParaRPr lang="en-IN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3E91-E4E3-48BD-A3C1-36F63C6C8439}"/>
              </a:ext>
            </a:extLst>
          </p:cNvPr>
          <p:cNvSpPr txBox="1"/>
          <p:nvPr/>
        </p:nvSpPr>
        <p:spPr>
          <a:xfrm>
            <a:off x="6141868" y="5334000"/>
            <a:ext cx="292593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Graph theory in forensics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59B25-2FE6-4D4A-A6CF-027588569546}"/>
              </a:ext>
            </a:extLst>
          </p:cNvPr>
          <p:cNvSpPr txBox="1"/>
          <p:nvPr/>
        </p:nvSpPr>
        <p:spPr>
          <a:xfrm>
            <a:off x="163127" y="2971800"/>
            <a:ext cx="5981700" cy="38164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Only mitochondrial DNA (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mtDNA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that is passed down through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maternal lines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in families, remains unchanged from generation to generation. Looking into the ancestry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graph database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a search is made to identify a living descendent of a sister of Richard-III through a 500-year old family tree of females, and they found Michael Ibsen, who is currently alive. Michael’s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mtDNA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was compared to that extracted from the skeleton, and it was a perfect match. In 2015, the exhumed body of King Richard-III was cremated in full honor.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Times New Roman" panose="02020603050405020304" pitchFamily="18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33620-F741-4D0F-92B2-D8EBF6B8A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71694" y="1733551"/>
            <a:ext cx="3858514" cy="2705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D5C610-AEBB-4771-BD30-74282EF4DF08}"/>
              </a:ext>
            </a:extLst>
          </p:cNvPr>
          <p:cNvSpPr txBox="1"/>
          <p:nvPr/>
        </p:nvSpPr>
        <p:spPr>
          <a:xfrm>
            <a:off x="164607" y="1159802"/>
            <a:ext cx="5689658" cy="1708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Times New Roman" panose="02020603050405020304" pitchFamily="18" charset="0"/>
                <a:cs typeface="Arial" pitchFamily="34" charset="0"/>
              </a:rPr>
              <a:t>In August 2012, a skeleton was found while digging into a car park in Leicester. It was believed that this was Richard III — the crooked-backed English king who was killed in the Battle of Bosworth in 1485, and dumped there.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66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  <a:effectLst/>
              </a:rPr>
              <a:t>Mode of Online Classes</a:t>
            </a:r>
            <a:endParaRPr lang="en-IN" sz="2800" dirty="0">
              <a:solidFill>
                <a:schemeClr val="bg2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3779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3780" name="Line 1031"/>
          <p:cNvSpPr>
            <a:spLocks noChangeShapeType="1"/>
          </p:cNvSpPr>
          <p:nvPr/>
        </p:nvSpPr>
        <p:spPr bwMode="auto">
          <a:xfrm>
            <a:off x="0" y="146266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2317" y="2009649"/>
            <a:ext cx="4572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		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D8E79-2FF5-4034-A871-849FD5D85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58" y="2609249"/>
            <a:ext cx="8606883" cy="23237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May</a:t>
            </a:r>
            <a:r>
              <a:rPr kumimoji="0" lang="en-US" sz="260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be conducted in real-time or using pre-recorded lectures</a:t>
            </a:r>
            <a:endParaRPr lang="en-US" sz="2600" dirty="0">
              <a:solidFill>
                <a:srgbClr val="FFFFFF"/>
              </a:solidFill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FFFFFF"/>
                </a:solidFill>
              </a:rPr>
              <a:t>Tutorials and doubt-clearing sessions will be held in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FFFFFF"/>
                </a:solidFill>
              </a:rPr>
              <a:t>      real-time during class hours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422336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E923B-5B14-4AF7-AEEF-E5562BD2B21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048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 b="1" dirty="0">
                <a:latin typeface="Times" pitchFamily="18" charset="0"/>
                <a:cs typeface="Times New Roman" pitchFamily="18" charset="0"/>
              </a:rPr>
              <a:t>Textbook:</a:t>
            </a:r>
            <a:endParaRPr lang="en-US" sz="800" dirty="0"/>
          </a:p>
          <a:p>
            <a:pPr algn="just" eaLnBrk="0" hangingPunct="0"/>
            <a:r>
              <a:rPr lang="en-US" sz="1100" dirty="0">
                <a:latin typeface="Times" pitchFamily="18" charset="0"/>
                <a:cs typeface="Times New Roman" pitchFamily="18" charset="0"/>
              </a:rPr>
              <a:t>1.</a:t>
            </a:r>
            <a:r>
              <a:rPr lang="en-US" sz="1100" b="1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" pitchFamily="18" charset="0"/>
                <a:cs typeface="Times New Roman" pitchFamily="18" charset="0"/>
              </a:rPr>
              <a:t>D. A. Patterson and J. L. Hennessy, </a:t>
            </a:r>
            <a:r>
              <a:rPr lang="en-US" sz="1100" i="1" dirty="0">
                <a:latin typeface="Times" pitchFamily="18" charset="0"/>
                <a:cs typeface="Times New Roman" pitchFamily="18" charset="0"/>
              </a:rPr>
              <a:t>Computer Organization and Design - the Hardware </a:t>
            </a:r>
            <a:endParaRPr lang="en-US" sz="800" dirty="0"/>
          </a:p>
          <a:p>
            <a:pPr algn="just" eaLnBrk="0" hangingPunct="0"/>
            <a:r>
              <a:rPr lang="en-US" sz="1100" i="1" dirty="0">
                <a:latin typeface="Times" pitchFamily="18" charset="0"/>
                <a:cs typeface="Times New Roman" pitchFamily="18" charset="0"/>
              </a:rPr>
              <a:t>    Software Interface</a:t>
            </a:r>
            <a:r>
              <a:rPr lang="en-US" sz="1100" dirty="0">
                <a:latin typeface="Times" pitchFamily="18" charset="0"/>
                <a:cs typeface="Times New Roman" pitchFamily="18" charset="0"/>
              </a:rPr>
              <a:t>, 5</a:t>
            </a:r>
            <a:r>
              <a:rPr lang="en-US" sz="1100" baseline="30000" dirty="0">
                <a:latin typeface="Times" pitchFamily="18" charset="0"/>
                <a:cs typeface="Times New Roman" pitchFamily="18" charset="0"/>
              </a:rPr>
              <a:t>th</a:t>
            </a:r>
            <a:r>
              <a:rPr lang="en-US" sz="1100" dirty="0">
                <a:latin typeface="Times" pitchFamily="18" charset="0"/>
                <a:cs typeface="Times New Roman" pitchFamily="18" charset="0"/>
              </a:rPr>
              <a:t> Edition, Elsevier, Morgan Kaufmann, 2014.</a:t>
            </a:r>
            <a:endParaRPr lang="en-US" sz="800" dirty="0"/>
          </a:p>
          <a:p>
            <a:pPr algn="just" eaLnBrk="0" hangingPunct="0"/>
            <a:r>
              <a:rPr lang="en-US" sz="1100" dirty="0">
                <a:latin typeface="Times" pitchFamily="18" charset="0"/>
                <a:cs typeface="Times New Roman" pitchFamily="18" charset="0"/>
              </a:rPr>
              <a:t>2. Older Editions of the same book [2</a:t>
            </a:r>
            <a:r>
              <a:rPr lang="en-US" sz="1100" baseline="30000" dirty="0">
                <a:latin typeface="Times" pitchFamily="18" charset="0"/>
                <a:cs typeface="Times New Roman" pitchFamily="18" charset="0"/>
              </a:rPr>
              <a:t>nd</a:t>
            </a:r>
            <a:r>
              <a:rPr lang="en-US" sz="1100" dirty="0">
                <a:latin typeface="Times" pitchFamily="18" charset="0"/>
                <a:cs typeface="Times New Roman" pitchFamily="18" charset="0"/>
              </a:rPr>
              <a:t> Ed. (1998), 3</a:t>
            </a:r>
            <a:r>
              <a:rPr lang="en-US" sz="1100" baseline="30000" dirty="0">
                <a:latin typeface="Times" pitchFamily="18" charset="0"/>
                <a:cs typeface="Times New Roman" pitchFamily="18" charset="0"/>
              </a:rPr>
              <a:t>rd</a:t>
            </a:r>
            <a:r>
              <a:rPr lang="en-US" sz="1100" dirty="0">
                <a:latin typeface="Times" pitchFamily="18" charset="0"/>
                <a:cs typeface="Times New Roman" pitchFamily="18" charset="0"/>
              </a:rPr>
              <a:t> Ed. (2005), 4</a:t>
            </a:r>
            <a:r>
              <a:rPr lang="en-US" sz="1100" baseline="30000" dirty="0">
                <a:latin typeface="Times" pitchFamily="18" charset="0"/>
                <a:cs typeface="Times New Roman" pitchFamily="18" charset="0"/>
              </a:rPr>
              <a:t>th</a:t>
            </a:r>
            <a:r>
              <a:rPr lang="en-US" sz="1100" dirty="0">
                <a:latin typeface="Times" pitchFamily="18" charset="0"/>
                <a:cs typeface="Times New Roman" pitchFamily="18" charset="0"/>
              </a:rPr>
              <a:t> Ed. (2012)], and newer </a:t>
            </a:r>
            <a:endParaRPr lang="en-US" sz="800" dirty="0"/>
          </a:p>
          <a:p>
            <a:pPr algn="just" eaLnBrk="0" hangingPunct="0"/>
            <a:r>
              <a:rPr lang="en-US" sz="1100" dirty="0">
                <a:latin typeface="Times" pitchFamily="18" charset="0"/>
                <a:cs typeface="Times New Roman" pitchFamily="18" charset="0"/>
              </a:rPr>
              <a:t>    RISC V (2018) Edition may also be referred to while discussing some topics).</a:t>
            </a:r>
            <a:endParaRPr lang="en-US" dirty="0"/>
          </a:p>
        </p:txBody>
      </p:sp>
      <p:sp>
        <p:nvSpPr>
          <p:cNvPr id="204806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862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/>
              <a:t>Textbooks</a:t>
            </a:r>
          </a:p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1295400"/>
            <a:ext cx="800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 Narrow"/>
                <a:cs typeface="Arial"/>
              </a:rPr>
              <a:t>Douglas B. West: </a:t>
            </a:r>
            <a:r>
              <a:rPr lang="en-US" sz="2800" i="1" dirty="0">
                <a:solidFill>
                  <a:srgbClr val="000000"/>
                </a:solidFill>
                <a:latin typeface="Arial Narrow"/>
                <a:cs typeface="Arial"/>
              </a:rPr>
              <a:t>Introduction to Graph Theory, </a:t>
            </a:r>
            <a:r>
              <a:rPr lang="en-US" sz="2800" dirty="0">
                <a:solidFill>
                  <a:srgbClr val="000000"/>
                </a:solidFill>
                <a:latin typeface="Arial Narrow"/>
                <a:cs typeface="Arial"/>
              </a:rPr>
              <a:t>Second Edition, Pearson, Singapore, 2000. </a:t>
            </a:r>
          </a:p>
          <a:p>
            <a:pPr marL="342900" lvl="0" indent="-342900">
              <a:buSzPts val="1000"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Arthur Benjamin, Gary Chartrand, and Ping Zhang: </a:t>
            </a:r>
            <a:r>
              <a:rPr lang="en-US" sz="2800" i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The Fascinating World of Graph Theory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, Princeton University Press, 2015.</a:t>
            </a:r>
            <a:endParaRPr lang="en-IN" sz="28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FE923B-5B14-4AF7-AEEF-E5562BD2B21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Textbook: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1.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D. A. Patterson and J. L. Hennessy,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Organization and Design - the Hardware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   Software Interface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, 5</a:t>
            </a:r>
            <a:r>
              <a:rPr kumimoji="0" lang="en-US" sz="11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Edition, Elsevier, Morgan Kaufmann, 2014.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2. Older Editions of the same book [2</a:t>
            </a:r>
            <a:r>
              <a:rPr kumimoji="0" lang="en-US" sz="11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Ed. (1998), 3</a:t>
            </a:r>
            <a:r>
              <a:rPr kumimoji="0" lang="en-US" sz="11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Ed. (2005), 4</a:t>
            </a:r>
            <a:r>
              <a:rPr kumimoji="0" lang="en-US" sz="11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Ed. (2012)], and newer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   RISC V (2018) Edition may also be referred to while discussing some topics).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4806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862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FFFF"/>
                </a:solidFill>
              </a:rPr>
              <a:t>First Book on Graph Theory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990600"/>
            <a:ext cx="73249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000"/>
              <a:tabLst>
                <a:tab pos="457200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Frank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Harary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Graph Theory</a:t>
            </a:r>
            <a:r>
              <a:rPr lang="en-US" sz="3200" noProof="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CRC Press, 2018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(originally published in 1969)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6D8B4-D479-478C-9713-BD0387A3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3056"/>
            <a:ext cx="1752600" cy="229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C4001-7FAD-44F0-81F8-5592CE9CA1EA}"/>
              </a:ext>
            </a:extLst>
          </p:cNvPr>
          <p:cNvSpPr txBox="1"/>
          <p:nvPr/>
        </p:nvSpPr>
        <p:spPr>
          <a:xfrm>
            <a:off x="151659" y="6111741"/>
            <a:ext cx="3799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hlinkClick r:id="rId3"/>
              </a:rPr>
              <a:t>https://mathshistory.st-andrews.ac.uk/Biographies/Harary/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7CDDC-C3AE-468F-A749-5078270EAC56}"/>
              </a:ext>
            </a:extLst>
          </p:cNvPr>
          <p:cNvSpPr txBox="1"/>
          <p:nvPr/>
        </p:nvSpPr>
        <p:spPr>
          <a:xfrm>
            <a:off x="473929" y="5280744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 New Roman"/>
              </a:rPr>
              <a:t>Frank </a:t>
            </a:r>
            <a:r>
              <a:rPr lang="en-IN" sz="2400" dirty="0" err="1">
                <a:solidFill>
                  <a:srgbClr val="000000"/>
                </a:solidFill>
                <a:latin typeface="Times New Roman"/>
              </a:rPr>
              <a:t>Harary</a:t>
            </a:r>
            <a:endParaRPr lang="en-IN" sz="2400" dirty="0">
              <a:solidFill>
                <a:srgbClr val="000000"/>
              </a:solidFill>
              <a:latin typeface="Times New Roman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de-DE" sz="2400" dirty="0">
                <a:solidFill>
                  <a:srgbClr val="000000"/>
                </a:solidFill>
                <a:latin typeface="Times New Roman"/>
              </a:rPr>
              <a:t>1921 -2005)</a:t>
            </a:r>
            <a:endParaRPr lang="en-IN" sz="24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22374-9CF9-4918-AAC8-91322FBBB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835971"/>
            <a:ext cx="1847850" cy="24669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C04C50F-E1B7-4780-9780-F358A6DFEEB1}"/>
              </a:ext>
            </a:extLst>
          </p:cNvPr>
          <p:cNvGrpSpPr/>
          <p:nvPr/>
        </p:nvGrpSpPr>
        <p:grpSpPr>
          <a:xfrm>
            <a:off x="4402871" y="2415474"/>
            <a:ext cx="4676775" cy="2918544"/>
            <a:chOff x="4350137" y="2476315"/>
            <a:chExt cx="4676775" cy="29185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FDF73D-E7E1-4F36-93A0-FA6A7C175F1D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50137" y="2476315"/>
              <a:ext cx="4676775" cy="2918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36C964-BCD8-49A1-A541-A43E9FE88406}"/>
                </a:ext>
              </a:extLst>
            </p:cNvPr>
            <p:cNvSpPr txBox="1"/>
            <p:nvPr/>
          </p:nvSpPr>
          <p:spPr>
            <a:xfrm>
              <a:off x="4456076" y="4191000"/>
              <a:ext cx="61587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solidFill>
                    <a:schemeClr val="bg2"/>
                  </a:solidFill>
                </a:rPr>
                <a:t>K</a:t>
              </a:r>
              <a:r>
                <a:rPr lang="en-IN" sz="2400" baseline="-25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14DD17-7309-41EF-B6E3-413ABAE4B469}"/>
                </a:ext>
              </a:extLst>
            </p:cNvPr>
            <p:cNvSpPr txBox="1"/>
            <p:nvPr/>
          </p:nvSpPr>
          <p:spPr>
            <a:xfrm>
              <a:off x="6270702" y="4186535"/>
              <a:ext cx="66198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solidFill>
                    <a:schemeClr val="bg2"/>
                  </a:solidFill>
                </a:rPr>
                <a:t>K</a:t>
              </a:r>
              <a:r>
                <a:rPr lang="en-IN" sz="2400" baseline="-25000" dirty="0">
                  <a:solidFill>
                    <a:schemeClr val="bg2"/>
                  </a:solidFill>
                </a:rPr>
                <a:t>3</a:t>
              </a:r>
              <a:r>
                <a:rPr lang="en-IN" sz="2400" i="1" baseline="-25000" dirty="0">
                  <a:solidFill>
                    <a:schemeClr val="bg2"/>
                  </a:solidFill>
                </a:rPr>
                <a:t>,</a:t>
              </a:r>
              <a:r>
                <a:rPr lang="en-IN" sz="2400" baseline="-25000" dirty="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700E8F-7E5C-4036-9261-CF09910DAC2C}"/>
              </a:ext>
            </a:extLst>
          </p:cNvPr>
          <p:cNvSpPr txBox="1"/>
          <p:nvPr/>
        </p:nvSpPr>
        <p:spPr>
          <a:xfrm>
            <a:off x="6140604" y="2097792"/>
            <a:ext cx="2895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0" i="0" dirty="0">
                <a:effectLst/>
                <a:latin typeface="arial" panose="020B0604020202020204" pitchFamily="34" charset="0"/>
              </a:rPr>
              <a:t>Kazimierz </a:t>
            </a:r>
            <a:r>
              <a:rPr lang="en-IN" sz="2000" b="0" i="0" dirty="0" err="1">
                <a:effectLst/>
                <a:latin typeface="arial" panose="020B0604020202020204" pitchFamily="34" charset="0"/>
              </a:rPr>
              <a:t>Kuratowski</a:t>
            </a:r>
            <a:endParaRPr lang="en-IN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B253FF-83F9-4D1E-B75A-F0ECE92A4EBD}"/>
              </a:ext>
            </a:extLst>
          </p:cNvPr>
          <p:cNvSpPr/>
          <p:nvPr/>
        </p:nvSpPr>
        <p:spPr bwMode="auto">
          <a:xfrm>
            <a:off x="4507414" y="4114800"/>
            <a:ext cx="521786" cy="486829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3DFDAE-53F7-4C9D-A49A-541F6A189FC1}"/>
              </a:ext>
            </a:extLst>
          </p:cNvPr>
          <p:cNvSpPr/>
          <p:nvPr/>
        </p:nvSpPr>
        <p:spPr bwMode="auto">
          <a:xfrm>
            <a:off x="6314959" y="4123991"/>
            <a:ext cx="684290" cy="541363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4C52B2-D6D0-4DE9-A936-C568FC6FDE58}"/>
              </a:ext>
            </a:extLst>
          </p:cNvPr>
          <p:cNvSpPr txBox="1"/>
          <p:nvPr/>
        </p:nvSpPr>
        <p:spPr>
          <a:xfrm>
            <a:off x="6768672" y="1731332"/>
            <a:ext cx="207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2"/>
                </a:solidFill>
              </a:rPr>
              <a:t>Dedication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7BE2CB1-AA69-480A-B3BC-74B13DE111E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953000" y="2766675"/>
            <a:ext cx="2635404" cy="1357316"/>
          </a:xfrm>
          <a:prstGeom prst="curvedConnector3">
            <a:avLst>
              <a:gd name="adj1" fmla="val 78296"/>
            </a:avLst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395F01-0173-4B9C-9B08-80A34AA04B7F}"/>
              </a:ext>
            </a:extLst>
          </p:cNvPr>
          <p:cNvSpPr txBox="1"/>
          <p:nvPr/>
        </p:nvSpPr>
        <p:spPr>
          <a:xfrm>
            <a:off x="3829674" y="5257800"/>
            <a:ext cx="5334000" cy="1200329"/>
          </a:xfrm>
          <a:prstGeom prst="rect">
            <a:avLst/>
          </a:prstGeom>
          <a:solidFill>
            <a:srgbClr val="6600CC"/>
          </a:solidFill>
        </p:spPr>
        <p:txBody>
          <a:bodyPr wrap="square" rtlCol="0">
            <a:spAutoFit/>
          </a:bodyPr>
          <a:lstStyle/>
          <a:p>
            <a:r>
              <a:rPr lang="en-IN" sz="2400" i="1" dirty="0"/>
              <a:t>K</a:t>
            </a:r>
            <a:r>
              <a:rPr lang="en-IN" sz="2400" baseline="-25000" dirty="0"/>
              <a:t>5</a:t>
            </a:r>
            <a:r>
              <a:rPr lang="en-IN" sz="2400" dirty="0"/>
              <a:t>: A </a:t>
            </a:r>
            <a:r>
              <a:rPr lang="en-IN" sz="2400" i="1" dirty="0"/>
              <a:t>complete graph </a:t>
            </a:r>
            <a:r>
              <a:rPr lang="en-IN" sz="2400" dirty="0"/>
              <a:t>of five vertices</a:t>
            </a:r>
          </a:p>
          <a:p>
            <a:r>
              <a:rPr lang="en-IN" sz="2400" i="1" dirty="0"/>
              <a:t>K</a:t>
            </a:r>
            <a:r>
              <a:rPr lang="en-IN" sz="2400" baseline="-25000" dirty="0"/>
              <a:t>3</a:t>
            </a:r>
            <a:r>
              <a:rPr lang="en-IN" sz="2400" i="1" baseline="-25000" dirty="0"/>
              <a:t>,</a:t>
            </a:r>
            <a:r>
              <a:rPr lang="en-IN" sz="2400" baseline="-25000" dirty="0"/>
              <a:t>3</a:t>
            </a:r>
            <a:r>
              <a:rPr lang="en-IN" sz="2400" dirty="0"/>
              <a:t>: A complete </a:t>
            </a:r>
            <a:r>
              <a:rPr lang="en-IN" sz="2400" i="1" dirty="0"/>
              <a:t>bipartite graph </a:t>
            </a:r>
            <a:r>
              <a:rPr lang="en-IN" sz="2400" dirty="0"/>
              <a:t>having  </a:t>
            </a:r>
          </a:p>
          <a:p>
            <a:r>
              <a:rPr lang="en-IN" sz="2400" dirty="0"/>
              <a:t>        three vertices in each partition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CCA9A-7AC5-4ACB-BDAC-C96527D17D65}"/>
              </a:ext>
            </a:extLst>
          </p:cNvPr>
          <p:cNvSpPr/>
          <p:nvPr/>
        </p:nvSpPr>
        <p:spPr bwMode="auto">
          <a:xfrm>
            <a:off x="4402871" y="1739836"/>
            <a:ext cx="4663765" cy="3441764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51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7" grpId="0"/>
      <p:bldP spid="21" grpId="0" animBg="1"/>
      <p:bldP spid="22" grpId="0" animBg="1"/>
      <p:bldP spid="23" grpId="0" animBg="1"/>
      <p:bldP spid="24" grpId="0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  <a:effectLst/>
              </a:rPr>
              <a:t>Further Reading</a:t>
            </a:r>
            <a:endParaRPr lang="en-IN" sz="36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943B5-F299-4088-A379-A9C983C638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5344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Benny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Sudakov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Graph Theory</a:t>
            </a:r>
            <a:r>
              <a:rPr lang="en-US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(Electronic Lecture Notes), 2016</a:t>
            </a:r>
            <a:endParaRPr lang="en-US" sz="2400" b="1" dirty="0">
              <a:solidFill>
                <a:srgbClr val="000000"/>
              </a:solidFill>
              <a:latin typeface="Arial Narrow"/>
              <a:ea typeface="Times New Roman"/>
              <a:cs typeface="Arial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Narsingh Deo: </a:t>
            </a:r>
            <a:r>
              <a:rPr lang="en-US" sz="2400" i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Graph Theory with Applications to Engineering &amp; Computer Sciences,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Prentice Hall, 1974.</a:t>
            </a: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J. A. </a:t>
            </a: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Bondy</a:t>
            </a: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and U.S.R. </a:t>
            </a: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Murty</a:t>
            </a: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: </a:t>
            </a:r>
            <a:r>
              <a:rPr lang="en-US" sz="2400" i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Graph Theory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, Springer, 2008.</a:t>
            </a: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Reinhard</a:t>
            </a: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Diestel</a:t>
            </a: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Graph Theory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, Springer, 2000.</a:t>
            </a: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Anany</a:t>
            </a: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Levitin</a:t>
            </a: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and Maria </a:t>
            </a: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Levitin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: </a:t>
            </a:r>
            <a:r>
              <a:rPr lang="en-US" sz="2400" i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Algorithmic Puzzles,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Oxford, 2011.</a:t>
            </a: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M. C. </a:t>
            </a:r>
            <a:r>
              <a:rPr lang="en-US" sz="2400" b="1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Golumbic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: </a:t>
            </a:r>
            <a:r>
              <a:rPr lang="en-US" sz="2400" i="1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Algorithmic Graph Theory and Perfect Graphs,</a:t>
            </a:r>
            <a:r>
              <a:rPr lang="en-US" sz="24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North Holland, Second Edition, 2004.</a:t>
            </a: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685800" y="304294"/>
            <a:ext cx="7772400" cy="991106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effectLst/>
              </a:rPr>
              <a:t>Grading Policy</a:t>
            </a:r>
            <a:endParaRPr lang="en-IN" sz="36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CE367-9F2E-4009-8865-ACA6604722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06853" name="TextBox 5"/>
          <p:cNvSpPr txBox="1">
            <a:spLocks noChangeArrowheads="1"/>
          </p:cNvSpPr>
          <p:nvPr/>
        </p:nvSpPr>
        <p:spPr bwMode="auto">
          <a:xfrm>
            <a:off x="685800" y="1447800"/>
            <a:ext cx="8077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No Mid-Sem or End-Sem Examination</a:t>
            </a:r>
          </a:p>
          <a:p>
            <a:endParaRPr lang="en-US" sz="10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Continuous evaluation at regular intervals</a:t>
            </a:r>
          </a:p>
          <a:p>
            <a:pPr>
              <a:buFont typeface="Arial" pitchFamily="34" charset="0"/>
              <a:buChar char="•"/>
            </a:pPr>
            <a:endParaRPr lang="en-US" sz="10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Homework for practicing </a:t>
            </a:r>
          </a:p>
          <a:p>
            <a:endParaRPr lang="en-US" sz="10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Online exams/quizzes – 40%</a:t>
            </a:r>
          </a:p>
          <a:p>
            <a:pPr>
              <a:buFont typeface="Arial" pitchFamily="34" charset="0"/>
              <a:buChar char="•"/>
            </a:pPr>
            <a:endParaRPr lang="en-US" sz="10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24-hour take-home tests – 20%</a:t>
            </a:r>
          </a:p>
          <a:p>
            <a:endParaRPr lang="en-US" sz="10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Lecture scribing – 10% </a:t>
            </a:r>
          </a:p>
          <a:p>
            <a:pPr>
              <a:buFont typeface="Arial" pitchFamily="34" charset="0"/>
              <a:buChar char="•"/>
            </a:pPr>
            <a:endParaRPr lang="en-US" sz="1000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 Term-papers -  30%</a:t>
            </a:r>
            <a:endParaRPr lang="en-I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685800" y="68163"/>
            <a:ext cx="7772400" cy="661452"/>
          </a:xfrm>
        </p:spPr>
        <p:txBody>
          <a:bodyPr/>
          <a:lstStyle/>
          <a:p>
            <a:r>
              <a:rPr lang="en-IN" sz="3600" dirty="0">
                <a:solidFill>
                  <a:schemeClr val="bg2"/>
                </a:solidFill>
                <a:effectLst/>
              </a:rPr>
              <a:t>Term Paper (30%)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206853" name="TextBox 5"/>
          <p:cNvSpPr txBox="1">
            <a:spLocks noChangeArrowheads="1"/>
          </p:cNvSpPr>
          <p:nvPr/>
        </p:nvSpPr>
        <p:spPr bwMode="auto">
          <a:xfrm>
            <a:off x="607380" y="729615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Writing a Term Paper provides you a unique opportunity to work independently and showcase your creative ideas.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involves the following components:</a:t>
            </a:r>
            <a:endParaRPr lang="en-IN" sz="20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AEC42-4F50-464D-B1A0-EF17686A61B4}"/>
              </a:ext>
            </a:extLst>
          </p:cNvPr>
          <p:cNvSpPr txBox="1"/>
          <p:nvPr/>
        </p:nvSpPr>
        <p:spPr>
          <a:xfrm>
            <a:off x="630314" y="2942272"/>
            <a:ext cx="807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(ii) select a problem in the area of graph theory that is approved by the teacher (you may select your own problem or choose one from the list given in class);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(iii) conduct literature survey;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6DCE3-5CFF-4A74-860F-D2041C6A9117}"/>
              </a:ext>
            </a:extLst>
          </p:cNvPr>
          <p:cNvSpPr txBox="1"/>
          <p:nvPr/>
        </p:nvSpPr>
        <p:spPr>
          <a:xfrm>
            <a:off x="630314" y="4494074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(iv) study possible solutions, explore new methods if possible (innovation highly encouraged), implement relevant codes, if applicable, create sample instances, and produce results;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(v)  write a report and give a presentation on your work.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9F7CF-56AE-485B-BDF8-F510D9007C53}"/>
              </a:ext>
            </a:extLst>
          </p:cNvPr>
          <p:cNvSpPr txBox="1"/>
          <p:nvPr/>
        </p:nvSpPr>
        <p:spPr>
          <a:xfrm>
            <a:off x="574089" y="2000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The students are requested to form disjoint teams, each</a:t>
            </a:r>
            <a:r>
              <a:rPr lang="en-IN" sz="18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comprising </a:t>
            </a:r>
            <a:r>
              <a:rPr lang="en-IN" sz="1800" i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students. </a:t>
            </a:r>
            <a:r>
              <a:rPr lang="en-IN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IN" sz="1800" i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should select a distinct</a:t>
            </a:r>
            <a:r>
              <a:rPr lang="en-IN" sz="18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for term paper. A student may work individually as well, if so</a:t>
            </a:r>
            <a:r>
              <a:rPr lang="en-IN" sz="18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desired. </a:t>
            </a:r>
            <a:br>
              <a:rPr lang="en-IN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7A724A-7CCE-4789-90DB-3B2B3511682A}"/>
              </a:ext>
            </a:extLst>
          </p:cNvPr>
          <p:cNvGrpSpPr/>
          <p:nvPr/>
        </p:nvGrpSpPr>
        <p:grpSpPr>
          <a:xfrm>
            <a:off x="436487" y="2948721"/>
            <a:ext cx="8458200" cy="3733800"/>
            <a:chOff x="342900" y="2717946"/>
            <a:chExt cx="8458200" cy="3733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7566-B1EA-450C-8908-DD12DF18C957}"/>
                </a:ext>
              </a:extLst>
            </p:cNvPr>
            <p:cNvSpPr/>
            <p:nvPr/>
          </p:nvSpPr>
          <p:spPr bwMode="auto">
            <a:xfrm>
              <a:off x="342900" y="2717946"/>
              <a:ext cx="8458200" cy="3733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5D2E4B-4904-45AF-87BB-2B9457021C4C}"/>
                </a:ext>
              </a:extLst>
            </p:cNvPr>
            <p:cNvSpPr txBox="1"/>
            <p:nvPr/>
          </p:nvSpPr>
          <p:spPr>
            <a:xfrm>
              <a:off x="838200" y="3708780"/>
              <a:ext cx="7086600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How to form good 2-member teams? </a:t>
              </a:r>
            </a:p>
            <a:p>
              <a:endParaRPr lang="en-IN" sz="2400" dirty="0"/>
            </a:p>
            <a:p>
              <a:r>
                <a:rPr lang="en-IN" sz="2400" dirty="0"/>
                <a:t>This is itself a graph-theoretic problem! </a:t>
              </a:r>
            </a:p>
            <a:p>
              <a:r>
                <a:rPr lang="en-IN" sz="2400" dirty="0"/>
                <a:t>(Maximum Matching)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703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FE923B-5B14-4AF7-AEEF-E5562BD2B21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Textbook: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1.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D. A. Patterson and J. L. Hennessy, </a:t>
            </a:r>
            <a:r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Organization and Design - the Hardware 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   Software Interface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, 5</a:t>
            </a:r>
            <a:r>
              <a: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Edition, Elsevier, Morgan Kaufmann, 2014.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2. Older Editions of the same book [2</a:t>
            </a:r>
            <a:r>
              <a: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nd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Ed. (1998), 3</a:t>
            </a:r>
            <a:r>
              <a: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Ed. (2005), 4</a:t>
            </a:r>
            <a:r>
              <a: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Ed. (2012)], and newer 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    RISC V (2018) Edition may also be referred to while discussing some topics).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4806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862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Textbook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295400"/>
            <a:ext cx="8001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/>
              <a:buChar char=""/>
              <a:tabLst>
                <a:tab pos="4572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+mn-ea"/>
                <a:cs typeface="Arial"/>
              </a:rPr>
              <a:t>Douglas B. West: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+mn-ea"/>
                <a:cs typeface="Arial"/>
              </a:rPr>
              <a:t>Introduction to Graph Theory,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+mn-ea"/>
                <a:cs typeface="Arial"/>
              </a:rPr>
              <a:t>Second Edition, Pearson, Singapore, 2000.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78CC2-F3BD-4424-B357-60E2FF88FE62}"/>
              </a:ext>
            </a:extLst>
          </p:cNvPr>
          <p:cNvSpPr txBox="1"/>
          <p:nvPr/>
        </p:nvSpPr>
        <p:spPr>
          <a:xfrm>
            <a:off x="571500" y="2805120"/>
            <a:ext cx="8001000" cy="252376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Preface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Graph Theory is a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delightful playground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for the exploration of proof techniques in discrete mathematics, ……..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282026</TotalTime>
  <Words>2061</Words>
  <Application>Microsoft Office PowerPoint</Application>
  <PresentationFormat>On-screen Show (4:3)</PresentationFormat>
  <Paragraphs>335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</vt:lpstr>
      <vt:lpstr>Arial</vt:lpstr>
      <vt:lpstr>Arial Narrow</vt:lpstr>
      <vt:lpstr>Calibri</vt:lpstr>
      <vt:lpstr>OptimaLTStd-DemiBold</vt:lpstr>
      <vt:lpstr>Symbol</vt:lpstr>
      <vt:lpstr>Tahoma</vt:lpstr>
      <vt:lpstr>Times</vt:lpstr>
      <vt:lpstr>Times New Roman</vt:lpstr>
      <vt:lpstr>TimesLTStd-Bold</vt:lpstr>
      <vt:lpstr>Wingdings</vt:lpstr>
      <vt:lpstr>Wingdings 2</vt:lpstr>
      <vt:lpstr>Soaring</vt:lpstr>
      <vt:lpstr>2_42nd-bluefull</vt:lpstr>
      <vt:lpstr>9_Soaring</vt:lpstr>
      <vt:lpstr>1_Soaring</vt:lpstr>
      <vt:lpstr>2_Soaring</vt:lpstr>
      <vt:lpstr>3_Soaring</vt:lpstr>
      <vt:lpstr> CS 60047                         Autumn 2020                  Advanced Graph Theory </vt:lpstr>
      <vt:lpstr>Online Class Schedule </vt:lpstr>
      <vt:lpstr>Mode of Online Classes</vt:lpstr>
      <vt:lpstr>PowerPoint Presentation</vt:lpstr>
      <vt:lpstr>PowerPoint Presentation</vt:lpstr>
      <vt:lpstr>Further Reading</vt:lpstr>
      <vt:lpstr>Grading Policy</vt:lpstr>
      <vt:lpstr>Term Paper (30%)</vt:lpstr>
      <vt:lpstr>PowerPoint Presentation</vt:lpstr>
      <vt:lpstr>Goal is to learn….</vt:lpstr>
      <vt:lpstr>History, Anecdotes, and Multi-disciplinary Applications of Graph Theory</vt:lpstr>
      <vt:lpstr>What is a graph? </vt:lpstr>
      <vt:lpstr>Does the drawing of a graph matter? </vt:lpstr>
      <vt:lpstr>Telmisartan: hypertension drug molecule as a geometric graph</vt:lpstr>
      <vt:lpstr>Can you represent Conway Knot with a graph?</vt:lpstr>
      <vt:lpstr>Historical Presence</vt:lpstr>
      <vt:lpstr>PowerPoint Presentation</vt:lpstr>
      <vt:lpstr>Steiner-Tree Problem </vt:lpstr>
      <vt:lpstr>Darwin: The Origin of Species (1859) </vt:lpstr>
      <vt:lpstr>Evolutionary Biology: Phylogenetic Tree </vt:lpstr>
      <vt:lpstr>Morse Code (1837)</vt:lpstr>
      <vt:lpstr>Morse Code and Telegrams (1837) </vt:lpstr>
      <vt:lpstr>Food-Web Directed Graph  (Predator-Prey)</vt:lpstr>
      <vt:lpstr>Graph Theory in Economics and Social Sciences</vt:lpstr>
      <vt:lpstr>Solving a 500-year old problem of missing king Courtesy: https://towardsdatascience.com/the-king-that-graph-theory-discovered-8cce31a3cd26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1034</cp:revision>
  <cp:lastPrinted>1601-01-01T00:00:00Z</cp:lastPrinted>
  <dcterms:created xsi:type="dcterms:W3CDTF">1601-01-01T00:00:00Z</dcterms:created>
  <dcterms:modified xsi:type="dcterms:W3CDTF">2020-08-31T05:18:23Z</dcterms:modified>
</cp:coreProperties>
</file>