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handoutMasterIdLst>
    <p:handoutMasterId r:id="rId64"/>
  </p:handoutMasterIdLst>
  <p:sldIdLst>
    <p:sldId id="490" r:id="rId2"/>
    <p:sldId id="447" r:id="rId3"/>
    <p:sldId id="367" r:id="rId4"/>
    <p:sldId id="457" r:id="rId5"/>
    <p:sldId id="458" r:id="rId6"/>
    <p:sldId id="459" r:id="rId7"/>
    <p:sldId id="461" r:id="rId8"/>
    <p:sldId id="463" r:id="rId9"/>
    <p:sldId id="465" r:id="rId10"/>
    <p:sldId id="368" r:id="rId11"/>
    <p:sldId id="369" r:id="rId12"/>
    <p:sldId id="371" r:id="rId13"/>
    <p:sldId id="372" r:id="rId14"/>
    <p:sldId id="448" r:id="rId15"/>
    <p:sldId id="449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3" r:id="rId26"/>
    <p:sldId id="384" r:id="rId27"/>
    <p:sldId id="382" r:id="rId28"/>
    <p:sldId id="385" r:id="rId29"/>
    <p:sldId id="386" r:id="rId30"/>
    <p:sldId id="387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468" r:id="rId41"/>
    <p:sldId id="469" r:id="rId42"/>
    <p:sldId id="470" r:id="rId43"/>
    <p:sldId id="471" r:id="rId44"/>
    <p:sldId id="472" r:id="rId45"/>
    <p:sldId id="473" r:id="rId46"/>
    <p:sldId id="481" r:id="rId47"/>
    <p:sldId id="480" r:id="rId48"/>
    <p:sldId id="474" r:id="rId49"/>
    <p:sldId id="475" r:id="rId50"/>
    <p:sldId id="476" r:id="rId51"/>
    <p:sldId id="478" r:id="rId52"/>
    <p:sldId id="494" r:id="rId53"/>
    <p:sldId id="479" r:id="rId54"/>
    <p:sldId id="503" r:id="rId55"/>
    <p:sldId id="504" r:id="rId56"/>
    <p:sldId id="505" r:id="rId57"/>
    <p:sldId id="506" r:id="rId58"/>
    <p:sldId id="507" r:id="rId59"/>
    <p:sldId id="508" r:id="rId60"/>
    <p:sldId id="509" r:id="rId61"/>
    <p:sldId id="510" r:id="rId6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EBEBE"/>
    <a:srgbClr val="F5F5F5"/>
    <a:srgbClr val="FFCCCC"/>
    <a:srgbClr val="CCECFF"/>
    <a:srgbClr val="FFFFCC"/>
    <a:srgbClr val="8000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244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4" rIns="96628" bIns="48314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4" rIns="96628" bIns="48314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4" rIns="96628" bIns="48314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4" rIns="96628" bIns="4831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CE674E6D-2830-6949-BB84-181BE5DAD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9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24" tIns="47562" rIns="95124" bIns="47562" numCol="1" anchor="t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buClrTx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24" tIns="47562" rIns="95124" bIns="47562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41875" cy="3630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8350"/>
            <a:ext cx="5346700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24" tIns="47562" rIns="95124" bIns="47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3525"/>
            <a:ext cx="31908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24" tIns="47562" rIns="95124" bIns="47562" numCol="1" anchor="b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buClrTx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53525"/>
            <a:ext cx="31924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24" tIns="47562" rIns="95124" bIns="47562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F802225C-6183-864B-A340-6FF80A9B8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390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3A91B6-CE00-3B46-B7FC-4762E4D7793A}" type="slidenum">
              <a:rPr lang="en-US" sz="1300">
                <a:latin typeface="Times New Roman" charset="0"/>
              </a:rPr>
              <a:pPr eaLnBrk="1" hangingPunct="1"/>
              <a:t>1</a:t>
            </a:fld>
            <a:endParaRPr lang="en-US" sz="13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7F7D36-5828-0247-93E9-6EA1E2DE00A7}" type="slidenum">
              <a:rPr lang="en-US" sz="1300">
                <a:latin typeface="Times New Roman" charset="0"/>
              </a:rPr>
              <a:pPr eaLnBrk="1" hangingPunct="1"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ECCA89-A5DD-A944-BEC1-84FB0ED8C4F7}" type="slidenum">
              <a:rPr lang="en-US" sz="1300">
                <a:latin typeface="Times New Roman" charset="0"/>
              </a:rPr>
              <a:pPr eaLnBrk="1" hangingPunct="1"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B29DAE-10AC-604C-ABF0-147EF8026BC8}" type="slidenum">
              <a:rPr lang="en-US" sz="1300">
                <a:latin typeface="Times New Roman" charset="0"/>
              </a:rPr>
              <a:pPr eaLnBrk="1" hangingPunct="1"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5F6558-EF50-374F-9025-DE4D74279D40}" type="slidenum">
              <a:rPr lang="en-US" sz="1300">
                <a:latin typeface="Times New Roman" charset="0"/>
              </a:rPr>
              <a:pPr eaLnBrk="1" hangingPunct="1"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B118F-F12B-1047-AA0F-D5DAE421D35E}" type="slidenum">
              <a:rPr lang="en-US" sz="1300">
                <a:latin typeface="Times New Roman" charset="0"/>
              </a:rPr>
              <a:pPr eaLnBrk="1" hangingPunct="1"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F61A79-3BDF-CF42-A361-E6196373C124}" type="slidenum">
              <a:rPr lang="en-US" sz="1300">
                <a:latin typeface="Times New Roman" charset="0"/>
              </a:rPr>
              <a:pPr eaLnBrk="1" hangingPunct="1"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214DB4-187E-B444-BD2D-02F187C1C4EE}" type="slidenum">
              <a:rPr lang="en-US" sz="1300">
                <a:latin typeface="Times New Roman" charset="0"/>
              </a:rPr>
              <a:pPr eaLnBrk="1" hangingPunct="1"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6F5684-3A12-FF40-B21C-35B15D554D7E}" type="slidenum">
              <a:rPr lang="en-US" sz="1300">
                <a:latin typeface="Times New Roman" charset="0"/>
              </a:rPr>
              <a:pPr eaLnBrk="1" hangingPunct="1"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B27134-9FBB-B643-AF93-A7465298A267}" type="slidenum">
              <a:rPr lang="en-US" sz="1300">
                <a:latin typeface="Times New Roman" charset="0"/>
              </a:rPr>
              <a:pPr eaLnBrk="1" hangingPunct="1"/>
              <a:t>24</a:t>
            </a:fld>
            <a:endParaRPr lang="en-US" sz="130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F3F556-3409-C64E-BC04-58B3F427DFC3}" type="slidenum">
              <a:rPr lang="en-US" sz="1300">
                <a:latin typeface="Times New Roman" charset="0"/>
              </a:rPr>
              <a:pPr eaLnBrk="1" hangingPunct="1"/>
              <a:t>25</a:t>
            </a:fld>
            <a:endParaRPr lang="en-US" sz="13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F25804-4C5C-9C49-BBA7-D9B1BD5FF701}" type="slidenum">
              <a:rPr lang="en-US" sz="1300">
                <a:latin typeface="Times New Roman" charset="0"/>
              </a:rPr>
              <a:pPr eaLnBrk="1" hangingPunct="1"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DDE07A-6584-A344-ACD0-8E5E026B013E}" type="slidenum">
              <a:rPr lang="en-US" sz="1300">
                <a:latin typeface="Times New Roman" charset="0"/>
              </a:rPr>
              <a:pPr eaLnBrk="1" hangingPunct="1"/>
              <a:t>26</a:t>
            </a:fld>
            <a:endParaRPr lang="en-US" sz="130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2379F2-45D5-B746-AE3E-F5228C7C2201}" type="slidenum">
              <a:rPr lang="en-US" sz="1300">
                <a:latin typeface="Times New Roman" charset="0"/>
              </a:rPr>
              <a:pPr eaLnBrk="1" hangingPunct="1"/>
              <a:t>27</a:t>
            </a:fld>
            <a:endParaRPr lang="en-US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2F5F2-3FB3-4143-8BFB-D0D30C5F43CC}" type="slidenum">
              <a:rPr lang="en-US" sz="1300">
                <a:latin typeface="Times New Roman" charset="0"/>
              </a:rPr>
              <a:pPr eaLnBrk="1" hangingPunct="1"/>
              <a:t>28</a:t>
            </a:fld>
            <a:endParaRPr lang="en-US" sz="13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CDA2F8-CA3F-5E4D-950A-D4457E950781}" type="slidenum">
              <a:rPr lang="en-US" sz="1300">
                <a:latin typeface="Times New Roman" charset="0"/>
              </a:rPr>
              <a:pPr eaLnBrk="1" hangingPunct="1"/>
              <a:t>29</a:t>
            </a:fld>
            <a:endParaRPr lang="en-US" sz="13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2248D-EC03-7241-8188-636CB03F1DA9}" type="slidenum">
              <a:rPr lang="en-US" sz="1300">
                <a:latin typeface="Times New Roman" charset="0"/>
              </a:rPr>
              <a:pPr eaLnBrk="1" hangingPunct="1"/>
              <a:t>30</a:t>
            </a:fld>
            <a:endParaRPr lang="en-US" sz="130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341FB-9F4B-B243-8105-239001AC5789}" type="slidenum">
              <a:rPr lang="en-US" sz="1300">
                <a:latin typeface="Times New Roman" charset="0"/>
              </a:rPr>
              <a:pPr eaLnBrk="1" hangingPunct="1"/>
              <a:t>31</a:t>
            </a:fld>
            <a:endParaRPr lang="en-US" sz="13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613307-2013-D142-A39D-6E8B36B90F4D}" type="slidenum">
              <a:rPr lang="en-US" sz="1300">
                <a:latin typeface="Times New Roman" charset="0"/>
              </a:rPr>
              <a:pPr eaLnBrk="1" hangingPunct="1"/>
              <a:t>32</a:t>
            </a:fld>
            <a:endParaRPr lang="en-US" sz="13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C89CC9-2B31-2A46-A85C-C6CCA2679FD3}" type="slidenum">
              <a:rPr lang="en-US" sz="1300">
                <a:latin typeface="Times New Roman" charset="0"/>
              </a:rPr>
              <a:pPr eaLnBrk="1" hangingPunct="1"/>
              <a:t>33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554C2-D383-A349-9A1C-7B59383FFDCF}" type="slidenum">
              <a:rPr lang="en-US" sz="1300">
                <a:latin typeface="Times New Roman" charset="0"/>
              </a:rPr>
              <a:pPr eaLnBrk="1" hangingPunct="1"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9B05EE-C38C-434B-82CE-8A7399829321}" type="slidenum">
              <a:rPr lang="en-US" sz="1300">
                <a:latin typeface="Times New Roman" charset="0"/>
              </a:rPr>
              <a:pPr eaLnBrk="1" hangingPunct="1"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09BE49-0F9C-5849-9564-3F4D6B34708C}" type="slidenum">
              <a:rPr lang="en-AU" sz="1300">
                <a:latin typeface="Times New Roman" charset="0"/>
              </a:rPr>
              <a:pPr eaLnBrk="1" hangingPunct="1"/>
              <a:t>4</a:t>
            </a:fld>
            <a:endParaRPr lang="en-AU" sz="13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70A3E-CB16-C642-BA97-256DC0841455}" type="slidenum">
              <a:rPr lang="en-US" sz="1300">
                <a:latin typeface="Times New Roman" charset="0"/>
              </a:rPr>
              <a:pPr eaLnBrk="1" hangingPunct="1"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3495F-DFA9-FE49-8CAC-01E22B9B5AA8}" type="slidenum">
              <a:rPr lang="en-US" sz="1300">
                <a:latin typeface="Times New Roman" charset="0"/>
              </a:rPr>
              <a:pPr eaLnBrk="1" hangingPunct="1"/>
              <a:t>37</a:t>
            </a:fld>
            <a:endParaRPr lang="en-US" sz="13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F203B-EAD0-4A43-A018-6149E1DBE114}" type="slidenum">
              <a:rPr lang="en-US" sz="1300">
                <a:latin typeface="Times New Roman" charset="0"/>
              </a:rPr>
              <a:pPr eaLnBrk="1" hangingPunct="1"/>
              <a:t>38</a:t>
            </a:fld>
            <a:endParaRPr lang="en-US" sz="1300">
              <a:latin typeface="Times New Roman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90C36E-8584-E34E-8708-54E6C465245B}" type="slidenum">
              <a:rPr lang="en-US" sz="1300">
                <a:latin typeface="Times New Roman" charset="0"/>
              </a:rPr>
              <a:pPr eaLnBrk="1" hangingPunct="1"/>
              <a:t>39</a:t>
            </a:fld>
            <a:endParaRPr lang="en-US" sz="13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FC343-EE0B-8D4A-8146-E79A5C2A0EFE}" type="slidenum">
              <a:rPr lang="en-US" sz="1300">
                <a:latin typeface="Times New Roman" charset="0"/>
              </a:rPr>
              <a:pPr eaLnBrk="1" hangingPunct="1"/>
              <a:t>40</a:t>
            </a:fld>
            <a:endParaRPr lang="en-US" sz="13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D8767F-26CD-F647-AD09-A77FED834629}" type="slidenum">
              <a:rPr lang="en-US" sz="1300">
                <a:latin typeface="Times New Roman" charset="0"/>
              </a:rPr>
              <a:pPr eaLnBrk="1" hangingPunct="1"/>
              <a:t>41</a:t>
            </a:fld>
            <a:endParaRPr lang="en-US" sz="13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8A22DC-0236-494F-AAD7-E5EB796E7F9E}" type="slidenum">
              <a:rPr lang="en-US" sz="1300">
                <a:latin typeface="Times New Roman" charset="0"/>
              </a:rPr>
              <a:pPr eaLnBrk="1" hangingPunct="1"/>
              <a:t>42</a:t>
            </a:fld>
            <a:endParaRPr lang="en-US" sz="13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4599C-FE0F-C44C-A685-40D00AD0B222}" type="slidenum">
              <a:rPr lang="en-US" sz="1300">
                <a:latin typeface="Times New Roman" charset="0"/>
              </a:rPr>
              <a:pPr eaLnBrk="1" hangingPunct="1"/>
              <a:t>43</a:t>
            </a:fld>
            <a:endParaRPr lang="en-US" sz="13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799C0-1D21-C546-A2C1-5CDF0B28679C}" type="slidenum">
              <a:rPr lang="en-US" sz="1300">
                <a:latin typeface="Times New Roman" charset="0"/>
              </a:rPr>
              <a:pPr eaLnBrk="1" hangingPunct="1"/>
              <a:t>44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6ACE9D-496D-CB43-9B7A-2C60410379E2}" type="slidenum">
              <a:rPr lang="en-US" sz="1300">
                <a:latin typeface="Times New Roman" charset="0"/>
              </a:rPr>
              <a:pPr eaLnBrk="1" hangingPunct="1"/>
              <a:t>45</a:t>
            </a:fld>
            <a:endParaRPr lang="en-US" sz="13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CEF1BE-2DC5-B343-A260-DC6373C0B154}" type="slidenum">
              <a:rPr lang="en-AU" sz="1300">
                <a:latin typeface="Times New Roman" charset="0"/>
              </a:rPr>
              <a:pPr eaLnBrk="1" hangingPunct="1"/>
              <a:t>5</a:t>
            </a:fld>
            <a:endParaRPr lang="en-AU" sz="13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F8F9F-1749-C441-B977-835FD1B3819E}" type="slidenum">
              <a:rPr lang="en-US" sz="1300">
                <a:latin typeface="Times New Roman" charset="0"/>
              </a:rPr>
              <a:pPr eaLnBrk="1" hangingPunct="1"/>
              <a:t>48</a:t>
            </a:fld>
            <a:endParaRPr lang="en-US" sz="13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E16365-BA1C-2042-BFFE-C7CABA87F3AB}" type="slidenum">
              <a:rPr lang="en-US" sz="1300">
                <a:latin typeface="Times New Roman" charset="0"/>
              </a:rPr>
              <a:pPr eaLnBrk="1" hangingPunct="1"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70A3FB-4E77-624F-8AF0-EA6182672F28}" type="slidenum">
              <a:rPr lang="en-US" sz="1300">
                <a:latin typeface="Times New Roman" charset="0"/>
              </a:rPr>
              <a:pPr eaLnBrk="1" hangingPunct="1"/>
              <a:t>50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C3B409-6B36-3E41-93F6-57C87164611C}" type="slidenum">
              <a:rPr lang="en-US" sz="1300">
                <a:latin typeface="Times New Roman" charset="0"/>
              </a:rPr>
              <a:pPr eaLnBrk="1" hangingPunct="1"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799C0-1D21-C546-A2C1-5CDF0B28679C}" type="slidenum">
              <a:rPr lang="en-US" sz="1300">
                <a:latin typeface="Times New Roman" charset="0"/>
              </a:rPr>
              <a:pPr eaLnBrk="1" hangingPunct="1"/>
              <a:t>52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BD03D5-9613-464E-91CC-F91C04A1E731}" type="slidenum">
              <a:rPr lang="en-US" sz="1300">
                <a:latin typeface="Times New Roman" charset="0"/>
              </a:rPr>
              <a:pPr eaLnBrk="1" hangingPunct="1"/>
              <a:t>53</a:t>
            </a:fld>
            <a:endParaRPr lang="en-US" sz="130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7F30F1-BC6E-3D45-B45F-DEF708F84D66}" type="slidenum">
              <a:rPr lang="en-AU" sz="1300">
                <a:latin typeface="Times New Roman" charset="0"/>
              </a:rPr>
              <a:pPr eaLnBrk="1" hangingPunct="1"/>
              <a:t>6</a:t>
            </a:fld>
            <a:endParaRPr lang="en-AU" sz="13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A5B758-5F32-7D45-A40E-FDA3918C9C14}" type="slidenum">
              <a:rPr lang="en-US" sz="1300">
                <a:latin typeface="Times New Roman" charset="0"/>
              </a:rPr>
              <a:pPr eaLnBrk="1" hangingPunct="1"/>
              <a:t>10</a:t>
            </a:fld>
            <a:endParaRPr lang="en-US" sz="13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B0CBE7-615E-C242-BE4C-921B30EEC565}" type="slidenum">
              <a:rPr lang="en-US" sz="1300">
                <a:latin typeface="Times New Roman" charset="0"/>
              </a:rPr>
              <a:pPr eaLnBrk="1" hangingPunct="1"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82D5D-A1DC-BE43-ADF2-EAA0B58D8D2E}" type="slidenum">
              <a:rPr lang="en-US" sz="1300">
                <a:latin typeface="Times New Roman" charset="0"/>
              </a:rPr>
              <a:pPr eaLnBrk="1" hangingPunct="1"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7B1004-62D7-5342-B282-5953BC947374}" type="slidenum">
              <a:rPr lang="en-US" sz="1300">
                <a:latin typeface="Times New Roman" charset="0"/>
              </a:rPr>
              <a:pPr eaLnBrk="1" hangingPunct="1"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1676400"/>
          </a:xfrm>
          <a:ln w="9525">
            <a:headEnd/>
            <a:tailEnd/>
          </a:ln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D4462-7D98-844C-87EA-5A53FF6AA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9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8FFFA-BBC0-7F44-AA88-797FC08E8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57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45E6A-C24C-FD4F-A54D-060C8BC14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6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A4A9-60CF-F641-BA23-2E9A1A1F7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346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3" y="0"/>
            <a:ext cx="8991297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03" y="762000"/>
            <a:ext cx="8991297" cy="563909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8004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46B4-874B-6F40-B138-3E71B7A0F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73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29D85-66D2-2C4C-9386-AC4E279CA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8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1433F-22FA-0440-ADCE-0C57CE93A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3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30647-C1EA-5D4F-A405-5C3D849BD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94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0C437-DDB6-334C-B520-76C4D910E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4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D26EF-956D-284F-8D66-0A03BC8EA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62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C8556-1C4F-6744-AF61-1986568DD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42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6528E-0ABA-6145-9985-5A84D8E8A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06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5169B8E0-C57F-5E42-BE1B-D2F095CE4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609600" y="304800"/>
            <a:ext cx="2447925" cy="711200"/>
          </a:xfrm>
          <a:custGeom>
            <a:avLst/>
            <a:gdLst>
              <a:gd name="T0" fmla="*/ 0 w 490331"/>
              <a:gd name="T1" fmla="*/ 0 h 861391"/>
              <a:gd name="T2" fmla="*/ 0 w 490331"/>
              <a:gd name="T3" fmla="*/ 711713 h 861391"/>
              <a:gd name="T4" fmla="*/ 2448958 w 490331"/>
              <a:gd name="T5" fmla="*/ 711713 h 861391"/>
              <a:gd name="T6" fmla="*/ 0 60000 65536"/>
              <a:gd name="T7" fmla="*/ 0 60000 65536"/>
              <a:gd name="T8" fmla="*/ 0 60000 65536"/>
              <a:gd name="T9" fmla="*/ 0 w 490331"/>
              <a:gd name="T10" fmla="*/ 0 h 861391"/>
              <a:gd name="T11" fmla="*/ 490331 w 490331"/>
              <a:gd name="T12" fmla="*/ 861391 h 861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0331" h="861391">
                <a:moveTo>
                  <a:pt x="0" y="0"/>
                </a:moveTo>
                <a:lnTo>
                  <a:pt x="0" y="861391"/>
                </a:lnTo>
                <a:lnTo>
                  <a:pt x="490331" y="861391"/>
                </a:lnTo>
              </a:path>
            </a:pathLst>
          </a:custGeom>
          <a:noFill/>
          <a:ln w="19050">
            <a:solidFill>
              <a:srgbClr val="AF3408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 flipH="1">
            <a:off x="8210550" y="828675"/>
            <a:ext cx="252413" cy="187325"/>
          </a:xfrm>
          <a:custGeom>
            <a:avLst/>
            <a:gdLst>
              <a:gd name="T0" fmla="*/ 0 w 490331"/>
              <a:gd name="T1" fmla="*/ 0 h 861391"/>
              <a:gd name="T2" fmla="*/ 0 w 490331"/>
              <a:gd name="T3" fmla="*/ 187460 h 861391"/>
              <a:gd name="T4" fmla="*/ 252520 w 490331"/>
              <a:gd name="T5" fmla="*/ 187460 h 861391"/>
              <a:gd name="T6" fmla="*/ 0 60000 65536"/>
              <a:gd name="T7" fmla="*/ 0 60000 65536"/>
              <a:gd name="T8" fmla="*/ 0 60000 65536"/>
              <a:gd name="T9" fmla="*/ 0 w 490331"/>
              <a:gd name="T10" fmla="*/ 0 h 861391"/>
              <a:gd name="T11" fmla="*/ 490331 w 490331"/>
              <a:gd name="T12" fmla="*/ 861391 h 861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0331" h="861391">
                <a:moveTo>
                  <a:pt x="0" y="0"/>
                </a:moveTo>
                <a:lnTo>
                  <a:pt x="0" y="861391"/>
                </a:lnTo>
                <a:lnTo>
                  <a:pt x="490331" y="861391"/>
                </a:lnTo>
              </a:path>
            </a:pathLst>
          </a:custGeom>
          <a:noFill/>
          <a:ln w="19050">
            <a:solidFill>
              <a:srgbClr val="AF3408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Symbol" charset="0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Ø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90cj4NX87Yk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7772400" cy="2057400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lang="en-US" sz="4000" dirty="0" smtClean="0">
                <a:latin typeface="Comic Sans MS" charset="0"/>
                <a:ea typeface="MS Mincho" charset="0"/>
                <a:cs typeface="MS Mincho" charset="0"/>
              </a:rPr>
              <a:t>Artificial Neural Networks</a:t>
            </a:r>
            <a:r>
              <a:rPr lang="en-US" sz="4000" dirty="0">
                <a:latin typeface="Comic Sans MS" charset="0"/>
                <a:ea typeface="MS Mincho" charset="0"/>
                <a:cs typeface="MS Mincho" charset="0"/>
              </a:rPr>
              <a:t/>
            </a:r>
            <a:br>
              <a:rPr lang="en-US" sz="4000" dirty="0">
                <a:latin typeface="Comic Sans MS" charset="0"/>
                <a:ea typeface="MS Mincho" charset="0"/>
                <a:cs typeface="MS Mincho" charset="0"/>
              </a:rPr>
            </a:br>
            <a:endParaRPr lang="en-US" dirty="0">
              <a:latin typeface="Comic Sans MS" charset="0"/>
              <a:ea typeface="MS Mincho" charset="0"/>
              <a:cs typeface="MS Mincho" charset="0"/>
            </a:endParaRP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71450" y="152400"/>
            <a:ext cx="8820150" cy="6553200"/>
          </a:xfrm>
          <a:prstGeom prst="rect">
            <a:avLst/>
          </a:prstGeom>
          <a:noFill/>
          <a:ln w="38100" cap="sq">
            <a:solidFill>
              <a:srgbClr val="CC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35000"/>
              </a:spcBef>
              <a:buClr>
                <a:schemeClr val="tx1"/>
              </a:buClr>
            </a:pPr>
            <a:endParaRPr lang="en-US"/>
          </a:p>
        </p:txBody>
      </p:sp>
      <p:sp>
        <p:nvSpPr>
          <p:cNvPr id="16393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353882-680A-7445-8EC9-1CA6CB0CD276}" type="slidenum">
              <a:rPr lang="en-US" sz="1400">
                <a:solidFill>
                  <a:srgbClr val="FFFFFF"/>
                </a:solidFill>
                <a:latin typeface="Times New Roman" charset="0"/>
              </a:rPr>
              <a:pPr eaLnBrk="1" hangingPunct="1"/>
              <a:t>1</a:t>
            </a:fld>
            <a:endParaRPr lang="en-US" sz="1400">
              <a:solidFill>
                <a:srgbClr val="FFFFFF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When to consider ANNs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39838"/>
            <a:ext cx="8991600" cy="5846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Input is </a:t>
            </a:r>
          </a:p>
          <a:p>
            <a:pPr lvl="1"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high-dimensional </a:t>
            </a:r>
          </a:p>
          <a:p>
            <a:pPr lvl="1"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discrete or real-valued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Times New Roman" charset="0"/>
              </a:rPr>
              <a:t>e.g., raw sensor inputs</a:t>
            </a:r>
          </a:p>
          <a:p>
            <a:pPr lvl="1"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noisy</a:t>
            </a:r>
          </a:p>
          <a:p>
            <a:pPr>
              <a:lnSpc>
                <a:spcPct val="80000"/>
              </a:lnSpc>
            </a:pPr>
            <a:r>
              <a:rPr lang="en-US" sz="2300" i="1">
                <a:latin typeface="Times New Roman" charset="0"/>
              </a:rPr>
              <a:t>Long training times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Form of target function is unknown</a:t>
            </a:r>
          </a:p>
          <a:p>
            <a:pPr>
              <a:lnSpc>
                <a:spcPct val="80000"/>
              </a:lnSpc>
            </a:pPr>
            <a:r>
              <a:rPr lang="en-US" sz="2300" i="1">
                <a:latin typeface="Times New Roman" charset="0"/>
              </a:rPr>
              <a:t>Human readability is unimportant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Especially good for complex recognition problems</a:t>
            </a:r>
          </a:p>
          <a:p>
            <a:pPr lvl="1"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Image classification</a:t>
            </a:r>
          </a:p>
          <a:p>
            <a:pPr lvl="1">
              <a:lnSpc>
                <a:spcPct val="80000"/>
              </a:lnSpc>
            </a:pPr>
            <a:r>
              <a:rPr lang="en-US" sz="2300">
                <a:latin typeface="Times New Roman" charset="0"/>
              </a:rPr>
              <a:t>Financial prediction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C9CBCD-FADF-7946-8F28-619B8F075B3D}" type="slidenum">
              <a:rPr lang="en-US" sz="1400">
                <a:latin typeface="Times New Roman" charset="0"/>
              </a:rPr>
              <a:pPr eaLnBrk="1" hangingPunct="1"/>
              <a:t>10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Problems too hard to program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7138"/>
            <a:ext cx="8991600" cy="1287462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ALVINN: a perception system which learns to control the NAVLAB vehicles by watching a person drive </a:t>
            </a: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33375" y="2840038"/>
            <a:ext cx="3527425" cy="2798762"/>
          </a:xfrm>
          <a:noFill/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6238" y="2590800"/>
            <a:ext cx="24495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017838"/>
            <a:ext cx="205740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75493-7A93-924B-A4F8-7D5A486879DD}" type="slidenum">
              <a:rPr lang="en-US" sz="1400">
                <a:latin typeface="Times New Roman" charset="0"/>
              </a:rPr>
              <a:pPr eaLnBrk="1" hangingPunct="1"/>
              <a:t>11</a:t>
            </a:fld>
            <a:endParaRPr lang="en-US" sz="1400">
              <a:latin typeface="Times New Roman" charset="0"/>
            </a:endParaRP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2133600" y="6019800"/>
            <a:ext cx="559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How many weights need to be learned?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Perceptron</a:t>
            </a:r>
            <a:endParaRPr lang="en-US">
              <a:latin typeface="Comic Sans MS" charset="0"/>
              <a:cs typeface="Comic Sans MS" charset="0"/>
            </a:endParaRPr>
          </a:p>
        </p:txBody>
      </p:sp>
      <p:sp>
        <p:nvSpPr>
          <p:cNvPr id="38914" name="Rectangle 16"/>
          <p:cNvSpPr>
            <a:spLocks noChangeArrowheads="1"/>
          </p:cNvSpPr>
          <p:nvPr/>
        </p:nvSpPr>
        <p:spPr bwMode="auto">
          <a:xfrm>
            <a:off x="152400" y="3203575"/>
            <a:ext cx="89916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323850" indent="-323850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latin typeface="Symbol" charset="0"/>
              </a:rPr>
              <a:t>-</a:t>
            </a:r>
            <a:r>
              <a:rPr lang="en-US" sz="2600" i="1" dirty="0"/>
              <a:t>w</a:t>
            </a:r>
            <a:r>
              <a:rPr lang="en-US" sz="2600" baseline="-25000" dirty="0">
                <a:latin typeface="Symbol" charset="0"/>
              </a:rPr>
              <a:t>0</a:t>
            </a: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: threshold value or bias</a:t>
            </a:r>
          </a:p>
          <a:p>
            <a:pPr marL="323850" indent="-323850">
              <a:spcBef>
                <a:spcPct val="20000"/>
              </a:spcBef>
              <a:buClr>
                <a:srgbClr val="000066"/>
              </a:buClr>
              <a:buSzPct val="90000"/>
            </a:pPr>
            <a:endParaRPr lang="en-US" sz="2600" i="1" dirty="0"/>
          </a:p>
          <a:p>
            <a:pPr marL="323850" indent="-323850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i="1" dirty="0"/>
              <a:t>f  (or o()) </a:t>
            </a: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: activation function (</a:t>
            </a:r>
            <a:r>
              <a:rPr lang="en-US" sz="2600" dirty="0" err="1">
                <a:solidFill>
                  <a:srgbClr val="000066"/>
                </a:solidFill>
                <a:latin typeface="Tahoma" charset="0"/>
              </a:rPr>
              <a:t>thresholding</a:t>
            </a: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 unit), typically: </a:t>
            </a:r>
          </a:p>
          <a:p>
            <a:pPr marL="323850" indent="-323850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endParaRPr lang="en-US" sz="2600" dirty="0">
              <a:solidFill>
                <a:srgbClr val="000066"/>
              </a:solidFill>
              <a:latin typeface="Tahoma" charset="0"/>
            </a:endParaRPr>
          </a:p>
        </p:txBody>
      </p:sp>
      <p:sp>
        <p:nvSpPr>
          <p:cNvPr id="38915" name="Oval 49"/>
          <p:cNvSpPr>
            <a:spLocks noChangeArrowheads="1"/>
          </p:cNvSpPr>
          <p:nvPr/>
        </p:nvSpPr>
        <p:spPr bwMode="auto">
          <a:xfrm>
            <a:off x="2805113" y="2133600"/>
            <a:ext cx="576262" cy="511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38916" name="Text Box 51"/>
          <p:cNvSpPr txBox="1">
            <a:spLocks noChangeArrowheads="1"/>
          </p:cNvSpPr>
          <p:nvPr/>
        </p:nvSpPr>
        <p:spPr bwMode="auto">
          <a:xfrm>
            <a:off x="1376363" y="1427163"/>
            <a:ext cx="381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38917" name="Text Box 52"/>
          <p:cNvSpPr txBox="1">
            <a:spLocks noChangeArrowheads="1"/>
          </p:cNvSpPr>
          <p:nvPr/>
        </p:nvSpPr>
        <p:spPr bwMode="auto">
          <a:xfrm>
            <a:off x="1376363" y="1778000"/>
            <a:ext cx="381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38918" name="Text Box 53"/>
          <p:cNvSpPr txBox="1">
            <a:spLocks noChangeArrowheads="1"/>
          </p:cNvSpPr>
          <p:nvPr/>
        </p:nvSpPr>
        <p:spPr bwMode="auto">
          <a:xfrm>
            <a:off x="1376363" y="2716213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i="1" baseline="-25000"/>
              <a:t>n</a:t>
            </a:r>
          </a:p>
        </p:txBody>
      </p:sp>
      <p:cxnSp>
        <p:nvCxnSpPr>
          <p:cNvPr id="38919" name="AutoShape 54"/>
          <p:cNvCxnSpPr>
            <a:cxnSpLocks noChangeShapeType="1"/>
            <a:stCxn id="38921" idx="5"/>
            <a:endCxn id="38915" idx="1"/>
          </p:cNvCxnSpPr>
          <p:nvPr/>
        </p:nvCxnSpPr>
        <p:spPr bwMode="auto">
          <a:xfrm rot="16200000" flipH="1">
            <a:off x="2183607" y="1502569"/>
            <a:ext cx="355600" cy="10556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0" name="Text Box 55"/>
          <p:cNvSpPr txBox="1">
            <a:spLocks noChangeArrowheads="1"/>
          </p:cNvSpPr>
          <p:nvPr/>
        </p:nvSpPr>
        <p:spPr bwMode="auto">
          <a:xfrm>
            <a:off x="1936750" y="1517650"/>
            <a:ext cx="4365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38921" name="Oval 56"/>
          <p:cNvSpPr>
            <a:spLocks noChangeArrowheads="1"/>
          </p:cNvSpPr>
          <p:nvPr/>
        </p:nvSpPr>
        <p:spPr bwMode="auto">
          <a:xfrm>
            <a:off x="1676400" y="1414463"/>
            <a:ext cx="182563" cy="512762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38922" name="Oval 57"/>
          <p:cNvSpPr>
            <a:spLocks noChangeArrowheads="1"/>
          </p:cNvSpPr>
          <p:nvPr/>
        </p:nvSpPr>
        <p:spPr bwMode="auto">
          <a:xfrm>
            <a:off x="1676400" y="1758950"/>
            <a:ext cx="182563" cy="512763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38923" name="Oval 58"/>
          <p:cNvSpPr>
            <a:spLocks noChangeArrowheads="1"/>
          </p:cNvSpPr>
          <p:nvPr/>
        </p:nvSpPr>
        <p:spPr bwMode="auto">
          <a:xfrm>
            <a:off x="1676400" y="2687638"/>
            <a:ext cx="182563" cy="512762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38924" name="AutoShape 59"/>
          <p:cNvCxnSpPr>
            <a:cxnSpLocks noChangeShapeType="1"/>
            <a:stCxn id="38922" idx="6"/>
          </p:cNvCxnSpPr>
          <p:nvPr/>
        </p:nvCxnSpPr>
        <p:spPr bwMode="auto">
          <a:xfrm>
            <a:off x="1858963" y="2014538"/>
            <a:ext cx="976312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5" name="AutoShape 60"/>
          <p:cNvCxnSpPr>
            <a:cxnSpLocks noChangeShapeType="1"/>
            <a:stCxn id="38923" idx="6"/>
            <a:endCxn id="38915" idx="3"/>
          </p:cNvCxnSpPr>
          <p:nvPr/>
        </p:nvCxnSpPr>
        <p:spPr bwMode="auto">
          <a:xfrm flipV="1">
            <a:off x="1858963" y="2570163"/>
            <a:ext cx="1030287" cy="373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6" name="Text Box 61"/>
          <p:cNvSpPr txBox="1">
            <a:spLocks noChangeArrowheads="1"/>
          </p:cNvSpPr>
          <p:nvPr/>
        </p:nvSpPr>
        <p:spPr bwMode="auto">
          <a:xfrm>
            <a:off x="1936750" y="1770063"/>
            <a:ext cx="4365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38927" name="Text Box 62"/>
          <p:cNvSpPr txBox="1">
            <a:spLocks noChangeArrowheads="1"/>
          </p:cNvSpPr>
          <p:nvPr/>
        </p:nvSpPr>
        <p:spPr bwMode="auto">
          <a:xfrm>
            <a:off x="1936750" y="2468563"/>
            <a:ext cx="44608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i="1" baseline="-25000"/>
              <a:t>n</a:t>
            </a:r>
          </a:p>
        </p:txBody>
      </p:sp>
      <p:sp>
        <p:nvSpPr>
          <p:cNvPr id="38928" name="Text Box 63"/>
          <p:cNvSpPr txBox="1">
            <a:spLocks noChangeArrowheads="1"/>
          </p:cNvSpPr>
          <p:nvPr/>
        </p:nvSpPr>
        <p:spPr bwMode="auto">
          <a:xfrm>
            <a:off x="1631950" y="2212975"/>
            <a:ext cx="238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800">
                <a:solidFill>
                  <a:srgbClr val="000066"/>
                </a:solidFill>
                <a:cs typeface="Times New Roman" charset="0"/>
              </a:rPr>
              <a:t>:</a:t>
            </a:r>
            <a:br>
              <a:rPr lang="en-US" sz="1800">
                <a:solidFill>
                  <a:srgbClr val="000066"/>
                </a:solidFill>
                <a:cs typeface="Times New Roman" charset="0"/>
              </a:rPr>
            </a:br>
            <a:r>
              <a:rPr lang="en-US" sz="1800">
                <a:solidFill>
                  <a:srgbClr val="000066"/>
                </a:solidFill>
                <a:cs typeface="Times New Roman" charset="0"/>
              </a:rPr>
              <a:t>:</a:t>
            </a:r>
            <a:endParaRPr lang="en-US" sz="1800" baseline="-25000">
              <a:solidFill>
                <a:srgbClr val="000066"/>
              </a:solidFill>
              <a:cs typeface="Times New Roman" charset="0"/>
            </a:endParaRPr>
          </a:p>
        </p:txBody>
      </p:sp>
      <p:sp>
        <p:nvSpPr>
          <p:cNvPr id="38929" name="Text Box 64"/>
          <p:cNvSpPr txBox="1">
            <a:spLocks noChangeArrowheads="1"/>
          </p:cNvSpPr>
          <p:nvPr/>
        </p:nvSpPr>
        <p:spPr bwMode="auto">
          <a:xfrm>
            <a:off x="2660650" y="1285875"/>
            <a:ext cx="633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0</a:t>
            </a:r>
            <a:r>
              <a:rPr lang="en-US" sz="1900">
                <a:latin typeface="Symbol" charset="0"/>
              </a:rPr>
              <a:t>=1</a:t>
            </a:r>
          </a:p>
        </p:txBody>
      </p:sp>
      <p:sp>
        <p:nvSpPr>
          <p:cNvPr id="38930" name="Line 65"/>
          <p:cNvSpPr>
            <a:spLocks noChangeShapeType="1"/>
          </p:cNvSpPr>
          <p:nvPr/>
        </p:nvSpPr>
        <p:spPr bwMode="auto">
          <a:xfrm>
            <a:off x="3006725" y="1608138"/>
            <a:ext cx="73025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38931" name="Text Box 66"/>
          <p:cNvSpPr txBox="1">
            <a:spLocks noChangeArrowheads="1"/>
          </p:cNvSpPr>
          <p:nvPr/>
        </p:nvSpPr>
        <p:spPr bwMode="auto">
          <a:xfrm>
            <a:off x="2992438" y="1552575"/>
            <a:ext cx="4349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0</a:t>
            </a:r>
          </a:p>
        </p:txBody>
      </p:sp>
      <p:graphicFrame>
        <p:nvGraphicFramePr>
          <p:cNvPr id="3893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548063" y="2362200"/>
          <a:ext cx="696912" cy="612775"/>
        </p:xfrm>
        <a:graphic>
          <a:graphicData uri="http://schemas.openxmlformats.org/presentationml/2006/ole">
            <p:oleObj spid="_x0000_s39029" name="Equation" r:id="rId4" imgW="482391" imgH="431613" progId="Equation.3">
              <p:embed/>
            </p:oleObj>
          </a:graphicData>
        </a:graphic>
      </p:graphicFrame>
      <p:sp>
        <p:nvSpPr>
          <p:cNvPr id="38933" name="Oval 69"/>
          <p:cNvSpPr>
            <a:spLocks noChangeArrowheads="1"/>
          </p:cNvSpPr>
          <p:nvPr/>
        </p:nvSpPr>
        <p:spPr bwMode="auto">
          <a:xfrm>
            <a:off x="4445000" y="2133600"/>
            <a:ext cx="577850" cy="511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38934" name="AutoShape 70"/>
          <p:cNvCxnSpPr>
            <a:cxnSpLocks noChangeShapeType="1"/>
            <a:stCxn id="38915" idx="6"/>
            <a:endCxn id="38933" idx="2"/>
          </p:cNvCxnSpPr>
          <p:nvPr/>
        </p:nvCxnSpPr>
        <p:spPr bwMode="auto">
          <a:xfrm>
            <a:off x="3381375" y="2389188"/>
            <a:ext cx="10636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35" name="Text Box 71"/>
          <p:cNvSpPr txBox="1">
            <a:spLocks noChangeArrowheads="1"/>
          </p:cNvSpPr>
          <p:nvPr/>
        </p:nvSpPr>
        <p:spPr bwMode="auto">
          <a:xfrm>
            <a:off x="2927350" y="2166938"/>
            <a:ext cx="31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Symbol" charset="0"/>
              </a:rPr>
              <a:t>S</a:t>
            </a:r>
          </a:p>
        </p:txBody>
      </p:sp>
      <p:sp>
        <p:nvSpPr>
          <p:cNvPr id="38936" name="Text Box 72"/>
          <p:cNvSpPr txBox="1">
            <a:spLocks noChangeArrowheads="1"/>
          </p:cNvSpPr>
          <p:nvPr/>
        </p:nvSpPr>
        <p:spPr bwMode="auto">
          <a:xfrm>
            <a:off x="4603750" y="2149475"/>
            <a:ext cx="238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f</a:t>
            </a:r>
          </a:p>
        </p:txBody>
      </p:sp>
      <p:graphicFrame>
        <p:nvGraphicFramePr>
          <p:cNvPr id="38937" name="Object 3"/>
          <p:cNvGraphicFramePr>
            <a:graphicFrameLocks noChangeAspect="1"/>
          </p:cNvGraphicFramePr>
          <p:nvPr/>
        </p:nvGraphicFramePr>
        <p:xfrm>
          <a:off x="6092825" y="2058988"/>
          <a:ext cx="1400175" cy="652462"/>
        </p:xfrm>
        <a:graphic>
          <a:graphicData uri="http://schemas.openxmlformats.org/presentationml/2006/ole">
            <p:oleObj spid="_x0000_s39030" name="Equation" r:id="rId5" imgW="965200" imgH="457200" progId="Equation.3">
              <p:embed/>
            </p:oleObj>
          </a:graphicData>
        </a:graphic>
      </p:graphicFrame>
      <p:cxnSp>
        <p:nvCxnSpPr>
          <p:cNvPr id="38938" name="AutoShape 76"/>
          <p:cNvCxnSpPr>
            <a:cxnSpLocks noChangeShapeType="1"/>
            <a:stCxn id="38933" idx="6"/>
          </p:cNvCxnSpPr>
          <p:nvPr/>
        </p:nvCxnSpPr>
        <p:spPr bwMode="auto">
          <a:xfrm>
            <a:off x="5022850" y="2389188"/>
            <a:ext cx="10636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38939" name="Object 4"/>
          <p:cNvGraphicFramePr>
            <a:graphicFrameLocks noChangeAspect="1"/>
          </p:cNvGraphicFramePr>
          <p:nvPr/>
        </p:nvGraphicFramePr>
        <p:xfrm>
          <a:off x="2560638" y="4868863"/>
          <a:ext cx="2998787" cy="922337"/>
        </p:xfrm>
        <a:graphic>
          <a:graphicData uri="http://schemas.openxmlformats.org/presentationml/2006/ole">
            <p:oleObj spid="_x0000_s39031" name="Equation" r:id="rId6" imgW="1460500" imgH="457200" progId="Equation.3">
              <p:embed/>
            </p:oleObj>
          </a:graphicData>
        </a:graphic>
      </p:graphicFrame>
      <p:graphicFrame>
        <p:nvGraphicFramePr>
          <p:cNvPr id="38940" name="Object 5"/>
          <p:cNvGraphicFramePr>
            <a:graphicFrameLocks noChangeAspect="1"/>
          </p:cNvGraphicFramePr>
          <p:nvPr/>
        </p:nvGraphicFramePr>
        <p:xfrm>
          <a:off x="4854575" y="3124200"/>
          <a:ext cx="2108200" cy="850900"/>
        </p:xfrm>
        <a:graphic>
          <a:graphicData uri="http://schemas.openxmlformats.org/presentationml/2006/ole">
            <p:oleObj spid="_x0000_s39032" name="Equation" r:id="rId7" imgW="1117600" imgH="457200" progId="Equation.3">
              <p:embed/>
            </p:oleObj>
          </a:graphicData>
        </a:graphic>
      </p:graphicFrame>
      <p:sp>
        <p:nvSpPr>
          <p:cNvPr id="38941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CF4381-5B3B-1B49-B0B4-0390F11AD111}" type="slidenum">
              <a:rPr lang="en-US" sz="1400">
                <a:latin typeface="Times New Roman" charset="0"/>
              </a:rPr>
              <a:pPr eaLnBrk="1" hangingPunct="1"/>
              <a:t>12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Decision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surface </a:t>
            </a:r>
            <a:r>
              <a:rPr lang="en-US" sz="3600" dirty="0">
                <a:latin typeface="Comic Sans MS" charset="0"/>
                <a:cs typeface="Comic Sans MS" charset="0"/>
              </a:rPr>
              <a:t>of a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perceptron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52400" y="1143000"/>
            <a:ext cx="899160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Decision surface is a </a:t>
            </a:r>
            <a:r>
              <a:rPr lang="en-US" sz="2400" dirty="0" err="1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hyperplane</a:t>
            </a: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 given by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2D case: the decision surface is a line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Represents many useful functions: for example, </a:t>
            </a:r>
            <a:r>
              <a:rPr lang="en-US" sz="24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ea typeface="+mn-ea"/>
                <a:cs typeface="Arial" charset="0"/>
              </a:rPr>
              <a:t>1</a:t>
            </a:r>
            <a:r>
              <a:rPr lang="en-US" sz="24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400" dirty="0">
                <a:latin typeface="+mn-lt"/>
                <a:ea typeface="+mn-ea"/>
                <a:cs typeface="Arial" charset="0"/>
                <a:sym typeface="Symbol" pitchFamily="18" charset="2"/>
              </a:rPr>
              <a:t></a:t>
            </a:r>
            <a:r>
              <a:rPr lang="en-US" sz="24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4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ea typeface="+mn-ea"/>
                <a:cs typeface="Arial" charset="0"/>
              </a:rPr>
              <a:t>2 </a:t>
            </a: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?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endParaRPr lang="en-US" sz="2400" i="1" dirty="0">
              <a:latin typeface="+mn-lt"/>
              <a:ea typeface="+mn-ea"/>
              <a:cs typeface="Arial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endParaRPr lang="en-US" sz="2400" i="1" dirty="0">
              <a:latin typeface="+mn-lt"/>
              <a:ea typeface="+mn-ea"/>
              <a:cs typeface="Arial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4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ea typeface="+mn-ea"/>
                <a:cs typeface="Arial" charset="0"/>
              </a:rPr>
              <a:t>1</a:t>
            </a:r>
            <a:r>
              <a:rPr lang="en-US" sz="24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400" dirty="0">
                <a:latin typeface="+mn-lt"/>
                <a:ea typeface="+mn-ea"/>
                <a:cs typeface="Arial" charset="0"/>
                <a:sym typeface="Symbol" pitchFamily="18" charset="2"/>
              </a:rPr>
              <a:t></a:t>
            </a:r>
            <a:r>
              <a:rPr lang="en-US" sz="24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4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ea typeface="+mn-ea"/>
                <a:cs typeface="Arial" charset="0"/>
              </a:rPr>
              <a:t>2 </a:t>
            </a: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?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4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ea typeface="+mn-ea"/>
                <a:cs typeface="Arial" charset="0"/>
              </a:rPr>
              <a:t>1</a:t>
            </a:r>
            <a:r>
              <a:rPr lang="en-US" sz="2400" dirty="0">
                <a:latin typeface="+mn-lt"/>
                <a:ea typeface="+mn-ea"/>
                <a:cs typeface="Arial" charset="0"/>
              </a:rPr>
              <a:t> XOR</a:t>
            </a: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en-US" sz="24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ea typeface="+mn-ea"/>
                <a:cs typeface="Arial" charset="0"/>
              </a:rPr>
              <a:t>2 </a:t>
            </a: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?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defRPr/>
            </a:pP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			Not linearly separable!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defRPr/>
            </a:pPr>
            <a:endParaRPr lang="en-US" sz="2400" dirty="0">
              <a:solidFill>
                <a:srgbClr val="000066"/>
              </a:solidFill>
              <a:latin typeface="+mn-lt"/>
              <a:ea typeface="+mn-ea"/>
              <a:cs typeface="Arial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defRPr/>
            </a:pPr>
            <a:endParaRPr lang="en-US" sz="2400" dirty="0">
              <a:solidFill>
                <a:srgbClr val="000066"/>
              </a:solidFill>
              <a:latin typeface="+mn-lt"/>
              <a:ea typeface="+mn-ea"/>
              <a:cs typeface="Arial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Generalization to higher dimensions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  <a:defRPr/>
            </a:pPr>
            <a:r>
              <a:rPr lang="en-US" sz="2400" dirty="0" err="1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Hyperplanes</a:t>
            </a:r>
            <a:r>
              <a:rPr lang="en-US" sz="24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 as decision surfaces</a:t>
            </a:r>
          </a:p>
        </p:txBody>
      </p:sp>
      <p:graphicFrame>
        <p:nvGraphicFramePr>
          <p:cNvPr id="4096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791200" y="1066800"/>
          <a:ext cx="1214438" cy="727075"/>
        </p:xfrm>
        <a:graphic>
          <a:graphicData uri="http://schemas.openxmlformats.org/presentationml/2006/ole">
            <p:oleObj spid="_x0000_s41012" name="Equation" r:id="rId4" imgW="710891" imgH="431613" progId="Equation.3">
              <p:embed/>
            </p:oleObj>
          </a:graphicData>
        </a:graphic>
      </p:graphicFrame>
      <p:grpSp>
        <p:nvGrpSpPr>
          <p:cNvPr id="40964" name="Group 80"/>
          <p:cNvGrpSpPr>
            <a:grpSpLocks/>
          </p:cNvGrpSpPr>
          <p:nvPr/>
        </p:nvGrpSpPr>
        <p:grpSpPr bwMode="auto">
          <a:xfrm>
            <a:off x="685800" y="4495800"/>
            <a:ext cx="914400" cy="890588"/>
            <a:chOff x="432" y="2960"/>
            <a:chExt cx="576" cy="561"/>
          </a:xfrm>
        </p:grpSpPr>
        <p:sp>
          <p:nvSpPr>
            <p:cNvPr id="40976" name="Line 71"/>
            <p:cNvSpPr>
              <a:spLocks noChangeShapeType="1"/>
            </p:cNvSpPr>
            <p:nvPr/>
          </p:nvSpPr>
          <p:spPr bwMode="auto">
            <a:xfrm flipV="1">
              <a:off x="455" y="2960"/>
              <a:ext cx="0" cy="52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77" name="Line 72"/>
            <p:cNvSpPr>
              <a:spLocks noChangeShapeType="1"/>
            </p:cNvSpPr>
            <p:nvPr/>
          </p:nvSpPr>
          <p:spPr bwMode="auto">
            <a:xfrm>
              <a:off x="455" y="3488"/>
              <a:ext cx="55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78" name="Oval 73"/>
            <p:cNvSpPr>
              <a:spLocks noChangeArrowheads="1"/>
            </p:cNvSpPr>
            <p:nvPr/>
          </p:nvSpPr>
          <p:spPr bwMode="auto">
            <a:xfrm>
              <a:off x="432" y="3075"/>
              <a:ext cx="67" cy="6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9" name="Oval 74"/>
            <p:cNvSpPr>
              <a:spLocks noChangeArrowheads="1"/>
            </p:cNvSpPr>
            <p:nvPr/>
          </p:nvSpPr>
          <p:spPr bwMode="auto">
            <a:xfrm>
              <a:off x="768" y="3056"/>
              <a:ext cx="67" cy="6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80" name="Oval 75"/>
            <p:cNvSpPr>
              <a:spLocks noChangeArrowheads="1"/>
            </p:cNvSpPr>
            <p:nvPr/>
          </p:nvSpPr>
          <p:spPr bwMode="auto">
            <a:xfrm>
              <a:off x="432" y="3448"/>
              <a:ext cx="67" cy="6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81" name="Oval 76"/>
            <p:cNvSpPr>
              <a:spLocks noChangeArrowheads="1"/>
            </p:cNvSpPr>
            <p:nvPr/>
          </p:nvSpPr>
          <p:spPr bwMode="auto">
            <a:xfrm>
              <a:off x="774" y="3454"/>
              <a:ext cx="67" cy="6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65" name="Group 82"/>
          <p:cNvGrpSpPr>
            <a:grpSpLocks/>
          </p:cNvGrpSpPr>
          <p:nvPr/>
        </p:nvGrpSpPr>
        <p:grpSpPr bwMode="auto">
          <a:xfrm>
            <a:off x="6129338" y="2762250"/>
            <a:ext cx="1871662" cy="1276350"/>
            <a:chOff x="2332" y="1717"/>
            <a:chExt cx="1179" cy="804"/>
          </a:xfrm>
        </p:grpSpPr>
        <p:sp>
          <p:nvSpPr>
            <p:cNvPr id="40974" name="Text Box 47"/>
            <p:cNvSpPr txBox="1">
              <a:spLocks noChangeArrowheads="1"/>
            </p:cNvSpPr>
            <p:nvPr/>
          </p:nvSpPr>
          <p:spPr bwMode="auto">
            <a:xfrm>
              <a:off x="2332" y="2233"/>
              <a:ext cx="1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Symbol" charset="0"/>
                </a:rPr>
                <a:t>-</a:t>
              </a:r>
              <a:r>
                <a:rPr lang="en-US" sz="1800"/>
                <a:t>1.5+</a:t>
              </a:r>
              <a:r>
                <a:rPr lang="en-US" sz="1800" i="1"/>
                <a:t>x</a:t>
              </a:r>
              <a:r>
                <a:rPr lang="en-US" sz="1800" baseline="-25000"/>
                <a:t>1</a:t>
              </a:r>
              <a:r>
                <a:rPr lang="en-US" sz="1800"/>
                <a:t>+</a:t>
              </a:r>
              <a:r>
                <a:rPr lang="en-US" sz="1800" i="1"/>
                <a:t>x</a:t>
              </a:r>
              <a:r>
                <a:rPr lang="en-US" sz="1800" baseline="-25000"/>
                <a:t>2</a:t>
              </a:r>
              <a:r>
                <a:rPr lang="en-US" sz="1800"/>
                <a:t>=0</a:t>
              </a:r>
            </a:p>
          </p:txBody>
        </p:sp>
        <p:sp>
          <p:nvSpPr>
            <p:cNvPr id="40975" name="Line 48"/>
            <p:cNvSpPr>
              <a:spLocks noChangeShapeType="1"/>
            </p:cNvSpPr>
            <p:nvPr/>
          </p:nvSpPr>
          <p:spPr bwMode="auto">
            <a:xfrm>
              <a:off x="2460" y="1717"/>
              <a:ext cx="534" cy="5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66" name="Group 81"/>
          <p:cNvGrpSpPr>
            <a:grpSpLocks/>
          </p:cNvGrpSpPr>
          <p:nvPr/>
        </p:nvGrpSpPr>
        <p:grpSpPr bwMode="auto">
          <a:xfrm>
            <a:off x="6153150" y="2568575"/>
            <a:ext cx="1444625" cy="1020763"/>
            <a:chOff x="2347" y="1595"/>
            <a:chExt cx="910" cy="643"/>
          </a:xfrm>
        </p:grpSpPr>
        <p:sp>
          <p:nvSpPr>
            <p:cNvPr id="40968" name="Line 45"/>
            <p:cNvSpPr>
              <a:spLocks noChangeShapeType="1"/>
            </p:cNvSpPr>
            <p:nvPr/>
          </p:nvSpPr>
          <p:spPr bwMode="auto">
            <a:xfrm flipV="1">
              <a:off x="2383" y="1595"/>
              <a:ext cx="0" cy="60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69" name="Line 46"/>
            <p:cNvSpPr>
              <a:spLocks noChangeShapeType="1"/>
            </p:cNvSpPr>
            <p:nvPr/>
          </p:nvSpPr>
          <p:spPr bwMode="auto">
            <a:xfrm>
              <a:off x="2383" y="2208"/>
              <a:ext cx="8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70" name="Oval 56"/>
            <p:cNvSpPr>
              <a:spLocks noChangeArrowheads="1"/>
            </p:cNvSpPr>
            <p:nvPr/>
          </p:nvSpPr>
          <p:spPr bwMode="auto">
            <a:xfrm>
              <a:off x="2347" y="2171"/>
              <a:ext cx="67" cy="6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1" name="Oval 57"/>
            <p:cNvSpPr>
              <a:spLocks noChangeArrowheads="1"/>
            </p:cNvSpPr>
            <p:nvPr/>
          </p:nvSpPr>
          <p:spPr bwMode="auto">
            <a:xfrm>
              <a:off x="2347" y="1795"/>
              <a:ext cx="67" cy="6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2" name="Oval 58"/>
            <p:cNvSpPr>
              <a:spLocks noChangeArrowheads="1"/>
            </p:cNvSpPr>
            <p:nvPr/>
          </p:nvSpPr>
          <p:spPr bwMode="auto">
            <a:xfrm>
              <a:off x="2735" y="2171"/>
              <a:ext cx="67" cy="6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3" name="Oval 59"/>
            <p:cNvSpPr>
              <a:spLocks noChangeArrowheads="1"/>
            </p:cNvSpPr>
            <p:nvPr/>
          </p:nvSpPr>
          <p:spPr bwMode="auto">
            <a:xfrm>
              <a:off x="2735" y="1795"/>
              <a:ext cx="67" cy="6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6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3CEB67-4623-3848-82AC-F3875B3C721A}" type="slidenum">
              <a:rPr lang="en-US" sz="1400">
                <a:latin typeface="Times New Roman" charset="0"/>
              </a:rPr>
              <a:pPr eaLnBrk="1" hangingPunct="1"/>
              <a:t>13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BF90B46D-A59D-5A4D-AAB6-E13304576F84}" type="slidenum">
              <a:rPr lang="tr-TR" sz="1400">
                <a:latin typeface="Times New Roman" charset="0"/>
              </a:rPr>
              <a:pPr algn="ctr" eaLnBrk="1" hangingPunct="1"/>
              <a:t>14</a:t>
            </a:fld>
            <a:endParaRPr lang="tr-TR" sz="1400">
              <a:latin typeface="Times New Roman" charset="0"/>
            </a:endParaRPr>
          </a:p>
        </p:txBody>
      </p:sp>
      <p:pic>
        <p:nvPicPr>
          <p:cNvPr id="43010" name="Picture 9" descr="Per2-and_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7618412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>
                <a:latin typeface="Comic Sans MS" charset="0"/>
                <a:cs typeface="Comic Sans MS" charset="0"/>
              </a:rPr>
              <a:t>Learning Boolean AND</a:t>
            </a:r>
          </a:p>
        </p:txBody>
      </p:sp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908050"/>
            <a:ext cx="21336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0C2F24A3-61AC-C74A-B52B-F27909E95F51}" type="slidenum">
              <a:rPr lang="tr-TR" sz="1400">
                <a:latin typeface="Times New Roman" charset="0"/>
              </a:rPr>
              <a:pPr algn="ctr" eaLnBrk="1" hangingPunct="1"/>
              <a:t>15</a:t>
            </a:fld>
            <a:endParaRPr lang="tr-TR" sz="14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>
                <a:latin typeface="Comic Sans MS" charset="0"/>
                <a:cs typeface="Comic Sans MS" charset="0"/>
              </a:rPr>
              <a:t>XOR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pPr>
              <a:buFontTx/>
              <a:buNone/>
            </a:pPr>
            <a:endParaRPr lang="en-US" sz="2000">
              <a:latin typeface="Times New Roman" charset="0"/>
            </a:endParaRPr>
          </a:p>
          <a:p>
            <a:r>
              <a:rPr lang="tr-TR" sz="2000">
                <a:latin typeface="Times New Roman" charset="0"/>
              </a:rPr>
              <a:t>No </a:t>
            </a:r>
            <a:r>
              <a:rPr lang="tr-TR" sz="2000" i="1">
                <a:latin typeface="Times New Roman" charset="0"/>
              </a:rPr>
              <a:t>w</a:t>
            </a:r>
            <a:r>
              <a:rPr lang="tr-TR" sz="2000" baseline="-25000">
                <a:latin typeface="Times New Roman" charset="0"/>
              </a:rPr>
              <a:t>0</a:t>
            </a:r>
            <a:r>
              <a:rPr lang="tr-TR" sz="2000">
                <a:latin typeface="Times New Roman" charset="0"/>
              </a:rPr>
              <a:t>, </a:t>
            </a:r>
            <a:r>
              <a:rPr lang="tr-TR" sz="2000" i="1">
                <a:latin typeface="Times New Roman" charset="0"/>
              </a:rPr>
              <a:t>w</a:t>
            </a:r>
            <a:r>
              <a:rPr lang="tr-TR" sz="2000" baseline="-25000">
                <a:latin typeface="Times New Roman" charset="0"/>
              </a:rPr>
              <a:t>1</a:t>
            </a:r>
            <a:r>
              <a:rPr lang="tr-TR" sz="2000">
                <a:latin typeface="Times New Roman" charset="0"/>
              </a:rPr>
              <a:t>, </a:t>
            </a:r>
            <a:r>
              <a:rPr lang="tr-TR" sz="2000" i="1">
                <a:latin typeface="Times New Roman" charset="0"/>
              </a:rPr>
              <a:t>w</a:t>
            </a:r>
            <a:r>
              <a:rPr lang="tr-TR" sz="2000" baseline="-25000">
                <a:latin typeface="Times New Roman" charset="0"/>
              </a:rPr>
              <a:t>2</a:t>
            </a:r>
            <a:r>
              <a:rPr lang="tr-TR" sz="2000">
                <a:latin typeface="Times New Roman" charset="0"/>
              </a:rPr>
              <a:t> satisfy: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19200"/>
            <a:ext cx="21812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8" descr="Per-xor_c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975"/>
            <a:ext cx="3024188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4643438" y="4652963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>
                <a:latin typeface="Lucida Bright" charset="0"/>
              </a:rPr>
              <a:t>(Minsky and Papert, 1969)</a:t>
            </a:r>
          </a:p>
        </p:txBody>
      </p:sp>
      <p:graphicFrame>
        <p:nvGraphicFramePr>
          <p:cNvPr id="44039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4292600"/>
          <a:ext cx="2951162" cy="1800225"/>
        </p:xfrm>
        <a:graphic>
          <a:graphicData uri="http://schemas.openxmlformats.org/presentationml/2006/ole">
            <p:oleObj spid="_x0000_s44070" name="Equation" r:id="rId5" imgW="14986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Boolean functions</a:t>
            </a: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52400" y="1447800"/>
            <a:ext cx="8991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Solution: 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network of perceptrons 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Any boolean function representable as DNF</a:t>
            </a:r>
          </a:p>
          <a:p>
            <a:pPr marL="1082675" lvl="2" indent="-331788">
              <a:spcBef>
                <a:spcPct val="20000"/>
              </a:spcBef>
              <a:buClr>
                <a:srgbClr val="000066"/>
              </a:buClr>
              <a:buSzPct val="90000"/>
              <a:buFont typeface="Wingdings" charset="0"/>
              <a:buChar char="v"/>
            </a:pPr>
            <a:r>
              <a:rPr lang="en-US">
                <a:solidFill>
                  <a:srgbClr val="000066"/>
                </a:solidFill>
                <a:latin typeface="Tahoma" charset="0"/>
              </a:rPr>
              <a:t>2 layers</a:t>
            </a:r>
          </a:p>
          <a:p>
            <a:pPr marL="1082675" lvl="2" indent="-331788">
              <a:spcBef>
                <a:spcPct val="20000"/>
              </a:spcBef>
              <a:buClr>
                <a:srgbClr val="000066"/>
              </a:buClr>
              <a:buSzPct val="90000"/>
              <a:buFont typeface="Wingdings" charset="0"/>
              <a:buChar char="v"/>
            </a:pPr>
            <a:r>
              <a:rPr lang="en-US">
                <a:solidFill>
                  <a:srgbClr val="000066"/>
                </a:solidFill>
                <a:latin typeface="Tahoma" charset="0"/>
              </a:rPr>
              <a:t>Disjunction (layer 1) of conjunctions (layer 2)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Example of XOR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(X1=1 AND X2=0) OR (X1=0 AND X2=1)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Practical problem of representing high-dimensional functions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2C96F8-D6D4-E14C-8B61-1C28EC9C149C}" type="slidenum">
              <a:rPr lang="en-US" sz="1400">
                <a:latin typeface="Times New Roman" charset="0"/>
              </a:rPr>
              <a:pPr eaLnBrk="1" hangingPunct="1"/>
              <a:t>16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Training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rules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152400" y="16002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Finding learning rules to build networks from TEs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Will examine two major techniques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Perceptron training rule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Delta (gradient search) training rule (for more </a:t>
            </a:r>
            <a:r>
              <a:rPr lang="en-US" sz="2600" dirty="0" err="1" smtClean="0">
                <a:solidFill>
                  <a:srgbClr val="000066"/>
                </a:solidFill>
                <a:latin typeface="Tahoma" charset="0"/>
              </a:rPr>
              <a:t>perceptrons</a:t>
            </a:r>
            <a:r>
              <a:rPr lang="en-US" sz="2600" dirty="0" smtClean="0">
                <a:solidFill>
                  <a:srgbClr val="000066"/>
                </a:solidFill>
                <a:latin typeface="Tahoma" charset="0"/>
              </a:rPr>
              <a:t> as well as general ANNs)</a:t>
            </a:r>
            <a:endParaRPr lang="en-US" sz="2600" dirty="0">
              <a:solidFill>
                <a:srgbClr val="000066"/>
              </a:solidFill>
              <a:latin typeface="Tahoma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Both focused on learning weights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Hypothesis space can be viewed as set of weights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B24635-8828-0E49-98F0-1D94B5601AF9}" type="slidenum">
              <a:rPr lang="en-US" sz="1400">
                <a:latin typeface="Times New Roman" charset="0"/>
              </a:rPr>
              <a:pPr eaLnBrk="1" hangingPunct="1"/>
              <a:t>17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training </a:t>
            </a:r>
            <a:r>
              <a:rPr lang="en-US" sz="3600" dirty="0">
                <a:latin typeface="Comic Sans MS" charset="0"/>
                <a:cs typeface="Comic Sans MS" charset="0"/>
              </a:rPr>
              <a:t>r</a:t>
            </a:r>
            <a:r>
              <a:rPr lang="en-US" sz="3600" dirty="0" smtClean="0">
                <a:latin typeface="Comic Sans MS" charset="0"/>
                <a:cs typeface="Comic Sans MS" charset="0"/>
              </a:rPr>
              <a:t>ule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467600" cy="4683125"/>
          </a:xfrm>
        </p:spPr>
        <p:txBody>
          <a:bodyPr/>
          <a:lstStyle/>
          <a:p>
            <a:r>
              <a:rPr lang="en-US" sz="2800" dirty="0">
                <a:latin typeface="Times New Roman" charset="0"/>
              </a:rPr>
              <a:t> ITERATIVE RULE:  </a:t>
            </a:r>
            <a:r>
              <a:rPr lang="en-US" sz="2800" i="1" dirty="0" err="1">
                <a:latin typeface="Times New Roman" charset="0"/>
              </a:rPr>
              <a:t>w</a:t>
            </a:r>
            <a:r>
              <a:rPr lang="en-US" sz="2800" i="1" baseline="-25000" dirty="0" err="1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:=</a:t>
            </a:r>
            <a:r>
              <a:rPr lang="en-US" sz="2800" dirty="0">
                <a:latin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latin typeface="Times New Roman" charset="0"/>
              </a:rPr>
              <a:t>w</a:t>
            </a:r>
            <a:r>
              <a:rPr lang="en-US" sz="2800" i="1" baseline="-25000" dirty="0" err="1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>
                <a:latin typeface="Symbol" charset="0"/>
              </a:rPr>
              <a:t>+ </a:t>
            </a:r>
            <a:r>
              <a:rPr lang="el-GR" sz="2800" dirty="0">
                <a:latin typeface="Times New Roman" charset="0"/>
                <a:cs typeface="Times New Roman" charset="0"/>
              </a:rPr>
              <a:t>Δ</a:t>
            </a:r>
            <a:r>
              <a:rPr lang="en-US" sz="2800" i="1" dirty="0" err="1">
                <a:latin typeface="Times New Roman" charset="0"/>
              </a:rPr>
              <a:t>w</a:t>
            </a:r>
            <a:r>
              <a:rPr lang="en-US" sz="2800" i="1" baseline="-25000" dirty="0" err="1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</a:t>
            </a:r>
          </a:p>
          <a:p>
            <a:pPr lvl="1"/>
            <a:r>
              <a:rPr lang="en-US" sz="2400" dirty="0">
                <a:latin typeface="Times New Roman" charset="0"/>
              </a:rPr>
              <a:t>where </a:t>
            </a:r>
            <a:r>
              <a:rPr lang="el-GR" sz="2400" dirty="0">
                <a:latin typeface="Times New Roman" charset="0"/>
                <a:cs typeface="Times New Roman" charset="0"/>
              </a:rPr>
              <a:t>Δ</a:t>
            </a:r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 </a:t>
            </a:r>
            <a:r>
              <a:rPr lang="en-US" sz="2400" i="1" dirty="0">
                <a:latin typeface="Symbol" charset="0"/>
                <a:sym typeface="Symbol" charset="0"/>
              </a:rPr>
              <a:t> </a:t>
            </a:r>
            <a:r>
              <a:rPr lang="en-US" sz="2400" dirty="0">
                <a:latin typeface="Symbol" charset="0"/>
                <a:sym typeface="Symbol" charset="0"/>
              </a:rPr>
              <a:t>(</a:t>
            </a:r>
            <a:r>
              <a:rPr lang="en-US" sz="2400" i="1" dirty="0">
                <a:latin typeface="Times New Roman" charset="0"/>
              </a:rPr>
              <a:t>t </a:t>
            </a:r>
            <a:r>
              <a:rPr lang="en-US" sz="2400" dirty="0">
                <a:latin typeface="Symbol" charset="0"/>
                <a:sym typeface="Symbol" charset="0"/>
              </a:rPr>
              <a:t>- </a:t>
            </a:r>
            <a:r>
              <a:rPr lang="en-US" sz="2400" i="1" dirty="0">
                <a:latin typeface="Times New Roman" charset="0"/>
              </a:rPr>
              <a:t>o</a:t>
            </a:r>
            <a:r>
              <a:rPr lang="en-US" sz="2400" dirty="0">
                <a:latin typeface="Symbol" charset="0"/>
                <a:sym typeface="Symbol" charset="0"/>
              </a:rPr>
              <a:t>)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endParaRPr lang="en-US" sz="2400" dirty="0">
              <a:latin typeface="Times New Roman" charset="0"/>
              <a:sym typeface="Symbol" charset="0"/>
            </a:endParaRPr>
          </a:p>
          <a:p>
            <a:pPr lvl="1"/>
            <a:r>
              <a:rPr lang="en-US" sz="2400" i="1" dirty="0" smtClean="0">
                <a:latin typeface="Times New Roman" charset="0"/>
              </a:rPr>
              <a:t>t</a:t>
            </a:r>
            <a:r>
              <a:rPr lang="en-US" sz="2400" dirty="0" smtClean="0">
                <a:latin typeface="Times New Roman" charset="0"/>
              </a:rPr>
              <a:t>  </a:t>
            </a:r>
            <a:r>
              <a:rPr lang="en-US" sz="2400" dirty="0">
                <a:latin typeface="Times New Roman" charset="0"/>
              </a:rPr>
              <a:t>is the target value</a:t>
            </a:r>
          </a:p>
          <a:p>
            <a:pPr lvl="1"/>
            <a:r>
              <a:rPr lang="en-US" sz="2400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 is the perceptron output for </a:t>
            </a:r>
            <a:r>
              <a:rPr lang="en-US" sz="2400" i="1" dirty="0">
                <a:latin typeface="Times New Roman" charset="0"/>
              </a:rPr>
              <a:t>x </a:t>
            </a:r>
          </a:p>
          <a:p>
            <a:pPr lvl="1"/>
            <a:r>
              <a:rPr lang="en-US" sz="2400" i="1" dirty="0" smtClean="0">
                <a:latin typeface="Symbol" charset="0"/>
                <a:sym typeface="Symbol" charset="0"/>
              </a:rPr>
              <a:t>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is small positive constant, called the </a:t>
            </a:r>
            <a:r>
              <a:rPr lang="en-US" sz="2400" dirty="0">
                <a:solidFill>
                  <a:srgbClr val="CC00CC"/>
                </a:solidFill>
                <a:latin typeface="Times New Roman" charset="0"/>
              </a:rPr>
              <a:t>learning rate</a:t>
            </a:r>
          </a:p>
          <a:p>
            <a:r>
              <a:rPr lang="en-US" sz="2800" dirty="0">
                <a:latin typeface="Times New Roman" charset="0"/>
              </a:rPr>
              <a:t>Why rule works:</a:t>
            </a:r>
          </a:p>
          <a:p>
            <a:pPr lvl="1"/>
            <a:r>
              <a:rPr lang="en-US" sz="2400" dirty="0">
                <a:latin typeface="Times New Roman" charset="0"/>
              </a:rPr>
              <a:t>E.g., t = 1, o = -1,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0.8, </a:t>
            </a:r>
            <a:r>
              <a:rPr lang="en-US" sz="2400" dirty="0">
                <a:latin typeface="Symbol" charset="0"/>
                <a:sym typeface="Symbol" charset="0"/>
              </a:rPr>
              <a:t> = 0.1</a:t>
            </a:r>
            <a:endParaRPr lang="en-US" sz="2400" dirty="0">
              <a:latin typeface="Times New Roman" charset="0"/>
            </a:endParaRPr>
          </a:p>
          <a:p>
            <a:pPr lvl="1"/>
            <a:r>
              <a:rPr lang="en-US" sz="2400" dirty="0">
                <a:latin typeface="Times New Roman" charset="0"/>
              </a:rPr>
              <a:t> then </a:t>
            </a:r>
            <a:r>
              <a:rPr lang="el-GR" sz="2400" dirty="0">
                <a:latin typeface="Times New Roman" charset="0"/>
                <a:cs typeface="Times New Roman" charset="0"/>
              </a:rPr>
              <a:t>Δ</a:t>
            </a:r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 0.16 </a:t>
            </a:r>
            <a:r>
              <a:rPr lang="en-US" sz="2400" dirty="0">
                <a:latin typeface="Times New Roman" charset="0"/>
              </a:rPr>
              <a:t>and</a:t>
            </a:r>
            <a:r>
              <a:rPr lang="en-US" sz="2400" dirty="0">
                <a:latin typeface="Symbol" charset="0"/>
              </a:rPr>
              <a:t> </a:t>
            </a:r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</a:rPr>
              <a:t>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 </a:t>
            </a:r>
            <a:r>
              <a:rPr lang="en-US" sz="2400" dirty="0">
                <a:latin typeface="Times New Roman" charset="0"/>
              </a:rPr>
              <a:t>gets larger </a:t>
            </a:r>
          </a:p>
          <a:p>
            <a:pPr lvl="1"/>
            <a:r>
              <a:rPr lang="en-US" sz="2400" dirty="0">
                <a:latin typeface="Times New Roman" charset="0"/>
              </a:rPr>
              <a:t>o converges to t</a:t>
            </a:r>
          </a:p>
          <a:p>
            <a:pPr>
              <a:buFont typeface="Webdings" charset="0"/>
              <a:buNone/>
            </a:pPr>
            <a:endParaRPr lang="en-US" dirty="0">
              <a:latin typeface="Times New Roman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428ABB-2524-7242-B7C1-007B400EDD41}" type="slidenum">
              <a:rPr lang="en-US" sz="1400">
                <a:latin typeface="Times New Roman" charset="0"/>
              </a:rPr>
              <a:pPr eaLnBrk="1" hangingPunct="1"/>
              <a:t>18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training </a:t>
            </a:r>
            <a:r>
              <a:rPr lang="en-US" sz="3600" dirty="0">
                <a:latin typeface="Comic Sans MS" charset="0"/>
                <a:cs typeface="Comic Sans MS" charset="0"/>
              </a:rPr>
              <a:t>r</a:t>
            </a:r>
            <a:r>
              <a:rPr lang="en-US" sz="3600" dirty="0" smtClean="0">
                <a:latin typeface="Comic Sans MS" charset="0"/>
                <a:cs typeface="Comic Sans MS" charset="0"/>
              </a:rPr>
              <a:t>ule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84275"/>
            <a:ext cx="8991600" cy="5521325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The process will converge if</a:t>
            </a:r>
          </a:p>
          <a:p>
            <a:pPr lvl="1"/>
            <a:r>
              <a:rPr lang="en-US">
                <a:latin typeface="Times New Roman" charset="0"/>
              </a:rPr>
              <a:t>training data is linearly separable, and</a:t>
            </a:r>
          </a:p>
          <a:p>
            <a:pPr lvl="1">
              <a:buFont typeface="Symbol" charset="0"/>
              <a:buChar char="-"/>
            </a:pPr>
            <a:r>
              <a:rPr lang="en-US" i="1">
                <a:latin typeface="Symbol" charset="0"/>
                <a:sym typeface="Symbol" charset="0"/>
              </a:rPr>
              <a:t></a:t>
            </a:r>
            <a:r>
              <a:rPr lang="en-US">
                <a:latin typeface="Times New Roman" charset="0"/>
              </a:rPr>
              <a:t> is sufficiently small</a:t>
            </a:r>
          </a:p>
          <a:p>
            <a:r>
              <a:rPr lang="en-US">
                <a:latin typeface="Times New Roman" charset="0"/>
              </a:rPr>
              <a:t>But if the training data is not linearly separable, it may not converge (Minsky &amp; Pappert)</a:t>
            </a:r>
          </a:p>
          <a:p>
            <a:pPr lvl="1"/>
            <a:r>
              <a:rPr lang="en-US">
                <a:latin typeface="Times New Roman" charset="0"/>
              </a:rPr>
              <a:t>Basis for Minsky/Pappert attack on NN approach</a:t>
            </a:r>
          </a:p>
          <a:p>
            <a:r>
              <a:rPr lang="en-US">
                <a:latin typeface="Times New Roman" charset="0"/>
              </a:rPr>
              <a:t>Question: how to overcome problem:</a:t>
            </a:r>
          </a:p>
          <a:p>
            <a:pPr lvl="1"/>
            <a:r>
              <a:rPr lang="en-US">
                <a:latin typeface="Times New Roman" charset="0"/>
              </a:rPr>
              <a:t>different model of neuron?</a:t>
            </a:r>
          </a:p>
          <a:p>
            <a:pPr lvl="1"/>
            <a:r>
              <a:rPr lang="en-US">
                <a:latin typeface="Times New Roman" charset="0"/>
              </a:rPr>
              <a:t>different training rule?</a:t>
            </a:r>
          </a:p>
          <a:p>
            <a:pPr lvl="1"/>
            <a:r>
              <a:rPr lang="en-US">
                <a:latin typeface="Times New Roman" charset="0"/>
              </a:rPr>
              <a:t>both?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2D0577-57C2-7A45-9E15-A39E547A5F84}" type="slidenum">
              <a:rPr lang="en-US" sz="1400">
                <a:latin typeface="Times New Roman" charset="0"/>
              </a:rPr>
              <a:pPr eaLnBrk="1" hangingPunct="1"/>
              <a:t>19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AE37323E-996D-AA44-BB2E-383A0054D36A}" type="slidenum">
              <a:rPr lang="tr-TR" sz="1400">
                <a:latin typeface="Times New Roman" charset="0"/>
              </a:rPr>
              <a:pPr algn="ctr" eaLnBrk="1" hangingPunct="1"/>
              <a:t>2</a:t>
            </a:fld>
            <a:endParaRPr lang="tr-TR" sz="14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>
                <a:latin typeface="Comic Sans MS" charset="0"/>
                <a:cs typeface="Comic Sans MS" charset="0"/>
              </a:rPr>
              <a:t>Neural</a:t>
            </a:r>
            <a:r>
              <a:rPr lang="tr-TR" sz="3600" dirty="0">
                <a:latin typeface="Comic Sans MS" charset="0"/>
                <a:cs typeface="Comic Sans MS" charset="0"/>
              </a:rPr>
              <a:t> </a:t>
            </a:r>
            <a:r>
              <a:rPr lang="tr-TR" sz="3600" dirty="0" err="1" smtClean="0">
                <a:latin typeface="Comic Sans MS" charset="0"/>
                <a:cs typeface="Comic Sans MS" charset="0"/>
              </a:rPr>
              <a:t>networks</a:t>
            </a:r>
            <a:endParaRPr lang="tr-TR" sz="3600" dirty="0">
              <a:latin typeface="Comic Sans MS" charset="0"/>
              <a:cs typeface="Comic Sans MS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>
                <a:latin typeface="Times New Roman" charset="0"/>
              </a:rPr>
              <a:t>Networks of processing units (neurons) with connections (synapses) between them</a:t>
            </a:r>
          </a:p>
          <a:p>
            <a:r>
              <a:rPr lang="tr-TR">
                <a:latin typeface="Times New Roman" charset="0"/>
              </a:rPr>
              <a:t>Large number of neurons: 10</a:t>
            </a:r>
            <a:r>
              <a:rPr lang="tr-TR" baseline="30000">
                <a:latin typeface="Times New Roman" charset="0"/>
              </a:rPr>
              <a:t>10</a:t>
            </a:r>
          </a:p>
          <a:p>
            <a:r>
              <a:rPr lang="tr-TR">
                <a:latin typeface="Times New Roman" charset="0"/>
              </a:rPr>
              <a:t>Large connectitivity: 10</a:t>
            </a:r>
            <a:r>
              <a:rPr lang="tr-TR" baseline="30000">
                <a:latin typeface="Times New Roman" charset="0"/>
              </a:rPr>
              <a:t>5</a:t>
            </a:r>
          </a:p>
          <a:p>
            <a:r>
              <a:rPr lang="tr-TR">
                <a:latin typeface="Times New Roman" charset="0"/>
              </a:rPr>
              <a:t>Parallel processing</a:t>
            </a:r>
          </a:p>
          <a:p>
            <a:r>
              <a:rPr lang="tr-TR">
                <a:latin typeface="Times New Roman" charset="0"/>
              </a:rPr>
              <a:t>Distributed computation/memory</a:t>
            </a:r>
          </a:p>
          <a:p>
            <a:r>
              <a:rPr lang="tr-TR">
                <a:latin typeface="Times New Roman" charset="0"/>
              </a:rPr>
              <a:t>Robust to noise, failures</a:t>
            </a:r>
          </a:p>
        </p:txBody>
      </p:sp>
      <p:sp>
        <p:nvSpPr>
          <p:cNvPr id="20484" name="Oval 7"/>
          <p:cNvSpPr>
            <a:spLocks noChangeArrowheads="1"/>
          </p:cNvSpPr>
          <p:nvPr/>
        </p:nvSpPr>
        <p:spPr bwMode="auto">
          <a:xfrm>
            <a:off x="6011863" y="5013325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8"/>
          <p:cNvSpPr>
            <a:spLocks noChangeArrowheads="1"/>
          </p:cNvSpPr>
          <p:nvPr/>
        </p:nvSpPr>
        <p:spPr bwMode="auto">
          <a:xfrm>
            <a:off x="4572000" y="580548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9"/>
          <p:cNvSpPr>
            <a:spLocks noChangeArrowheads="1"/>
          </p:cNvSpPr>
          <p:nvPr/>
        </p:nvSpPr>
        <p:spPr bwMode="auto">
          <a:xfrm>
            <a:off x="7380288" y="53006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10"/>
          <p:cNvSpPr>
            <a:spLocks noChangeArrowheads="1"/>
          </p:cNvSpPr>
          <p:nvPr/>
        </p:nvSpPr>
        <p:spPr bwMode="auto">
          <a:xfrm>
            <a:off x="716438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11"/>
          <p:cNvSpPr>
            <a:spLocks noChangeArrowheads="1"/>
          </p:cNvSpPr>
          <p:nvPr/>
        </p:nvSpPr>
        <p:spPr bwMode="auto">
          <a:xfrm>
            <a:off x="6084888" y="6165850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 flipV="1">
            <a:off x="4932363" y="5300663"/>
            <a:ext cx="1079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 flipH="1" flipV="1">
            <a:off x="6227763" y="5445125"/>
            <a:ext cx="730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4"/>
          <p:cNvSpPr>
            <a:spLocks noChangeShapeType="1"/>
          </p:cNvSpPr>
          <p:nvPr/>
        </p:nvSpPr>
        <p:spPr bwMode="auto">
          <a:xfrm flipV="1">
            <a:off x="6372225" y="4365625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5"/>
          <p:cNvSpPr>
            <a:spLocks noChangeShapeType="1"/>
          </p:cNvSpPr>
          <p:nvPr/>
        </p:nvSpPr>
        <p:spPr bwMode="auto">
          <a:xfrm flipH="1" flipV="1">
            <a:off x="7380288" y="4437063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6"/>
          <p:cNvSpPr>
            <a:spLocks noChangeShapeType="1"/>
          </p:cNvSpPr>
          <p:nvPr/>
        </p:nvSpPr>
        <p:spPr bwMode="auto">
          <a:xfrm flipV="1">
            <a:off x="6372225" y="4437063"/>
            <a:ext cx="935038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82588"/>
            <a:r>
              <a:rPr lang="en-US" sz="2300" dirty="0">
                <a:latin typeface="Times New Roman" charset="0"/>
              </a:rPr>
              <a:t>Solution: use alternate rule</a:t>
            </a:r>
          </a:p>
          <a:p>
            <a:pPr marL="809625" lvl="1" indent="-220663"/>
            <a:r>
              <a:rPr lang="en-US" sz="2300" dirty="0">
                <a:latin typeface="Times New Roman" charset="0"/>
              </a:rPr>
              <a:t>More general</a:t>
            </a:r>
          </a:p>
          <a:p>
            <a:pPr marL="809625" lvl="1" indent="-220663"/>
            <a:r>
              <a:rPr lang="en-US" sz="2300" dirty="0">
                <a:latin typeface="Times New Roman" charset="0"/>
              </a:rPr>
              <a:t>Basis for networks of units</a:t>
            </a:r>
          </a:p>
          <a:p>
            <a:pPr marL="809625" lvl="1" indent="-220663"/>
            <a:r>
              <a:rPr lang="en-US" sz="2300" dirty="0">
                <a:latin typeface="Times New Roman" charset="0"/>
              </a:rPr>
              <a:t>Works in non-linearly separable cases</a:t>
            </a:r>
          </a:p>
          <a:p>
            <a:pPr marL="382588" indent="-382588"/>
            <a:r>
              <a:rPr lang="en-US" sz="2300" dirty="0">
                <a:latin typeface="Times New Roman" charset="0"/>
              </a:rPr>
              <a:t>Let </a:t>
            </a:r>
            <a:r>
              <a:rPr lang="en-US" sz="2300" i="1" dirty="0">
                <a:latin typeface="Times New Roman" charset="0"/>
              </a:rPr>
              <a:t>o(x)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dirty="0">
                <a:latin typeface="Symbol" charset="0"/>
              </a:rPr>
              <a:t>=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i="1" dirty="0">
                <a:latin typeface="Times New Roman" charset="0"/>
              </a:rPr>
              <a:t>w</a:t>
            </a:r>
            <a:r>
              <a:rPr lang="en-US" sz="2300" baseline="-25000" dirty="0">
                <a:latin typeface="Symbol" charset="0"/>
              </a:rPr>
              <a:t>0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dirty="0">
                <a:latin typeface="Symbol" charset="0"/>
              </a:rPr>
              <a:t>+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i="1" dirty="0">
                <a:latin typeface="Times New Roman" charset="0"/>
              </a:rPr>
              <a:t>w</a:t>
            </a:r>
            <a:r>
              <a:rPr lang="en-US" sz="2300" baseline="-25000" dirty="0">
                <a:latin typeface="Symbol" charset="0"/>
              </a:rPr>
              <a:t>1</a:t>
            </a:r>
            <a:r>
              <a:rPr lang="en-US" sz="2300" i="1" dirty="0">
                <a:latin typeface="Times New Roman" charset="0"/>
              </a:rPr>
              <a:t>x</a:t>
            </a:r>
            <a:r>
              <a:rPr lang="en-US" sz="2300" baseline="-25000" dirty="0">
                <a:latin typeface="Symbol" charset="0"/>
              </a:rPr>
              <a:t>1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dirty="0">
                <a:latin typeface="Symbol" charset="0"/>
              </a:rPr>
              <a:t>+ </a:t>
            </a:r>
            <a:r>
              <a:rPr lang="en-US" sz="2300" dirty="0">
                <a:latin typeface="Symbol" charset="0"/>
                <a:sym typeface="Symbol" charset="0"/>
              </a:rPr>
              <a:t></a:t>
            </a:r>
            <a:r>
              <a:rPr lang="en-US" sz="2300" dirty="0">
                <a:latin typeface="Symbol" charset="0"/>
              </a:rPr>
              <a:t> +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i="1" dirty="0" err="1">
                <a:latin typeface="Times New Roman" charset="0"/>
              </a:rPr>
              <a:t>w</a:t>
            </a:r>
            <a:r>
              <a:rPr lang="en-US" sz="2300" i="1" baseline="-25000" dirty="0" err="1">
                <a:latin typeface="Times New Roman" charset="0"/>
              </a:rPr>
              <a:t>n</a:t>
            </a:r>
            <a:r>
              <a:rPr lang="en-US" sz="2300" i="1" dirty="0" err="1">
                <a:latin typeface="Times New Roman" charset="0"/>
              </a:rPr>
              <a:t>x</a:t>
            </a:r>
            <a:r>
              <a:rPr lang="en-US" sz="2300" i="1" baseline="-25000" dirty="0" err="1">
                <a:latin typeface="Times New Roman" charset="0"/>
              </a:rPr>
              <a:t>n</a:t>
            </a:r>
            <a:endParaRPr lang="en-US" sz="2300" i="1" baseline="-25000" dirty="0">
              <a:latin typeface="Times New Roman" charset="0"/>
            </a:endParaRPr>
          </a:p>
          <a:p>
            <a:pPr marL="809625" lvl="1" indent="-220663"/>
            <a:r>
              <a:rPr lang="en-US" sz="2300" i="1" baseline="-25000" dirty="0">
                <a:latin typeface="Times New Roman" charset="0"/>
              </a:rPr>
              <a:t> </a:t>
            </a:r>
            <a:r>
              <a:rPr lang="en-US" sz="2300" dirty="0">
                <a:latin typeface="Times New Roman" charset="0"/>
              </a:rPr>
              <a:t>Simple example of linear unit (will generalize</a:t>
            </a:r>
            <a:r>
              <a:rPr lang="en-US" sz="2300" dirty="0" smtClean="0">
                <a:latin typeface="Times New Roman" charset="0"/>
              </a:rPr>
              <a:t>)</a:t>
            </a:r>
          </a:p>
          <a:p>
            <a:pPr marL="809625" lvl="1" indent="-220663"/>
            <a:r>
              <a:rPr lang="en-US" sz="2300" dirty="0" smtClean="0">
                <a:latin typeface="Times New Roman" charset="0"/>
              </a:rPr>
              <a:t>Omit the </a:t>
            </a:r>
            <a:r>
              <a:rPr lang="en-US" sz="2300" dirty="0" err="1" smtClean="0">
                <a:latin typeface="Times New Roman" charset="0"/>
              </a:rPr>
              <a:t>thresholding</a:t>
            </a:r>
            <a:r>
              <a:rPr lang="en-US" sz="2300" dirty="0" smtClean="0">
                <a:latin typeface="Times New Roman" charset="0"/>
              </a:rPr>
              <a:t> initially</a:t>
            </a:r>
            <a:endParaRPr lang="en-US" sz="2300" dirty="0">
              <a:latin typeface="Times New Roman" charset="0"/>
            </a:endParaRPr>
          </a:p>
          <a:p>
            <a:pPr marL="382588" indent="-382588"/>
            <a:r>
              <a:rPr lang="en-US" sz="2300" dirty="0">
                <a:latin typeface="Times New Roman" charset="0"/>
              </a:rPr>
              <a:t>D is the set of training examples </a:t>
            </a:r>
            <a:r>
              <a:rPr lang="en-US" sz="2300" i="1" dirty="0">
                <a:latin typeface="Times New Roman" charset="0"/>
              </a:rPr>
              <a:t>{d </a:t>
            </a:r>
            <a:r>
              <a:rPr lang="en-US" sz="2300" dirty="0">
                <a:latin typeface="Symbol" charset="0"/>
              </a:rPr>
              <a:t>= </a:t>
            </a:r>
            <a:r>
              <a:rPr lang="en-US" sz="2300" dirty="0">
                <a:latin typeface="Symbol" charset="0"/>
                <a:sym typeface="Symbol" charset="0"/>
              </a:rPr>
              <a:t></a:t>
            </a:r>
            <a:r>
              <a:rPr lang="en-US" sz="2300" i="1" dirty="0">
                <a:latin typeface="Times New Roman" charset="0"/>
              </a:rPr>
              <a:t>x</a:t>
            </a:r>
            <a:r>
              <a:rPr lang="en-US" sz="2300" dirty="0">
                <a:latin typeface="Times New Roman" charset="0"/>
              </a:rPr>
              <a:t>, </a:t>
            </a:r>
            <a:r>
              <a:rPr lang="en-US" sz="2300" i="1" dirty="0">
                <a:latin typeface="Times New Roman" charset="0"/>
              </a:rPr>
              <a:t>t</a:t>
            </a:r>
            <a:r>
              <a:rPr lang="en-US" sz="2300" i="1" baseline="-25000" dirty="0">
                <a:latin typeface="Times New Roman" charset="0"/>
              </a:rPr>
              <a:t>d</a:t>
            </a:r>
            <a:r>
              <a:rPr lang="en-US" sz="2300" dirty="0">
                <a:latin typeface="Symbol" charset="0"/>
                <a:sym typeface="Symbol" charset="0"/>
              </a:rPr>
              <a:t>}</a:t>
            </a:r>
            <a:endParaRPr lang="en-US" sz="2300" dirty="0">
              <a:latin typeface="Times New Roman" charset="0"/>
            </a:endParaRPr>
          </a:p>
          <a:p>
            <a:pPr marL="382588" indent="-382588"/>
            <a:r>
              <a:rPr lang="en-US" sz="2300" dirty="0">
                <a:latin typeface="Times New Roman" charset="0"/>
              </a:rPr>
              <a:t>We will learn </a:t>
            </a:r>
            <a:r>
              <a:rPr lang="en-US" sz="2300" i="1" dirty="0" err="1" smtClean="0">
                <a:latin typeface="Times New Roman" charset="0"/>
              </a:rPr>
              <a:t>w</a:t>
            </a:r>
            <a:r>
              <a:rPr lang="en-US" sz="2300" i="1" baseline="-25000" dirty="0" err="1" smtClean="0">
                <a:latin typeface="Times New Roman" charset="0"/>
              </a:rPr>
              <a:t>i</a:t>
            </a:r>
            <a:r>
              <a:rPr lang="en-US" sz="2300" dirty="0" err="1" smtClean="0">
                <a:latin typeface="Times New Roman" charset="0"/>
              </a:rPr>
              <a:t>’</a:t>
            </a:r>
            <a:r>
              <a:rPr lang="en-US" altLang="ja-JP" sz="2300" dirty="0" err="1" smtClean="0">
                <a:latin typeface="Times New Roman" charset="0"/>
              </a:rPr>
              <a:t>s</a:t>
            </a:r>
            <a:r>
              <a:rPr lang="en-US" altLang="ja-JP" sz="2300" dirty="0" smtClean="0">
                <a:latin typeface="Times New Roman" charset="0"/>
              </a:rPr>
              <a:t> that minimize the squared error</a:t>
            </a:r>
          </a:p>
          <a:p>
            <a:pPr marL="382588" indent="-382588">
              <a:buFontTx/>
              <a:buNone/>
            </a:pPr>
            <a:r>
              <a:rPr lang="en-US" sz="2300" dirty="0" smtClean="0">
                <a:latin typeface="Times New Roman" charset="0"/>
              </a:rPr>
              <a:t>	</a:t>
            </a:r>
          </a:p>
          <a:p>
            <a:pPr marL="382588" indent="-382588">
              <a:buFontTx/>
              <a:buNone/>
            </a:pPr>
            <a:r>
              <a:rPr lang="en-US" sz="2300" dirty="0" smtClean="0">
                <a:latin typeface="Times New Roman" charset="0"/>
              </a:rPr>
              <a:t>			</a:t>
            </a:r>
            <a:endParaRPr lang="en-US" sz="2300" dirty="0">
              <a:latin typeface="Times New Roman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5389538"/>
              </p:ext>
            </p:extLst>
          </p:nvPr>
        </p:nvGraphicFramePr>
        <p:xfrm>
          <a:off x="3429000" y="5211762"/>
          <a:ext cx="2884487" cy="884238"/>
        </p:xfrm>
        <a:graphic>
          <a:graphicData uri="http://schemas.openxmlformats.org/presentationml/2006/ole">
            <p:oleObj spid="_x0000_s53283" name="Equation" r:id="rId4" imgW="1346200" imgH="419100" progId="Equation.3">
              <p:embed/>
            </p:oleObj>
          </a:graphicData>
        </a:graphic>
      </p:graphicFrame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FE3D1D-CC68-E440-A228-15E82C21D0EC}" type="slidenum">
              <a:rPr lang="en-US" sz="1400">
                <a:latin typeface="Times New Roman" charset="0"/>
              </a:rPr>
              <a:pPr eaLnBrk="1" hangingPunct="1"/>
              <a:t>20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Error minimization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44638"/>
            <a:ext cx="8991600" cy="4703762"/>
          </a:xfrm>
        </p:spPr>
        <p:txBody>
          <a:bodyPr/>
          <a:lstStyle/>
          <a:p>
            <a:r>
              <a:rPr lang="en-US" sz="2800">
                <a:latin typeface="Times New Roman" charset="0"/>
              </a:rPr>
              <a:t>Look at error E as a function of weights {wi}</a:t>
            </a:r>
          </a:p>
          <a:p>
            <a:r>
              <a:rPr lang="en-US" sz="2800">
                <a:latin typeface="Times New Roman" charset="0"/>
              </a:rPr>
              <a:t>Slide down gradient of E in weight space</a:t>
            </a:r>
          </a:p>
          <a:p>
            <a:r>
              <a:rPr lang="en-US" sz="2800">
                <a:latin typeface="Times New Roman" charset="0"/>
              </a:rPr>
              <a:t>Reach values of {wi} that correspond to minimum error</a:t>
            </a:r>
          </a:p>
          <a:p>
            <a:pPr lvl="1"/>
            <a:r>
              <a:rPr lang="en-US" sz="2400">
                <a:latin typeface="Times New Roman" charset="0"/>
              </a:rPr>
              <a:t>Look for global minimum</a:t>
            </a:r>
          </a:p>
          <a:p>
            <a:r>
              <a:rPr lang="en-US" sz="2800">
                <a:latin typeface="Times New Roman" charset="0"/>
              </a:rPr>
              <a:t>Example of 2-dimensional case:</a:t>
            </a:r>
          </a:p>
          <a:p>
            <a:pPr lvl="1"/>
            <a:r>
              <a:rPr lang="en-US" sz="2400">
                <a:latin typeface="Times New Roman" charset="0"/>
              </a:rPr>
              <a:t>E = w1*w1 + w2*w2</a:t>
            </a:r>
          </a:p>
          <a:p>
            <a:pPr lvl="1"/>
            <a:r>
              <a:rPr lang="en-US" sz="2400">
                <a:latin typeface="Times New Roman" charset="0"/>
              </a:rPr>
              <a:t>Minimum at w1=w2=0</a:t>
            </a:r>
          </a:p>
          <a:p>
            <a:r>
              <a:rPr lang="en-US" sz="2800">
                <a:latin typeface="Times New Roman" charset="0"/>
              </a:rPr>
              <a:t>Look at general case of n-dimensional space of weights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6B527B-BB9C-0842-B28F-32F2E5E6770C}" type="slidenum">
              <a:rPr lang="en-US" sz="1400">
                <a:latin typeface="Times New Roman" charset="0"/>
              </a:rPr>
              <a:pPr eaLnBrk="1" hangingPunct="1"/>
              <a:t>21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73063"/>
            <a:ext cx="46450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31875"/>
            <a:ext cx="8991600" cy="5521325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Gradient </a:t>
            </a:r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points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to the</a:t>
            </a:r>
            <a:br>
              <a:rPr lang="en-US" altLang="ja-JP">
                <a:latin typeface="Times New Roman" charset="0"/>
              </a:rPr>
            </a:br>
            <a:r>
              <a:rPr lang="en-US" altLang="ja-JP">
                <a:latin typeface="Times New Roman" charset="0"/>
              </a:rPr>
              <a:t>steepest increase:</a:t>
            </a: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Training rule: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where </a:t>
            </a:r>
            <a:r>
              <a:rPr lang="en-US" i="1">
                <a:latin typeface="Symbol" charset="0"/>
                <a:sym typeface="Symbol" charset="0"/>
              </a:rPr>
              <a:t></a:t>
            </a:r>
            <a:r>
              <a:rPr lang="en-US">
                <a:latin typeface="Times New Roman" charset="0"/>
              </a:rPr>
              <a:t> is a positive constant (</a:t>
            </a:r>
            <a:r>
              <a:rPr lang="en-US">
                <a:solidFill>
                  <a:srgbClr val="CC00CC"/>
                </a:solidFill>
                <a:latin typeface="Times New Roman" charset="0"/>
              </a:rPr>
              <a:t>learning rate</a:t>
            </a:r>
            <a:r>
              <a:rPr lang="en-US">
                <a:latin typeface="Times New Roman" charset="0"/>
              </a:rPr>
              <a:t>)</a:t>
            </a:r>
          </a:p>
          <a:p>
            <a:endParaRPr lang="en-US">
              <a:latin typeface="Times New Roman" charset="0"/>
            </a:endParaRPr>
          </a:p>
          <a:p>
            <a:pPr>
              <a:buFont typeface="Webdings" charset="0"/>
              <a:buNone/>
            </a:pPr>
            <a:r>
              <a:rPr lang="en-US">
                <a:latin typeface="Times New Roman" charset="0"/>
              </a:rPr>
              <a:t>	</a:t>
            </a:r>
          </a:p>
          <a:p>
            <a:r>
              <a:rPr lang="en-US">
                <a:latin typeface="Times New Roman" charset="0"/>
              </a:rPr>
              <a:t>How might one interpret this update rule?</a:t>
            </a:r>
          </a:p>
        </p:txBody>
      </p:sp>
      <p:sp>
        <p:nvSpPr>
          <p:cNvPr id="57348" name="Line 67"/>
          <p:cNvSpPr>
            <a:spLocks noChangeShapeType="1"/>
          </p:cNvSpPr>
          <p:nvPr/>
        </p:nvSpPr>
        <p:spPr bwMode="auto">
          <a:xfrm>
            <a:off x="5137150" y="1195388"/>
            <a:ext cx="1317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57349" name="Line 69"/>
          <p:cNvSpPr>
            <a:spLocks noChangeShapeType="1"/>
          </p:cNvSpPr>
          <p:nvPr/>
        </p:nvSpPr>
        <p:spPr bwMode="auto">
          <a:xfrm>
            <a:off x="5159375" y="2247900"/>
            <a:ext cx="176213" cy="74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57350" name="Line 70"/>
          <p:cNvSpPr>
            <a:spLocks noChangeShapeType="1"/>
          </p:cNvSpPr>
          <p:nvPr/>
        </p:nvSpPr>
        <p:spPr bwMode="auto">
          <a:xfrm>
            <a:off x="5137150" y="1182688"/>
            <a:ext cx="0" cy="1065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86493" tIns="43247" rIns="86493" bIns="43247">
            <a:spAutoFit/>
          </a:bodyPr>
          <a:lstStyle/>
          <a:p>
            <a:endParaRPr lang="en-US"/>
          </a:p>
        </p:txBody>
      </p:sp>
      <p:graphicFrame>
        <p:nvGraphicFramePr>
          <p:cNvPr id="57351" name="Object 2"/>
          <p:cNvGraphicFramePr>
            <a:graphicFrameLocks noChangeAspect="1"/>
          </p:cNvGraphicFramePr>
          <p:nvPr/>
        </p:nvGraphicFramePr>
        <p:xfrm>
          <a:off x="601663" y="1897063"/>
          <a:ext cx="3643312" cy="960437"/>
        </p:xfrm>
        <a:graphic>
          <a:graphicData uri="http://schemas.openxmlformats.org/presentationml/2006/ole">
            <p:oleObj spid="_x0000_s57424" name="Equation" r:id="rId5" imgW="1803400" imgH="482600" progId="Equation.3">
              <p:embed/>
            </p:oleObj>
          </a:graphicData>
        </a:graphic>
      </p:graphicFrame>
      <p:graphicFrame>
        <p:nvGraphicFramePr>
          <p:cNvPr id="57352" name="Object 3"/>
          <p:cNvGraphicFramePr>
            <a:graphicFrameLocks noChangeAspect="1"/>
          </p:cNvGraphicFramePr>
          <p:nvPr/>
        </p:nvGraphicFramePr>
        <p:xfrm>
          <a:off x="2667000" y="3381375"/>
          <a:ext cx="1922463" cy="428625"/>
        </p:xfrm>
        <a:graphic>
          <a:graphicData uri="http://schemas.openxmlformats.org/presentationml/2006/ole">
            <p:oleObj spid="_x0000_s57425" name="Equation" r:id="rId6" imgW="952087" imgH="215806" progId="Equation.3">
              <p:embed/>
            </p:oleObj>
          </a:graphicData>
        </a:graphic>
      </p:graphicFrame>
      <p:graphicFrame>
        <p:nvGraphicFramePr>
          <p:cNvPr id="57353" name="Object 4"/>
          <p:cNvGraphicFramePr>
            <a:graphicFrameLocks noChangeAspect="1"/>
          </p:cNvGraphicFramePr>
          <p:nvPr/>
        </p:nvGraphicFramePr>
        <p:xfrm>
          <a:off x="873125" y="4305300"/>
          <a:ext cx="1717675" cy="857250"/>
        </p:xfrm>
        <a:graphic>
          <a:graphicData uri="http://schemas.openxmlformats.org/presentationml/2006/ole">
            <p:oleObj spid="_x0000_s57426" name="Equation" r:id="rId7" imgW="850531" imgH="431613" progId="Equation.3">
              <p:embed/>
            </p:oleObj>
          </a:graphicData>
        </a:graphic>
      </p:graphicFrame>
      <p:sp>
        <p:nvSpPr>
          <p:cNvPr id="57354" name="TextBox 10"/>
          <p:cNvSpPr txBox="1">
            <a:spLocks noChangeArrowheads="1"/>
          </p:cNvSpPr>
          <p:nvPr/>
        </p:nvSpPr>
        <p:spPr bwMode="auto">
          <a:xfrm>
            <a:off x="6705600" y="3486150"/>
            <a:ext cx="2178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Parabola with a single minima</a:t>
            </a:r>
          </a:p>
        </p:txBody>
      </p:sp>
      <p:sp>
        <p:nvSpPr>
          <p:cNvPr id="57355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DDE1FD-5FAF-2445-8353-220498C450E2}" type="slidenum">
              <a:rPr lang="en-US" sz="1400">
                <a:latin typeface="Times New Roman" charset="0"/>
              </a:rPr>
              <a:pPr eaLnBrk="1" hangingPunct="1"/>
              <a:t>22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678238" y="857250"/>
          <a:ext cx="3741737" cy="3763963"/>
        </p:xfrm>
        <a:graphic>
          <a:graphicData uri="http://schemas.openxmlformats.org/presentationml/2006/ole">
            <p:oleObj spid="_x0000_s59446" name="Equation" r:id="rId4" imgW="2108200" imgH="2159000" progId="Equation.3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66825" y="4876800"/>
          <a:ext cx="6353175" cy="1465263"/>
        </p:xfrm>
        <a:graphic>
          <a:graphicData uri="http://schemas.openxmlformats.org/presentationml/2006/ole">
            <p:oleObj spid="_x0000_s59447" name="Equation" r:id="rId5" imgW="3352800" imgH="787400" progId="Equation.3">
              <p:embed/>
            </p:oleObj>
          </a:graphicData>
        </a:graphic>
      </p:graphicFrame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A82E16-6F68-C44D-B1C7-FC2F56DD2F6F}" type="slidenum">
              <a:rPr lang="en-US" sz="1400">
                <a:latin typeface="Times New Roman" charset="0"/>
              </a:rPr>
              <a:pPr eaLnBrk="1" hangingPunct="1"/>
              <a:t>23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 </a:t>
            </a:r>
            <a:r>
              <a:rPr lang="en-US" sz="3600" dirty="0">
                <a:latin typeface="Comic Sans MS" charset="0"/>
                <a:cs typeface="Comic Sans MS" charset="0"/>
              </a:rPr>
              <a:t>a</a:t>
            </a:r>
            <a:r>
              <a:rPr lang="en-US" sz="3600" dirty="0" smtClean="0">
                <a:latin typeface="Comic Sans MS" charset="0"/>
                <a:cs typeface="Comic Sans MS" charset="0"/>
              </a:rPr>
              <a:t>lgorithm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61442" name="Rectangle 301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334000"/>
          </a:xfrm>
        </p:spPr>
        <p:txBody>
          <a:bodyPr/>
          <a:lstStyle/>
          <a:p>
            <a:pPr marL="382588" indent="-382588">
              <a:buFontTx/>
              <a:buNone/>
            </a:pPr>
            <a:r>
              <a:rPr lang="en-US" dirty="0">
                <a:latin typeface="Times New Roman" charset="0"/>
              </a:rPr>
              <a:t>Gradient-Descent (</a:t>
            </a:r>
            <a:r>
              <a:rPr lang="en-US" i="1" dirty="0">
                <a:latin typeface="Times New Roman" charset="0"/>
              </a:rPr>
              <a:t>training examples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  <a:sym typeface="Symbol" charset="0"/>
              </a:rPr>
              <a:t></a:t>
            </a:r>
            <a:r>
              <a:rPr lang="en-US" dirty="0">
                <a:latin typeface="Times New Roman" charset="0"/>
              </a:rPr>
              <a:t>)</a:t>
            </a:r>
          </a:p>
          <a:p>
            <a:pPr marL="382588" indent="-382588">
              <a:buFontTx/>
              <a:buNone/>
            </a:pPr>
            <a:r>
              <a:rPr lang="en-US" dirty="0">
                <a:latin typeface="Times New Roman" charset="0"/>
              </a:rPr>
              <a:t>	</a:t>
            </a:r>
            <a:r>
              <a:rPr lang="en-US" i="1" dirty="0">
                <a:latin typeface="Times New Roman" charset="0"/>
              </a:rPr>
              <a:t>Each training example is a pair </a:t>
            </a:r>
            <a:r>
              <a:rPr lang="en-US" dirty="0">
                <a:latin typeface="Times New Roman" charset="0"/>
                <a:sym typeface="Symbol" charset="0"/>
              </a:rPr>
              <a:t></a:t>
            </a:r>
            <a:r>
              <a:rPr lang="en-US" i="1" dirty="0">
                <a:latin typeface="Times New Roman" charset="0"/>
                <a:sym typeface="Symbol" charset="0"/>
              </a:rPr>
              <a:t>x, t</a:t>
            </a:r>
            <a:r>
              <a:rPr lang="en-US" dirty="0">
                <a:latin typeface="Times New Roman" charset="0"/>
                <a:sym typeface="Symbol" charset="0"/>
              </a:rPr>
              <a:t></a:t>
            </a:r>
            <a:r>
              <a:rPr lang="en-US" i="1" dirty="0">
                <a:latin typeface="Times New Roman" charset="0"/>
                <a:sym typeface="Symbol" charset="0"/>
              </a:rPr>
              <a:t>: x </a:t>
            </a:r>
            <a:r>
              <a:rPr lang="en-US" i="1" dirty="0">
                <a:latin typeface="Times New Roman" charset="0"/>
              </a:rPr>
              <a:t>is the vector of input values, and t is the target output value. </a:t>
            </a:r>
            <a:r>
              <a:rPr lang="en-US" i="1" dirty="0">
                <a:latin typeface="Times New Roman" charset="0"/>
                <a:sym typeface="Symbol" charset="0"/>
              </a:rPr>
              <a:t></a:t>
            </a:r>
            <a:r>
              <a:rPr lang="en-US" i="1" dirty="0">
                <a:latin typeface="Times New Roman" charset="0"/>
              </a:rPr>
              <a:t> is the learning rate (e.g., </a:t>
            </a:r>
            <a:r>
              <a:rPr lang="en-US" dirty="0">
                <a:latin typeface="Times New Roman" charset="0"/>
              </a:rPr>
              <a:t>.05</a:t>
            </a:r>
            <a:r>
              <a:rPr lang="en-US" i="1" dirty="0">
                <a:latin typeface="Times New Roman" charset="0"/>
              </a:rPr>
              <a:t>).</a:t>
            </a:r>
          </a:p>
          <a:p>
            <a:pPr marL="382588" indent="-382588"/>
            <a:r>
              <a:rPr lang="en-US" dirty="0">
                <a:latin typeface="Times New Roman" charset="0"/>
              </a:rPr>
              <a:t>Initialize each 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to some small random value</a:t>
            </a:r>
          </a:p>
          <a:p>
            <a:pPr marL="382588" indent="-382588"/>
            <a:r>
              <a:rPr lang="en-US" dirty="0">
                <a:latin typeface="Times New Roman" charset="0"/>
              </a:rPr>
              <a:t>Repeat until the termination condition is met</a:t>
            </a:r>
          </a:p>
          <a:p>
            <a:pPr marL="809625" lvl="1" indent="-319088">
              <a:buFontTx/>
              <a:buAutoNum type="arabicPeriod"/>
            </a:pPr>
            <a:r>
              <a:rPr lang="en-US" dirty="0">
                <a:latin typeface="Times New Roman" charset="0"/>
              </a:rPr>
              <a:t>Initialize each </a:t>
            </a:r>
            <a:r>
              <a:rPr lang="el-GR" dirty="0">
                <a:latin typeface="Times New Roman" charset="0"/>
                <a:cs typeface="Times New Roman" charset="0"/>
              </a:rPr>
              <a:t>Δ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to zero</a:t>
            </a:r>
          </a:p>
          <a:p>
            <a:pPr marL="809625" lvl="1" indent="-319088">
              <a:buFontTx/>
              <a:buAutoNum type="arabicPeriod"/>
            </a:pPr>
            <a:r>
              <a:rPr lang="en-US" dirty="0">
                <a:latin typeface="Times New Roman" charset="0"/>
              </a:rPr>
              <a:t>For each training example </a:t>
            </a:r>
            <a:r>
              <a:rPr lang="en-US" dirty="0">
                <a:latin typeface="Times New Roman" charset="0"/>
                <a:sym typeface="Symbol" charset="0"/>
              </a:rPr>
              <a:t></a:t>
            </a:r>
            <a:r>
              <a:rPr lang="en-US" i="1" dirty="0">
                <a:latin typeface="Times New Roman" charset="0"/>
                <a:sym typeface="Symbol" charset="0"/>
              </a:rPr>
              <a:t>x, t</a:t>
            </a:r>
            <a:r>
              <a:rPr lang="en-US" dirty="0">
                <a:latin typeface="Times New Roman" charset="0"/>
                <a:sym typeface="Symbol" charset="0"/>
              </a:rPr>
              <a:t></a:t>
            </a:r>
            <a:r>
              <a:rPr lang="en-US" dirty="0">
                <a:latin typeface="Times New Roman" charset="0"/>
              </a:rPr>
              <a:t> </a:t>
            </a:r>
          </a:p>
          <a:p>
            <a:pPr marL="1247775" lvl="2" indent="-328613"/>
            <a:r>
              <a:rPr lang="en-US" sz="1800" dirty="0">
                <a:latin typeface="Times New Roman" charset="0"/>
              </a:rPr>
              <a:t>Input </a:t>
            </a:r>
            <a:r>
              <a:rPr lang="en-US" sz="1800" i="1" dirty="0">
                <a:latin typeface="Times New Roman" charset="0"/>
                <a:sym typeface="Symbol" charset="0"/>
              </a:rPr>
              <a:t>x</a:t>
            </a:r>
            <a:r>
              <a:rPr lang="en-US" sz="1800" dirty="0">
                <a:latin typeface="Times New Roman" charset="0"/>
              </a:rPr>
              <a:t> to the unit and compute the output </a:t>
            </a:r>
            <a:r>
              <a:rPr lang="en-US" sz="1800" i="1" dirty="0">
                <a:latin typeface="Times New Roman" charset="0"/>
              </a:rPr>
              <a:t>o</a:t>
            </a:r>
            <a:endParaRPr lang="en-US" sz="1800" i="1" baseline="-25000" dirty="0">
              <a:latin typeface="Times New Roman" charset="0"/>
            </a:endParaRPr>
          </a:p>
          <a:p>
            <a:pPr marL="1247775" lvl="2" indent="-328613"/>
            <a:r>
              <a:rPr lang="en-US" sz="1800" dirty="0">
                <a:latin typeface="Times New Roman" charset="0"/>
              </a:rPr>
              <a:t>For each linear unit weight 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/>
            </a:r>
            <a:br>
              <a:rPr lang="en-US" sz="1800" dirty="0">
                <a:latin typeface="Times New Roman" charset="0"/>
              </a:rPr>
            </a:br>
            <a:r>
              <a:rPr lang="en-US" sz="1800" dirty="0">
                <a:latin typeface="Times New Roman" charset="0"/>
              </a:rPr>
              <a:t>		 </a:t>
            </a:r>
            <a:r>
              <a:rPr lang="el-GR" sz="1800" dirty="0">
                <a:latin typeface="Times New Roman" charset="0"/>
                <a:cs typeface="Times New Roman" charset="0"/>
              </a:rPr>
              <a:t>Δ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i="1" dirty="0">
                <a:latin typeface="Times New Roman" charset="0"/>
                <a:cs typeface="Times New Roman" charset="0"/>
              </a:rPr>
              <a:t>←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l-GR" sz="1800" dirty="0">
                <a:latin typeface="Times New Roman" charset="0"/>
                <a:cs typeface="Times New Roman" charset="0"/>
              </a:rPr>
              <a:t>Δ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+ </a:t>
            </a:r>
            <a:r>
              <a:rPr lang="en-US" sz="1800" i="1" dirty="0">
                <a:latin typeface="Times New Roman" charset="0"/>
                <a:sym typeface="Symbol" charset="0"/>
              </a:rPr>
              <a:t>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 - </a:t>
            </a:r>
            <a:r>
              <a:rPr lang="en-US" sz="1800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en-US" sz="1800" i="1" baseline="-25000" dirty="0">
                <a:latin typeface="Times New Roman" charset="0"/>
              </a:rPr>
              <a:t>i</a:t>
            </a:r>
          </a:p>
          <a:p>
            <a:pPr marL="809625" lvl="1" indent="-319088">
              <a:buFontTx/>
              <a:buAutoNum type="arabicPeriod"/>
            </a:pPr>
            <a:r>
              <a:rPr lang="en-US" dirty="0">
                <a:latin typeface="Times New Roman" charset="0"/>
              </a:rPr>
              <a:t>For each linear unit weight 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/>
            </a:r>
            <a:br>
              <a:rPr lang="en-US" sz="1800" dirty="0">
                <a:latin typeface="Times New Roman" charset="0"/>
              </a:rPr>
            </a:br>
            <a:r>
              <a:rPr lang="en-US" sz="1800" i="1" baseline="-25000" dirty="0">
                <a:latin typeface="Times New Roman" charset="0"/>
              </a:rPr>
              <a:t>			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i="1" dirty="0">
                <a:latin typeface="Times New Roman" charset="0"/>
                <a:cs typeface="Times New Roman" charset="0"/>
              </a:rPr>
              <a:t>←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+ </a:t>
            </a:r>
            <a:r>
              <a:rPr lang="el-GR" sz="1800" dirty="0">
                <a:latin typeface="Times New Roman" charset="0"/>
                <a:cs typeface="Times New Roman" charset="0"/>
              </a:rPr>
              <a:t>Δ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endParaRPr lang="en-US" sz="1800" i="1" baseline="-25000" dirty="0">
              <a:latin typeface="Times New Roman" charset="0"/>
            </a:endParaRPr>
          </a:p>
          <a:p>
            <a:pPr marL="382588" indent="-382588"/>
            <a:r>
              <a:rPr lang="en-US" dirty="0">
                <a:latin typeface="Times New Roman" charset="0"/>
              </a:rPr>
              <a:t>At each iteration, consider reducing </a:t>
            </a:r>
            <a:r>
              <a:rPr lang="en-US" i="1" dirty="0">
                <a:latin typeface="Times New Roman" charset="0"/>
                <a:sym typeface="Symbol" charset="0"/>
              </a:rPr>
              <a:t></a:t>
            </a:r>
            <a:endParaRPr lang="en-US" i="1" baseline="-25000" dirty="0">
              <a:latin typeface="Times New Roman" charset="0"/>
            </a:endParaRPr>
          </a:p>
          <a:p>
            <a:pPr marL="382588" indent="-382588"/>
            <a:endParaRPr lang="en-US" dirty="0">
              <a:latin typeface="Times New Roman" charset="0"/>
            </a:endParaRPr>
          </a:p>
        </p:txBody>
      </p:sp>
      <p:sp>
        <p:nvSpPr>
          <p:cNvPr id="6144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9EC26F-A5E4-2B4F-826C-427BADC1B274}" type="slidenum">
              <a:rPr lang="en-US" sz="1400">
                <a:latin typeface="Times New Roman" charset="0"/>
              </a:rPr>
              <a:pPr eaLnBrk="1" hangingPunct="1"/>
              <a:t>24</a:t>
            </a:fld>
            <a:endParaRPr lang="en-US" sz="1400" dirty="0">
              <a:latin typeface="Times New Roman" charset="0"/>
            </a:endParaRP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5486400" y="4876800"/>
            <a:ext cx="36343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Also called </a:t>
            </a:r>
          </a:p>
          <a:p>
            <a:pPr marL="285750" indent="-285750" eaLnBrk="1" hangingPunct="1">
              <a:buFont typeface="Arial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LMS (Least Mean Square) rule</a:t>
            </a:r>
          </a:p>
          <a:p>
            <a:pPr marL="285750" indent="-285750" eaLnBrk="1" hangingPunct="1">
              <a:buFont typeface="Arial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Delta rule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839200" cy="838200"/>
          </a:xfrm>
        </p:spPr>
        <p:txBody>
          <a:bodyPr/>
          <a:lstStyle/>
          <a:p>
            <a:r>
              <a:rPr lang="en-US" dirty="0">
                <a:latin typeface="Comic Sans MS" charset="0"/>
                <a:cs typeface="Comic Sans MS" charset="0"/>
              </a:rPr>
              <a:t>Incremental (Stochastic) Gradient Descent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8613" indent="-328613">
              <a:lnSpc>
                <a:spcPct val="90000"/>
              </a:lnSpc>
              <a:buFontTx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Batch mode Gradient Descent:</a:t>
            </a:r>
            <a:endParaRPr lang="en-US" dirty="0" smtClean="0">
              <a:ea typeface="+mn-ea"/>
              <a:cs typeface="+mn-cs"/>
            </a:endParaRPr>
          </a:p>
          <a:p>
            <a:pPr marL="328613" indent="-328613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Repeat</a:t>
            </a:r>
          </a:p>
          <a:p>
            <a:pPr marL="809625" lvl="1" indent="-373063">
              <a:lnSpc>
                <a:spcPct val="90000"/>
              </a:lnSpc>
              <a:buFont typeface="Webdings" pitchFamily="18" charset="2"/>
              <a:buAutoNum type="arabicPeriod"/>
              <a:defRPr/>
            </a:pPr>
            <a:r>
              <a:rPr lang="en-US" dirty="0" smtClean="0"/>
              <a:t>Compute the gradient</a:t>
            </a:r>
          </a:p>
          <a:p>
            <a:pPr marL="809625" lvl="1" indent="-373063">
              <a:lnSpc>
                <a:spcPct val="90000"/>
              </a:lnSpc>
              <a:buFont typeface="Webdings" pitchFamily="18" charset="2"/>
              <a:buAutoNum type="arabicPeriod"/>
              <a:defRPr/>
            </a:pPr>
            <a:r>
              <a:rPr lang="en-US" dirty="0" smtClean="0"/>
              <a:t>  </a:t>
            </a:r>
          </a:p>
          <a:p>
            <a:pPr marL="328613" indent="-328613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marL="328613" indent="-328613">
              <a:lnSpc>
                <a:spcPct val="90000"/>
              </a:lnSpc>
              <a:buFontTx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Incremental mode Gradient Descent:</a:t>
            </a:r>
          </a:p>
          <a:p>
            <a:pPr marL="328613" indent="-328613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Repeat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dirty="0" smtClean="0"/>
              <a:t>For each training example </a:t>
            </a:r>
            <a:r>
              <a:rPr lang="en-US" i="1" dirty="0" smtClean="0"/>
              <a:t>d</a:t>
            </a:r>
            <a:r>
              <a:rPr lang="en-US" dirty="0" smtClean="0"/>
              <a:t> in </a:t>
            </a:r>
            <a:r>
              <a:rPr lang="en-US" i="1" dirty="0" smtClean="0"/>
              <a:t>D</a:t>
            </a:r>
          </a:p>
          <a:p>
            <a:pPr marL="1314450" lvl="2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Compute the gradient</a:t>
            </a:r>
          </a:p>
          <a:p>
            <a:pPr marL="1314450" lvl="2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600" dirty="0" smtClean="0"/>
              <a:t> </a:t>
            </a:r>
            <a:endParaRPr lang="en-US" dirty="0" smtClean="0"/>
          </a:p>
          <a:p>
            <a:pPr marL="328613" indent="-328613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Incremental can approximate batch if </a:t>
            </a:r>
            <a:r>
              <a:rPr lang="en-US" i="1" dirty="0" smtClean="0">
                <a:ea typeface="+mn-ea"/>
                <a:cs typeface="+mn-cs"/>
                <a:sym typeface="Symbol" pitchFamily="18" charset="2"/>
              </a:rPr>
              <a:t></a:t>
            </a:r>
            <a:r>
              <a:rPr lang="en-US" dirty="0" smtClean="0"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 smtClean="0">
                <a:ea typeface="+mn-ea"/>
                <a:cs typeface="+mn-cs"/>
              </a:rPr>
              <a:t>is small enough</a:t>
            </a: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3886200" y="2057400"/>
          <a:ext cx="835025" cy="349250"/>
        </p:xfrm>
        <a:graphic>
          <a:graphicData uri="http://schemas.openxmlformats.org/presentationml/2006/ole">
            <p:oleObj spid="_x0000_s65677" name="Equation" r:id="rId4" imgW="507780" imgH="215806" progId="Equation.3">
              <p:embed/>
            </p:oleObj>
          </a:graphicData>
        </a:graphic>
      </p:graphicFrame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1685925" y="2438400"/>
          <a:ext cx="2111375" cy="392113"/>
        </p:xfrm>
        <a:graphic>
          <a:graphicData uri="http://schemas.openxmlformats.org/presentationml/2006/ole">
            <p:oleObj spid="_x0000_s65678" name="Equation" r:id="rId5" imgW="1143000" imgH="215900" progId="Equation.3">
              <p:embed/>
            </p:oleObj>
          </a:graphicData>
        </a:graphic>
      </p:graphicFrame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4419600" y="4511675"/>
          <a:ext cx="804863" cy="365125"/>
        </p:xfrm>
        <a:graphic>
          <a:graphicData uri="http://schemas.openxmlformats.org/presentationml/2006/ole">
            <p:oleObj spid="_x0000_s65679" name="Equation" r:id="rId6" imgW="495085" imgH="228501" progId="Equation.3">
              <p:embed/>
            </p:oleObj>
          </a:graphicData>
        </a:graphic>
      </p:graphicFrame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2133600" y="4876800"/>
          <a:ext cx="2281238" cy="454025"/>
        </p:xfrm>
        <a:graphic>
          <a:graphicData uri="http://schemas.openxmlformats.org/presentationml/2006/ole">
            <p:oleObj spid="_x0000_s65680" name="Equation" r:id="rId7" imgW="1130300" imgH="228600" progId="Equation.3">
              <p:embed/>
            </p:oleObj>
          </a:graphicData>
        </a:graphic>
      </p:graphicFrame>
      <p:graphicFrame>
        <p:nvGraphicFramePr>
          <p:cNvPr id="65543" name="Object 6"/>
          <p:cNvGraphicFramePr>
            <a:graphicFrameLocks noChangeAspect="1"/>
          </p:cNvGraphicFramePr>
          <p:nvPr/>
        </p:nvGraphicFramePr>
        <p:xfrm>
          <a:off x="5105400" y="1206500"/>
          <a:ext cx="2405063" cy="698500"/>
        </p:xfrm>
        <a:graphic>
          <a:graphicData uri="http://schemas.openxmlformats.org/presentationml/2006/ole">
            <p:oleObj spid="_x0000_s65681" name="Equation" r:id="rId8" imgW="1422400" imgH="419100" progId="Equation.3">
              <p:embed/>
            </p:oleObj>
          </a:graphicData>
        </a:graphic>
      </p:graphicFrame>
      <p:graphicFrame>
        <p:nvGraphicFramePr>
          <p:cNvPr id="65544" name="Object 7"/>
          <p:cNvGraphicFramePr>
            <a:graphicFrameLocks noChangeAspect="1"/>
          </p:cNvGraphicFramePr>
          <p:nvPr/>
        </p:nvGraphicFramePr>
        <p:xfrm>
          <a:off x="5562600" y="3175000"/>
          <a:ext cx="1974850" cy="635000"/>
        </p:xfrm>
        <a:graphic>
          <a:graphicData uri="http://schemas.openxmlformats.org/presentationml/2006/ole">
            <p:oleObj spid="_x0000_s65682" name="Equation" r:id="rId9" imgW="1205977" imgH="393529" progId="Equation.3">
              <p:embed/>
            </p:oleObj>
          </a:graphicData>
        </a:graphic>
      </p:graphicFrame>
      <p:sp>
        <p:nvSpPr>
          <p:cNvPr id="6554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C7B47B-8929-A742-BD8C-E2FD086DD8D3}" type="slidenum">
              <a:rPr lang="en-US" sz="1400">
                <a:latin typeface="Times New Roman" charset="0"/>
              </a:rPr>
              <a:pPr eaLnBrk="1" hangingPunct="1"/>
              <a:t>25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838200"/>
          </a:xfrm>
        </p:spPr>
        <p:txBody>
          <a:bodyPr/>
          <a:lstStyle/>
          <a:p>
            <a:r>
              <a:rPr lang="en-US" dirty="0">
                <a:latin typeface="Comic Sans MS" charset="0"/>
                <a:cs typeface="Comic Sans MS" charset="0"/>
              </a:rPr>
              <a:t>Incremental Gradient Descent Algorithm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09675"/>
            <a:ext cx="8991600" cy="5648325"/>
          </a:xfrm>
        </p:spPr>
        <p:txBody>
          <a:bodyPr/>
          <a:lstStyle/>
          <a:p>
            <a:pPr marL="382588" indent="-382588">
              <a:buFontTx/>
              <a:buNone/>
            </a:pPr>
            <a:r>
              <a:rPr lang="en-US">
                <a:latin typeface="Times New Roman" charset="0"/>
              </a:rPr>
              <a:t>Incremental-Gradient-Descent (</a:t>
            </a:r>
            <a:r>
              <a:rPr lang="en-US" i="1">
                <a:latin typeface="Times New Roman" charset="0"/>
              </a:rPr>
              <a:t>training examples</a:t>
            </a:r>
            <a:r>
              <a:rPr lang="en-US">
                <a:latin typeface="Times New Roman" charset="0"/>
              </a:rPr>
              <a:t>, </a:t>
            </a:r>
            <a:r>
              <a:rPr lang="en-US" i="1">
                <a:latin typeface="Symbol" charset="0"/>
                <a:sym typeface="Symbol" charset="0"/>
              </a:rPr>
              <a:t></a:t>
            </a:r>
            <a:r>
              <a:rPr lang="en-US">
                <a:latin typeface="Times New Roman" charset="0"/>
              </a:rPr>
              <a:t>)</a:t>
            </a:r>
          </a:p>
          <a:p>
            <a:pPr marL="382588" indent="-382588">
              <a:buFontTx/>
              <a:buNone/>
            </a:pPr>
            <a:r>
              <a:rPr lang="en-US" sz="2300">
                <a:latin typeface="Times New Roman" charset="0"/>
              </a:rPr>
              <a:t>	</a:t>
            </a:r>
            <a:r>
              <a:rPr lang="en-US" sz="2300" i="1">
                <a:latin typeface="Times New Roman" charset="0"/>
              </a:rPr>
              <a:t>Each training example is a pair </a:t>
            </a:r>
            <a:r>
              <a:rPr lang="en-US" sz="2300">
                <a:latin typeface="Times New Roman" charset="0"/>
                <a:sym typeface="Symbol" charset="0"/>
              </a:rPr>
              <a:t></a:t>
            </a:r>
            <a:r>
              <a:rPr lang="en-US" sz="2300" i="1">
                <a:latin typeface="Times New Roman" charset="0"/>
                <a:sym typeface="Symbol" charset="0"/>
              </a:rPr>
              <a:t>x, t</a:t>
            </a:r>
            <a:r>
              <a:rPr lang="en-US" sz="2300">
                <a:latin typeface="Times New Roman" charset="0"/>
                <a:sym typeface="Symbol" charset="0"/>
              </a:rPr>
              <a:t></a:t>
            </a:r>
            <a:r>
              <a:rPr lang="en-US" sz="2300" i="1">
                <a:latin typeface="Times New Roman" charset="0"/>
                <a:sym typeface="Symbol" charset="0"/>
              </a:rPr>
              <a:t>: x </a:t>
            </a:r>
            <a:r>
              <a:rPr lang="en-US" sz="2300" i="1">
                <a:latin typeface="Times New Roman" charset="0"/>
              </a:rPr>
              <a:t>is the vector of input values, and t is the target output value. </a:t>
            </a:r>
            <a:r>
              <a:rPr lang="en-US" sz="2300" i="1">
                <a:latin typeface="Times New Roman" charset="0"/>
                <a:sym typeface="Symbol" charset="0"/>
              </a:rPr>
              <a:t></a:t>
            </a:r>
            <a:r>
              <a:rPr lang="en-US" sz="2300" i="1">
                <a:latin typeface="Times New Roman" charset="0"/>
              </a:rPr>
              <a:t> is the learning rate (e.g., </a:t>
            </a:r>
            <a:r>
              <a:rPr lang="en-US" sz="2300">
                <a:latin typeface="Times New Roman" charset="0"/>
              </a:rPr>
              <a:t>.05</a:t>
            </a:r>
            <a:r>
              <a:rPr lang="en-US" sz="2300" i="1">
                <a:latin typeface="Times New Roman" charset="0"/>
              </a:rPr>
              <a:t>).</a:t>
            </a:r>
          </a:p>
          <a:p>
            <a:pPr marL="382588" indent="-382588"/>
            <a:r>
              <a:rPr lang="en-US">
                <a:latin typeface="Times New Roman" charset="0"/>
              </a:rPr>
              <a:t>Initialize each </a:t>
            </a:r>
            <a:r>
              <a:rPr lang="en-US" i="1">
                <a:latin typeface="Times New Roman" charset="0"/>
              </a:rPr>
              <a:t>w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en-US">
                <a:latin typeface="Times New Roman" charset="0"/>
              </a:rPr>
              <a:t> to some small random value</a:t>
            </a:r>
          </a:p>
          <a:p>
            <a:pPr marL="382588" indent="-382588"/>
            <a:r>
              <a:rPr lang="en-US">
                <a:latin typeface="Times New Roman" charset="0"/>
              </a:rPr>
              <a:t>Repeat until the termination condition is met</a:t>
            </a:r>
          </a:p>
          <a:p>
            <a:pPr marL="809625" lvl="1" indent="-319088">
              <a:buFontTx/>
              <a:buAutoNum type="arabicPeriod"/>
            </a:pPr>
            <a:r>
              <a:rPr lang="en-US">
                <a:latin typeface="Times New Roman" charset="0"/>
              </a:rPr>
              <a:t>Initialize each </a:t>
            </a:r>
            <a:r>
              <a:rPr lang="en-US">
                <a:latin typeface="Symbol" charset="0"/>
              </a:rPr>
              <a:t>D</a:t>
            </a:r>
            <a:r>
              <a:rPr lang="en-US" i="1">
                <a:latin typeface="Times New Roman" charset="0"/>
              </a:rPr>
              <a:t>w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en-US">
                <a:latin typeface="Symbol" charset="0"/>
              </a:rPr>
              <a:t> </a:t>
            </a:r>
            <a:r>
              <a:rPr lang="en-US">
                <a:latin typeface="Times New Roman" charset="0"/>
              </a:rPr>
              <a:t>to zero</a:t>
            </a:r>
          </a:p>
          <a:p>
            <a:pPr marL="809625" lvl="1" indent="-319088">
              <a:buFontTx/>
              <a:buAutoNum type="arabicPeriod"/>
            </a:pPr>
            <a:r>
              <a:rPr lang="en-US">
                <a:latin typeface="Times New Roman" charset="0"/>
              </a:rPr>
              <a:t>For each </a:t>
            </a:r>
            <a:r>
              <a:rPr lang="en-US">
                <a:latin typeface="Times New Roman" charset="0"/>
                <a:sym typeface="Symbol" charset="0"/>
              </a:rPr>
              <a:t></a:t>
            </a:r>
            <a:r>
              <a:rPr lang="en-US" i="1">
                <a:latin typeface="Times New Roman" charset="0"/>
                <a:sym typeface="Symbol" charset="0"/>
              </a:rPr>
              <a:t>x, t</a:t>
            </a:r>
            <a:r>
              <a:rPr lang="en-US">
                <a:latin typeface="Times New Roman" charset="0"/>
                <a:sym typeface="Symbol" charset="0"/>
              </a:rPr>
              <a:t></a:t>
            </a:r>
            <a:r>
              <a:rPr lang="en-US">
                <a:latin typeface="Times New Roman" charset="0"/>
              </a:rPr>
              <a:t> </a:t>
            </a:r>
          </a:p>
          <a:p>
            <a:pPr marL="1247775" lvl="2" indent="-328613"/>
            <a:r>
              <a:rPr lang="en-US">
                <a:latin typeface="Times New Roman" charset="0"/>
              </a:rPr>
              <a:t>Input </a:t>
            </a:r>
            <a:r>
              <a:rPr lang="en-US" i="1">
                <a:latin typeface="Times New Roman" charset="0"/>
                <a:sym typeface="Symbol" charset="0"/>
              </a:rPr>
              <a:t>x</a:t>
            </a:r>
            <a:r>
              <a:rPr lang="en-US">
                <a:latin typeface="Times New Roman" charset="0"/>
              </a:rPr>
              <a:t> to the unit and compute output </a:t>
            </a:r>
            <a:r>
              <a:rPr lang="en-US" i="1">
                <a:latin typeface="Times New Roman" charset="0"/>
              </a:rPr>
              <a:t>o</a:t>
            </a:r>
          </a:p>
          <a:p>
            <a:pPr marL="1247775" lvl="2" indent="-328613"/>
            <a:r>
              <a:rPr lang="en-US">
                <a:latin typeface="Times New Roman" charset="0"/>
              </a:rPr>
              <a:t>For each linear unit weight </a:t>
            </a:r>
            <a:r>
              <a:rPr lang="en-US" i="1">
                <a:latin typeface="Times New Roman" charset="0"/>
              </a:rPr>
              <a:t>w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		 </a:t>
            </a:r>
            <a:r>
              <a:rPr lang="en-US" i="1">
                <a:latin typeface="Times New Roman" charset="0"/>
              </a:rPr>
              <a:t>w</a:t>
            </a:r>
            <a:r>
              <a:rPr lang="en-US" i="1" baseline="-25000">
                <a:latin typeface="Times New Roman" charset="0"/>
              </a:rPr>
              <a:t>i </a:t>
            </a:r>
            <a:r>
              <a:rPr lang="en-US" i="1">
                <a:latin typeface="Times New Roman" charset="0"/>
                <a:cs typeface="Times New Roman" charset="0"/>
              </a:rPr>
              <a:t>←</a:t>
            </a:r>
            <a:r>
              <a:rPr lang="en-US">
                <a:latin typeface="Times New Roman" charset="0"/>
              </a:rPr>
              <a:t> </a:t>
            </a:r>
            <a:r>
              <a:rPr lang="en-US" i="1">
                <a:latin typeface="Times New Roman" charset="0"/>
              </a:rPr>
              <a:t>w</a:t>
            </a:r>
            <a:r>
              <a:rPr lang="en-US" i="1" baseline="-25000">
                <a:latin typeface="Times New Roman" charset="0"/>
              </a:rPr>
              <a:t>i </a:t>
            </a:r>
            <a:r>
              <a:rPr lang="en-US">
                <a:latin typeface="Times New Roman" charset="0"/>
              </a:rPr>
              <a:t>+ </a:t>
            </a:r>
            <a:r>
              <a:rPr lang="en-US" i="1">
                <a:latin typeface="Times New Roman" charset="0"/>
                <a:sym typeface="Symbol" charset="0"/>
              </a:rPr>
              <a:t> 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t</a:t>
            </a:r>
            <a:r>
              <a:rPr lang="en-US">
                <a:latin typeface="Times New Roman" charset="0"/>
              </a:rPr>
              <a:t> - </a:t>
            </a:r>
            <a:r>
              <a:rPr lang="en-US" i="1">
                <a:latin typeface="Times New Roman" charset="0"/>
              </a:rPr>
              <a:t>o</a:t>
            </a:r>
            <a:r>
              <a:rPr lang="en-US">
                <a:latin typeface="Times New Roman" charset="0"/>
              </a:rPr>
              <a:t>) 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i</a:t>
            </a:r>
          </a:p>
        </p:txBody>
      </p:sp>
      <p:sp>
        <p:nvSpPr>
          <p:cNvPr id="675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8EE766-C1A8-944F-9627-A2AB21FA2E5A}" type="slidenum">
              <a:rPr lang="en-US" sz="1400">
                <a:latin typeface="Times New Roman" charset="0"/>
              </a:rPr>
              <a:pPr eaLnBrk="1" hangingPunct="1"/>
              <a:t>26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vs. Delta rule </a:t>
            </a:r>
            <a:r>
              <a:rPr lang="en-US" sz="3600" dirty="0">
                <a:latin typeface="Comic Sans MS" charset="0"/>
                <a:cs typeface="Comic Sans MS" charset="0"/>
              </a:rPr>
              <a:t>t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raining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sz="2800" dirty="0">
                <a:latin typeface="Times New Roman" charset="0"/>
              </a:rPr>
              <a:t>Perceptron training rule guaranteed to succeed if</a:t>
            </a:r>
          </a:p>
          <a:p>
            <a:pPr lvl="1"/>
            <a:r>
              <a:rPr lang="en-US" sz="2400" dirty="0">
                <a:latin typeface="Times New Roman" charset="0"/>
              </a:rPr>
              <a:t>Training examples are linearly separable</a:t>
            </a:r>
          </a:p>
          <a:p>
            <a:pPr lvl="1"/>
            <a:r>
              <a:rPr lang="en-US" sz="2400" dirty="0">
                <a:latin typeface="Times New Roman" charset="0"/>
              </a:rPr>
              <a:t>Sufficiently small learning rate </a:t>
            </a:r>
          </a:p>
          <a:p>
            <a:r>
              <a:rPr lang="en-US" sz="2800" dirty="0" smtClean="0">
                <a:latin typeface="Times New Roman" charset="0"/>
              </a:rPr>
              <a:t>Delta training </a:t>
            </a:r>
            <a:r>
              <a:rPr lang="en-US" sz="2800" dirty="0">
                <a:latin typeface="Times New Roman" charset="0"/>
              </a:rPr>
              <a:t>rule uses gradient descent</a:t>
            </a:r>
          </a:p>
          <a:p>
            <a:pPr lvl="1"/>
            <a:r>
              <a:rPr lang="en-US" sz="2400" dirty="0">
                <a:latin typeface="Times New Roman" charset="0"/>
              </a:rPr>
              <a:t>Guaranteed to converge to hypothesis with minimum squared error</a:t>
            </a:r>
          </a:p>
          <a:p>
            <a:pPr lvl="2"/>
            <a:r>
              <a:rPr lang="en-US" sz="2400" dirty="0">
                <a:latin typeface="Times New Roman" charset="0"/>
              </a:rPr>
              <a:t>Given sufficiently small learning rate </a:t>
            </a:r>
          </a:p>
          <a:p>
            <a:pPr lvl="2"/>
            <a:r>
              <a:rPr lang="en-US" sz="2400" dirty="0">
                <a:latin typeface="Times New Roman" charset="0"/>
              </a:rPr>
              <a:t>Even when training data contains noise</a:t>
            </a:r>
          </a:p>
          <a:p>
            <a:pPr lvl="2"/>
            <a:r>
              <a:rPr lang="en-US" sz="2400" dirty="0">
                <a:latin typeface="Times New Roman" charset="0"/>
              </a:rPr>
              <a:t>Even when training data not linearly separable</a:t>
            </a:r>
            <a:endParaRPr lang="en-US" sz="2400" i="1" dirty="0">
              <a:latin typeface="Times New Roman" charset="0"/>
            </a:endParaRPr>
          </a:p>
          <a:p>
            <a:r>
              <a:rPr lang="en-US" sz="2800" dirty="0">
                <a:latin typeface="Times New Roman" charset="0"/>
              </a:rPr>
              <a:t>Can generalize linear units to units with threshold</a:t>
            </a:r>
          </a:p>
          <a:p>
            <a:pPr lvl="1"/>
            <a:r>
              <a:rPr lang="en-US" sz="2400" dirty="0">
                <a:latin typeface="Times New Roman" charset="0"/>
              </a:rPr>
              <a:t>Just threshold the results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DA56F7-2407-C44A-88A8-729C8E65427A}" type="slidenum">
              <a:rPr lang="en-US" sz="1400">
                <a:latin typeface="Times New Roman" charset="0"/>
              </a:rPr>
              <a:pPr eaLnBrk="1" hangingPunct="1"/>
              <a:t>27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vs. Delta rule training</a:t>
            </a:r>
            <a:endParaRPr lang="en-US" dirty="0">
              <a:latin typeface="Comic Sans MS" charset="0"/>
              <a:cs typeface="Comic Sans MS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3638"/>
            <a:ext cx="8991600" cy="5846762"/>
          </a:xfrm>
        </p:spPr>
        <p:txBody>
          <a:bodyPr/>
          <a:lstStyle/>
          <a:p>
            <a:r>
              <a:rPr lang="en-US" sz="3000" dirty="0" smtClean="0">
                <a:latin typeface="Times New Roman" charset="0"/>
              </a:rPr>
              <a:t>Delta/</a:t>
            </a:r>
            <a:r>
              <a:rPr lang="en-US" sz="3000" dirty="0">
                <a:latin typeface="Times New Roman" charset="0"/>
              </a:rPr>
              <a:t>perceptron </a:t>
            </a:r>
            <a:r>
              <a:rPr lang="en-US" sz="3000" dirty="0" smtClean="0">
                <a:latin typeface="Times New Roman" charset="0"/>
              </a:rPr>
              <a:t>training rules appear same </a:t>
            </a:r>
            <a:r>
              <a:rPr lang="en-US" sz="3000" i="1" dirty="0">
                <a:latin typeface="Times New Roman" charset="0"/>
              </a:rPr>
              <a:t>but</a:t>
            </a:r>
          </a:p>
          <a:p>
            <a:pPr lvl="1"/>
            <a:r>
              <a:rPr lang="en-US" dirty="0">
                <a:latin typeface="Times New Roman" charset="0"/>
              </a:rPr>
              <a:t>Perceptron rule trains discontinuous units</a:t>
            </a:r>
          </a:p>
          <a:p>
            <a:pPr lvl="2"/>
            <a:r>
              <a:rPr lang="en-US" dirty="0">
                <a:latin typeface="Times New Roman" charset="0"/>
              </a:rPr>
              <a:t>Guaranteed to converge under limited conditions</a:t>
            </a:r>
          </a:p>
          <a:p>
            <a:pPr lvl="2"/>
            <a:r>
              <a:rPr lang="en-US" dirty="0">
                <a:latin typeface="Times New Roman" charset="0"/>
              </a:rPr>
              <a:t>May not converge in general</a:t>
            </a:r>
          </a:p>
          <a:p>
            <a:pPr lvl="1"/>
            <a:r>
              <a:rPr lang="en-US" dirty="0">
                <a:latin typeface="Times New Roman" charset="0"/>
              </a:rPr>
              <a:t>Gradient rules trains over continuous </a:t>
            </a:r>
            <a:r>
              <a:rPr lang="en-US" dirty="0" smtClean="0">
                <a:latin typeface="Times New Roman" charset="0"/>
              </a:rPr>
              <a:t>response (</a:t>
            </a:r>
            <a:r>
              <a:rPr lang="en-US" dirty="0" err="1" smtClean="0">
                <a:latin typeface="Times New Roman" charset="0"/>
              </a:rPr>
              <a:t>unthresholded</a:t>
            </a:r>
            <a:r>
              <a:rPr lang="en-US" dirty="0" smtClean="0">
                <a:latin typeface="Times New Roman" charset="0"/>
              </a:rPr>
              <a:t> outputs)</a:t>
            </a:r>
            <a:endParaRPr lang="en-US" dirty="0">
              <a:latin typeface="Times New Roman" charset="0"/>
            </a:endParaRPr>
          </a:p>
          <a:p>
            <a:pPr lvl="2"/>
            <a:r>
              <a:rPr lang="en-US" dirty="0">
                <a:latin typeface="Times New Roman" charset="0"/>
              </a:rPr>
              <a:t>Gradient rule always converges</a:t>
            </a:r>
          </a:p>
          <a:p>
            <a:pPr lvl="3"/>
            <a:r>
              <a:rPr lang="en-US" dirty="0">
                <a:latin typeface="Times New Roman" charset="0"/>
              </a:rPr>
              <a:t>Even with noisy training data</a:t>
            </a:r>
          </a:p>
          <a:p>
            <a:pPr lvl="3"/>
            <a:r>
              <a:rPr lang="en-US" dirty="0">
                <a:latin typeface="Times New Roman" charset="0"/>
              </a:rPr>
              <a:t>Even with non-separable training data</a:t>
            </a:r>
          </a:p>
          <a:p>
            <a:pPr lvl="1"/>
            <a:r>
              <a:rPr lang="en-US" dirty="0">
                <a:latin typeface="Times New Roman" charset="0"/>
              </a:rPr>
              <a:t>Gradient descent generalizes to other continuous responses</a:t>
            </a:r>
          </a:p>
          <a:p>
            <a:pPr lvl="1"/>
            <a:r>
              <a:rPr lang="en-US" dirty="0">
                <a:latin typeface="Times New Roman" charset="0"/>
              </a:rPr>
              <a:t>Can train perceptron with LMS rule</a:t>
            </a:r>
          </a:p>
          <a:p>
            <a:pPr lvl="2"/>
            <a:r>
              <a:rPr lang="en-US" dirty="0" smtClean="0">
                <a:latin typeface="Times New Roman" charset="0"/>
              </a:rPr>
              <a:t>get </a:t>
            </a:r>
            <a:r>
              <a:rPr lang="en-US" dirty="0">
                <a:latin typeface="Times New Roman" charset="0"/>
              </a:rPr>
              <a:t>prediction by </a:t>
            </a:r>
            <a:r>
              <a:rPr lang="en-US" dirty="0" err="1">
                <a:latin typeface="Times New Roman" charset="0"/>
              </a:rPr>
              <a:t>thresholding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outputs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22DDBC-5C10-894E-8834-6675B73DC6A3}" type="slidenum">
              <a:rPr lang="en-US" sz="1400">
                <a:latin typeface="Times New Roman" charset="0"/>
              </a:rPr>
              <a:pPr eaLnBrk="1" hangingPunct="1"/>
              <a:t>28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838200"/>
          </a:xfrm>
        </p:spPr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Multilayer networks of </a:t>
            </a:r>
            <a:r>
              <a:rPr lang="en-US" sz="3600" i="1">
                <a:latin typeface="Comic Sans MS" charset="0"/>
                <a:cs typeface="Comic Sans MS" charset="0"/>
              </a:rPr>
              <a:t>sigmoid</a:t>
            </a:r>
            <a:r>
              <a:rPr lang="en-US" sz="3600">
                <a:latin typeface="Comic Sans MS" charset="0"/>
                <a:cs typeface="Comic Sans MS" charset="0"/>
              </a:rPr>
              <a:t> units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charset="0"/>
              </a:rPr>
              <a:t>Needed for relatively complex (i.e., typical) functions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charset="0"/>
              </a:rPr>
              <a:t>Want non-linear response units in many systems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Example (next slide) of phoneme recognition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Cascaded nets of linear units only give linear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Sigmoid unit as example of many possibilities 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charset="0"/>
              </a:rPr>
              <a:t>Want differentiable functions of weights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So can apply gradient descent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Minimization of error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Step function </a:t>
            </a:r>
            <a:r>
              <a:rPr lang="en-US" dirty="0" err="1">
                <a:latin typeface="Times New Roman" charset="0"/>
              </a:rPr>
              <a:t>perceptrons</a:t>
            </a:r>
            <a:r>
              <a:rPr lang="en-US" dirty="0">
                <a:latin typeface="Times New Roman" charset="0"/>
              </a:rPr>
              <a:t> non-differentiable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E89161-4C92-DE40-85B5-32BF1D6467C1}" type="slidenum">
              <a:rPr lang="en-US" sz="1400">
                <a:latin typeface="Times New Roman" charset="0"/>
              </a:rPr>
              <a:pPr eaLnBrk="1" hangingPunct="1"/>
              <a:t>29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Connectionism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392238"/>
            <a:ext cx="8991600" cy="5846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Times New Roman" charset="0"/>
              </a:rPr>
              <a:t>Alternative to </a:t>
            </a:r>
            <a:r>
              <a:rPr lang="en-US" i="1">
                <a:latin typeface="Times New Roman" charset="0"/>
              </a:rPr>
              <a:t>symbolism</a:t>
            </a:r>
          </a:p>
          <a:p>
            <a:pPr>
              <a:lnSpc>
                <a:spcPct val="80000"/>
              </a:lnSpc>
            </a:pPr>
            <a:r>
              <a:rPr lang="en-US">
                <a:latin typeface="Times New Roman" charset="0"/>
              </a:rPr>
              <a:t>Humans and evidence of connectionism/parallelism: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imes New Roman" charset="0"/>
              </a:rPr>
              <a:t>Physical structure of brain:</a:t>
            </a:r>
          </a:p>
          <a:p>
            <a:pPr lvl="2">
              <a:lnSpc>
                <a:spcPct val="80000"/>
              </a:lnSpc>
            </a:pPr>
            <a:r>
              <a:rPr lang="en-US" sz="1800">
                <a:latin typeface="Times New Roman" charset="0"/>
              </a:rPr>
              <a:t>Neuron switching time: 10</a:t>
            </a:r>
            <a:r>
              <a:rPr lang="en-US" sz="1800" baseline="30000">
                <a:latin typeface="Times New Roman" charset="0"/>
              </a:rPr>
              <a:t>-3</a:t>
            </a:r>
            <a:r>
              <a:rPr lang="en-US" sz="1800">
                <a:latin typeface="Times New Roman" charset="0"/>
              </a:rPr>
              <a:t> second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imes New Roman" charset="0"/>
              </a:rPr>
              <a:t>Complex, short-time computations:</a:t>
            </a:r>
          </a:p>
          <a:p>
            <a:pPr lvl="2">
              <a:lnSpc>
                <a:spcPct val="80000"/>
              </a:lnSpc>
            </a:pPr>
            <a:r>
              <a:rPr lang="en-US" sz="1800">
                <a:latin typeface="Times New Roman" charset="0"/>
              </a:rPr>
              <a:t>Scene recognition time: 10</a:t>
            </a:r>
            <a:r>
              <a:rPr lang="en-US" sz="1800" baseline="30000">
                <a:latin typeface="Times New Roman" charset="0"/>
              </a:rPr>
              <a:t>-1</a:t>
            </a:r>
            <a:r>
              <a:rPr lang="en-US" sz="1800">
                <a:latin typeface="Times New Roman" charset="0"/>
              </a:rPr>
              <a:t> second</a:t>
            </a:r>
          </a:p>
          <a:p>
            <a:pPr lvl="2">
              <a:lnSpc>
                <a:spcPct val="80000"/>
              </a:lnSpc>
            </a:pPr>
            <a:r>
              <a:rPr lang="en-US" sz="1800" baseline="300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100 inference steps doesn</a:t>
            </a:r>
            <a:r>
              <a:rPr lang="ja-JP" altLang="en-US" sz="1800">
                <a:latin typeface="Times New Roman" charset="0"/>
              </a:rPr>
              <a:t>’</a:t>
            </a:r>
            <a:r>
              <a:rPr lang="en-US" altLang="ja-JP" sz="1800">
                <a:latin typeface="Times New Roman" charset="0"/>
              </a:rPr>
              <a:t>t seem like enough</a:t>
            </a:r>
          </a:p>
          <a:p>
            <a:pPr lvl="3">
              <a:lnSpc>
                <a:spcPct val="80000"/>
              </a:lnSpc>
              <a:buFont typeface="Wingdings" charset="0"/>
              <a:buChar char="à"/>
            </a:pPr>
            <a:r>
              <a:rPr lang="en-US" sz="1800">
                <a:latin typeface="Times New Roman" charset="0"/>
              </a:rPr>
              <a:t>much parallel computation</a:t>
            </a:r>
          </a:p>
          <a:p>
            <a:pPr>
              <a:lnSpc>
                <a:spcPct val="80000"/>
              </a:lnSpc>
            </a:pPr>
            <a:r>
              <a:rPr lang="en-US">
                <a:latin typeface="Times New Roman" charset="0"/>
              </a:rPr>
              <a:t>Artificial Neural Networks (ANNs)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imes New Roman" charset="0"/>
              </a:rPr>
              <a:t>Many neuron-like threshold switching units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imes New Roman" charset="0"/>
              </a:rPr>
              <a:t>Many weighted interconnections among units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imes New Roman" charset="0"/>
              </a:rPr>
              <a:t>Highly parallel, distributed process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imes New Roman" charset="0"/>
              </a:rPr>
              <a:t>Emphasis on tuning weights automatically (search in weight space)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81E57-ECC0-CE4A-8112-3143966E931D}" type="slidenum">
              <a:rPr lang="en-US" sz="1400">
                <a:latin typeface="Times New Roman" charset="0"/>
              </a:rPr>
              <a:pPr eaLnBrk="1" hangingPunct="1"/>
              <a:t>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Speech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recognition </a:t>
            </a:r>
            <a:r>
              <a:rPr lang="en-US" sz="3600" dirty="0">
                <a:latin typeface="Comic Sans MS" charset="0"/>
                <a:cs typeface="Comic Sans MS" charset="0"/>
              </a:rPr>
              <a:t>e</a:t>
            </a:r>
            <a:r>
              <a:rPr lang="en-US" sz="3600" dirty="0" smtClean="0">
                <a:latin typeface="Comic Sans MS" charset="0"/>
                <a:cs typeface="Comic Sans MS" charset="0"/>
              </a:rPr>
              <a:t>xample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pic>
        <p:nvPicPr>
          <p:cNvPr id="73730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23850" y="1049338"/>
            <a:ext cx="8334375" cy="4876800"/>
          </a:xfrm>
        </p:spPr>
      </p:pic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F3202C-70E2-3947-B60A-41F9857C6D57}" type="slidenum">
              <a:rPr lang="en-US" sz="1400">
                <a:latin typeface="Times New Roman" charset="0"/>
              </a:rPr>
              <a:pPr eaLnBrk="1" hangingPunct="1"/>
              <a:t>30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Multilayer n</a:t>
            </a:r>
            <a:r>
              <a:rPr lang="en-US" sz="3600" dirty="0" smtClean="0">
                <a:latin typeface="Comic Sans MS" charset="0"/>
                <a:cs typeface="Comic Sans MS" charset="0"/>
              </a:rPr>
              <a:t>etworks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grpSp>
        <p:nvGrpSpPr>
          <p:cNvPr id="75778" name="Group 3"/>
          <p:cNvGrpSpPr>
            <a:grpSpLocks/>
          </p:cNvGrpSpPr>
          <p:nvPr/>
        </p:nvGrpSpPr>
        <p:grpSpPr bwMode="auto">
          <a:xfrm>
            <a:off x="2579688" y="3162300"/>
            <a:ext cx="3230562" cy="519113"/>
            <a:chOff x="1706" y="2125"/>
            <a:chExt cx="2137" cy="349"/>
          </a:xfrm>
        </p:grpSpPr>
        <p:sp>
          <p:nvSpPr>
            <p:cNvPr id="75835" name="Oval 4"/>
            <p:cNvSpPr>
              <a:spLocks noChangeArrowheads="1"/>
            </p:cNvSpPr>
            <p:nvPr/>
          </p:nvSpPr>
          <p:spPr bwMode="auto">
            <a:xfrm>
              <a:off x="1706" y="2125"/>
              <a:ext cx="132" cy="3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6" name="Oval 5"/>
            <p:cNvSpPr>
              <a:spLocks noChangeArrowheads="1"/>
            </p:cNvSpPr>
            <p:nvPr/>
          </p:nvSpPr>
          <p:spPr bwMode="auto">
            <a:xfrm>
              <a:off x="2078" y="2125"/>
              <a:ext cx="132" cy="3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7" name="Oval 6"/>
            <p:cNvSpPr>
              <a:spLocks noChangeArrowheads="1"/>
            </p:cNvSpPr>
            <p:nvPr/>
          </p:nvSpPr>
          <p:spPr bwMode="auto">
            <a:xfrm>
              <a:off x="2377" y="2125"/>
              <a:ext cx="132" cy="3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8" name="Oval 7"/>
            <p:cNvSpPr>
              <a:spLocks noChangeArrowheads="1"/>
            </p:cNvSpPr>
            <p:nvPr/>
          </p:nvSpPr>
          <p:spPr bwMode="auto">
            <a:xfrm>
              <a:off x="2683" y="2125"/>
              <a:ext cx="132" cy="3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9" name="Oval 8"/>
            <p:cNvSpPr>
              <a:spLocks noChangeArrowheads="1"/>
            </p:cNvSpPr>
            <p:nvPr/>
          </p:nvSpPr>
          <p:spPr bwMode="auto">
            <a:xfrm>
              <a:off x="3011" y="2125"/>
              <a:ext cx="132" cy="3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40" name="Oval 9"/>
            <p:cNvSpPr>
              <a:spLocks noChangeArrowheads="1"/>
            </p:cNvSpPr>
            <p:nvPr/>
          </p:nvSpPr>
          <p:spPr bwMode="auto">
            <a:xfrm>
              <a:off x="3376" y="2125"/>
              <a:ext cx="132" cy="3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41" name="Oval 10"/>
            <p:cNvSpPr>
              <a:spLocks noChangeArrowheads="1"/>
            </p:cNvSpPr>
            <p:nvPr/>
          </p:nvSpPr>
          <p:spPr bwMode="auto">
            <a:xfrm>
              <a:off x="3711" y="2125"/>
              <a:ext cx="132" cy="3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5779" name="Oval 11"/>
          <p:cNvSpPr>
            <a:spLocks noChangeArrowheads="1"/>
          </p:cNvSpPr>
          <p:nvPr/>
        </p:nvSpPr>
        <p:spPr bwMode="auto">
          <a:xfrm>
            <a:off x="1854200" y="1927225"/>
            <a:ext cx="198438" cy="512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0" name="Oval 12"/>
          <p:cNvSpPr>
            <a:spLocks noChangeArrowheads="1"/>
          </p:cNvSpPr>
          <p:nvPr/>
        </p:nvSpPr>
        <p:spPr bwMode="auto">
          <a:xfrm>
            <a:off x="2457450" y="1927225"/>
            <a:ext cx="198438" cy="512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1" name="Oval 13"/>
          <p:cNvSpPr>
            <a:spLocks noChangeArrowheads="1"/>
          </p:cNvSpPr>
          <p:nvPr/>
        </p:nvSpPr>
        <p:spPr bwMode="auto">
          <a:xfrm>
            <a:off x="5459413" y="1927225"/>
            <a:ext cx="200025" cy="512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2" name="Oval 14"/>
          <p:cNvSpPr>
            <a:spLocks noChangeArrowheads="1"/>
          </p:cNvSpPr>
          <p:nvPr/>
        </p:nvSpPr>
        <p:spPr bwMode="auto">
          <a:xfrm>
            <a:off x="6316663" y="1927225"/>
            <a:ext cx="200025" cy="512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3" name="Oval 15"/>
          <p:cNvSpPr>
            <a:spLocks noChangeArrowheads="1"/>
          </p:cNvSpPr>
          <p:nvPr/>
        </p:nvSpPr>
        <p:spPr bwMode="auto">
          <a:xfrm>
            <a:off x="4683125" y="4391025"/>
            <a:ext cx="200025" cy="5111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grpSp>
        <p:nvGrpSpPr>
          <p:cNvPr id="75784" name="Group 16"/>
          <p:cNvGrpSpPr>
            <a:grpSpLocks/>
          </p:cNvGrpSpPr>
          <p:nvPr/>
        </p:nvGrpSpPr>
        <p:grpSpPr bwMode="auto">
          <a:xfrm>
            <a:off x="2678113" y="3681413"/>
            <a:ext cx="3032125" cy="709612"/>
            <a:chOff x="1771" y="2474"/>
            <a:chExt cx="2006" cy="476"/>
          </a:xfrm>
        </p:grpSpPr>
        <p:cxnSp>
          <p:nvCxnSpPr>
            <p:cNvPr id="75821" name="AutoShape 17"/>
            <p:cNvCxnSpPr>
              <a:cxnSpLocks noChangeShapeType="1"/>
              <a:stCxn id="75785" idx="0"/>
              <a:endCxn id="75835" idx="4"/>
            </p:cNvCxnSpPr>
            <p:nvPr/>
          </p:nvCxnSpPr>
          <p:spPr bwMode="auto">
            <a:xfrm rot="16200000" flipV="1">
              <a:off x="1794" y="2451"/>
              <a:ext cx="476" cy="5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2" name="AutoShape 18"/>
            <p:cNvCxnSpPr>
              <a:cxnSpLocks noChangeShapeType="1"/>
              <a:stCxn id="75783" idx="0"/>
              <a:endCxn id="75835" idx="4"/>
            </p:cNvCxnSpPr>
            <p:nvPr/>
          </p:nvCxnSpPr>
          <p:spPr bwMode="auto">
            <a:xfrm rot="16200000" flipV="1">
              <a:off x="2230" y="2016"/>
              <a:ext cx="476" cy="13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3" name="AutoShape 19"/>
            <p:cNvCxnSpPr>
              <a:cxnSpLocks noChangeShapeType="1"/>
              <a:stCxn id="75783" idx="0"/>
              <a:endCxn id="75841" idx="4"/>
            </p:cNvCxnSpPr>
            <p:nvPr/>
          </p:nvCxnSpPr>
          <p:spPr bwMode="auto">
            <a:xfrm rot="5400000" flipH="1" flipV="1">
              <a:off x="3232" y="2405"/>
              <a:ext cx="476" cy="6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4" name="AutoShape 20"/>
            <p:cNvCxnSpPr>
              <a:cxnSpLocks noChangeShapeType="1"/>
              <a:stCxn id="75783" idx="0"/>
              <a:endCxn id="75840" idx="4"/>
            </p:cNvCxnSpPr>
            <p:nvPr/>
          </p:nvCxnSpPr>
          <p:spPr bwMode="auto">
            <a:xfrm rot="5400000" flipH="1" flipV="1">
              <a:off x="3065" y="2573"/>
              <a:ext cx="476" cy="2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5" name="AutoShape 21"/>
            <p:cNvCxnSpPr>
              <a:cxnSpLocks noChangeShapeType="1"/>
              <a:stCxn id="75783" idx="0"/>
              <a:endCxn id="75839" idx="4"/>
            </p:cNvCxnSpPr>
            <p:nvPr/>
          </p:nvCxnSpPr>
          <p:spPr bwMode="auto">
            <a:xfrm rot="16200000" flipV="1">
              <a:off x="2882" y="2668"/>
              <a:ext cx="476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6" name="AutoShape 22"/>
            <p:cNvCxnSpPr>
              <a:cxnSpLocks noChangeShapeType="1"/>
              <a:stCxn id="75783" idx="0"/>
              <a:endCxn id="75838" idx="4"/>
            </p:cNvCxnSpPr>
            <p:nvPr/>
          </p:nvCxnSpPr>
          <p:spPr bwMode="auto">
            <a:xfrm rot="16200000" flipV="1">
              <a:off x="2718" y="2504"/>
              <a:ext cx="476" cy="4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7" name="AutoShape 23"/>
            <p:cNvCxnSpPr>
              <a:cxnSpLocks noChangeShapeType="1"/>
              <a:stCxn id="75783" idx="0"/>
              <a:endCxn id="75837" idx="4"/>
            </p:cNvCxnSpPr>
            <p:nvPr/>
          </p:nvCxnSpPr>
          <p:spPr bwMode="auto">
            <a:xfrm rot="16200000" flipV="1">
              <a:off x="2565" y="2351"/>
              <a:ext cx="476" cy="7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8" name="AutoShape 24"/>
            <p:cNvCxnSpPr>
              <a:cxnSpLocks noChangeShapeType="1"/>
              <a:stCxn id="75783" idx="0"/>
              <a:endCxn id="75836" idx="4"/>
            </p:cNvCxnSpPr>
            <p:nvPr/>
          </p:nvCxnSpPr>
          <p:spPr bwMode="auto">
            <a:xfrm rot="16200000" flipV="1">
              <a:off x="2416" y="2202"/>
              <a:ext cx="476" cy="10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9" name="AutoShape 25"/>
            <p:cNvCxnSpPr>
              <a:cxnSpLocks noChangeShapeType="1"/>
              <a:stCxn id="75841" idx="4"/>
              <a:endCxn id="75785" idx="0"/>
            </p:cNvCxnSpPr>
            <p:nvPr/>
          </p:nvCxnSpPr>
          <p:spPr bwMode="auto">
            <a:xfrm rot="5400000">
              <a:off x="2797" y="1970"/>
              <a:ext cx="476" cy="14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0" name="AutoShape 26"/>
            <p:cNvCxnSpPr>
              <a:cxnSpLocks noChangeShapeType="1"/>
              <a:stCxn id="75840" idx="4"/>
              <a:endCxn id="75785" idx="0"/>
            </p:cNvCxnSpPr>
            <p:nvPr/>
          </p:nvCxnSpPr>
          <p:spPr bwMode="auto">
            <a:xfrm rot="5400000">
              <a:off x="2629" y="2137"/>
              <a:ext cx="476" cy="1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1" name="AutoShape 27"/>
            <p:cNvCxnSpPr>
              <a:cxnSpLocks noChangeShapeType="1"/>
              <a:stCxn id="75785" idx="0"/>
              <a:endCxn id="75839" idx="4"/>
            </p:cNvCxnSpPr>
            <p:nvPr/>
          </p:nvCxnSpPr>
          <p:spPr bwMode="auto">
            <a:xfrm rot="5400000" flipH="1" flipV="1">
              <a:off x="2447" y="2320"/>
              <a:ext cx="476" cy="7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2" name="AutoShape 28"/>
            <p:cNvCxnSpPr>
              <a:cxnSpLocks noChangeShapeType="1"/>
              <a:stCxn id="75785" idx="0"/>
              <a:endCxn id="75838" idx="4"/>
            </p:cNvCxnSpPr>
            <p:nvPr/>
          </p:nvCxnSpPr>
          <p:spPr bwMode="auto">
            <a:xfrm rot="5400000" flipH="1" flipV="1">
              <a:off x="2283" y="2484"/>
              <a:ext cx="476" cy="4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3" name="AutoShape 29"/>
            <p:cNvCxnSpPr>
              <a:cxnSpLocks noChangeShapeType="1"/>
              <a:stCxn id="75785" idx="0"/>
              <a:endCxn id="75837" idx="4"/>
            </p:cNvCxnSpPr>
            <p:nvPr/>
          </p:nvCxnSpPr>
          <p:spPr bwMode="auto">
            <a:xfrm rot="5400000" flipH="1" flipV="1">
              <a:off x="2130" y="2637"/>
              <a:ext cx="476" cy="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4" name="AutoShape 30"/>
            <p:cNvCxnSpPr>
              <a:cxnSpLocks noChangeShapeType="1"/>
              <a:stCxn id="75836" idx="4"/>
              <a:endCxn id="75785" idx="0"/>
            </p:cNvCxnSpPr>
            <p:nvPr/>
          </p:nvCxnSpPr>
          <p:spPr bwMode="auto">
            <a:xfrm rot="16200000" flipH="1">
              <a:off x="1980" y="2637"/>
              <a:ext cx="476" cy="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5785" name="Oval 31"/>
          <p:cNvSpPr>
            <a:spLocks noChangeArrowheads="1"/>
          </p:cNvSpPr>
          <p:nvPr/>
        </p:nvSpPr>
        <p:spPr bwMode="auto">
          <a:xfrm>
            <a:off x="3367088" y="4391025"/>
            <a:ext cx="200025" cy="5111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grpSp>
        <p:nvGrpSpPr>
          <p:cNvPr id="75786" name="Group 32"/>
          <p:cNvGrpSpPr>
            <a:grpSpLocks/>
          </p:cNvGrpSpPr>
          <p:nvPr/>
        </p:nvGrpSpPr>
        <p:grpSpPr bwMode="auto">
          <a:xfrm>
            <a:off x="1952625" y="2439988"/>
            <a:ext cx="4464050" cy="720725"/>
            <a:chOff x="1292" y="1639"/>
            <a:chExt cx="2952" cy="485"/>
          </a:xfrm>
        </p:grpSpPr>
        <p:cxnSp>
          <p:nvCxnSpPr>
            <p:cNvPr id="75793" name="AutoShape 33"/>
            <p:cNvCxnSpPr>
              <a:cxnSpLocks noChangeShapeType="1"/>
              <a:stCxn id="75837" idx="0"/>
              <a:endCxn id="75779" idx="4"/>
            </p:cNvCxnSpPr>
            <p:nvPr/>
          </p:nvCxnSpPr>
          <p:spPr bwMode="auto">
            <a:xfrm rot="16200000" flipV="1">
              <a:off x="1625" y="1306"/>
              <a:ext cx="485" cy="11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4" name="AutoShape 34"/>
            <p:cNvCxnSpPr>
              <a:cxnSpLocks noChangeShapeType="1"/>
              <a:stCxn id="75836" idx="0"/>
              <a:endCxn id="75779" idx="4"/>
            </p:cNvCxnSpPr>
            <p:nvPr/>
          </p:nvCxnSpPr>
          <p:spPr bwMode="auto">
            <a:xfrm rot="16200000" flipV="1">
              <a:off x="1475" y="1456"/>
              <a:ext cx="485" cy="8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5" name="AutoShape 35"/>
            <p:cNvCxnSpPr>
              <a:cxnSpLocks noChangeShapeType="1"/>
              <a:stCxn id="75779" idx="4"/>
              <a:endCxn id="75835" idx="0"/>
            </p:cNvCxnSpPr>
            <p:nvPr/>
          </p:nvCxnSpPr>
          <p:spPr bwMode="auto">
            <a:xfrm rot="16200000" flipH="1">
              <a:off x="1289" y="1642"/>
              <a:ext cx="485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6" name="AutoShape 36"/>
            <p:cNvCxnSpPr>
              <a:cxnSpLocks noChangeShapeType="1"/>
              <a:stCxn id="75838" idx="0"/>
              <a:endCxn id="75779" idx="4"/>
            </p:cNvCxnSpPr>
            <p:nvPr/>
          </p:nvCxnSpPr>
          <p:spPr bwMode="auto">
            <a:xfrm rot="16200000" flipV="1">
              <a:off x="1778" y="1153"/>
              <a:ext cx="485" cy="14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7" name="AutoShape 37"/>
            <p:cNvCxnSpPr>
              <a:cxnSpLocks noChangeShapeType="1"/>
              <a:stCxn id="75836" idx="0"/>
              <a:endCxn id="75780" idx="4"/>
            </p:cNvCxnSpPr>
            <p:nvPr/>
          </p:nvCxnSpPr>
          <p:spPr bwMode="auto">
            <a:xfrm rot="16200000" flipV="1">
              <a:off x="1675" y="1655"/>
              <a:ext cx="485" cy="4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8" name="AutoShape 38"/>
            <p:cNvCxnSpPr>
              <a:cxnSpLocks noChangeShapeType="1"/>
              <a:stCxn id="75835" idx="0"/>
              <a:endCxn id="75780" idx="4"/>
            </p:cNvCxnSpPr>
            <p:nvPr/>
          </p:nvCxnSpPr>
          <p:spPr bwMode="auto">
            <a:xfrm rot="16200000" flipV="1">
              <a:off x="1489" y="1841"/>
              <a:ext cx="485" cy="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9" name="AutoShape 39"/>
            <p:cNvCxnSpPr>
              <a:cxnSpLocks noChangeShapeType="1"/>
              <a:stCxn id="75841" idx="0"/>
              <a:endCxn id="75779" idx="4"/>
            </p:cNvCxnSpPr>
            <p:nvPr/>
          </p:nvCxnSpPr>
          <p:spPr bwMode="auto">
            <a:xfrm rot="16200000" flipV="1">
              <a:off x="2292" y="639"/>
              <a:ext cx="485" cy="24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0" name="AutoShape 40"/>
            <p:cNvCxnSpPr>
              <a:cxnSpLocks noChangeShapeType="1"/>
              <a:stCxn id="75840" idx="0"/>
              <a:endCxn id="75779" idx="4"/>
            </p:cNvCxnSpPr>
            <p:nvPr/>
          </p:nvCxnSpPr>
          <p:spPr bwMode="auto">
            <a:xfrm rot="16200000" flipV="1">
              <a:off x="2124" y="807"/>
              <a:ext cx="485" cy="2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1" name="AutoShape 41"/>
            <p:cNvCxnSpPr>
              <a:cxnSpLocks noChangeShapeType="1"/>
              <a:stCxn id="75779" idx="4"/>
              <a:endCxn id="75839" idx="0"/>
            </p:cNvCxnSpPr>
            <p:nvPr/>
          </p:nvCxnSpPr>
          <p:spPr bwMode="auto">
            <a:xfrm rot="16200000" flipH="1">
              <a:off x="1942" y="989"/>
              <a:ext cx="485" cy="17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2" name="AutoShape 42"/>
            <p:cNvCxnSpPr>
              <a:cxnSpLocks noChangeShapeType="1"/>
              <a:stCxn id="75837" idx="0"/>
              <a:endCxn id="75780" idx="4"/>
            </p:cNvCxnSpPr>
            <p:nvPr/>
          </p:nvCxnSpPr>
          <p:spPr bwMode="auto">
            <a:xfrm rot="16200000" flipV="1">
              <a:off x="1824" y="1506"/>
              <a:ext cx="485" cy="7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3" name="AutoShape 43"/>
            <p:cNvCxnSpPr>
              <a:cxnSpLocks noChangeShapeType="1"/>
              <a:stCxn id="75780" idx="4"/>
              <a:endCxn id="75838" idx="0"/>
            </p:cNvCxnSpPr>
            <p:nvPr/>
          </p:nvCxnSpPr>
          <p:spPr bwMode="auto">
            <a:xfrm rot="16200000" flipH="1">
              <a:off x="1977" y="1353"/>
              <a:ext cx="485" cy="10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4" name="AutoShape 44"/>
            <p:cNvCxnSpPr>
              <a:cxnSpLocks noChangeShapeType="1"/>
              <a:stCxn id="75839" idx="0"/>
              <a:endCxn id="75780" idx="4"/>
            </p:cNvCxnSpPr>
            <p:nvPr/>
          </p:nvCxnSpPr>
          <p:spPr bwMode="auto">
            <a:xfrm rot="16200000" flipV="1">
              <a:off x="2141" y="1189"/>
              <a:ext cx="485" cy="13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5" name="AutoShape 45"/>
            <p:cNvCxnSpPr>
              <a:cxnSpLocks noChangeShapeType="1"/>
              <a:stCxn id="75840" idx="0"/>
              <a:endCxn id="75780" idx="4"/>
            </p:cNvCxnSpPr>
            <p:nvPr/>
          </p:nvCxnSpPr>
          <p:spPr bwMode="auto">
            <a:xfrm rot="16200000" flipV="1">
              <a:off x="2324" y="1006"/>
              <a:ext cx="485" cy="17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6" name="AutoShape 46"/>
            <p:cNvCxnSpPr>
              <a:cxnSpLocks noChangeShapeType="1"/>
              <a:stCxn id="75841" idx="0"/>
              <a:endCxn id="75780" idx="4"/>
            </p:cNvCxnSpPr>
            <p:nvPr/>
          </p:nvCxnSpPr>
          <p:spPr bwMode="auto">
            <a:xfrm rot="16200000" flipV="1">
              <a:off x="2491" y="839"/>
              <a:ext cx="485" cy="20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7" name="AutoShape 47"/>
            <p:cNvCxnSpPr>
              <a:cxnSpLocks noChangeShapeType="1"/>
              <a:stCxn id="75835" idx="0"/>
              <a:endCxn id="75782" idx="4"/>
            </p:cNvCxnSpPr>
            <p:nvPr/>
          </p:nvCxnSpPr>
          <p:spPr bwMode="auto">
            <a:xfrm rot="5400000" flipH="1" flipV="1">
              <a:off x="2765" y="646"/>
              <a:ext cx="485" cy="24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8" name="AutoShape 48"/>
            <p:cNvCxnSpPr>
              <a:cxnSpLocks noChangeShapeType="1"/>
              <a:stCxn id="75836" idx="0"/>
              <a:endCxn id="75782" idx="4"/>
            </p:cNvCxnSpPr>
            <p:nvPr/>
          </p:nvCxnSpPr>
          <p:spPr bwMode="auto">
            <a:xfrm rot="5400000" flipH="1" flipV="1">
              <a:off x="2951" y="832"/>
              <a:ext cx="485" cy="21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9" name="AutoShape 49"/>
            <p:cNvCxnSpPr>
              <a:cxnSpLocks noChangeShapeType="1"/>
              <a:stCxn id="75837" idx="0"/>
              <a:endCxn id="75782" idx="4"/>
            </p:cNvCxnSpPr>
            <p:nvPr/>
          </p:nvCxnSpPr>
          <p:spPr bwMode="auto">
            <a:xfrm rot="5400000" flipH="1" flipV="1">
              <a:off x="3101" y="981"/>
              <a:ext cx="485" cy="18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0" name="AutoShape 50"/>
            <p:cNvCxnSpPr>
              <a:cxnSpLocks noChangeShapeType="1"/>
              <a:stCxn id="75782" idx="4"/>
              <a:endCxn id="75838" idx="0"/>
            </p:cNvCxnSpPr>
            <p:nvPr/>
          </p:nvCxnSpPr>
          <p:spPr bwMode="auto">
            <a:xfrm rot="5400000">
              <a:off x="3254" y="1134"/>
              <a:ext cx="485" cy="14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1" name="AutoShape 51"/>
            <p:cNvCxnSpPr>
              <a:cxnSpLocks noChangeShapeType="1"/>
              <a:stCxn id="75839" idx="0"/>
              <a:endCxn id="75782" idx="4"/>
            </p:cNvCxnSpPr>
            <p:nvPr/>
          </p:nvCxnSpPr>
          <p:spPr bwMode="auto">
            <a:xfrm rot="5400000" flipH="1" flipV="1">
              <a:off x="3418" y="1298"/>
              <a:ext cx="485" cy="11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2" name="AutoShape 52"/>
            <p:cNvCxnSpPr>
              <a:cxnSpLocks noChangeShapeType="1"/>
              <a:stCxn id="75840" idx="0"/>
              <a:endCxn id="75782" idx="4"/>
            </p:cNvCxnSpPr>
            <p:nvPr/>
          </p:nvCxnSpPr>
          <p:spPr bwMode="auto">
            <a:xfrm rot="5400000" flipH="1" flipV="1">
              <a:off x="3600" y="1481"/>
              <a:ext cx="485" cy="8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3" name="AutoShape 53"/>
            <p:cNvCxnSpPr>
              <a:cxnSpLocks noChangeShapeType="1"/>
              <a:stCxn id="75841" idx="0"/>
              <a:endCxn id="75782" idx="4"/>
            </p:cNvCxnSpPr>
            <p:nvPr/>
          </p:nvCxnSpPr>
          <p:spPr bwMode="auto">
            <a:xfrm rot="5400000" flipH="1" flipV="1">
              <a:off x="3768" y="1648"/>
              <a:ext cx="485" cy="4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4" name="AutoShape 54"/>
            <p:cNvCxnSpPr>
              <a:cxnSpLocks noChangeShapeType="1"/>
              <a:stCxn id="75841" idx="0"/>
              <a:endCxn id="75781" idx="4"/>
            </p:cNvCxnSpPr>
            <p:nvPr/>
          </p:nvCxnSpPr>
          <p:spPr bwMode="auto">
            <a:xfrm rot="16200000" flipV="1">
              <a:off x="3484" y="1832"/>
              <a:ext cx="485" cy="1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5" name="AutoShape 55"/>
            <p:cNvCxnSpPr>
              <a:cxnSpLocks noChangeShapeType="1"/>
              <a:stCxn id="75840" idx="0"/>
              <a:endCxn id="75781" idx="4"/>
            </p:cNvCxnSpPr>
            <p:nvPr/>
          </p:nvCxnSpPr>
          <p:spPr bwMode="auto">
            <a:xfrm rot="5400000" flipH="1" flipV="1">
              <a:off x="3317" y="1764"/>
              <a:ext cx="485" cy="23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6" name="AutoShape 56"/>
            <p:cNvCxnSpPr>
              <a:cxnSpLocks noChangeShapeType="1"/>
              <a:stCxn id="75839" idx="0"/>
              <a:endCxn id="75781" idx="4"/>
            </p:cNvCxnSpPr>
            <p:nvPr/>
          </p:nvCxnSpPr>
          <p:spPr bwMode="auto">
            <a:xfrm rot="5400000" flipH="1" flipV="1">
              <a:off x="3134" y="1582"/>
              <a:ext cx="485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7" name="AutoShape 57"/>
            <p:cNvCxnSpPr>
              <a:cxnSpLocks noChangeShapeType="1"/>
              <a:stCxn id="75838" idx="0"/>
              <a:endCxn id="75781" idx="4"/>
            </p:cNvCxnSpPr>
            <p:nvPr/>
          </p:nvCxnSpPr>
          <p:spPr bwMode="auto">
            <a:xfrm rot="5400000" flipH="1" flipV="1">
              <a:off x="2970" y="1418"/>
              <a:ext cx="485" cy="9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8" name="AutoShape 58"/>
            <p:cNvCxnSpPr>
              <a:cxnSpLocks noChangeShapeType="1"/>
              <a:stCxn id="75837" idx="0"/>
              <a:endCxn id="75781" idx="4"/>
            </p:cNvCxnSpPr>
            <p:nvPr/>
          </p:nvCxnSpPr>
          <p:spPr bwMode="auto">
            <a:xfrm rot="5400000" flipH="1" flipV="1">
              <a:off x="2817" y="1265"/>
              <a:ext cx="485" cy="1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9" name="AutoShape 59"/>
            <p:cNvCxnSpPr>
              <a:cxnSpLocks noChangeShapeType="1"/>
              <a:stCxn id="75836" idx="0"/>
              <a:endCxn id="75781" idx="4"/>
            </p:cNvCxnSpPr>
            <p:nvPr/>
          </p:nvCxnSpPr>
          <p:spPr bwMode="auto">
            <a:xfrm rot="5400000" flipH="1" flipV="1">
              <a:off x="2668" y="1115"/>
              <a:ext cx="485" cy="15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0" name="AutoShape 60"/>
            <p:cNvCxnSpPr>
              <a:cxnSpLocks noChangeShapeType="1"/>
              <a:stCxn id="75781" idx="4"/>
              <a:endCxn id="75835" idx="0"/>
            </p:cNvCxnSpPr>
            <p:nvPr/>
          </p:nvCxnSpPr>
          <p:spPr bwMode="auto">
            <a:xfrm rot="5400000">
              <a:off x="2482" y="929"/>
              <a:ext cx="485" cy="19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5787" name="Text Box 61"/>
          <p:cNvSpPr txBox="1">
            <a:spLocks noChangeArrowheads="1"/>
          </p:cNvSpPr>
          <p:nvPr/>
        </p:nvSpPr>
        <p:spPr bwMode="auto">
          <a:xfrm>
            <a:off x="3281363" y="5046663"/>
            <a:ext cx="1546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F1             F2</a:t>
            </a:r>
          </a:p>
        </p:txBody>
      </p:sp>
      <p:sp>
        <p:nvSpPr>
          <p:cNvPr id="75788" name="Text Box 62"/>
          <p:cNvSpPr txBox="1">
            <a:spLocks noChangeArrowheads="1"/>
          </p:cNvSpPr>
          <p:nvPr/>
        </p:nvSpPr>
        <p:spPr bwMode="auto">
          <a:xfrm>
            <a:off x="3635375" y="1939925"/>
            <a:ext cx="879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. . . . . .</a:t>
            </a:r>
          </a:p>
        </p:txBody>
      </p:sp>
      <p:sp>
        <p:nvSpPr>
          <p:cNvPr id="75789" name="Text Box 63"/>
          <p:cNvSpPr txBox="1">
            <a:spLocks noChangeArrowheads="1"/>
          </p:cNvSpPr>
          <p:nvPr/>
        </p:nvSpPr>
        <p:spPr bwMode="auto">
          <a:xfrm>
            <a:off x="1549400" y="1684338"/>
            <a:ext cx="4611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head  hid                                  who</a:t>
            </a:r>
            <a:r>
              <a:rPr lang="ja-JP" altLang="en-US" sz="1800"/>
              <a:t>’</a:t>
            </a:r>
            <a:r>
              <a:rPr lang="en-US" altLang="ja-JP" sz="1800"/>
              <a:t>d   hood</a:t>
            </a:r>
            <a:endParaRPr lang="en-US" sz="1800"/>
          </a:p>
        </p:txBody>
      </p:sp>
      <p:sp>
        <p:nvSpPr>
          <p:cNvPr id="75790" name="Text Box 64"/>
          <p:cNvSpPr txBox="1">
            <a:spLocks noChangeArrowheads="1"/>
          </p:cNvSpPr>
          <p:nvPr/>
        </p:nvSpPr>
        <p:spPr bwMode="auto">
          <a:xfrm>
            <a:off x="6329363" y="3182938"/>
            <a:ext cx="20542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000066"/>
                </a:solidFill>
                <a:latin typeface="Tahoma" charset="0"/>
              </a:rPr>
              <a:t>Hidden layer</a:t>
            </a:r>
          </a:p>
        </p:txBody>
      </p:sp>
      <p:sp>
        <p:nvSpPr>
          <p:cNvPr id="75791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152400" y="5667375"/>
            <a:ext cx="8991600" cy="733425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Can have more than one hidden layer</a:t>
            </a:r>
          </a:p>
        </p:txBody>
      </p:sp>
      <p:sp>
        <p:nvSpPr>
          <p:cNvPr id="75792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06F0B8-B60D-4241-B8DB-06E8D8BE53E9}" type="slidenum">
              <a:rPr lang="en-US" sz="1400">
                <a:latin typeface="Times New Roman" charset="0"/>
              </a:rPr>
              <a:pPr eaLnBrk="1" hangingPunct="1"/>
              <a:t>31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Sigmoid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unit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43225"/>
            <a:ext cx="8991600" cy="3457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900" i="1" dirty="0">
                <a:latin typeface="Times New Roman" charset="0"/>
              </a:rPr>
              <a:t>f</a:t>
            </a:r>
            <a:r>
              <a:rPr lang="en-US" sz="1900" dirty="0">
                <a:latin typeface="Times New Roman" charset="0"/>
              </a:rPr>
              <a:t>  is the sigmoid function</a:t>
            </a:r>
          </a:p>
          <a:p>
            <a:pPr>
              <a:lnSpc>
                <a:spcPct val="80000"/>
              </a:lnSpc>
            </a:pPr>
            <a:endParaRPr lang="en-US" sz="19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Derivative can be easily computed:</a:t>
            </a:r>
          </a:p>
          <a:p>
            <a:pPr>
              <a:lnSpc>
                <a:spcPct val="80000"/>
              </a:lnSpc>
            </a:pPr>
            <a:endParaRPr lang="en-US" sz="19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Logistic equation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used in many applications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other functions possible (</a:t>
            </a:r>
            <a:r>
              <a:rPr lang="en-US" sz="1900" dirty="0" err="1">
                <a:latin typeface="Times New Roman" charset="0"/>
              </a:rPr>
              <a:t>tanh</a:t>
            </a:r>
            <a:r>
              <a:rPr lang="en-US" sz="1900" dirty="0">
                <a:latin typeface="Times New Roman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900" dirty="0" smtClean="0">
                <a:latin typeface="Times New Roman" charset="0"/>
              </a:rPr>
              <a:t>Single </a:t>
            </a:r>
            <a:r>
              <a:rPr lang="en-US" sz="1900" dirty="0">
                <a:latin typeface="Times New Roman" charset="0"/>
              </a:rPr>
              <a:t>unit: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apply gradient descent rule</a:t>
            </a:r>
          </a:p>
          <a:p>
            <a:pPr>
              <a:lnSpc>
                <a:spcPct val="80000"/>
              </a:lnSpc>
            </a:pPr>
            <a:r>
              <a:rPr lang="en-US" sz="1900" dirty="0" smtClean="0">
                <a:latin typeface="Times New Roman" charset="0"/>
              </a:rPr>
              <a:t>Multilayer </a:t>
            </a:r>
            <a:r>
              <a:rPr lang="en-US" sz="1900" dirty="0">
                <a:latin typeface="Times New Roman" charset="0"/>
              </a:rPr>
              <a:t>networks: </a:t>
            </a:r>
            <a:r>
              <a:rPr lang="en-US" sz="1900" dirty="0" err="1">
                <a:solidFill>
                  <a:srgbClr val="FF0000"/>
                </a:solidFill>
                <a:latin typeface="Times New Roman" charset="0"/>
              </a:rPr>
              <a:t>backpropagation</a:t>
            </a:r>
            <a:endParaRPr lang="en-US" sz="19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7827" name="Oval 4"/>
          <p:cNvSpPr>
            <a:spLocks noChangeArrowheads="1"/>
          </p:cNvSpPr>
          <p:nvPr/>
        </p:nvSpPr>
        <p:spPr bwMode="auto">
          <a:xfrm>
            <a:off x="2805113" y="1789113"/>
            <a:ext cx="576262" cy="511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1376363" y="1082675"/>
            <a:ext cx="381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1376363" y="1433513"/>
            <a:ext cx="381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77830" name="Text Box 7"/>
          <p:cNvSpPr txBox="1">
            <a:spLocks noChangeArrowheads="1"/>
          </p:cNvSpPr>
          <p:nvPr/>
        </p:nvSpPr>
        <p:spPr bwMode="auto">
          <a:xfrm>
            <a:off x="1376363" y="2371725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i="1" baseline="-25000"/>
              <a:t>n</a:t>
            </a:r>
          </a:p>
        </p:txBody>
      </p:sp>
      <p:cxnSp>
        <p:nvCxnSpPr>
          <p:cNvPr id="77831" name="AutoShape 8"/>
          <p:cNvCxnSpPr>
            <a:cxnSpLocks noChangeShapeType="1"/>
            <a:stCxn id="77833" idx="5"/>
            <a:endCxn id="77827" idx="1"/>
          </p:cNvCxnSpPr>
          <p:nvPr/>
        </p:nvCxnSpPr>
        <p:spPr bwMode="auto">
          <a:xfrm rot="16200000" flipH="1">
            <a:off x="2183607" y="1158081"/>
            <a:ext cx="355600" cy="10556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1936750" y="1173163"/>
            <a:ext cx="4365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77833" name="Oval 10"/>
          <p:cNvSpPr>
            <a:spLocks noChangeArrowheads="1"/>
          </p:cNvSpPr>
          <p:nvPr/>
        </p:nvSpPr>
        <p:spPr bwMode="auto">
          <a:xfrm>
            <a:off x="1676400" y="1069975"/>
            <a:ext cx="182563" cy="512763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7834" name="Oval 11"/>
          <p:cNvSpPr>
            <a:spLocks noChangeArrowheads="1"/>
          </p:cNvSpPr>
          <p:nvPr/>
        </p:nvSpPr>
        <p:spPr bwMode="auto">
          <a:xfrm>
            <a:off x="1676400" y="1414463"/>
            <a:ext cx="182563" cy="512762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7835" name="Oval 12"/>
          <p:cNvSpPr>
            <a:spLocks noChangeArrowheads="1"/>
          </p:cNvSpPr>
          <p:nvPr/>
        </p:nvSpPr>
        <p:spPr bwMode="auto">
          <a:xfrm>
            <a:off x="1676400" y="2343150"/>
            <a:ext cx="182563" cy="512763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77836" name="AutoShape 13"/>
          <p:cNvCxnSpPr>
            <a:cxnSpLocks noChangeShapeType="1"/>
            <a:stCxn id="77834" idx="6"/>
          </p:cNvCxnSpPr>
          <p:nvPr/>
        </p:nvCxnSpPr>
        <p:spPr bwMode="auto">
          <a:xfrm>
            <a:off x="1858963" y="1670050"/>
            <a:ext cx="976312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837" name="AutoShape 14"/>
          <p:cNvCxnSpPr>
            <a:cxnSpLocks noChangeShapeType="1"/>
            <a:stCxn id="77835" idx="6"/>
            <a:endCxn id="77827" idx="3"/>
          </p:cNvCxnSpPr>
          <p:nvPr/>
        </p:nvCxnSpPr>
        <p:spPr bwMode="auto">
          <a:xfrm flipV="1">
            <a:off x="1858963" y="2225675"/>
            <a:ext cx="1030287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38" name="Text Box 15"/>
          <p:cNvSpPr txBox="1">
            <a:spLocks noChangeArrowheads="1"/>
          </p:cNvSpPr>
          <p:nvPr/>
        </p:nvSpPr>
        <p:spPr bwMode="auto">
          <a:xfrm>
            <a:off x="1936750" y="1425575"/>
            <a:ext cx="4365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1936750" y="2124075"/>
            <a:ext cx="44608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i="1" baseline="-25000"/>
              <a:t>n</a:t>
            </a:r>
          </a:p>
        </p:txBody>
      </p:sp>
      <p:sp>
        <p:nvSpPr>
          <p:cNvPr id="77840" name="Text Box 17"/>
          <p:cNvSpPr txBox="1">
            <a:spLocks noChangeArrowheads="1"/>
          </p:cNvSpPr>
          <p:nvPr/>
        </p:nvSpPr>
        <p:spPr bwMode="auto">
          <a:xfrm>
            <a:off x="1631950" y="1868488"/>
            <a:ext cx="2381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800">
                <a:solidFill>
                  <a:srgbClr val="000066"/>
                </a:solidFill>
                <a:cs typeface="Times New Roman" charset="0"/>
              </a:rPr>
              <a:t>:</a:t>
            </a:r>
            <a:br>
              <a:rPr lang="en-US" sz="1800">
                <a:solidFill>
                  <a:srgbClr val="000066"/>
                </a:solidFill>
                <a:cs typeface="Times New Roman" charset="0"/>
              </a:rPr>
            </a:br>
            <a:r>
              <a:rPr lang="en-US" sz="1800">
                <a:solidFill>
                  <a:srgbClr val="000066"/>
                </a:solidFill>
                <a:cs typeface="Times New Roman" charset="0"/>
              </a:rPr>
              <a:t>:</a:t>
            </a:r>
            <a:endParaRPr lang="en-US" sz="1800" baseline="-25000">
              <a:solidFill>
                <a:srgbClr val="000066"/>
              </a:solidFill>
              <a:cs typeface="Times New Roman" charset="0"/>
            </a:endParaRPr>
          </a:p>
        </p:txBody>
      </p:sp>
      <p:sp>
        <p:nvSpPr>
          <p:cNvPr id="77841" name="Text Box 18"/>
          <p:cNvSpPr txBox="1">
            <a:spLocks noChangeArrowheads="1"/>
          </p:cNvSpPr>
          <p:nvPr/>
        </p:nvSpPr>
        <p:spPr bwMode="auto">
          <a:xfrm>
            <a:off x="2660650" y="941388"/>
            <a:ext cx="633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0</a:t>
            </a:r>
            <a:r>
              <a:rPr lang="en-US" sz="1900">
                <a:latin typeface="Symbol" charset="0"/>
              </a:rPr>
              <a:t>=1</a:t>
            </a:r>
          </a:p>
        </p:txBody>
      </p:sp>
      <p:sp>
        <p:nvSpPr>
          <p:cNvPr id="77842" name="Line 19"/>
          <p:cNvSpPr>
            <a:spLocks noChangeShapeType="1"/>
          </p:cNvSpPr>
          <p:nvPr/>
        </p:nvSpPr>
        <p:spPr bwMode="auto">
          <a:xfrm>
            <a:off x="3006725" y="1263650"/>
            <a:ext cx="73025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77843" name="Text Box 20"/>
          <p:cNvSpPr txBox="1">
            <a:spLocks noChangeArrowheads="1"/>
          </p:cNvSpPr>
          <p:nvPr/>
        </p:nvSpPr>
        <p:spPr bwMode="auto">
          <a:xfrm>
            <a:off x="2992438" y="1208088"/>
            <a:ext cx="4349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0</a:t>
            </a:r>
          </a:p>
        </p:txBody>
      </p:sp>
      <p:graphicFrame>
        <p:nvGraphicFramePr>
          <p:cNvPr id="77844" name="Object 2"/>
          <p:cNvGraphicFramePr>
            <a:graphicFrameLocks noChangeAspect="1"/>
          </p:cNvGraphicFramePr>
          <p:nvPr/>
        </p:nvGraphicFramePr>
        <p:xfrm>
          <a:off x="3397250" y="2017713"/>
          <a:ext cx="1339850" cy="688975"/>
        </p:xfrm>
        <a:graphic>
          <a:graphicData uri="http://schemas.openxmlformats.org/presentationml/2006/ole">
            <p:oleObj spid="_x0000_s77949" name="Equation" r:id="rId4" imgW="825500" imgH="431800" progId="Equation.3">
              <p:embed/>
            </p:oleObj>
          </a:graphicData>
        </a:graphic>
      </p:graphicFrame>
      <p:sp>
        <p:nvSpPr>
          <p:cNvPr id="77845" name="Oval 22"/>
          <p:cNvSpPr>
            <a:spLocks noChangeArrowheads="1"/>
          </p:cNvSpPr>
          <p:nvPr/>
        </p:nvSpPr>
        <p:spPr bwMode="auto">
          <a:xfrm>
            <a:off x="4741863" y="1789113"/>
            <a:ext cx="576262" cy="511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77846" name="AutoShape 23"/>
          <p:cNvCxnSpPr>
            <a:cxnSpLocks noChangeShapeType="1"/>
            <a:stCxn id="77827" idx="6"/>
            <a:endCxn id="77845" idx="2"/>
          </p:cNvCxnSpPr>
          <p:nvPr/>
        </p:nvCxnSpPr>
        <p:spPr bwMode="auto">
          <a:xfrm>
            <a:off x="3381375" y="2044700"/>
            <a:ext cx="13604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47" name="Text Box 24"/>
          <p:cNvSpPr txBox="1">
            <a:spLocks noChangeArrowheads="1"/>
          </p:cNvSpPr>
          <p:nvPr/>
        </p:nvSpPr>
        <p:spPr bwMode="auto">
          <a:xfrm>
            <a:off x="2927350" y="1822450"/>
            <a:ext cx="31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Symbol" charset="0"/>
              </a:rPr>
              <a:t>S</a:t>
            </a:r>
          </a:p>
        </p:txBody>
      </p:sp>
      <p:sp>
        <p:nvSpPr>
          <p:cNvPr id="77848" name="Text Box 25"/>
          <p:cNvSpPr txBox="1">
            <a:spLocks noChangeArrowheads="1"/>
          </p:cNvSpPr>
          <p:nvPr/>
        </p:nvSpPr>
        <p:spPr bwMode="auto">
          <a:xfrm>
            <a:off x="4900613" y="1844675"/>
            <a:ext cx="238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f</a:t>
            </a:r>
          </a:p>
        </p:txBody>
      </p:sp>
      <p:graphicFrame>
        <p:nvGraphicFramePr>
          <p:cNvPr id="77849" name="Object 3"/>
          <p:cNvGraphicFramePr>
            <a:graphicFrameLocks noChangeAspect="1"/>
          </p:cNvGraphicFramePr>
          <p:nvPr/>
        </p:nvGraphicFramePr>
        <p:xfrm>
          <a:off x="5921375" y="1852613"/>
          <a:ext cx="1331913" cy="388937"/>
        </p:xfrm>
        <a:graphic>
          <a:graphicData uri="http://schemas.openxmlformats.org/presentationml/2006/ole">
            <p:oleObj spid="_x0000_s77950" name="Equation" r:id="rId5" imgW="685800" imgH="203200" progId="Equation.3">
              <p:embed/>
            </p:oleObj>
          </a:graphicData>
        </a:graphic>
      </p:graphicFrame>
      <p:cxnSp>
        <p:nvCxnSpPr>
          <p:cNvPr id="77850" name="AutoShape 27"/>
          <p:cNvCxnSpPr>
            <a:cxnSpLocks noChangeShapeType="1"/>
            <a:stCxn id="77845" idx="6"/>
          </p:cNvCxnSpPr>
          <p:nvPr/>
        </p:nvCxnSpPr>
        <p:spPr bwMode="auto">
          <a:xfrm>
            <a:off x="5318125" y="2044700"/>
            <a:ext cx="59213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77851" name="Object 4"/>
          <p:cNvGraphicFramePr>
            <a:graphicFrameLocks noChangeAspect="1"/>
          </p:cNvGraphicFramePr>
          <p:nvPr/>
        </p:nvGraphicFramePr>
        <p:xfrm>
          <a:off x="4240213" y="2844800"/>
          <a:ext cx="1790700" cy="781050"/>
        </p:xfrm>
        <a:graphic>
          <a:graphicData uri="http://schemas.openxmlformats.org/presentationml/2006/ole">
            <p:oleObj spid="_x0000_s77951" name="Equation" r:id="rId6" imgW="888614" imgH="393529" progId="Equation.3">
              <p:embed/>
            </p:oleObj>
          </a:graphicData>
        </a:graphic>
      </p:graphicFrame>
      <p:graphicFrame>
        <p:nvGraphicFramePr>
          <p:cNvPr id="77852" name="Object 5"/>
          <p:cNvGraphicFramePr>
            <a:graphicFrameLocks noChangeAspect="1"/>
          </p:cNvGraphicFramePr>
          <p:nvPr/>
        </p:nvGraphicFramePr>
        <p:xfrm>
          <a:off x="4797425" y="4286250"/>
          <a:ext cx="2663825" cy="725488"/>
        </p:xfrm>
        <a:graphic>
          <a:graphicData uri="http://schemas.openxmlformats.org/presentationml/2006/ole">
            <p:oleObj spid="_x0000_s77952" name="Equation" r:id="rId7" imgW="1422400" imgH="393700" progId="Equation.3">
              <p:embed/>
            </p:oleObj>
          </a:graphicData>
        </a:graphic>
      </p:graphicFrame>
      <p:sp>
        <p:nvSpPr>
          <p:cNvPr id="7785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01E285-D7CD-1E4A-9B30-6852E878ECC2}" type="slidenum">
              <a:rPr lang="en-US" sz="1400">
                <a:latin typeface="Times New Roman" charset="0"/>
              </a:rPr>
              <a:pPr eaLnBrk="1" hangingPunct="1"/>
              <a:t>32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Error Gradient for a Sigmoid Unit</a:t>
            </a:r>
          </a:p>
        </p:txBody>
      </p:sp>
      <p:graphicFrame>
        <p:nvGraphicFramePr>
          <p:cNvPr id="253957" name="Object 2"/>
          <p:cNvGraphicFramePr>
            <a:graphicFrameLocks noChangeAspect="1"/>
          </p:cNvGraphicFramePr>
          <p:nvPr/>
        </p:nvGraphicFramePr>
        <p:xfrm>
          <a:off x="815975" y="5124450"/>
          <a:ext cx="5584825" cy="1454150"/>
        </p:xfrm>
        <a:graphic>
          <a:graphicData uri="http://schemas.openxmlformats.org/presentationml/2006/ole">
            <p:oleObj spid="_x0000_s89163" name="Equation" r:id="rId4" imgW="3352800" imgH="889000" progId="Equation.3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762000" y="1304925"/>
          <a:ext cx="3290888" cy="3636963"/>
        </p:xfrm>
        <a:graphic>
          <a:graphicData uri="http://schemas.openxmlformats.org/presentationml/2006/ole">
            <p:oleObj spid="_x0000_s89164" name="Equation" r:id="rId5" imgW="2044700" imgH="2298700" progId="Equation.3">
              <p:embed/>
            </p:oleObj>
          </a:graphicData>
        </a:graphic>
      </p:graphicFrame>
      <p:graphicFrame>
        <p:nvGraphicFramePr>
          <p:cNvPr id="2539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7972195"/>
              </p:ext>
            </p:extLst>
          </p:nvPr>
        </p:nvGraphicFramePr>
        <p:xfrm>
          <a:off x="4267200" y="5994400"/>
          <a:ext cx="3706812" cy="787400"/>
        </p:xfrm>
        <a:graphic>
          <a:graphicData uri="http://schemas.openxmlformats.org/presentationml/2006/ole">
            <p:oleObj spid="_x0000_s89165" name="Equation" r:id="rId6" imgW="1993900" imgH="431800" progId="Equation.3">
              <p:embed/>
            </p:oleObj>
          </a:graphicData>
        </a:graphic>
      </p:graphicFrame>
      <p:sp>
        <p:nvSpPr>
          <p:cNvPr id="890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A4EB27-5280-8A45-A21A-46ED88D661B5}" type="slidenum">
              <a:rPr lang="en-US" sz="1400">
                <a:latin typeface="Times New Roman" charset="0"/>
              </a:rPr>
              <a:pPr eaLnBrk="1" hangingPunct="1"/>
              <a:t>33</a:t>
            </a:fld>
            <a:endParaRPr lang="en-US" sz="1400">
              <a:latin typeface="Times New Roman" charset="0"/>
            </a:endParaRPr>
          </a:p>
        </p:txBody>
      </p:sp>
      <p:sp>
        <p:nvSpPr>
          <p:cNvPr id="89094" name="TextBox 6"/>
          <p:cNvSpPr txBox="1">
            <a:spLocks noChangeArrowheads="1"/>
          </p:cNvSpPr>
          <p:nvPr/>
        </p:nvSpPr>
        <p:spPr bwMode="auto">
          <a:xfrm>
            <a:off x="4800600" y="4191000"/>
            <a:ext cx="3178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net: linear combination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o (output): logistic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… Incremental Version</a:t>
            </a:r>
          </a:p>
        </p:txBody>
      </p:sp>
      <p:sp>
        <p:nvSpPr>
          <p:cNvPr id="9113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3816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en-US" sz="2800">
                <a:solidFill>
                  <a:srgbClr val="002060"/>
                </a:solidFill>
                <a:latin typeface="Tahoma" charset="0"/>
                <a:cs typeface="Tahoma" charset="0"/>
              </a:rPr>
              <a:t>Batch gradient descent for a single Sigmoid unit</a:t>
            </a:r>
          </a:p>
        </p:txBody>
      </p:sp>
      <p:graphicFrame>
        <p:nvGraphicFramePr>
          <p:cNvPr id="91139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3795713" y="1765300"/>
          <a:ext cx="3219450" cy="673100"/>
        </p:xfrm>
        <a:graphic>
          <a:graphicData uri="http://schemas.openxmlformats.org/presentationml/2006/ole">
            <p:oleObj spid="_x0000_s91232" name="Equation" r:id="rId4" imgW="2032000" imgH="431800" progId="Equation.3">
              <p:embed/>
            </p:oleObj>
          </a:graphicData>
        </a:graphic>
      </p:graphicFrame>
      <p:graphicFrame>
        <p:nvGraphicFramePr>
          <p:cNvPr id="91140" name="Object 3"/>
          <p:cNvGraphicFramePr>
            <a:graphicFrameLocks noChangeAspect="1"/>
          </p:cNvGraphicFramePr>
          <p:nvPr/>
        </p:nvGraphicFramePr>
        <p:xfrm>
          <a:off x="838200" y="1700213"/>
          <a:ext cx="2206625" cy="738187"/>
        </p:xfrm>
        <a:graphic>
          <a:graphicData uri="http://schemas.openxmlformats.org/presentationml/2006/ole">
            <p:oleObj spid="_x0000_s91233" name="Equation" r:id="rId5" imgW="1231366" imgH="418918" progId="Equation.3">
              <p:embed/>
            </p:oleObj>
          </a:graphicData>
        </a:graphic>
      </p:graphicFrame>
      <p:graphicFrame>
        <p:nvGraphicFramePr>
          <p:cNvPr id="264201" name="Object 4"/>
          <p:cNvGraphicFramePr>
            <a:graphicFrameLocks noChangeAspect="1"/>
          </p:cNvGraphicFramePr>
          <p:nvPr/>
        </p:nvGraphicFramePr>
        <p:xfrm>
          <a:off x="3832225" y="3300413"/>
          <a:ext cx="3400425" cy="787400"/>
        </p:xfrm>
        <a:graphic>
          <a:graphicData uri="http://schemas.openxmlformats.org/presentationml/2006/ole">
            <p:oleObj spid="_x0000_s91234" name="Equation" r:id="rId6" imgW="1828800" imgH="431800" progId="Equation.3">
              <p:embed/>
            </p:oleObj>
          </a:graphicData>
        </a:graphic>
      </p:graphicFrame>
      <p:graphicFrame>
        <p:nvGraphicFramePr>
          <p:cNvPr id="264202" name="Object 5"/>
          <p:cNvGraphicFramePr>
            <a:graphicFrameLocks noChangeAspect="1"/>
          </p:cNvGraphicFramePr>
          <p:nvPr/>
        </p:nvGraphicFramePr>
        <p:xfrm>
          <a:off x="809625" y="3275013"/>
          <a:ext cx="1841500" cy="692150"/>
        </p:xfrm>
        <a:graphic>
          <a:graphicData uri="http://schemas.openxmlformats.org/presentationml/2006/ole">
            <p:oleObj spid="_x0000_s91235" name="Equation" r:id="rId7" imgW="1028254" imgH="393529" progId="Equation.3">
              <p:embed/>
            </p:oleObj>
          </a:graphicData>
        </a:graphic>
      </p:graphicFrame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152400" y="2519363"/>
            <a:ext cx="89916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Stochastic approximation</a:t>
            </a:r>
          </a:p>
        </p:txBody>
      </p:sp>
      <p:sp>
        <p:nvSpPr>
          <p:cNvPr id="9114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129E21-1EE6-D64C-9B86-5C722692E14F}" type="slidenum">
              <a:rPr lang="en-US" sz="1400">
                <a:latin typeface="Times New Roman" charset="0"/>
              </a:rPr>
              <a:pPr eaLnBrk="1" hangingPunct="1"/>
              <a:t>34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mic Sans MS"/>
                <a:cs typeface="Comic Sans MS"/>
              </a:rPr>
              <a:t>Backpropagation</a:t>
            </a:r>
            <a:r>
              <a:rPr lang="en-US" sz="3600" dirty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procedure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3638"/>
            <a:ext cx="8991600" cy="5846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Create </a:t>
            </a:r>
            <a:r>
              <a:rPr lang="en-US" sz="2000" dirty="0" err="1">
                <a:latin typeface="Times New Roman" charset="0"/>
              </a:rPr>
              <a:t>FFnet</a:t>
            </a:r>
            <a:endParaRPr lang="en-US" sz="2000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Times New Roman" charset="0"/>
              </a:rPr>
              <a:t>n_i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inputs</a:t>
            </a:r>
            <a:endParaRPr lang="en-US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Times New Roman" charset="0"/>
              </a:rPr>
              <a:t>n_o</a:t>
            </a:r>
            <a:r>
              <a:rPr lang="en-US" dirty="0">
                <a:latin typeface="Times New Roman" charset="0"/>
              </a:rPr>
              <a:t> output units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Define error by considering </a:t>
            </a:r>
            <a:r>
              <a:rPr lang="en-US" sz="1800" i="1" dirty="0">
                <a:latin typeface="Times New Roman" charset="0"/>
              </a:rPr>
              <a:t>all </a:t>
            </a:r>
            <a:r>
              <a:rPr lang="en-US" sz="1800" dirty="0">
                <a:latin typeface="Times New Roman" charset="0"/>
              </a:rPr>
              <a:t>output units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n hidden units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Train the net by propagating </a:t>
            </a:r>
            <a:r>
              <a:rPr lang="en-US" sz="2000" dirty="0" smtClean="0">
                <a:latin typeface="Times New Roman" charset="0"/>
              </a:rPr>
              <a:t>errors </a:t>
            </a:r>
            <a:r>
              <a:rPr lang="en-US" sz="2000" dirty="0">
                <a:latin typeface="Times New Roman" charset="0"/>
              </a:rPr>
              <a:t>backwards from output units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Times New Roman" charset="0"/>
              </a:rPr>
              <a:t>First </a:t>
            </a:r>
            <a:r>
              <a:rPr lang="en-US" sz="1800" dirty="0">
                <a:latin typeface="Times New Roman" charset="0"/>
              </a:rPr>
              <a:t>output units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Times New Roman" charset="0"/>
              </a:rPr>
              <a:t>Then </a:t>
            </a:r>
            <a:r>
              <a:rPr lang="en-US" sz="1800" dirty="0">
                <a:latin typeface="Times New Roman" charset="0"/>
              </a:rPr>
              <a:t>hidden units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Notation: </a:t>
            </a:r>
            <a:r>
              <a:rPr lang="en-US" sz="2200" dirty="0" err="1">
                <a:latin typeface="Times New Roman" charset="0"/>
              </a:rPr>
              <a:t>x_ji</a:t>
            </a:r>
            <a:r>
              <a:rPr lang="en-US" sz="2200" dirty="0">
                <a:latin typeface="Times New Roman" charset="0"/>
              </a:rPr>
              <a:t> is input from unit </a:t>
            </a:r>
            <a:r>
              <a:rPr lang="en-US" sz="2200" dirty="0" err="1">
                <a:latin typeface="Times New Roman" charset="0"/>
              </a:rPr>
              <a:t>i</a:t>
            </a:r>
            <a:r>
              <a:rPr lang="en-US" sz="2200" dirty="0">
                <a:latin typeface="Times New Roman" charset="0"/>
              </a:rPr>
              <a:t> to unit j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200" dirty="0">
                <a:latin typeface="Times New Roman" charset="0"/>
              </a:rPr>
              <a:t>        </a:t>
            </a:r>
            <a:r>
              <a:rPr lang="en-US" sz="2200" dirty="0" err="1" smtClean="0">
                <a:latin typeface="Times New Roman" charset="0"/>
              </a:rPr>
              <a:t>w_ji</a:t>
            </a:r>
            <a:r>
              <a:rPr lang="en-US" sz="2200" dirty="0" smtClean="0">
                <a:latin typeface="Times New Roman" charset="0"/>
              </a:rPr>
              <a:t> </a:t>
            </a:r>
            <a:r>
              <a:rPr lang="en-US" sz="2200" dirty="0">
                <a:latin typeface="Times New Roman" charset="0"/>
              </a:rPr>
              <a:t>is </a:t>
            </a:r>
            <a:r>
              <a:rPr lang="en-US" sz="2200" dirty="0" smtClean="0">
                <a:latin typeface="Times New Roman" charset="0"/>
              </a:rPr>
              <a:t>the corresponding weight</a:t>
            </a:r>
            <a:endParaRPr lang="en-US" sz="22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Note: various termination conditions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e</a:t>
            </a:r>
            <a:r>
              <a:rPr lang="en-US" dirty="0" smtClean="0">
                <a:latin typeface="Times New Roman" charset="0"/>
              </a:rPr>
              <a:t>rror</a:t>
            </a:r>
            <a:endParaRPr lang="en-US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# iterations,…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Issues of under/over fitting, etc.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4819AF-879A-A041-91E3-B92D15BE1ADD}" type="slidenum">
              <a:rPr lang="en-US" sz="1400">
                <a:latin typeface="Times New Roman" charset="0"/>
              </a:rPr>
              <a:pPr eaLnBrk="1" hangingPunct="1"/>
              <a:t>35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Comic Sans MS"/>
                <a:cs typeface="Comic Sans MS"/>
              </a:rPr>
              <a:t>Backpropagation</a:t>
            </a:r>
            <a:r>
              <a:rPr lang="en-US" sz="3600" dirty="0" smtClean="0">
                <a:latin typeface="Comic Sans MS"/>
                <a:cs typeface="Comic Sans MS"/>
              </a:rPr>
              <a:t> (stochastic case)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7025" indent="-327025"/>
            <a:r>
              <a:rPr lang="en-US" sz="2800" dirty="0">
                <a:latin typeface="Times New Roman" charset="0"/>
              </a:rPr>
              <a:t>Initialize all weights to small random numbers</a:t>
            </a:r>
          </a:p>
          <a:p>
            <a:pPr marL="327025" indent="-327025"/>
            <a:r>
              <a:rPr lang="en-US" sz="2800" dirty="0">
                <a:latin typeface="Times New Roman" charset="0"/>
              </a:rPr>
              <a:t>Repeat </a:t>
            </a:r>
          </a:p>
          <a:p>
            <a:pPr marL="754063" lvl="1" indent="-319088">
              <a:buFontTx/>
              <a:buNone/>
            </a:pPr>
            <a:r>
              <a:rPr lang="en-US" sz="2400" dirty="0">
                <a:latin typeface="Times New Roman" charset="0"/>
              </a:rPr>
              <a:t>For each training example</a:t>
            </a: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Input the training example to the network and compute the network outputs</a:t>
            </a: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For each output unit </a:t>
            </a:r>
            <a:r>
              <a:rPr lang="en-US" sz="2400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/>
            </a:r>
            <a:br>
              <a:rPr lang="en-US" sz="2400" dirty="0">
                <a:latin typeface="Times New Roman" charset="0"/>
              </a:rPr>
            </a:br>
            <a:r>
              <a:rPr lang="en-US" sz="2400" dirty="0">
                <a:latin typeface="Times New Roman" charset="0"/>
              </a:rPr>
              <a:t>		</a:t>
            </a:r>
            <a:r>
              <a:rPr lang="en-US" sz="2400" i="1" dirty="0" err="1">
                <a:latin typeface="Symbol" charset="0"/>
              </a:rPr>
              <a:t>d</a:t>
            </a:r>
            <a:r>
              <a:rPr lang="en-US" sz="2400" i="1" baseline="-25000" dirty="0" err="1">
                <a:latin typeface="Times New Roman" charset="0"/>
              </a:rPr>
              <a:t>k</a:t>
            </a:r>
            <a:r>
              <a:rPr lang="en-US" sz="2400" i="1" baseline="-25000" dirty="0">
                <a:latin typeface="Times New Roman" charset="0"/>
              </a:rPr>
              <a:t>  </a:t>
            </a:r>
            <a:r>
              <a:rPr lang="en-US" sz="2400" dirty="0">
                <a:latin typeface="Times New Roman" charset="0"/>
                <a:cs typeface="Times New Roman" charset="0"/>
              </a:rPr>
              <a:t>←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k </a:t>
            </a:r>
            <a:r>
              <a:rPr lang="en-US" sz="2400" dirty="0">
                <a:latin typeface="Symbol" charset="0"/>
                <a:cs typeface="Times New Roman" charset="0"/>
              </a:rPr>
              <a:t>(1 -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Symbol" charset="0"/>
                <a:cs typeface="Times New Roman" charset="0"/>
              </a:rPr>
              <a:t>) (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t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>
                <a:latin typeface="Symbol" charset="0"/>
                <a:cs typeface="Times New Roman" charset="0"/>
              </a:rPr>
              <a:t>-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Symbol" charset="0"/>
                <a:cs typeface="Times New Roman" charset="0"/>
              </a:rPr>
              <a:t>)</a:t>
            </a: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For each hidden unit </a:t>
            </a:r>
            <a:r>
              <a:rPr lang="en-US" sz="2400" i="1" dirty="0">
                <a:latin typeface="Times New Roman" charset="0"/>
              </a:rPr>
              <a:t>h</a:t>
            </a:r>
            <a:br>
              <a:rPr lang="en-US" sz="2400" i="1" dirty="0">
                <a:latin typeface="Times New Roman" charset="0"/>
              </a:rPr>
            </a:br>
            <a:r>
              <a:rPr lang="en-US" sz="2400" i="1" dirty="0">
                <a:latin typeface="Times New Roman" charset="0"/>
              </a:rPr>
              <a:t>		</a:t>
            </a:r>
            <a:r>
              <a:rPr lang="en-US" sz="2400" i="1" dirty="0">
                <a:latin typeface="Symbol" charset="0"/>
              </a:rPr>
              <a:t>d</a:t>
            </a:r>
            <a:r>
              <a:rPr lang="en-US" sz="2400" i="1" baseline="-25000" dirty="0">
                <a:latin typeface="Times New Roman" charset="0"/>
              </a:rPr>
              <a:t>h  </a:t>
            </a:r>
            <a:r>
              <a:rPr lang="en-US" sz="2400" dirty="0">
                <a:latin typeface="Times New Roman" charset="0"/>
                <a:cs typeface="Times New Roman" charset="0"/>
              </a:rPr>
              <a:t>←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h </a:t>
            </a:r>
            <a:r>
              <a:rPr lang="en-US" sz="2400" dirty="0">
                <a:latin typeface="Symbol" charset="0"/>
                <a:cs typeface="Times New Roman" charset="0"/>
              </a:rPr>
              <a:t>(1 -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h</a:t>
            </a:r>
            <a:r>
              <a:rPr lang="en-US" sz="2400" dirty="0">
                <a:latin typeface="Symbol" charset="0"/>
                <a:cs typeface="Times New Roman" charset="0"/>
              </a:rPr>
              <a:t>) </a:t>
            </a:r>
            <a:r>
              <a:rPr lang="en-US" sz="2400" dirty="0" err="1">
                <a:latin typeface="Symbol" charset="0"/>
                <a:cs typeface="Times New Roman" charset="0"/>
              </a:rPr>
              <a:t>S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</a:t>
            </a:r>
            <a:r>
              <a:rPr lang="en-US" sz="2400" baseline="-25000" dirty="0" err="1">
                <a:latin typeface="Symbol" charset="0"/>
                <a:cs typeface="Times New Roman" charset="0"/>
                <a:sym typeface="Symbol" charset="0"/>
              </a:rPr>
              <a:t></a:t>
            </a:r>
            <a:r>
              <a:rPr lang="en-US" sz="2400" baseline="-25000" dirty="0" err="1">
                <a:latin typeface="Times New Roman" charset="0"/>
                <a:cs typeface="Times New Roman" charset="0"/>
                <a:sym typeface="Symbol" charset="0"/>
              </a:rPr>
              <a:t>outputs</a:t>
            </a:r>
            <a:r>
              <a:rPr lang="en-US" sz="2400" dirty="0">
                <a:latin typeface="Symbol" charset="0"/>
                <a:cs typeface="Times New Roman" charset="0"/>
              </a:rPr>
              <a:t>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k,h</a:t>
            </a:r>
            <a:r>
              <a:rPr lang="en-US" sz="2400" i="1" dirty="0" err="1">
                <a:latin typeface="Symbol" charset="0"/>
                <a:cs typeface="Times New Roman" charset="0"/>
              </a:rPr>
              <a:t>d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</a:t>
            </a:r>
            <a:endParaRPr lang="en-US" sz="2400" i="1" dirty="0">
              <a:latin typeface="Times New Roman" charset="0"/>
            </a:endParaRP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Update each network weight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/>
            </a:r>
            <a:br>
              <a:rPr lang="en-US" sz="2400" i="1" baseline="-25000" dirty="0">
                <a:latin typeface="Times New Roman" charset="0"/>
                <a:cs typeface="Times New Roman" charset="0"/>
              </a:rPr>
            </a:br>
            <a:r>
              <a:rPr lang="en-US" sz="2400" i="1" dirty="0">
                <a:latin typeface="Times New Roman" charset="0"/>
                <a:cs typeface="Times New Roman" charset="0"/>
              </a:rPr>
              <a:t>	 	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>
                <a:latin typeface="Times New Roman" charset="0"/>
                <a:cs typeface="Times New Roman" charset="0"/>
              </a:rPr>
              <a:t>←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i="1" dirty="0">
                <a:latin typeface="Times New Roman" charset="0"/>
                <a:cs typeface="Times New Roman" charset="0"/>
              </a:rPr>
              <a:t>+ </a:t>
            </a:r>
            <a:r>
              <a:rPr lang="en-US" sz="2400" dirty="0" err="1">
                <a:latin typeface="Symbol" charset="0"/>
                <a:cs typeface="Times New Roman" charset="0"/>
              </a:rPr>
              <a:t>D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endParaRPr lang="en-US" sz="2400" dirty="0">
              <a:latin typeface="Times New Roman" charset="0"/>
            </a:endParaRPr>
          </a:p>
          <a:p>
            <a:pPr marL="754063" lvl="1" indent="-319088">
              <a:buFontTx/>
              <a:buNone/>
            </a:pPr>
            <a:r>
              <a:rPr lang="en-US" sz="2400" dirty="0">
                <a:latin typeface="Times New Roman" charset="0"/>
              </a:rPr>
              <a:t>   where </a:t>
            </a:r>
            <a:r>
              <a:rPr lang="en-US" sz="2400" dirty="0" err="1">
                <a:latin typeface="Symbol" charset="0"/>
                <a:cs typeface="Times New Roman" charset="0"/>
              </a:rPr>
              <a:t>D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dirty="0">
                <a:latin typeface="Times New Roman" charset="0"/>
                <a:cs typeface="Times New Roman" charset="0"/>
              </a:rPr>
              <a:t>  </a:t>
            </a:r>
            <a:r>
              <a:rPr lang="en-US" sz="2400" dirty="0">
                <a:latin typeface="Symbol" charset="0"/>
                <a:cs typeface="Times New Roman" charset="0"/>
              </a:rPr>
              <a:t>= </a:t>
            </a:r>
            <a:r>
              <a:rPr lang="en-US" sz="2400" i="1" dirty="0">
                <a:latin typeface="Symbol" charset="0"/>
                <a:cs typeface="Times New Roman" charset="0"/>
              </a:rPr>
              <a:t>h </a:t>
            </a:r>
            <a:r>
              <a:rPr lang="en-US" sz="2400" i="1" dirty="0" err="1">
                <a:latin typeface="Symbol" charset="0"/>
                <a:cs typeface="Times New Roman" charset="0"/>
              </a:rPr>
              <a:t>d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x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endParaRPr lang="en-US" sz="2400" i="1" baseline="-25000" dirty="0">
              <a:latin typeface="Times New Roman" charset="0"/>
              <a:cs typeface="Times New Roman" charset="0"/>
            </a:endParaRP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75821-9569-F248-80BE-5536DBB2A172}" type="slidenum">
              <a:rPr lang="en-US" sz="1400">
                <a:latin typeface="Times New Roman" charset="0"/>
              </a:rPr>
              <a:pPr eaLnBrk="1" hangingPunct="1"/>
              <a:t>36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Errors </a:t>
            </a:r>
            <a:r>
              <a:rPr lang="en-US" dirty="0" smtClean="0">
                <a:latin typeface="Comic Sans MS"/>
                <a:cs typeface="Comic Sans MS"/>
              </a:rPr>
              <a:t>propagate </a:t>
            </a:r>
            <a:r>
              <a:rPr lang="en-US" dirty="0">
                <a:latin typeface="Comic Sans MS"/>
                <a:cs typeface="Comic Sans MS"/>
              </a:rPr>
              <a:t>b</a:t>
            </a:r>
            <a:r>
              <a:rPr lang="en-US" dirty="0" smtClean="0">
                <a:latin typeface="Comic Sans MS"/>
                <a:cs typeface="Comic Sans MS"/>
              </a:rPr>
              <a:t>ackwards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7282" name="Oval 4"/>
          <p:cNvSpPr>
            <a:spLocks noChangeArrowheads="1"/>
          </p:cNvSpPr>
          <p:nvPr/>
        </p:nvSpPr>
        <p:spPr bwMode="auto">
          <a:xfrm>
            <a:off x="1289050" y="3922713"/>
            <a:ext cx="200025" cy="512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3" name="Oval 6"/>
          <p:cNvSpPr>
            <a:spLocks noChangeArrowheads="1"/>
          </p:cNvSpPr>
          <p:nvPr/>
        </p:nvSpPr>
        <p:spPr bwMode="auto">
          <a:xfrm>
            <a:off x="2867025" y="3922713"/>
            <a:ext cx="198438" cy="512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4" name="Oval 7"/>
          <p:cNvSpPr>
            <a:spLocks noChangeArrowheads="1"/>
          </p:cNvSpPr>
          <p:nvPr/>
        </p:nvSpPr>
        <p:spPr bwMode="auto">
          <a:xfrm>
            <a:off x="4287838" y="3922713"/>
            <a:ext cx="200025" cy="512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5" name="Oval 8"/>
          <p:cNvSpPr>
            <a:spLocks noChangeArrowheads="1"/>
          </p:cNvSpPr>
          <p:nvPr/>
        </p:nvSpPr>
        <p:spPr bwMode="auto">
          <a:xfrm>
            <a:off x="5864225" y="3922713"/>
            <a:ext cx="200025" cy="512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6" name="Oval 9"/>
          <p:cNvSpPr>
            <a:spLocks noChangeArrowheads="1"/>
          </p:cNvSpPr>
          <p:nvPr/>
        </p:nvSpPr>
        <p:spPr bwMode="auto">
          <a:xfrm>
            <a:off x="7275513" y="3922713"/>
            <a:ext cx="200025" cy="512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7" name="Oval 12"/>
          <p:cNvSpPr>
            <a:spLocks noChangeArrowheads="1"/>
          </p:cNvSpPr>
          <p:nvPr/>
        </p:nvSpPr>
        <p:spPr bwMode="auto">
          <a:xfrm>
            <a:off x="3035300" y="1427163"/>
            <a:ext cx="200025" cy="512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8" name="Oval 13"/>
          <p:cNvSpPr>
            <a:spLocks noChangeArrowheads="1"/>
          </p:cNvSpPr>
          <p:nvPr/>
        </p:nvSpPr>
        <p:spPr bwMode="auto">
          <a:xfrm>
            <a:off x="5219700" y="1427163"/>
            <a:ext cx="198438" cy="512762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9" name="Oval 14"/>
          <p:cNvSpPr>
            <a:spLocks noChangeArrowheads="1"/>
          </p:cNvSpPr>
          <p:nvPr/>
        </p:nvSpPr>
        <p:spPr bwMode="auto">
          <a:xfrm>
            <a:off x="7551738" y="1427163"/>
            <a:ext cx="200025" cy="512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97290" name="AutoShape 34"/>
          <p:cNvCxnSpPr>
            <a:cxnSpLocks noChangeShapeType="1"/>
            <a:stCxn id="97284" idx="0"/>
            <a:endCxn id="97326" idx="4"/>
          </p:cNvCxnSpPr>
          <p:nvPr/>
        </p:nvCxnSpPr>
        <p:spPr bwMode="auto">
          <a:xfrm rot="16200000" flipV="1">
            <a:off x="1758950" y="1293813"/>
            <a:ext cx="1982788" cy="3275012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1" name="AutoShape 35"/>
          <p:cNvCxnSpPr>
            <a:cxnSpLocks noChangeShapeType="1"/>
            <a:stCxn id="97326" idx="4"/>
            <a:endCxn id="97283" idx="0"/>
          </p:cNvCxnSpPr>
          <p:nvPr/>
        </p:nvCxnSpPr>
        <p:spPr bwMode="auto">
          <a:xfrm rot="16200000" flipH="1">
            <a:off x="1048544" y="2004219"/>
            <a:ext cx="1982788" cy="1854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2" name="AutoShape 38"/>
          <p:cNvCxnSpPr>
            <a:cxnSpLocks noChangeShapeType="1"/>
            <a:stCxn id="97283" idx="0"/>
            <a:endCxn id="97287" idx="4"/>
          </p:cNvCxnSpPr>
          <p:nvPr/>
        </p:nvCxnSpPr>
        <p:spPr bwMode="auto">
          <a:xfrm rot="5400000" flipH="1" flipV="1">
            <a:off x="2059782" y="2847181"/>
            <a:ext cx="1982788" cy="168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3" name="AutoShape 39"/>
          <p:cNvCxnSpPr>
            <a:cxnSpLocks noChangeShapeType="1"/>
            <a:stCxn id="97285" idx="0"/>
            <a:endCxn id="97287" idx="4"/>
          </p:cNvCxnSpPr>
          <p:nvPr/>
        </p:nvCxnSpPr>
        <p:spPr bwMode="auto">
          <a:xfrm rot="16200000" flipV="1">
            <a:off x="3558382" y="1516856"/>
            <a:ext cx="1982788" cy="282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4" name="AutoShape 40"/>
          <p:cNvCxnSpPr>
            <a:cxnSpLocks noChangeShapeType="1"/>
            <a:stCxn id="97282" idx="0"/>
            <a:endCxn id="97326" idx="4"/>
          </p:cNvCxnSpPr>
          <p:nvPr/>
        </p:nvCxnSpPr>
        <p:spPr bwMode="auto">
          <a:xfrm rot="16200000" flipV="1">
            <a:off x="259557" y="2793206"/>
            <a:ext cx="1982788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5" name="AutoShape 45"/>
          <p:cNvCxnSpPr>
            <a:cxnSpLocks noChangeShapeType="1"/>
            <a:stCxn id="97285" idx="0"/>
            <a:endCxn id="97326" idx="4"/>
          </p:cNvCxnSpPr>
          <p:nvPr/>
        </p:nvCxnSpPr>
        <p:spPr bwMode="auto">
          <a:xfrm rot="16200000" flipV="1">
            <a:off x="2547144" y="505619"/>
            <a:ext cx="1982788" cy="4851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6" name="AutoShape 46"/>
          <p:cNvCxnSpPr>
            <a:cxnSpLocks noChangeShapeType="1"/>
            <a:stCxn id="97284" idx="0"/>
            <a:endCxn id="97287" idx="4"/>
          </p:cNvCxnSpPr>
          <p:nvPr/>
        </p:nvCxnSpPr>
        <p:spPr bwMode="auto">
          <a:xfrm rot="16200000" flipV="1">
            <a:off x="2770188" y="2305050"/>
            <a:ext cx="1982788" cy="1252537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7" name="AutoShape 47"/>
          <p:cNvCxnSpPr>
            <a:cxnSpLocks noChangeShapeType="1"/>
            <a:stCxn id="97287" idx="4"/>
            <a:endCxn id="97282" idx="0"/>
          </p:cNvCxnSpPr>
          <p:nvPr/>
        </p:nvCxnSpPr>
        <p:spPr bwMode="auto">
          <a:xfrm rot="5400000">
            <a:off x="1270794" y="2058194"/>
            <a:ext cx="1982788" cy="174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8" name="AutoShape 48"/>
          <p:cNvCxnSpPr>
            <a:cxnSpLocks noChangeShapeType="1"/>
            <a:stCxn id="97286" idx="0"/>
            <a:endCxn id="97326" idx="4"/>
          </p:cNvCxnSpPr>
          <p:nvPr/>
        </p:nvCxnSpPr>
        <p:spPr bwMode="auto">
          <a:xfrm rot="16200000" flipV="1">
            <a:off x="3252788" y="-200025"/>
            <a:ext cx="1982788" cy="62626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9" name="AutoShape 49"/>
          <p:cNvCxnSpPr>
            <a:cxnSpLocks noChangeShapeType="1"/>
            <a:stCxn id="97287" idx="4"/>
            <a:endCxn id="97286" idx="0"/>
          </p:cNvCxnSpPr>
          <p:nvPr/>
        </p:nvCxnSpPr>
        <p:spPr bwMode="auto">
          <a:xfrm rot="16200000" flipH="1">
            <a:off x="4264025" y="811213"/>
            <a:ext cx="1982788" cy="4240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0" name="AutoShape 50"/>
          <p:cNvCxnSpPr>
            <a:cxnSpLocks noChangeShapeType="1"/>
            <a:stCxn id="97289" idx="4"/>
            <a:endCxn id="97283" idx="0"/>
          </p:cNvCxnSpPr>
          <p:nvPr/>
        </p:nvCxnSpPr>
        <p:spPr bwMode="auto">
          <a:xfrm rot="5400000">
            <a:off x="4318000" y="588963"/>
            <a:ext cx="1982788" cy="4684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1" name="AutoShape 51"/>
          <p:cNvCxnSpPr>
            <a:cxnSpLocks noChangeShapeType="1"/>
            <a:stCxn id="97288" idx="4"/>
            <a:endCxn id="97285" idx="0"/>
          </p:cNvCxnSpPr>
          <p:nvPr/>
        </p:nvCxnSpPr>
        <p:spPr bwMode="auto">
          <a:xfrm rot="16200000" flipH="1">
            <a:off x="4649788" y="2608262"/>
            <a:ext cx="1982788" cy="646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2" name="AutoShape 52"/>
          <p:cNvCxnSpPr>
            <a:cxnSpLocks noChangeShapeType="1"/>
            <a:stCxn id="97284" idx="0"/>
            <a:endCxn id="97289" idx="4"/>
          </p:cNvCxnSpPr>
          <p:nvPr/>
        </p:nvCxnSpPr>
        <p:spPr bwMode="auto">
          <a:xfrm rot="5400000" flipH="1" flipV="1">
            <a:off x="5028406" y="1299369"/>
            <a:ext cx="1982788" cy="3263900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3" name="AutoShape 53"/>
          <p:cNvCxnSpPr>
            <a:cxnSpLocks noChangeShapeType="1"/>
            <a:stCxn id="97286" idx="0"/>
            <a:endCxn id="97289" idx="4"/>
          </p:cNvCxnSpPr>
          <p:nvPr/>
        </p:nvCxnSpPr>
        <p:spPr bwMode="auto">
          <a:xfrm rot="5400000" flipH="1" flipV="1">
            <a:off x="6522244" y="2793206"/>
            <a:ext cx="1982788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4" name="AutoShape 54"/>
          <p:cNvCxnSpPr>
            <a:cxnSpLocks noChangeShapeType="1"/>
            <a:stCxn id="97285" idx="0"/>
            <a:endCxn id="97289" idx="4"/>
          </p:cNvCxnSpPr>
          <p:nvPr/>
        </p:nvCxnSpPr>
        <p:spPr bwMode="auto">
          <a:xfrm rot="5400000" flipH="1" flipV="1">
            <a:off x="5816600" y="2087563"/>
            <a:ext cx="1982788" cy="1687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5" name="AutoShape 55"/>
          <p:cNvCxnSpPr>
            <a:cxnSpLocks noChangeShapeType="1"/>
            <a:stCxn id="97284" idx="0"/>
            <a:endCxn id="97288" idx="4"/>
          </p:cNvCxnSpPr>
          <p:nvPr/>
        </p:nvCxnSpPr>
        <p:spPr bwMode="auto">
          <a:xfrm rot="5400000" flipH="1" flipV="1">
            <a:off x="3861594" y="2466181"/>
            <a:ext cx="1982788" cy="930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6" name="AutoShape 56"/>
          <p:cNvCxnSpPr>
            <a:cxnSpLocks noChangeShapeType="1"/>
            <a:stCxn id="97286" idx="0"/>
            <a:endCxn id="97288" idx="4"/>
          </p:cNvCxnSpPr>
          <p:nvPr/>
        </p:nvCxnSpPr>
        <p:spPr bwMode="auto">
          <a:xfrm rot="16200000" flipV="1">
            <a:off x="5355431" y="1902619"/>
            <a:ext cx="1982788" cy="2057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7" name="AutoShape 57"/>
          <p:cNvCxnSpPr>
            <a:cxnSpLocks noChangeShapeType="1"/>
            <a:stCxn id="97282" idx="0"/>
            <a:endCxn id="97289" idx="4"/>
          </p:cNvCxnSpPr>
          <p:nvPr/>
        </p:nvCxnSpPr>
        <p:spPr bwMode="auto">
          <a:xfrm rot="5400000" flipH="1" flipV="1">
            <a:off x="3529013" y="-200025"/>
            <a:ext cx="1982788" cy="62626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8" name="AutoShape 59"/>
          <p:cNvCxnSpPr>
            <a:cxnSpLocks noChangeShapeType="1"/>
            <a:stCxn id="97282" idx="0"/>
            <a:endCxn id="97288" idx="5"/>
          </p:cNvCxnSpPr>
          <p:nvPr/>
        </p:nvCxnSpPr>
        <p:spPr bwMode="auto">
          <a:xfrm rot="5400000" flipH="1" flipV="1">
            <a:off x="2359819" y="892969"/>
            <a:ext cx="2058988" cy="400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9" name="AutoShape 60"/>
          <p:cNvCxnSpPr>
            <a:cxnSpLocks noChangeShapeType="1"/>
            <a:stCxn id="97288" idx="4"/>
            <a:endCxn id="97283" idx="0"/>
          </p:cNvCxnSpPr>
          <p:nvPr/>
        </p:nvCxnSpPr>
        <p:spPr bwMode="auto">
          <a:xfrm rot="5400000">
            <a:off x="3151188" y="1755775"/>
            <a:ext cx="1982788" cy="2351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8353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152400" y="5819775"/>
            <a:ext cx="8991600" cy="733425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Same process repeats if we have more layers</a:t>
            </a:r>
          </a:p>
        </p:txBody>
      </p:sp>
      <p:graphicFrame>
        <p:nvGraphicFramePr>
          <p:cNvPr id="268355" name="Object 2"/>
          <p:cNvGraphicFramePr>
            <a:graphicFrameLocks noChangeAspect="1"/>
          </p:cNvGraphicFramePr>
          <p:nvPr/>
        </p:nvGraphicFramePr>
        <p:xfrm>
          <a:off x="4214813" y="1011238"/>
          <a:ext cx="2528887" cy="417512"/>
        </p:xfrm>
        <a:graphic>
          <a:graphicData uri="http://schemas.openxmlformats.org/presentationml/2006/ole">
            <p:oleObj spid="_x0000_s97386" name="Equation" r:id="rId4" imgW="1358900" imgH="228600" progId="Equation.3">
              <p:embed/>
            </p:oleObj>
          </a:graphicData>
        </a:graphic>
      </p:graphicFrame>
      <p:sp>
        <p:nvSpPr>
          <p:cNvPr id="97312" name="Text Box 68"/>
          <p:cNvSpPr txBox="1">
            <a:spLocks noChangeArrowheads="1"/>
          </p:cNvSpPr>
          <p:nvPr/>
        </p:nvSpPr>
        <p:spPr bwMode="auto">
          <a:xfrm>
            <a:off x="962025" y="1355725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1</a:t>
            </a:r>
          </a:p>
        </p:txBody>
      </p:sp>
      <p:sp>
        <p:nvSpPr>
          <p:cNvPr id="97313" name="Text Box 69"/>
          <p:cNvSpPr txBox="1">
            <a:spLocks noChangeArrowheads="1"/>
          </p:cNvSpPr>
          <p:nvPr/>
        </p:nvSpPr>
        <p:spPr bwMode="auto">
          <a:xfrm>
            <a:off x="3016250" y="1543050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2</a:t>
            </a:r>
          </a:p>
        </p:txBody>
      </p:sp>
      <p:sp>
        <p:nvSpPr>
          <p:cNvPr id="97314" name="Text Box 70"/>
          <p:cNvSpPr txBox="1">
            <a:spLocks noChangeArrowheads="1"/>
          </p:cNvSpPr>
          <p:nvPr/>
        </p:nvSpPr>
        <p:spPr bwMode="auto">
          <a:xfrm>
            <a:off x="5195888" y="1524000"/>
            <a:ext cx="2587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3</a:t>
            </a:r>
          </a:p>
        </p:txBody>
      </p:sp>
      <p:sp>
        <p:nvSpPr>
          <p:cNvPr id="97315" name="Text Box 71"/>
          <p:cNvSpPr txBox="1">
            <a:spLocks noChangeArrowheads="1"/>
          </p:cNvSpPr>
          <p:nvPr/>
        </p:nvSpPr>
        <p:spPr bwMode="auto">
          <a:xfrm>
            <a:off x="7510463" y="1541463"/>
            <a:ext cx="2587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4</a:t>
            </a:r>
          </a:p>
        </p:txBody>
      </p:sp>
      <p:sp>
        <p:nvSpPr>
          <p:cNvPr id="97316" name="Text Box 72"/>
          <p:cNvSpPr txBox="1">
            <a:spLocks noChangeArrowheads="1"/>
          </p:cNvSpPr>
          <p:nvPr/>
        </p:nvSpPr>
        <p:spPr bwMode="auto">
          <a:xfrm>
            <a:off x="7254875" y="4038600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9</a:t>
            </a:r>
          </a:p>
        </p:txBody>
      </p:sp>
      <p:sp>
        <p:nvSpPr>
          <p:cNvPr id="97317" name="Text Box 73"/>
          <p:cNvSpPr txBox="1">
            <a:spLocks noChangeArrowheads="1"/>
          </p:cNvSpPr>
          <p:nvPr/>
        </p:nvSpPr>
        <p:spPr bwMode="auto">
          <a:xfrm>
            <a:off x="5834063" y="4038600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8</a:t>
            </a:r>
          </a:p>
        </p:txBody>
      </p:sp>
      <p:sp>
        <p:nvSpPr>
          <p:cNvPr id="97318" name="Text Box 74"/>
          <p:cNvSpPr txBox="1">
            <a:spLocks noChangeArrowheads="1"/>
          </p:cNvSpPr>
          <p:nvPr/>
        </p:nvSpPr>
        <p:spPr bwMode="auto">
          <a:xfrm>
            <a:off x="4287838" y="4057650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7</a:t>
            </a:r>
          </a:p>
        </p:txBody>
      </p:sp>
      <p:sp>
        <p:nvSpPr>
          <p:cNvPr id="97319" name="Text Box 75"/>
          <p:cNvSpPr txBox="1">
            <a:spLocks noChangeArrowheads="1"/>
          </p:cNvSpPr>
          <p:nvPr/>
        </p:nvSpPr>
        <p:spPr bwMode="auto">
          <a:xfrm>
            <a:off x="2846388" y="4038600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6</a:t>
            </a:r>
          </a:p>
        </p:txBody>
      </p:sp>
      <p:sp>
        <p:nvSpPr>
          <p:cNvPr id="97320" name="Text Box 76"/>
          <p:cNvSpPr txBox="1">
            <a:spLocks noChangeArrowheads="1"/>
          </p:cNvSpPr>
          <p:nvPr/>
        </p:nvSpPr>
        <p:spPr bwMode="auto">
          <a:xfrm>
            <a:off x="1258888" y="4038600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5</a:t>
            </a:r>
          </a:p>
        </p:txBody>
      </p:sp>
      <p:sp>
        <p:nvSpPr>
          <p:cNvPr id="268365" name="Text Box 77"/>
          <p:cNvSpPr txBox="1">
            <a:spLocks noChangeArrowheads="1"/>
          </p:cNvSpPr>
          <p:nvPr/>
        </p:nvSpPr>
        <p:spPr bwMode="auto">
          <a:xfrm>
            <a:off x="4333875" y="3395663"/>
            <a:ext cx="606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,3,7</a:t>
            </a:r>
          </a:p>
        </p:txBody>
      </p:sp>
      <p:sp>
        <p:nvSpPr>
          <p:cNvPr id="268366" name="Text Box 78"/>
          <p:cNvSpPr txBox="1">
            <a:spLocks noChangeArrowheads="1"/>
          </p:cNvSpPr>
          <p:nvPr/>
        </p:nvSpPr>
        <p:spPr bwMode="auto">
          <a:xfrm>
            <a:off x="4695825" y="3656013"/>
            <a:ext cx="6080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,4,7</a:t>
            </a:r>
          </a:p>
        </p:txBody>
      </p:sp>
      <p:sp>
        <p:nvSpPr>
          <p:cNvPr id="268367" name="Text Box 79"/>
          <p:cNvSpPr txBox="1">
            <a:spLocks noChangeArrowheads="1"/>
          </p:cNvSpPr>
          <p:nvPr/>
        </p:nvSpPr>
        <p:spPr bwMode="auto">
          <a:xfrm>
            <a:off x="3879850" y="3362325"/>
            <a:ext cx="6064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,2,7</a:t>
            </a:r>
          </a:p>
        </p:txBody>
      </p:sp>
      <p:sp>
        <p:nvSpPr>
          <p:cNvPr id="268368" name="Text Box 80"/>
          <p:cNvSpPr txBox="1">
            <a:spLocks noChangeArrowheads="1"/>
          </p:cNvSpPr>
          <p:nvPr/>
        </p:nvSpPr>
        <p:spPr bwMode="auto">
          <a:xfrm>
            <a:off x="3454400" y="3525838"/>
            <a:ext cx="5540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1,7</a:t>
            </a:r>
          </a:p>
        </p:txBody>
      </p:sp>
      <p:graphicFrame>
        <p:nvGraphicFramePr>
          <p:cNvPr id="268369" name="Object 3"/>
          <p:cNvGraphicFramePr>
            <a:graphicFrameLocks noChangeAspect="1"/>
          </p:cNvGraphicFramePr>
          <p:nvPr/>
        </p:nvGraphicFramePr>
        <p:xfrm>
          <a:off x="3271838" y="4402138"/>
          <a:ext cx="2598737" cy="790575"/>
        </p:xfrm>
        <a:graphic>
          <a:graphicData uri="http://schemas.openxmlformats.org/presentationml/2006/ole">
            <p:oleObj spid="_x0000_s97387" name="Equation" r:id="rId5" imgW="1397000" imgH="431800" progId="Equation.3">
              <p:embed/>
            </p:oleObj>
          </a:graphicData>
        </a:graphic>
      </p:graphicFrame>
      <p:sp>
        <p:nvSpPr>
          <p:cNvPr id="97326" name="Oval 82"/>
          <p:cNvSpPr>
            <a:spLocks noChangeArrowheads="1"/>
          </p:cNvSpPr>
          <p:nvPr/>
        </p:nvSpPr>
        <p:spPr bwMode="auto">
          <a:xfrm>
            <a:off x="1012825" y="1427163"/>
            <a:ext cx="200025" cy="512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327" name="Text Box 83"/>
          <p:cNvSpPr txBox="1">
            <a:spLocks noChangeArrowheads="1"/>
          </p:cNvSpPr>
          <p:nvPr/>
        </p:nvSpPr>
        <p:spPr bwMode="auto">
          <a:xfrm>
            <a:off x="2368550" y="1876425"/>
            <a:ext cx="55403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2,5</a:t>
            </a:r>
          </a:p>
        </p:txBody>
      </p:sp>
      <p:sp>
        <p:nvSpPr>
          <p:cNvPr id="97328" name="Text Box 84"/>
          <p:cNvSpPr txBox="1">
            <a:spLocks noChangeArrowheads="1"/>
          </p:cNvSpPr>
          <p:nvPr/>
        </p:nvSpPr>
        <p:spPr bwMode="auto">
          <a:xfrm>
            <a:off x="671513" y="2179638"/>
            <a:ext cx="55403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1,5</a:t>
            </a:r>
          </a:p>
        </p:txBody>
      </p:sp>
      <p:sp>
        <p:nvSpPr>
          <p:cNvPr id="97329" name="Text Box 85"/>
          <p:cNvSpPr txBox="1">
            <a:spLocks noChangeArrowheads="1"/>
          </p:cNvSpPr>
          <p:nvPr/>
        </p:nvSpPr>
        <p:spPr bwMode="auto">
          <a:xfrm>
            <a:off x="7518400" y="2125663"/>
            <a:ext cx="6508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,,4,9</a:t>
            </a:r>
          </a:p>
        </p:txBody>
      </p:sp>
      <p:sp>
        <p:nvSpPr>
          <p:cNvPr id="97330" name="Text Box 69"/>
          <p:cNvSpPr txBox="1">
            <a:spLocks noChangeArrowheads="1"/>
          </p:cNvSpPr>
          <p:nvPr/>
        </p:nvSpPr>
        <p:spPr bwMode="auto">
          <a:xfrm>
            <a:off x="990600" y="1543050"/>
            <a:ext cx="260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1</a:t>
            </a:r>
          </a:p>
        </p:txBody>
      </p:sp>
      <p:sp>
        <p:nvSpPr>
          <p:cNvPr id="97331" name="Slide Number Placeholder 5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F5C87-0A72-994B-8AA5-4A3721DF9449}" type="slidenum">
              <a:rPr lang="en-US" sz="1400">
                <a:latin typeface="Times New Roman" charset="0"/>
              </a:rPr>
              <a:pPr eaLnBrk="1" hangingPunct="1"/>
              <a:t>37</a:t>
            </a:fld>
            <a:endParaRPr lang="en-US" sz="1400">
              <a:latin typeface="Times New Roman" charset="0"/>
            </a:endParaRPr>
          </a:p>
        </p:txBody>
      </p:sp>
      <p:sp>
        <p:nvSpPr>
          <p:cNvPr id="97332" name="TextBox 52"/>
          <p:cNvSpPr txBox="1">
            <a:spLocks noChangeArrowheads="1"/>
          </p:cNvSpPr>
          <p:nvPr/>
        </p:nvSpPr>
        <p:spPr bwMode="auto">
          <a:xfrm>
            <a:off x="5410200" y="5192713"/>
            <a:ext cx="3703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</a:t>
            </a:r>
            <a:r>
              <a:rPr lang="en-US" sz="1800" baseline="-25000"/>
              <a:t>1,7</a:t>
            </a:r>
            <a:r>
              <a:rPr lang="en-US" sz="1800"/>
              <a:t> updated based on </a:t>
            </a:r>
            <a:r>
              <a:rPr lang="el-GR" sz="1800">
                <a:latin typeface="Times New Roman" charset="0"/>
                <a:cs typeface="Times New Roman" charset="0"/>
              </a:rPr>
              <a:t>δ</a:t>
            </a:r>
            <a:r>
              <a:rPr lang="en-US" sz="1800" baseline="-25000"/>
              <a:t>1</a:t>
            </a:r>
            <a:r>
              <a:rPr lang="en-US" sz="1800"/>
              <a:t> and x</a:t>
            </a:r>
            <a:r>
              <a:rPr lang="en-US" sz="1800" baseline="-25000"/>
              <a:t>1,7</a:t>
            </a:r>
            <a:r>
              <a:rPr lang="en-US" sz="1800"/>
              <a:t> </a:t>
            </a:r>
            <a:endParaRPr lang="en-US" sz="1800" baseline="-25000"/>
          </a:p>
        </p:txBody>
      </p:sp>
      <p:cxnSp>
        <p:nvCxnSpPr>
          <p:cNvPr id="97333" name="AutoShape 40"/>
          <p:cNvCxnSpPr>
            <a:cxnSpLocks noChangeShapeType="1"/>
            <a:endCxn id="97282" idx="4"/>
          </p:cNvCxnSpPr>
          <p:nvPr/>
        </p:nvCxnSpPr>
        <p:spPr bwMode="auto">
          <a:xfrm rot="16200000" flipV="1">
            <a:off x="1176338" y="4648200"/>
            <a:ext cx="941388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34" name="AutoShape 40"/>
          <p:cNvCxnSpPr>
            <a:cxnSpLocks noChangeShapeType="1"/>
            <a:endCxn id="97282" idx="4"/>
          </p:cNvCxnSpPr>
          <p:nvPr/>
        </p:nvCxnSpPr>
        <p:spPr bwMode="auto">
          <a:xfrm rot="5400000" flipH="1" flipV="1">
            <a:off x="566738" y="4554537"/>
            <a:ext cx="941388" cy="703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Properties of </a:t>
            </a:r>
            <a:r>
              <a:rPr lang="en-US" dirty="0" err="1">
                <a:latin typeface="Comic Sans MS"/>
                <a:cs typeface="Comic Sans MS"/>
              </a:rPr>
              <a:t>Backpropagation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Easily generalized to arbitrary directed (acyclic) graphs</a:t>
            </a:r>
          </a:p>
          <a:p>
            <a:pPr lvl="1"/>
            <a:r>
              <a:rPr lang="en-US" dirty="0" err="1">
                <a:latin typeface="Times New Roman" charset="0"/>
              </a:rPr>
              <a:t>Backpropagate</a:t>
            </a:r>
            <a:r>
              <a:rPr lang="en-US" dirty="0">
                <a:latin typeface="Times New Roman" charset="0"/>
              </a:rPr>
              <a:t> errors through the different layers</a:t>
            </a:r>
          </a:p>
          <a:p>
            <a:r>
              <a:rPr lang="en-US" dirty="0" smtClean="0">
                <a:latin typeface="Times New Roman" charset="0"/>
              </a:rPr>
              <a:t>Training is slow but applying </a:t>
            </a:r>
            <a:r>
              <a:rPr lang="en-US" dirty="0">
                <a:latin typeface="Times New Roman" charset="0"/>
              </a:rPr>
              <a:t>network after training is </a:t>
            </a:r>
            <a:r>
              <a:rPr lang="en-US" dirty="0" smtClean="0">
                <a:latin typeface="Times New Roman" charset="0"/>
              </a:rPr>
              <a:t>fast</a:t>
            </a:r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4269DE-7790-9E47-9481-1F57C59ACF91}" type="slidenum">
              <a:rPr lang="en-US" sz="1400">
                <a:latin typeface="Times New Roman" charset="0"/>
              </a:rPr>
              <a:pPr eaLnBrk="1" hangingPunct="1"/>
              <a:t>38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Convergence of </a:t>
            </a:r>
            <a:r>
              <a:rPr lang="en-US" dirty="0" err="1">
                <a:latin typeface="Comic Sans MS"/>
                <a:cs typeface="Comic Sans MS"/>
              </a:rPr>
              <a:t>Backpropagation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Convergence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Training can take thousands of iterations </a:t>
            </a:r>
            <a:r>
              <a:rPr lang="en-US" sz="2300" dirty="0">
                <a:latin typeface="Times New Roman" charset="0"/>
                <a:cs typeface="Times New Roman" charset="0"/>
              </a:rPr>
              <a:t>→ </a:t>
            </a:r>
            <a:r>
              <a:rPr lang="en-US" sz="2300" dirty="0">
                <a:latin typeface="Times New Roman" charset="0"/>
              </a:rPr>
              <a:t>slow!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Gradient descent over entire network weight vector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Speed up using small initial values of weights:</a:t>
            </a:r>
          </a:p>
          <a:p>
            <a:pPr lvl="3">
              <a:lnSpc>
                <a:spcPct val="90000"/>
              </a:lnSpc>
            </a:pPr>
            <a:r>
              <a:rPr lang="en-US" sz="1900" dirty="0" smtClean="0">
                <a:latin typeface="Times New Roman" charset="0"/>
              </a:rPr>
              <a:t>Linear response initially</a:t>
            </a:r>
            <a:endParaRPr lang="en-US" sz="1900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Generally will find local minimum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Typically can find good approximation to global minimum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Solutions to local minimum trap problem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Stochastic gradient </a:t>
            </a:r>
            <a:r>
              <a:rPr lang="en-US" sz="1900" dirty="0" smtClean="0">
                <a:latin typeface="Times New Roman" charset="0"/>
              </a:rPr>
              <a:t>descent</a:t>
            </a:r>
            <a:endParaRPr lang="en-US" sz="1900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Can run multiple times</a:t>
            </a:r>
          </a:p>
          <a:p>
            <a:pPr lvl="3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Over different initial weights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>
                <a:latin typeface="Times New Roman" charset="0"/>
              </a:rPr>
              <a:t>Committee of networks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>
                <a:latin typeface="Times New Roman" charset="0"/>
              </a:rPr>
              <a:t>Can </a:t>
            </a:r>
            <a:r>
              <a:rPr lang="en-US" sz="1900" dirty="0">
                <a:latin typeface="Times New Roman" charset="0"/>
              </a:rPr>
              <a:t>modify to find better approximation to global minimum</a:t>
            </a:r>
          </a:p>
          <a:p>
            <a:pPr lvl="3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i</a:t>
            </a:r>
            <a:r>
              <a:rPr lang="en-US" sz="1900" dirty="0" smtClean="0">
                <a:latin typeface="Times New Roman" charset="0"/>
              </a:rPr>
              <a:t>nclude </a:t>
            </a:r>
            <a:r>
              <a:rPr lang="en-US" sz="1900" dirty="0">
                <a:latin typeface="Times New Roman" charset="0"/>
              </a:rPr>
              <a:t>weight momentum </a:t>
            </a:r>
            <a:r>
              <a:rPr lang="en-US" sz="1900" dirty="0">
                <a:latin typeface="Symbol" charset="0"/>
              </a:rPr>
              <a:t>a</a:t>
            </a:r>
            <a:r>
              <a:rPr lang="en-US" sz="1900" dirty="0">
                <a:latin typeface="Times New Roman" charset="0"/>
              </a:rPr>
              <a:t> </a:t>
            </a:r>
            <a:br>
              <a:rPr lang="en-US" sz="1900" dirty="0">
                <a:latin typeface="Times New Roman" charset="0"/>
              </a:rPr>
            </a:br>
            <a:r>
              <a:rPr lang="en-US" sz="1900" dirty="0">
                <a:latin typeface="Times New Roman" charset="0"/>
              </a:rPr>
              <a:t>	 </a:t>
            </a:r>
            <a:r>
              <a:rPr lang="en-US" sz="1900" dirty="0" err="1">
                <a:latin typeface="Symbol" charset="0"/>
                <a:cs typeface="Times New Roman" charset="0"/>
              </a:rPr>
              <a:t>D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i,j</a:t>
            </a:r>
            <a:r>
              <a:rPr lang="en-US" sz="1900" dirty="0">
                <a:latin typeface="Times New Roman" charset="0"/>
                <a:cs typeface="Times New Roman" charset="0"/>
              </a:rPr>
              <a:t>(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t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n</a:t>
            </a:r>
            <a:r>
              <a:rPr lang="en-US" sz="1900" i="1" dirty="0">
                <a:latin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cs typeface="Times New Roman" charset="0"/>
              </a:rPr>
              <a:t>)</a:t>
            </a:r>
            <a:r>
              <a:rPr lang="en-US" sz="1900" i="1" dirty="0">
                <a:latin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Symbol" charset="0"/>
                <a:cs typeface="Times New Roman" charset="0"/>
              </a:rPr>
              <a:t>= </a:t>
            </a:r>
            <a:r>
              <a:rPr lang="en-US" sz="1900" i="1" dirty="0">
                <a:latin typeface="Symbol" charset="0"/>
                <a:cs typeface="Times New Roman" charset="0"/>
              </a:rPr>
              <a:t>h </a:t>
            </a:r>
            <a:r>
              <a:rPr lang="en-US" sz="1900" i="1" dirty="0" err="1">
                <a:latin typeface="Symbol" charset="0"/>
                <a:cs typeface="Times New Roman" charset="0"/>
              </a:rPr>
              <a:t>d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j</a:t>
            </a:r>
            <a:r>
              <a:rPr lang="en-US" sz="19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x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i,j</a:t>
            </a:r>
            <a:r>
              <a:rPr lang="en-US" sz="1900" i="1" dirty="0">
                <a:latin typeface="Times New Roman" charset="0"/>
                <a:cs typeface="Times New Roman" charset="0"/>
              </a:rPr>
              <a:t> + </a:t>
            </a:r>
            <a:r>
              <a:rPr lang="en-US" sz="1900" dirty="0">
                <a:latin typeface="Symbol" charset="0"/>
              </a:rPr>
              <a:t>a </a:t>
            </a:r>
            <a:r>
              <a:rPr lang="en-US" sz="1900" dirty="0" err="1">
                <a:latin typeface="Symbol" charset="0"/>
                <a:cs typeface="Times New Roman" charset="0"/>
              </a:rPr>
              <a:t>D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i,j</a:t>
            </a:r>
            <a:r>
              <a:rPr lang="en-US" sz="19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1900" i="1" dirty="0">
                <a:latin typeface="Times New Roman" charset="0"/>
                <a:cs typeface="Times New Roman" charset="0"/>
              </a:rPr>
              <a:t>(t</a:t>
            </a:r>
            <a:r>
              <a:rPr lang="en-US" sz="1900" i="1" baseline="-25000" dirty="0">
                <a:latin typeface="Times New Roman" charset="0"/>
                <a:cs typeface="Times New Roman" charset="0"/>
              </a:rPr>
              <a:t>n-1</a:t>
            </a:r>
            <a:r>
              <a:rPr lang="en-US" sz="1900" i="1" dirty="0">
                <a:latin typeface="Times New Roman" charset="0"/>
                <a:cs typeface="Times New Roman" charset="0"/>
              </a:rPr>
              <a:t> )</a:t>
            </a:r>
            <a:endParaRPr lang="en-US" sz="1900" dirty="0">
              <a:latin typeface="Times New Roman" charset="0"/>
            </a:endParaRPr>
          </a:p>
          <a:p>
            <a:pPr lvl="4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Momentum </a:t>
            </a:r>
            <a:r>
              <a:rPr lang="en-US" sz="1900" dirty="0" smtClean="0">
                <a:latin typeface="Times New Roman" charset="0"/>
              </a:rPr>
              <a:t>avoids </a:t>
            </a:r>
            <a:r>
              <a:rPr lang="en-US" sz="1900" dirty="0">
                <a:latin typeface="Times New Roman" charset="0"/>
              </a:rPr>
              <a:t>local max/min and plateaus</a:t>
            </a:r>
          </a:p>
          <a:p>
            <a:pPr>
              <a:lnSpc>
                <a:spcPct val="90000"/>
              </a:lnSpc>
            </a:pPr>
            <a:endParaRPr lang="en-US" sz="23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latin typeface="Times New Roman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CD5C50-DE8F-9847-963D-60A1C5E041A1}" type="slidenum">
              <a:rPr lang="en-US" sz="1400">
                <a:latin typeface="Times New Roman" charset="0"/>
              </a:rPr>
              <a:pPr eaLnBrk="1" hangingPunct="1"/>
              <a:t>39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Comic Sans MS" charset="0"/>
                <a:cs typeface="Comic Sans MS" charset="0"/>
              </a:rPr>
              <a:t>Biological </a:t>
            </a:r>
            <a:r>
              <a:rPr lang="en-AU" sz="3600" dirty="0" smtClean="0">
                <a:latin typeface="Comic Sans MS" charset="0"/>
                <a:cs typeface="Comic Sans MS" charset="0"/>
              </a:rPr>
              <a:t>neuron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pic>
        <p:nvPicPr>
          <p:cNvPr id="23554" name="Picture 1028"/>
          <p:cNvPicPr>
            <a:picLocks noGrp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73200" y="908050"/>
            <a:ext cx="6196013" cy="5616575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6400800" y="3694668"/>
            <a:ext cx="81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4"/>
              </a:rPr>
              <a:t>video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Example of </a:t>
            </a:r>
            <a:r>
              <a:rPr lang="en-US" dirty="0" smtClean="0">
                <a:latin typeface="Comic Sans MS"/>
                <a:cs typeface="Comic Sans MS"/>
              </a:rPr>
              <a:t>learning a </a:t>
            </a:r>
            <a:r>
              <a:rPr lang="en-US" dirty="0">
                <a:latin typeface="Comic Sans MS"/>
                <a:cs typeface="Comic Sans MS"/>
              </a:rPr>
              <a:t>s</a:t>
            </a:r>
            <a:r>
              <a:rPr lang="en-US" dirty="0" smtClean="0">
                <a:latin typeface="Comic Sans MS"/>
                <a:cs typeface="Comic Sans MS"/>
              </a:rPr>
              <a:t>imple </a:t>
            </a:r>
            <a:r>
              <a:rPr lang="en-US" dirty="0">
                <a:latin typeface="Comic Sans MS"/>
                <a:cs typeface="Comic Sans MS"/>
              </a:rPr>
              <a:t>f</a:t>
            </a:r>
            <a:r>
              <a:rPr lang="en-US" dirty="0" smtClean="0">
                <a:latin typeface="Comic Sans MS"/>
                <a:cs typeface="Comic Sans MS"/>
              </a:rPr>
              <a:t>unction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856163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Learn to recognize 8 simple inputs</a:t>
            </a:r>
          </a:p>
          <a:p>
            <a:pPr lvl="1"/>
            <a:r>
              <a:rPr lang="en-US">
                <a:latin typeface="Times New Roman" charset="0"/>
              </a:rPr>
              <a:t>Interest in how to interpret hidden units</a:t>
            </a:r>
          </a:p>
          <a:p>
            <a:pPr lvl="1"/>
            <a:r>
              <a:rPr lang="en-US">
                <a:latin typeface="Times New Roman" charset="0"/>
              </a:rPr>
              <a:t>System learns binary representation!</a:t>
            </a:r>
          </a:p>
          <a:p>
            <a:r>
              <a:rPr lang="en-US">
                <a:latin typeface="Times New Roman" charset="0"/>
              </a:rPr>
              <a:t>Trained with </a:t>
            </a:r>
          </a:p>
          <a:p>
            <a:pPr lvl="1"/>
            <a:r>
              <a:rPr lang="en-US">
                <a:latin typeface="Times New Roman" charset="0"/>
              </a:rPr>
              <a:t>initial w_i between –0.1, +0.1, </a:t>
            </a:r>
          </a:p>
          <a:p>
            <a:pPr lvl="1"/>
            <a:r>
              <a:rPr lang="en-US">
                <a:latin typeface="Times New Roman" charset="0"/>
              </a:rPr>
              <a:t>eta=0.3</a:t>
            </a:r>
          </a:p>
          <a:p>
            <a:r>
              <a:rPr lang="en-US">
                <a:latin typeface="Times New Roman" charset="0"/>
              </a:rPr>
              <a:t>5000 iterations (most change in first 50%)</a:t>
            </a:r>
          </a:p>
          <a:p>
            <a:r>
              <a:rPr lang="en-US">
                <a:latin typeface="Times New Roman" charset="0"/>
              </a:rPr>
              <a:t>Target output values: </a:t>
            </a:r>
          </a:p>
          <a:p>
            <a:pPr lvl="1"/>
            <a:r>
              <a:rPr lang="en-US">
                <a:latin typeface="Times New Roman" charset="0"/>
              </a:rPr>
              <a:t>.1 for 0</a:t>
            </a:r>
          </a:p>
          <a:p>
            <a:pPr lvl="1"/>
            <a:r>
              <a:rPr lang="en-US">
                <a:latin typeface="Times New Roman" charset="0"/>
              </a:rPr>
              <a:t>.9 for 1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2BC3F6-3950-3D45-91E9-8F5CEAA5FD15}" type="slidenum">
              <a:rPr lang="en-US" sz="1400">
                <a:latin typeface="Times New Roman" charset="0"/>
              </a:rPr>
              <a:pPr eaLnBrk="1" hangingPunct="1"/>
              <a:t>40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991600" cy="7620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Hidden </a:t>
            </a:r>
            <a:r>
              <a:rPr lang="en-US" dirty="0" smtClean="0">
                <a:latin typeface="Comic Sans MS"/>
                <a:cs typeface="Comic Sans MS"/>
              </a:rPr>
              <a:t>layer representations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330200" y="3743325"/>
            <a:ext cx="6746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input</a:t>
            </a: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238125" y="1333500"/>
            <a:ext cx="815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</a:t>
            </a:r>
          </a:p>
        </p:txBody>
      </p:sp>
      <p:grpSp>
        <p:nvGrpSpPr>
          <p:cNvPr id="107524" name="Group 5"/>
          <p:cNvGrpSpPr>
            <a:grpSpLocks/>
          </p:cNvGrpSpPr>
          <p:nvPr/>
        </p:nvGrpSpPr>
        <p:grpSpPr bwMode="auto">
          <a:xfrm rot="-5400000">
            <a:off x="1350963" y="1136650"/>
            <a:ext cx="2598737" cy="3300413"/>
            <a:chOff x="1844" y="1455"/>
            <a:chExt cx="1746" cy="2182"/>
          </a:xfrm>
        </p:grpSpPr>
        <p:sp>
          <p:nvSpPr>
            <p:cNvPr id="107591" name="Oval 6"/>
            <p:cNvSpPr>
              <a:spLocks noChangeArrowheads="1"/>
            </p:cNvSpPr>
            <p:nvPr/>
          </p:nvSpPr>
          <p:spPr bwMode="auto">
            <a:xfrm>
              <a:off x="1844" y="1455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2" name="Oval 7"/>
            <p:cNvSpPr>
              <a:spLocks noChangeArrowheads="1"/>
            </p:cNvSpPr>
            <p:nvPr/>
          </p:nvSpPr>
          <p:spPr bwMode="auto">
            <a:xfrm>
              <a:off x="1845" y="1696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3" name="Oval 8"/>
            <p:cNvSpPr>
              <a:spLocks noChangeArrowheads="1"/>
            </p:cNvSpPr>
            <p:nvPr/>
          </p:nvSpPr>
          <p:spPr bwMode="auto">
            <a:xfrm>
              <a:off x="1844" y="1958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4" name="Oval 9"/>
            <p:cNvSpPr>
              <a:spLocks noChangeArrowheads="1"/>
            </p:cNvSpPr>
            <p:nvPr/>
          </p:nvSpPr>
          <p:spPr bwMode="auto">
            <a:xfrm>
              <a:off x="1845" y="221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5" name="Oval 10"/>
            <p:cNvSpPr>
              <a:spLocks noChangeArrowheads="1"/>
            </p:cNvSpPr>
            <p:nvPr/>
          </p:nvSpPr>
          <p:spPr bwMode="auto">
            <a:xfrm>
              <a:off x="1844" y="2482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6" name="Oval 11"/>
            <p:cNvSpPr>
              <a:spLocks noChangeArrowheads="1"/>
            </p:cNvSpPr>
            <p:nvPr/>
          </p:nvSpPr>
          <p:spPr bwMode="auto">
            <a:xfrm>
              <a:off x="1845" y="2759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7" name="Oval 12"/>
            <p:cNvSpPr>
              <a:spLocks noChangeArrowheads="1"/>
            </p:cNvSpPr>
            <p:nvPr/>
          </p:nvSpPr>
          <p:spPr bwMode="auto">
            <a:xfrm>
              <a:off x="1844" y="303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8" name="Oval 13"/>
            <p:cNvSpPr>
              <a:spLocks noChangeArrowheads="1"/>
            </p:cNvSpPr>
            <p:nvPr/>
          </p:nvSpPr>
          <p:spPr bwMode="auto">
            <a:xfrm>
              <a:off x="1845" y="329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99" name="Oval 14"/>
            <p:cNvSpPr>
              <a:spLocks noChangeArrowheads="1"/>
            </p:cNvSpPr>
            <p:nvPr/>
          </p:nvSpPr>
          <p:spPr bwMode="auto">
            <a:xfrm>
              <a:off x="3457" y="1455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0" name="Oval 15"/>
            <p:cNvSpPr>
              <a:spLocks noChangeArrowheads="1"/>
            </p:cNvSpPr>
            <p:nvPr/>
          </p:nvSpPr>
          <p:spPr bwMode="auto">
            <a:xfrm>
              <a:off x="3458" y="1696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1" name="Oval 16"/>
            <p:cNvSpPr>
              <a:spLocks noChangeArrowheads="1"/>
            </p:cNvSpPr>
            <p:nvPr/>
          </p:nvSpPr>
          <p:spPr bwMode="auto">
            <a:xfrm>
              <a:off x="3457" y="1958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2" name="Oval 17"/>
            <p:cNvSpPr>
              <a:spLocks noChangeArrowheads="1"/>
            </p:cNvSpPr>
            <p:nvPr/>
          </p:nvSpPr>
          <p:spPr bwMode="auto">
            <a:xfrm>
              <a:off x="3458" y="221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3" name="Oval 18"/>
            <p:cNvSpPr>
              <a:spLocks noChangeArrowheads="1"/>
            </p:cNvSpPr>
            <p:nvPr/>
          </p:nvSpPr>
          <p:spPr bwMode="auto">
            <a:xfrm>
              <a:off x="3457" y="2482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4" name="Oval 19"/>
            <p:cNvSpPr>
              <a:spLocks noChangeArrowheads="1"/>
            </p:cNvSpPr>
            <p:nvPr/>
          </p:nvSpPr>
          <p:spPr bwMode="auto">
            <a:xfrm>
              <a:off x="3458" y="2759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5" name="Oval 20"/>
            <p:cNvSpPr>
              <a:spLocks noChangeArrowheads="1"/>
            </p:cNvSpPr>
            <p:nvPr/>
          </p:nvSpPr>
          <p:spPr bwMode="auto">
            <a:xfrm>
              <a:off x="3457" y="303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6" name="Oval 21"/>
            <p:cNvSpPr>
              <a:spLocks noChangeArrowheads="1"/>
            </p:cNvSpPr>
            <p:nvPr/>
          </p:nvSpPr>
          <p:spPr bwMode="auto">
            <a:xfrm>
              <a:off x="3458" y="329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7" name="Oval 22"/>
            <p:cNvSpPr>
              <a:spLocks noChangeArrowheads="1"/>
            </p:cNvSpPr>
            <p:nvPr/>
          </p:nvSpPr>
          <p:spPr bwMode="auto">
            <a:xfrm>
              <a:off x="2638" y="180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8" name="Oval 23"/>
            <p:cNvSpPr>
              <a:spLocks noChangeArrowheads="1"/>
            </p:cNvSpPr>
            <p:nvPr/>
          </p:nvSpPr>
          <p:spPr bwMode="auto">
            <a:xfrm>
              <a:off x="2639" y="2346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609" name="Oval 24"/>
            <p:cNvSpPr>
              <a:spLocks noChangeArrowheads="1"/>
            </p:cNvSpPr>
            <p:nvPr/>
          </p:nvSpPr>
          <p:spPr bwMode="auto">
            <a:xfrm>
              <a:off x="2638" y="287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7610" name="AutoShape 25"/>
            <p:cNvCxnSpPr>
              <a:cxnSpLocks noChangeShapeType="1"/>
              <a:stCxn id="107591" idx="6"/>
              <a:endCxn id="107607" idx="2"/>
            </p:cNvCxnSpPr>
            <p:nvPr/>
          </p:nvCxnSpPr>
          <p:spPr bwMode="auto">
            <a:xfrm rot="10800000" flipH="1" flipV="1">
              <a:off x="1976" y="1627"/>
              <a:ext cx="662" cy="3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1" name="AutoShape 26"/>
            <p:cNvCxnSpPr>
              <a:cxnSpLocks noChangeShapeType="1"/>
              <a:stCxn id="107607" idx="6"/>
              <a:endCxn id="107606" idx="2"/>
            </p:cNvCxnSpPr>
            <p:nvPr/>
          </p:nvCxnSpPr>
          <p:spPr bwMode="auto">
            <a:xfrm rot="10800000" flipH="1" flipV="1">
              <a:off x="2770" y="1972"/>
              <a:ext cx="688" cy="14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2" name="AutoShape 27"/>
            <p:cNvCxnSpPr>
              <a:cxnSpLocks noChangeShapeType="1"/>
              <a:stCxn id="107607" idx="6"/>
              <a:endCxn id="107605" idx="2"/>
            </p:cNvCxnSpPr>
            <p:nvPr/>
          </p:nvCxnSpPr>
          <p:spPr bwMode="auto">
            <a:xfrm rot="10800000" flipH="1" flipV="1">
              <a:off x="2770" y="1972"/>
              <a:ext cx="687" cy="12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3" name="AutoShape 28"/>
            <p:cNvCxnSpPr>
              <a:cxnSpLocks noChangeShapeType="1"/>
              <a:stCxn id="107607" idx="6"/>
              <a:endCxn id="107604" idx="2"/>
            </p:cNvCxnSpPr>
            <p:nvPr/>
          </p:nvCxnSpPr>
          <p:spPr bwMode="auto">
            <a:xfrm rot="10800000" flipH="1" flipV="1">
              <a:off x="2770" y="1972"/>
              <a:ext cx="688" cy="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4" name="AutoShape 29"/>
            <p:cNvCxnSpPr>
              <a:cxnSpLocks noChangeShapeType="1"/>
              <a:stCxn id="107607" idx="6"/>
              <a:endCxn id="107603" idx="2"/>
            </p:cNvCxnSpPr>
            <p:nvPr/>
          </p:nvCxnSpPr>
          <p:spPr bwMode="auto">
            <a:xfrm rot="10800000" flipH="1" flipV="1">
              <a:off x="2770" y="1972"/>
              <a:ext cx="687" cy="6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5" name="AutoShape 30"/>
            <p:cNvCxnSpPr>
              <a:cxnSpLocks noChangeShapeType="1"/>
              <a:stCxn id="107607" idx="6"/>
              <a:endCxn id="107602" idx="2"/>
            </p:cNvCxnSpPr>
            <p:nvPr/>
          </p:nvCxnSpPr>
          <p:spPr bwMode="auto">
            <a:xfrm rot="10800000" flipH="1" flipV="1">
              <a:off x="2770" y="1972"/>
              <a:ext cx="688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6" name="AutoShape 31"/>
            <p:cNvCxnSpPr>
              <a:cxnSpLocks noChangeShapeType="1"/>
              <a:stCxn id="107607" idx="6"/>
              <a:endCxn id="107601" idx="2"/>
            </p:cNvCxnSpPr>
            <p:nvPr/>
          </p:nvCxnSpPr>
          <p:spPr bwMode="auto">
            <a:xfrm rot="10800000" flipH="1" flipV="1">
              <a:off x="2770" y="1972"/>
              <a:ext cx="687" cy="1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7" name="AutoShape 32"/>
            <p:cNvCxnSpPr>
              <a:cxnSpLocks noChangeShapeType="1"/>
              <a:stCxn id="107607" idx="6"/>
              <a:endCxn id="107600" idx="2"/>
            </p:cNvCxnSpPr>
            <p:nvPr/>
          </p:nvCxnSpPr>
          <p:spPr bwMode="auto">
            <a:xfrm flipV="1">
              <a:off x="2770" y="1868"/>
              <a:ext cx="688" cy="1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8" name="AutoShape 33"/>
            <p:cNvCxnSpPr>
              <a:cxnSpLocks noChangeShapeType="1"/>
              <a:stCxn id="107607" idx="6"/>
              <a:endCxn id="107599" idx="2"/>
            </p:cNvCxnSpPr>
            <p:nvPr/>
          </p:nvCxnSpPr>
          <p:spPr bwMode="auto">
            <a:xfrm flipV="1">
              <a:off x="2770" y="1627"/>
              <a:ext cx="687" cy="3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19" name="AutoShape 34"/>
            <p:cNvCxnSpPr>
              <a:cxnSpLocks noChangeShapeType="1"/>
              <a:stCxn id="107601" idx="2"/>
              <a:endCxn id="107608" idx="6"/>
            </p:cNvCxnSpPr>
            <p:nvPr/>
          </p:nvCxnSpPr>
          <p:spPr bwMode="auto">
            <a:xfrm flipH="1">
              <a:off x="2771" y="2130"/>
              <a:ext cx="686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0" name="AutoShape 35"/>
            <p:cNvCxnSpPr>
              <a:cxnSpLocks noChangeShapeType="1"/>
              <a:stCxn id="107608" idx="6"/>
              <a:endCxn id="107606" idx="2"/>
            </p:cNvCxnSpPr>
            <p:nvPr/>
          </p:nvCxnSpPr>
          <p:spPr bwMode="auto">
            <a:xfrm rot="10800000" flipH="1" flipV="1">
              <a:off x="2771" y="2518"/>
              <a:ext cx="687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1" name="AutoShape 36"/>
            <p:cNvCxnSpPr>
              <a:cxnSpLocks noChangeShapeType="1"/>
              <a:stCxn id="107608" idx="6"/>
              <a:endCxn id="107602" idx="2"/>
            </p:cNvCxnSpPr>
            <p:nvPr/>
          </p:nvCxnSpPr>
          <p:spPr bwMode="auto">
            <a:xfrm flipV="1">
              <a:off x="2771" y="2385"/>
              <a:ext cx="687" cy="1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2" name="AutoShape 37"/>
            <p:cNvCxnSpPr>
              <a:cxnSpLocks noChangeShapeType="1"/>
              <a:stCxn id="107604" idx="2"/>
              <a:endCxn id="107608" idx="6"/>
            </p:cNvCxnSpPr>
            <p:nvPr/>
          </p:nvCxnSpPr>
          <p:spPr bwMode="auto">
            <a:xfrm rot="10800000">
              <a:off x="2771" y="2518"/>
              <a:ext cx="687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3" name="AutoShape 38"/>
            <p:cNvCxnSpPr>
              <a:cxnSpLocks noChangeShapeType="1"/>
              <a:stCxn id="107603" idx="2"/>
              <a:endCxn id="107608" idx="6"/>
            </p:cNvCxnSpPr>
            <p:nvPr/>
          </p:nvCxnSpPr>
          <p:spPr bwMode="auto">
            <a:xfrm rot="10800000">
              <a:off x="2771" y="2518"/>
              <a:ext cx="686" cy="1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4" name="AutoShape 39"/>
            <p:cNvCxnSpPr>
              <a:cxnSpLocks noChangeShapeType="1"/>
              <a:stCxn id="107605" idx="2"/>
              <a:endCxn id="107608" idx="6"/>
            </p:cNvCxnSpPr>
            <p:nvPr/>
          </p:nvCxnSpPr>
          <p:spPr bwMode="auto">
            <a:xfrm rot="10800000">
              <a:off x="2771" y="2518"/>
              <a:ext cx="686" cy="6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5" name="AutoShape 40"/>
            <p:cNvCxnSpPr>
              <a:cxnSpLocks noChangeShapeType="1"/>
              <a:stCxn id="107608" idx="6"/>
              <a:endCxn id="107600" idx="2"/>
            </p:cNvCxnSpPr>
            <p:nvPr/>
          </p:nvCxnSpPr>
          <p:spPr bwMode="auto">
            <a:xfrm flipV="1">
              <a:off x="2771" y="1868"/>
              <a:ext cx="687" cy="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6" name="AutoShape 41"/>
            <p:cNvCxnSpPr>
              <a:cxnSpLocks noChangeShapeType="1"/>
              <a:stCxn id="107608" idx="6"/>
              <a:endCxn id="107599" idx="2"/>
            </p:cNvCxnSpPr>
            <p:nvPr/>
          </p:nvCxnSpPr>
          <p:spPr bwMode="auto">
            <a:xfrm flipV="1">
              <a:off x="2771" y="1627"/>
              <a:ext cx="686" cy="8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7" name="AutoShape 42"/>
            <p:cNvCxnSpPr>
              <a:cxnSpLocks noChangeShapeType="1"/>
              <a:stCxn id="107609" idx="6"/>
              <a:endCxn id="107603" idx="2"/>
            </p:cNvCxnSpPr>
            <p:nvPr/>
          </p:nvCxnSpPr>
          <p:spPr bwMode="auto">
            <a:xfrm flipV="1">
              <a:off x="2770" y="2654"/>
              <a:ext cx="687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8" name="AutoShape 43"/>
            <p:cNvCxnSpPr>
              <a:cxnSpLocks noChangeShapeType="1"/>
              <a:stCxn id="107609" idx="6"/>
              <a:endCxn id="107605" idx="2"/>
            </p:cNvCxnSpPr>
            <p:nvPr/>
          </p:nvCxnSpPr>
          <p:spPr bwMode="auto">
            <a:xfrm rot="10800000" flipH="1" flipV="1">
              <a:off x="2770" y="3042"/>
              <a:ext cx="687" cy="1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29" name="AutoShape 44"/>
            <p:cNvCxnSpPr>
              <a:cxnSpLocks noChangeShapeType="1"/>
              <a:stCxn id="107609" idx="6"/>
              <a:endCxn id="107606" idx="2"/>
            </p:cNvCxnSpPr>
            <p:nvPr/>
          </p:nvCxnSpPr>
          <p:spPr bwMode="auto">
            <a:xfrm rot="10800000" flipH="1" flipV="1">
              <a:off x="2770" y="3042"/>
              <a:ext cx="688" cy="4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0" name="AutoShape 45"/>
            <p:cNvCxnSpPr>
              <a:cxnSpLocks noChangeShapeType="1"/>
              <a:stCxn id="107604" idx="2"/>
              <a:endCxn id="107609" idx="6"/>
            </p:cNvCxnSpPr>
            <p:nvPr/>
          </p:nvCxnSpPr>
          <p:spPr bwMode="auto">
            <a:xfrm flipH="1">
              <a:off x="2770" y="2931"/>
              <a:ext cx="688" cy="1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1" name="AutoShape 46"/>
            <p:cNvCxnSpPr>
              <a:cxnSpLocks noChangeShapeType="1"/>
              <a:stCxn id="107609" idx="6"/>
              <a:endCxn id="107602" idx="2"/>
            </p:cNvCxnSpPr>
            <p:nvPr/>
          </p:nvCxnSpPr>
          <p:spPr bwMode="auto">
            <a:xfrm flipV="1">
              <a:off x="2770" y="2385"/>
              <a:ext cx="688" cy="6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2" name="AutoShape 47"/>
            <p:cNvCxnSpPr>
              <a:cxnSpLocks noChangeShapeType="1"/>
              <a:stCxn id="107601" idx="2"/>
              <a:endCxn id="107609" idx="6"/>
            </p:cNvCxnSpPr>
            <p:nvPr/>
          </p:nvCxnSpPr>
          <p:spPr bwMode="auto">
            <a:xfrm flipH="1">
              <a:off x="2770" y="2130"/>
              <a:ext cx="687" cy="9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3" name="AutoShape 48"/>
            <p:cNvCxnSpPr>
              <a:cxnSpLocks noChangeShapeType="1"/>
              <a:stCxn id="107600" idx="2"/>
              <a:endCxn id="107609" idx="6"/>
            </p:cNvCxnSpPr>
            <p:nvPr/>
          </p:nvCxnSpPr>
          <p:spPr bwMode="auto">
            <a:xfrm flipH="1">
              <a:off x="2770" y="1868"/>
              <a:ext cx="688" cy="1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4" name="AutoShape 49"/>
            <p:cNvCxnSpPr>
              <a:cxnSpLocks noChangeShapeType="1"/>
              <a:stCxn id="107609" idx="6"/>
              <a:endCxn id="107599" idx="2"/>
            </p:cNvCxnSpPr>
            <p:nvPr/>
          </p:nvCxnSpPr>
          <p:spPr bwMode="auto">
            <a:xfrm flipV="1">
              <a:off x="2770" y="1627"/>
              <a:ext cx="687" cy="14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5" name="AutoShape 50"/>
            <p:cNvCxnSpPr>
              <a:cxnSpLocks noChangeShapeType="1"/>
              <a:stCxn id="107598" idx="6"/>
              <a:endCxn id="107609" idx="2"/>
            </p:cNvCxnSpPr>
            <p:nvPr/>
          </p:nvCxnSpPr>
          <p:spPr bwMode="auto">
            <a:xfrm flipV="1">
              <a:off x="1977" y="3042"/>
              <a:ext cx="661" cy="4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6" name="AutoShape 51"/>
            <p:cNvCxnSpPr>
              <a:cxnSpLocks noChangeShapeType="1"/>
              <a:stCxn id="107597" idx="6"/>
              <a:endCxn id="107609" idx="2"/>
            </p:cNvCxnSpPr>
            <p:nvPr/>
          </p:nvCxnSpPr>
          <p:spPr bwMode="auto">
            <a:xfrm flipV="1">
              <a:off x="1976" y="3042"/>
              <a:ext cx="662" cy="1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7" name="AutoShape 52"/>
            <p:cNvCxnSpPr>
              <a:cxnSpLocks noChangeShapeType="1"/>
              <a:stCxn id="107596" idx="6"/>
              <a:endCxn id="107609" idx="2"/>
            </p:cNvCxnSpPr>
            <p:nvPr/>
          </p:nvCxnSpPr>
          <p:spPr bwMode="auto">
            <a:xfrm rot="10800000" flipH="1" flipV="1">
              <a:off x="1977" y="2931"/>
              <a:ext cx="661" cy="1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8" name="AutoShape 53"/>
            <p:cNvCxnSpPr>
              <a:cxnSpLocks noChangeShapeType="1"/>
              <a:stCxn id="107595" idx="6"/>
              <a:endCxn id="107609" idx="2"/>
            </p:cNvCxnSpPr>
            <p:nvPr/>
          </p:nvCxnSpPr>
          <p:spPr bwMode="auto">
            <a:xfrm rot="10800000" flipH="1" flipV="1">
              <a:off x="1976" y="2654"/>
              <a:ext cx="662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39" name="AutoShape 54"/>
            <p:cNvCxnSpPr>
              <a:cxnSpLocks noChangeShapeType="1"/>
              <a:stCxn id="107594" idx="6"/>
              <a:endCxn id="107609" idx="2"/>
            </p:cNvCxnSpPr>
            <p:nvPr/>
          </p:nvCxnSpPr>
          <p:spPr bwMode="auto">
            <a:xfrm rot="10800000" flipH="1" flipV="1">
              <a:off x="1977" y="2385"/>
              <a:ext cx="661" cy="6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0" name="AutoShape 55"/>
            <p:cNvCxnSpPr>
              <a:cxnSpLocks noChangeShapeType="1"/>
              <a:stCxn id="107593" idx="6"/>
              <a:endCxn id="107609" idx="2"/>
            </p:cNvCxnSpPr>
            <p:nvPr/>
          </p:nvCxnSpPr>
          <p:spPr bwMode="auto">
            <a:xfrm rot="10800000" flipH="1" flipV="1">
              <a:off x="1976" y="2130"/>
              <a:ext cx="662" cy="9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1" name="AutoShape 56"/>
            <p:cNvCxnSpPr>
              <a:cxnSpLocks noChangeShapeType="1"/>
              <a:stCxn id="107591" idx="6"/>
              <a:endCxn id="107609" idx="3"/>
            </p:cNvCxnSpPr>
            <p:nvPr/>
          </p:nvCxnSpPr>
          <p:spPr bwMode="auto">
            <a:xfrm rot="10800000" flipH="1" flipV="1">
              <a:off x="1976" y="1627"/>
              <a:ext cx="681" cy="15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2" name="AutoShape 57"/>
            <p:cNvCxnSpPr>
              <a:cxnSpLocks noChangeShapeType="1"/>
              <a:stCxn id="107592" idx="6"/>
              <a:endCxn id="107609" idx="2"/>
            </p:cNvCxnSpPr>
            <p:nvPr/>
          </p:nvCxnSpPr>
          <p:spPr bwMode="auto">
            <a:xfrm rot="10800000" flipH="1" flipV="1">
              <a:off x="1977" y="1868"/>
              <a:ext cx="661" cy="1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3" name="AutoShape 58"/>
            <p:cNvCxnSpPr>
              <a:cxnSpLocks noChangeShapeType="1"/>
              <a:stCxn id="107607" idx="2"/>
              <a:endCxn id="107593" idx="6"/>
            </p:cNvCxnSpPr>
            <p:nvPr/>
          </p:nvCxnSpPr>
          <p:spPr bwMode="auto">
            <a:xfrm flipH="1">
              <a:off x="1976" y="1972"/>
              <a:ext cx="662" cy="1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4" name="AutoShape 59"/>
            <p:cNvCxnSpPr>
              <a:cxnSpLocks noChangeShapeType="1"/>
              <a:stCxn id="107608" idx="2"/>
              <a:endCxn id="107598" idx="6"/>
            </p:cNvCxnSpPr>
            <p:nvPr/>
          </p:nvCxnSpPr>
          <p:spPr bwMode="auto">
            <a:xfrm flipH="1">
              <a:off x="1977" y="2518"/>
              <a:ext cx="662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5" name="AutoShape 60"/>
            <p:cNvCxnSpPr>
              <a:cxnSpLocks noChangeShapeType="1"/>
              <a:stCxn id="107596" idx="6"/>
              <a:endCxn id="107608" idx="2"/>
            </p:cNvCxnSpPr>
            <p:nvPr/>
          </p:nvCxnSpPr>
          <p:spPr bwMode="auto">
            <a:xfrm flipV="1">
              <a:off x="1977" y="2518"/>
              <a:ext cx="662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6" name="AutoShape 61"/>
            <p:cNvCxnSpPr>
              <a:cxnSpLocks noChangeShapeType="1"/>
              <a:stCxn id="107608" idx="2"/>
              <a:endCxn id="107597" idx="6"/>
            </p:cNvCxnSpPr>
            <p:nvPr/>
          </p:nvCxnSpPr>
          <p:spPr bwMode="auto">
            <a:xfrm flipH="1">
              <a:off x="1976" y="2518"/>
              <a:ext cx="663" cy="6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7" name="AutoShape 62"/>
            <p:cNvCxnSpPr>
              <a:cxnSpLocks noChangeShapeType="1"/>
              <a:stCxn id="107608" idx="2"/>
              <a:endCxn id="107595" idx="6"/>
            </p:cNvCxnSpPr>
            <p:nvPr/>
          </p:nvCxnSpPr>
          <p:spPr bwMode="auto">
            <a:xfrm flipH="1">
              <a:off x="1976" y="2518"/>
              <a:ext cx="663" cy="1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8" name="AutoShape 63"/>
            <p:cNvCxnSpPr>
              <a:cxnSpLocks noChangeShapeType="1"/>
              <a:stCxn id="107594" idx="6"/>
              <a:endCxn id="107608" idx="2"/>
            </p:cNvCxnSpPr>
            <p:nvPr/>
          </p:nvCxnSpPr>
          <p:spPr bwMode="auto">
            <a:xfrm rot="10800000" flipH="1" flipV="1">
              <a:off x="1977" y="2385"/>
              <a:ext cx="662" cy="1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49" name="AutoShape 64"/>
            <p:cNvCxnSpPr>
              <a:cxnSpLocks noChangeShapeType="1"/>
              <a:stCxn id="107608" idx="2"/>
              <a:endCxn id="107593" idx="6"/>
            </p:cNvCxnSpPr>
            <p:nvPr/>
          </p:nvCxnSpPr>
          <p:spPr bwMode="auto">
            <a:xfrm rot="10800000">
              <a:off x="1976" y="2130"/>
              <a:ext cx="663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0" name="AutoShape 65"/>
            <p:cNvCxnSpPr>
              <a:cxnSpLocks noChangeShapeType="1"/>
              <a:stCxn id="107608" idx="2"/>
              <a:endCxn id="107592" idx="6"/>
            </p:cNvCxnSpPr>
            <p:nvPr/>
          </p:nvCxnSpPr>
          <p:spPr bwMode="auto">
            <a:xfrm rot="10800000">
              <a:off x="1977" y="1868"/>
              <a:ext cx="662" cy="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1" name="AutoShape 66"/>
            <p:cNvCxnSpPr>
              <a:cxnSpLocks noChangeShapeType="1"/>
              <a:stCxn id="107591" idx="6"/>
              <a:endCxn id="107608" idx="2"/>
            </p:cNvCxnSpPr>
            <p:nvPr/>
          </p:nvCxnSpPr>
          <p:spPr bwMode="auto">
            <a:xfrm rot="10800000" flipH="1" flipV="1">
              <a:off x="1976" y="1627"/>
              <a:ext cx="663" cy="8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2" name="AutoShape 67"/>
            <p:cNvCxnSpPr>
              <a:cxnSpLocks noChangeShapeType="1"/>
              <a:stCxn id="107607" idx="2"/>
              <a:endCxn id="107594" idx="6"/>
            </p:cNvCxnSpPr>
            <p:nvPr/>
          </p:nvCxnSpPr>
          <p:spPr bwMode="auto">
            <a:xfrm flipH="1">
              <a:off x="1977" y="1972"/>
              <a:ext cx="661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3" name="AutoShape 68"/>
            <p:cNvCxnSpPr>
              <a:cxnSpLocks noChangeShapeType="1"/>
              <a:stCxn id="107607" idx="2"/>
              <a:endCxn id="107598" idx="6"/>
            </p:cNvCxnSpPr>
            <p:nvPr/>
          </p:nvCxnSpPr>
          <p:spPr bwMode="auto">
            <a:xfrm flipH="1">
              <a:off x="1977" y="1972"/>
              <a:ext cx="661" cy="14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4" name="AutoShape 69"/>
            <p:cNvCxnSpPr>
              <a:cxnSpLocks noChangeShapeType="1"/>
              <a:stCxn id="107607" idx="2"/>
              <a:endCxn id="107595" idx="6"/>
            </p:cNvCxnSpPr>
            <p:nvPr/>
          </p:nvCxnSpPr>
          <p:spPr bwMode="auto">
            <a:xfrm flipH="1">
              <a:off x="1976" y="1972"/>
              <a:ext cx="662" cy="6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5" name="AutoShape 70"/>
            <p:cNvCxnSpPr>
              <a:cxnSpLocks noChangeShapeType="1"/>
              <a:stCxn id="107607" idx="2"/>
              <a:endCxn id="107597" idx="6"/>
            </p:cNvCxnSpPr>
            <p:nvPr/>
          </p:nvCxnSpPr>
          <p:spPr bwMode="auto">
            <a:xfrm flipH="1">
              <a:off x="1976" y="1972"/>
              <a:ext cx="662" cy="12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6" name="AutoShape 71"/>
            <p:cNvCxnSpPr>
              <a:cxnSpLocks noChangeShapeType="1"/>
              <a:stCxn id="107607" idx="2"/>
              <a:endCxn id="107596" idx="6"/>
            </p:cNvCxnSpPr>
            <p:nvPr/>
          </p:nvCxnSpPr>
          <p:spPr bwMode="auto">
            <a:xfrm flipH="1">
              <a:off x="1977" y="1972"/>
              <a:ext cx="661" cy="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657" name="AutoShape 72"/>
            <p:cNvCxnSpPr>
              <a:cxnSpLocks noChangeShapeType="1"/>
              <a:stCxn id="107607" idx="2"/>
              <a:endCxn id="107592" idx="6"/>
            </p:cNvCxnSpPr>
            <p:nvPr/>
          </p:nvCxnSpPr>
          <p:spPr bwMode="auto">
            <a:xfrm rot="10800000">
              <a:off x="1977" y="1868"/>
              <a:ext cx="661" cy="1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273481" name="Group 73"/>
          <p:cNvGraphicFramePr>
            <a:graphicFrameLocks noGrp="1"/>
          </p:cNvGraphicFramePr>
          <p:nvPr>
            <p:ph idx="1"/>
          </p:nvPr>
        </p:nvGraphicFramePr>
        <p:xfrm>
          <a:off x="4330700" y="1271588"/>
          <a:ext cx="4581525" cy="4011609"/>
        </p:xfrm>
        <a:graphic>
          <a:graphicData uri="http://schemas.openxmlformats.org/drawingml/2006/table">
            <a:tbl>
              <a:tblPr/>
              <a:tblGrid>
                <a:gridCol w="1143000"/>
                <a:gridCol w="417513"/>
                <a:gridCol w="477837"/>
                <a:gridCol w="477838"/>
                <a:gridCol w="504825"/>
                <a:gridCol w="417512"/>
                <a:gridCol w="1143000"/>
              </a:tblGrid>
              <a:tr h="6466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Input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Hidden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values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Output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10000000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10000000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01000000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01000000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00100000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00100000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00010000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?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?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?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00010000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00001000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00001000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00000100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00000100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00000010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00000010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00000001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00000001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991600" cy="7620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Hidden </a:t>
            </a:r>
            <a:r>
              <a:rPr lang="en-US" dirty="0" smtClean="0">
                <a:latin typeface="Comic Sans MS"/>
                <a:cs typeface="Comic Sans MS"/>
              </a:rPr>
              <a:t>layer representations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09570" name="Text Box 27"/>
          <p:cNvSpPr txBox="1">
            <a:spLocks noChangeArrowheads="1"/>
          </p:cNvSpPr>
          <p:nvPr/>
        </p:nvSpPr>
        <p:spPr bwMode="auto">
          <a:xfrm>
            <a:off x="330200" y="3743325"/>
            <a:ext cx="6746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input</a:t>
            </a:r>
          </a:p>
        </p:txBody>
      </p:sp>
      <p:sp>
        <p:nvSpPr>
          <p:cNvPr id="109571" name="Text Box 28"/>
          <p:cNvSpPr txBox="1">
            <a:spLocks noChangeArrowheads="1"/>
          </p:cNvSpPr>
          <p:nvPr/>
        </p:nvSpPr>
        <p:spPr bwMode="auto">
          <a:xfrm>
            <a:off x="238125" y="1333500"/>
            <a:ext cx="815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</a:t>
            </a:r>
          </a:p>
        </p:txBody>
      </p:sp>
      <p:grpSp>
        <p:nvGrpSpPr>
          <p:cNvPr id="109572" name="Group 77"/>
          <p:cNvGrpSpPr>
            <a:grpSpLocks/>
          </p:cNvGrpSpPr>
          <p:nvPr/>
        </p:nvGrpSpPr>
        <p:grpSpPr bwMode="auto">
          <a:xfrm rot="-5400000">
            <a:off x="1350963" y="1136650"/>
            <a:ext cx="2598737" cy="3300413"/>
            <a:chOff x="1844" y="1455"/>
            <a:chExt cx="1746" cy="2182"/>
          </a:xfrm>
        </p:grpSpPr>
        <p:sp>
          <p:nvSpPr>
            <p:cNvPr id="109639" name="Oval 4"/>
            <p:cNvSpPr>
              <a:spLocks noChangeArrowheads="1"/>
            </p:cNvSpPr>
            <p:nvPr/>
          </p:nvSpPr>
          <p:spPr bwMode="auto">
            <a:xfrm>
              <a:off x="1844" y="1455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0" name="Oval 5"/>
            <p:cNvSpPr>
              <a:spLocks noChangeArrowheads="1"/>
            </p:cNvSpPr>
            <p:nvPr/>
          </p:nvSpPr>
          <p:spPr bwMode="auto">
            <a:xfrm>
              <a:off x="1845" y="1696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1" name="Oval 9"/>
            <p:cNvSpPr>
              <a:spLocks noChangeArrowheads="1"/>
            </p:cNvSpPr>
            <p:nvPr/>
          </p:nvSpPr>
          <p:spPr bwMode="auto">
            <a:xfrm>
              <a:off x="1844" y="1958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2" name="Oval 10"/>
            <p:cNvSpPr>
              <a:spLocks noChangeArrowheads="1"/>
            </p:cNvSpPr>
            <p:nvPr/>
          </p:nvSpPr>
          <p:spPr bwMode="auto">
            <a:xfrm>
              <a:off x="1845" y="221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3" name="Oval 11"/>
            <p:cNvSpPr>
              <a:spLocks noChangeArrowheads="1"/>
            </p:cNvSpPr>
            <p:nvPr/>
          </p:nvSpPr>
          <p:spPr bwMode="auto">
            <a:xfrm>
              <a:off x="1844" y="2482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4" name="Oval 12"/>
            <p:cNvSpPr>
              <a:spLocks noChangeArrowheads="1"/>
            </p:cNvSpPr>
            <p:nvPr/>
          </p:nvSpPr>
          <p:spPr bwMode="auto">
            <a:xfrm>
              <a:off x="1845" y="2759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5" name="Oval 13"/>
            <p:cNvSpPr>
              <a:spLocks noChangeArrowheads="1"/>
            </p:cNvSpPr>
            <p:nvPr/>
          </p:nvSpPr>
          <p:spPr bwMode="auto">
            <a:xfrm>
              <a:off x="1844" y="303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6" name="Oval 14"/>
            <p:cNvSpPr>
              <a:spLocks noChangeArrowheads="1"/>
            </p:cNvSpPr>
            <p:nvPr/>
          </p:nvSpPr>
          <p:spPr bwMode="auto">
            <a:xfrm>
              <a:off x="1845" y="329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7" name="Oval 15"/>
            <p:cNvSpPr>
              <a:spLocks noChangeArrowheads="1"/>
            </p:cNvSpPr>
            <p:nvPr/>
          </p:nvSpPr>
          <p:spPr bwMode="auto">
            <a:xfrm>
              <a:off x="3457" y="1455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8" name="Oval 16"/>
            <p:cNvSpPr>
              <a:spLocks noChangeArrowheads="1"/>
            </p:cNvSpPr>
            <p:nvPr/>
          </p:nvSpPr>
          <p:spPr bwMode="auto">
            <a:xfrm>
              <a:off x="3458" y="1696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49" name="Oval 17"/>
            <p:cNvSpPr>
              <a:spLocks noChangeArrowheads="1"/>
            </p:cNvSpPr>
            <p:nvPr/>
          </p:nvSpPr>
          <p:spPr bwMode="auto">
            <a:xfrm>
              <a:off x="3457" y="1958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0" name="Oval 18"/>
            <p:cNvSpPr>
              <a:spLocks noChangeArrowheads="1"/>
            </p:cNvSpPr>
            <p:nvPr/>
          </p:nvSpPr>
          <p:spPr bwMode="auto">
            <a:xfrm>
              <a:off x="3458" y="221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1" name="Oval 19"/>
            <p:cNvSpPr>
              <a:spLocks noChangeArrowheads="1"/>
            </p:cNvSpPr>
            <p:nvPr/>
          </p:nvSpPr>
          <p:spPr bwMode="auto">
            <a:xfrm>
              <a:off x="3457" y="2482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2" name="Oval 20"/>
            <p:cNvSpPr>
              <a:spLocks noChangeArrowheads="1"/>
            </p:cNvSpPr>
            <p:nvPr/>
          </p:nvSpPr>
          <p:spPr bwMode="auto">
            <a:xfrm>
              <a:off x="3458" y="2759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3" name="Oval 21"/>
            <p:cNvSpPr>
              <a:spLocks noChangeArrowheads="1"/>
            </p:cNvSpPr>
            <p:nvPr/>
          </p:nvSpPr>
          <p:spPr bwMode="auto">
            <a:xfrm>
              <a:off x="3457" y="303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4" name="Oval 22"/>
            <p:cNvSpPr>
              <a:spLocks noChangeArrowheads="1"/>
            </p:cNvSpPr>
            <p:nvPr/>
          </p:nvSpPr>
          <p:spPr bwMode="auto">
            <a:xfrm>
              <a:off x="3458" y="3293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5" name="Oval 23"/>
            <p:cNvSpPr>
              <a:spLocks noChangeArrowheads="1"/>
            </p:cNvSpPr>
            <p:nvPr/>
          </p:nvSpPr>
          <p:spPr bwMode="auto">
            <a:xfrm>
              <a:off x="2638" y="180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6" name="Oval 24"/>
            <p:cNvSpPr>
              <a:spLocks noChangeArrowheads="1"/>
            </p:cNvSpPr>
            <p:nvPr/>
          </p:nvSpPr>
          <p:spPr bwMode="auto">
            <a:xfrm>
              <a:off x="2639" y="2346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657" name="Oval 25"/>
            <p:cNvSpPr>
              <a:spLocks noChangeArrowheads="1"/>
            </p:cNvSpPr>
            <p:nvPr/>
          </p:nvSpPr>
          <p:spPr bwMode="auto">
            <a:xfrm>
              <a:off x="2638" y="2870"/>
              <a:ext cx="132" cy="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9658" name="AutoShape 26"/>
            <p:cNvCxnSpPr>
              <a:cxnSpLocks noChangeShapeType="1"/>
              <a:stCxn id="109639" idx="6"/>
              <a:endCxn id="109655" idx="2"/>
            </p:cNvCxnSpPr>
            <p:nvPr/>
          </p:nvCxnSpPr>
          <p:spPr bwMode="auto">
            <a:xfrm rot="10800000" flipH="1" flipV="1">
              <a:off x="1976" y="1627"/>
              <a:ext cx="662" cy="3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59" name="AutoShape 29"/>
            <p:cNvCxnSpPr>
              <a:cxnSpLocks noChangeShapeType="1"/>
              <a:stCxn id="109655" idx="6"/>
              <a:endCxn id="109654" idx="2"/>
            </p:cNvCxnSpPr>
            <p:nvPr/>
          </p:nvCxnSpPr>
          <p:spPr bwMode="auto">
            <a:xfrm rot="10800000" flipH="1" flipV="1">
              <a:off x="2770" y="1972"/>
              <a:ext cx="688" cy="14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0" name="AutoShape 30"/>
            <p:cNvCxnSpPr>
              <a:cxnSpLocks noChangeShapeType="1"/>
              <a:stCxn id="109655" idx="6"/>
              <a:endCxn id="109653" idx="2"/>
            </p:cNvCxnSpPr>
            <p:nvPr/>
          </p:nvCxnSpPr>
          <p:spPr bwMode="auto">
            <a:xfrm rot="10800000" flipH="1" flipV="1">
              <a:off x="2770" y="1972"/>
              <a:ext cx="687" cy="12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1" name="AutoShape 31"/>
            <p:cNvCxnSpPr>
              <a:cxnSpLocks noChangeShapeType="1"/>
              <a:stCxn id="109655" idx="6"/>
              <a:endCxn id="109652" idx="2"/>
            </p:cNvCxnSpPr>
            <p:nvPr/>
          </p:nvCxnSpPr>
          <p:spPr bwMode="auto">
            <a:xfrm rot="10800000" flipH="1" flipV="1">
              <a:off x="2770" y="1972"/>
              <a:ext cx="688" cy="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2" name="AutoShape 32"/>
            <p:cNvCxnSpPr>
              <a:cxnSpLocks noChangeShapeType="1"/>
              <a:stCxn id="109655" idx="6"/>
              <a:endCxn id="109651" idx="2"/>
            </p:cNvCxnSpPr>
            <p:nvPr/>
          </p:nvCxnSpPr>
          <p:spPr bwMode="auto">
            <a:xfrm rot="10800000" flipH="1" flipV="1">
              <a:off x="2770" y="1972"/>
              <a:ext cx="687" cy="6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3" name="AutoShape 33"/>
            <p:cNvCxnSpPr>
              <a:cxnSpLocks noChangeShapeType="1"/>
              <a:stCxn id="109655" idx="6"/>
              <a:endCxn id="109650" idx="2"/>
            </p:cNvCxnSpPr>
            <p:nvPr/>
          </p:nvCxnSpPr>
          <p:spPr bwMode="auto">
            <a:xfrm rot="10800000" flipH="1" flipV="1">
              <a:off x="2770" y="1972"/>
              <a:ext cx="688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4" name="AutoShape 34"/>
            <p:cNvCxnSpPr>
              <a:cxnSpLocks noChangeShapeType="1"/>
              <a:stCxn id="109655" idx="6"/>
              <a:endCxn id="109649" idx="2"/>
            </p:cNvCxnSpPr>
            <p:nvPr/>
          </p:nvCxnSpPr>
          <p:spPr bwMode="auto">
            <a:xfrm rot="10800000" flipH="1" flipV="1">
              <a:off x="2770" y="1972"/>
              <a:ext cx="687" cy="1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5" name="AutoShape 35"/>
            <p:cNvCxnSpPr>
              <a:cxnSpLocks noChangeShapeType="1"/>
              <a:stCxn id="109655" idx="6"/>
              <a:endCxn id="109648" idx="2"/>
            </p:cNvCxnSpPr>
            <p:nvPr/>
          </p:nvCxnSpPr>
          <p:spPr bwMode="auto">
            <a:xfrm flipV="1">
              <a:off x="2770" y="1868"/>
              <a:ext cx="688" cy="1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6" name="AutoShape 36"/>
            <p:cNvCxnSpPr>
              <a:cxnSpLocks noChangeShapeType="1"/>
              <a:stCxn id="109655" idx="6"/>
              <a:endCxn id="109647" idx="2"/>
            </p:cNvCxnSpPr>
            <p:nvPr/>
          </p:nvCxnSpPr>
          <p:spPr bwMode="auto">
            <a:xfrm flipV="1">
              <a:off x="2770" y="1627"/>
              <a:ext cx="687" cy="3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7" name="AutoShape 37"/>
            <p:cNvCxnSpPr>
              <a:cxnSpLocks noChangeShapeType="1"/>
              <a:stCxn id="109649" idx="2"/>
              <a:endCxn id="109656" idx="6"/>
            </p:cNvCxnSpPr>
            <p:nvPr/>
          </p:nvCxnSpPr>
          <p:spPr bwMode="auto">
            <a:xfrm flipH="1">
              <a:off x="2771" y="2130"/>
              <a:ext cx="686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8" name="AutoShape 38"/>
            <p:cNvCxnSpPr>
              <a:cxnSpLocks noChangeShapeType="1"/>
              <a:stCxn id="109656" idx="6"/>
              <a:endCxn id="109654" idx="2"/>
            </p:cNvCxnSpPr>
            <p:nvPr/>
          </p:nvCxnSpPr>
          <p:spPr bwMode="auto">
            <a:xfrm rot="10800000" flipH="1" flipV="1">
              <a:off x="2771" y="2518"/>
              <a:ext cx="687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69" name="AutoShape 39"/>
            <p:cNvCxnSpPr>
              <a:cxnSpLocks noChangeShapeType="1"/>
              <a:stCxn id="109656" idx="6"/>
              <a:endCxn id="109650" idx="2"/>
            </p:cNvCxnSpPr>
            <p:nvPr/>
          </p:nvCxnSpPr>
          <p:spPr bwMode="auto">
            <a:xfrm flipV="1">
              <a:off x="2771" y="2385"/>
              <a:ext cx="687" cy="1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0" name="AutoShape 40"/>
            <p:cNvCxnSpPr>
              <a:cxnSpLocks noChangeShapeType="1"/>
              <a:stCxn id="109652" idx="2"/>
              <a:endCxn id="109656" idx="6"/>
            </p:cNvCxnSpPr>
            <p:nvPr/>
          </p:nvCxnSpPr>
          <p:spPr bwMode="auto">
            <a:xfrm rot="10800000">
              <a:off x="2771" y="2518"/>
              <a:ext cx="687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1" name="AutoShape 41"/>
            <p:cNvCxnSpPr>
              <a:cxnSpLocks noChangeShapeType="1"/>
              <a:stCxn id="109651" idx="2"/>
              <a:endCxn id="109656" idx="6"/>
            </p:cNvCxnSpPr>
            <p:nvPr/>
          </p:nvCxnSpPr>
          <p:spPr bwMode="auto">
            <a:xfrm rot="10800000">
              <a:off x="2771" y="2518"/>
              <a:ext cx="686" cy="1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2" name="AutoShape 42"/>
            <p:cNvCxnSpPr>
              <a:cxnSpLocks noChangeShapeType="1"/>
              <a:stCxn id="109653" idx="2"/>
              <a:endCxn id="109656" idx="6"/>
            </p:cNvCxnSpPr>
            <p:nvPr/>
          </p:nvCxnSpPr>
          <p:spPr bwMode="auto">
            <a:xfrm rot="10800000">
              <a:off x="2771" y="2518"/>
              <a:ext cx="686" cy="6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3" name="AutoShape 43"/>
            <p:cNvCxnSpPr>
              <a:cxnSpLocks noChangeShapeType="1"/>
              <a:stCxn id="109656" idx="6"/>
              <a:endCxn id="109648" idx="2"/>
            </p:cNvCxnSpPr>
            <p:nvPr/>
          </p:nvCxnSpPr>
          <p:spPr bwMode="auto">
            <a:xfrm flipV="1">
              <a:off x="2771" y="1868"/>
              <a:ext cx="687" cy="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4" name="AutoShape 44"/>
            <p:cNvCxnSpPr>
              <a:cxnSpLocks noChangeShapeType="1"/>
              <a:stCxn id="109656" idx="6"/>
              <a:endCxn id="109647" idx="2"/>
            </p:cNvCxnSpPr>
            <p:nvPr/>
          </p:nvCxnSpPr>
          <p:spPr bwMode="auto">
            <a:xfrm flipV="1">
              <a:off x="2771" y="1627"/>
              <a:ext cx="686" cy="8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5" name="AutoShape 45"/>
            <p:cNvCxnSpPr>
              <a:cxnSpLocks noChangeShapeType="1"/>
              <a:stCxn id="109657" idx="6"/>
              <a:endCxn id="109651" idx="2"/>
            </p:cNvCxnSpPr>
            <p:nvPr/>
          </p:nvCxnSpPr>
          <p:spPr bwMode="auto">
            <a:xfrm flipV="1">
              <a:off x="2770" y="2654"/>
              <a:ext cx="687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6" name="AutoShape 46"/>
            <p:cNvCxnSpPr>
              <a:cxnSpLocks noChangeShapeType="1"/>
              <a:stCxn id="109657" idx="6"/>
              <a:endCxn id="109653" idx="2"/>
            </p:cNvCxnSpPr>
            <p:nvPr/>
          </p:nvCxnSpPr>
          <p:spPr bwMode="auto">
            <a:xfrm rot="10800000" flipH="1" flipV="1">
              <a:off x="2770" y="3042"/>
              <a:ext cx="687" cy="1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7" name="AutoShape 47"/>
            <p:cNvCxnSpPr>
              <a:cxnSpLocks noChangeShapeType="1"/>
              <a:stCxn id="109657" idx="6"/>
              <a:endCxn id="109654" idx="2"/>
            </p:cNvCxnSpPr>
            <p:nvPr/>
          </p:nvCxnSpPr>
          <p:spPr bwMode="auto">
            <a:xfrm rot="10800000" flipH="1" flipV="1">
              <a:off x="2770" y="3042"/>
              <a:ext cx="688" cy="4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8" name="AutoShape 48"/>
            <p:cNvCxnSpPr>
              <a:cxnSpLocks noChangeShapeType="1"/>
              <a:stCxn id="109652" idx="2"/>
              <a:endCxn id="109657" idx="6"/>
            </p:cNvCxnSpPr>
            <p:nvPr/>
          </p:nvCxnSpPr>
          <p:spPr bwMode="auto">
            <a:xfrm flipH="1">
              <a:off x="2770" y="2931"/>
              <a:ext cx="688" cy="1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79" name="AutoShape 49"/>
            <p:cNvCxnSpPr>
              <a:cxnSpLocks noChangeShapeType="1"/>
              <a:stCxn id="109657" idx="6"/>
              <a:endCxn id="109650" idx="2"/>
            </p:cNvCxnSpPr>
            <p:nvPr/>
          </p:nvCxnSpPr>
          <p:spPr bwMode="auto">
            <a:xfrm flipV="1">
              <a:off x="2770" y="2385"/>
              <a:ext cx="688" cy="6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0" name="AutoShape 50"/>
            <p:cNvCxnSpPr>
              <a:cxnSpLocks noChangeShapeType="1"/>
              <a:stCxn id="109649" idx="2"/>
              <a:endCxn id="109657" idx="6"/>
            </p:cNvCxnSpPr>
            <p:nvPr/>
          </p:nvCxnSpPr>
          <p:spPr bwMode="auto">
            <a:xfrm flipH="1">
              <a:off x="2770" y="2130"/>
              <a:ext cx="687" cy="9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1" name="AutoShape 51"/>
            <p:cNvCxnSpPr>
              <a:cxnSpLocks noChangeShapeType="1"/>
              <a:stCxn id="109648" idx="2"/>
              <a:endCxn id="109657" idx="6"/>
            </p:cNvCxnSpPr>
            <p:nvPr/>
          </p:nvCxnSpPr>
          <p:spPr bwMode="auto">
            <a:xfrm flipH="1">
              <a:off x="2770" y="1868"/>
              <a:ext cx="688" cy="1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2" name="AutoShape 52"/>
            <p:cNvCxnSpPr>
              <a:cxnSpLocks noChangeShapeType="1"/>
              <a:stCxn id="109657" idx="6"/>
              <a:endCxn id="109647" idx="2"/>
            </p:cNvCxnSpPr>
            <p:nvPr/>
          </p:nvCxnSpPr>
          <p:spPr bwMode="auto">
            <a:xfrm flipV="1">
              <a:off x="2770" y="1627"/>
              <a:ext cx="687" cy="14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3" name="AutoShape 53"/>
            <p:cNvCxnSpPr>
              <a:cxnSpLocks noChangeShapeType="1"/>
              <a:stCxn id="109646" idx="6"/>
              <a:endCxn id="109657" idx="2"/>
            </p:cNvCxnSpPr>
            <p:nvPr/>
          </p:nvCxnSpPr>
          <p:spPr bwMode="auto">
            <a:xfrm flipV="1">
              <a:off x="1977" y="3042"/>
              <a:ext cx="661" cy="4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4" name="AutoShape 54"/>
            <p:cNvCxnSpPr>
              <a:cxnSpLocks noChangeShapeType="1"/>
              <a:stCxn id="109645" idx="6"/>
              <a:endCxn id="109657" idx="2"/>
            </p:cNvCxnSpPr>
            <p:nvPr/>
          </p:nvCxnSpPr>
          <p:spPr bwMode="auto">
            <a:xfrm flipV="1">
              <a:off x="1976" y="3042"/>
              <a:ext cx="662" cy="1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5" name="AutoShape 55"/>
            <p:cNvCxnSpPr>
              <a:cxnSpLocks noChangeShapeType="1"/>
              <a:stCxn id="109644" idx="6"/>
              <a:endCxn id="109657" idx="2"/>
            </p:cNvCxnSpPr>
            <p:nvPr/>
          </p:nvCxnSpPr>
          <p:spPr bwMode="auto">
            <a:xfrm rot="10800000" flipH="1" flipV="1">
              <a:off x="1977" y="2931"/>
              <a:ext cx="661" cy="1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6" name="AutoShape 56"/>
            <p:cNvCxnSpPr>
              <a:cxnSpLocks noChangeShapeType="1"/>
              <a:stCxn id="109643" idx="6"/>
              <a:endCxn id="109657" idx="2"/>
            </p:cNvCxnSpPr>
            <p:nvPr/>
          </p:nvCxnSpPr>
          <p:spPr bwMode="auto">
            <a:xfrm rot="10800000" flipH="1" flipV="1">
              <a:off x="1976" y="2654"/>
              <a:ext cx="662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7" name="AutoShape 57"/>
            <p:cNvCxnSpPr>
              <a:cxnSpLocks noChangeShapeType="1"/>
              <a:stCxn id="109642" idx="6"/>
              <a:endCxn id="109657" idx="2"/>
            </p:cNvCxnSpPr>
            <p:nvPr/>
          </p:nvCxnSpPr>
          <p:spPr bwMode="auto">
            <a:xfrm rot="10800000" flipH="1" flipV="1">
              <a:off x="1977" y="2385"/>
              <a:ext cx="661" cy="6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8" name="AutoShape 58"/>
            <p:cNvCxnSpPr>
              <a:cxnSpLocks noChangeShapeType="1"/>
              <a:stCxn id="109641" idx="6"/>
              <a:endCxn id="109657" idx="2"/>
            </p:cNvCxnSpPr>
            <p:nvPr/>
          </p:nvCxnSpPr>
          <p:spPr bwMode="auto">
            <a:xfrm rot="10800000" flipH="1" flipV="1">
              <a:off x="1976" y="2130"/>
              <a:ext cx="662" cy="9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89" name="AutoShape 59"/>
            <p:cNvCxnSpPr>
              <a:cxnSpLocks noChangeShapeType="1"/>
              <a:stCxn id="109639" idx="6"/>
              <a:endCxn id="109657" idx="3"/>
            </p:cNvCxnSpPr>
            <p:nvPr/>
          </p:nvCxnSpPr>
          <p:spPr bwMode="auto">
            <a:xfrm rot="10800000" flipH="1" flipV="1">
              <a:off x="1976" y="1627"/>
              <a:ext cx="681" cy="15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0" name="AutoShape 60"/>
            <p:cNvCxnSpPr>
              <a:cxnSpLocks noChangeShapeType="1"/>
              <a:stCxn id="109640" idx="6"/>
              <a:endCxn id="109657" idx="2"/>
            </p:cNvCxnSpPr>
            <p:nvPr/>
          </p:nvCxnSpPr>
          <p:spPr bwMode="auto">
            <a:xfrm rot="10800000" flipH="1" flipV="1">
              <a:off x="1977" y="1868"/>
              <a:ext cx="661" cy="1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1" name="AutoShape 61"/>
            <p:cNvCxnSpPr>
              <a:cxnSpLocks noChangeShapeType="1"/>
              <a:stCxn id="109655" idx="2"/>
              <a:endCxn id="109641" idx="6"/>
            </p:cNvCxnSpPr>
            <p:nvPr/>
          </p:nvCxnSpPr>
          <p:spPr bwMode="auto">
            <a:xfrm flipH="1">
              <a:off x="1976" y="1972"/>
              <a:ext cx="662" cy="1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2" name="AutoShape 62"/>
            <p:cNvCxnSpPr>
              <a:cxnSpLocks noChangeShapeType="1"/>
              <a:stCxn id="109656" idx="2"/>
              <a:endCxn id="109646" idx="6"/>
            </p:cNvCxnSpPr>
            <p:nvPr/>
          </p:nvCxnSpPr>
          <p:spPr bwMode="auto">
            <a:xfrm flipH="1">
              <a:off x="1977" y="2518"/>
              <a:ext cx="662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3" name="AutoShape 63"/>
            <p:cNvCxnSpPr>
              <a:cxnSpLocks noChangeShapeType="1"/>
              <a:stCxn id="109644" idx="6"/>
              <a:endCxn id="109656" idx="2"/>
            </p:cNvCxnSpPr>
            <p:nvPr/>
          </p:nvCxnSpPr>
          <p:spPr bwMode="auto">
            <a:xfrm flipV="1">
              <a:off x="1977" y="2518"/>
              <a:ext cx="662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4" name="AutoShape 64"/>
            <p:cNvCxnSpPr>
              <a:cxnSpLocks noChangeShapeType="1"/>
              <a:stCxn id="109656" idx="2"/>
              <a:endCxn id="109645" idx="6"/>
            </p:cNvCxnSpPr>
            <p:nvPr/>
          </p:nvCxnSpPr>
          <p:spPr bwMode="auto">
            <a:xfrm flipH="1">
              <a:off x="1976" y="2518"/>
              <a:ext cx="663" cy="6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5" name="AutoShape 65"/>
            <p:cNvCxnSpPr>
              <a:cxnSpLocks noChangeShapeType="1"/>
              <a:stCxn id="109656" idx="2"/>
              <a:endCxn id="109643" idx="6"/>
            </p:cNvCxnSpPr>
            <p:nvPr/>
          </p:nvCxnSpPr>
          <p:spPr bwMode="auto">
            <a:xfrm flipH="1">
              <a:off x="1976" y="2518"/>
              <a:ext cx="663" cy="1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6" name="AutoShape 66"/>
            <p:cNvCxnSpPr>
              <a:cxnSpLocks noChangeShapeType="1"/>
              <a:stCxn id="109642" idx="6"/>
              <a:endCxn id="109656" idx="2"/>
            </p:cNvCxnSpPr>
            <p:nvPr/>
          </p:nvCxnSpPr>
          <p:spPr bwMode="auto">
            <a:xfrm rot="10800000" flipH="1" flipV="1">
              <a:off x="1977" y="2385"/>
              <a:ext cx="662" cy="1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7" name="AutoShape 67"/>
            <p:cNvCxnSpPr>
              <a:cxnSpLocks noChangeShapeType="1"/>
              <a:stCxn id="109656" idx="2"/>
              <a:endCxn id="109641" idx="6"/>
            </p:cNvCxnSpPr>
            <p:nvPr/>
          </p:nvCxnSpPr>
          <p:spPr bwMode="auto">
            <a:xfrm rot="10800000">
              <a:off x="1976" y="2130"/>
              <a:ext cx="663" cy="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8" name="AutoShape 68"/>
            <p:cNvCxnSpPr>
              <a:cxnSpLocks noChangeShapeType="1"/>
              <a:stCxn id="109656" idx="2"/>
              <a:endCxn id="109640" idx="6"/>
            </p:cNvCxnSpPr>
            <p:nvPr/>
          </p:nvCxnSpPr>
          <p:spPr bwMode="auto">
            <a:xfrm rot="10800000">
              <a:off x="1977" y="1868"/>
              <a:ext cx="662" cy="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699" name="AutoShape 69"/>
            <p:cNvCxnSpPr>
              <a:cxnSpLocks noChangeShapeType="1"/>
              <a:stCxn id="109639" idx="6"/>
              <a:endCxn id="109656" idx="2"/>
            </p:cNvCxnSpPr>
            <p:nvPr/>
          </p:nvCxnSpPr>
          <p:spPr bwMode="auto">
            <a:xfrm rot="10800000" flipH="1" flipV="1">
              <a:off x="1976" y="1627"/>
              <a:ext cx="663" cy="8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700" name="AutoShape 70"/>
            <p:cNvCxnSpPr>
              <a:cxnSpLocks noChangeShapeType="1"/>
              <a:stCxn id="109655" idx="2"/>
              <a:endCxn id="109642" idx="6"/>
            </p:cNvCxnSpPr>
            <p:nvPr/>
          </p:nvCxnSpPr>
          <p:spPr bwMode="auto">
            <a:xfrm flipH="1">
              <a:off x="1977" y="1972"/>
              <a:ext cx="661" cy="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701" name="AutoShape 71"/>
            <p:cNvCxnSpPr>
              <a:cxnSpLocks noChangeShapeType="1"/>
              <a:stCxn id="109655" idx="2"/>
              <a:endCxn id="109646" idx="6"/>
            </p:cNvCxnSpPr>
            <p:nvPr/>
          </p:nvCxnSpPr>
          <p:spPr bwMode="auto">
            <a:xfrm flipH="1">
              <a:off x="1977" y="1972"/>
              <a:ext cx="661" cy="14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702" name="AutoShape 72"/>
            <p:cNvCxnSpPr>
              <a:cxnSpLocks noChangeShapeType="1"/>
              <a:stCxn id="109655" idx="2"/>
              <a:endCxn id="109643" idx="6"/>
            </p:cNvCxnSpPr>
            <p:nvPr/>
          </p:nvCxnSpPr>
          <p:spPr bwMode="auto">
            <a:xfrm flipH="1">
              <a:off x="1976" y="1972"/>
              <a:ext cx="662" cy="6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703" name="AutoShape 73"/>
            <p:cNvCxnSpPr>
              <a:cxnSpLocks noChangeShapeType="1"/>
              <a:stCxn id="109655" idx="2"/>
              <a:endCxn id="109645" idx="6"/>
            </p:cNvCxnSpPr>
            <p:nvPr/>
          </p:nvCxnSpPr>
          <p:spPr bwMode="auto">
            <a:xfrm flipH="1">
              <a:off x="1976" y="1972"/>
              <a:ext cx="662" cy="12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704" name="AutoShape 74"/>
            <p:cNvCxnSpPr>
              <a:cxnSpLocks noChangeShapeType="1"/>
              <a:stCxn id="109655" idx="2"/>
              <a:endCxn id="109644" idx="6"/>
            </p:cNvCxnSpPr>
            <p:nvPr/>
          </p:nvCxnSpPr>
          <p:spPr bwMode="auto">
            <a:xfrm flipH="1">
              <a:off x="1977" y="1972"/>
              <a:ext cx="661" cy="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9705" name="AutoShape 76"/>
            <p:cNvCxnSpPr>
              <a:cxnSpLocks noChangeShapeType="1"/>
              <a:stCxn id="109655" idx="2"/>
              <a:endCxn id="109640" idx="6"/>
            </p:cNvCxnSpPr>
            <p:nvPr/>
          </p:nvCxnSpPr>
          <p:spPr bwMode="auto">
            <a:xfrm rot="10800000">
              <a:off x="1977" y="1868"/>
              <a:ext cx="661" cy="1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270968" name="Group 632"/>
          <p:cNvGraphicFramePr>
            <a:graphicFrameLocks noGrp="1"/>
          </p:cNvGraphicFramePr>
          <p:nvPr>
            <p:ph idx="1"/>
          </p:nvPr>
        </p:nvGraphicFramePr>
        <p:xfrm>
          <a:off x="4330700" y="1271588"/>
          <a:ext cx="4581525" cy="4011609"/>
        </p:xfrm>
        <a:graphic>
          <a:graphicData uri="http://schemas.openxmlformats.org/drawingml/2006/table">
            <a:tbl>
              <a:tblPr/>
              <a:tblGrid>
                <a:gridCol w="1143000"/>
                <a:gridCol w="417513"/>
                <a:gridCol w="477837"/>
                <a:gridCol w="477838"/>
                <a:gridCol w="504825"/>
                <a:gridCol w="417512"/>
                <a:gridCol w="1143000"/>
              </a:tblGrid>
              <a:tr h="6466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Input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Hidden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values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Output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10000000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.89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.04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.08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10000000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01000000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.11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.88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01000000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00100000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.97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.27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00100000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00010000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.99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.97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.71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00010000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00001000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.03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.05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.02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00001000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00000100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.22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.99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.99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00000100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00000010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.80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.98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00000010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00000001</a:t>
                      </a:r>
                    </a:p>
                  </a:txBody>
                  <a:tcPr marL="87086" marR="87086"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.60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.94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.01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→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00000001</a:t>
                      </a:r>
                    </a:p>
                  </a:txBody>
                  <a:tcPr marL="87086" marR="87086" marT="42868" marB="428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Example of head/face recognition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Task: recognize faces from sample of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20 people in 32 poses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Choose output of 4 values for direction of gaze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120x128 images (256 gray levels)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Can compute many functions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Identity/direction of face (used in book)/…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Design issues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Input encoding (pixels/features/?)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Times New Roman" charset="0"/>
              </a:rPr>
              <a:t>Reduced image encoding (30x32)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Output encoding (1 or 4 values?)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Times New Roman" charset="0"/>
              </a:rPr>
              <a:t>Convergence to .1/.9 and not 0/1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Network structure (1 layer of 3 hidden units)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Algorithm parameters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Times New Roman" charset="0"/>
              </a:rPr>
              <a:t>Eta=.3; alpha=.3; stochastic descent method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Training/validation sets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Results: 90% accurate for head pose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BF5284-B78D-4543-82DE-14624FED0F0D}" type="slidenum">
              <a:rPr lang="en-US" sz="1400">
                <a:latin typeface="Times New Roman" charset="0"/>
              </a:rPr>
              <a:pPr eaLnBrk="1" hangingPunct="1"/>
              <a:t>43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Some issues </a:t>
            </a:r>
            <a:r>
              <a:rPr lang="en-US" dirty="0">
                <a:latin typeface="Comic Sans MS"/>
                <a:cs typeface="Comic Sans MS"/>
              </a:rPr>
              <a:t>with </a:t>
            </a:r>
            <a:r>
              <a:rPr lang="en-US" dirty="0" smtClean="0">
                <a:latin typeface="Comic Sans MS"/>
                <a:cs typeface="Comic Sans MS"/>
              </a:rPr>
              <a:t>ANNs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>
              <a:buFont typeface="Webdings" charset="0"/>
              <a:buNone/>
            </a:pP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Interpretation of hidden units</a:t>
            </a:r>
          </a:p>
          <a:p>
            <a:pPr lvl="2"/>
            <a:r>
              <a:rPr lang="en-US" dirty="0">
                <a:latin typeface="Times New Roman" charset="0"/>
              </a:rPr>
              <a:t>Hidden units </a:t>
            </a:r>
            <a:r>
              <a:rPr lang="ja-JP" altLang="en-US" dirty="0">
                <a:latin typeface="Times New Roman" charset="0"/>
              </a:rPr>
              <a:t>“</a:t>
            </a:r>
            <a:r>
              <a:rPr lang="en-US" altLang="ja-JP" dirty="0">
                <a:latin typeface="Times New Roman" charset="0"/>
              </a:rPr>
              <a:t>discover</a:t>
            </a:r>
            <a:r>
              <a:rPr lang="ja-JP" altLang="en-US" dirty="0">
                <a:latin typeface="Times New Roman" charset="0"/>
              </a:rPr>
              <a:t>”</a:t>
            </a:r>
            <a:r>
              <a:rPr lang="en-US" altLang="ja-JP" dirty="0">
                <a:latin typeface="Times New Roman" charset="0"/>
              </a:rPr>
              <a:t> new patterns/regularities</a:t>
            </a:r>
          </a:p>
          <a:p>
            <a:pPr lvl="2"/>
            <a:r>
              <a:rPr lang="en-US" dirty="0">
                <a:latin typeface="Times New Roman" charset="0"/>
              </a:rPr>
              <a:t>Often difficult to interpret</a:t>
            </a:r>
          </a:p>
          <a:p>
            <a:r>
              <a:rPr lang="en-US" dirty="0" err="1">
                <a:latin typeface="Times New Roman" charset="0"/>
              </a:rPr>
              <a:t>Overfitting</a:t>
            </a:r>
            <a:r>
              <a:rPr lang="en-US" dirty="0">
                <a:latin typeface="Times New Roman" charset="0"/>
              </a:rPr>
              <a:t> </a:t>
            </a:r>
          </a:p>
          <a:p>
            <a:r>
              <a:rPr lang="en-US" dirty="0">
                <a:latin typeface="Times New Roman" charset="0"/>
              </a:rPr>
              <a:t>Expressiveness</a:t>
            </a:r>
          </a:p>
          <a:p>
            <a:pPr lvl="1"/>
            <a:r>
              <a:rPr lang="en-US" dirty="0">
                <a:latin typeface="Times New Roman" charset="0"/>
              </a:rPr>
              <a:t>Generalization to different classes of functions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5975DC-0895-AC4D-924D-8336BF7DFCD9}" type="slidenum">
              <a:rPr lang="en-US" sz="1400">
                <a:latin typeface="Times New Roman" charset="0"/>
              </a:rPr>
              <a:pPr eaLnBrk="1" hangingPunct="1"/>
              <a:t>44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/>
                <a:cs typeface="Comic Sans MS"/>
              </a:rPr>
              <a:t>Dealing with </a:t>
            </a:r>
            <a:r>
              <a:rPr lang="en-US" sz="3600" dirty="0" err="1" smtClean="0">
                <a:latin typeface="Comic Sans MS"/>
                <a:cs typeface="Comic Sans MS"/>
              </a:rPr>
              <a:t>overfitting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Complex decision surface</a:t>
            </a:r>
            <a:endParaRPr lang="en-US" sz="1900" dirty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Divide </a:t>
            </a:r>
            <a:r>
              <a:rPr lang="en-US" dirty="0">
                <a:latin typeface="Times New Roman" charset="0"/>
              </a:rPr>
              <a:t>sample into </a:t>
            </a:r>
          </a:p>
          <a:p>
            <a:pPr lvl="1"/>
            <a:r>
              <a:rPr lang="en-US" sz="1900" dirty="0">
                <a:latin typeface="Times New Roman" charset="0"/>
              </a:rPr>
              <a:t>Training set</a:t>
            </a:r>
          </a:p>
          <a:p>
            <a:pPr lvl="1"/>
            <a:r>
              <a:rPr lang="en-US" sz="1900" dirty="0">
                <a:latin typeface="Times New Roman" charset="0"/>
              </a:rPr>
              <a:t>Validation  set</a:t>
            </a:r>
          </a:p>
          <a:p>
            <a:r>
              <a:rPr lang="en-US" dirty="0" smtClean="0">
                <a:latin typeface="Times New Roman" charset="0"/>
              </a:rPr>
              <a:t>Solutions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sz="2300" dirty="0">
                <a:latin typeface="Times New Roman" charset="0"/>
              </a:rPr>
              <a:t>Return to weight set occurring near minimum over validation set</a:t>
            </a:r>
          </a:p>
          <a:p>
            <a:pPr lvl="1"/>
            <a:r>
              <a:rPr lang="en-US" sz="2300" dirty="0">
                <a:latin typeface="Times New Roman" charset="0"/>
              </a:rPr>
              <a:t>Prevent weights from becoming too large</a:t>
            </a:r>
          </a:p>
          <a:p>
            <a:pPr lvl="2"/>
            <a:r>
              <a:rPr lang="en-US" sz="1900" dirty="0">
                <a:latin typeface="Times New Roman" charset="0"/>
              </a:rPr>
              <a:t>Reduce weights by (small) proportionate amount at each iteration</a:t>
            </a:r>
          </a:p>
          <a:p>
            <a:pPr lvl="1"/>
            <a:endParaRPr lang="en-US" sz="2300" dirty="0">
              <a:latin typeface="Times New Roman" charset="0"/>
            </a:endParaRPr>
          </a:p>
          <a:p>
            <a:endParaRPr lang="en-US" sz="2300" dirty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778CC9-EFC1-074B-8707-44E5D2A9258A}" type="slidenum">
              <a:rPr lang="en-US" sz="1400">
                <a:latin typeface="Times New Roman" charset="0"/>
              </a:rPr>
              <a:pPr eaLnBrk="1" hangingPunct="1"/>
              <a:t>45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510F94ED-332C-044E-9F48-534F7130E5C5}" type="slidenum">
              <a:rPr lang="tr-TR" sz="1400">
                <a:latin typeface="Times New Roman" charset="0"/>
              </a:rPr>
              <a:pPr algn="ctr" eaLnBrk="1" hangingPunct="1"/>
              <a:t>46</a:t>
            </a:fld>
            <a:endParaRPr lang="tr-TR" sz="1400">
              <a:latin typeface="Times New Roman" charset="0"/>
            </a:endParaRP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6613"/>
            <a:ext cx="69151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71236675-D130-8240-9E88-DC8EECD811AB}" type="slidenum">
              <a:rPr lang="tr-TR" sz="1400">
                <a:latin typeface="Times New Roman" charset="0"/>
              </a:rPr>
              <a:pPr algn="ctr" eaLnBrk="1" hangingPunct="1"/>
              <a:t>47</a:t>
            </a:fld>
            <a:endParaRPr lang="tr-TR" sz="14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Effect of hidden units</a:t>
            </a:r>
            <a:endParaRPr lang="tr-TR" dirty="0">
              <a:latin typeface="Comic Sans MS"/>
              <a:cs typeface="Comic Sans MS"/>
            </a:endParaRPr>
          </a:p>
        </p:txBody>
      </p:sp>
      <p:pic>
        <p:nvPicPr>
          <p:cNvPr id="11878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89138"/>
            <a:ext cx="57245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Expressiveness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Every </a:t>
            </a:r>
            <a:r>
              <a:rPr lang="en-US" dirty="0">
                <a:latin typeface="Times New Roman" charset="0"/>
              </a:rPr>
              <a:t>Boolean function can be represented by network with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a single hidden layer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Create 1 hidden unit for each possible input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Create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OR-gate at output </a:t>
            </a:r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unit</a:t>
            </a:r>
            <a:endParaRPr lang="en-US" dirty="0">
              <a:solidFill>
                <a:schemeClr val="hlink"/>
              </a:solidFill>
              <a:latin typeface="Times New Roman" charset="0"/>
            </a:endParaRPr>
          </a:p>
          <a:p>
            <a:pPr lvl="1"/>
            <a:r>
              <a:rPr lang="en-US" i="1" dirty="0">
                <a:latin typeface="Times New Roman" charset="0"/>
              </a:rPr>
              <a:t>but</a:t>
            </a:r>
            <a:r>
              <a:rPr lang="en-US" dirty="0">
                <a:latin typeface="Times New Roman" charset="0"/>
              </a:rPr>
              <a:t> might require exponential (in number of inputs) hidden units</a:t>
            </a:r>
          </a:p>
          <a:p>
            <a:pPr lvl="1">
              <a:buFontTx/>
              <a:buNone/>
            </a:pPr>
            <a:endParaRPr lang="en-US" dirty="0">
              <a:solidFill>
                <a:schemeClr val="hlink"/>
              </a:solidFill>
              <a:latin typeface="Times New Roman" charset="0"/>
            </a:endParaRPr>
          </a:p>
          <a:p>
            <a:endParaRPr lang="en-US" dirty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6C6648-F456-8743-B336-204670EDC89A}" type="slidenum">
              <a:rPr lang="en-US" sz="1400">
                <a:latin typeface="Times New Roman" charset="0"/>
              </a:rPr>
              <a:pPr eaLnBrk="1" hangingPunct="1"/>
              <a:t>48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Expressiveness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Every </a:t>
            </a:r>
            <a:r>
              <a:rPr lang="en-US" dirty="0">
                <a:latin typeface="Times New Roman" charset="0"/>
              </a:rPr>
              <a:t>bounded continuous function can be approximated with arbitrarily small error, by network with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one hidden layer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err="1" smtClean="0">
                <a:latin typeface="Times New Roman" charset="0"/>
              </a:rPr>
              <a:t>Cybenko</a:t>
            </a:r>
            <a:r>
              <a:rPr lang="en-US" dirty="0" smtClean="0">
                <a:latin typeface="Times New Roman" charset="0"/>
              </a:rPr>
              <a:t> et al ‘</a:t>
            </a:r>
            <a:r>
              <a:rPr lang="en-US" altLang="ja-JP" dirty="0" smtClean="0">
                <a:latin typeface="Times New Roman" charset="0"/>
              </a:rPr>
              <a:t>89</a:t>
            </a:r>
            <a:r>
              <a:rPr lang="en-US" altLang="ja-JP" dirty="0">
                <a:latin typeface="Times New Roman" charset="0"/>
              </a:rPr>
              <a:t>)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Hidden layer of sigmoid functions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Output layer of linear functions</a:t>
            </a:r>
          </a:p>
          <a:p>
            <a:r>
              <a:rPr lang="en-US" dirty="0">
                <a:latin typeface="Times New Roman" charset="0"/>
              </a:rPr>
              <a:t>Any function can be approximated to arbitrary accuracy by a network with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two hidden layers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err="1" smtClean="0">
                <a:latin typeface="Times New Roman" charset="0"/>
              </a:rPr>
              <a:t>Cybenko</a:t>
            </a:r>
            <a:r>
              <a:rPr lang="en-US" dirty="0" smtClean="0">
                <a:latin typeface="Times New Roman" charset="0"/>
              </a:rPr>
              <a:t> ‘</a:t>
            </a:r>
            <a:r>
              <a:rPr lang="en-US" altLang="ja-JP" dirty="0" smtClean="0">
                <a:latin typeface="Times New Roman" charset="0"/>
              </a:rPr>
              <a:t>88</a:t>
            </a:r>
            <a:r>
              <a:rPr lang="en-US" altLang="ja-JP" dirty="0">
                <a:latin typeface="Times New Roman" charset="0"/>
              </a:rPr>
              <a:t>)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Sigmoid units in </a:t>
            </a:r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both hidden layers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Output layer of linear </a:t>
            </a:r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functions</a:t>
            </a:r>
            <a:endParaRPr lang="en-US" dirty="0">
              <a:solidFill>
                <a:schemeClr val="hlink"/>
              </a:solidFill>
              <a:latin typeface="Times New Roman" charset="0"/>
            </a:endParaRPr>
          </a:p>
          <a:p>
            <a:endParaRPr lang="en-US" dirty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4C90F-342E-DD4B-BF58-F04B77F56C13}" type="slidenum">
              <a:rPr lang="en-US" sz="1400">
                <a:latin typeface="Times New Roman" charset="0"/>
              </a:rPr>
              <a:pPr eaLnBrk="1" hangingPunct="1"/>
              <a:t>49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Comic Sans MS" charset="0"/>
                <a:cs typeface="Comic Sans MS" charset="0"/>
              </a:rPr>
              <a:t>Biological </a:t>
            </a:r>
            <a:r>
              <a:rPr lang="en-AU" sz="3600" dirty="0" smtClean="0">
                <a:latin typeface="Comic Sans MS" charset="0"/>
                <a:cs typeface="Comic Sans MS" charset="0"/>
              </a:rPr>
              <a:t>neuron</a:t>
            </a:r>
            <a:endParaRPr lang="en-AU" sz="3600" dirty="0">
              <a:latin typeface="Comic Sans MS" charset="0"/>
              <a:cs typeface="Comic Sans MS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>
                <a:solidFill>
                  <a:srgbClr val="CC3300"/>
                </a:solidFill>
                <a:latin typeface="Times New Roman" charset="0"/>
              </a:rPr>
              <a:t>dendrites:</a:t>
            </a:r>
            <a:r>
              <a:rPr lang="en-AU" sz="2800">
                <a:latin typeface="Times New Roman" charset="0"/>
              </a:rPr>
              <a:t> nerve fibres carrying electrical signals to the cell</a:t>
            </a:r>
          </a:p>
          <a:p>
            <a:r>
              <a:rPr lang="en-AU" sz="2800">
                <a:solidFill>
                  <a:srgbClr val="CC3300"/>
                </a:solidFill>
                <a:latin typeface="Times New Roman" charset="0"/>
              </a:rPr>
              <a:t>cell body:</a:t>
            </a:r>
            <a:r>
              <a:rPr lang="en-AU" sz="2800">
                <a:solidFill>
                  <a:srgbClr val="309261"/>
                </a:solidFill>
                <a:latin typeface="Times New Roman" charset="0"/>
              </a:rPr>
              <a:t> </a:t>
            </a:r>
            <a:r>
              <a:rPr lang="en-AU" sz="2800">
                <a:latin typeface="Times New Roman" charset="0"/>
              </a:rPr>
              <a:t>computes a non-linear function of its inputs</a:t>
            </a:r>
          </a:p>
          <a:p>
            <a:r>
              <a:rPr lang="en-AU" sz="2800">
                <a:solidFill>
                  <a:srgbClr val="CC3300"/>
                </a:solidFill>
                <a:latin typeface="Times New Roman" charset="0"/>
              </a:rPr>
              <a:t>axon:</a:t>
            </a:r>
            <a:r>
              <a:rPr lang="en-AU" sz="2800">
                <a:latin typeface="Times New Roman" charset="0"/>
              </a:rPr>
              <a:t> single long fiber that carries the electrical signal from the cell body to other neurons</a:t>
            </a:r>
          </a:p>
          <a:p>
            <a:r>
              <a:rPr lang="tr-TR" sz="2800">
                <a:solidFill>
                  <a:srgbClr val="CC3300"/>
                </a:solidFill>
                <a:latin typeface="Times New Roman" charset="0"/>
              </a:rPr>
              <a:t>synapse:</a:t>
            </a:r>
            <a:r>
              <a:rPr lang="tr-TR" sz="2800">
                <a:latin typeface="Times New Roman" charset="0"/>
              </a:rPr>
              <a:t> t</a:t>
            </a:r>
            <a:r>
              <a:rPr lang="en-AU" sz="2800">
                <a:latin typeface="Times New Roman" charset="0"/>
              </a:rPr>
              <a:t>he point of contact between the axon of one cell and the dendrite of another</a:t>
            </a:r>
            <a:r>
              <a:rPr lang="tr-TR" sz="2800">
                <a:latin typeface="Times New Roman" charset="0"/>
              </a:rPr>
              <a:t>, </a:t>
            </a:r>
            <a:r>
              <a:rPr lang="en-AU" sz="2800">
                <a:latin typeface="Times New Roman" charset="0"/>
              </a:rPr>
              <a:t>regulat</a:t>
            </a:r>
            <a:r>
              <a:rPr lang="tr-TR" sz="2800">
                <a:latin typeface="Times New Roman" charset="0"/>
              </a:rPr>
              <a:t>ing</a:t>
            </a:r>
            <a:r>
              <a:rPr lang="en-AU" sz="2800">
                <a:latin typeface="Times New Roman" charset="0"/>
              </a:rPr>
              <a:t>  a chemical connection whose strength affects the input to the cell.</a:t>
            </a:r>
          </a:p>
          <a:p>
            <a:pPr lvl="1"/>
            <a:endParaRPr lang="en-AU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Extension of ANNs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Many possible variations</a:t>
            </a:r>
          </a:p>
          <a:p>
            <a:pPr lvl="2"/>
            <a:r>
              <a:rPr lang="en-US" dirty="0">
                <a:latin typeface="Times New Roman" charset="0"/>
              </a:rPr>
              <a:t>Alternative error functions </a:t>
            </a:r>
          </a:p>
          <a:p>
            <a:pPr lvl="3"/>
            <a:r>
              <a:rPr lang="en-US" dirty="0">
                <a:latin typeface="Times New Roman" charset="0"/>
              </a:rPr>
              <a:t>Penalize large weights</a:t>
            </a:r>
          </a:p>
          <a:p>
            <a:pPr lvl="4"/>
            <a:r>
              <a:rPr lang="en-US" dirty="0" smtClean="0">
                <a:latin typeface="Times New Roman" charset="0"/>
              </a:rPr>
              <a:t>Add </a:t>
            </a:r>
            <a:r>
              <a:rPr lang="en-US" dirty="0">
                <a:latin typeface="Times New Roman" charset="0"/>
              </a:rPr>
              <a:t>weighted sum of squares of weights to error term</a:t>
            </a:r>
          </a:p>
          <a:p>
            <a:pPr lvl="2"/>
            <a:r>
              <a:rPr lang="en-US" dirty="0">
                <a:latin typeface="Times New Roman" charset="0"/>
              </a:rPr>
              <a:t>Structure of network</a:t>
            </a:r>
          </a:p>
          <a:p>
            <a:pPr lvl="3"/>
            <a:r>
              <a:rPr lang="en-US" dirty="0">
                <a:latin typeface="Times New Roman" charset="0"/>
              </a:rPr>
              <a:t>Start with small network, and grow</a:t>
            </a:r>
          </a:p>
          <a:p>
            <a:pPr lvl="3"/>
            <a:r>
              <a:rPr lang="en-US" dirty="0">
                <a:latin typeface="Times New Roman" charset="0"/>
              </a:rPr>
              <a:t>Start with large network and diminish</a:t>
            </a:r>
          </a:p>
          <a:p>
            <a:r>
              <a:rPr lang="en-US" dirty="0">
                <a:latin typeface="Times New Roman" charset="0"/>
              </a:rPr>
              <a:t>Use other learning algorithms to learn weights</a:t>
            </a:r>
          </a:p>
          <a:p>
            <a:pPr lvl="3"/>
            <a:endParaRPr lang="en-US" dirty="0">
              <a:latin typeface="Times New Roman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D21999-A692-6B48-B486-89B1E2666EAF}" type="slidenum">
              <a:rPr lang="en-US" sz="1400">
                <a:latin typeface="Times New Roman" charset="0"/>
              </a:rPr>
              <a:pPr eaLnBrk="1" hangingPunct="1"/>
              <a:t>50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Extensions </a:t>
            </a:r>
            <a:r>
              <a:rPr lang="en-US" dirty="0">
                <a:latin typeface="Comic Sans MS"/>
                <a:cs typeface="Comic Sans MS"/>
              </a:rPr>
              <a:t>of ANNs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charset="0"/>
              </a:rPr>
              <a:t>Recurrent </a:t>
            </a:r>
            <a:r>
              <a:rPr lang="en-US" sz="2800" dirty="0">
                <a:latin typeface="Times New Roman" charset="0"/>
              </a:rPr>
              <a:t>networks</a:t>
            </a:r>
          </a:p>
          <a:p>
            <a:pPr lvl="1"/>
            <a:r>
              <a:rPr lang="en-US" sz="2400" dirty="0" smtClean="0">
                <a:latin typeface="Times New Roman" charset="0"/>
              </a:rPr>
              <a:t>Example </a:t>
            </a:r>
            <a:r>
              <a:rPr lang="en-US" sz="2400" dirty="0">
                <a:latin typeface="Times New Roman" charset="0"/>
              </a:rPr>
              <a:t>of time series</a:t>
            </a:r>
          </a:p>
          <a:p>
            <a:pPr lvl="2"/>
            <a:r>
              <a:rPr lang="en-US" sz="2400" dirty="0">
                <a:latin typeface="Times New Roman" charset="0"/>
              </a:rPr>
              <a:t>Would like to have representation of behavior at t+1</a:t>
            </a:r>
          </a:p>
          <a:p>
            <a:pPr lvl="3">
              <a:buFont typeface="Wingdings" charset="0"/>
              <a:buNone/>
            </a:pPr>
            <a:r>
              <a:rPr lang="en-US" sz="2400" dirty="0">
                <a:latin typeface="Times New Roman" charset="0"/>
              </a:rPr>
              <a:t>     from arbitrary past intervals (no set number)</a:t>
            </a:r>
          </a:p>
          <a:p>
            <a:pPr lvl="2"/>
            <a:r>
              <a:rPr lang="en-US" sz="2400" dirty="0">
                <a:latin typeface="Times New Roman" charset="0"/>
              </a:rPr>
              <a:t>Idea of simple recurrent network </a:t>
            </a:r>
          </a:p>
          <a:p>
            <a:pPr lvl="3"/>
            <a:r>
              <a:rPr lang="en-US" sz="2400" dirty="0">
                <a:latin typeface="Times New Roman" charset="0"/>
              </a:rPr>
              <a:t>hidden units that have feedback to inputs</a:t>
            </a:r>
          </a:p>
          <a:p>
            <a:r>
              <a:rPr lang="en-US" sz="2800" dirty="0" smtClean="0">
                <a:latin typeface="Times New Roman" charset="0"/>
              </a:rPr>
              <a:t>Dynamically growing and shrinking networks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60DB9A-8BF0-6B40-8BAB-984C5BF68B64}" type="slidenum">
              <a:rPr lang="en-US" sz="1400">
                <a:latin typeface="Times New Roman" charset="0"/>
              </a:rPr>
              <a:pPr eaLnBrk="1" hangingPunct="1"/>
              <a:t>51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Inductive bias of </a:t>
            </a:r>
            <a:r>
              <a:rPr lang="en-US" dirty="0" err="1">
                <a:latin typeface="Comic Sans MS"/>
                <a:cs typeface="Comic Sans MS"/>
              </a:rPr>
              <a:t>B</a:t>
            </a:r>
            <a:r>
              <a:rPr lang="en-US" dirty="0" err="1" smtClean="0">
                <a:latin typeface="Comic Sans MS"/>
                <a:cs typeface="Comic Sans MS"/>
              </a:rPr>
              <a:t>ackpropagation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>
              <a:buFont typeface="Webdings" charset="0"/>
              <a:buNone/>
            </a:pPr>
            <a:endParaRPr lang="en-US" dirty="0">
              <a:latin typeface="Times New Roman" charset="0"/>
            </a:endParaRPr>
          </a:p>
          <a:p>
            <a:r>
              <a:rPr lang="en-US" sz="3200" dirty="0" smtClean="0">
                <a:latin typeface="Times New Roman" charset="0"/>
              </a:rPr>
              <a:t>Smooth interpolation between data points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5975DC-0895-AC4D-924D-8336BF7DFCD9}" type="slidenum">
              <a:rPr lang="en-US" sz="1400">
                <a:latin typeface="Times New Roman" charset="0"/>
              </a:rPr>
              <a:pPr eaLnBrk="1" hangingPunct="1"/>
              <a:t>52</a:t>
            </a:fld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99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/>
                <a:cs typeface="Comic Sans MS"/>
              </a:rPr>
              <a:t>Summary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Practical method for learning continuous functions over continuous and discrete </a:t>
            </a:r>
            <a:r>
              <a:rPr lang="en-US" dirty="0" smtClean="0">
                <a:latin typeface="Times New Roman" charset="0"/>
              </a:rPr>
              <a:t>attributes</a:t>
            </a:r>
          </a:p>
          <a:p>
            <a:r>
              <a:rPr lang="en-US" dirty="0" smtClean="0">
                <a:latin typeface="Times New Roman" charset="0"/>
              </a:rPr>
              <a:t>Robust to noise</a:t>
            </a:r>
          </a:p>
          <a:p>
            <a:r>
              <a:rPr lang="en-US" dirty="0" smtClean="0">
                <a:latin typeface="Times New Roman" charset="0"/>
              </a:rPr>
              <a:t>Slow to train but fast afterwards</a:t>
            </a:r>
            <a:endParaRPr lang="en-US" dirty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Gradient descent search over space of weights</a:t>
            </a:r>
          </a:p>
          <a:p>
            <a:r>
              <a:rPr lang="en-US" dirty="0" err="1" smtClean="0">
                <a:latin typeface="Times New Roman" charset="0"/>
              </a:rPr>
              <a:t>Overfitting</a:t>
            </a:r>
            <a:r>
              <a:rPr lang="en-US" dirty="0" smtClean="0">
                <a:latin typeface="Times New Roman" charset="0"/>
              </a:rPr>
              <a:t> can be a problem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Hidden layers can invent new features</a:t>
            </a: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ED426-EB87-DE40-8963-82085CBE88CE}" type="slidenum">
              <a:rPr lang="en-US" sz="1400">
                <a:latin typeface="Times New Roman" charset="0"/>
              </a:rPr>
              <a:pPr eaLnBrk="1" hangingPunct="1"/>
              <a:t>53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omic Sans MS" charset="0"/>
                <a:cs typeface="Comic Sans MS" charset="0"/>
              </a:rPr>
              <a:t>Logistic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function </a:t>
            </a:r>
            <a:r>
              <a:rPr lang="en-US" sz="3600" dirty="0">
                <a:latin typeface="Comic Sans MS" charset="0"/>
                <a:cs typeface="Comic Sans MS" charset="0"/>
              </a:rPr>
              <a:t>(</a:t>
            </a:r>
            <a:r>
              <a:rPr lang="en-US" sz="3600" dirty="0" err="1">
                <a:latin typeface="Comic Sans MS" charset="0"/>
                <a:cs typeface="Comic Sans MS" charset="0"/>
              </a:rPr>
              <a:t>Logit</a:t>
            </a:r>
            <a:r>
              <a:rPr lang="en-US" sz="3600" dirty="0">
                <a:latin typeface="Comic Sans MS" charset="0"/>
                <a:cs typeface="Comic Sans MS" charset="0"/>
              </a:rPr>
              <a:t> function) </a:t>
            </a: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722313" y="1857375"/>
          <a:ext cx="2911475" cy="1306513"/>
        </p:xfrm>
        <a:graphic>
          <a:graphicData uri="http://schemas.openxmlformats.org/presentationml/2006/ole">
            <p:oleObj spid="_x0000_s1025" name="Equation" r:id="rId3" imgW="875920" imgH="393529" progId="Equation.3">
              <p:embed/>
            </p:oleObj>
          </a:graphicData>
        </a:graphic>
      </p:graphicFrame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00750" y="3643313"/>
            <a:ext cx="3000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z</a:t>
            </a:r>
          </a:p>
        </p:txBody>
      </p:sp>
      <p:sp>
        <p:nvSpPr>
          <p:cNvPr id="79876" name="TextBox 7"/>
          <p:cNvSpPr txBox="1">
            <a:spLocks noChangeArrowheads="1"/>
          </p:cNvSpPr>
          <p:nvPr/>
        </p:nvSpPr>
        <p:spPr bwMode="auto">
          <a:xfrm rot="-5400000">
            <a:off x="3471069" y="3458369"/>
            <a:ext cx="1143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logit(z)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785938"/>
            <a:ext cx="40671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Box 9"/>
          <p:cNvSpPr txBox="1">
            <a:spLocks noChangeArrowheads="1"/>
          </p:cNvSpPr>
          <p:nvPr/>
        </p:nvSpPr>
        <p:spPr bwMode="auto">
          <a:xfrm>
            <a:off x="609600" y="5216604"/>
            <a:ext cx="8215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en-US" sz="2200" dirty="0" err="1" smtClean="0">
                <a:latin typeface="Calibri" charset="0"/>
              </a:rPr>
              <a:t>σ</a:t>
            </a:r>
            <a:r>
              <a:rPr lang="en-US" sz="2200" dirty="0">
                <a:latin typeface="Calibri" charset="0"/>
              </a:rPr>
              <a:t>(z) </a:t>
            </a:r>
            <a:r>
              <a:rPr lang="en-US" sz="2200" dirty="0" smtClean="0">
                <a:latin typeface="Calibri" charset="0"/>
              </a:rPr>
              <a:t>is </a:t>
            </a:r>
            <a:r>
              <a:rPr lang="en-US" sz="2200" dirty="0">
                <a:latin typeface="Calibri" charset="0"/>
              </a:rPr>
              <a:t>always bounded between [0,1] (a nice property</a:t>
            </a:r>
            <a:r>
              <a:rPr lang="en-US" sz="2200" dirty="0" smtClean="0">
                <a:latin typeface="Calibri" charset="0"/>
              </a:rPr>
              <a:t>), </a:t>
            </a:r>
            <a:endParaRPr lang="en-US" sz="2200" dirty="0">
              <a:latin typeface="Calibri" charset="0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sz="2200" dirty="0" smtClean="0">
                <a:latin typeface="Calibri" charset="0"/>
              </a:rPr>
              <a:t>as </a:t>
            </a:r>
            <a:r>
              <a:rPr lang="en-US" sz="2200" dirty="0">
                <a:latin typeface="Calibri" charset="0"/>
              </a:rPr>
              <a:t>z increase </a:t>
            </a:r>
            <a:r>
              <a:rPr lang="en-US" sz="2200" dirty="0" err="1">
                <a:latin typeface="Calibri" charset="0"/>
              </a:rPr>
              <a:t>σ</a:t>
            </a:r>
            <a:r>
              <a:rPr lang="en-US" sz="2200" dirty="0">
                <a:latin typeface="Calibri" charset="0"/>
              </a:rPr>
              <a:t>(z) approaches 1, 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sz="2200" dirty="0">
                <a:latin typeface="Calibri" charset="0"/>
              </a:rPr>
              <a:t>as z decreases </a:t>
            </a:r>
            <a:r>
              <a:rPr lang="en-US" sz="2200" dirty="0" err="1">
                <a:latin typeface="Calibri" charset="0"/>
              </a:rPr>
              <a:t>σ</a:t>
            </a:r>
            <a:r>
              <a:rPr lang="en-US" sz="2200" dirty="0">
                <a:latin typeface="Calibri" charset="0"/>
              </a:rPr>
              <a:t>(z) approaches to </a:t>
            </a:r>
            <a:r>
              <a:rPr lang="en-US" sz="2200" dirty="0" smtClean="0">
                <a:latin typeface="Calibri" charset="0"/>
              </a:rPr>
              <a:t>0.</a:t>
            </a:r>
            <a:endParaRPr lang="en-US" sz="2200" dirty="0">
              <a:latin typeface="Calibri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9800" y="3214915"/>
            <a:ext cx="774700" cy="646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0" name="TextBox 12"/>
          <p:cNvSpPr txBox="1">
            <a:spLocks noChangeArrowheads="1"/>
          </p:cNvSpPr>
          <p:nvPr/>
        </p:nvSpPr>
        <p:spPr bwMode="auto">
          <a:xfrm>
            <a:off x="714375" y="3929063"/>
            <a:ext cx="29041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This term </a:t>
            </a:r>
            <a:r>
              <a:rPr lang="en-US" sz="1800" dirty="0" smtClean="0"/>
              <a:t>lies in [</a:t>
            </a:r>
            <a:r>
              <a:rPr lang="en-US" sz="1800" dirty="0"/>
              <a:t>0, infinity]</a:t>
            </a:r>
          </a:p>
        </p:txBody>
      </p:sp>
    </p:spTree>
    <p:extLst>
      <p:ext uri="{BB962C8B-B14F-4D97-AF65-F5344CB8AC3E}">
        <p14:creationId xmlns:p14="http://schemas.microsoft.com/office/powerpoint/2010/main" xmlns="" val="29821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 charset="0"/>
                <a:cs typeface="Comic Sans MS" charset="0"/>
              </a:rPr>
              <a:t>Segway: Logistic regression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marL="635000" indent="-577850">
              <a:defRPr/>
            </a:pPr>
            <a:r>
              <a:rPr lang="en-US" dirty="0">
                <a:ea typeface="+mn-ea"/>
                <a:cs typeface="+mn-cs"/>
              </a:rPr>
              <a:t>Logistic regression is often used because the relationship between the </a:t>
            </a:r>
            <a:r>
              <a:rPr lang="en-US" dirty="0" smtClean="0">
                <a:ea typeface="+mn-ea"/>
                <a:cs typeface="+mn-cs"/>
              </a:rPr>
              <a:t> dependent discrete variable and </a:t>
            </a:r>
            <a:r>
              <a:rPr lang="en-US" dirty="0">
                <a:ea typeface="+mn-ea"/>
                <a:cs typeface="+mn-cs"/>
              </a:rPr>
              <a:t>a predictor is non-linear</a:t>
            </a:r>
          </a:p>
          <a:p>
            <a:pPr marL="609600" indent="-495300">
              <a:defRPr/>
            </a:pPr>
            <a:r>
              <a:rPr lang="en-US" dirty="0" smtClean="0">
                <a:ea typeface="+mn-ea"/>
                <a:cs typeface="+mn-cs"/>
              </a:rPr>
              <a:t>Example: </a:t>
            </a:r>
            <a:r>
              <a:rPr lang="en-US" dirty="0">
                <a:ea typeface="+mn-ea"/>
                <a:cs typeface="+mn-cs"/>
              </a:rPr>
              <a:t>the probability of heart disease changes very little with a ten-point difference among people with low-blood pressure, but a ten point change can mean a drastic change in the probability of heart disease in people with high blood-pressure.</a:t>
            </a:r>
          </a:p>
        </p:txBody>
      </p:sp>
    </p:spTree>
    <p:extLst>
      <p:ext uri="{BB962C8B-B14F-4D97-AF65-F5344CB8AC3E}">
        <p14:creationId xmlns:p14="http://schemas.microsoft.com/office/powerpoint/2010/main" xmlns="" val="114366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omic Sans MS" charset="0"/>
                <a:cs typeface="Comic Sans MS" charset="0"/>
              </a:rPr>
              <a:t>Logistic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regression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84500"/>
            <a:ext cx="17145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" y="1428750"/>
            <a:ext cx="6234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ea typeface="+mn-ea"/>
                <a:cs typeface="Arial" charset="0"/>
              </a:rPr>
              <a:t>Learn a function to map X values to Y given data 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908175" y="2198688"/>
          <a:ext cx="3214688" cy="571500"/>
        </p:xfrm>
        <a:graphic>
          <a:graphicData uri="http://schemas.openxmlformats.org/presentationml/2006/ole">
            <p:oleObj spid="_x0000_s98305" name="Equation" r:id="rId4" imgW="1282700" imgH="228600" progId="Equation.3">
              <p:embed/>
            </p:oleObj>
          </a:graphicData>
        </a:graphic>
      </p:graphicFrame>
      <p:sp>
        <p:nvSpPr>
          <p:cNvPr id="81925" name="TextBox 7"/>
          <p:cNvSpPr txBox="1">
            <a:spLocks noChangeArrowheads="1"/>
          </p:cNvSpPr>
          <p:nvPr/>
        </p:nvSpPr>
        <p:spPr bwMode="auto">
          <a:xfrm>
            <a:off x="468313" y="4000500"/>
            <a:ext cx="65008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The function we try to learn is </a:t>
            </a:r>
            <a:r>
              <a:rPr lang="en-US">
                <a:latin typeface="Times New Roman" charset="0"/>
              </a:rPr>
              <a:t>P(Y|X)</a:t>
            </a:r>
          </a:p>
          <a:p>
            <a:pPr eaLnBrk="1" hangingPunct="1"/>
            <a:endParaRPr lang="en-US" sz="1800">
              <a:latin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908426" y="2770187"/>
            <a:ext cx="571500" cy="4286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7" name="TextBox 10"/>
          <p:cNvSpPr txBox="1">
            <a:spLocks noChangeArrowheads="1"/>
          </p:cNvSpPr>
          <p:nvPr/>
        </p:nvSpPr>
        <p:spPr bwMode="auto">
          <a:xfrm>
            <a:off x="3908425" y="3270250"/>
            <a:ext cx="346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X</a:t>
            </a:r>
            <a:r>
              <a:rPr lang="en-US" sz="1800"/>
              <a:t> </a:t>
            </a:r>
            <a:r>
              <a:rPr lang="en-US" sz="2000">
                <a:latin typeface="Calibri" charset="0"/>
              </a:rPr>
              <a:t>can be continuous or discrete</a:t>
            </a:r>
          </a:p>
        </p:txBody>
      </p:sp>
      <p:cxnSp>
        <p:nvCxnSpPr>
          <p:cNvPr id="81928" name="Straight Arrow Connector 14"/>
          <p:cNvCxnSpPr>
            <a:cxnSpLocks noChangeShapeType="1"/>
          </p:cNvCxnSpPr>
          <p:nvPr/>
        </p:nvCxnSpPr>
        <p:spPr bwMode="auto">
          <a:xfrm>
            <a:off x="4791075" y="2630488"/>
            <a:ext cx="1000125" cy="4937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1929" name="TextBox 15"/>
          <p:cNvSpPr txBox="1">
            <a:spLocks noChangeArrowheads="1"/>
          </p:cNvSpPr>
          <p:nvPr/>
        </p:nvSpPr>
        <p:spPr bwMode="auto">
          <a:xfrm>
            <a:off x="5791200" y="2879725"/>
            <a:ext cx="103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xmlns="" val="12070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omic Sans MS" charset="0"/>
                <a:cs typeface="Comic Sans MS" charset="0"/>
              </a:rPr>
              <a:t>Logistic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regression </a:t>
            </a:r>
            <a:r>
              <a:rPr lang="en-US" sz="3600" dirty="0">
                <a:latin typeface="Comic Sans MS" charset="0"/>
                <a:cs typeface="Comic Sans MS" charset="0"/>
              </a:rPr>
              <a:t>(Classification)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9433864"/>
              </p:ext>
            </p:extLst>
          </p:nvPr>
        </p:nvGraphicFramePr>
        <p:xfrm>
          <a:off x="803275" y="1679575"/>
          <a:ext cx="4679950" cy="1316038"/>
        </p:xfrm>
        <a:graphic>
          <a:graphicData uri="http://schemas.openxmlformats.org/presentationml/2006/ole">
            <p:oleObj spid="_x0000_s99329" name="Equation" r:id="rId3" imgW="1700280" imgH="466200" progId="Equation.3">
              <p:embed/>
            </p:oleObj>
          </a:graphicData>
        </a:graphic>
      </p:graphicFrame>
      <p:graphicFrame>
        <p:nvGraphicFramePr>
          <p:cNvPr id="829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4471640"/>
              </p:ext>
            </p:extLst>
          </p:nvPr>
        </p:nvGraphicFramePr>
        <p:xfrm>
          <a:off x="801688" y="3294063"/>
          <a:ext cx="7038975" cy="1498600"/>
        </p:xfrm>
        <a:graphic>
          <a:graphicData uri="http://schemas.openxmlformats.org/presentationml/2006/ole">
            <p:oleObj spid="_x0000_s99330" name="Equation" r:id="rId4" imgW="2779200" imgH="585000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4537018"/>
              </p:ext>
            </p:extLst>
          </p:nvPr>
        </p:nvGraphicFramePr>
        <p:xfrm>
          <a:off x="1068388" y="5257800"/>
          <a:ext cx="6240462" cy="1073150"/>
        </p:xfrm>
        <a:graphic>
          <a:graphicData uri="http://schemas.openxmlformats.org/presentationml/2006/ole">
            <p:oleObj spid="_x0000_s99331" name="Equation" r:id="rId5" imgW="2276280" imgH="38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1045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charset="0"/>
                <a:cs typeface="Comic Sans MS" charset="0"/>
              </a:rPr>
              <a:t>Classification</a:t>
            </a:r>
          </a:p>
        </p:txBody>
      </p:sp>
      <p:pic>
        <p:nvPicPr>
          <p:cNvPr id="839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14500"/>
            <a:ext cx="3117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971" name="Straight Arrow Connector 6"/>
          <p:cNvCxnSpPr>
            <a:cxnSpLocks noChangeShapeType="1"/>
          </p:cNvCxnSpPr>
          <p:nvPr/>
        </p:nvCxnSpPr>
        <p:spPr bwMode="auto">
          <a:xfrm>
            <a:off x="3357563" y="2357438"/>
            <a:ext cx="1571625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3972" name="TextBox 7"/>
          <p:cNvSpPr txBox="1">
            <a:spLocks noChangeArrowheads="1"/>
          </p:cNvSpPr>
          <p:nvPr/>
        </p:nvSpPr>
        <p:spPr bwMode="auto">
          <a:xfrm>
            <a:off x="5003800" y="2143125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If this holds Y=0 is more probable</a:t>
            </a:r>
          </a:p>
          <a:p>
            <a:pPr eaLnBrk="1" hangingPunct="1"/>
            <a:r>
              <a:rPr lang="en-US" sz="1800"/>
              <a:t>than Y=1 given X</a:t>
            </a:r>
          </a:p>
        </p:txBody>
      </p:sp>
    </p:spTree>
    <p:extLst>
      <p:ext uri="{BB962C8B-B14F-4D97-AF65-F5344CB8AC3E}">
        <p14:creationId xmlns:p14="http://schemas.microsoft.com/office/powerpoint/2010/main" xmlns="" val="1593406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charset="0"/>
                <a:cs typeface="Comic Sans MS" charset="0"/>
              </a:rPr>
              <a:t>Classification</a:t>
            </a:r>
          </a:p>
        </p:txBody>
      </p:sp>
      <p:pic>
        <p:nvPicPr>
          <p:cNvPr id="849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14500"/>
            <a:ext cx="3117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9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9365964"/>
              </p:ext>
            </p:extLst>
          </p:nvPr>
        </p:nvGraphicFramePr>
        <p:xfrm>
          <a:off x="4522788" y="2908300"/>
          <a:ext cx="2928937" cy="828675"/>
        </p:xfrm>
        <a:graphic>
          <a:graphicData uri="http://schemas.openxmlformats.org/presentationml/2006/ole">
            <p:oleObj spid="_x0000_s100353" name="Equation" r:id="rId4" imgW="1691280" imgH="466200" progId="Equation.3">
              <p:embed/>
            </p:oleObj>
          </a:graphicData>
        </a:graphic>
      </p:graphicFrame>
      <p:graphicFrame>
        <p:nvGraphicFramePr>
          <p:cNvPr id="849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1363614"/>
              </p:ext>
            </p:extLst>
          </p:nvPr>
        </p:nvGraphicFramePr>
        <p:xfrm>
          <a:off x="4448175" y="1257300"/>
          <a:ext cx="2719388" cy="915988"/>
        </p:xfrm>
        <a:graphic>
          <a:graphicData uri="http://schemas.openxmlformats.org/presentationml/2006/ole">
            <p:oleObj spid="_x0000_s100354" name="Equation" r:id="rId5" imgW="1718640" imgH="576000" progId="Equation.3">
              <p:embed/>
            </p:oleObj>
          </a:graphicData>
        </a:graphic>
      </p:graphicFrame>
      <p:cxnSp>
        <p:nvCxnSpPr>
          <p:cNvPr id="84998" name="Straight Arrow Connector 12"/>
          <p:cNvCxnSpPr>
            <a:cxnSpLocks noChangeShapeType="1"/>
          </p:cNvCxnSpPr>
          <p:nvPr/>
        </p:nvCxnSpPr>
        <p:spPr bwMode="auto">
          <a:xfrm rot="10800000">
            <a:off x="3214688" y="2708275"/>
            <a:ext cx="1357312" cy="3571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4999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3286125" y="1785938"/>
            <a:ext cx="1143000" cy="285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5000" name="TextBox 16"/>
          <p:cNvSpPr txBox="1">
            <a:spLocks noChangeArrowheads="1"/>
          </p:cNvSpPr>
          <p:nvPr/>
        </p:nvSpPr>
        <p:spPr bwMode="auto">
          <a:xfrm>
            <a:off x="307975" y="4730750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</a:rPr>
              <a:t>Take log both sides</a:t>
            </a:r>
          </a:p>
        </p:txBody>
      </p:sp>
      <p:sp>
        <p:nvSpPr>
          <p:cNvPr id="85002" name="TextBox 17"/>
          <p:cNvSpPr txBox="1">
            <a:spLocks noChangeArrowheads="1"/>
          </p:cNvSpPr>
          <p:nvPr/>
        </p:nvSpPr>
        <p:spPr bwMode="auto">
          <a:xfrm>
            <a:off x="3914775" y="5715000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Classification rule: if this holds Y=0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5048832"/>
              </p:ext>
            </p:extLst>
          </p:nvPr>
        </p:nvGraphicFramePr>
        <p:xfrm>
          <a:off x="685800" y="3540125"/>
          <a:ext cx="2327275" cy="793750"/>
        </p:xfrm>
        <a:graphic>
          <a:graphicData uri="http://schemas.openxmlformats.org/presentationml/2006/ole">
            <p:oleObj spid="_x0000_s100355" name="Equation" r:id="rId6" imgW="840960" imgH="28332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7354671"/>
              </p:ext>
            </p:extLst>
          </p:nvPr>
        </p:nvGraphicFramePr>
        <p:xfrm>
          <a:off x="617538" y="5492750"/>
          <a:ext cx="2952750" cy="863600"/>
        </p:xfrm>
        <a:graphic>
          <a:graphicData uri="http://schemas.openxmlformats.org/presentationml/2006/ole">
            <p:oleObj spid="_x0000_s100356" name="Equation" r:id="rId7" imgW="1069560" imgH="3016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357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Comic Sans MS" charset="0"/>
                <a:cs typeface="Comic Sans MS" charset="0"/>
              </a:rPr>
              <a:t>Biological </a:t>
            </a:r>
            <a:r>
              <a:rPr lang="en-AU" sz="3600" dirty="0" smtClean="0">
                <a:latin typeface="Comic Sans MS" charset="0"/>
                <a:cs typeface="Comic Sans MS" charset="0"/>
              </a:rPr>
              <a:t>neuron</a:t>
            </a:r>
            <a:endParaRPr lang="en-AU" sz="3600" dirty="0">
              <a:latin typeface="Comic Sans MS" charset="0"/>
              <a:cs typeface="Comic Sans MS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>
                <a:latin typeface="Times New Roman" charset="0"/>
              </a:rPr>
              <a:t>A variety of different neurons exist (motor neuron, on-center off-surround visual cells…), with different branching structures</a:t>
            </a:r>
          </a:p>
          <a:p>
            <a:r>
              <a:rPr lang="en-AU" sz="2800">
                <a:solidFill>
                  <a:srgbClr val="CC3300"/>
                </a:solidFill>
                <a:latin typeface="Times New Roman" charset="0"/>
              </a:rPr>
              <a:t>The connections of the network and the strengths of the individual synapses establish the function of the network.</a:t>
            </a:r>
            <a:r>
              <a:rPr lang="en-AU">
                <a:solidFill>
                  <a:srgbClr val="CC3300"/>
                </a:solidFill>
                <a:latin typeface="Times New Roman" charset="0"/>
              </a:rPr>
              <a:t>	</a:t>
            </a:r>
          </a:p>
          <a:p>
            <a:endParaRPr lang="en-AU">
              <a:solidFill>
                <a:srgbClr val="CC3300"/>
              </a:solidFill>
              <a:latin typeface="Times New Roman" charset="0"/>
            </a:endParaRPr>
          </a:p>
          <a:p>
            <a:endParaRPr lang="en-AU" b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991600" cy="838200"/>
          </a:xfrm>
        </p:spPr>
        <p:txBody>
          <a:bodyPr/>
          <a:lstStyle/>
          <a:p>
            <a:pPr eaLnBrk="1" hangingPunct="1"/>
            <a:r>
              <a:rPr lang="en-US" sz="3600">
                <a:latin typeface="Comic Sans MS" charset="0"/>
                <a:cs typeface="Comic Sans MS" charset="0"/>
              </a:rPr>
              <a:t>Logistic regression is a linear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43063" y="2500313"/>
            <a:ext cx="2786062" cy="157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019" name="Object 2"/>
          <p:cNvGraphicFramePr>
            <a:graphicFrameLocks noChangeAspect="1"/>
          </p:cNvGraphicFramePr>
          <p:nvPr/>
        </p:nvGraphicFramePr>
        <p:xfrm>
          <a:off x="4089400" y="1909763"/>
          <a:ext cx="2382838" cy="681037"/>
        </p:xfrm>
        <a:graphic>
          <a:graphicData uri="http://schemas.openxmlformats.org/presentationml/2006/ole">
            <p:oleObj spid="_x0000_s101377" name="Equation" r:id="rId3" imgW="800100" imgH="228600" progId="">
              <p:embed/>
            </p:oleObj>
          </a:graphicData>
        </a:graphic>
      </p:graphicFrame>
      <p:graphicFrame>
        <p:nvGraphicFramePr>
          <p:cNvPr id="860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4455335"/>
              </p:ext>
            </p:extLst>
          </p:nvPr>
        </p:nvGraphicFramePr>
        <p:xfrm>
          <a:off x="2663825" y="3606800"/>
          <a:ext cx="2306638" cy="719138"/>
        </p:xfrm>
        <a:graphic>
          <a:graphicData uri="http://schemas.openxmlformats.org/presentationml/2006/ole">
            <p:oleObj spid="_x0000_s101378" name="Equation" r:id="rId4" imgW="758520" imgH="228240" progId="Equation.3">
              <p:embed/>
            </p:oleObj>
          </a:graphicData>
        </a:graphic>
      </p:graphicFrame>
      <p:graphicFrame>
        <p:nvGraphicFramePr>
          <p:cNvPr id="860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1450778"/>
              </p:ext>
            </p:extLst>
          </p:nvPr>
        </p:nvGraphicFramePr>
        <p:xfrm>
          <a:off x="1541463" y="2173288"/>
          <a:ext cx="2306637" cy="755650"/>
        </p:xfrm>
        <a:graphic>
          <a:graphicData uri="http://schemas.openxmlformats.org/presentationml/2006/ole">
            <p:oleObj spid="_x0000_s101379" name="Equation" r:id="rId5" imgW="758520" imgH="237600" progId="Equation.3">
              <p:embed/>
            </p:oleObj>
          </a:graphicData>
        </a:graphic>
      </p:graphicFrame>
      <p:sp>
        <p:nvSpPr>
          <p:cNvPr id="86022" name="TextBox 10"/>
          <p:cNvSpPr txBox="1">
            <a:spLocks noChangeArrowheads="1"/>
          </p:cNvSpPr>
          <p:nvPr/>
        </p:nvSpPr>
        <p:spPr bwMode="auto">
          <a:xfrm>
            <a:off x="755650" y="2041525"/>
            <a:ext cx="64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Y=0</a:t>
            </a:r>
          </a:p>
        </p:txBody>
      </p:sp>
      <p:sp>
        <p:nvSpPr>
          <p:cNvPr id="86023" name="TextBox 11"/>
          <p:cNvSpPr txBox="1">
            <a:spLocks noChangeArrowheads="1"/>
          </p:cNvSpPr>
          <p:nvPr/>
        </p:nvSpPr>
        <p:spPr bwMode="auto">
          <a:xfrm>
            <a:off x="2771775" y="5181600"/>
            <a:ext cx="64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Y=1</a:t>
            </a:r>
          </a:p>
        </p:txBody>
      </p:sp>
      <p:cxnSp>
        <p:nvCxnSpPr>
          <p:cNvPr id="86024" name="Straight Arrow Connector 13"/>
          <p:cNvCxnSpPr>
            <a:cxnSpLocks noChangeShapeType="1"/>
          </p:cNvCxnSpPr>
          <p:nvPr/>
        </p:nvCxnSpPr>
        <p:spPr bwMode="auto">
          <a:xfrm flipH="1" flipV="1">
            <a:off x="1219200" y="2590800"/>
            <a:ext cx="709614" cy="12668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6025" name="Straight Arrow Connector 15"/>
          <p:cNvCxnSpPr>
            <a:cxnSpLocks noChangeShapeType="1"/>
          </p:cNvCxnSpPr>
          <p:nvPr/>
        </p:nvCxnSpPr>
        <p:spPr bwMode="auto">
          <a:xfrm>
            <a:off x="1979613" y="3933825"/>
            <a:ext cx="720727" cy="1247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028" name="Text Box 14"/>
          <p:cNvSpPr txBox="1">
            <a:spLocks noChangeArrowheads="1"/>
          </p:cNvSpPr>
          <p:nvPr/>
        </p:nvSpPr>
        <p:spPr bwMode="auto">
          <a:xfrm>
            <a:off x="4356100" y="1557338"/>
            <a:ext cx="207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Decision boundary</a:t>
            </a:r>
          </a:p>
        </p:txBody>
      </p:sp>
      <p:sp>
        <p:nvSpPr>
          <p:cNvPr id="86029" name="TextBox 14"/>
          <p:cNvSpPr txBox="1">
            <a:spLocks noChangeArrowheads="1"/>
          </p:cNvSpPr>
          <p:nvPr/>
        </p:nvSpPr>
        <p:spPr bwMode="auto">
          <a:xfrm>
            <a:off x="5562600" y="4724400"/>
            <a:ext cx="3019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Learn parameters using sigmoid unit training (gradient descent)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7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charset="0"/>
                <a:cs typeface="Comic Sans MS" charset="0"/>
              </a:rPr>
              <a:t>Logistic Function (Logit function) </a:t>
            </a: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95725" y="3643313"/>
            <a:ext cx="3000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z</a:t>
            </a:r>
          </a:p>
        </p:txBody>
      </p:sp>
      <p:sp>
        <p:nvSpPr>
          <p:cNvPr id="79876" name="TextBox 7"/>
          <p:cNvSpPr txBox="1">
            <a:spLocks noChangeArrowheads="1"/>
          </p:cNvSpPr>
          <p:nvPr/>
        </p:nvSpPr>
        <p:spPr bwMode="auto">
          <a:xfrm rot="-5400000">
            <a:off x="1366044" y="3458369"/>
            <a:ext cx="1143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err="1" smtClean="0"/>
              <a:t>logit</a:t>
            </a:r>
            <a:r>
              <a:rPr lang="en-US" sz="1800" dirty="0" smtClean="0"/>
              <a:t>(X)</a:t>
            </a:r>
            <a:endParaRPr lang="en-US" sz="1800" dirty="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785938"/>
            <a:ext cx="40671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stCxn id="79877" idx="0"/>
            <a:endCxn id="79877" idx="2"/>
          </p:cNvCxnSpPr>
          <p:nvPr/>
        </p:nvCxnSpPr>
        <p:spPr bwMode="auto">
          <a:xfrm>
            <a:off x="4286251" y="1785938"/>
            <a:ext cx="0" cy="331470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2362200" y="3352800"/>
            <a:ext cx="1924051" cy="0"/>
          </a:xfrm>
          <a:prstGeom prst="line">
            <a:avLst/>
          </a:prstGeom>
          <a:solidFill>
            <a:schemeClr val="accent1"/>
          </a:solidFill>
          <a:ln w="635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971800" y="4191000"/>
            <a:ext cx="72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4191000"/>
            <a:ext cx="72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3733800" y="5105400"/>
            <a:ext cx="1143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5176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Comic Sans MS" charset="0"/>
                <a:cs typeface="Comic Sans MS" charset="0"/>
              </a:rPr>
              <a:t>Biological </a:t>
            </a:r>
            <a:r>
              <a:rPr lang="en-GB" sz="3600" dirty="0" smtClean="0">
                <a:latin typeface="Comic Sans MS" charset="0"/>
                <a:cs typeface="Comic Sans MS" charset="0"/>
              </a:rPr>
              <a:t>inspiration</a:t>
            </a:r>
            <a:endParaRPr lang="en-GB" sz="3600" dirty="0">
              <a:latin typeface="Comic Sans MS" charset="0"/>
              <a:cs typeface="Comic Sans MS" charset="0"/>
            </a:endParaRPr>
          </a:p>
        </p:txBody>
      </p:sp>
      <p:pic>
        <p:nvPicPr>
          <p:cNvPr id="29698" name="Picture 3" descr="C:\My Documents\Dept\Lecture\hippocampal pyramidal cells pi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1148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Oval 4"/>
          <p:cNvSpPr>
            <a:spLocks noChangeArrowheads="1"/>
          </p:cNvSpPr>
          <p:nvPr/>
        </p:nvSpPr>
        <p:spPr bwMode="auto">
          <a:xfrm>
            <a:off x="1600200" y="4267200"/>
            <a:ext cx="762000" cy="8382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66800" y="3048000"/>
            <a:ext cx="1524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3733800"/>
            <a:ext cx="7620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914400" y="2895600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838200" y="2362200"/>
            <a:ext cx="762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1371600" y="2362200"/>
            <a:ext cx="762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143000" y="2438400"/>
            <a:ext cx="762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1752600" y="3733800"/>
            <a:ext cx="381000" cy="609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1828800" y="3048000"/>
            <a:ext cx="1524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2133600" y="3733800"/>
            <a:ext cx="762000" cy="228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2514600" y="3048000"/>
            <a:ext cx="1524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2895600" y="3733800"/>
            <a:ext cx="685800" cy="228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3505200" y="3276600"/>
            <a:ext cx="1524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3505200" y="3276600"/>
            <a:ext cx="609600" cy="228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4114800" y="2971800"/>
            <a:ext cx="1524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9"/>
          <p:cNvSpPr>
            <a:spLocks noChangeArrowheads="1"/>
          </p:cNvSpPr>
          <p:nvPr/>
        </p:nvSpPr>
        <p:spPr bwMode="auto">
          <a:xfrm>
            <a:off x="2362200" y="2971800"/>
            <a:ext cx="4572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1676400" y="2971800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1676400" y="2514600"/>
            <a:ext cx="76200" cy="533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2133600" y="2667000"/>
            <a:ext cx="762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2362200" y="2590800"/>
            <a:ext cx="76200" cy="533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2743200" y="2438400"/>
            <a:ext cx="76200" cy="533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2590800" y="2438400"/>
            <a:ext cx="4572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6"/>
          <p:cNvSpPr>
            <a:spLocks noChangeArrowheads="1"/>
          </p:cNvSpPr>
          <p:nvPr/>
        </p:nvSpPr>
        <p:spPr bwMode="auto">
          <a:xfrm>
            <a:off x="2590800" y="2133600"/>
            <a:ext cx="762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7"/>
          <p:cNvSpPr>
            <a:spLocks noChangeArrowheads="1"/>
          </p:cNvSpPr>
          <p:nvPr/>
        </p:nvSpPr>
        <p:spPr bwMode="auto">
          <a:xfrm>
            <a:off x="3048000" y="2133600"/>
            <a:ext cx="762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8"/>
          <p:cNvSpPr>
            <a:spLocks noChangeArrowheads="1"/>
          </p:cNvSpPr>
          <p:nvPr/>
        </p:nvSpPr>
        <p:spPr bwMode="auto">
          <a:xfrm>
            <a:off x="3962400" y="2895600"/>
            <a:ext cx="4572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3962400" y="3657600"/>
            <a:ext cx="4572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30"/>
          <p:cNvSpPr>
            <a:spLocks noChangeArrowheads="1"/>
          </p:cNvSpPr>
          <p:nvPr/>
        </p:nvSpPr>
        <p:spPr bwMode="auto">
          <a:xfrm>
            <a:off x="3962400" y="2362200"/>
            <a:ext cx="762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4343400" y="2362200"/>
            <a:ext cx="762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3962400" y="3657600"/>
            <a:ext cx="762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4419600" y="3657600"/>
            <a:ext cx="76200" cy="685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1828800" y="5105400"/>
            <a:ext cx="304800" cy="12192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Text Box 35"/>
          <p:cNvSpPr txBox="1">
            <a:spLocks noChangeArrowheads="1"/>
          </p:cNvSpPr>
          <p:nvPr/>
        </p:nvSpPr>
        <p:spPr bwMode="auto">
          <a:xfrm>
            <a:off x="914400" y="1600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Dendrites</a:t>
            </a:r>
          </a:p>
        </p:txBody>
      </p:sp>
      <p:sp>
        <p:nvSpPr>
          <p:cNvPr id="29731" name="Text Box 36"/>
          <p:cNvSpPr txBox="1">
            <a:spLocks noChangeArrowheads="1"/>
          </p:cNvSpPr>
          <p:nvPr/>
        </p:nvSpPr>
        <p:spPr bwMode="auto">
          <a:xfrm>
            <a:off x="2514600" y="4495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Soma (cell body)</a:t>
            </a:r>
          </a:p>
        </p:txBody>
      </p:sp>
      <p:sp>
        <p:nvSpPr>
          <p:cNvPr id="29732" name="Text Box 37"/>
          <p:cNvSpPr txBox="1">
            <a:spLocks noChangeArrowheads="1"/>
          </p:cNvSpPr>
          <p:nvPr/>
        </p:nvSpPr>
        <p:spPr bwMode="auto">
          <a:xfrm>
            <a:off x="2286000" y="5562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/>
              <a:t>Axon</a:t>
            </a:r>
          </a:p>
        </p:txBody>
      </p:sp>
      <p:sp>
        <p:nvSpPr>
          <p:cNvPr id="29733" name="Rectangle 39"/>
          <p:cNvSpPr>
            <a:spLocks noChangeArrowheads="1"/>
          </p:cNvSpPr>
          <p:nvPr/>
        </p:nvSpPr>
        <p:spPr bwMode="auto">
          <a:xfrm flipV="1">
            <a:off x="4343400" y="43434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Rectangle 40"/>
          <p:cNvSpPr>
            <a:spLocks noChangeArrowheads="1"/>
          </p:cNvSpPr>
          <p:nvPr/>
        </p:nvSpPr>
        <p:spPr bwMode="auto">
          <a:xfrm flipV="1">
            <a:off x="3886200" y="43434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Rectangle 41"/>
          <p:cNvSpPr>
            <a:spLocks noChangeArrowheads="1"/>
          </p:cNvSpPr>
          <p:nvPr/>
        </p:nvSpPr>
        <p:spPr bwMode="auto">
          <a:xfrm flipV="1">
            <a:off x="4267200" y="23622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Rectangle 42"/>
          <p:cNvSpPr>
            <a:spLocks noChangeArrowheads="1"/>
          </p:cNvSpPr>
          <p:nvPr/>
        </p:nvSpPr>
        <p:spPr bwMode="auto">
          <a:xfrm flipV="1">
            <a:off x="3886200" y="23622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Rectangle 43"/>
          <p:cNvSpPr>
            <a:spLocks noChangeArrowheads="1"/>
          </p:cNvSpPr>
          <p:nvPr/>
        </p:nvSpPr>
        <p:spPr bwMode="auto">
          <a:xfrm flipV="1">
            <a:off x="2971800" y="21336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Rectangle 44"/>
          <p:cNvSpPr>
            <a:spLocks noChangeArrowheads="1"/>
          </p:cNvSpPr>
          <p:nvPr/>
        </p:nvSpPr>
        <p:spPr bwMode="auto">
          <a:xfrm flipV="1">
            <a:off x="2514600" y="21336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Rectangle 45"/>
          <p:cNvSpPr>
            <a:spLocks noChangeArrowheads="1"/>
          </p:cNvSpPr>
          <p:nvPr/>
        </p:nvSpPr>
        <p:spPr bwMode="auto">
          <a:xfrm flipV="1">
            <a:off x="2209800" y="25146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Rectangle 46"/>
          <p:cNvSpPr>
            <a:spLocks noChangeArrowheads="1"/>
          </p:cNvSpPr>
          <p:nvPr/>
        </p:nvSpPr>
        <p:spPr bwMode="auto">
          <a:xfrm flipV="1">
            <a:off x="1981200" y="26670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7"/>
          <p:cNvSpPr>
            <a:spLocks noChangeArrowheads="1"/>
          </p:cNvSpPr>
          <p:nvPr/>
        </p:nvSpPr>
        <p:spPr bwMode="auto">
          <a:xfrm flipV="1">
            <a:off x="1524000" y="25146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Rectangle 48"/>
          <p:cNvSpPr>
            <a:spLocks noChangeArrowheads="1"/>
          </p:cNvSpPr>
          <p:nvPr/>
        </p:nvSpPr>
        <p:spPr bwMode="auto">
          <a:xfrm flipV="1">
            <a:off x="1295400" y="22860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Rectangle 49"/>
          <p:cNvSpPr>
            <a:spLocks noChangeArrowheads="1"/>
          </p:cNvSpPr>
          <p:nvPr/>
        </p:nvSpPr>
        <p:spPr bwMode="auto">
          <a:xfrm flipV="1">
            <a:off x="990600" y="24384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Rectangle 50"/>
          <p:cNvSpPr>
            <a:spLocks noChangeArrowheads="1"/>
          </p:cNvSpPr>
          <p:nvPr/>
        </p:nvSpPr>
        <p:spPr bwMode="auto">
          <a:xfrm flipV="1">
            <a:off x="762000" y="2286000"/>
            <a:ext cx="304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5" name="TextBox 49"/>
          <p:cNvSpPr txBox="1">
            <a:spLocks noChangeArrowheads="1"/>
          </p:cNvSpPr>
          <p:nvPr/>
        </p:nvSpPr>
        <p:spPr bwMode="auto">
          <a:xfrm>
            <a:off x="3505200" y="18288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input</a:t>
            </a:r>
          </a:p>
        </p:txBody>
      </p:sp>
      <p:sp>
        <p:nvSpPr>
          <p:cNvPr id="29746" name="TextBox 50"/>
          <p:cNvSpPr txBox="1">
            <a:spLocks noChangeArrowheads="1"/>
          </p:cNvSpPr>
          <p:nvPr/>
        </p:nvSpPr>
        <p:spPr bwMode="auto">
          <a:xfrm>
            <a:off x="2590800" y="63246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latin typeface="Comic Sans MS" charset="0"/>
                <a:cs typeface="Comic Sans MS" charset="0"/>
              </a:rPr>
              <a:t>Biological inspiration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3914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/>
              <a:t>The spikes travelling along the axon of the pre-synaptic neuron trigger the release of neurotransmitter substances at the synapse.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/>
              <a:t>The neurotransmitters cause excitation or inhibition in the dendrite of the post-synaptic neuron. 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/>
              <a:t>The integration of the excitatory and inhibitory signals may produce spikes in the post-synaptic neuron. 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/>
              <a:t>The contribution of the signals depends on the strength of the synaptic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Hodgkin and Huxley model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Hodgkin and Huxley experimented on squids and discovered how the signal is produced within the neuron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This model was published in </a:t>
            </a:r>
            <a:r>
              <a:rPr lang="en-US" sz="2800" i="1">
                <a:latin typeface="Times New Roman" charset="0"/>
              </a:rPr>
              <a:t>Jour. of</a:t>
            </a:r>
            <a:r>
              <a:rPr lang="en-US" sz="2800">
                <a:latin typeface="Times New Roman" charset="0"/>
              </a:rPr>
              <a:t> </a:t>
            </a:r>
            <a:r>
              <a:rPr lang="en-US" sz="2800" i="1">
                <a:latin typeface="Times New Roman" charset="0"/>
              </a:rPr>
              <a:t>Physiology</a:t>
            </a:r>
            <a:r>
              <a:rPr lang="en-US" sz="2800">
                <a:latin typeface="Times New Roman" charset="0"/>
              </a:rPr>
              <a:t> (1952)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They were awarded the 1963 Nobel Prize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00CCCC"/>
      </a:accent1>
      <a:accent2>
        <a:srgbClr val="FF33CC"/>
      </a:accent2>
      <a:accent3>
        <a:srgbClr val="FFFFFF"/>
      </a:accent3>
      <a:accent4>
        <a:srgbClr val="000000"/>
      </a:accent4>
      <a:accent5>
        <a:srgbClr val="AAE2E2"/>
      </a:accent5>
      <a:accent6>
        <a:srgbClr val="E72DB9"/>
      </a:accent6>
      <a:hlink>
        <a:srgbClr val="000066"/>
      </a:hlink>
      <a:folHlink>
        <a:srgbClr val="000066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5">
        <a:dk1>
          <a:srgbClr val="000000"/>
        </a:dk1>
        <a:lt1>
          <a:srgbClr val="FFFFFF"/>
        </a:lt1>
        <a:dk2>
          <a:srgbClr val="0066FF"/>
        </a:dk2>
        <a:lt2>
          <a:srgbClr val="B2B2B2"/>
        </a:lt2>
        <a:accent1>
          <a:srgbClr val="00CCCC"/>
        </a:accent1>
        <a:accent2>
          <a:srgbClr val="FF33CC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7657</TotalTime>
  <Words>2431</Words>
  <Application>Microsoft Macintosh PowerPoint</Application>
  <PresentationFormat>On-screen Show (4:3)</PresentationFormat>
  <Paragraphs>651</Paragraphs>
  <Slides>61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Blue Diagonal</vt:lpstr>
      <vt:lpstr>Equation</vt:lpstr>
      <vt:lpstr>Artificial Neural Networks </vt:lpstr>
      <vt:lpstr>Neural networks</vt:lpstr>
      <vt:lpstr>Connectionism</vt:lpstr>
      <vt:lpstr>Biological neuron</vt:lpstr>
      <vt:lpstr>Biological neuron</vt:lpstr>
      <vt:lpstr>Biological neuron</vt:lpstr>
      <vt:lpstr>Biological inspiration</vt:lpstr>
      <vt:lpstr>Biological inspiration</vt:lpstr>
      <vt:lpstr>Hodgkin and Huxley model</vt:lpstr>
      <vt:lpstr>When to consider ANNs</vt:lpstr>
      <vt:lpstr>Problems too hard to program</vt:lpstr>
      <vt:lpstr>Perceptron</vt:lpstr>
      <vt:lpstr>Decision surface of a perceptron</vt:lpstr>
      <vt:lpstr>Learning Boolean AND</vt:lpstr>
      <vt:lpstr>XOR</vt:lpstr>
      <vt:lpstr>Boolean functions</vt:lpstr>
      <vt:lpstr>Training rules</vt:lpstr>
      <vt:lpstr>Perceptron training rule</vt:lpstr>
      <vt:lpstr>Perceptron training rule</vt:lpstr>
      <vt:lpstr>Gradient descent</vt:lpstr>
      <vt:lpstr>Error minimization</vt:lpstr>
      <vt:lpstr>Gradient descent</vt:lpstr>
      <vt:lpstr>Gradient descent</vt:lpstr>
      <vt:lpstr>Gradient descent algorithm</vt:lpstr>
      <vt:lpstr>Incremental (Stochastic) Gradient Descent</vt:lpstr>
      <vt:lpstr>Incremental Gradient Descent Algorithm</vt:lpstr>
      <vt:lpstr>Perceptron vs. Delta rule training</vt:lpstr>
      <vt:lpstr>Perceptron vs. Delta rule training</vt:lpstr>
      <vt:lpstr>Multilayer networks of sigmoid units</vt:lpstr>
      <vt:lpstr>Speech recognition example</vt:lpstr>
      <vt:lpstr>Multilayer networks</vt:lpstr>
      <vt:lpstr>Sigmoid unit</vt:lpstr>
      <vt:lpstr>Error Gradient for a Sigmoid Unit</vt:lpstr>
      <vt:lpstr>… Incremental Version</vt:lpstr>
      <vt:lpstr>Backpropagation procedure</vt:lpstr>
      <vt:lpstr>Backpropagation (stochastic case)</vt:lpstr>
      <vt:lpstr>Errors propagate backwards</vt:lpstr>
      <vt:lpstr>Properties of Backpropagation</vt:lpstr>
      <vt:lpstr>Convergence of Backpropagation</vt:lpstr>
      <vt:lpstr>Example of learning a simple function</vt:lpstr>
      <vt:lpstr>Hidden layer representations</vt:lpstr>
      <vt:lpstr>Hidden layer representations</vt:lpstr>
      <vt:lpstr>Example of head/face recognition</vt:lpstr>
      <vt:lpstr>Some issues with ANNs</vt:lpstr>
      <vt:lpstr>Dealing with overfitting</vt:lpstr>
      <vt:lpstr>Slide 46</vt:lpstr>
      <vt:lpstr>Effect of hidden units</vt:lpstr>
      <vt:lpstr>Expressiveness</vt:lpstr>
      <vt:lpstr>Expressiveness</vt:lpstr>
      <vt:lpstr>Extension of ANNs</vt:lpstr>
      <vt:lpstr>Extensions of ANNs</vt:lpstr>
      <vt:lpstr>Inductive bias of Backpropagation</vt:lpstr>
      <vt:lpstr>Summary</vt:lpstr>
      <vt:lpstr>Logistic function (Logit function) </vt:lpstr>
      <vt:lpstr>Segway: Logistic regression</vt:lpstr>
      <vt:lpstr>Logistic regression</vt:lpstr>
      <vt:lpstr>Logistic regression (Classification)</vt:lpstr>
      <vt:lpstr>Classification</vt:lpstr>
      <vt:lpstr>Classification</vt:lpstr>
      <vt:lpstr>Logistic regression is a linear classifier</vt:lpstr>
      <vt:lpstr>Logistic Function (Logit function) </vt:lpstr>
    </vt:vector>
  </TitlesOfParts>
  <Company>UCSB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Ambuj Singh</dc:creator>
  <cp:lastModifiedBy>Pabitra Mitra</cp:lastModifiedBy>
  <cp:revision>322</cp:revision>
  <cp:lastPrinted>2001-09-25T21:03:13Z</cp:lastPrinted>
  <dcterms:created xsi:type="dcterms:W3CDTF">2001-01-16T18:45:37Z</dcterms:created>
  <dcterms:modified xsi:type="dcterms:W3CDTF">2016-09-28T13:02:15Z</dcterms:modified>
</cp:coreProperties>
</file>