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9" r:id="rId6"/>
    <p:sldId id="270" r:id="rId7"/>
    <p:sldId id="286" r:id="rId8"/>
    <p:sldId id="285" r:id="rId9"/>
    <p:sldId id="288" r:id="rId10"/>
    <p:sldId id="260" r:id="rId11"/>
    <p:sldId id="271" r:id="rId12"/>
    <p:sldId id="287" r:id="rId13"/>
    <p:sldId id="273" r:id="rId14"/>
    <p:sldId id="274" r:id="rId15"/>
    <p:sldId id="283" r:id="rId16"/>
    <p:sldId id="277" r:id="rId17"/>
    <p:sldId id="278" r:id="rId18"/>
    <p:sldId id="289" r:id="rId19"/>
    <p:sldId id="302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4" r:id="rId30"/>
    <p:sldId id="305" r:id="rId31"/>
    <p:sldId id="306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45ADD-4C26-4E0D-AE78-0933E56FD1A1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BD797-3539-435A-A1EF-925EBE9F7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A8324-21EE-4DE8-B65D-B61DE69BD8B6}" type="slidenum">
              <a:rPr lang="en-US" altLang="en-US">
                <a:latin typeface="Times New Roman" pitchFamily="18" charset="0"/>
                <a:ea typeface="ＭＳ Ｐゴシック" pitchFamily="34" charset="-128"/>
              </a:rPr>
              <a:pPr/>
              <a:t>12</a:t>
            </a:fld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  <a:cs typeface="Arial" pitchFamily="34" charset="0"/>
              </a:rPr>
              <a:t>Minkowsky = l-norm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C5FF89-7930-4563-A278-6884E9AE6D6E}" type="slidenum">
              <a:rPr lang="en-US" altLang="en-US">
                <a:latin typeface="Times New Roman" pitchFamily="18" charset="0"/>
                <a:ea typeface="ＭＳ Ｐゴシック" pitchFamily="34" charset="-128"/>
              </a:rPr>
              <a:pPr/>
              <a:t>16</a:t>
            </a:fld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  <a:cs typeface="Arial" pitchFamily="34" charset="0"/>
              </a:rPr>
              <a:t>Do a single example here.  Shape (Round, Square) 6/10 and 3/5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41E772-7D1F-4FBC-980A-4C9D1A7706DD}" type="slidenum">
              <a:rPr lang="en-US" altLang="en-US">
                <a:latin typeface="Times New Roman" pitchFamily="18" charset="0"/>
                <a:ea typeface="ＭＳ Ｐゴシック" pitchFamily="34" charset="-128"/>
              </a:rPr>
              <a:pPr/>
              <a:t>17</a:t>
            </a:fld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99CB88-5E1A-4FAC-892A-60949ACB1F6F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-105" charset="0"/>
                <a:ea typeface="Arial" pitchFamily="-105" charset="0"/>
                <a:cs typeface="Arial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 478 - Machine Learning</a:t>
            </a:r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781A2800-AFA6-47E2-BD61-9D56B55C5AF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 Nearest Neighbor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406640" cy="17526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IITKGP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81000"/>
            <a:ext cx="1581371" cy="1676634"/>
          </a:xfrm>
          <a:prstGeom prst="rect">
            <a:avLst/>
          </a:prstGeom>
        </p:spPr>
      </p:pic>
      <p:pic>
        <p:nvPicPr>
          <p:cNvPr id="6" name="Picture 5" descr="7efbb8e1d7bd29677c6d316a7ef01cc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800"/>
            <a:ext cx="1014984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Nearest-Neighbor Classifiers: Issues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762000" y="1447800"/>
            <a:ext cx="6477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b="0" dirty="0" smtClean="0"/>
              <a:t>The </a:t>
            </a:r>
            <a:r>
              <a:rPr lang="en-US" sz="2800" b="0" dirty="0"/>
              <a:t>value of </a:t>
            </a:r>
            <a:r>
              <a:rPr lang="en-US" sz="2800" b="0" i="1" dirty="0"/>
              <a:t>k</a:t>
            </a:r>
            <a:r>
              <a:rPr lang="en-US" sz="2800" b="0" dirty="0"/>
              <a:t>, the number of nearest neighbors to </a:t>
            </a:r>
            <a:r>
              <a:rPr lang="en-US" sz="2800" b="0" dirty="0" smtClean="0"/>
              <a:t>retrieve</a:t>
            </a:r>
          </a:p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dirty="0" smtClean="0"/>
              <a:t>Choice </a:t>
            </a:r>
            <a:r>
              <a:rPr lang="en-US" sz="2800" dirty="0" smtClean="0"/>
              <a:t>of </a:t>
            </a:r>
            <a:r>
              <a:rPr lang="en-US" sz="2800" dirty="0" smtClean="0"/>
              <a:t>Distance </a:t>
            </a:r>
            <a:r>
              <a:rPr lang="en-US" sz="2800" dirty="0" smtClean="0"/>
              <a:t>Metric to compute distance between records</a:t>
            </a:r>
          </a:p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dirty="0" smtClean="0"/>
              <a:t>Computational complexity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dirty="0" smtClean="0"/>
              <a:t>Size of training set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dirty="0" smtClean="0"/>
              <a:t>Dimension of data</a:t>
            </a:r>
            <a:endParaRPr lang="en-US" sz="2800" dirty="0" smtClean="0"/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endParaRPr lang="en-US" sz="1800" b="0" dirty="0"/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K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Choosing the value of k:</a:t>
            </a:r>
          </a:p>
          <a:p>
            <a:pPr lvl="1"/>
            <a:r>
              <a:rPr lang="en-US" sz="2400" dirty="0" smtClean="0"/>
              <a:t>If k is too small, sensitive to noise points</a:t>
            </a:r>
          </a:p>
          <a:p>
            <a:pPr lvl="1"/>
            <a:r>
              <a:rPr lang="en-US" sz="2400" dirty="0" smtClean="0"/>
              <a:t>If k is too large, neighborhood may include points from other classes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p:oleObj spid="_x0000_s8194" name="Visio" r:id="rId3" imgW="6582512" imgH="5298053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962400"/>
            <a:ext cx="282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of thumb:</a:t>
            </a:r>
          </a:p>
          <a:p>
            <a:r>
              <a:rPr lang="en-US" dirty="0" smtClean="0"/>
              <a:t>K =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N: number of training points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Distance Metrics</a:t>
            </a:r>
          </a:p>
        </p:txBody>
      </p:sp>
      <p:pic>
        <p:nvPicPr>
          <p:cNvPr id="27651" name="Picture 3" descr="Snapshot 2005-11-03 15-11-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914400"/>
            <a:ext cx="5529262" cy="55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Distance Measure: Scale Effects</a:t>
            </a:r>
          </a:p>
        </p:txBody>
      </p:sp>
      <p:sp>
        <p:nvSpPr>
          <p:cNvPr id="25603" name="Content Placeholder 6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Different features may have different measurement scales</a:t>
            </a:r>
          </a:p>
          <a:p>
            <a:pPr lvl="1" eaLnBrk="1" hangingPunct="1"/>
            <a:r>
              <a:rPr lang="en-US" altLang="en-US" dirty="0" smtClean="0"/>
              <a:t>E.g., patient weight in kg (range [50,200]) vs. blood protein values in </a:t>
            </a:r>
            <a:r>
              <a:rPr lang="en-US" altLang="en-US" dirty="0" err="1" smtClean="0"/>
              <a:t>ng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dL</a:t>
            </a:r>
            <a:r>
              <a:rPr lang="en-US" altLang="en-US" dirty="0" smtClean="0"/>
              <a:t> (range [-3,3])</a:t>
            </a:r>
          </a:p>
          <a:p>
            <a:pPr eaLnBrk="1" hangingPunct="1"/>
            <a:r>
              <a:rPr lang="en-US" altLang="en-US" dirty="0" smtClean="0"/>
              <a:t>Consequences</a:t>
            </a:r>
          </a:p>
          <a:p>
            <a:pPr lvl="1" eaLnBrk="1" hangingPunct="1"/>
            <a:r>
              <a:rPr lang="en-US" altLang="en-US" dirty="0" smtClean="0"/>
              <a:t>Patient weight will have a much greater influence on the distance between samples</a:t>
            </a:r>
          </a:p>
          <a:p>
            <a:pPr lvl="1" eaLnBrk="1" hangingPunct="1"/>
            <a:r>
              <a:rPr lang="en-US" altLang="en-US" dirty="0" smtClean="0"/>
              <a:t>May bias the performance of the classifier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Standardization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idx="1"/>
          </p:nvPr>
        </p:nvSpPr>
        <p:spPr bwMode="auto">
          <a:xfrm>
            <a:off x="457200" y="1587500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Transform raw feature values into z-scores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>
              <a:buFont typeface="Arial" pitchFamily="34" charset="0"/>
              <a:buNone/>
            </a:pP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  </a:t>
            </a:r>
          </a:p>
          <a:p>
            <a:pPr lvl="1" eaLnBrk="1" hangingPunct="1"/>
            <a:r>
              <a:rPr lang="en-US" altLang="en-US" dirty="0" smtClean="0"/>
              <a:t>   is the value for the </a:t>
            </a:r>
            <a:r>
              <a:rPr lang="en-US" altLang="en-US" i="1" dirty="0" err="1" smtClean="0"/>
              <a:t>i</a:t>
            </a:r>
            <a:r>
              <a:rPr lang="en-US" altLang="en-US" i="1" baseline="30000" dirty="0" err="1" smtClean="0"/>
              <a:t>th</a:t>
            </a:r>
            <a:r>
              <a:rPr lang="en-US" altLang="en-US" dirty="0" smtClean="0"/>
              <a:t> sample and </a:t>
            </a:r>
            <a:r>
              <a:rPr lang="en-US" altLang="en-US" i="1" dirty="0" err="1" smtClean="0"/>
              <a:t>j</a:t>
            </a:r>
            <a:r>
              <a:rPr lang="en-US" altLang="en-US" i="1" baseline="30000" dirty="0" err="1" smtClean="0"/>
              <a:t>th</a:t>
            </a:r>
            <a:r>
              <a:rPr lang="en-US" altLang="en-US" dirty="0" smtClean="0"/>
              <a:t> feature</a:t>
            </a:r>
          </a:p>
          <a:p>
            <a:pPr lvl="1" eaLnBrk="1" hangingPunct="1"/>
            <a:r>
              <a:rPr lang="en-US" altLang="en-US" dirty="0" smtClean="0"/>
              <a:t>     is the average of all     for feature </a:t>
            </a:r>
            <a:r>
              <a:rPr lang="en-US" altLang="en-US" i="1" dirty="0" smtClean="0"/>
              <a:t>j</a:t>
            </a:r>
          </a:p>
          <a:p>
            <a:pPr lvl="1" eaLnBrk="1" hangingPunct="1"/>
            <a:r>
              <a:rPr lang="en-US" altLang="en-US" dirty="0" smtClean="0"/>
              <a:t>     is the standard deviation of all     over all input samples</a:t>
            </a:r>
          </a:p>
          <a:p>
            <a:pPr eaLnBrk="1" hangingPunct="1"/>
            <a:r>
              <a:rPr lang="en-US" altLang="en-US" dirty="0" smtClean="0"/>
              <a:t>Range and scale of z-scores should be similar </a:t>
            </a:r>
            <a:r>
              <a:rPr lang="en-US" altLang="en-US" sz="2400" dirty="0" smtClean="0"/>
              <a:t>(providing distributions of raw feature values are alike)</a:t>
            </a:r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/>
        </p:nvGraphicFramePr>
        <p:xfrm>
          <a:off x="3149600" y="2233613"/>
          <a:ext cx="1670050" cy="915987"/>
        </p:xfrm>
        <a:graphic>
          <a:graphicData uri="http://schemas.openxmlformats.org/presentationml/2006/ole">
            <p:oleObj spid="_x0000_s11266" name="Equation" r:id="rId3" imgW="776880" imgH="420480" progId="Equation.3">
              <p:embed/>
            </p:oleObj>
          </a:graphicData>
        </a:graphic>
      </p:graphicFrame>
      <p:graphicFrame>
        <p:nvGraphicFramePr>
          <p:cNvPr id="26629" name="Object 3"/>
          <p:cNvGraphicFramePr>
            <a:graphicFrameLocks noChangeAspect="1"/>
          </p:cNvGraphicFramePr>
          <p:nvPr/>
        </p:nvGraphicFramePr>
        <p:xfrm>
          <a:off x="3149600" y="2246313"/>
          <a:ext cx="1670050" cy="915987"/>
        </p:xfrm>
        <a:graphic>
          <a:graphicData uri="http://schemas.openxmlformats.org/presentationml/2006/ole">
            <p:oleObj spid="_x0000_s11267" name="Equation" r:id="rId4" imgW="776880" imgH="420480" progId="Equation.3">
              <p:embed/>
            </p:oleObj>
          </a:graphicData>
        </a:graphic>
      </p:graphicFrame>
      <p:graphicFrame>
        <p:nvGraphicFramePr>
          <p:cNvPr id="26630" name="Object 4"/>
          <p:cNvGraphicFramePr>
            <a:graphicFrameLocks noChangeAspect="1"/>
          </p:cNvGraphicFramePr>
          <p:nvPr/>
        </p:nvGraphicFramePr>
        <p:xfrm>
          <a:off x="1066800" y="3276600"/>
          <a:ext cx="376237" cy="431800"/>
        </p:xfrm>
        <a:graphic>
          <a:graphicData uri="http://schemas.openxmlformats.org/presentationml/2006/ole">
            <p:oleObj spid="_x0000_s11268" name="Equation" r:id="rId5" imgW="164520" imgH="191880" progId="Equation.3">
              <p:embed/>
            </p:oleObj>
          </a:graphicData>
        </a:graphic>
      </p:graphicFrame>
      <p:graphicFrame>
        <p:nvGraphicFramePr>
          <p:cNvPr id="26631" name="Object 5"/>
          <p:cNvGraphicFramePr>
            <a:graphicFrameLocks noChangeAspect="1"/>
          </p:cNvGraphicFramePr>
          <p:nvPr/>
        </p:nvGraphicFramePr>
        <p:xfrm>
          <a:off x="990600" y="3733800"/>
          <a:ext cx="349250" cy="431800"/>
        </p:xfrm>
        <a:graphic>
          <a:graphicData uri="http://schemas.openxmlformats.org/presentationml/2006/ole">
            <p:oleObj spid="_x0000_s11269" name="Equation" r:id="rId6" imgW="155160" imgH="191880" progId="Equation.3">
              <p:embed/>
            </p:oleObj>
          </a:graphicData>
        </a:graphic>
      </p:graphicFrame>
      <p:graphicFrame>
        <p:nvGraphicFramePr>
          <p:cNvPr id="26632" name="Object 6"/>
          <p:cNvGraphicFramePr>
            <a:graphicFrameLocks noChangeAspect="1"/>
          </p:cNvGraphicFramePr>
          <p:nvPr/>
        </p:nvGraphicFramePr>
        <p:xfrm>
          <a:off x="3733800" y="3733800"/>
          <a:ext cx="376237" cy="431800"/>
        </p:xfrm>
        <a:graphic>
          <a:graphicData uri="http://schemas.openxmlformats.org/presentationml/2006/ole">
            <p:oleObj spid="_x0000_s11270" name="Equation" r:id="rId7" imgW="164520" imgH="191880" progId="Equation.3">
              <p:embed/>
            </p:oleObj>
          </a:graphicData>
        </a:graphic>
      </p:graphicFrame>
      <p:graphicFrame>
        <p:nvGraphicFramePr>
          <p:cNvPr id="26633" name="Object 7"/>
          <p:cNvGraphicFramePr>
            <a:graphicFrameLocks noChangeAspect="1"/>
          </p:cNvGraphicFramePr>
          <p:nvPr/>
        </p:nvGraphicFramePr>
        <p:xfrm>
          <a:off x="990600" y="4191000"/>
          <a:ext cx="376237" cy="431800"/>
        </p:xfrm>
        <a:graphic>
          <a:graphicData uri="http://schemas.openxmlformats.org/presentationml/2006/ole">
            <p:oleObj spid="_x0000_s11271" name="Equation" r:id="rId8" imgW="164520" imgH="191880" progId="Equation.3">
              <p:embed/>
            </p:oleObj>
          </a:graphicData>
        </a:graphic>
      </p:graphicFrame>
      <p:graphicFrame>
        <p:nvGraphicFramePr>
          <p:cNvPr id="26634" name="Object 8"/>
          <p:cNvGraphicFramePr>
            <a:graphicFrameLocks noChangeAspect="1"/>
          </p:cNvGraphicFramePr>
          <p:nvPr/>
        </p:nvGraphicFramePr>
        <p:xfrm>
          <a:off x="5105400" y="4191000"/>
          <a:ext cx="376237" cy="431800"/>
        </p:xfrm>
        <a:graphic>
          <a:graphicData uri="http://schemas.openxmlformats.org/presentationml/2006/ole">
            <p:oleObj spid="_x0000_s11272" name="Equation" r:id="rId9" imgW="164520" imgH="191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</a:t>
            </a:r>
            <a:r>
              <a:rPr lang="en-US" dirty="0" smtClean="0"/>
              <a:t>: Dimensionality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with Euclidean measure:</a:t>
            </a:r>
          </a:p>
          <a:p>
            <a:pPr lvl="1"/>
            <a:r>
              <a:rPr lang="en-US" dirty="0" smtClean="0"/>
              <a:t>High dimensional data 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curse of dimensionality</a:t>
            </a:r>
          </a:p>
          <a:p>
            <a:pPr lvl="1"/>
            <a:r>
              <a:rPr lang="en-US" dirty="0" smtClean="0"/>
              <a:t>Can produce counter-intuitive </a:t>
            </a:r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Shrinking density – </a:t>
            </a:r>
            <a:r>
              <a:rPr lang="en-US" dirty="0" err="1" smtClean="0"/>
              <a:t>sparsification</a:t>
            </a:r>
            <a:r>
              <a:rPr lang="en-US" dirty="0" smtClean="0"/>
              <a:t> effect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57200" y="35814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1 1 1 1 1 1 1 1 1 1 1 0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457200" y="42672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0 1 1 1 1 1 1 1 1 1 1 1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4876800" y="35941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1 0 0 0 0 0 0 0 0 0 0 0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4876800" y="42799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0 0 0 0 0 0 0 0 0 0 0 1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3962400" y="3898900"/>
            <a:ext cx="55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/>
              <a:t>vs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1295400" y="4876800"/>
            <a:ext cx="1676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 = 1.4142</a:t>
            </a:r>
          </a:p>
        </p:txBody>
      </p:sp>
      <p:sp>
        <p:nvSpPr>
          <p:cNvPr id="1061898" name="Text Box 10"/>
          <p:cNvSpPr txBox="1">
            <a:spLocks noChangeArrowheads="1"/>
          </p:cNvSpPr>
          <p:nvPr/>
        </p:nvSpPr>
        <p:spPr bwMode="auto">
          <a:xfrm>
            <a:off x="5715000" y="4876800"/>
            <a:ext cx="1676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 = 1.4142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7" grpId="0" autoUpdateAnimBg="0"/>
      <p:bldP spid="106189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Distance for Nominal Attributes</a:t>
            </a:r>
          </a:p>
        </p:txBody>
      </p:sp>
      <p:pic>
        <p:nvPicPr>
          <p:cNvPr id="29699" name="Picture 2" descr="Snapshot 2005-11-04 09-14-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8588" y="1190625"/>
            <a:ext cx="5513387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Distance for Heterogeneous Data</a:t>
            </a:r>
          </a:p>
        </p:txBody>
      </p:sp>
      <p:pic>
        <p:nvPicPr>
          <p:cNvPr id="30723" name="Picture 3" descr="Snapshot 2005-11-03 15-46-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263" y="1616075"/>
            <a:ext cx="8107362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2662238" y="5530850"/>
            <a:ext cx="60690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latin typeface="Times" pitchFamily="-84" charset="0"/>
              </a:rPr>
              <a:t>Wilson, D. R. and Martinez, T. R., Improved Heterogeneous Distance Functions, Journal of Artificial Intelligence Research, vol. </a:t>
            </a:r>
            <a:r>
              <a:rPr lang="en-US" altLang="en-US" sz="1200" b="1">
                <a:latin typeface="Times" pitchFamily="-84" charset="0"/>
              </a:rPr>
              <a:t>6</a:t>
            </a:r>
            <a:r>
              <a:rPr lang="en-US" altLang="en-US" sz="1200">
                <a:latin typeface="Times" pitchFamily="-84" charset="0"/>
              </a:rPr>
              <a:t>, no. 1, pp. 1-34, 1997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Nearest Neighbour </a:t>
            </a:r>
            <a:r>
              <a:rPr lang="en-GB" dirty="0" smtClean="0"/>
              <a:t>: Computational Complexity</a:t>
            </a:r>
            <a:endParaRPr lang="en-GB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Expensive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CC0000"/>
                </a:solidFill>
              </a:rPr>
              <a:t>To determine the nearest neighbour of a query point </a:t>
            </a:r>
            <a:r>
              <a:rPr lang="en-GB" i="1" dirty="0">
                <a:solidFill>
                  <a:srgbClr val="CC0000"/>
                </a:solidFill>
              </a:rPr>
              <a:t>q</a:t>
            </a:r>
            <a:r>
              <a:rPr lang="en-GB" dirty="0">
                <a:solidFill>
                  <a:srgbClr val="CC0000"/>
                </a:solidFill>
              </a:rPr>
              <a:t>, must compute the distance to all </a:t>
            </a:r>
            <a:r>
              <a:rPr lang="en-GB" i="1" dirty="0">
                <a:solidFill>
                  <a:srgbClr val="CC0000"/>
                </a:solidFill>
              </a:rPr>
              <a:t>N</a:t>
            </a:r>
            <a:r>
              <a:rPr lang="en-GB" dirty="0">
                <a:solidFill>
                  <a:srgbClr val="CC0000"/>
                </a:solidFill>
              </a:rPr>
              <a:t> training examples</a:t>
            </a:r>
          </a:p>
          <a:p>
            <a:pPr lvl="2">
              <a:lnSpc>
                <a:spcPct val="90000"/>
              </a:lnSpc>
              <a:buFont typeface="Arial" pitchFamily="34" charset="0"/>
              <a:buChar char="+"/>
            </a:pPr>
            <a:r>
              <a:rPr lang="en-GB" dirty="0"/>
              <a:t>Pre-sort training examples into fast data structures (</a:t>
            </a:r>
            <a:r>
              <a:rPr lang="en-GB" dirty="0" err="1"/>
              <a:t>kd</a:t>
            </a:r>
            <a:r>
              <a:rPr lang="en-GB" dirty="0"/>
              <a:t>-trees)</a:t>
            </a:r>
          </a:p>
          <a:p>
            <a:pPr lvl="2">
              <a:lnSpc>
                <a:spcPct val="90000"/>
              </a:lnSpc>
              <a:buFont typeface="Arial" pitchFamily="34" charset="0"/>
              <a:buChar char="+"/>
            </a:pPr>
            <a:r>
              <a:rPr lang="en-GB" dirty="0"/>
              <a:t>Compute only an approximate distance (LSH)</a:t>
            </a:r>
          </a:p>
          <a:p>
            <a:pPr lvl="2">
              <a:lnSpc>
                <a:spcPct val="90000"/>
              </a:lnSpc>
              <a:buFont typeface="Arial" pitchFamily="34" charset="0"/>
              <a:buChar char="+"/>
            </a:pPr>
            <a:r>
              <a:rPr lang="en-GB" dirty="0"/>
              <a:t>Remove redundant data (condensing)</a:t>
            </a:r>
          </a:p>
          <a:p>
            <a:pPr>
              <a:lnSpc>
                <a:spcPct val="90000"/>
              </a:lnSpc>
            </a:pPr>
            <a:r>
              <a:rPr lang="en-GB" dirty="0"/>
              <a:t>Storage Requirements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CC0000"/>
                </a:solidFill>
              </a:rPr>
              <a:t>Must store all training data </a:t>
            </a:r>
            <a:r>
              <a:rPr lang="en-GB" b="1" dirty="0">
                <a:solidFill>
                  <a:srgbClr val="CC0000"/>
                </a:solidFill>
              </a:rPr>
              <a:t>P</a:t>
            </a:r>
          </a:p>
          <a:p>
            <a:pPr lvl="2">
              <a:lnSpc>
                <a:spcPct val="90000"/>
              </a:lnSpc>
              <a:buFont typeface="Arial" pitchFamily="34" charset="0"/>
              <a:buChar char="+"/>
            </a:pPr>
            <a:r>
              <a:rPr lang="en-GB" dirty="0"/>
              <a:t>Remove redundant data (condensing)</a:t>
            </a:r>
          </a:p>
          <a:p>
            <a:pPr lvl="2">
              <a:lnSpc>
                <a:spcPct val="90000"/>
              </a:lnSpc>
              <a:buFont typeface="Arial" pitchFamily="34" charset="0"/>
              <a:buChar char="-"/>
            </a:pPr>
            <a:r>
              <a:rPr lang="en-GB" dirty="0"/>
              <a:t>Pre-sorting often increases the storage requirements</a:t>
            </a:r>
          </a:p>
          <a:p>
            <a:pPr>
              <a:lnSpc>
                <a:spcPct val="90000"/>
              </a:lnSpc>
            </a:pPr>
            <a:r>
              <a:rPr lang="en-GB" dirty="0"/>
              <a:t>High Dimensional Data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CC0000"/>
                </a:solidFill>
              </a:rPr>
              <a:t>“Curse of Dimensionality”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Required amount of training data increases exponentially with dimension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Computational cost also increases dramatically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Partitioning techniques degrade to linear search in high dimension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in Computational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Reduce size of training set</a:t>
            </a:r>
          </a:p>
          <a:p>
            <a:pPr lvl="1"/>
            <a:r>
              <a:rPr lang="en-US" dirty="0" smtClean="0"/>
              <a:t>Condensation, editing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geometric data structure for high dimensional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Classifier: Recap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5587" y="3657600"/>
            <a:ext cx="6705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496888" y="2628900"/>
            <a:ext cx="2057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970087" y="1814513"/>
            <a:ext cx="3249613" cy="1857375"/>
          </a:xfrm>
          <a:custGeom>
            <a:avLst/>
            <a:gdLst>
              <a:gd name="connsiteX0" fmla="*/ 0 w 3249637"/>
              <a:gd name="connsiteY0" fmla="*/ 1856935 h 1856935"/>
              <a:gd name="connsiteX1" fmla="*/ 436098 w 3249637"/>
              <a:gd name="connsiteY1" fmla="*/ 1589649 h 1856935"/>
              <a:gd name="connsiteX2" fmla="*/ 801858 w 3249637"/>
              <a:gd name="connsiteY2" fmla="*/ 1041009 h 1856935"/>
              <a:gd name="connsiteX3" fmla="*/ 1125415 w 3249637"/>
              <a:gd name="connsiteY3" fmla="*/ 323556 h 1856935"/>
              <a:gd name="connsiteX4" fmla="*/ 1378633 w 3249637"/>
              <a:gd name="connsiteY4" fmla="*/ 28135 h 1856935"/>
              <a:gd name="connsiteX5" fmla="*/ 1688123 w 3249637"/>
              <a:gd name="connsiteY5" fmla="*/ 154744 h 1856935"/>
              <a:gd name="connsiteX6" fmla="*/ 1941341 w 3249637"/>
              <a:gd name="connsiteY6" fmla="*/ 717452 h 1856935"/>
              <a:gd name="connsiteX7" fmla="*/ 2293033 w 3249637"/>
              <a:gd name="connsiteY7" fmla="*/ 1223889 h 1856935"/>
              <a:gd name="connsiteX8" fmla="*/ 2700997 w 3249637"/>
              <a:gd name="connsiteY8" fmla="*/ 1519310 h 1856935"/>
              <a:gd name="connsiteX9" fmla="*/ 2996418 w 3249637"/>
              <a:gd name="connsiteY9" fmla="*/ 1772529 h 1856935"/>
              <a:gd name="connsiteX10" fmla="*/ 3249637 w 3249637"/>
              <a:gd name="connsiteY10" fmla="*/ 1856935 h 185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9637" h="1856935">
                <a:moveTo>
                  <a:pt x="0" y="1856935"/>
                </a:moveTo>
                <a:cubicBezTo>
                  <a:pt x="151227" y="1791286"/>
                  <a:pt x="302455" y="1725637"/>
                  <a:pt x="436098" y="1589649"/>
                </a:cubicBezTo>
                <a:cubicBezTo>
                  <a:pt x="569741" y="1453661"/>
                  <a:pt x="686972" y="1252024"/>
                  <a:pt x="801858" y="1041009"/>
                </a:cubicBezTo>
                <a:cubicBezTo>
                  <a:pt x="916744" y="829994"/>
                  <a:pt x="1029286" y="492368"/>
                  <a:pt x="1125415" y="323556"/>
                </a:cubicBezTo>
                <a:cubicBezTo>
                  <a:pt x="1221544" y="154744"/>
                  <a:pt x="1284848" y="56270"/>
                  <a:pt x="1378633" y="28135"/>
                </a:cubicBezTo>
                <a:cubicBezTo>
                  <a:pt x="1472418" y="0"/>
                  <a:pt x="1594338" y="39858"/>
                  <a:pt x="1688123" y="154744"/>
                </a:cubicBezTo>
                <a:cubicBezTo>
                  <a:pt x="1781908" y="269630"/>
                  <a:pt x="1840523" y="539261"/>
                  <a:pt x="1941341" y="717452"/>
                </a:cubicBezTo>
                <a:cubicBezTo>
                  <a:pt x="2042159" y="895643"/>
                  <a:pt x="2166424" y="1090246"/>
                  <a:pt x="2293033" y="1223889"/>
                </a:cubicBezTo>
                <a:cubicBezTo>
                  <a:pt x="2419642" y="1357532"/>
                  <a:pt x="2583766" y="1427870"/>
                  <a:pt x="2700997" y="1519310"/>
                </a:cubicBezTo>
                <a:cubicBezTo>
                  <a:pt x="2818228" y="1610750"/>
                  <a:pt x="2904978" y="1716258"/>
                  <a:pt x="2996418" y="1772529"/>
                </a:cubicBezTo>
                <a:cubicBezTo>
                  <a:pt x="3087858" y="1828800"/>
                  <a:pt x="3168747" y="1842867"/>
                  <a:pt x="3249637" y="185693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419475" y="1724025"/>
            <a:ext cx="2897187" cy="1947863"/>
          </a:xfrm>
          <a:custGeom>
            <a:avLst/>
            <a:gdLst>
              <a:gd name="connsiteX0" fmla="*/ 0 w 2897945"/>
              <a:gd name="connsiteY0" fmla="*/ 1948376 h 1948376"/>
              <a:gd name="connsiteX1" fmla="*/ 534572 w 2897945"/>
              <a:gd name="connsiteY1" fmla="*/ 1638886 h 1948376"/>
              <a:gd name="connsiteX2" fmla="*/ 787791 w 2897945"/>
              <a:gd name="connsiteY2" fmla="*/ 1132450 h 1948376"/>
              <a:gd name="connsiteX3" fmla="*/ 970671 w 2897945"/>
              <a:gd name="connsiteY3" fmla="*/ 611945 h 1948376"/>
              <a:gd name="connsiteX4" fmla="*/ 1181686 w 2897945"/>
              <a:gd name="connsiteY4" fmla="*/ 189914 h 1948376"/>
              <a:gd name="connsiteX5" fmla="*/ 1434905 w 2897945"/>
              <a:gd name="connsiteY5" fmla="*/ 63305 h 1948376"/>
              <a:gd name="connsiteX6" fmla="*/ 1772529 w 2897945"/>
              <a:gd name="connsiteY6" fmla="*/ 569742 h 1948376"/>
              <a:gd name="connsiteX7" fmla="*/ 2025748 w 2897945"/>
              <a:gd name="connsiteY7" fmla="*/ 1048043 h 1948376"/>
              <a:gd name="connsiteX8" fmla="*/ 2250831 w 2897945"/>
              <a:gd name="connsiteY8" fmla="*/ 1399736 h 1948376"/>
              <a:gd name="connsiteX9" fmla="*/ 2433711 w 2897945"/>
              <a:gd name="connsiteY9" fmla="*/ 1624819 h 1948376"/>
              <a:gd name="connsiteX10" fmla="*/ 2771335 w 2897945"/>
              <a:gd name="connsiteY10" fmla="*/ 1863970 h 1948376"/>
              <a:gd name="connsiteX11" fmla="*/ 2897945 w 2897945"/>
              <a:gd name="connsiteY11" fmla="*/ 1934308 h 194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97945" h="1948376">
                <a:moveTo>
                  <a:pt x="0" y="1948376"/>
                </a:moveTo>
                <a:cubicBezTo>
                  <a:pt x="201637" y="1861625"/>
                  <a:pt x="403274" y="1774874"/>
                  <a:pt x="534572" y="1638886"/>
                </a:cubicBezTo>
                <a:cubicBezTo>
                  <a:pt x="665870" y="1502898"/>
                  <a:pt x="715108" y="1303607"/>
                  <a:pt x="787791" y="1132450"/>
                </a:cubicBezTo>
                <a:cubicBezTo>
                  <a:pt x="860474" y="961293"/>
                  <a:pt x="905022" y="769034"/>
                  <a:pt x="970671" y="611945"/>
                </a:cubicBezTo>
                <a:cubicBezTo>
                  <a:pt x="1036320" y="454856"/>
                  <a:pt x="1104314" y="281354"/>
                  <a:pt x="1181686" y="189914"/>
                </a:cubicBezTo>
                <a:cubicBezTo>
                  <a:pt x="1259058" y="98474"/>
                  <a:pt x="1336431" y="0"/>
                  <a:pt x="1434905" y="63305"/>
                </a:cubicBezTo>
                <a:cubicBezTo>
                  <a:pt x="1533379" y="126610"/>
                  <a:pt x="1674055" y="405619"/>
                  <a:pt x="1772529" y="569742"/>
                </a:cubicBezTo>
                <a:cubicBezTo>
                  <a:pt x="1871003" y="733865"/>
                  <a:pt x="1946031" y="909711"/>
                  <a:pt x="2025748" y="1048043"/>
                </a:cubicBezTo>
                <a:cubicBezTo>
                  <a:pt x="2105465" y="1186375"/>
                  <a:pt x="2182837" y="1303607"/>
                  <a:pt x="2250831" y="1399736"/>
                </a:cubicBezTo>
                <a:cubicBezTo>
                  <a:pt x="2318825" y="1495865"/>
                  <a:pt x="2346960" y="1547447"/>
                  <a:pt x="2433711" y="1624819"/>
                </a:cubicBezTo>
                <a:cubicBezTo>
                  <a:pt x="2520462" y="1702191"/>
                  <a:pt x="2693963" y="1812389"/>
                  <a:pt x="2771335" y="1863970"/>
                </a:cubicBezTo>
                <a:cubicBezTo>
                  <a:pt x="2848707" y="1915551"/>
                  <a:pt x="2873326" y="1924929"/>
                  <a:pt x="2897945" y="1934308"/>
                </a:cubicBezTo>
              </a:path>
            </a:pathLst>
          </a:custGeom>
          <a:ln>
            <a:solidFill>
              <a:srgbClr val="C31D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4343400" y="37338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/>
              <a:t>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9987" y="2209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259387" y="2057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1601787" y="1828800"/>
            <a:ext cx="1530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P( HILSA | L)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4802187" y="1600200"/>
            <a:ext cx="1492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P( TUNA | L)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3735388" y="2894012"/>
            <a:ext cx="1524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4346575" y="1674813"/>
            <a:ext cx="3095625" cy="2032000"/>
          </a:xfrm>
          <a:custGeom>
            <a:avLst/>
            <a:gdLst>
              <a:gd name="connsiteX0" fmla="*/ 0 w 3094892"/>
              <a:gd name="connsiteY0" fmla="*/ 1983544 h 2032781"/>
              <a:gd name="connsiteX1" fmla="*/ 450166 w 3094892"/>
              <a:gd name="connsiteY1" fmla="*/ 1800664 h 2032781"/>
              <a:gd name="connsiteX2" fmla="*/ 956603 w 3094892"/>
              <a:gd name="connsiteY2" fmla="*/ 1434904 h 2032781"/>
              <a:gd name="connsiteX3" fmla="*/ 1350498 w 3094892"/>
              <a:gd name="connsiteY3" fmla="*/ 1055076 h 2032781"/>
              <a:gd name="connsiteX4" fmla="*/ 1758461 w 3094892"/>
              <a:gd name="connsiteY4" fmla="*/ 393895 h 2032781"/>
              <a:gd name="connsiteX5" fmla="*/ 1955409 w 3094892"/>
              <a:gd name="connsiteY5" fmla="*/ 70338 h 2032781"/>
              <a:gd name="connsiteX6" fmla="*/ 2419643 w 3094892"/>
              <a:gd name="connsiteY6" fmla="*/ 815926 h 2032781"/>
              <a:gd name="connsiteX7" fmla="*/ 2757267 w 3094892"/>
              <a:gd name="connsiteY7" fmla="*/ 1477107 h 2032781"/>
              <a:gd name="connsiteX8" fmla="*/ 3038621 w 3094892"/>
              <a:gd name="connsiteY8" fmla="*/ 1941341 h 2032781"/>
              <a:gd name="connsiteX9" fmla="*/ 3094892 w 3094892"/>
              <a:gd name="connsiteY9" fmla="*/ 2025747 h 203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4892" h="2032781">
                <a:moveTo>
                  <a:pt x="0" y="1983544"/>
                </a:moveTo>
                <a:cubicBezTo>
                  <a:pt x="145366" y="1937824"/>
                  <a:pt x="290732" y="1892104"/>
                  <a:pt x="450166" y="1800664"/>
                </a:cubicBezTo>
                <a:cubicBezTo>
                  <a:pt x="609600" y="1709224"/>
                  <a:pt x="806548" y="1559169"/>
                  <a:pt x="956603" y="1434904"/>
                </a:cubicBezTo>
                <a:cubicBezTo>
                  <a:pt x="1106658" y="1310639"/>
                  <a:pt x="1216855" y="1228577"/>
                  <a:pt x="1350498" y="1055076"/>
                </a:cubicBezTo>
                <a:cubicBezTo>
                  <a:pt x="1484141" y="881575"/>
                  <a:pt x="1657642" y="558018"/>
                  <a:pt x="1758461" y="393895"/>
                </a:cubicBezTo>
                <a:cubicBezTo>
                  <a:pt x="1859280" y="229772"/>
                  <a:pt x="1845212" y="0"/>
                  <a:pt x="1955409" y="70338"/>
                </a:cubicBezTo>
                <a:cubicBezTo>
                  <a:pt x="2065606" y="140677"/>
                  <a:pt x="2286000" y="581465"/>
                  <a:pt x="2419643" y="815926"/>
                </a:cubicBezTo>
                <a:cubicBezTo>
                  <a:pt x="2553286" y="1050387"/>
                  <a:pt x="2654104" y="1289538"/>
                  <a:pt x="2757267" y="1477107"/>
                </a:cubicBezTo>
                <a:cubicBezTo>
                  <a:pt x="2860430" y="1664676"/>
                  <a:pt x="2982350" y="1849901"/>
                  <a:pt x="3038621" y="1941341"/>
                </a:cubicBezTo>
                <a:cubicBezTo>
                  <a:pt x="3094892" y="2032781"/>
                  <a:pt x="3094892" y="2029264"/>
                  <a:pt x="3094892" y="202574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6859587" y="1600200"/>
            <a:ext cx="1666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P( SHARK | L)</a:t>
            </a:r>
          </a:p>
        </p:txBody>
      </p:sp>
      <p:cxnSp>
        <p:nvCxnSpPr>
          <p:cNvPr id="17" name="Straight Arrow Connector 16"/>
          <p:cNvCxnSpPr>
            <a:endCxn id="15" idx="6"/>
          </p:cNvCxnSpPr>
          <p:nvPr/>
        </p:nvCxnSpPr>
        <p:spPr>
          <a:xfrm rot="10800000" flipV="1">
            <a:off x="6767512" y="2057400"/>
            <a:ext cx="625475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29000" y="4267200"/>
            <a:ext cx="336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 </a:t>
            </a:r>
            <a:r>
              <a:rPr lang="en-US" dirty="0" err="1" smtClean="0"/>
              <a:t>Aposteriori</a:t>
            </a:r>
            <a:r>
              <a:rPr lang="en-US" dirty="0" smtClean="0"/>
              <a:t> (MAP) Rule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0600" y="4876800"/>
            <a:ext cx="6535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Distributions assumed to be of particular family (e.g., Gaussian), and </a:t>
            </a:r>
          </a:p>
          <a:p>
            <a:r>
              <a:rPr lang="en-US" dirty="0" smtClean="0"/>
              <a:t>parameters estimated from training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Condensation: Decision </a:t>
            </a:r>
            <a:r>
              <a:rPr lang="en-GB" dirty="0"/>
              <a:t>Regions</a:t>
            </a:r>
            <a:endParaRPr lang="en-US" dirty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508625" y="1412875"/>
            <a:ext cx="287972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/>
              <a:t>Each cell contains one sample, and every location within the cell is closer to that sample than to any other sample.</a:t>
            </a:r>
          </a:p>
          <a:p>
            <a:pPr algn="l">
              <a:spcBef>
                <a:spcPct val="100000"/>
              </a:spcBef>
            </a:pPr>
            <a:r>
              <a:rPr lang="en-GB"/>
              <a:t>A Voronoi diagram divides the space into such cells.  </a:t>
            </a:r>
            <a:endParaRPr 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95288" y="4149725"/>
            <a:ext cx="837247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Aft>
                <a:spcPct val="50000"/>
              </a:spcAft>
            </a:pPr>
            <a:r>
              <a:rPr lang="en-GB"/>
              <a:t>Every query point will be assigned the classification of the sample within that cell. The </a:t>
            </a:r>
            <a:r>
              <a:rPr lang="en-GB" i="1"/>
              <a:t>decision boundary</a:t>
            </a:r>
            <a:r>
              <a:rPr lang="en-GB"/>
              <a:t> separates the class regions based on the 1-NN decision rule.</a:t>
            </a:r>
          </a:p>
          <a:p>
            <a:pPr algn="l">
              <a:spcAft>
                <a:spcPct val="50000"/>
              </a:spcAft>
            </a:pPr>
            <a:r>
              <a:rPr lang="en-GB"/>
              <a:t>Knowledge of this boundary is sufficient to classify new points.</a:t>
            </a:r>
          </a:p>
          <a:p>
            <a:pPr algn="l">
              <a:spcAft>
                <a:spcPct val="50000"/>
              </a:spcAft>
            </a:pPr>
            <a:r>
              <a:rPr lang="en-GB"/>
              <a:t>The boundary itself is rarely computed; many algorithms seek to retain only those points necessary to generate an identical boundary.</a:t>
            </a:r>
            <a:endParaRPr lang="en-US"/>
          </a:p>
        </p:txBody>
      </p:sp>
      <p:pic>
        <p:nvPicPr>
          <p:cNvPr id="8214" name="Picture 22" descr="noEdi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23875" y="1546225"/>
            <a:ext cx="4824413" cy="2408238"/>
          </a:xfrm>
          <a:noFill/>
          <a:ln w="12700"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GB" dirty="0"/>
              <a:t>Condensing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2620963"/>
          </a:xfrm>
        </p:spPr>
        <p:txBody>
          <a:bodyPr/>
          <a:lstStyle/>
          <a:p>
            <a:r>
              <a:rPr lang="en-GB" sz="1600" dirty="0"/>
              <a:t>Aim is to reduce the number of training samples</a:t>
            </a:r>
          </a:p>
          <a:p>
            <a:r>
              <a:rPr lang="en-GB" sz="1600" dirty="0"/>
              <a:t>Retain only the samples that are needed to define the decision boundary</a:t>
            </a:r>
          </a:p>
          <a:p>
            <a:endParaRPr lang="en-GB" sz="1600" dirty="0"/>
          </a:p>
          <a:p>
            <a:pPr>
              <a:spcBef>
                <a:spcPct val="50000"/>
              </a:spcBef>
            </a:pPr>
            <a:r>
              <a:rPr lang="en-GB" sz="1600" u="sng" dirty="0"/>
              <a:t>Decision Boundary Consistent</a:t>
            </a:r>
            <a:r>
              <a:rPr lang="en-GB" sz="1600" dirty="0"/>
              <a:t> – a subset whose nearest neighbour decision boundary is identical to the boundary of the entire training set</a:t>
            </a:r>
            <a:endParaRPr lang="en-US" sz="1600" dirty="0"/>
          </a:p>
          <a:p>
            <a:pPr>
              <a:spcBef>
                <a:spcPct val="70000"/>
              </a:spcBef>
            </a:pPr>
            <a:r>
              <a:rPr lang="en-GB" sz="1600" u="sng" dirty="0"/>
              <a:t>Minimum Consistent Set</a:t>
            </a:r>
            <a:r>
              <a:rPr lang="en-GB" sz="1600" dirty="0"/>
              <a:t> – the smallest subset of the training data that correctly classifies all of the original training data</a:t>
            </a:r>
          </a:p>
        </p:txBody>
      </p:sp>
      <p:pic>
        <p:nvPicPr>
          <p:cNvPr id="22608" name="Picture 80" descr="cnn_all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50825" y="4797425"/>
            <a:ext cx="2678113" cy="1335088"/>
          </a:xfrm>
          <a:noFill/>
          <a:ln w="12700">
            <a:solidFill>
              <a:srgbClr val="000000"/>
            </a:solidFill>
          </a:ln>
        </p:spPr>
      </p:pic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0825" y="6165850"/>
            <a:ext cx="27368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/>
              <a:t>Original data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348038" y="6165850"/>
            <a:ext cx="23034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/>
              <a:t>Condensed data</a:t>
            </a:r>
            <a:endParaRPr lang="en-US" sz="1400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300788" y="6165850"/>
            <a:ext cx="23034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/>
              <a:t>Minimum Consistent Set</a:t>
            </a:r>
          </a:p>
        </p:txBody>
      </p:sp>
      <p:pic>
        <p:nvPicPr>
          <p:cNvPr id="22610" name="Picture 82" descr="cnn_res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3203575" y="4797425"/>
            <a:ext cx="2678113" cy="1335088"/>
          </a:xfrm>
          <a:noFill/>
          <a:ln w="12700">
            <a:solidFill>
              <a:srgbClr val="000000"/>
            </a:solidFill>
          </a:ln>
        </p:spPr>
      </p:pic>
      <p:pic>
        <p:nvPicPr>
          <p:cNvPr id="22612" name="Picture 84" descr="cnn_o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3313" y="4797425"/>
            <a:ext cx="2678112" cy="13350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GB" dirty="0"/>
              <a:t>Condensing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3810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GB" sz="1600" dirty="0"/>
              <a:t>Condensed Nearest Neighbour (CNN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38200" y="1905000"/>
            <a:ext cx="2881313" cy="20313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GB" sz="1400" dirty="0"/>
              <a:t>Initialize subset with a single </a:t>
            </a:r>
            <a:r>
              <a:rPr lang="en-GB" sz="1400" dirty="0" smtClean="0"/>
              <a:t> (or K) training </a:t>
            </a:r>
            <a:r>
              <a:rPr lang="en-GB" sz="1400" dirty="0"/>
              <a:t>example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Classify all remaining samples using the subset, and transfer any incorrectly classified samples to the subset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Return to 2 until no transfers occurred or the subset is full</a:t>
            </a:r>
          </a:p>
          <a:p>
            <a:pPr marL="342900" indent="-342900" algn="l">
              <a:buFontTx/>
              <a:buAutoNum type="arabicPeriod"/>
            </a:pPr>
            <a:endParaRPr lang="en-US" sz="1400" dirty="0"/>
          </a:p>
        </p:txBody>
      </p:sp>
      <p:pic>
        <p:nvPicPr>
          <p:cNvPr id="23579" name="Picture 27" descr="cnnEdit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1963" y="4629150"/>
            <a:ext cx="4038600" cy="2022475"/>
          </a:xfrm>
          <a:noFill/>
          <a:ln w="12700">
            <a:solidFill>
              <a:srgbClr val="000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257800" y="1524000"/>
            <a:ext cx="350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GB" sz="1600" dirty="0" smtClean="0"/>
              <a:t>Incremental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/>
              <a:t>Order dependent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/>
              <a:t>Neither minimal nor decision boundary consistent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/>
              <a:t>O(n</a:t>
            </a:r>
            <a:r>
              <a:rPr lang="en-GB" sz="1600" baseline="30000" dirty="0" smtClean="0"/>
              <a:t>3</a:t>
            </a:r>
            <a:r>
              <a:rPr lang="en-GB" sz="1600" dirty="0" smtClean="0"/>
              <a:t>) for brute-force </a:t>
            </a:r>
            <a:r>
              <a:rPr lang="en-GB" sz="1600" dirty="0" smtClean="0"/>
              <a:t>method</a:t>
            </a:r>
            <a:endParaRPr lang="en-GB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GB" dirty="0"/>
              <a:t>Condensing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4038600" cy="411162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GB" sz="1600" dirty="0"/>
              <a:t>Condensed Nearest Neighbour (CNN</a:t>
            </a:r>
            <a:r>
              <a:rPr lang="en-GB" sz="1600" dirty="0" smtClean="0"/>
              <a:t>)</a:t>
            </a:r>
            <a:endParaRPr lang="en-US" sz="1400" dirty="0"/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990600" y="1828800"/>
            <a:ext cx="2881313" cy="2232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GB" sz="1400" dirty="0"/>
              <a:t>Initialize subset with a single training example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Classify all remaining samples using the subset, and transfer any incorrectly classified samples to the subset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Return to 2 until no transfers occurred or the subset is full</a:t>
            </a:r>
          </a:p>
          <a:p>
            <a:pPr marL="342900" indent="-342900" algn="l">
              <a:buFontTx/>
              <a:buAutoNum type="arabicPeriod"/>
            </a:pPr>
            <a:endParaRPr lang="en-US" sz="1400" dirty="0"/>
          </a:p>
        </p:txBody>
      </p:sp>
      <p:pic>
        <p:nvPicPr>
          <p:cNvPr id="92168" name="Picture 8" descr="cnnEdit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4633913"/>
            <a:ext cx="4038600" cy="2019300"/>
          </a:xfrm>
          <a:noFill/>
          <a:ln w="12700">
            <a:solidFill>
              <a:srgbClr val="000000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GB" dirty="0"/>
              <a:t>Condensing</a:t>
            </a:r>
            <a:endParaRPr 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4038600" cy="639762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GB" sz="1600" dirty="0"/>
              <a:t>Condensed Nearest Neighbour (CNN</a:t>
            </a:r>
            <a:r>
              <a:rPr lang="en-GB" sz="1600" dirty="0" smtClean="0"/>
              <a:t>)</a:t>
            </a:r>
            <a:endParaRPr lang="en-US" sz="1400" dirty="0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990600" y="1828800"/>
            <a:ext cx="2881313" cy="2232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GB" sz="1400" dirty="0"/>
              <a:t>Initialize subset with a single training example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Classify all remaining samples using the subset, and transfer any incorrectly classified samples to the subset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Return to 2 until no transfers occurred or the subset is full</a:t>
            </a:r>
          </a:p>
          <a:p>
            <a:pPr marL="342900" indent="-342900" algn="l">
              <a:buFontTx/>
              <a:buAutoNum type="arabicPeriod"/>
            </a:pPr>
            <a:endParaRPr lang="en-US" sz="1400" dirty="0"/>
          </a:p>
        </p:txBody>
      </p:sp>
      <p:pic>
        <p:nvPicPr>
          <p:cNvPr id="93192" name="Picture 8" descr="cnnEdit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4630738"/>
            <a:ext cx="4038600" cy="2019300"/>
          </a:xfrm>
          <a:noFill/>
          <a:ln w="12700">
            <a:solidFill>
              <a:srgbClr val="000000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GB" dirty="0"/>
              <a:t>Condensing</a:t>
            </a: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4038600" cy="487362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GB" sz="1600" dirty="0"/>
              <a:t>Condensed Nearest Neighbour (CNN</a:t>
            </a:r>
            <a:r>
              <a:rPr lang="en-GB" sz="1600" dirty="0" smtClean="0"/>
              <a:t>)</a:t>
            </a:r>
            <a:endParaRPr lang="en-US" sz="1400" dirty="0"/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914400" y="1828800"/>
            <a:ext cx="2881313" cy="2232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GB" sz="1400" dirty="0"/>
              <a:t>Initialize subset with a single training example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Classify all remaining samples using the subset, and transfer any incorrectly classified samples to the subset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Return to 2 until no transfers occurred or the subset is full</a:t>
            </a:r>
          </a:p>
          <a:p>
            <a:pPr marL="342900" indent="-342900" algn="l">
              <a:buFontTx/>
              <a:buAutoNum type="arabicPeriod"/>
            </a:pPr>
            <a:endParaRPr lang="en-US" sz="1400" dirty="0"/>
          </a:p>
        </p:txBody>
      </p:sp>
      <p:pic>
        <p:nvPicPr>
          <p:cNvPr id="94216" name="Picture 8" descr="cnnEdit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4630738"/>
            <a:ext cx="4038600" cy="2019300"/>
          </a:xfrm>
          <a:noFill/>
          <a:ln w="12700">
            <a:solidFill>
              <a:srgbClr val="000000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GB" dirty="0"/>
              <a:t>Condensing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4038600" cy="487362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GB" sz="1600" dirty="0"/>
              <a:t>Condensed Nearest Neighbour (CNN</a:t>
            </a:r>
            <a:r>
              <a:rPr lang="en-GB" sz="1600" dirty="0" smtClean="0"/>
              <a:t>)</a:t>
            </a:r>
            <a:endParaRPr lang="en-US" sz="1400" dirty="0"/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2881313" cy="2232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GB" sz="1400" dirty="0"/>
              <a:t>Initialize subset with a single training example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Classify all remaining samples using the subset, and transfer any incorrectly classified samples to the subset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Return to 2 until no transfers occurred or the subset is full</a:t>
            </a:r>
          </a:p>
          <a:p>
            <a:pPr marL="342900" indent="-342900" algn="l">
              <a:buFontTx/>
              <a:buAutoNum type="arabicPeriod"/>
            </a:pPr>
            <a:endParaRPr lang="en-US" sz="1400" dirty="0"/>
          </a:p>
        </p:txBody>
      </p:sp>
      <p:pic>
        <p:nvPicPr>
          <p:cNvPr id="95240" name="Picture 8" descr="cnnEdit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4630738"/>
            <a:ext cx="4038600" cy="2019300"/>
          </a:xfrm>
          <a:noFill/>
          <a:ln w="12700">
            <a:solidFill>
              <a:srgbClr val="000000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GB" dirty="0"/>
              <a:t>Condensing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4038600" cy="411162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GB" sz="1600" dirty="0"/>
              <a:t>Condensed Nearest Neighbour (CNN</a:t>
            </a:r>
            <a:r>
              <a:rPr lang="en-GB" sz="1600" dirty="0" smtClean="0"/>
              <a:t>)</a:t>
            </a:r>
            <a:endParaRPr lang="en-US" sz="1400" dirty="0"/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066800" y="2057400"/>
            <a:ext cx="2881313" cy="2232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GB" sz="1400" dirty="0"/>
              <a:t>Initialize subset with a single training example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Classify all remaining samples using the subset, and transfer any incorrectly classified samples to the subset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Return to 2 until no transfers occurred or the subset is full</a:t>
            </a:r>
          </a:p>
          <a:p>
            <a:pPr marL="342900" indent="-342900" algn="l">
              <a:buFontTx/>
              <a:buAutoNum type="arabicPeriod"/>
            </a:pPr>
            <a:endParaRPr lang="en-US" sz="1400" dirty="0"/>
          </a:p>
        </p:txBody>
      </p:sp>
      <p:pic>
        <p:nvPicPr>
          <p:cNvPr id="96264" name="Picture 8" descr="cnnEdit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4633913"/>
            <a:ext cx="4038600" cy="2019300"/>
          </a:xfrm>
          <a:noFill/>
          <a:ln w="12700">
            <a:solidFill>
              <a:srgbClr val="000000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GB" dirty="0"/>
              <a:t>Condensing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4038600" cy="487362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GB" sz="1600" dirty="0"/>
              <a:t>Condensed Nearest Neighbour (CNN</a:t>
            </a:r>
            <a:r>
              <a:rPr lang="en-GB" sz="1600" dirty="0" smtClean="0"/>
              <a:t>)</a:t>
            </a:r>
            <a:endParaRPr lang="en-US" sz="1400" dirty="0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990600" y="1905000"/>
            <a:ext cx="2881313" cy="2232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GB" sz="1400" dirty="0"/>
              <a:t>Initialize subset with a single training example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Classify all remaining samples using the subset, and transfer any incorrectly classified samples to the subset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Return to 2 until no transfers occurred or the subset is full</a:t>
            </a:r>
          </a:p>
          <a:p>
            <a:pPr marL="342900" indent="-342900" algn="l">
              <a:buFontTx/>
              <a:buAutoNum type="arabicPeriod"/>
            </a:pPr>
            <a:endParaRPr lang="en-US" sz="1400" dirty="0"/>
          </a:p>
        </p:txBody>
      </p:sp>
      <p:pic>
        <p:nvPicPr>
          <p:cNvPr id="97288" name="Picture 8" descr="cnnEdit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4633913"/>
            <a:ext cx="4038600" cy="2019300"/>
          </a:xfrm>
          <a:noFill/>
          <a:ln w="12700">
            <a:solidFill>
              <a:srgbClr val="000000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dimensional search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12588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Given a point set and a </a:t>
            </a:r>
            <a:r>
              <a:rPr lang="en-US" sz="2400" dirty="0" smtClean="0"/>
              <a:t>nearest neighbor query point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F</a:t>
            </a:r>
            <a:r>
              <a:rPr lang="en-US" sz="2400" dirty="0" smtClean="0"/>
              <a:t>ind </a:t>
            </a:r>
            <a:r>
              <a:rPr lang="en-US" sz="2400" dirty="0"/>
              <a:t>the points enclosed </a:t>
            </a:r>
            <a:r>
              <a:rPr lang="en-US" sz="2400" dirty="0" smtClean="0"/>
              <a:t>in a rectangle (range) around the query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Perform linear search for nearest neighbor only in the rectangle</a:t>
            </a:r>
            <a:endParaRPr lang="en-US" sz="2400" dirty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828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438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905000" y="533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2895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3505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37338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27432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8862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810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32004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4384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3200400" y="533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3962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47244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4495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352800" y="4267200"/>
            <a:ext cx="914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3657600" y="4800600"/>
            <a:ext cx="992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Classifier: Recap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5587" y="3657600"/>
            <a:ext cx="6705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496888" y="2628900"/>
            <a:ext cx="2057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970087" y="1814513"/>
            <a:ext cx="3249613" cy="1857375"/>
          </a:xfrm>
          <a:custGeom>
            <a:avLst/>
            <a:gdLst>
              <a:gd name="connsiteX0" fmla="*/ 0 w 3249637"/>
              <a:gd name="connsiteY0" fmla="*/ 1856935 h 1856935"/>
              <a:gd name="connsiteX1" fmla="*/ 436098 w 3249637"/>
              <a:gd name="connsiteY1" fmla="*/ 1589649 h 1856935"/>
              <a:gd name="connsiteX2" fmla="*/ 801858 w 3249637"/>
              <a:gd name="connsiteY2" fmla="*/ 1041009 h 1856935"/>
              <a:gd name="connsiteX3" fmla="*/ 1125415 w 3249637"/>
              <a:gd name="connsiteY3" fmla="*/ 323556 h 1856935"/>
              <a:gd name="connsiteX4" fmla="*/ 1378633 w 3249637"/>
              <a:gd name="connsiteY4" fmla="*/ 28135 h 1856935"/>
              <a:gd name="connsiteX5" fmla="*/ 1688123 w 3249637"/>
              <a:gd name="connsiteY5" fmla="*/ 154744 h 1856935"/>
              <a:gd name="connsiteX6" fmla="*/ 1941341 w 3249637"/>
              <a:gd name="connsiteY6" fmla="*/ 717452 h 1856935"/>
              <a:gd name="connsiteX7" fmla="*/ 2293033 w 3249637"/>
              <a:gd name="connsiteY7" fmla="*/ 1223889 h 1856935"/>
              <a:gd name="connsiteX8" fmla="*/ 2700997 w 3249637"/>
              <a:gd name="connsiteY8" fmla="*/ 1519310 h 1856935"/>
              <a:gd name="connsiteX9" fmla="*/ 2996418 w 3249637"/>
              <a:gd name="connsiteY9" fmla="*/ 1772529 h 1856935"/>
              <a:gd name="connsiteX10" fmla="*/ 3249637 w 3249637"/>
              <a:gd name="connsiteY10" fmla="*/ 1856935 h 185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9637" h="1856935">
                <a:moveTo>
                  <a:pt x="0" y="1856935"/>
                </a:moveTo>
                <a:cubicBezTo>
                  <a:pt x="151227" y="1791286"/>
                  <a:pt x="302455" y="1725637"/>
                  <a:pt x="436098" y="1589649"/>
                </a:cubicBezTo>
                <a:cubicBezTo>
                  <a:pt x="569741" y="1453661"/>
                  <a:pt x="686972" y="1252024"/>
                  <a:pt x="801858" y="1041009"/>
                </a:cubicBezTo>
                <a:cubicBezTo>
                  <a:pt x="916744" y="829994"/>
                  <a:pt x="1029286" y="492368"/>
                  <a:pt x="1125415" y="323556"/>
                </a:cubicBezTo>
                <a:cubicBezTo>
                  <a:pt x="1221544" y="154744"/>
                  <a:pt x="1284848" y="56270"/>
                  <a:pt x="1378633" y="28135"/>
                </a:cubicBezTo>
                <a:cubicBezTo>
                  <a:pt x="1472418" y="0"/>
                  <a:pt x="1594338" y="39858"/>
                  <a:pt x="1688123" y="154744"/>
                </a:cubicBezTo>
                <a:cubicBezTo>
                  <a:pt x="1781908" y="269630"/>
                  <a:pt x="1840523" y="539261"/>
                  <a:pt x="1941341" y="717452"/>
                </a:cubicBezTo>
                <a:cubicBezTo>
                  <a:pt x="2042159" y="895643"/>
                  <a:pt x="2166424" y="1090246"/>
                  <a:pt x="2293033" y="1223889"/>
                </a:cubicBezTo>
                <a:cubicBezTo>
                  <a:pt x="2419642" y="1357532"/>
                  <a:pt x="2583766" y="1427870"/>
                  <a:pt x="2700997" y="1519310"/>
                </a:cubicBezTo>
                <a:cubicBezTo>
                  <a:pt x="2818228" y="1610750"/>
                  <a:pt x="2904978" y="1716258"/>
                  <a:pt x="2996418" y="1772529"/>
                </a:cubicBezTo>
                <a:cubicBezTo>
                  <a:pt x="3087858" y="1828800"/>
                  <a:pt x="3168747" y="1842867"/>
                  <a:pt x="3249637" y="185693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419475" y="1724025"/>
            <a:ext cx="2897187" cy="1947863"/>
          </a:xfrm>
          <a:custGeom>
            <a:avLst/>
            <a:gdLst>
              <a:gd name="connsiteX0" fmla="*/ 0 w 2897945"/>
              <a:gd name="connsiteY0" fmla="*/ 1948376 h 1948376"/>
              <a:gd name="connsiteX1" fmla="*/ 534572 w 2897945"/>
              <a:gd name="connsiteY1" fmla="*/ 1638886 h 1948376"/>
              <a:gd name="connsiteX2" fmla="*/ 787791 w 2897945"/>
              <a:gd name="connsiteY2" fmla="*/ 1132450 h 1948376"/>
              <a:gd name="connsiteX3" fmla="*/ 970671 w 2897945"/>
              <a:gd name="connsiteY3" fmla="*/ 611945 h 1948376"/>
              <a:gd name="connsiteX4" fmla="*/ 1181686 w 2897945"/>
              <a:gd name="connsiteY4" fmla="*/ 189914 h 1948376"/>
              <a:gd name="connsiteX5" fmla="*/ 1434905 w 2897945"/>
              <a:gd name="connsiteY5" fmla="*/ 63305 h 1948376"/>
              <a:gd name="connsiteX6" fmla="*/ 1772529 w 2897945"/>
              <a:gd name="connsiteY6" fmla="*/ 569742 h 1948376"/>
              <a:gd name="connsiteX7" fmla="*/ 2025748 w 2897945"/>
              <a:gd name="connsiteY7" fmla="*/ 1048043 h 1948376"/>
              <a:gd name="connsiteX8" fmla="*/ 2250831 w 2897945"/>
              <a:gd name="connsiteY8" fmla="*/ 1399736 h 1948376"/>
              <a:gd name="connsiteX9" fmla="*/ 2433711 w 2897945"/>
              <a:gd name="connsiteY9" fmla="*/ 1624819 h 1948376"/>
              <a:gd name="connsiteX10" fmla="*/ 2771335 w 2897945"/>
              <a:gd name="connsiteY10" fmla="*/ 1863970 h 1948376"/>
              <a:gd name="connsiteX11" fmla="*/ 2897945 w 2897945"/>
              <a:gd name="connsiteY11" fmla="*/ 1934308 h 194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97945" h="1948376">
                <a:moveTo>
                  <a:pt x="0" y="1948376"/>
                </a:moveTo>
                <a:cubicBezTo>
                  <a:pt x="201637" y="1861625"/>
                  <a:pt x="403274" y="1774874"/>
                  <a:pt x="534572" y="1638886"/>
                </a:cubicBezTo>
                <a:cubicBezTo>
                  <a:pt x="665870" y="1502898"/>
                  <a:pt x="715108" y="1303607"/>
                  <a:pt x="787791" y="1132450"/>
                </a:cubicBezTo>
                <a:cubicBezTo>
                  <a:pt x="860474" y="961293"/>
                  <a:pt x="905022" y="769034"/>
                  <a:pt x="970671" y="611945"/>
                </a:cubicBezTo>
                <a:cubicBezTo>
                  <a:pt x="1036320" y="454856"/>
                  <a:pt x="1104314" y="281354"/>
                  <a:pt x="1181686" y="189914"/>
                </a:cubicBezTo>
                <a:cubicBezTo>
                  <a:pt x="1259058" y="98474"/>
                  <a:pt x="1336431" y="0"/>
                  <a:pt x="1434905" y="63305"/>
                </a:cubicBezTo>
                <a:cubicBezTo>
                  <a:pt x="1533379" y="126610"/>
                  <a:pt x="1674055" y="405619"/>
                  <a:pt x="1772529" y="569742"/>
                </a:cubicBezTo>
                <a:cubicBezTo>
                  <a:pt x="1871003" y="733865"/>
                  <a:pt x="1946031" y="909711"/>
                  <a:pt x="2025748" y="1048043"/>
                </a:cubicBezTo>
                <a:cubicBezTo>
                  <a:pt x="2105465" y="1186375"/>
                  <a:pt x="2182837" y="1303607"/>
                  <a:pt x="2250831" y="1399736"/>
                </a:cubicBezTo>
                <a:cubicBezTo>
                  <a:pt x="2318825" y="1495865"/>
                  <a:pt x="2346960" y="1547447"/>
                  <a:pt x="2433711" y="1624819"/>
                </a:cubicBezTo>
                <a:cubicBezTo>
                  <a:pt x="2520462" y="1702191"/>
                  <a:pt x="2693963" y="1812389"/>
                  <a:pt x="2771335" y="1863970"/>
                </a:cubicBezTo>
                <a:cubicBezTo>
                  <a:pt x="2848707" y="1915551"/>
                  <a:pt x="2873326" y="1924929"/>
                  <a:pt x="2897945" y="1934308"/>
                </a:cubicBezTo>
              </a:path>
            </a:pathLst>
          </a:custGeom>
          <a:ln>
            <a:solidFill>
              <a:srgbClr val="C31D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4114800" y="3733800"/>
            <a:ext cx="7505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 smtClean="0"/>
              <a:t>L +- </a:t>
            </a:r>
            <a:r>
              <a:rPr lang="en-US" altLang="en-US" dirty="0" smtClean="0">
                <a:sym typeface="Symbol"/>
              </a:rPr>
              <a:t></a:t>
            </a:r>
            <a:endParaRPr lang="en-US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9987" y="2209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259387" y="2057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1601787" y="1828800"/>
            <a:ext cx="1530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P( HILSA | L)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4802187" y="1600200"/>
            <a:ext cx="1492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P( TUNA | L)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3735388" y="2894012"/>
            <a:ext cx="1524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4346575" y="1674813"/>
            <a:ext cx="3095625" cy="2032000"/>
          </a:xfrm>
          <a:custGeom>
            <a:avLst/>
            <a:gdLst>
              <a:gd name="connsiteX0" fmla="*/ 0 w 3094892"/>
              <a:gd name="connsiteY0" fmla="*/ 1983544 h 2032781"/>
              <a:gd name="connsiteX1" fmla="*/ 450166 w 3094892"/>
              <a:gd name="connsiteY1" fmla="*/ 1800664 h 2032781"/>
              <a:gd name="connsiteX2" fmla="*/ 956603 w 3094892"/>
              <a:gd name="connsiteY2" fmla="*/ 1434904 h 2032781"/>
              <a:gd name="connsiteX3" fmla="*/ 1350498 w 3094892"/>
              <a:gd name="connsiteY3" fmla="*/ 1055076 h 2032781"/>
              <a:gd name="connsiteX4" fmla="*/ 1758461 w 3094892"/>
              <a:gd name="connsiteY4" fmla="*/ 393895 h 2032781"/>
              <a:gd name="connsiteX5" fmla="*/ 1955409 w 3094892"/>
              <a:gd name="connsiteY5" fmla="*/ 70338 h 2032781"/>
              <a:gd name="connsiteX6" fmla="*/ 2419643 w 3094892"/>
              <a:gd name="connsiteY6" fmla="*/ 815926 h 2032781"/>
              <a:gd name="connsiteX7" fmla="*/ 2757267 w 3094892"/>
              <a:gd name="connsiteY7" fmla="*/ 1477107 h 2032781"/>
              <a:gd name="connsiteX8" fmla="*/ 3038621 w 3094892"/>
              <a:gd name="connsiteY8" fmla="*/ 1941341 h 2032781"/>
              <a:gd name="connsiteX9" fmla="*/ 3094892 w 3094892"/>
              <a:gd name="connsiteY9" fmla="*/ 2025747 h 203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4892" h="2032781">
                <a:moveTo>
                  <a:pt x="0" y="1983544"/>
                </a:moveTo>
                <a:cubicBezTo>
                  <a:pt x="145366" y="1937824"/>
                  <a:pt x="290732" y="1892104"/>
                  <a:pt x="450166" y="1800664"/>
                </a:cubicBezTo>
                <a:cubicBezTo>
                  <a:pt x="609600" y="1709224"/>
                  <a:pt x="806548" y="1559169"/>
                  <a:pt x="956603" y="1434904"/>
                </a:cubicBezTo>
                <a:cubicBezTo>
                  <a:pt x="1106658" y="1310639"/>
                  <a:pt x="1216855" y="1228577"/>
                  <a:pt x="1350498" y="1055076"/>
                </a:cubicBezTo>
                <a:cubicBezTo>
                  <a:pt x="1484141" y="881575"/>
                  <a:pt x="1657642" y="558018"/>
                  <a:pt x="1758461" y="393895"/>
                </a:cubicBezTo>
                <a:cubicBezTo>
                  <a:pt x="1859280" y="229772"/>
                  <a:pt x="1845212" y="0"/>
                  <a:pt x="1955409" y="70338"/>
                </a:cubicBezTo>
                <a:cubicBezTo>
                  <a:pt x="2065606" y="140677"/>
                  <a:pt x="2286000" y="581465"/>
                  <a:pt x="2419643" y="815926"/>
                </a:cubicBezTo>
                <a:cubicBezTo>
                  <a:pt x="2553286" y="1050387"/>
                  <a:pt x="2654104" y="1289538"/>
                  <a:pt x="2757267" y="1477107"/>
                </a:cubicBezTo>
                <a:cubicBezTo>
                  <a:pt x="2860430" y="1664676"/>
                  <a:pt x="2982350" y="1849901"/>
                  <a:pt x="3038621" y="1941341"/>
                </a:cubicBezTo>
                <a:cubicBezTo>
                  <a:pt x="3094892" y="2032781"/>
                  <a:pt x="3094892" y="2029264"/>
                  <a:pt x="3094892" y="202574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6859587" y="1600200"/>
            <a:ext cx="1666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P( SHARK | L)</a:t>
            </a:r>
          </a:p>
        </p:txBody>
      </p:sp>
      <p:cxnSp>
        <p:nvCxnSpPr>
          <p:cNvPr id="17" name="Straight Arrow Connector 16"/>
          <p:cNvCxnSpPr>
            <a:endCxn id="15" idx="6"/>
          </p:cNvCxnSpPr>
          <p:nvPr/>
        </p:nvCxnSpPr>
        <p:spPr>
          <a:xfrm rot="10800000" flipV="1">
            <a:off x="6767512" y="2057400"/>
            <a:ext cx="625475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62200" y="4191000"/>
            <a:ext cx="465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Approximate Maximum </a:t>
            </a:r>
            <a:r>
              <a:rPr lang="en-US" dirty="0" err="1" smtClean="0"/>
              <a:t>Aposteriori</a:t>
            </a:r>
            <a:r>
              <a:rPr lang="en-US" dirty="0" smtClean="0"/>
              <a:t> (MAP) Rule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0600" y="4876800"/>
            <a:ext cx="720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Non-parametric (data driven) approach</a:t>
            </a:r>
            <a:r>
              <a:rPr lang="en-US" dirty="0" smtClean="0"/>
              <a:t>: consider a small window around L,</a:t>
            </a:r>
          </a:p>
          <a:p>
            <a:r>
              <a:rPr lang="en-US" dirty="0" smtClean="0"/>
              <a:t>Find which class is most populous in that window.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43400" y="2133600"/>
            <a:ext cx="304800" cy="1524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733800" y="3886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4953000" y="3886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kd</a:t>
            </a:r>
            <a:r>
              <a:rPr lang="en-US" dirty="0" smtClean="0"/>
              <a:t>-tree: data structure for range search</a:t>
            </a:r>
            <a:endParaRPr lang="en-US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Index data into a tree</a:t>
            </a:r>
          </a:p>
          <a:p>
            <a:r>
              <a:rPr lang="en-US" sz="2400" dirty="0" smtClean="0"/>
              <a:t>Search on the tree</a:t>
            </a:r>
          </a:p>
          <a:p>
            <a:r>
              <a:rPr lang="en-US" sz="2400" dirty="0" smtClean="0"/>
              <a:t>Tree construction: At </a:t>
            </a:r>
            <a:r>
              <a:rPr lang="en-US" sz="2400" dirty="0"/>
              <a:t>each level we use a different </a:t>
            </a:r>
            <a:r>
              <a:rPr lang="en-US" sz="2400" dirty="0" smtClean="0"/>
              <a:t>dimension to split</a:t>
            </a:r>
            <a:endParaRPr lang="en-US" sz="2400" dirty="0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990600" y="3276600"/>
            <a:ext cx="31242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1029"/>
          <p:cNvSpPr>
            <a:spLocks noChangeShapeType="1"/>
          </p:cNvSpPr>
          <p:nvPr/>
        </p:nvSpPr>
        <p:spPr bwMode="auto">
          <a:xfrm>
            <a:off x="2590800" y="3276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06" name="Line 1030"/>
          <p:cNvSpPr>
            <a:spLocks noChangeShapeType="1"/>
          </p:cNvSpPr>
          <p:nvPr/>
        </p:nvSpPr>
        <p:spPr bwMode="auto">
          <a:xfrm>
            <a:off x="990600" y="5029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07" name="Line 1031"/>
          <p:cNvSpPr>
            <a:spLocks noChangeShapeType="1"/>
          </p:cNvSpPr>
          <p:nvPr/>
        </p:nvSpPr>
        <p:spPr bwMode="auto">
          <a:xfrm>
            <a:off x="2590800" y="4343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08" name="Line 1032"/>
          <p:cNvSpPr>
            <a:spLocks noChangeShapeType="1"/>
          </p:cNvSpPr>
          <p:nvPr/>
        </p:nvSpPr>
        <p:spPr bwMode="auto">
          <a:xfrm>
            <a:off x="3124200" y="4343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09" name="Text Box 1033"/>
          <p:cNvSpPr txBox="1">
            <a:spLocks noChangeArrowheads="1"/>
          </p:cNvSpPr>
          <p:nvPr/>
        </p:nvSpPr>
        <p:spPr bwMode="auto">
          <a:xfrm>
            <a:off x="5851525" y="3005138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x=5</a:t>
            </a:r>
          </a:p>
        </p:txBody>
      </p:sp>
      <p:sp>
        <p:nvSpPr>
          <p:cNvPr id="25610" name="Text Box 1034"/>
          <p:cNvSpPr txBox="1">
            <a:spLocks noChangeArrowheads="1"/>
          </p:cNvSpPr>
          <p:nvPr/>
        </p:nvSpPr>
        <p:spPr bwMode="auto">
          <a:xfrm>
            <a:off x="5105400" y="3962400"/>
            <a:ext cx="820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y=3</a:t>
            </a:r>
          </a:p>
        </p:txBody>
      </p:sp>
      <p:sp>
        <p:nvSpPr>
          <p:cNvPr id="25611" name="Text Box 1035"/>
          <p:cNvSpPr txBox="1">
            <a:spLocks noChangeArrowheads="1"/>
          </p:cNvSpPr>
          <p:nvPr/>
        </p:nvSpPr>
        <p:spPr bwMode="auto">
          <a:xfrm>
            <a:off x="7223125" y="3843338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y=6</a:t>
            </a:r>
          </a:p>
        </p:txBody>
      </p:sp>
      <p:sp>
        <p:nvSpPr>
          <p:cNvPr id="25612" name="Text Box 1036"/>
          <p:cNvSpPr txBox="1">
            <a:spLocks noChangeArrowheads="1"/>
          </p:cNvSpPr>
          <p:nvPr/>
        </p:nvSpPr>
        <p:spPr bwMode="auto">
          <a:xfrm>
            <a:off x="6553200" y="5062538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x=6</a:t>
            </a:r>
          </a:p>
        </p:txBody>
      </p:sp>
      <p:sp>
        <p:nvSpPr>
          <p:cNvPr id="25613" name="Oval 1037"/>
          <p:cNvSpPr>
            <a:spLocks noChangeArrowheads="1"/>
          </p:cNvSpPr>
          <p:nvPr/>
        </p:nvSpPr>
        <p:spPr bwMode="auto">
          <a:xfrm>
            <a:off x="5822950" y="3019425"/>
            <a:ext cx="762000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Oval 1038"/>
          <p:cNvSpPr>
            <a:spLocks noChangeArrowheads="1"/>
          </p:cNvSpPr>
          <p:nvPr/>
        </p:nvSpPr>
        <p:spPr bwMode="auto">
          <a:xfrm>
            <a:off x="5181600" y="3994150"/>
            <a:ext cx="762000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Oval 1039"/>
          <p:cNvSpPr>
            <a:spLocks noChangeArrowheads="1"/>
          </p:cNvSpPr>
          <p:nvPr/>
        </p:nvSpPr>
        <p:spPr bwMode="auto">
          <a:xfrm>
            <a:off x="7194550" y="3870325"/>
            <a:ext cx="762000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1040"/>
          <p:cNvSpPr>
            <a:spLocks noChangeArrowheads="1"/>
          </p:cNvSpPr>
          <p:nvPr/>
        </p:nvSpPr>
        <p:spPr bwMode="auto">
          <a:xfrm>
            <a:off x="6553200" y="5057775"/>
            <a:ext cx="762000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041"/>
          <p:cNvSpPr>
            <a:spLocks noChangeShapeType="1"/>
          </p:cNvSpPr>
          <p:nvPr/>
        </p:nvSpPr>
        <p:spPr bwMode="auto">
          <a:xfrm flipH="1">
            <a:off x="5715000" y="3429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18" name="Line 1042"/>
          <p:cNvSpPr>
            <a:spLocks noChangeShapeType="1"/>
          </p:cNvSpPr>
          <p:nvPr/>
        </p:nvSpPr>
        <p:spPr bwMode="auto">
          <a:xfrm>
            <a:off x="6553200" y="3352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19" name="Line 1043"/>
          <p:cNvSpPr>
            <a:spLocks noChangeShapeType="1"/>
          </p:cNvSpPr>
          <p:nvPr/>
        </p:nvSpPr>
        <p:spPr bwMode="auto">
          <a:xfrm>
            <a:off x="7772400" y="4267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20" name="Text Box 1044"/>
          <p:cNvSpPr txBox="1">
            <a:spLocks noChangeArrowheads="1"/>
          </p:cNvSpPr>
          <p:nvPr/>
        </p:nvSpPr>
        <p:spPr bwMode="auto">
          <a:xfrm>
            <a:off x="1508125" y="5138738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5621" name="Text Box 1045"/>
          <p:cNvSpPr txBox="1">
            <a:spLocks noChangeArrowheads="1"/>
          </p:cNvSpPr>
          <p:nvPr/>
        </p:nvSpPr>
        <p:spPr bwMode="auto">
          <a:xfrm>
            <a:off x="1965325" y="3919538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5622" name="Text Box 1046"/>
          <p:cNvSpPr txBox="1">
            <a:spLocks noChangeArrowheads="1"/>
          </p:cNvSpPr>
          <p:nvPr/>
        </p:nvSpPr>
        <p:spPr bwMode="auto">
          <a:xfrm>
            <a:off x="2955925" y="3614738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5623" name="Text Box 1047"/>
          <p:cNvSpPr txBox="1">
            <a:spLocks noChangeArrowheads="1"/>
          </p:cNvSpPr>
          <p:nvPr/>
        </p:nvSpPr>
        <p:spPr bwMode="auto">
          <a:xfrm>
            <a:off x="3413125" y="5138738"/>
            <a:ext cx="39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25624" name="Text Box 1048"/>
          <p:cNvSpPr txBox="1">
            <a:spLocks noChangeArrowheads="1"/>
          </p:cNvSpPr>
          <p:nvPr/>
        </p:nvSpPr>
        <p:spPr bwMode="auto">
          <a:xfrm>
            <a:off x="2651125" y="50625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25625" name="Line 1049"/>
          <p:cNvSpPr>
            <a:spLocks noChangeShapeType="1"/>
          </p:cNvSpPr>
          <p:nvPr/>
        </p:nvSpPr>
        <p:spPr bwMode="auto">
          <a:xfrm flipH="1">
            <a:off x="6934200" y="4343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26" name="Line 1050"/>
          <p:cNvSpPr>
            <a:spLocks noChangeShapeType="1"/>
          </p:cNvSpPr>
          <p:nvPr/>
        </p:nvSpPr>
        <p:spPr bwMode="auto">
          <a:xfrm flipH="1">
            <a:off x="4876800" y="44196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27" name="Line 1051"/>
          <p:cNvSpPr>
            <a:spLocks noChangeShapeType="1"/>
          </p:cNvSpPr>
          <p:nvPr/>
        </p:nvSpPr>
        <p:spPr bwMode="auto">
          <a:xfrm>
            <a:off x="5791200" y="4419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28" name="Line 1052"/>
          <p:cNvSpPr>
            <a:spLocks noChangeShapeType="1"/>
          </p:cNvSpPr>
          <p:nvPr/>
        </p:nvSpPr>
        <p:spPr bwMode="auto">
          <a:xfrm flipH="1">
            <a:off x="6219825" y="545465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29" name="Line 1053"/>
          <p:cNvSpPr>
            <a:spLocks noChangeShapeType="1"/>
          </p:cNvSpPr>
          <p:nvPr/>
        </p:nvSpPr>
        <p:spPr bwMode="auto">
          <a:xfrm>
            <a:off x="7162800" y="5486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30" name="Text Box 1054"/>
          <p:cNvSpPr txBox="1">
            <a:spLocks noChangeArrowheads="1"/>
          </p:cNvSpPr>
          <p:nvPr/>
        </p:nvSpPr>
        <p:spPr bwMode="auto">
          <a:xfrm>
            <a:off x="5257800" y="3429000"/>
            <a:ext cx="496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x&lt;5</a:t>
            </a:r>
          </a:p>
        </p:txBody>
      </p:sp>
      <p:sp>
        <p:nvSpPr>
          <p:cNvPr id="25631" name="Text Box 1055"/>
          <p:cNvSpPr txBox="1">
            <a:spLocks noChangeArrowheads="1"/>
          </p:cNvSpPr>
          <p:nvPr/>
        </p:nvSpPr>
        <p:spPr bwMode="auto">
          <a:xfrm>
            <a:off x="7010400" y="3352800"/>
            <a:ext cx="625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x&gt;=5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7" cy="754062"/>
          </a:xfrm>
        </p:spPr>
        <p:txBody>
          <a:bodyPr/>
          <a:lstStyle/>
          <a:p>
            <a:pPr algn="ctr"/>
            <a:r>
              <a:rPr lang="en-US" dirty="0" err="1"/>
              <a:t>kd</a:t>
            </a:r>
            <a:r>
              <a:rPr lang="en-US" dirty="0"/>
              <a:t>-tree example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6437313" y="1847850"/>
            <a:ext cx="995362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X=5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5457825" y="2667000"/>
            <a:ext cx="898525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y=5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7362825" y="2514600"/>
            <a:ext cx="898525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y=6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4800600" y="3505200"/>
            <a:ext cx="898525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x=3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4191000" y="4419600"/>
            <a:ext cx="898525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y=2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6477000" y="3352800"/>
            <a:ext cx="898525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x=8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8001000" y="3352800"/>
            <a:ext cx="898525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x=7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>
            <a:off x="6096000" y="2438400"/>
            <a:ext cx="533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7239000" y="23622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7239000" y="3124200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7848600" y="3124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H="1">
            <a:off x="5410200" y="32766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H="1">
            <a:off x="4648200" y="41910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36576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42672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50292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56388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63246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69342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76200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82296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>
            <a:off x="3886200" y="51054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4648200" y="5105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H="1">
            <a:off x="5334000" y="4114800"/>
            <a:ext cx="76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H="1">
            <a:off x="5943600" y="3276600"/>
            <a:ext cx="762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 flipH="1">
            <a:off x="6553200" y="4038600"/>
            <a:ext cx="3810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7086600" y="4038600"/>
            <a:ext cx="1524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H="1">
            <a:off x="7848600" y="3962400"/>
            <a:ext cx="5334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8610600" y="3962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762000" y="2590800"/>
            <a:ext cx="2819400" cy="2895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2057400" y="25908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762000" y="40386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1371600" y="41148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2057400" y="3505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2819400" y="2590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>
            <a:off x="3200400" y="35052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1676400" y="42672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838200" y="5105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1066800" y="45720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914400" y="4343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990600" y="2819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1066800" y="49530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1752600" y="30480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1676400" y="4724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2667000" y="3962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2590800" y="44958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2286000" y="28956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2438400" y="30480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2590800" y="3200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3200400" y="4343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3352800" y="44958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2895600" y="27432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3200400" y="30480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04" name="Text Box 56"/>
          <p:cNvSpPr txBox="1">
            <a:spLocks noChangeArrowheads="1"/>
          </p:cNvSpPr>
          <p:nvPr/>
        </p:nvSpPr>
        <p:spPr bwMode="auto">
          <a:xfrm>
            <a:off x="1693863" y="5638800"/>
            <a:ext cx="7286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X=5</a:t>
            </a:r>
          </a:p>
        </p:txBody>
      </p:sp>
      <p:sp>
        <p:nvSpPr>
          <p:cNvPr id="27705" name="Text Box 57"/>
          <p:cNvSpPr txBox="1">
            <a:spLocks noChangeArrowheads="1"/>
          </p:cNvSpPr>
          <p:nvPr/>
        </p:nvSpPr>
        <p:spPr bwMode="auto">
          <a:xfrm>
            <a:off x="2819400" y="5638800"/>
            <a:ext cx="7286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X=8</a:t>
            </a:r>
          </a:p>
        </p:txBody>
      </p:sp>
      <p:sp>
        <p:nvSpPr>
          <p:cNvPr id="27706" name="Text Box 58"/>
          <p:cNvSpPr txBox="1">
            <a:spLocks noChangeArrowheads="1"/>
          </p:cNvSpPr>
          <p:nvPr/>
        </p:nvSpPr>
        <p:spPr bwMode="auto">
          <a:xfrm>
            <a:off x="2455863" y="1943100"/>
            <a:ext cx="7286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X=7</a:t>
            </a:r>
          </a:p>
        </p:txBody>
      </p:sp>
      <p:sp>
        <p:nvSpPr>
          <p:cNvPr id="27707" name="Text Box 59"/>
          <p:cNvSpPr txBox="1">
            <a:spLocks noChangeArrowheads="1"/>
          </p:cNvSpPr>
          <p:nvPr/>
        </p:nvSpPr>
        <p:spPr bwMode="auto">
          <a:xfrm>
            <a:off x="1008063" y="1981200"/>
            <a:ext cx="7286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X=3</a:t>
            </a:r>
          </a:p>
        </p:txBody>
      </p:sp>
      <p:sp>
        <p:nvSpPr>
          <p:cNvPr id="27708" name="Text Box 60"/>
          <p:cNvSpPr txBox="1">
            <a:spLocks noChangeArrowheads="1"/>
          </p:cNvSpPr>
          <p:nvPr/>
        </p:nvSpPr>
        <p:spPr bwMode="auto">
          <a:xfrm>
            <a:off x="3789363" y="3314700"/>
            <a:ext cx="7286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Y=6</a:t>
            </a:r>
          </a:p>
        </p:txBody>
      </p:sp>
      <p:sp>
        <p:nvSpPr>
          <p:cNvPr id="27709" name="Text Box 61"/>
          <p:cNvSpPr txBox="1">
            <a:spLocks noChangeArrowheads="1"/>
          </p:cNvSpPr>
          <p:nvPr/>
        </p:nvSpPr>
        <p:spPr bwMode="auto">
          <a:xfrm>
            <a:off x="0" y="4572000"/>
            <a:ext cx="7286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Y=2</a:t>
            </a:r>
          </a:p>
        </p:txBody>
      </p:sp>
      <p:sp>
        <p:nvSpPr>
          <p:cNvPr id="27710" name="Line 62"/>
          <p:cNvSpPr>
            <a:spLocks noChangeShapeType="1"/>
          </p:cNvSpPr>
          <p:nvPr/>
        </p:nvSpPr>
        <p:spPr bwMode="auto">
          <a:xfrm flipV="1">
            <a:off x="1371600" y="40386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711" name="Line 63"/>
          <p:cNvSpPr>
            <a:spLocks noChangeShapeType="1"/>
          </p:cNvSpPr>
          <p:nvPr/>
        </p:nvSpPr>
        <p:spPr bwMode="auto">
          <a:xfrm>
            <a:off x="762000" y="4800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KNN: Alternate </a:t>
            </a:r>
            <a:r>
              <a:rPr lang="en-US" altLang="en-US" dirty="0" smtClean="0"/>
              <a:t>Terminologies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Instance Based Learning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Lazy Learning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Case Based Reasoning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Exemplar Based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Nearest Neighbor Classifiers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Basic idea:</a:t>
            </a:r>
          </a:p>
          <a:p>
            <a:pPr lvl="1"/>
            <a:r>
              <a:rPr lang="en-US" smtClean="0"/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74770" name="Picture 5" descr="j034580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1" name="Picture 6" descr="j023958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2" name="Picture 7" descr="j035038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3" name="Picture 8" descr="j033063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4" name="Picture 9" descr="j035038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5" name="Picture 10" descr="j035035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76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7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Training Records</a:t>
              </a:r>
            </a:p>
          </p:txBody>
        </p:sp>
        <p:sp>
          <p:nvSpPr>
            <p:cNvPr id="74778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74763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Compute Distance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74765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6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7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8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9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74759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Choose k of the “nearest” records</a:t>
              </a:r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74761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2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Basic Idea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i="1" dirty="0" smtClean="0"/>
              <a:t>k</a:t>
            </a:r>
            <a:r>
              <a:rPr lang="en-US" altLang="en-US" dirty="0" smtClean="0"/>
              <a:t>-NN classification rule is to assign to a test sample the majority category label of its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nearest training samples</a:t>
            </a:r>
          </a:p>
          <a:p>
            <a:pPr eaLnBrk="1" hangingPunct="1"/>
            <a:r>
              <a:rPr lang="en-US" altLang="en-US" dirty="0" smtClean="0"/>
              <a:t>In practice,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is usually chosen to be odd, so as to avoid ties</a:t>
            </a:r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= 1 rule is generally called the nearest-neighbor classification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of Nearest Neighbor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533400" y="1600200"/>
          <a:ext cx="7848600" cy="3640138"/>
        </p:xfrm>
        <a:graphic>
          <a:graphicData uri="http://schemas.openxmlformats.org/presentationml/2006/ole">
            <p:oleObj spid="_x0000_s7170" name="VISIO" r:id="rId3" imgW="9756360" imgH="4523760" progId="">
              <p:embed/>
            </p:oleObj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62000" y="5257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/>
              <a:t>    K-nearest neighbors of a record x are data points that have the k smallest distance to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 smtClean="0"/>
              <a:t>Voronoi</a:t>
            </a:r>
            <a:r>
              <a:rPr lang="en-US" altLang="en-US" dirty="0" smtClean="0"/>
              <a:t> Diagram</a:t>
            </a:r>
            <a:endParaRPr lang="en-US" altLang="en-US" dirty="0" smtClean="0"/>
          </a:p>
        </p:txBody>
      </p:sp>
      <p:pic>
        <p:nvPicPr>
          <p:cNvPr id="20483" name="Picture 3" descr="Knn_voronoi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63" y="1112838"/>
            <a:ext cx="5727700" cy="55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72200" y="1941513"/>
            <a:ext cx="2640013" cy="280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Properties: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All possible points within a sample's </a:t>
            </a:r>
            <a:r>
              <a:rPr lang="en-US" sz="1600" i="0" dirty="0" err="1">
                <a:latin typeface="Tahoma" pitchFamily="30" charset="0"/>
                <a:ea typeface="Arial" pitchFamily="30" charset="0"/>
                <a:cs typeface="Arial" pitchFamily="30" charset="0"/>
              </a:rPr>
              <a:t>Voronoi</a:t>
            </a: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 cell are the nearest neighboring points for that sample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For any sample, the nearest sample is determined by the closest </a:t>
            </a:r>
            <a:r>
              <a:rPr lang="en-US" sz="1600" i="0" dirty="0" err="1">
                <a:latin typeface="Tahoma" pitchFamily="30" charset="0"/>
                <a:ea typeface="Arial" pitchFamily="30" charset="0"/>
                <a:cs typeface="Arial" pitchFamily="30" charset="0"/>
              </a:rPr>
              <a:t>Voronoi</a:t>
            </a: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 cell 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Distance-weighted </a:t>
            </a:r>
            <a:r>
              <a:rPr lang="en-US" altLang="en-US" i="1" smtClean="0"/>
              <a:t>k</a:t>
            </a:r>
            <a:r>
              <a:rPr lang="en-US" altLang="en-US" smtClean="0"/>
              <a:t>-NN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981200"/>
            <a:ext cx="8056563" cy="6619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eaLnBrk="1" hangingPunct="1"/>
            <a:r>
              <a:rPr lang="en-US" altLang="en-US" sz="2800" smtClean="0"/>
              <a:t>Replace					                       by: 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>
              <a:buFont typeface="Arial" pitchFamily="34" charset="0"/>
              <a:buNone/>
            </a:pPr>
            <a:endParaRPr lang="en-US" altLang="en-US" sz="2800" smtClean="0"/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2187575" y="1868488"/>
          <a:ext cx="3581400" cy="863600"/>
        </p:xfrm>
        <a:graphic>
          <a:graphicData uri="http://schemas.openxmlformats.org/presentationml/2006/ole">
            <p:oleObj spid="_x0000_s14338" name="Equation" r:id="rId3" imgW="3565440" imgH="849960" progId="Equation.3">
              <p:embed/>
            </p:oleObj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1658938" y="3040063"/>
          <a:ext cx="5610225" cy="1182687"/>
        </p:xfrm>
        <a:graphic>
          <a:graphicData uri="http://schemas.openxmlformats.org/presentationml/2006/ole">
            <p:oleObj spid="_x0000_s14339" name="Equation" r:id="rId4" imgW="2340360" imgH="48456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5181600"/>
            <a:ext cx="6412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Kernel functions like </a:t>
            </a:r>
            <a:r>
              <a:rPr lang="en-US" dirty="0" err="1" smtClean="0"/>
              <a:t>Parzen</a:t>
            </a:r>
            <a:r>
              <a:rPr lang="en-US" dirty="0" smtClean="0"/>
              <a:t> Windows may be considered </a:t>
            </a:r>
          </a:p>
          <a:p>
            <a:r>
              <a:rPr lang="en-US" dirty="0" smtClean="0"/>
              <a:t>Instead of inverse distance.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Predicting Continuous Values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981200"/>
            <a:ext cx="8056563" cy="6619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eaLnBrk="1" hangingPunct="1"/>
            <a:r>
              <a:rPr lang="en-US" altLang="en-US" sz="2800" smtClean="0"/>
              <a:t>Replace				  	                            by: 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Note: unweighted corresponds to </a:t>
            </a:r>
            <a:r>
              <a:rPr lang="en-US" altLang="en-US" sz="2800" i="1" smtClean="0"/>
              <a:t>w</a:t>
            </a:r>
            <a:r>
              <a:rPr lang="en-US" altLang="en-US" sz="2800" i="1" baseline="-25000" smtClean="0"/>
              <a:t>i</a:t>
            </a:r>
            <a:r>
              <a:rPr lang="en-US" altLang="en-US" sz="2800" smtClean="0"/>
              <a:t>=1 for all </a:t>
            </a:r>
            <a:r>
              <a:rPr lang="en-US" altLang="en-US" sz="2800" i="1" smtClean="0"/>
              <a:t>i</a:t>
            </a: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2879725" y="2952750"/>
          <a:ext cx="2809875" cy="2159000"/>
        </p:xfrm>
        <a:graphic>
          <a:graphicData uri="http://schemas.openxmlformats.org/presentationml/2006/ole">
            <p:oleObj spid="_x0000_s15362" name="Equation" r:id="rId3" imgW="2239920" imgH="1718640" progId="Equation.3">
              <p:embed/>
            </p:oleObj>
          </a:graphicData>
        </a:graphic>
      </p:graphicFrame>
      <p:graphicFrame>
        <p:nvGraphicFramePr>
          <p:cNvPr id="33797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2144713" y="1862138"/>
          <a:ext cx="4037012" cy="903287"/>
        </p:xfrm>
        <a:graphic>
          <a:graphicData uri="http://schemas.openxmlformats.org/presentationml/2006/ole">
            <p:oleObj spid="_x0000_s15363" name="Equation" r:id="rId4" imgW="3849120" imgH="849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95</TotalTime>
  <Words>1334</Words>
  <Application>Microsoft Office PowerPoint</Application>
  <PresentationFormat>On-screen Show (4:3)</PresentationFormat>
  <Paragraphs>217</Paragraphs>
  <Slides>32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Origin</vt:lpstr>
      <vt:lpstr>VISIO</vt:lpstr>
      <vt:lpstr>Equation</vt:lpstr>
      <vt:lpstr>Visio</vt:lpstr>
      <vt:lpstr>K Nearest Neighbor Classification</vt:lpstr>
      <vt:lpstr>Bayes Classifier: Recap</vt:lpstr>
      <vt:lpstr>Bayes Classifier: Recap</vt:lpstr>
      <vt:lpstr>Nearest Neighbor Classifiers</vt:lpstr>
      <vt:lpstr>Basic Idea</vt:lpstr>
      <vt:lpstr>Definition of Nearest Neighbor</vt:lpstr>
      <vt:lpstr>Voronoi Diagram</vt:lpstr>
      <vt:lpstr>Distance-weighted k-NN</vt:lpstr>
      <vt:lpstr>Predicting Continuous Values</vt:lpstr>
      <vt:lpstr>Nearest-Neighbor Classifiers: Issues</vt:lpstr>
      <vt:lpstr>Value of K</vt:lpstr>
      <vt:lpstr>Distance Metrics</vt:lpstr>
      <vt:lpstr>Distance Measure: Scale Effects</vt:lpstr>
      <vt:lpstr>Standardization</vt:lpstr>
      <vt:lpstr>Nearest Neighbor : Dimensionality</vt:lpstr>
      <vt:lpstr>Distance for Nominal Attributes</vt:lpstr>
      <vt:lpstr>Distance for Heterogeneous Data</vt:lpstr>
      <vt:lpstr>Nearest Neighbour : Computational Complexity</vt:lpstr>
      <vt:lpstr>Reduction in Computational Complexity</vt:lpstr>
      <vt:lpstr>Condensation: Decision Regions</vt:lpstr>
      <vt:lpstr>Condensing</vt:lpstr>
      <vt:lpstr>Condensing</vt:lpstr>
      <vt:lpstr>Condensing</vt:lpstr>
      <vt:lpstr>Condensing</vt:lpstr>
      <vt:lpstr>Condensing</vt:lpstr>
      <vt:lpstr>Condensing</vt:lpstr>
      <vt:lpstr>Condensing</vt:lpstr>
      <vt:lpstr>Condensing</vt:lpstr>
      <vt:lpstr>High dimensional search</vt:lpstr>
      <vt:lpstr>kd-tree: data structure for range search</vt:lpstr>
      <vt:lpstr>kd-tree example</vt:lpstr>
      <vt:lpstr>KNN: Alternate Terminologies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Neighbor Classification</dc:title>
  <dc:creator>Pabitra Mitra</dc:creator>
  <cp:lastModifiedBy>Pabitra Mitra</cp:lastModifiedBy>
  <cp:revision>20</cp:revision>
  <dcterms:created xsi:type="dcterms:W3CDTF">2006-08-16T00:00:00Z</dcterms:created>
  <dcterms:modified xsi:type="dcterms:W3CDTF">2016-08-28T07:26:07Z</dcterms:modified>
</cp:coreProperties>
</file>