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notesSlides/notesSlide34.xml" ContentType="application/vnd.openxmlformats-officedocument.presentationml.notesSlide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63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68.xml" ContentType="application/vnd.openxmlformats-officedocument.presentationml.tags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notesSlides/notesSlide36.xml" ContentType="application/vnd.openxmlformats-officedocument.presentationml.notesSlide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notesSlides/notesSlide32.xml" ContentType="application/vnd.openxmlformats-officedocument.presentationml.notesSlide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55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9"/>
  </p:notesMasterIdLst>
  <p:sldIdLst>
    <p:sldId id="256" r:id="rId2"/>
    <p:sldId id="316" r:id="rId3"/>
    <p:sldId id="317" r:id="rId4"/>
    <p:sldId id="257" r:id="rId5"/>
    <p:sldId id="258" r:id="rId6"/>
    <p:sldId id="319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8" r:id="rId51"/>
    <p:sldId id="321" r:id="rId52"/>
    <p:sldId id="322" r:id="rId53"/>
    <p:sldId id="309" r:id="rId54"/>
    <p:sldId id="310" r:id="rId55"/>
    <p:sldId id="311" r:id="rId56"/>
    <p:sldId id="313" r:id="rId57"/>
    <p:sldId id="31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581CD-6638-4EE3-8BC3-D8D6EEF557F9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39A86-44EB-4C2F-A139-121036D36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777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47AE3-99D8-4244-BD3A-FE7D8BD83572}" type="slidenum">
              <a:rPr lang="en-US"/>
              <a:pPr/>
              <a:t>2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6179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F5EC7CA-B84D-4AC2-8CD6-34149CE7F69A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6282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0542307-FDF7-4CAB-9CFB-DA565506363E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1036831-5CC6-4E2B-BDDC-16330B7D06AF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Let x(1) and x(-1) be two S.V.</a:t>
            </a:r>
          </a:p>
          <a:p>
            <a:r>
              <a:rPr lang="en-US" smtClean="0">
                <a:latin typeface="Arial" pitchFamily="34" charset="0"/>
              </a:rPr>
              <a:t>Then b = -1/2( w^T x(1) + w^T x(-1) 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A9D4F30-8A6C-472B-9A70-CBB5D86DF909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CH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B2EE44F-90AC-432C-B701-D0F75BE91957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So, if change internal points, no effect on the decision boundary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D9D20BE-2EF0-4BFB-A758-C6711C88B3CF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CH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6794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ED433C0-8C2D-42D1-AB14-F7CFF2408EB3}" type="slidenum">
              <a:rPr lang="en-US" sz="1200"/>
              <a:pPr eaLnBrk="1" hangingPunct="1"/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6896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D0C311C-D6B5-400B-AF92-4E2D214E82CD}" type="slidenum">
              <a:rPr lang="en-US" sz="1200"/>
              <a:pPr eaLnBrk="1" hangingPunct="1"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6998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983653D-20E5-4213-826F-D4D57BBCB134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7DF2504-11E8-4B2C-8ED8-6190ED3FF64C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Note also, everything is done by inner-products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9A6D2-9850-42A0-965D-B088634E3A3B}" type="slidenum">
              <a:rPr lang="en-US"/>
              <a:pPr/>
              <a:t>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D399C16-5BA5-4288-8F35-A295B7ABE1B6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Note also, everything is done by inner-products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721A08D-8D67-49AD-8C92-ED10837A7A96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Note also, everything is done by inner-products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7408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01D6AD8-5852-474B-96CE-0795C2C65B24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7510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D7321BE-3EDC-4550-9776-C9F5429EE428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EBB7F91-67E7-4943-A421-3CEF3743073E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XOR: x_1, x_2, and we want to transform to x_1^2, x_2^2, x_1 x_2</a:t>
            </a:r>
          </a:p>
          <a:p>
            <a:endParaRPr lang="en-US" smtClean="0">
              <a:latin typeface="Arial" pitchFamily="34" charset="0"/>
            </a:endParaRPr>
          </a:p>
          <a:p>
            <a:r>
              <a:rPr lang="en-US" smtClean="0">
                <a:latin typeface="Arial" pitchFamily="34" charset="0"/>
              </a:rPr>
              <a:t>It can also be viewed as feature extraction from the feature vector </a:t>
            </a:r>
            <a:r>
              <a:rPr lang="en-US" b="1" smtClean="0">
                <a:latin typeface="Arial" pitchFamily="34" charset="0"/>
              </a:rPr>
              <a:t>x</a:t>
            </a:r>
            <a:r>
              <a:rPr lang="en-US" smtClean="0">
                <a:latin typeface="Arial" pitchFamily="34" charset="0"/>
              </a:rPr>
              <a:t>, but now we extract </a:t>
            </a:r>
            <a:r>
              <a:rPr lang="en-US" i="1" smtClean="0">
                <a:latin typeface="Arial" pitchFamily="34" charset="0"/>
              </a:rPr>
              <a:t>more</a:t>
            </a:r>
            <a:r>
              <a:rPr lang="en-US" smtClean="0">
                <a:latin typeface="Arial" pitchFamily="34" charset="0"/>
              </a:rPr>
              <a:t> feature than the number of features in </a:t>
            </a:r>
            <a:r>
              <a:rPr lang="en-US" b="1" smtClean="0">
                <a:latin typeface="Arial" pitchFamily="34" charset="0"/>
              </a:rPr>
              <a:t>x</a:t>
            </a:r>
            <a:r>
              <a:rPr lang="en-US" smtClean="0">
                <a:latin typeface="Arial" pitchFamily="34" charset="0"/>
              </a:rPr>
              <a:t>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7715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D09B074-881A-463B-8535-758EFCF4E70F}" type="slidenum">
              <a:rPr lang="en-US" sz="1200"/>
              <a:pPr eaLnBrk="1" hangingPunct="1"/>
              <a:t>26</a:t>
            </a:fld>
            <a:endParaRPr 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7818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A62117D-63C5-4EF2-A18A-ACCACB07AF37}" type="slidenum">
              <a:rPr lang="en-US" sz="1200"/>
              <a:pPr eaLnBrk="1" hangingPunct="1"/>
              <a:t>27</a:t>
            </a:fld>
            <a:endParaRPr 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7920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CA70F28-BF9E-4A70-AE86-311182FBFF21}" type="slidenum">
              <a:rPr lang="en-US" sz="1200"/>
              <a:pPr eaLnBrk="1" hangingPunct="1"/>
              <a:t>28</a:t>
            </a:fld>
            <a:endParaRPr 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8022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71D3D12-011C-48A7-9FC9-F77228D43F6B}" type="slidenum">
              <a:rPr lang="en-US" sz="1200"/>
              <a:pPr eaLnBrk="1" hangingPunct="1"/>
              <a:t>29</a:t>
            </a:fld>
            <a:endParaRPr 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8125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3AD9C4D-F7AC-4057-9E53-CBA76C95C129}" type="slidenum">
              <a:rPr lang="en-US" sz="1200"/>
              <a:pPr eaLnBrk="1" hangingPunct="1"/>
              <a:t>30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84B5712-2A47-4B3B-8BC9-592FB93E1CB4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Perceptron learning rule can be used to find any decision boundary between class 1 and class 2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8227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A5BE62D-F922-4AA9-A04D-D13CF22CA77C}" type="slidenum">
              <a:rPr lang="en-US" sz="1200"/>
              <a:pPr eaLnBrk="1" hangingPunct="1"/>
              <a:t>31</a:t>
            </a:fld>
            <a:endParaRPr 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8330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549D5E6-54AD-4ECB-BDEA-8C0D16AD6462}" type="slidenum">
              <a:rPr lang="en-US" sz="1200"/>
              <a:pPr eaLnBrk="1" hangingPunct="1"/>
              <a:t>32</a:t>
            </a:fld>
            <a:endParaRPr 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8432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3DC1114-8DC3-4D2E-A9D2-F2D1C1855FD9}" type="slidenum">
              <a:rPr lang="en-US" sz="1200"/>
              <a:pPr eaLnBrk="1" hangingPunct="1"/>
              <a:t>33</a:t>
            </a:fld>
            <a:endParaRPr 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8534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AF47E38-1698-4E9A-9FB0-38D8B5354407}" type="slidenum">
              <a:rPr lang="en-US" sz="1200"/>
              <a:pPr eaLnBrk="1" hangingPunct="1"/>
              <a:t>34</a:t>
            </a:fld>
            <a:endParaRPr 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8637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1301EED-3C0A-4F69-A7C1-A1997BCF285B}" type="slidenum">
              <a:rPr lang="en-US" sz="1200"/>
              <a:pPr eaLnBrk="1" hangingPunct="1"/>
              <a:t>35</a:t>
            </a:fld>
            <a:endParaRPr 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7046DE0-D106-43EA-B58F-641A613E6A68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H =</a:t>
            </a:r>
          </a:p>
          <a:p>
            <a:r>
              <a:rPr lang="en-US" smtClean="0">
                <a:latin typeface="Arial" pitchFamily="34" charset="0"/>
              </a:rPr>
              <a:t>           4           9         -25         -36          49</a:t>
            </a:r>
          </a:p>
          <a:p>
            <a:r>
              <a:rPr lang="en-US" smtClean="0">
                <a:latin typeface="Arial" pitchFamily="34" charset="0"/>
              </a:rPr>
              <a:t>           9          25         -81        -121         169</a:t>
            </a:r>
          </a:p>
          <a:p>
            <a:r>
              <a:rPr lang="en-US" smtClean="0">
                <a:latin typeface="Arial" pitchFamily="34" charset="0"/>
              </a:rPr>
              <a:t>         -25         -81         289         441        -625</a:t>
            </a:r>
          </a:p>
          <a:p>
            <a:r>
              <a:rPr lang="en-US" smtClean="0">
                <a:latin typeface="Arial" pitchFamily="34" charset="0"/>
              </a:rPr>
              <a:t>         -36        -121         441         676        -961</a:t>
            </a:r>
          </a:p>
          <a:p>
            <a:r>
              <a:rPr lang="en-US" smtClean="0">
                <a:latin typeface="Arial" pitchFamily="34" charset="0"/>
              </a:rPr>
              <a:t>          49         169        -625        -961        1369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8842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20D7DE4-09F9-49D0-ADC2-0410F4BB8216}" type="slidenum">
              <a:rPr lang="en-US" sz="1200"/>
              <a:pPr eaLnBrk="1" hangingPunct="1"/>
              <a:t>37</a:t>
            </a:fld>
            <a:endParaRPr 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A027368-FA27-43DE-A597-A063235A8860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H =</a:t>
            </a:r>
          </a:p>
          <a:p>
            <a:r>
              <a:rPr lang="en-US" smtClean="0">
                <a:latin typeface="Arial" pitchFamily="34" charset="0"/>
              </a:rPr>
              <a:t>           4           9         -25         -36          49</a:t>
            </a:r>
          </a:p>
          <a:p>
            <a:r>
              <a:rPr lang="en-US" smtClean="0">
                <a:latin typeface="Arial" pitchFamily="34" charset="0"/>
              </a:rPr>
              <a:t>           9          25         -81        -121         169</a:t>
            </a:r>
          </a:p>
          <a:p>
            <a:r>
              <a:rPr lang="en-US" smtClean="0">
                <a:latin typeface="Arial" pitchFamily="34" charset="0"/>
              </a:rPr>
              <a:t>         -25         -81         289         441        -625</a:t>
            </a:r>
          </a:p>
          <a:p>
            <a:r>
              <a:rPr lang="en-US" smtClean="0">
                <a:latin typeface="Arial" pitchFamily="34" charset="0"/>
              </a:rPr>
              <a:t>         -36        -121         441         676        -961</a:t>
            </a:r>
          </a:p>
          <a:p>
            <a:r>
              <a:rPr lang="en-US" smtClean="0">
                <a:latin typeface="Arial" pitchFamily="34" charset="0"/>
              </a:rPr>
              <a:t>          49         169        -625        -961        1369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A167324-9B12-415F-A43F-FE68054155E0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The optimization toolbox of matlab contains a quadratic programming solver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9149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0EBDE33-1FD1-4583-BDFE-65535C464073}" type="slidenum">
              <a:rPr lang="en-US" sz="1200"/>
              <a:pPr eaLnBrk="1" hangingPunct="1"/>
              <a:t>40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5462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20B2D86-1626-447F-B392-9BE3D674A53D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9251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3107645-3BF8-49ED-A510-115DB54BDC08}" type="slidenum">
              <a:rPr lang="en-US" sz="1200"/>
              <a:pPr eaLnBrk="1" hangingPunct="1"/>
              <a:t>41</a:t>
            </a:fld>
            <a:endParaRPr lang="en-US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9354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5FB29D2-09A8-4D51-8674-E2A6D5DC4F47}" type="slidenum">
              <a:rPr lang="en-US" sz="1200"/>
              <a:pPr eaLnBrk="1" hangingPunct="1"/>
              <a:t>42</a:t>
            </a:fld>
            <a:endParaRPr lang="en-US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10B2352-C9EA-4145-A39D-97757BB7EC0E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Despite violating Mercer condition, the sigmoid kernel function can still work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9558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D98FCFC-B314-4DEC-808B-1667B4864663}" type="slidenum">
              <a:rPr lang="en-US" sz="1200"/>
              <a:pPr eaLnBrk="1" hangingPunct="1"/>
              <a:t>44</a:t>
            </a:fld>
            <a:endParaRPr lang="en-US" sz="12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D4BC850-6691-438D-87CF-8DB8C98A65F7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Despite violating Mercer condition, the sigmoid kernel function can still work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9763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FFD1B1B-F367-4508-A312-71F4BDD6413B}" type="slidenum">
              <a:rPr lang="en-US" sz="1200"/>
              <a:pPr eaLnBrk="1" hangingPunct="1"/>
              <a:t>46</a:t>
            </a:fld>
            <a:endParaRPr lang="en-US" sz="12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9866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2CEC180-1672-480B-BC99-07A2036894FA}" type="slidenum">
              <a:rPr lang="en-US" sz="1200"/>
              <a:pPr eaLnBrk="1" hangingPunct="1"/>
              <a:t>47</a:t>
            </a:fld>
            <a:endParaRPr lang="en-US" sz="12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9968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B767161-2609-4FA8-8CE0-588A043D154B}" type="slidenum">
              <a:rPr lang="en-US" sz="1200"/>
              <a:pPr eaLnBrk="1" hangingPunct="1"/>
              <a:t>48</a:t>
            </a:fld>
            <a:endParaRPr lang="en-US" sz="12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20070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499F779-F6FA-434C-A7E1-375747DA3E34}" type="slidenum">
              <a:rPr lang="en-US" sz="1200"/>
              <a:pPr eaLnBrk="1" hangingPunct="1"/>
              <a:t>49</a:t>
            </a:fld>
            <a:endParaRPr lang="en-US" sz="12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58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20582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DC1FBB1-EDB5-4B0F-8B7C-50EF1A9AD016}" type="slidenum">
              <a:rPr lang="en-US" sz="1200"/>
              <a:pPr eaLnBrk="1" hangingPunct="1"/>
              <a:t>50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78E8679-C6B3-4C9E-9E05-A83AE48C9751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CH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20685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1C226C9-F23D-4D19-AEF8-1A9BC8EFD4EC}" type="slidenum">
              <a:rPr lang="en-US" sz="1200"/>
              <a:pPr eaLnBrk="1" hangingPunct="1"/>
              <a:t>53</a:t>
            </a:fld>
            <a:endParaRPr lang="en-US" sz="12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787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20787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049052B-2B30-4CF3-92F9-D8F07A987B7E}" type="slidenum">
              <a:rPr lang="en-US" sz="1200"/>
              <a:pPr eaLnBrk="1" hangingPunct="1"/>
              <a:t>54</a:t>
            </a:fld>
            <a:endParaRPr lang="en-US" sz="12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20890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929DD40-92D7-47DE-86F2-889D2A12D2A4}" type="slidenum">
              <a:rPr lang="en-US" sz="1200"/>
              <a:pPr eaLnBrk="1" hangingPunct="1"/>
              <a:t>55</a:t>
            </a:fld>
            <a:endParaRPr lang="en-US" sz="12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094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21094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A2DA52D-AB14-4366-B773-FC14FAE53F6A}" type="slidenum">
              <a:rPr lang="en-US" sz="1200"/>
              <a:pPr eaLnBrk="1" hangingPunct="1"/>
              <a:t>56</a:t>
            </a:fld>
            <a:endParaRPr lang="en-US" sz="12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21197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2C1D987-BD93-42C7-B892-419FC4B43329}" type="slidenum">
              <a:rPr lang="en-US" sz="1200"/>
              <a:pPr eaLnBrk="1" hangingPunct="1"/>
              <a:t>57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B6A1522-5F98-4C0D-BABF-FC4C59962C40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CH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F4895FB-E77F-42C4-869A-6983C07EF5CE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CH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5974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2FF1603-9288-4AFB-AEED-6C48179B622B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6077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286" indent="-281264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055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5077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5099" indent="-225011" defTabSz="91410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E94A39F-3CD5-4C79-9DCF-C66DA90290D1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E7F4-1958-40B6-9B44-7A509A3E223E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DB1A-C873-4DF8-AEF2-A36D8A98A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753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E7F4-1958-40B6-9B44-7A509A3E223E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DB1A-C873-4DF8-AEF2-A36D8A98A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178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E7F4-1958-40B6-9B44-7A509A3E223E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DB1A-C873-4DF8-AEF2-A36D8A98A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240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E7F4-1958-40B6-9B44-7A509A3E223E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DB1A-C873-4DF8-AEF2-A36D8A98A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944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E7F4-1958-40B6-9B44-7A509A3E223E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DB1A-C873-4DF8-AEF2-A36D8A98A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262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E7F4-1958-40B6-9B44-7A509A3E223E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DB1A-C873-4DF8-AEF2-A36D8A98A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627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E7F4-1958-40B6-9B44-7A509A3E223E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DB1A-C873-4DF8-AEF2-A36D8A98A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745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E7F4-1958-40B6-9B44-7A509A3E223E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DB1A-C873-4DF8-AEF2-A36D8A98A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781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E7F4-1958-40B6-9B44-7A509A3E223E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DB1A-C873-4DF8-AEF2-A36D8A98A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368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E7F4-1958-40B6-9B44-7A509A3E223E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DB1A-C873-4DF8-AEF2-A36D8A98A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443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E7F4-1958-40B6-9B44-7A509A3E223E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DB1A-C873-4DF8-AEF2-A36D8A98A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77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AE7F4-1958-40B6-9B44-7A509A3E223E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ADB1A-C873-4DF8-AEF2-A36D8A98A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03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7.xml"/><Relationship Id="rId7" Type="http://schemas.openxmlformats.org/officeDocument/2006/relationships/oleObject" Target="../embeddings/oleObject4.bin"/><Relationship Id="rId2" Type="http://schemas.openxmlformats.org/officeDocument/2006/relationships/tags" Target="../tags/tag1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0.xml"/><Relationship Id="rId7" Type="http://schemas.openxmlformats.org/officeDocument/2006/relationships/image" Target="../media/image18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1.png"/><Relationship Id="rId4" Type="http://schemas.openxmlformats.org/officeDocument/2006/relationships/tags" Target="../tags/tag21.xml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26.xml"/><Relationship Id="rId7" Type="http://schemas.openxmlformats.org/officeDocument/2006/relationships/image" Target="../media/image25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30.xml"/><Relationship Id="rId7" Type="http://schemas.openxmlformats.org/officeDocument/2006/relationships/image" Target="../media/image2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1.png"/><Relationship Id="rId4" Type="http://schemas.openxmlformats.org/officeDocument/2006/relationships/tags" Target="../tags/tag31.xml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erical.rl.ac.uk/qp/qp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tags" Target="../tags/tag34.xml"/><Relationship Id="rId16" Type="http://schemas.openxmlformats.org/officeDocument/2006/relationships/image" Target="../media/image38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33.png"/><Relationship Id="rId5" Type="http://schemas.openxmlformats.org/officeDocument/2006/relationships/tags" Target="../tags/tag37.xml"/><Relationship Id="rId15" Type="http://schemas.openxmlformats.org/officeDocument/2006/relationships/image" Target="../media/image37.png"/><Relationship Id="rId10" Type="http://schemas.openxmlformats.org/officeDocument/2006/relationships/notesSlide" Target="../notesSlides/notesSlide17.xml"/><Relationship Id="rId4" Type="http://schemas.openxmlformats.org/officeDocument/2006/relationships/tags" Target="../tags/tag3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42.xml"/><Relationship Id="rId7" Type="http://schemas.openxmlformats.org/officeDocument/2006/relationships/image" Target="../media/image43.png"/><Relationship Id="rId2" Type="http://schemas.openxmlformats.org/officeDocument/2006/relationships/tags" Target="../tags/tag4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2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44.xml"/><Relationship Id="rId7" Type="http://schemas.openxmlformats.org/officeDocument/2006/relationships/image" Target="../media/image53.png"/><Relationship Id="rId2" Type="http://schemas.openxmlformats.org/officeDocument/2006/relationships/tags" Target="../tags/tag43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45.xml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48.xml"/><Relationship Id="rId7" Type="http://schemas.openxmlformats.org/officeDocument/2006/relationships/image" Target="../media/image58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57.png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51.xml"/><Relationship Id="rId7" Type="http://schemas.openxmlformats.org/officeDocument/2006/relationships/image" Target="../media/image61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60.png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54.xml"/><Relationship Id="rId7" Type="http://schemas.openxmlformats.org/officeDocument/2006/relationships/image" Target="../media/image66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Relationship Id="rId9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58.xml"/><Relationship Id="rId7" Type="http://schemas.openxmlformats.org/officeDocument/2006/relationships/image" Target="../media/image69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2.png"/><Relationship Id="rId4" Type="http://schemas.openxmlformats.org/officeDocument/2006/relationships/tags" Target="../tags/tag59.xml"/><Relationship Id="rId9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65.xml"/><Relationship Id="rId7" Type="http://schemas.openxmlformats.org/officeDocument/2006/relationships/notesSlide" Target="../notesSlides/notesSlide38.xml"/><Relationship Id="rId12" Type="http://schemas.openxmlformats.org/officeDocument/2006/relationships/image" Target="../media/image80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9.png"/><Relationship Id="rId5" Type="http://schemas.openxmlformats.org/officeDocument/2006/relationships/tags" Target="../tags/tag67.xml"/><Relationship Id="rId10" Type="http://schemas.openxmlformats.org/officeDocument/2006/relationships/image" Target="../media/image78.png"/><Relationship Id="rId4" Type="http://schemas.openxmlformats.org/officeDocument/2006/relationships/tags" Target="../tags/tag66.xml"/><Relationship Id="rId9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1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tags" Target="../tags/tag70.xml"/><Relationship Id="rId7" Type="http://schemas.openxmlformats.org/officeDocument/2006/relationships/image" Target="../media/image83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82.png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-machines.org/" TargetMode="External"/><Relationship Id="rId7" Type="http://schemas.openxmlformats.org/officeDocument/2006/relationships/hyperlink" Target="http://www.clopinet.com/isabelle/Projects/SVM/applist.html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ernel-machines.org/papers/tutorial-nips.ps.gz" TargetMode="External"/><Relationship Id="rId5" Type="http://schemas.openxmlformats.org/officeDocument/2006/relationships/hyperlink" Target="http://www.support-vector.net/icml-tutorial.pdf" TargetMode="External"/><Relationship Id="rId4" Type="http://schemas.openxmlformats.org/officeDocument/2006/relationships/hyperlink" Target="http://www.support-vector.net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oleObject" Target="../embeddings/oleObject2.bin"/><Relationship Id="rId3" Type="http://schemas.openxmlformats.org/officeDocument/2006/relationships/tags" Target="../tags/tag2.xml"/><Relationship Id="rId7" Type="http://schemas.openxmlformats.org/officeDocument/2006/relationships/notesSlide" Target="../notesSlides/notesSlide5.xml"/><Relationship Id="rId12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4.xml"/><Relationship Id="rId10" Type="http://schemas.openxmlformats.org/officeDocument/2006/relationships/image" Target="../media/image6.png"/><Relationship Id="rId4" Type="http://schemas.openxmlformats.org/officeDocument/2006/relationships/tags" Target="../tags/tag3.xml"/><Relationship Id="rId9" Type="http://schemas.openxmlformats.org/officeDocument/2006/relationships/image" Target="../media/image5.png"/><Relationship Id="rId1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tags" Target="../tags/tag9.xml"/><Relationship Id="rId10" Type="http://schemas.openxmlformats.org/officeDocument/2006/relationships/image" Target="../media/image6.png"/><Relationship Id="rId4" Type="http://schemas.openxmlformats.org/officeDocument/2006/relationships/tags" Target="../tags/tag8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2.xml"/><Relationship Id="rId7" Type="http://schemas.openxmlformats.org/officeDocument/2006/relationships/image" Target="../media/image10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5.xml"/><Relationship Id="rId7" Type="http://schemas.openxmlformats.org/officeDocument/2006/relationships/image" Target="../media/image13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39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idx="1"/>
          </p:nvPr>
        </p:nvSpPr>
        <p:spPr>
          <a:xfrm>
            <a:off x="399256" y="748145"/>
            <a:ext cx="8040688" cy="3733800"/>
          </a:xfrm>
        </p:spPr>
        <p:txBody>
          <a:bodyPr/>
          <a:lstStyle/>
          <a:p>
            <a:pPr eaLnBrk="1" hangingPunct="1"/>
            <a:r>
              <a:rPr lang="en-US" dirty="0" smtClean="0"/>
              <a:t>Setting the gradient of     w.r.t. </a:t>
            </a:r>
            <a:r>
              <a:rPr lang="en-US" b="1" dirty="0" smtClean="0"/>
              <a:t>w</a:t>
            </a:r>
            <a:r>
              <a:rPr lang="en-US" dirty="0" smtClean="0"/>
              <a:t> and b to zero, we have</a:t>
            </a:r>
            <a:endParaRPr lang="en-US" b="1" dirty="0" smtClean="0"/>
          </a:p>
        </p:txBody>
      </p:sp>
      <p:sp>
        <p:nvSpPr>
          <p:cNvPr id="3277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8770207-B5E0-4CD9-81ED-83CBFF5F0400}" type="slidenum">
              <a:rPr lang="en-US" sz="1400" smtClean="0"/>
              <a:pPr eaLnBrk="1" hangingPunct="1"/>
              <a:t>10</a:t>
            </a:fld>
            <a:endParaRPr lang="en-US" sz="1400" smtClean="0"/>
          </a:p>
        </p:txBody>
      </p:sp>
      <p:pic>
        <p:nvPicPr>
          <p:cNvPr id="32774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800600"/>
            <a:ext cx="619442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557212" y="76200"/>
            <a:ext cx="802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3200" dirty="0">
                <a:solidFill>
                  <a:schemeClr val="tx2"/>
                </a:solidFill>
              </a:rPr>
              <a:t>Gradient with respect to </a:t>
            </a:r>
            <a:r>
              <a:rPr lang="en-US" sz="3200" i="1" dirty="0">
                <a:solidFill>
                  <a:schemeClr val="tx2"/>
                </a:solidFill>
              </a:rPr>
              <a:t>w</a:t>
            </a:r>
            <a:r>
              <a:rPr lang="en-US" sz="3200" dirty="0">
                <a:solidFill>
                  <a:schemeClr val="tx2"/>
                </a:solidFill>
              </a:rPr>
              <a:t> and </a:t>
            </a:r>
            <a:r>
              <a:rPr lang="en-US" sz="3200" i="1" dirty="0">
                <a:solidFill>
                  <a:schemeClr val="tx2"/>
                </a:solidFill>
              </a:rPr>
              <a:t>b</a:t>
            </a:r>
          </a:p>
        </p:txBody>
      </p:sp>
      <p:graphicFrame>
        <p:nvGraphicFramePr>
          <p:cNvPr id="32770" name="Object 9"/>
          <p:cNvGraphicFramePr>
            <a:graphicFrameLocks noChangeAspect="1"/>
          </p:cNvGraphicFramePr>
          <p:nvPr/>
        </p:nvGraphicFramePr>
        <p:xfrm>
          <a:off x="434975" y="4784725"/>
          <a:ext cx="1736725" cy="2073275"/>
        </p:xfrm>
        <a:graphic>
          <a:graphicData uri="http://schemas.openxmlformats.org/presentationml/2006/ole">
            <p:oleObj spid="_x0000_s3082" name="Equation" r:id="rId7" imgW="850900" imgH="1016000" progId="Equation.3">
              <p:embed/>
            </p:oleObj>
          </a:graphicData>
        </a:graphic>
      </p:graphicFrame>
      <p:pic>
        <p:nvPicPr>
          <p:cNvPr id="32776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94016" b="27429"/>
          <a:stretch>
            <a:fillRect/>
          </a:stretch>
        </p:blipFill>
        <p:spPr bwMode="auto">
          <a:xfrm>
            <a:off x="4724400" y="723900"/>
            <a:ext cx="30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71" name="Object 13"/>
          <p:cNvGraphicFramePr>
            <a:graphicFrameLocks noChangeAspect="1"/>
          </p:cNvGraphicFramePr>
          <p:nvPr/>
        </p:nvGraphicFramePr>
        <p:xfrm>
          <a:off x="838200" y="1752600"/>
          <a:ext cx="6248400" cy="2270125"/>
        </p:xfrm>
        <a:graphic>
          <a:graphicData uri="http://schemas.openxmlformats.org/presentationml/2006/ole">
            <p:oleObj spid="_x0000_s3083" name="Equation" r:id="rId9" imgW="2590800" imgH="939800" progId="Equation.3">
              <p:embed/>
            </p:oleObj>
          </a:graphicData>
        </a:graphic>
      </p:graphicFrame>
      <p:sp>
        <p:nvSpPr>
          <p:cNvPr id="32777" name="Text Box 14"/>
          <p:cNvSpPr txBox="1">
            <a:spLocks noChangeArrowheads="1"/>
          </p:cNvSpPr>
          <p:nvPr/>
        </p:nvSpPr>
        <p:spPr bwMode="auto">
          <a:xfrm>
            <a:off x="2514600" y="3962400"/>
            <a:ext cx="636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/>
              <a:t>n: no of examples, m: dimension of the space</a:t>
            </a:r>
          </a:p>
        </p:txBody>
      </p:sp>
    </p:spTree>
    <p:extLst>
      <p:ext uri="{BB962C8B-B14F-4D97-AF65-F5344CB8AC3E}">
        <p14:creationId xmlns="" xmlns:p14="http://schemas.microsoft.com/office/powerpoint/2010/main" val="23626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Dual Problem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If we substitute                             to     , we have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Since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This is a function of </a:t>
            </a:r>
            <a:r>
              <a:rPr lang="en-US" dirty="0" err="1" smtClean="0">
                <a:latin typeface="Symbol" pitchFamily="18" charset="2"/>
              </a:rPr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only</a:t>
            </a:r>
          </a:p>
        </p:txBody>
      </p:sp>
      <p:sp>
        <p:nvSpPr>
          <p:cNvPr id="6246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3B91104-7592-40A4-836A-1890403A4A5A}" type="slidenum">
              <a:rPr lang="en-US" sz="1400" smtClean="0"/>
              <a:pPr eaLnBrk="1" hangingPunct="1"/>
              <a:t>11</a:t>
            </a:fld>
            <a:endParaRPr lang="en-US" sz="1400" smtClean="0"/>
          </a:p>
        </p:txBody>
      </p:sp>
      <p:pic>
        <p:nvPicPr>
          <p:cNvPr id="62469" name="Picture 10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45" y="1459345"/>
            <a:ext cx="17526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10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01800"/>
            <a:ext cx="1778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103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905000"/>
            <a:ext cx="8394700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103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95800"/>
            <a:ext cx="1296988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199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Dual Problem</a:t>
            </a:r>
          </a:p>
        </p:txBody>
      </p:sp>
      <p:sp>
        <p:nvSpPr>
          <p:cNvPr id="63491" name="Rectangle 4099"/>
          <p:cNvSpPr>
            <a:spLocks noGrp="1" noChangeArrowheads="1"/>
          </p:cNvSpPr>
          <p:nvPr>
            <p:ph idx="1"/>
          </p:nvPr>
        </p:nvSpPr>
        <p:spPr>
          <a:xfrm>
            <a:off x="381000" y="1266825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The new objective function is in terms of </a:t>
            </a:r>
            <a:r>
              <a:rPr lang="en-US" sz="2000" dirty="0" err="1" smtClean="0">
                <a:latin typeface="Symbol" pitchFamily="18" charset="2"/>
              </a:rPr>
              <a:t>a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only</a:t>
            </a:r>
          </a:p>
          <a:p>
            <a:pPr eaLnBrk="1" hangingPunct="1"/>
            <a:r>
              <a:rPr lang="en-US" sz="2000" dirty="0" smtClean="0"/>
              <a:t>It is known as the dual problem: if we know </a:t>
            </a:r>
            <a:r>
              <a:rPr lang="en-US" sz="2000" b="1" dirty="0" smtClean="0"/>
              <a:t>w</a:t>
            </a:r>
            <a:r>
              <a:rPr lang="en-US" sz="2000" dirty="0" smtClean="0"/>
              <a:t>, we know all </a:t>
            </a:r>
            <a:r>
              <a:rPr lang="en-US" sz="2000" dirty="0" err="1" smtClean="0">
                <a:latin typeface="Symbol" pitchFamily="18" charset="2"/>
              </a:rPr>
              <a:t>a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; if we know all </a:t>
            </a:r>
            <a:r>
              <a:rPr lang="en-US" sz="2000" dirty="0" err="1" smtClean="0">
                <a:latin typeface="Symbol" pitchFamily="18" charset="2"/>
              </a:rPr>
              <a:t>a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, we know </a:t>
            </a:r>
            <a:r>
              <a:rPr lang="en-US" sz="2000" b="1" dirty="0" smtClean="0"/>
              <a:t>w</a:t>
            </a:r>
          </a:p>
          <a:p>
            <a:pPr eaLnBrk="1" hangingPunct="1"/>
            <a:r>
              <a:rPr lang="en-US" sz="2000" dirty="0" smtClean="0"/>
              <a:t>The original problem is known as the primal problem</a:t>
            </a:r>
          </a:p>
          <a:p>
            <a:pPr eaLnBrk="1" hangingPunct="1"/>
            <a:r>
              <a:rPr lang="en-US" sz="2000" dirty="0" smtClean="0"/>
              <a:t>The objective function of the dual problem needs to be maximized (comes out from the KKT theory)</a:t>
            </a:r>
          </a:p>
          <a:p>
            <a:pPr eaLnBrk="1" hangingPunct="1"/>
            <a:r>
              <a:rPr lang="en-US" sz="2000" dirty="0" smtClean="0"/>
              <a:t>The dual problem is therefore:</a:t>
            </a:r>
          </a:p>
        </p:txBody>
      </p:sp>
      <p:sp>
        <p:nvSpPr>
          <p:cNvPr id="63492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ADA1988-21B6-4EFA-BDD1-77199B82E9B5}" type="slidenum">
              <a:rPr lang="en-US" sz="1400" smtClean="0"/>
              <a:pPr eaLnBrk="1" hangingPunct="1"/>
              <a:t>12</a:t>
            </a:fld>
            <a:endParaRPr lang="en-US" sz="1400" smtClean="0"/>
          </a:p>
        </p:txBody>
      </p:sp>
      <p:pic>
        <p:nvPicPr>
          <p:cNvPr id="63493" name="Picture 410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4956175"/>
            <a:ext cx="5330825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410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93" y="3989658"/>
            <a:ext cx="5638800" cy="71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5" name="Text Box 4102"/>
          <p:cNvSpPr txBox="1">
            <a:spLocks noChangeArrowheads="1"/>
          </p:cNvSpPr>
          <p:nvPr/>
        </p:nvSpPr>
        <p:spPr bwMode="auto">
          <a:xfrm>
            <a:off x="517525" y="5824538"/>
            <a:ext cx="3978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Properties of </a:t>
            </a:r>
            <a:r>
              <a:rPr lang="en-US" sz="1800">
                <a:latin typeface="Symbol" pitchFamily="18" charset="2"/>
              </a:rPr>
              <a:t>a</a:t>
            </a:r>
            <a:r>
              <a:rPr lang="en-US" sz="1800" baseline="-25000"/>
              <a:t>i</a:t>
            </a:r>
            <a:r>
              <a:rPr lang="en-US" sz="1800"/>
              <a:t> when we introduce the Lagrange multipliers</a:t>
            </a:r>
          </a:p>
        </p:txBody>
      </p:sp>
      <p:sp>
        <p:nvSpPr>
          <p:cNvPr id="63496" name="Text Box 4103"/>
          <p:cNvSpPr txBox="1">
            <a:spLocks noChangeArrowheads="1"/>
          </p:cNvSpPr>
          <p:nvPr/>
        </p:nvSpPr>
        <p:spPr bwMode="auto">
          <a:xfrm>
            <a:off x="5089525" y="5835650"/>
            <a:ext cx="3978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 dirty="0"/>
              <a:t>The result when we differentiate the original </a:t>
            </a:r>
            <a:r>
              <a:rPr lang="en-US" sz="1800" dirty="0" err="1"/>
              <a:t>Lagrangian</a:t>
            </a:r>
            <a:r>
              <a:rPr lang="en-US" sz="1800" dirty="0"/>
              <a:t> w.r.t. b</a:t>
            </a:r>
          </a:p>
        </p:txBody>
      </p:sp>
      <p:sp>
        <p:nvSpPr>
          <p:cNvPr id="63497" name="AutoShape 4104"/>
          <p:cNvSpPr>
            <a:spLocks noChangeArrowheads="1"/>
          </p:cNvSpPr>
          <p:nvPr/>
        </p:nvSpPr>
        <p:spPr bwMode="auto">
          <a:xfrm rot="-7243134">
            <a:off x="2895600" y="54864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3498" name="AutoShape 4105"/>
          <p:cNvSpPr>
            <a:spLocks noChangeArrowheads="1"/>
          </p:cNvSpPr>
          <p:nvPr/>
        </p:nvSpPr>
        <p:spPr bwMode="auto">
          <a:xfrm rot="6370467">
            <a:off x="6553200" y="5181600"/>
            <a:ext cx="304800" cy="9144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461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Dual Problem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0788"/>
            <a:ext cx="8229600" cy="4525963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lvl="4" eaLnBrk="1" hangingPunct="1"/>
            <a:endParaRPr lang="en-US" sz="800" dirty="0" smtClean="0"/>
          </a:p>
          <a:p>
            <a:pPr eaLnBrk="1" hangingPunct="1"/>
            <a:r>
              <a:rPr lang="en-US" dirty="0" smtClean="0"/>
              <a:t>This is a quadratic programming (QP) problem</a:t>
            </a:r>
          </a:p>
          <a:p>
            <a:pPr lvl="1" eaLnBrk="1" hangingPunct="1"/>
            <a:r>
              <a:rPr lang="en-US" dirty="0" smtClean="0"/>
              <a:t>A global maximum of </a:t>
            </a:r>
            <a:r>
              <a:rPr lang="en-US" dirty="0" err="1" smtClean="0">
                <a:latin typeface="Symbol" pitchFamily="18" charset="2"/>
              </a:rPr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can always be found</a:t>
            </a:r>
          </a:p>
          <a:p>
            <a:pPr lvl="4" eaLnBrk="1" hangingPunct="1"/>
            <a:endParaRPr lang="en-US" sz="1600" dirty="0" smtClean="0"/>
          </a:p>
          <a:p>
            <a:pPr eaLnBrk="1" hangingPunct="1"/>
            <a:r>
              <a:rPr lang="en-US" b="1" dirty="0" smtClean="0"/>
              <a:t>w</a:t>
            </a:r>
            <a:r>
              <a:rPr lang="en-US" dirty="0" smtClean="0"/>
              <a:t> can be recovered by</a:t>
            </a:r>
          </a:p>
        </p:txBody>
      </p:sp>
      <p:sp>
        <p:nvSpPr>
          <p:cNvPr id="64516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893F0B2-0F2C-4506-A635-DFA64594E6D1}" type="slidenum">
              <a:rPr lang="en-US" sz="1400" smtClean="0"/>
              <a:pPr eaLnBrk="1" hangingPunct="1"/>
              <a:t>13</a:t>
            </a:fld>
            <a:endParaRPr lang="en-US" sz="1400" smtClean="0"/>
          </a:p>
        </p:txBody>
      </p:sp>
      <p:pic>
        <p:nvPicPr>
          <p:cNvPr id="64517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5188"/>
            <a:ext cx="457200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20788"/>
            <a:ext cx="73152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906097"/>
            <a:ext cx="2743200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866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Characteristics of the Solution</a:t>
            </a:r>
          </a:p>
        </p:txBody>
      </p:sp>
      <p:sp>
        <p:nvSpPr>
          <p:cNvPr id="65539" name="Rectangle 30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077200" cy="5410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Many of the </a:t>
            </a:r>
            <a:r>
              <a:rPr lang="en-US" smtClean="0">
                <a:latin typeface="Symbol" pitchFamily="18" charset="2"/>
              </a:rPr>
              <a:t>a</a:t>
            </a:r>
            <a:r>
              <a:rPr lang="en-US" baseline="-25000" smtClean="0"/>
              <a:t>i</a:t>
            </a:r>
            <a:r>
              <a:rPr lang="en-US" smtClean="0"/>
              <a:t> are zero</a:t>
            </a:r>
          </a:p>
          <a:p>
            <a:pPr lvl="1" eaLnBrk="1" hangingPunct="1"/>
            <a:r>
              <a:rPr lang="en-US" b="1" smtClean="0"/>
              <a:t>w</a:t>
            </a:r>
            <a:r>
              <a:rPr lang="en-US" smtClean="0"/>
              <a:t> is a linear combination of a small number of data points</a:t>
            </a:r>
          </a:p>
          <a:p>
            <a:pPr lvl="1" eaLnBrk="1" hangingPunct="1"/>
            <a:r>
              <a:rPr lang="en-US" smtClean="0"/>
              <a:t>This “sparse” representation can be viewed as data compression as in the construction of knn classifier</a:t>
            </a:r>
          </a:p>
          <a:p>
            <a:pPr eaLnBrk="1" hangingPunct="1"/>
            <a:endParaRPr lang="en-US" sz="2300" b="1" smtClean="0"/>
          </a:p>
          <a:p>
            <a:pPr eaLnBrk="1" hangingPunct="1"/>
            <a:r>
              <a:rPr lang="en-US" sz="2300" b="1" smtClean="0"/>
              <a:t>x</a:t>
            </a:r>
            <a:r>
              <a:rPr lang="en-US" sz="2300" baseline="-25000" smtClean="0"/>
              <a:t>i</a:t>
            </a:r>
            <a:r>
              <a:rPr lang="en-US" sz="2300" smtClean="0"/>
              <a:t> with non-zero </a:t>
            </a:r>
            <a:r>
              <a:rPr lang="en-US" sz="2300" smtClean="0">
                <a:latin typeface="Symbol" pitchFamily="18" charset="2"/>
              </a:rPr>
              <a:t>a</a:t>
            </a:r>
            <a:r>
              <a:rPr lang="en-US" sz="2300" baseline="-25000" smtClean="0"/>
              <a:t>i</a:t>
            </a:r>
            <a:r>
              <a:rPr lang="en-US" sz="2300" smtClean="0"/>
              <a:t> are called support vectors (SV)</a:t>
            </a:r>
          </a:p>
          <a:p>
            <a:pPr lvl="1" eaLnBrk="1" hangingPunct="1"/>
            <a:r>
              <a:rPr lang="en-US" smtClean="0"/>
              <a:t>The decision boundary is determined only by the SV</a:t>
            </a:r>
          </a:p>
          <a:p>
            <a:pPr lvl="1" eaLnBrk="1" hangingPunct="1"/>
            <a:r>
              <a:rPr lang="en-US" smtClean="0"/>
              <a:t>Let </a:t>
            </a:r>
            <a:r>
              <a:rPr lang="en-US" i="1" smtClean="0"/>
              <a:t>t</a:t>
            </a:r>
            <a:r>
              <a:rPr lang="en-US" baseline="-25000" smtClean="0"/>
              <a:t>j</a:t>
            </a:r>
            <a:r>
              <a:rPr lang="en-US" smtClean="0"/>
              <a:t> (</a:t>
            </a:r>
            <a:r>
              <a:rPr lang="en-US" i="1" smtClean="0"/>
              <a:t>j</a:t>
            </a:r>
            <a:r>
              <a:rPr lang="en-US" smtClean="0"/>
              <a:t>=1, ..., </a:t>
            </a:r>
            <a:r>
              <a:rPr lang="en-US" i="1" smtClean="0"/>
              <a:t>s</a:t>
            </a:r>
            <a:r>
              <a:rPr lang="en-US" smtClean="0"/>
              <a:t>) be the indices of the </a:t>
            </a:r>
            <a:r>
              <a:rPr lang="en-US" i="1" smtClean="0"/>
              <a:t>s</a:t>
            </a:r>
            <a:r>
              <a:rPr lang="en-US" smtClean="0"/>
              <a:t> support vectors. We can write</a:t>
            </a:r>
            <a:endParaRPr lang="en-US" i="1" smtClean="0"/>
          </a:p>
          <a:p>
            <a:pPr lvl="1" eaLnBrk="1" hangingPunct="1">
              <a:lnSpc>
                <a:spcPct val="120000"/>
              </a:lnSpc>
            </a:pPr>
            <a:endParaRPr lang="en-US" smtClean="0"/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Note: </a:t>
            </a:r>
            <a:r>
              <a:rPr lang="en-US" b="1" smtClean="0"/>
              <a:t>w</a:t>
            </a:r>
            <a:r>
              <a:rPr lang="en-US" smtClean="0"/>
              <a:t> need not be formed explicitly</a:t>
            </a:r>
          </a:p>
        </p:txBody>
      </p:sp>
      <p:sp>
        <p:nvSpPr>
          <p:cNvPr id="65540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5E2B269-A512-4B15-A90B-A41B2733BB1E}" type="slidenum">
              <a:rPr lang="en-US" sz="1400" smtClean="0"/>
              <a:pPr eaLnBrk="1" hangingPunct="1"/>
              <a:t>14</a:t>
            </a:fld>
            <a:endParaRPr lang="en-US" sz="1400" smtClean="0"/>
          </a:p>
        </p:txBody>
      </p:sp>
      <p:pic>
        <p:nvPicPr>
          <p:cNvPr id="65541" name="Picture 3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181600"/>
            <a:ext cx="33099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82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Geometrical Interpretation</a:t>
            </a:r>
          </a:p>
        </p:txBody>
      </p:sp>
      <p:sp>
        <p:nvSpPr>
          <p:cNvPr id="6656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7FB6AF8-B6FB-4486-BB19-952960AC52FC}" type="slidenum">
              <a:rPr lang="en-US" sz="1400" smtClean="0"/>
              <a:pPr eaLnBrk="1" hangingPunct="1"/>
              <a:t>15</a:t>
            </a:fld>
            <a:endParaRPr lang="en-US" sz="1400" smtClean="0"/>
          </a:p>
        </p:txBody>
      </p:sp>
      <p:sp>
        <p:nvSpPr>
          <p:cNvPr id="66564" name="Text Box 56"/>
          <p:cNvSpPr txBox="1">
            <a:spLocks noChangeArrowheads="1"/>
          </p:cNvSpPr>
          <p:nvPr/>
        </p:nvSpPr>
        <p:spPr bwMode="auto">
          <a:xfrm>
            <a:off x="3352800" y="4495800"/>
            <a:ext cx="1135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Symbol" pitchFamily="18" charset="2"/>
              </a:rPr>
              <a:t>a</a:t>
            </a:r>
            <a:r>
              <a:rPr lang="en-US" baseline="-25000"/>
              <a:t>6</a:t>
            </a:r>
            <a:r>
              <a:rPr lang="en-US"/>
              <a:t>=1.4</a:t>
            </a:r>
          </a:p>
        </p:txBody>
      </p:sp>
      <p:sp>
        <p:nvSpPr>
          <p:cNvPr id="66565" name="Line 22"/>
          <p:cNvSpPr>
            <a:spLocks noChangeShapeType="1"/>
          </p:cNvSpPr>
          <p:nvPr/>
        </p:nvSpPr>
        <p:spPr bwMode="auto">
          <a:xfrm flipV="1">
            <a:off x="1219200" y="1611313"/>
            <a:ext cx="0" cy="42799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66" name="Line 23"/>
          <p:cNvSpPr>
            <a:spLocks noChangeShapeType="1"/>
          </p:cNvSpPr>
          <p:nvPr/>
        </p:nvSpPr>
        <p:spPr bwMode="auto">
          <a:xfrm flipV="1">
            <a:off x="1219200" y="5891213"/>
            <a:ext cx="40767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67" name="Oval 24"/>
          <p:cNvSpPr>
            <a:spLocks noChangeArrowheads="1"/>
          </p:cNvSpPr>
          <p:nvPr/>
        </p:nvSpPr>
        <p:spPr bwMode="auto">
          <a:xfrm>
            <a:off x="3971925" y="2427288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6568" name="Oval 25"/>
          <p:cNvSpPr>
            <a:spLocks noChangeArrowheads="1"/>
          </p:cNvSpPr>
          <p:nvPr/>
        </p:nvSpPr>
        <p:spPr bwMode="auto">
          <a:xfrm>
            <a:off x="4648200" y="3276600"/>
            <a:ext cx="204788" cy="2047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6569" name="Oval 26"/>
          <p:cNvSpPr>
            <a:spLocks noChangeArrowheads="1"/>
          </p:cNvSpPr>
          <p:nvPr/>
        </p:nvSpPr>
        <p:spPr bwMode="auto">
          <a:xfrm>
            <a:off x="5399088" y="3548063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6570" name="Oval 27"/>
          <p:cNvSpPr>
            <a:spLocks noChangeArrowheads="1"/>
          </p:cNvSpPr>
          <p:nvPr/>
        </p:nvSpPr>
        <p:spPr bwMode="auto">
          <a:xfrm>
            <a:off x="3359150" y="2630488"/>
            <a:ext cx="204788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6571" name="Oval 28"/>
          <p:cNvSpPr>
            <a:spLocks noChangeArrowheads="1"/>
          </p:cNvSpPr>
          <p:nvPr/>
        </p:nvSpPr>
        <p:spPr bwMode="auto">
          <a:xfrm>
            <a:off x="4684713" y="3956050"/>
            <a:ext cx="20320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6572" name="Rectangle 29"/>
          <p:cNvSpPr>
            <a:spLocks noChangeArrowheads="1"/>
          </p:cNvSpPr>
          <p:nvPr/>
        </p:nvSpPr>
        <p:spPr bwMode="auto">
          <a:xfrm>
            <a:off x="1676400" y="4038600"/>
            <a:ext cx="203200" cy="203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6573" name="Rectangle 30"/>
          <p:cNvSpPr>
            <a:spLocks noChangeArrowheads="1"/>
          </p:cNvSpPr>
          <p:nvPr/>
        </p:nvSpPr>
        <p:spPr bwMode="auto">
          <a:xfrm>
            <a:off x="3352800" y="4419600"/>
            <a:ext cx="204788" cy="203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6574" name="Rectangle 31"/>
          <p:cNvSpPr>
            <a:spLocks noChangeArrowheads="1"/>
          </p:cNvSpPr>
          <p:nvPr/>
        </p:nvSpPr>
        <p:spPr bwMode="auto">
          <a:xfrm>
            <a:off x="3054350" y="5076825"/>
            <a:ext cx="203200" cy="203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6575" name="Rectangle 33"/>
          <p:cNvSpPr>
            <a:spLocks noChangeArrowheads="1"/>
          </p:cNvSpPr>
          <p:nvPr/>
        </p:nvSpPr>
        <p:spPr bwMode="auto">
          <a:xfrm>
            <a:off x="1830388" y="4975225"/>
            <a:ext cx="204787" cy="203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6576" name="Rectangle 34"/>
          <p:cNvSpPr>
            <a:spLocks noChangeArrowheads="1"/>
          </p:cNvSpPr>
          <p:nvPr/>
        </p:nvSpPr>
        <p:spPr bwMode="auto">
          <a:xfrm>
            <a:off x="2035175" y="3446463"/>
            <a:ext cx="203200" cy="203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6577" name="Text Box 35"/>
          <p:cNvSpPr txBox="1">
            <a:spLocks noChangeArrowheads="1"/>
          </p:cNvSpPr>
          <p:nvPr/>
        </p:nvSpPr>
        <p:spPr bwMode="auto">
          <a:xfrm>
            <a:off x="1752600" y="5486400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Class 1</a:t>
            </a:r>
          </a:p>
        </p:txBody>
      </p:sp>
      <p:sp>
        <p:nvSpPr>
          <p:cNvPr id="66578" name="Text Box 36"/>
          <p:cNvSpPr txBox="1">
            <a:spLocks noChangeArrowheads="1"/>
          </p:cNvSpPr>
          <p:nvPr/>
        </p:nvSpPr>
        <p:spPr bwMode="auto">
          <a:xfrm>
            <a:off x="3048000" y="1447800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Class 2</a:t>
            </a:r>
          </a:p>
        </p:txBody>
      </p:sp>
      <p:sp>
        <p:nvSpPr>
          <p:cNvPr id="66579" name="Line 37"/>
          <p:cNvSpPr>
            <a:spLocks noChangeShapeType="1"/>
          </p:cNvSpPr>
          <p:nvPr/>
        </p:nvSpPr>
        <p:spPr bwMode="auto">
          <a:xfrm>
            <a:off x="2646363" y="1917700"/>
            <a:ext cx="3363912" cy="3362325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0" name="Line 38"/>
          <p:cNvSpPr>
            <a:spLocks noChangeShapeType="1"/>
          </p:cNvSpPr>
          <p:nvPr/>
        </p:nvSpPr>
        <p:spPr bwMode="auto">
          <a:xfrm>
            <a:off x="1320800" y="2427288"/>
            <a:ext cx="3632200" cy="3590925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1" name="Line 39"/>
          <p:cNvSpPr>
            <a:spLocks noChangeShapeType="1"/>
          </p:cNvSpPr>
          <p:nvPr/>
        </p:nvSpPr>
        <p:spPr bwMode="auto">
          <a:xfrm>
            <a:off x="1320800" y="1509713"/>
            <a:ext cx="4165600" cy="4129087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66582" name="Picture 4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410200"/>
            <a:ext cx="1905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3" name="Picture 4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800600"/>
            <a:ext cx="1828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4" name="Picture 4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943600"/>
            <a:ext cx="2133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5" name="Line 46"/>
          <p:cNvSpPr>
            <a:spLocks noChangeShapeType="1"/>
          </p:cNvSpPr>
          <p:nvPr/>
        </p:nvSpPr>
        <p:spPr bwMode="auto">
          <a:xfrm flipV="1">
            <a:off x="2849563" y="2427288"/>
            <a:ext cx="2141537" cy="224155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66586" name="Picture 4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971800"/>
            <a:ext cx="381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7" name="Text Box 51"/>
          <p:cNvSpPr txBox="1">
            <a:spLocks noChangeArrowheads="1"/>
          </p:cNvSpPr>
          <p:nvPr/>
        </p:nvSpPr>
        <p:spPr bwMode="auto">
          <a:xfrm>
            <a:off x="4876800" y="3886200"/>
            <a:ext cx="1135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Symbol" pitchFamily="18" charset="2"/>
              </a:rPr>
              <a:t>a</a:t>
            </a:r>
            <a:r>
              <a:rPr lang="en-US" baseline="-25000"/>
              <a:t>1</a:t>
            </a:r>
            <a:r>
              <a:rPr lang="en-US"/>
              <a:t>=0.8</a:t>
            </a:r>
          </a:p>
        </p:txBody>
      </p:sp>
      <p:sp>
        <p:nvSpPr>
          <p:cNvPr id="66588" name="Text Box 52"/>
          <p:cNvSpPr txBox="1">
            <a:spLocks noChangeArrowheads="1"/>
          </p:cNvSpPr>
          <p:nvPr/>
        </p:nvSpPr>
        <p:spPr bwMode="auto">
          <a:xfrm>
            <a:off x="5410200" y="3124200"/>
            <a:ext cx="87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Symbol" pitchFamily="18" charset="2"/>
              </a:rPr>
              <a:t>a</a:t>
            </a:r>
            <a:r>
              <a:rPr lang="en-US" baseline="-25000"/>
              <a:t>2</a:t>
            </a:r>
            <a:r>
              <a:rPr lang="en-US"/>
              <a:t>=0</a:t>
            </a:r>
          </a:p>
        </p:txBody>
      </p:sp>
      <p:sp>
        <p:nvSpPr>
          <p:cNvPr id="66589" name="Text Box 53"/>
          <p:cNvSpPr txBox="1">
            <a:spLocks noChangeArrowheads="1"/>
          </p:cNvSpPr>
          <p:nvPr/>
        </p:nvSpPr>
        <p:spPr bwMode="auto">
          <a:xfrm>
            <a:off x="2971800" y="5257800"/>
            <a:ext cx="87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Symbol" pitchFamily="18" charset="2"/>
              </a:rPr>
              <a:t>a</a:t>
            </a:r>
            <a:r>
              <a:rPr lang="en-US" baseline="-25000"/>
              <a:t>3</a:t>
            </a:r>
            <a:r>
              <a:rPr lang="en-US"/>
              <a:t>=0</a:t>
            </a:r>
          </a:p>
        </p:txBody>
      </p:sp>
      <p:sp>
        <p:nvSpPr>
          <p:cNvPr id="66590" name="Text Box 54"/>
          <p:cNvSpPr txBox="1">
            <a:spLocks noChangeArrowheads="1"/>
          </p:cNvSpPr>
          <p:nvPr/>
        </p:nvSpPr>
        <p:spPr bwMode="auto">
          <a:xfrm>
            <a:off x="1295400" y="4114800"/>
            <a:ext cx="87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Symbol" pitchFamily="18" charset="2"/>
              </a:rPr>
              <a:t>a</a:t>
            </a:r>
            <a:r>
              <a:rPr lang="en-US" baseline="-25000"/>
              <a:t>4</a:t>
            </a:r>
            <a:r>
              <a:rPr lang="en-US"/>
              <a:t>=0</a:t>
            </a:r>
          </a:p>
        </p:txBody>
      </p:sp>
      <p:sp>
        <p:nvSpPr>
          <p:cNvPr id="66591" name="Text Box 55"/>
          <p:cNvSpPr txBox="1">
            <a:spLocks noChangeArrowheads="1"/>
          </p:cNvSpPr>
          <p:nvPr/>
        </p:nvSpPr>
        <p:spPr bwMode="auto">
          <a:xfrm>
            <a:off x="1066800" y="3276600"/>
            <a:ext cx="87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Symbol" pitchFamily="18" charset="2"/>
              </a:rPr>
              <a:t>a</a:t>
            </a:r>
            <a:r>
              <a:rPr lang="en-US" baseline="-25000"/>
              <a:t>5</a:t>
            </a:r>
            <a:r>
              <a:rPr lang="en-US"/>
              <a:t>=0</a:t>
            </a:r>
          </a:p>
        </p:txBody>
      </p:sp>
      <p:sp>
        <p:nvSpPr>
          <p:cNvPr id="66592" name="Text Box 58"/>
          <p:cNvSpPr txBox="1">
            <a:spLocks noChangeArrowheads="1"/>
          </p:cNvSpPr>
          <p:nvPr/>
        </p:nvSpPr>
        <p:spPr bwMode="auto">
          <a:xfrm>
            <a:off x="4648200" y="2895600"/>
            <a:ext cx="87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Symbol" pitchFamily="18" charset="2"/>
              </a:rPr>
              <a:t>a</a:t>
            </a:r>
            <a:r>
              <a:rPr lang="en-US" baseline="-25000"/>
              <a:t>7</a:t>
            </a:r>
            <a:r>
              <a:rPr lang="en-US"/>
              <a:t>=0</a:t>
            </a:r>
          </a:p>
        </p:txBody>
      </p:sp>
      <p:sp>
        <p:nvSpPr>
          <p:cNvPr id="66593" name="Text Box 59"/>
          <p:cNvSpPr txBox="1">
            <a:spLocks noChangeArrowheads="1"/>
          </p:cNvSpPr>
          <p:nvPr/>
        </p:nvSpPr>
        <p:spPr bwMode="auto">
          <a:xfrm>
            <a:off x="2743200" y="2209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Symbol" pitchFamily="18" charset="2"/>
              </a:rPr>
              <a:t>a</a:t>
            </a:r>
            <a:r>
              <a:rPr lang="en-US" baseline="-25000"/>
              <a:t>8</a:t>
            </a:r>
            <a:r>
              <a:rPr lang="en-US"/>
              <a:t>=0.6</a:t>
            </a:r>
          </a:p>
        </p:txBody>
      </p:sp>
      <p:sp>
        <p:nvSpPr>
          <p:cNvPr id="66594" name="Text Box 60"/>
          <p:cNvSpPr txBox="1">
            <a:spLocks noChangeArrowheads="1"/>
          </p:cNvSpPr>
          <p:nvPr/>
        </p:nvSpPr>
        <p:spPr bwMode="auto">
          <a:xfrm>
            <a:off x="1600200" y="5029200"/>
            <a:ext cx="87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Symbol" pitchFamily="18" charset="2"/>
              </a:rPr>
              <a:t>a</a:t>
            </a:r>
            <a:r>
              <a:rPr lang="en-US" baseline="-25000"/>
              <a:t>9</a:t>
            </a:r>
            <a:r>
              <a:rPr lang="en-US"/>
              <a:t>=0</a:t>
            </a:r>
          </a:p>
        </p:txBody>
      </p:sp>
      <p:sp>
        <p:nvSpPr>
          <p:cNvPr id="66595" name="Text Box 61"/>
          <p:cNvSpPr txBox="1">
            <a:spLocks noChangeArrowheads="1"/>
          </p:cNvSpPr>
          <p:nvPr/>
        </p:nvSpPr>
        <p:spPr bwMode="auto">
          <a:xfrm>
            <a:off x="3962400" y="2057400"/>
            <a:ext cx="98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Symbol" pitchFamily="18" charset="2"/>
              </a:rPr>
              <a:t>a</a:t>
            </a:r>
            <a:r>
              <a:rPr lang="en-US" baseline="-25000"/>
              <a:t>10</a:t>
            </a:r>
            <a:r>
              <a:rPr lang="en-US"/>
              <a:t>=0</a:t>
            </a:r>
          </a:p>
        </p:txBody>
      </p:sp>
    </p:spTree>
    <p:extLst>
      <p:ext uri="{BB962C8B-B14F-4D97-AF65-F5344CB8AC3E}">
        <p14:creationId xmlns="" xmlns:p14="http://schemas.microsoft.com/office/powerpoint/2010/main" val="5925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Characteristics of the Solution</a:t>
            </a:r>
          </a:p>
        </p:txBody>
      </p:sp>
      <p:sp>
        <p:nvSpPr>
          <p:cNvPr id="67587" name="Rectangle 30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077200" cy="5410200"/>
          </a:xfrm>
        </p:spPr>
        <p:txBody>
          <a:bodyPr/>
          <a:lstStyle/>
          <a:p>
            <a:pPr eaLnBrk="1" hangingPunct="1"/>
            <a:r>
              <a:rPr lang="en-US" dirty="0" smtClean="0"/>
              <a:t>For testing with a new data </a:t>
            </a:r>
            <a:r>
              <a:rPr lang="en-US" b="1" dirty="0" smtClean="0"/>
              <a:t>z</a:t>
            </a:r>
            <a:endParaRPr lang="en-US" sz="1000" dirty="0" smtClean="0"/>
          </a:p>
          <a:p>
            <a:pPr lvl="1" eaLnBrk="1" hangingPunct="1">
              <a:lnSpc>
                <a:spcPct val="120000"/>
              </a:lnSpc>
            </a:pPr>
            <a:endParaRPr lang="en-US" dirty="0" smtClean="0"/>
          </a:p>
          <a:p>
            <a:pPr lvl="1" eaLnBrk="1" hangingPunct="1">
              <a:lnSpc>
                <a:spcPct val="120000"/>
              </a:lnSpc>
            </a:pPr>
            <a:endParaRPr 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Compute                                                      	      and classify </a:t>
            </a:r>
            <a:r>
              <a:rPr lang="en-US" b="1" dirty="0" smtClean="0"/>
              <a:t>z</a:t>
            </a:r>
            <a:r>
              <a:rPr lang="en-US" dirty="0" smtClean="0"/>
              <a:t> as class 1 if the sum is positive, and class 2 otherwise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lnSpc>
                <a:spcPct val="120000"/>
              </a:lnSpc>
            </a:pPr>
            <a:endParaRPr 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Note: </a:t>
            </a:r>
            <a:r>
              <a:rPr lang="en-US" b="1" dirty="0" smtClean="0"/>
              <a:t>w</a:t>
            </a:r>
            <a:r>
              <a:rPr lang="en-US" dirty="0" smtClean="0"/>
              <a:t> need not be formed explicitly</a:t>
            </a:r>
          </a:p>
        </p:txBody>
      </p:sp>
      <p:sp>
        <p:nvSpPr>
          <p:cNvPr id="6758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B19A9DB-0AF5-4CFA-B1CB-614EE9D592EC}" type="slidenum">
              <a:rPr lang="en-US" sz="1400" smtClean="0"/>
              <a:pPr eaLnBrk="1" hangingPunct="1"/>
              <a:t>16</a:t>
            </a:fld>
            <a:endParaRPr lang="en-US" sz="1400" smtClean="0"/>
          </a:p>
        </p:txBody>
      </p:sp>
      <p:pic>
        <p:nvPicPr>
          <p:cNvPr id="67589" name="Picture 3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47879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071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Quadratic Programming Problem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Many approaches have been proposed</a:t>
            </a:r>
          </a:p>
          <a:p>
            <a:pPr lvl="1" eaLnBrk="1" hangingPunct="1"/>
            <a:r>
              <a:rPr lang="en-US" smtClean="0"/>
              <a:t>Loqo, cplex, etc. (see </a:t>
            </a:r>
            <a:r>
              <a:rPr lang="en-US" sz="1900" smtClean="0">
                <a:hlinkClick r:id="rId3"/>
              </a:rPr>
              <a:t>http://www.numerical.rl.ac.uk/qp/qp.html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Most are “interior-point” methods</a:t>
            </a:r>
          </a:p>
          <a:p>
            <a:pPr lvl="1" eaLnBrk="1" hangingPunct="1"/>
            <a:r>
              <a:rPr lang="en-US" smtClean="0"/>
              <a:t>Start with an initial solution that can violate the constraints</a:t>
            </a:r>
          </a:p>
          <a:p>
            <a:pPr lvl="1" eaLnBrk="1" hangingPunct="1"/>
            <a:r>
              <a:rPr lang="en-US" smtClean="0"/>
              <a:t>Improve this solution by optimizing the objective function and/or reducing the amount of constraint violation</a:t>
            </a:r>
          </a:p>
          <a:p>
            <a:pPr eaLnBrk="1" hangingPunct="1"/>
            <a:r>
              <a:rPr lang="en-US" smtClean="0"/>
              <a:t>For SVM, sequential minimal optimization (SMO) seems to be the most popular</a:t>
            </a:r>
          </a:p>
          <a:p>
            <a:pPr lvl="1" eaLnBrk="1" hangingPunct="1"/>
            <a:r>
              <a:rPr lang="en-US" smtClean="0"/>
              <a:t>A QP with two variables is trivial to solve</a:t>
            </a:r>
          </a:p>
          <a:p>
            <a:pPr lvl="1" eaLnBrk="1" hangingPunct="1"/>
            <a:r>
              <a:rPr lang="en-US" smtClean="0"/>
              <a:t>Each iteration of SMO picks a pair of (</a:t>
            </a:r>
            <a:r>
              <a:rPr lang="en-US" smtClean="0">
                <a:latin typeface="Symbol" pitchFamily="18" charset="2"/>
              </a:rPr>
              <a:t>a</a:t>
            </a:r>
            <a:r>
              <a:rPr lang="en-US" baseline="-25000" smtClean="0"/>
              <a:t>i</a:t>
            </a:r>
            <a:r>
              <a:rPr lang="en-US" smtClean="0"/>
              <a:t>,</a:t>
            </a:r>
            <a:r>
              <a:rPr lang="en-US" smtClean="0">
                <a:latin typeface="Symbol" pitchFamily="18" charset="2"/>
              </a:rPr>
              <a:t>a</a:t>
            </a:r>
            <a:r>
              <a:rPr lang="en-US" baseline="-25000" smtClean="0"/>
              <a:t>j</a:t>
            </a:r>
            <a:r>
              <a:rPr lang="en-US" smtClean="0"/>
              <a:t>) and solve the QP with these two variables; repeat until convergence</a:t>
            </a:r>
          </a:p>
          <a:p>
            <a:pPr eaLnBrk="1" hangingPunct="1"/>
            <a:r>
              <a:rPr lang="en-US" smtClean="0"/>
              <a:t>In practice, we can just regard the QP solver as a “black-box” without bothering how it works</a:t>
            </a:r>
          </a:p>
        </p:txBody>
      </p:sp>
      <p:sp>
        <p:nvSpPr>
          <p:cNvPr id="68612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220EBC1-98FF-4733-96F2-8617F81E7487}" type="slidenum">
              <a:rPr lang="en-US" sz="1400" smtClean="0"/>
              <a:pPr eaLnBrk="1" hangingPunct="1"/>
              <a:t>17</a:t>
            </a:fld>
            <a:endParaRPr lang="en-US" sz="1400" smtClean="0"/>
          </a:p>
        </p:txBody>
      </p:sp>
    </p:spTree>
    <p:extLst>
      <p:ext uri="{BB962C8B-B14F-4D97-AF65-F5344CB8AC3E}">
        <p14:creationId xmlns="" xmlns:p14="http://schemas.microsoft.com/office/powerpoint/2010/main" val="11780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Non-linearly Separable Problems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596037" y="1020747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We allow “error” </a:t>
            </a:r>
            <a:r>
              <a:rPr lang="en-US" sz="2400" dirty="0" smtClean="0">
                <a:latin typeface="Symbol" pitchFamily="18" charset="2"/>
              </a:rPr>
              <a:t>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in classification; it is based on the output of the discriminant function </a:t>
            </a:r>
            <a:r>
              <a:rPr lang="en-US" sz="2400" b="1" dirty="0" err="1" smtClean="0"/>
              <a:t>w</a:t>
            </a:r>
            <a:r>
              <a:rPr lang="en-US" sz="2400" baseline="30000" dirty="0" err="1" smtClean="0"/>
              <a:t>T</a:t>
            </a:r>
            <a:r>
              <a:rPr lang="en-US" sz="2400" b="1" dirty="0" err="1" smtClean="0"/>
              <a:t>x</a:t>
            </a:r>
            <a:r>
              <a:rPr lang="en-US" sz="2400" dirty="0" err="1" smtClean="0"/>
              <a:t>+b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 </a:t>
            </a:r>
            <a:r>
              <a:rPr lang="en-US" sz="2400" dirty="0" smtClean="0">
                <a:latin typeface="Symbol" pitchFamily="18" charset="2"/>
              </a:rPr>
              <a:t>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approximates the number of misclassified samples</a:t>
            </a:r>
          </a:p>
        </p:txBody>
      </p:sp>
      <p:sp>
        <p:nvSpPr>
          <p:cNvPr id="69636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0ECE9B2-2416-4D13-88C7-96109CECA478}" type="slidenum">
              <a:rPr lang="en-US" sz="1400" smtClean="0"/>
              <a:pPr eaLnBrk="1" hangingPunct="1"/>
              <a:t>18</a:t>
            </a:fld>
            <a:endParaRPr lang="en-US" sz="1400" smtClean="0"/>
          </a:p>
        </p:txBody>
      </p:sp>
      <p:grpSp>
        <p:nvGrpSpPr>
          <p:cNvPr id="69637" name="Group 46"/>
          <p:cNvGrpSpPr>
            <a:grpSpLocks/>
          </p:cNvGrpSpPr>
          <p:nvPr/>
        </p:nvGrpSpPr>
        <p:grpSpPr bwMode="auto">
          <a:xfrm>
            <a:off x="1371600" y="2482850"/>
            <a:ext cx="5943600" cy="4070350"/>
            <a:chOff x="1008" y="1056"/>
            <a:chExt cx="4416" cy="3024"/>
          </a:xfrm>
        </p:grpSpPr>
        <p:sp>
          <p:nvSpPr>
            <p:cNvPr id="69638" name="Line 6"/>
            <p:cNvSpPr>
              <a:spLocks noChangeShapeType="1"/>
            </p:cNvSpPr>
            <p:nvPr/>
          </p:nvSpPr>
          <p:spPr bwMode="auto">
            <a:xfrm flipV="1">
              <a:off x="1344" y="1128"/>
              <a:ext cx="0" cy="2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9" name="Line 7"/>
            <p:cNvSpPr>
              <a:spLocks noChangeShapeType="1"/>
            </p:cNvSpPr>
            <p:nvPr/>
          </p:nvSpPr>
          <p:spPr bwMode="auto">
            <a:xfrm flipV="1">
              <a:off x="1344" y="3824"/>
              <a:ext cx="2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0" name="Oval 8"/>
            <p:cNvSpPr>
              <a:spLocks noChangeArrowheads="1"/>
            </p:cNvSpPr>
            <p:nvPr/>
          </p:nvSpPr>
          <p:spPr bwMode="auto">
            <a:xfrm>
              <a:off x="3078" y="1642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9641" name="Oval 9"/>
            <p:cNvSpPr>
              <a:spLocks noChangeArrowheads="1"/>
            </p:cNvSpPr>
            <p:nvPr/>
          </p:nvSpPr>
          <p:spPr bwMode="auto">
            <a:xfrm>
              <a:off x="3600" y="1344"/>
              <a:ext cx="129" cy="1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9642" name="Oval 10"/>
            <p:cNvSpPr>
              <a:spLocks noChangeArrowheads="1"/>
            </p:cNvSpPr>
            <p:nvPr/>
          </p:nvSpPr>
          <p:spPr bwMode="auto">
            <a:xfrm>
              <a:off x="3936" y="2496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9643" name="Oval 11"/>
            <p:cNvSpPr>
              <a:spLocks noChangeArrowheads="1"/>
            </p:cNvSpPr>
            <p:nvPr/>
          </p:nvSpPr>
          <p:spPr bwMode="auto">
            <a:xfrm>
              <a:off x="2400" y="1728"/>
              <a:ext cx="129" cy="1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9644" name="Oval 12"/>
            <p:cNvSpPr>
              <a:spLocks noChangeArrowheads="1"/>
            </p:cNvSpPr>
            <p:nvPr/>
          </p:nvSpPr>
          <p:spPr bwMode="auto">
            <a:xfrm>
              <a:off x="4080" y="2064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1632" y="2657"/>
              <a:ext cx="128" cy="1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3360" y="2448"/>
              <a:ext cx="129" cy="1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2208" y="2928"/>
              <a:ext cx="128" cy="1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9648" name="Rectangle 16"/>
            <p:cNvSpPr>
              <a:spLocks noChangeArrowheads="1"/>
            </p:cNvSpPr>
            <p:nvPr/>
          </p:nvSpPr>
          <p:spPr bwMode="auto">
            <a:xfrm>
              <a:off x="1729" y="3247"/>
              <a:ext cx="129" cy="1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1440" y="2832"/>
              <a:ext cx="128" cy="1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1680" y="3569"/>
              <a:ext cx="72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/>
                <a:t>Class 1</a:t>
              </a:r>
            </a:p>
          </p:txBody>
        </p:sp>
        <p:sp>
          <p:nvSpPr>
            <p:cNvPr id="69651" name="Text Box 19"/>
            <p:cNvSpPr txBox="1">
              <a:spLocks noChangeArrowheads="1"/>
            </p:cNvSpPr>
            <p:nvPr/>
          </p:nvSpPr>
          <p:spPr bwMode="auto">
            <a:xfrm>
              <a:off x="3792" y="1488"/>
              <a:ext cx="721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/>
                <a:t>Class 2</a:t>
              </a:r>
            </a:p>
          </p:txBody>
        </p:sp>
        <p:sp>
          <p:nvSpPr>
            <p:cNvPr id="69652" name="Line 20"/>
            <p:cNvSpPr>
              <a:spLocks noChangeShapeType="1"/>
            </p:cNvSpPr>
            <p:nvPr/>
          </p:nvSpPr>
          <p:spPr bwMode="auto">
            <a:xfrm>
              <a:off x="2496" y="1056"/>
              <a:ext cx="2119" cy="211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3" name="Line 21"/>
            <p:cNvSpPr>
              <a:spLocks noChangeShapeType="1"/>
            </p:cNvSpPr>
            <p:nvPr/>
          </p:nvSpPr>
          <p:spPr bwMode="auto">
            <a:xfrm>
              <a:off x="1008" y="1728"/>
              <a:ext cx="2288" cy="2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4" name="Line 22"/>
            <p:cNvSpPr>
              <a:spLocks noChangeShapeType="1"/>
            </p:cNvSpPr>
            <p:nvPr/>
          </p:nvSpPr>
          <p:spPr bwMode="auto">
            <a:xfrm>
              <a:off x="1408" y="1064"/>
              <a:ext cx="2624" cy="260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69655" name="Picture 23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3521"/>
              <a:ext cx="120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56" name="Picture 24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137"/>
              <a:ext cx="115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57" name="Picture 25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3857"/>
              <a:ext cx="134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 flipV="1">
              <a:off x="2371" y="1642"/>
              <a:ext cx="1349" cy="1412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69659" name="Picture 2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968"/>
              <a:ext cx="240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60" name="Line 37"/>
            <p:cNvSpPr>
              <a:spLocks noChangeShapeType="1"/>
            </p:cNvSpPr>
            <p:nvPr/>
          </p:nvSpPr>
          <p:spPr bwMode="auto">
            <a:xfrm flipH="1">
              <a:off x="2621" y="2554"/>
              <a:ext cx="768" cy="768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69661" name="Picture 3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62" name="Picture 40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" y="2592"/>
              <a:ext cx="19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63" name="Line 41"/>
            <p:cNvSpPr>
              <a:spLocks noChangeShapeType="1"/>
            </p:cNvSpPr>
            <p:nvPr/>
          </p:nvSpPr>
          <p:spPr bwMode="auto">
            <a:xfrm flipH="1">
              <a:off x="2496" y="1429"/>
              <a:ext cx="374" cy="347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69664" name="Picture 44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" y="1802"/>
              <a:ext cx="22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65" name="Picture 45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" y="1373"/>
              <a:ext cx="21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18875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 Margin Hyperplane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The new conditions become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>
                <a:latin typeface="Symbol" pitchFamily="18" charset="2"/>
              </a:rPr>
              <a:t>x</a:t>
            </a:r>
            <a:r>
              <a:rPr lang="en-US" baseline="-25000" smtClean="0"/>
              <a:t>i</a:t>
            </a:r>
            <a:r>
              <a:rPr lang="en-US" smtClean="0"/>
              <a:t> are “slack variables” in optimization</a:t>
            </a:r>
          </a:p>
          <a:p>
            <a:pPr lvl="1" eaLnBrk="1" hangingPunct="1"/>
            <a:r>
              <a:rPr lang="en-US" smtClean="0"/>
              <a:t>Note that </a:t>
            </a:r>
            <a:r>
              <a:rPr lang="en-US" smtClean="0">
                <a:latin typeface="Symbol" pitchFamily="18" charset="2"/>
              </a:rPr>
              <a:t>x</a:t>
            </a:r>
            <a:r>
              <a:rPr lang="en-US" baseline="-25000" smtClean="0"/>
              <a:t>i</a:t>
            </a:r>
            <a:r>
              <a:rPr lang="en-US" smtClean="0"/>
              <a:t>=0 if there is no error for </a:t>
            </a:r>
            <a:r>
              <a:rPr lang="en-US" b="1" smtClean="0"/>
              <a:t>x</a:t>
            </a:r>
            <a:r>
              <a:rPr lang="en-US" baseline="-25000" smtClean="0"/>
              <a:t>i</a:t>
            </a:r>
            <a:endParaRPr lang="en-US" smtClean="0"/>
          </a:p>
          <a:p>
            <a:pPr lvl="1" eaLnBrk="1" hangingPunct="1"/>
            <a:r>
              <a:rPr lang="en-US" smtClean="0">
                <a:latin typeface="Symbol" pitchFamily="18" charset="2"/>
              </a:rPr>
              <a:t>x</a:t>
            </a:r>
            <a:r>
              <a:rPr lang="en-US" baseline="-25000" smtClean="0"/>
              <a:t>i</a:t>
            </a:r>
            <a:r>
              <a:rPr lang="en-US" smtClean="0"/>
              <a:t> is an upper bound of the number of errors</a:t>
            </a:r>
          </a:p>
          <a:p>
            <a:pPr eaLnBrk="1" hangingPunct="1"/>
            <a:r>
              <a:rPr lang="en-US" smtClean="0"/>
              <a:t>We want to minimize</a:t>
            </a:r>
          </a:p>
          <a:p>
            <a:pPr eaLnBrk="1" hangingPunct="1"/>
            <a:endParaRPr lang="en-US" i="1" smtClean="0"/>
          </a:p>
          <a:p>
            <a:pPr eaLnBrk="1" hangingPunct="1"/>
            <a:endParaRPr lang="en-US" i="1" smtClean="0"/>
          </a:p>
          <a:p>
            <a:pPr eaLnBrk="1" hangingPunct="1"/>
            <a:endParaRPr lang="en-US" i="1" smtClean="0"/>
          </a:p>
          <a:p>
            <a:pPr eaLnBrk="1" hangingPunct="1"/>
            <a:r>
              <a:rPr lang="en-US" i="1" smtClean="0"/>
              <a:t>C</a:t>
            </a:r>
            <a:r>
              <a:rPr lang="en-US" smtClean="0"/>
              <a:t> : tradeoff parameter between error and margin</a:t>
            </a:r>
          </a:p>
        </p:txBody>
      </p:sp>
      <p:sp>
        <p:nvSpPr>
          <p:cNvPr id="3379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96B21D3-764C-44E7-B8E7-132F5444A93E}" type="slidenum">
              <a:rPr lang="en-US" sz="1400" smtClean="0"/>
              <a:pPr eaLnBrk="1" hangingPunct="1"/>
              <a:t>19</a:t>
            </a:fld>
            <a:endParaRPr lang="en-US" sz="1400" smtClean="0"/>
          </a:p>
        </p:txBody>
      </p:sp>
      <p:pic>
        <p:nvPicPr>
          <p:cNvPr id="33798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658938"/>
            <a:ext cx="4157662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257800"/>
            <a:ext cx="640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794" name="Object 13"/>
          <p:cNvGraphicFramePr>
            <a:graphicFrameLocks noChangeAspect="1"/>
          </p:cNvGraphicFramePr>
          <p:nvPr/>
        </p:nvGraphicFramePr>
        <p:xfrm>
          <a:off x="4678363" y="4114800"/>
          <a:ext cx="2325687" cy="1042988"/>
        </p:xfrm>
        <a:graphic>
          <a:graphicData uri="http://schemas.openxmlformats.org/presentationml/2006/ole">
            <p:oleObj spid="_x0000_s4102" name="Equazione" r:id="rId8" imgW="965200" imgH="4318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840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</a:t>
            </a:r>
            <a:r>
              <a:rPr lang="en-US" dirty="0"/>
              <a:t>Separators 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04950"/>
            <a:ext cx="8229600" cy="5029200"/>
          </a:xfrm>
        </p:spPr>
        <p:txBody>
          <a:bodyPr/>
          <a:lstStyle/>
          <a:p>
            <a:r>
              <a:rPr lang="en-US" sz="2800" dirty="0"/>
              <a:t>Binary classification can be viewed as the task of separating classes in feature space:</a:t>
            </a:r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 flipV="1">
            <a:off x="896938" y="30543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V="1">
            <a:off x="762000" y="5980113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4" name="AutoShape 6"/>
          <p:cNvSpPr>
            <a:spLocks noChangeArrowheads="1"/>
          </p:cNvSpPr>
          <p:nvPr/>
        </p:nvSpPr>
        <p:spPr bwMode="auto">
          <a:xfrm>
            <a:off x="193675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5" name="AutoShape 7"/>
          <p:cNvSpPr>
            <a:spLocks noChangeArrowheads="1"/>
          </p:cNvSpPr>
          <p:nvPr/>
        </p:nvSpPr>
        <p:spPr bwMode="auto">
          <a:xfrm>
            <a:off x="1362075" y="4167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6" name="AutoShape 8"/>
          <p:cNvSpPr>
            <a:spLocks noChangeArrowheads="1"/>
          </p:cNvSpPr>
          <p:nvPr/>
        </p:nvSpPr>
        <p:spPr bwMode="auto">
          <a:xfrm>
            <a:off x="15144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7" name="AutoShape 9"/>
          <p:cNvSpPr>
            <a:spLocks noChangeArrowheads="1"/>
          </p:cNvSpPr>
          <p:nvPr/>
        </p:nvSpPr>
        <p:spPr bwMode="auto">
          <a:xfrm>
            <a:off x="11334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8" name="AutoShape 10"/>
          <p:cNvSpPr>
            <a:spLocks noChangeArrowheads="1"/>
          </p:cNvSpPr>
          <p:nvPr/>
        </p:nvSpPr>
        <p:spPr bwMode="auto">
          <a:xfrm>
            <a:off x="1666875" y="3570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9" name="AutoShape 11"/>
          <p:cNvSpPr>
            <a:spLocks noChangeArrowheads="1"/>
          </p:cNvSpPr>
          <p:nvPr/>
        </p:nvSpPr>
        <p:spPr bwMode="auto">
          <a:xfrm>
            <a:off x="11334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0" name="AutoShape 12"/>
          <p:cNvSpPr>
            <a:spLocks noChangeArrowheads="1"/>
          </p:cNvSpPr>
          <p:nvPr/>
        </p:nvSpPr>
        <p:spPr bwMode="auto">
          <a:xfrm>
            <a:off x="1285875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1" name="AutoShape 13"/>
          <p:cNvSpPr>
            <a:spLocks noChangeArrowheads="1"/>
          </p:cNvSpPr>
          <p:nvPr/>
        </p:nvSpPr>
        <p:spPr bwMode="auto">
          <a:xfrm>
            <a:off x="2047875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2" name="AutoShape 14"/>
          <p:cNvSpPr>
            <a:spLocks noChangeArrowheads="1"/>
          </p:cNvSpPr>
          <p:nvPr/>
        </p:nvSpPr>
        <p:spPr bwMode="auto">
          <a:xfrm>
            <a:off x="2949575" y="4243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3" name="AutoShape 15"/>
          <p:cNvSpPr>
            <a:spLocks noChangeArrowheads="1"/>
          </p:cNvSpPr>
          <p:nvPr/>
        </p:nvSpPr>
        <p:spPr bwMode="auto">
          <a:xfrm>
            <a:off x="25812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4" name="AutoShape 16"/>
          <p:cNvSpPr>
            <a:spLocks noChangeArrowheads="1"/>
          </p:cNvSpPr>
          <p:nvPr/>
        </p:nvSpPr>
        <p:spPr bwMode="auto">
          <a:xfrm>
            <a:off x="35718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5" name="AutoShape 17"/>
          <p:cNvSpPr>
            <a:spLocks noChangeArrowheads="1"/>
          </p:cNvSpPr>
          <p:nvPr/>
        </p:nvSpPr>
        <p:spPr bwMode="auto">
          <a:xfrm>
            <a:off x="2263775" y="569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6" name="AutoShape 18"/>
          <p:cNvSpPr>
            <a:spLocks noChangeArrowheads="1"/>
          </p:cNvSpPr>
          <p:nvPr/>
        </p:nvSpPr>
        <p:spPr bwMode="auto">
          <a:xfrm>
            <a:off x="2886075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7" name="AutoShape 19"/>
          <p:cNvSpPr>
            <a:spLocks noChangeArrowheads="1"/>
          </p:cNvSpPr>
          <p:nvPr/>
        </p:nvSpPr>
        <p:spPr bwMode="auto">
          <a:xfrm>
            <a:off x="2263775" y="5005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8" name="AutoShape 20"/>
          <p:cNvSpPr>
            <a:spLocks noChangeArrowheads="1"/>
          </p:cNvSpPr>
          <p:nvPr/>
        </p:nvSpPr>
        <p:spPr bwMode="auto">
          <a:xfrm>
            <a:off x="2962275" y="5399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9" name="AutoShape 21"/>
          <p:cNvSpPr>
            <a:spLocks noChangeArrowheads="1"/>
          </p:cNvSpPr>
          <p:nvPr/>
        </p:nvSpPr>
        <p:spPr bwMode="auto">
          <a:xfrm>
            <a:off x="36480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0" name="Line 22"/>
          <p:cNvSpPr>
            <a:spLocks noChangeShapeType="1"/>
          </p:cNvSpPr>
          <p:nvPr/>
        </p:nvSpPr>
        <p:spPr bwMode="auto">
          <a:xfrm flipV="1">
            <a:off x="1209675" y="3036888"/>
            <a:ext cx="2438400" cy="2667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1" name="AutoShape 23"/>
          <p:cNvSpPr>
            <a:spLocks noChangeArrowheads="1"/>
          </p:cNvSpPr>
          <p:nvPr/>
        </p:nvSpPr>
        <p:spPr bwMode="auto">
          <a:xfrm>
            <a:off x="2133600" y="29718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2" name="AutoShape 24"/>
          <p:cNvSpPr>
            <a:spLocks noChangeArrowheads="1"/>
          </p:cNvSpPr>
          <p:nvPr/>
        </p:nvSpPr>
        <p:spPr bwMode="auto">
          <a:xfrm>
            <a:off x="2743200" y="3048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3" name="AutoShape 25"/>
          <p:cNvSpPr>
            <a:spLocks noChangeArrowheads="1"/>
          </p:cNvSpPr>
          <p:nvPr/>
        </p:nvSpPr>
        <p:spPr bwMode="auto">
          <a:xfrm>
            <a:off x="381000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3619500" y="269557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w</a:t>
            </a:r>
            <a:r>
              <a:rPr lang="en-US" b="1" baseline="30000"/>
              <a:t>T</a:t>
            </a:r>
            <a:r>
              <a:rPr lang="en-US" b="1"/>
              <a:t>x </a:t>
            </a:r>
            <a:r>
              <a:rPr lang="en-US"/>
              <a:t>+ </a:t>
            </a:r>
            <a:r>
              <a:rPr lang="en-US" i="1"/>
              <a:t>b</a:t>
            </a:r>
            <a:r>
              <a:rPr lang="en-US" b="1"/>
              <a:t> = 0</a:t>
            </a:r>
          </a:p>
        </p:txBody>
      </p:sp>
      <p:sp>
        <p:nvSpPr>
          <p:cNvPr id="165915" name="Text Box 27"/>
          <p:cNvSpPr txBox="1">
            <a:spLocks noChangeArrowheads="1"/>
          </p:cNvSpPr>
          <p:nvPr/>
        </p:nvSpPr>
        <p:spPr bwMode="auto">
          <a:xfrm>
            <a:off x="3619500" y="325755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w</a:t>
            </a:r>
            <a:r>
              <a:rPr lang="en-US" b="1" baseline="30000"/>
              <a:t>T</a:t>
            </a:r>
            <a:r>
              <a:rPr lang="en-US" b="1"/>
              <a:t>x </a:t>
            </a:r>
            <a:r>
              <a:rPr lang="en-US"/>
              <a:t>+ </a:t>
            </a:r>
            <a:r>
              <a:rPr lang="en-US" i="1"/>
              <a:t>b</a:t>
            </a:r>
            <a:r>
              <a:rPr lang="en-US" b="1"/>
              <a:t> &lt; 0</a:t>
            </a:r>
          </a:p>
        </p:txBody>
      </p:sp>
      <p:sp>
        <p:nvSpPr>
          <p:cNvPr id="165916" name="Text Box 28"/>
          <p:cNvSpPr txBox="1">
            <a:spLocks noChangeArrowheads="1"/>
          </p:cNvSpPr>
          <p:nvPr/>
        </p:nvSpPr>
        <p:spPr bwMode="auto">
          <a:xfrm>
            <a:off x="1190625" y="303847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w</a:t>
            </a:r>
            <a:r>
              <a:rPr lang="en-US" b="1" baseline="30000"/>
              <a:t>T</a:t>
            </a:r>
            <a:r>
              <a:rPr lang="en-US" b="1"/>
              <a:t>x </a:t>
            </a:r>
            <a:r>
              <a:rPr lang="en-US"/>
              <a:t>+ </a:t>
            </a:r>
            <a:r>
              <a:rPr lang="en-US" i="1"/>
              <a:t>b</a:t>
            </a:r>
            <a:r>
              <a:rPr lang="en-US" b="1"/>
              <a:t> &gt; 0</a:t>
            </a:r>
          </a:p>
        </p:txBody>
      </p:sp>
      <p:sp>
        <p:nvSpPr>
          <p:cNvPr id="165917" name="Text Box 29"/>
          <p:cNvSpPr txBox="1">
            <a:spLocks noChangeArrowheads="1"/>
          </p:cNvSpPr>
          <p:nvPr/>
        </p:nvSpPr>
        <p:spPr bwMode="auto">
          <a:xfrm>
            <a:off x="5286375" y="4381500"/>
            <a:ext cx="293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</a:t>
            </a:r>
            <a:r>
              <a:rPr lang="en-US"/>
              <a:t>(</a:t>
            </a:r>
            <a:r>
              <a:rPr lang="en-US" b="1"/>
              <a:t>x</a:t>
            </a:r>
            <a:r>
              <a:rPr lang="en-US"/>
              <a:t>)</a:t>
            </a:r>
            <a:r>
              <a:rPr lang="en-US" i="1"/>
              <a:t> = </a:t>
            </a:r>
            <a:r>
              <a:rPr lang="en-US"/>
              <a:t>sign(</a:t>
            </a:r>
            <a:r>
              <a:rPr lang="en-US" b="1"/>
              <a:t>w</a:t>
            </a:r>
            <a:r>
              <a:rPr lang="en-US" b="1" baseline="30000"/>
              <a:t>T</a:t>
            </a:r>
            <a:r>
              <a:rPr lang="en-US" b="1"/>
              <a:t>x </a:t>
            </a:r>
            <a:r>
              <a:rPr lang="en-US"/>
              <a:t>+ </a:t>
            </a:r>
            <a:r>
              <a:rPr lang="en-US" i="1"/>
              <a:t>b</a:t>
            </a:r>
            <a:r>
              <a:rPr lang="en-US"/>
              <a:t>)</a:t>
            </a:r>
            <a:endParaRPr lang="en-US" b="1"/>
          </a:p>
        </p:txBody>
      </p:sp>
    </p:spTree>
    <p:extLst>
      <p:ext uri="{BB962C8B-B14F-4D97-AF65-F5344CB8AC3E}">
        <p14:creationId xmlns="" xmlns:p14="http://schemas.microsoft.com/office/powerpoint/2010/main" val="3963831189"/>
      </p:ext>
    </p:extLst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0" grpId="0" animBg="1"/>
      <p:bldP spid="165914" grpId="0"/>
      <p:bldP spid="165915" grpId="0"/>
      <p:bldP spid="165916" grpId="0"/>
      <p:bldP spid="1659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Optimization Problem</a:t>
            </a:r>
          </a:p>
        </p:txBody>
      </p:sp>
      <p:sp>
        <p:nvSpPr>
          <p:cNvPr id="348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smtClean="0"/>
          </a:p>
        </p:txBody>
      </p:sp>
      <p:sp>
        <p:nvSpPr>
          <p:cNvPr id="348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349B4B1-F587-4B46-A659-FD9B706483D9}" type="slidenum">
              <a:rPr lang="en-US" sz="1400" smtClean="0"/>
              <a:pPr eaLnBrk="1" hangingPunct="1"/>
              <a:t>20</a:t>
            </a:fld>
            <a:endParaRPr lang="en-US" sz="1400" smtClean="0"/>
          </a:p>
        </p:txBody>
      </p:sp>
      <p:graphicFrame>
        <p:nvGraphicFramePr>
          <p:cNvPr id="34818" name="Object 13"/>
          <p:cNvGraphicFramePr>
            <a:graphicFrameLocks noChangeAspect="1"/>
          </p:cNvGraphicFramePr>
          <p:nvPr/>
        </p:nvGraphicFramePr>
        <p:xfrm>
          <a:off x="381000" y="1447800"/>
          <a:ext cx="8299450" cy="1042988"/>
        </p:xfrm>
        <a:graphic>
          <a:graphicData uri="http://schemas.openxmlformats.org/presentationml/2006/ole">
            <p:oleObj spid="_x0000_s5142" name="Equazione" r:id="rId4" imgW="3441700" imgH="431800" progId="Equation.3">
              <p:embed/>
            </p:oleObj>
          </a:graphicData>
        </a:graphic>
      </p:graphicFrame>
      <p:graphicFrame>
        <p:nvGraphicFramePr>
          <p:cNvPr id="34819" name="Object 5"/>
          <p:cNvGraphicFramePr>
            <a:graphicFrameLocks noChangeAspect="1"/>
          </p:cNvGraphicFramePr>
          <p:nvPr/>
        </p:nvGraphicFramePr>
        <p:xfrm>
          <a:off x="212725" y="3017838"/>
          <a:ext cx="3735388" cy="1104900"/>
        </p:xfrm>
        <a:graphic>
          <a:graphicData uri="http://schemas.openxmlformats.org/presentationml/2006/ole">
            <p:oleObj spid="_x0000_s5143" name="Equazione" r:id="rId5" imgW="1549400" imgH="457200" progId="Equation.3">
              <p:embed/>
            </p:oleObj>
          </a:graphicData>
        </a:graphic>
      </p:graphicFrame>
      <p:graphicFrame>
        <p:nvGraphicFramePr>
          <p:cNvPr id="34820" name="Object 6"/>
          <p:cNvGraphicFramePr>
            <a:graphicFrameLocks noChangeAspect="1"/>
          </p:cNvGraphicFramePr>
          <p:nvPr/>
        </p:nvGraphicFramePr>
        <p:xfrm>
          <a:off x="4968875" y="2995613"/>
          <a:ext cx="2603500" cy="1042987"/>
        </p:xfrm>
        <a:graphic>
          <a:graphicData uri="http://schemas.openxmlformats.org/presentationml/2006/ole">
            <p:oleObj spid="_x0000_s5144" name="Equazione" r:id="rId6" imgW="1079032" imgH="431613" progId="Equation.3">
              <p:embed/>
            </p:oleObj>
          </a:graphicData>
        </a:graphic>
      </p:graphicFrame>
      <p:graphicFrame>
        <p:nvGraphicFramePr>
          <p:cNvPr id="34821" name="Object 7"/>
          <p:cNvGraphicFramePr>
            <a:graphicFrameLocks noChangeAspect="1"/>
          </p:cNvGraphicFramePr>
          <p:nvPr/>
        </p:nvGraphicFramePr>
        <p:xfrm>
          <a:off x="304800" y="4267200"/>
          <a:ext cx="3278188" cy="1074738"/>
        </p:xfrm>
        <a:graphic>
          <a:graphicData uri="http://schemas.openxmlformats.org/presentationml/2006/ole">
            <p:oleObj spid="_x0000_s5145" name="Equazione" r:id="rId7" imgW="1358310" imgH="444307" progId="Equation.3">
              <p:embed/>
            </p:oleObj>
          </a:graphicData>
        </a:graphic>
      </p:graphicFrame>
      <p:graphicFrame>
        <p:nvGraphicFramePr>
          <p:cNvPr id="34822" name="Object 9"/>
          <p:cNvGraphicFramePr>
            <a:graphicFrameLocks noChangeAspect="1"/>
          </p:cNvGraphicFramePr>
          <p:nvPr/>
        </p:nvGraphicFramePr>
        <p:xfrm>
          <a:off x="322263" y="5500688"/>
          <a:ext cx="2541587" cy="1044575"/>
        </p:xfrm>
        <a:graphic>
          <a:graphicData uri="http://schemas.openxmlformats.org/presentationml/2006/ole">
            <p:oleObj spid="_x0000_s5146" name="Equazione" r:id="rId8" imgW="1054100" imgH="431800" progId="Equation.3">
              <p:embed/>
            </p:oleObj>
          </a:graphicData>
        </a:graphic>
      </p:graphicFrame>
      <p:sp>
        <p:nvSpPr>
          <p:cNvPr id="34826" name="CasellaDiTesto 16"/>
          <p:cNvSpPr txBox="1">
            <a:spLocks noChangeArrowheads="1"/>
          </p:cNvSpPr>
          <p:nvPr/>
        </p:nvSpPr>
        <p:spPr bwMode="auto">
          <a:xfrm>
            <a:off x="685800" y="2514600"/>
            <a:ext cx="630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/>
              <a:t>With </a:t>
            </a:r>
            <a:r>
              <a:rPr lang="el-GR"/>
              <a:t>α</a:t>
            </a:r>
            <a:r>
              <a:rPr lang="it-IT"/>
              <a:t> and </a:t>
            </a:r>
            <a:r>
              <a:rPr lang="el-GR"/>
              <a:t>μ</a:t>
            </a:r>
            <a:r>
              <a:rPr lang="it-IT"/>
              <a:t> Lagrange multipliers, POSITIVE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155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Dual Problem</a:t>
            </a:r>
          </a:p>
        </p:txBody>
      </p:sp>
      <p:sp>
        <p:nvSpPr>
          <p:cNvPr id="358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smtClean="0"/>
          </a:p>
        </p:txBody>
      </p:sp>
      <p:graphicFrame>
        <p:nvGraphicFramePr>
          <p:cNvPr id="35842" name="Object 13"/>
          <p:cNvGraphicFramePr>
            <a:graphicFrameLocks noChangeAspect="1"/>
          </p:cNvGraphicFramePr>
          <p:nvPr/>
        </p:nvGraphicFramePr>
        <p:xfrm>
          <a:off x="533400" y="5105400"/>
          <a:ext cx="6762750" cy="1377950"/>
        </p:xfrm>
        <a:graphic>
          <a:graphicData uri="http://schemas.openxmlformats.org/presentationml/2006/ole">
            <p:oleObj spid="_x0000_s6162" name="Equazione" r:id="rId4" imgW="2184400" imgH="444500" progId="Equation.3">
              <p:embed/>
            </p:oleObj>
          </a:graphicData>
        </a:graphic>
      </p:graphicFrame>
      <p:graphicFrame>
        <p:nvGraphicFramePr>
          <p:cNvPr id="35843" name="Object 9"/>
          <p:cNvGraphicFramePr>
            <a:graphicFrameLocks noChangeAspect="1"/>
          </p:cNvGraphicFramePr>
          <p:nvPr/>
        </p:nvGraphicFramePr>
        <p:xfrm>
          <a:off x="457200" y="1600200"/>
          <a:ext cx="6953250" cy="2392363"/>
        </p:xfrm>
        <a:graphic>
          <a:graphicData uri="http://schemas.openxmlformats.org/presentationml/2006/ole">
            <p:oleObj spid="_x0000_s6163" name="Equazione" r:id="rId5" imgW="2882900" imgH="990600" progId="Equation.3">
              <p:embed/>
            </p:oleObj>
          </a:graphicData>
        </a:graphic>
      </p:graphicFrame>
      <p:graphicFrame>
        <p:nvGraphicFramePr>
          <p:cNvPr id="35844" name="Object 10"/>
          <p:cNvGraphicFramePr>
            <a:graphicFrameLocks noChangeAspect="1"/>
          </p:cNvGraphicFramePr>
          <p:nvPr/>
        </p:nvGraphicFramePr>
        <p:xfrm>
          <a:off x="3352800" y="4267200"/>
          <a:ext cx="1808163" cy="584200"/>
        </p:xfrm>
        <a:graphic>
          <a:graphicData uri="http://schemas.openxmlformats.org/presentationml/2006/ole">
            <p:oleObj spid="_x0000_s6164" name="Equazione" r:id="rId6" imgW="748975" imgH="241195" progId="Equation.3">
              <p:embed/>
            </p:oleObj>
          </a:graphicData>
        </a:graphic>
      </p:graphicFrame>
      <p:graphicFrame>
        <p:nvGraphicFramePr>
          <p:cNvPr id="35845" name="Object 11"/>
          <p:cNvGraphicFramePr>
            <a:graphicFrameLocks noChangeAspect="1"/>
          </p:cNvGraphicFramePr>
          <p:nvPr/>
        </p:nvGraphicFramePr>
        <p:xfrm>
          <a:off x="990600" y="4114800"/>
          <a:ext cx="1714500" cy="1044575"/>
        </p:xfrm>
        <a:graphic>
          <a:graphicData uri="http://schemas.openxmlformats.org/presentationml/2006/ole">
            <p:oleObj spid="_x0000_s6165" name="Equazione" r:id="rId7" imgW="710891" imgH="431613" progId="Equation.3">
              <p:embed/>
            </p:oleObj>
          </a:graphicData>
        </a:graphic>
      </p:graphicFrame>
      <p:sp>
        <p:nvSpPr>
          <p:cNvPr id="35848" name="CasellaDiTesto 14"/>
          <p:cNvSpPr txBox="1">
            <a:spLocks noChangeArrowheads="1"/>
          </p:cNvSpPr>
          <p:nvPr/>
        </p:nvSpPr>
        <p:spPr bwMode="auto">
          <a:xfrm>
            <a:off x="0" y="4267200"/>
            <a:ext cx="806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/>
              <a:t>With</a:t>
            </a:r>
          </a:p>
        </p:txBody>
      </p:sp>
    </p:spTree>
    <p:extLst>
      <p:ext uri="{BB962C8B-B14F-4D97-AF65-F5344CB8AC3E}">
        <p14:creationId xmlns="" xmlns:p14="http://schemas.microsoft.com/office/powerpoint/2010/main" val="230966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Optimization Problem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The dual of this new constrained optimization problem is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GB" dirty="0" smtClean="0"/>
              <a:t>New </a:t>
            </a:r>
            <a:r>
              <a:rPr lang="en-GB" dirty="0" err="1" smtClean="0"/>
              <a:t>constrainsderive</a:t>
            </a:r>
            <a:r>
              <a:rPr lang="en-GB" dirty="0" smtClean="0"/>
              <a:t> from                            since </a:t>
            </a:r>
            <a:r>
              <a:rPr lang="el-GR" dirty="0" smtClean="0"/>
              <a:t>μ</a:t>
            </a:r>
            <a:r>
              <a:rPr lang="it-IT" dirty="0" smtClean="0"/>
              <a:t> and </a:t>
            </a:r>
            <a:r>
              <a:rPr lang="el-GR" dirty="0" smtClean="0"/>
              <a:t>α</a:t>
            </a:r>
            <a:r>
              <a:rPr lang="it-IT" dirty="0" smtClean="0"/>
              <a:t> are positive.</a:t>
            </a:r>
            <a:endParaRPr lang="en-GB" dirty="0" smtClean="0"/>
          </a:p>
          <a:p>
            <a:pPr eaLnBrk="1" hangingPunct="1"/>
            <a:r>
              <a:rPr lang="en-US" b="1" dirty="0" smtClean="0"/>
              <a:t>w</a:t>
            </a:r>
            <a:r>
              <a:rPr lang="en-US" dirty="0" smtClean="0"/>
              <a:t> is recovered as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This is very similar to the optimization problem in the linear separable case, except that there is an upper bound </a:t>
            </a:r>
            <a:r>
              <a:rPr lang="en-US" i="1" dirty="0" smtClean="0"/>
              <a:t>C</a:t>
            </a:r>
            <a:r>
              <a:rPr lang="en-US" dirty="0" smtClean="0"/>
              <a:t> on </a:t>
            </a:r>
            <a:r>
              <a:rPr lang="en-US" dirty="0" err="1" smtClean="0">
                <a:latin typeface="Symbol" pitchFamily="18" charset="2"/>
              </a:rPr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now</a:t>
            </a:r>
          </a:p>
          <a:p>
            <a:pPr eaLnBrk="1" hangingPunct="1"/>
            <a:r>
              <a:rPr lang="en-US" dirty="0" smtClean="0"/>
              <a:t>Once again, a QP solver can be used to find </a:t>
            </a:r>
            <a:r>
              <a:rPr lang="en-US" dirty="0" err="1" smtClean="0">
                <a:latin typeface="Symbol" pitchFamily="18" charset="2"/>
              </a:rPr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</a:p>
        </p:txBody>
      </p:sp>
      <p:sp>
        <p:nvSpPr>
          <p:cNvPr id="3686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77704CD-E5B8-4C38-90ED-1A0B4EA31488}" type="slidenum">
              <a:rPr lang="en-US" sz="1400" smtClean="0"/>
              <a:pPr eaLnBrk="1" hangingPunct="1"/>
              <a:t>22</a:t>
            </a:fld>
            <a:endParaRPr lang="en-US" sz="1400" smtClean="0"/>
          </a:p>
        </p:txBody>
      </p:sp>
      <p:pic>
        <p:nvPicPr>
          <p:cNvPr id="36870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531938"/>
            <a:ext cx="620553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25688"/>
            <a:ext cx="468153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776951"/>
            <a:ext cx="33099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6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20644136"/>
              </p:ext>
            </p:extLst>
          </p:nvPr>
        </p:nvGraphicFramePr>
        <p:xfrm>
          <a:off x="4549775" y="2971800"/>
          <a:ext cx="1808163" cy="584200"/>
        </p:xfrm>
        <a:graphic>
          <a:graphicData uri="http://schemas.openxmlformats.org/presentationml/2006/ole">
            <p:oleObj spid="_x0000_s7174" name="Equazione" r:id="rId10" imgW="748975" imgH="241195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779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smtClean="0"/>
              <a:t>The algorithm try to keep ξ null, maximising the margin</a:t>
            </a:r>
            <a:endParaRPr lang="en-US" sz="2800" i="1" smtClean="0"/>
          </a:p>
          <a:p>
            <a:r>
              <a:rPr lang="en-US" sz="2800" smtClean="0"/>
              <a:t>The algorithm does not minimise the number of error. Instead, it minimises the sum of distances fron the hyperplane </a:t>
            </a:r>
          </a:p>
          <a:p>
            <a:endParaRPr lang="en-US" sz="2800" smtClean="0"/>
          </a:p>
          <a:p>
            <a:r>
              <a:rPr lang="en-US" sz="2800" smtClean="0"/>
              <a:t>When C increases the number of errors tend to lower. At the limit of C tending to infinite, the solution tend to that given by the hard margin formulation, with 0 errors</a:t>
            </a:r>
          </a:p>
        </p:txBody>
      </p:sp>
      <p:sp>
        <p:nvSpPr>
          <p:cNvPr id="37892" name="Segnaposto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692777A-E8FC-4F96-8D8B-669404C15FF4}" type="datetime1">
              <a:rPr lang="en-US" sz="1400" smtClean="0"/>
              <a:pPr eaLnBrk="1" hangingPunct="1"/>
              <a:t>8/28/2016</a:t>
            </a:fld>
            <a:endParaRPr lang="en-US" sz="1400" smtClean="0"/>
          </a:p>
        </p:txBody>
      </p:sp>
      <p:sp>
        <p:nvSpPr>
          <p:cNvPr id="37893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5038FFF-A09B-4776-91CE-0304827410C9}" type="slidenum">
              <a:rPr lang="en-US" sz="1400" smtClean="0"/>
              <a:pPr eaLnBrk="1" hangingPunct="1"/>
              <a:t>23</a:t>
            </a:fld>
            <a:endParaRPr lang="en-US" sz="1400" smtClean="0"/>
          </a:p>
        </p:txBody>
      </p:sp>
      <p:graphicFrame>
        <p:nvGraphicFramePr>
          <p:cNvPr id="3789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46644740"/>
              </p:ext>
            </p:extLst>
          </p:nvPr>
        </p:nvGraphicFramePr>
        <p:xfrm>
          <a:off x="2895600" y="304800"/>
          <a:ext cx="2325688" cy="1042988"/>
        </p:xfrm>
        <a:graphic>
          <a:graphicData uri="http://schemas.openxmlformats.org/presentationml/2006/ole">
            <p:oleObj spid="_x0000_s8198" name="Equazione" r:id="rId4" imgW="965200" imgH="4318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4412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 margin is more robust</a:t>
            </a:r>
          </a:p>
        </p:txBody>
      </p:sp>
      <p:sp>
        <p:nvSpPr>
          <p:cNvPr id="70659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B1B022A-B88E-4595-9199-B7E08640C3B0}" type="slidenum">
              <a:rPr lang="en-US" sz="1400" smtClean="0"/>
              <a:pPr eaLnBrk="1" hangingPunct="1"/>
              <a:t>24</a:t>
            </a:fld>
            <a:endParaRPr lang="en-US" sz="1400" smtClean="0"/>
          </a:p>
        </p:txBody>
      </p:sp>
      <p:pic>
        <p:nvPicPr>
          <p:cNvPr id="7066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268" t="17653" r="9970" b="14418"/>
          <a:stretch>
            <a:fillRect/>
          </a:stretch>
        </p:blipFill>
        <p:spPr>
          <a:xfrm>
            <a:off x="33338" y="1752600"/>
            <a:ext cx="9110662" cy="4724400"/>
          </a:xfrm>
        </p:spPr>
      </p:pic>
    </p:spTree>
    <p:extLst>
      <p:ext uri="{BB962C8B-B14F-4D97-AF65-F5344CB8AC3E}">
        <p14:creationId xmlns="" xmlns:p14="http://schemas.microsoft.com/office/powerpoint/2010/main" val="32755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Extension to Non-linear Decision Boundary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So far, we have only considered large-margin classifier with a linear decision boundary</a:t>
            </a:r>
          </a:p>
          <a:p>
            <a:pPr eaLnBrk="1" hangingPunct="1"/>
            <a:r>
              <a:rPr lang="en-US" smtClean="0"/>
              <a:t>How to generalize it to become nonlinear?</a:t>
            </a:r>
          </a:p>
          <a:p>
            <a:pPr eaLnBrk="1" hangingPunct="1"/>
            <a:r>
              <a:rPr lang="en-US" smtClean="0"/>
              <a:t>Key idea: transform </a:t>
            </a:r>
            <a:r>
              <a:rPr lang="en-US" b="1" smtClean="0"/>
              <a:t>x</a:t>
            </a:r>
            <a:r>
              <a:rPr lang="en-US" baseline="-25000" smtClean="0"/>
              <a:t>i</a:t>
            </a:r>
            <a:r>
              <a:rPr lang="en-US" smtClean="0"/>
              <a:t> to a higher dimensional space to “make life easier”</a:t>
            </a:r>
          </a:p>
          <a:p>
            <a:pPr lvl="1" eaLnBrk="1" hangingPunct="1"/>
            <a:r>
              <a:rPr lang="en-US" smtClean="0"/>
              <a:t>Input space: the space the point </a:t>
            </a:r>
            <a:r>
              <a:rPr lang="en-US" b="1" smtClean="0"/>
              <a:t>x</a:t>
            </a:r>
            <a:r>
              <a:rPr lang="en-US" baseline="-25000" smtClean="0"/>
              <a:t>i</a:t>
            </a:r>
            <a:r>
              <a:rPr lang="en-US" smtClean="0"/>
              <a:t> are located</a:t>
            </a:r>
          </a:p>
          <a:p>
            <a:pPr lvl="1" eaLnBrk="1" hangingPunct="1"/>
            <a:r>
              <a:rPr lang="en-US" smtClean="0"/>
              <a:t>Feature space: the space of </a:t>
            </a:r>
            <a:r>
              <a:rPr lang="en-US" smtClean="0">
                <a:latin typeface="Symbol" pitchFamily="18" charset="2"/>
              </a:rPr>
              <a:t>f</a:t>
            </a:r>
            <a:r>
              <a:rPr lang="en-US" smtClean="0"/>
              <a:t>(</a:t>
            </a:r>
            <a:r>
              <a:rPr lang="en-US" b="1" smtClean="0"/>
              <a:t>x</a:t>
            </a:r>
            <a:r>
              <a:rPr lang="en-US" baseline="-25000" smtClean="0"/>
              <a:t>i</a:t>
            </a:r>
            <a:r>
              <a:rPr lang="en-US" smtClean="0"/>
              <a:t>) after transformation</a:t>
            </a:r>
          </a:p>
          <a:p>
            <a:pPr eaLnBrk="1" hangingPunct="1"/>
            <a:r>
              <a:rPr lang="en-US" smtClean="0"/>
              <a:t>Why transform?</a:t>
            </a:r>
          </a:p>
          <a:p>
            <a:pPr lvl="1" eaLnBrk="1" hangingPunct="1"/>
            <a:r>
              <a:rPr lang="en-US" smtClean="0"/>
              <a:t>Linear operation in the feature space is equivalent to non-linear operation in input space</a:t>
            </a:r>
          </a:p>
          <a:p>
            <a:pPr lvl="1" eaLnBrk="1" hangingPunct="1"/>
            <a:r>
              <a:rPr lang="en-US" smtClean="0"/>
              <a:t>Classification can become easier with a proper transformation. In the XOR problem, for example, adding a new feature of x</a:t>
            </a:r>
            <a:r>
              <a:rPr lang="en-US" baseline="-25000" smtClean="0"/>
              <a:t>1</a:t>
            </a:r>
            <a:r>
              <a:rPr lang="en-US" smtClean="0"/>
              <a:t>x</a:t>
            </a:r>
            <a:r>
              <a:rPr lang="en-US" baseline="-25000" smtClean="0"/>
              <a:t>2</a:t>
            </a:r>
            <a:r>
              <a:rPr lang="en-US" smtClean="0"/>
              <a:t> make the problem linearly separable</a:t>
            </a:r>
          </a:p>
        </p:txBody>
      </p:sp>
      <p:sp>
        <p:nvSpPr>
          <p:cNvPr id="7168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2E2BE7B-8DD0-40E9-B801-021AF9324C53}" type="slidenum">
              <a:rPr lang="en-US" sz="1400" smtClean="0"/>
              <a:pPr eaLnBrk="1" hangingPunct="1"/>
              <a:t>25</a:t>
            </a:fld>
            <a:endParaRPr lang="en-US" sz="1400" smtClean="0"/>
          </a:p>
        </p:txBody>
      </p:sp>
    </p:spTree>
    <p:extLst>
      <p:ext uri="{BB962C8B-B14F-4D97-AF65-F5344CB8AC3E}">
        <p14:creationId xmlns="" xmlns:p14="http://schemas.microsoft.com/office/powerpoint/2010/main" val="35427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XOR</a:t>
            </a:r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</p:nvPr>
        </p:nvGraphicFramePr>
        <p:xfrm>
          <a:off x="914400" y="1066800"/>
          <a:ext cx="27432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 smtClean="0"/>
                        <a:t>X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/>
                        <a:t>Y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723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1B07B04-592C-44C4-B020-BCEA892DF0BB}" type="slidenum">
              <a:rPr lang="en-US" sz="1400" smtClean="0"/>
              <a:pPr eaLnBrk="1" hangingPunct="1"/>
              <a:t>26</a:t>
            </a:fld>
            <a:endParaRPr lang="en-US" sz="1400" smtClean="0"/>
          </a:p>
        </p:txBody>
      </p:sp>
      <p:sp>
        <p:nvSpPr>
          <p:cNvPr id="72724" name="Line 33"/>
          <p:cNvSpPr>
            <a:spLocks noChangeShapeType="1"/>
          </p:cNvSpPr>
          <p:nvPr/>
        </p:nvSpPr>
        <p:spPr bwMode="auto">
          <a:xfrm flipV="1">
            <a:off x="4846638" y="1143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5" name="Line 34"/>
          <p:cNvSpPr>
            <a:spLocks noChangeShapeType="1"/>
          </p:cNvSpPr>
          <p:nvPr/>
        </p:nvSpPr>
        <p:spPr bwMode="auto">
          <a:xfrm rot="5400000" flipV="1">
            <a:off x="5829300" y="20955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6" name="Oval 35"/>
          <p:cNvSpPr>
            <a:spLocks noChangeArrowheads="1"/>
          </p:cNvSpPr>
          <p:nvPr/>
        </p:nvSpPr>
        <p:spPr bwMode="auto">
          <a:xfrm>
            <a:off x="4724400" y="3048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2727" name="Oval 36"/>
          <p:cNvSpPr>
            <a:spLocks noChangeArrowheads="1"/>
          </p:cNvSpPr>
          <p:nvPr/>
        </p:nvSpPr>
        <p:spPr bwMode="auto">
          <a:xfrm>
            <a:off x="6400800" y="3048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2728" name="Oval 37"/>
          <p:cNvSpPr>
            <a:spLocks noChangeArrowheads="1"/>
          </p:cNvSpPr>
          <p:nvPr/>
        </p:nvSpPr>
        <p:spPr bwMode="auto">
          <a:xfrm>
            <a:off x="4724400" y="137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2729" name="Oval 38"/>
          <p:cNvSpPr>
            <a:spLocks noChangeArrowheads="1"/>
          </p:cNvSpPr>
          <p:nvPr/>
        </p:nvSpPr>
        <p:spPr bwMode="auto">
          <a:xfrm>
            <a:off x="6400800" y="137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2730" name="CasellaDiTesto 13"/>
          <p:cNvSpPr txBox="1">
            <a:spLocks noChangeArrowheads="1"/>
          </p:cNvSpPr>
          <p:nvPr/>
        </p:nvSpPr>
        <p:spPr bwMode="auto">
          <a:xfrm>
            <a:off x="5105400" y="914400"/>
            <a:ext cx="3436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/>
              <a:t>Is not linearly separable</a:t>
            </a:r>
          </a:p>
        </p:txBody>
      </p:sp>
      <p:sp>
        <p:nvSpPr>
          <p:cNvPr id="72731" name="Freccia in giù 14"/>
          <p:cNvSpPr>
            <a:spLocks noChangeArrowheads="1"/>
          </p:cNvSpPr>
          <p:nvPr/>
        </p:nvSpPr>
        <p:spPr bwMode="auto">
          <a:xfrm>
            <a:off x="1524000" y="3581400"/>
            <a:ext cx="14478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16" name="Segnaposto contenuto 5"/>
          <p:cNvGraphicFramePr>
            <a:graphicFrameLocks/>
          </p:cNvGraphicFramePr>
          <p:nvPr/>
        </p:nvGraphicFramePr>
        <p:xfrm>
          <a:off x="304800" y="4114800"/>
          <a:ext cx="32766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/>
                <a:gridCol w="819150"/>
                <a:gridCol w="819150"/>
                <a:gridCol w="81915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 smtClean="0"/>
                        <a:t>X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/>
                        <a:t>Y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/>
                        <a:t>XY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753" name="Line 33"/>
          <p:cNvSpPr>
            <a:spLocks noChangeShapeType="1"/>
          </p:cNvSpPr>
          <p:nvPr/>
        </p:nvSpPr>
        <p:spPr bwMode="auto">
          <a:xfrm flipV="1">
            <a:off x="4999038" y="3962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4" name="Line 34"/>
          <p:cNvSpPr>
            <a:spLocks noChangeShapeType="1"/>
          </p:cNvSpPr>
          <p:nvPr/>
        </p:nvSpPr>
        <p:spPr bwMode="auto">
          <a:xfrm rot="5400000" flipV="1">
            <a:off x="5981700" y="49149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5" name="Oval 35"/>
          <p:cNvSpPr>
            <a:spLocks noChangeArrowheads="1"/>
          </p:cNvSpPr>
          <p:nvPr/>
        </p:nvSpPr>
        <p:spPr bwMode="auto">
          <a:xfrm>
            <a:off x="4876800" y="5867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2756" name="Oval 36"/>
          <p:cNvSpPr>
            <a:spLocks noChangeArrowheads="1"/>
          </p:cNvSpPr>
          <p:nvPr/>
        </p:nvSpPr>
        <p:spPr bwMode="auto">
          <a:xfrm>
            <a:off x="6553200" y="5867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2757" name="Oval 37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2758" name="Oval 38"/>
          <p:cNvSpPr>
            <a:spLocks noChangeArrowheads="1"/>
          </p:cNvSpPr>
          <p:nvPr/>
        </p:nvSpPr>
        <p:spPr bwMode="auto">
          <a:xfrm>
            <a:off x="57912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2759" name="Line 33"/>
          <p:cNvSpPr>
            <a:spLocks noChangeShapeType="1"/>
          </p:cNvSpPr>
          <p:nvPr/>
        </p:nvSpPr>
        <p:spPr bwMode="auto">
          <a:xfrm flipH="1">
            <a:off x="3886200" y="60198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" name="Connettore 1 24"/>
          <p:cNvCxnSpPr/>
          <p:nvPr/>
        </p:nvCxnSpPr>
        <p:spPr bwMode="auto">
          <a:xfrm rot="16200000" flipH="1" flipV="1">
            <a:off x="5067301" y="4110037"/>
            <a:ext cx="42862" cy="1795463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1 25"/>
          <p:cNvCxnSpPr>
            <a:stCxn id="72757" idx="3"/>
          </p:cNvCxnSpPr>
          <p:nvPr/>
        </p:nvCxnSpPr>
        <p:spPr bwMode="auto">
          <a:xfrm rot="5400000">
            <a:off x="4267200" y="4386263"/>
            <a:ext cx="642937" cy="64293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 bwMode="auto">
          <a:xfrm rot="16200000" flipV="1">
            <a:off x="3581400" y="5715000"/>
            <a:ext cx="1447800" cy="762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>
            <a:endCxn id="72757" idx="2"/>
          </p:cNvCxnSpPr>
          <p:nvPr/>
        </p:nvCxnSpPr>
        <p:spPr bwMode="auto">
          <a:xfrm rot="10800000" flipV="1">
            <a:off x="4876800" y="4267200"/>
            <a:ext cx="1828800" cy="381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 bwMode="auto">
          <a:xfrm rot="5400000">
            <a:off x="5943600" y="4343400"/>
            <a:ext cx="642938" cy="64293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765" name="CasellaDiTesto 37"/>
          <p:cNvSpPr txBox="1">
            <a:spLocks noChangeArrowheads="1"/>
          </p:cNvSpPr>
          <p:nvPr/>
        </p:nvSpPr>
        <p:spPr bwMode="auto">
          <a:xfrm>
            <a:off x="5105400" y="3581400"/>
            <a:ext cx="2900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/>
              <a:t>Is linearly separable</a:t>
            </a:r>
          </a:p>
        </p:txBody>
      </p:sp>
    </p:spTree>
    <p:extLst>
      <p:ext uri="{BB962C8B-B14F-4D97-AF65-F5344CB8AC3E}">
        <p14:creationId xmlns="" xmlns:p14="http://schemas.microsoft.com/office/powerpoint/2010/main" val="336636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Find a feature space</a:t>
            </a:r>
          </a:p>
        </p:txBody>
      </p:sp>
      <p:sp>
        <p:nvSpPr>
          <p:cNvPr id="73731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3211928-1182-4978-B7DC-DDF77D138AE1}" type="slidenum">
              <a:rPr lang="en-US" sz="1400" smtClean="0"/>
              <a:pPr eaLnBrk="1" hangingPunct="1"/>
              <a:t>27</a:t>
            </a:fld>
            <a:endParaRPr lang="en-US" sz="1400" smtClean="0"/>
          </a:p>
        </p:txBody>
      </p:sp>
      <p:pic>
        <p:nvPicPr>
          <p:cNvPr id="73732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745" t="38678" r="10918" b="25740"/>
          <a:stretch>
            <a:fillRect/>
          </a:stretch>
        </p:blipFill>
        <p:spPr>
          <a:xfrm>
            <a:off x="76200" y="2362200"/>
            <a:ext cx="8970963" cy="2819400"/>
          </a:xfrm>
        </p:spPr>
      </p:pic>
    </p:spTree>
    <p:extLst>
      <p:ext uri="{BB962C8B-B14F-4D97-AF65-F5344CB8AC3E}">
        <p14:creationId xmlns="" xmlns:p14="http://schemas.microsoft.com/office/powerpoint/2010/main" val="26613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Transforming the Data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4343400"/>
            <a:ext cx="8650288" cy="1905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Computation in the feature space can be costly because it is high dimensional</a:t>
            </a:r>
          </a:p>
          <a:p>
            <a:pPr lvl="1" eaLnBrk="1" hangingPunct="1"/>
            <a:r>
              <a:rPr lang="en-US" smtClean="0"/>
              <a:t>The feature space is typically infinite-dimensional!</a:t>
            </a:r>
          </a:p>
          <a:p>
            <a:pPr eaLnBrk="1" hangingPunct="1"/>
            <a:r>
              <a:rPr lang="en-US" smtClean="0"/>
              <a:t>The kernel trick comes to rescue</a:t>
            </a:r>
          </a:p>
        </p:txBody>
      </p:sp>
      <p:sp>
        <p:nvSpPr>
          <p:cNvPr id="74756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70A1C92-18C7-44B4-A954-0583EDC84AE8}" type="slidenum">
              <a:rPr lang="en-US" sz="1400" smtClean="0"/>
              <a:pPr eaLnBrk="1" hangingPunct="1"/>
              <a:t>28</a:t>
            </a:fld>
            <a:endParaRPr lang="en-US" sz="1400" smtClean="0"/>
          </a:p>
        </p:txBody>
      </p:sp>
      <p:sp>
        <p:nvSpPr>
          <p:cNvPr id="74757" name="Freeform 4"/>
          <p:cNvSpPr>
            <a:spLocks/>
          </p:cNvSpPr>
          <p:nvPr/>
        </p:nvSpPr>
        <p:spPr bwMode="auto">
          <a:xfrm>
            <a:off x="2209800" y="1295400"/>
            <a:ext cx="1600200" cy="1524000"/>
          </a:xfrm>
          <a:custGeom>
            <a:avLst/>
            <a:gdLst>
              <a:gd name="T0" fmla="*/ 0 w 1008"/>
              <a:gd name="T1" fmla="*/ 0 h 960"/>
              <a:gd name="T2" fmla="*/ 2147483647 w 1008"/>
              <a:gd name="T3" fmla="*/ 2147483647 h 960"/>
              <a:gd name="T4" fmla="*/ 2147483647 w 1008"/>
              <a:gd name="T5" fmla="*/ 2147483647 h 960"/>
              <a:gd name="T6" fmla="*/ 2147483647 w 1008"/>
              <a:gd name="T7" fmla="*/ 2147483647 h 960"/>
              <a:gd name="T8" fmla="*/ 2147483647 w 1008"/>
              <a:gd name="T9" fmla="*/ 2147483647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960"/>
              <a:gd name="T17" fmla="*/ 1008 w 1008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960">
                <a:moveTo>
                  <a:pt x="0" y="0"/>
                </a:moveTo>
                <a:cubicBezTo>
                  <a:pt x="16" y="164"/>
                  <a:pt x="32" y="328"/>
                  <a:pt x="96" y="432"/>
                </a:cubicBezTo>
                <a:cubicBezTo>
                  <a:pt x="160" y="536"/>
                  <a:pt x="272" y="584"/>
                  <a:pt x="384" y="624"/>
                </a:cubicBezTo>
                <a:cubicBezTo>
                  <a:pt x="496" y="664"/>
                  <a:pt x="664" y="616"/>
                  <a:pt x="768" y="672"/>
                </a:cubicBezTo>
                <a:cubicBezTo>
                  <a:pt x="872" y="728"/>
                  <a:pt x="940" y="844"/>
                  <a:pt x="1008" y="96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74758" name="Line 5"/>
          <p:cNvSpPr>
            <a:spLocks noChangeShapeType="1"/>
          </p:cNvSpPr>
          <p:nvPr/>
        </p:nvSpPr>
        <p:spPr bwMode="auto">
          <a:xfrm flipV="1">
            <a:off x="1981200" y="1143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59" name="Line 6"/>
          <p:cNvSpPr>
            <a:spLocks noChangeShapeType="1"/>
          </p:cNvSpPr>
          <p:nvPr/>
        </p:nvSpPr>
        <p:spPr bwMode="auto">
          <a:xfrm>
            <a:off x="1981200" y="3200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60" name="Oval 7"/>
          <p:cNvSpPr>
            <a:spLocks noChangeArrowheads="1"/>
          </p:cNvSpPr>
          <p:nvPr/>
        </p:nvSpPr>
        <p:spPr bwMode="auto">
          <a:xfrm>
            <a:off x="2362200" y="129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61" name="Rectangle 8"/>
          <p:cNvSpPr>
            <a:spLocks noChangeArrowheads="1"/>
          </p:cNvSpPr>
          <p:nvPr/>
        </p:nvSpPr>
        <p:spPr bwMode="auto">
          <a:xfrm>
            <a:off x="2133600" y="16764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62" name="Oval 9"/>
          <p:cNvSpPr>
            <a:spLocks noChangeArrowheads="1"/>
          </p:cNvSpPr>
          <p:nvPr/>
        </p:nvSpPr>
        <p:spPr bwMode="auto">
          <a:xfrm>
            <a:off x="2667000" y="152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63" name="Oval 10"/>
          <p:cNvSpPr>
            <a:spLocks noChangeArrowheads="1"/>
          </p:cNvSpPr>
          <p:nvPr/>
        </p:nvSpPr>
        <p:spPr bwMode="auto">
          <a:xfrm>
            <a:off x="2971800" y="1828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64" name="Oval 11"/>
          <p:cNvSpPr>
            <a:spLocks noChangeArrowheads="1"/>
          </p:cNvSpPr>
          <p:nvPr/>
        </p:nvSpPr>
        <p:spPr bwMode="auto">
          <a:xfrm>
            <a:off x="3200400" y="1447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65" name="Oval 12"/>
          <p:cNvSpPr>
            <a:spLocks noChangeArrowheads="1"/>
          </p:cNvSpPr>
          <p:nvPr/>
        </p:nvSpPr>
        <p:spPr bwMode="auto">
          <a:xfrm>
            <a:off x="3581400" y="1828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66" name="Rectangle 13"/>
          <p:cNvSpPr>
            <a:spLocks noChangeArrowheads="1"/>
          </p:cNvSpPr>
          <p:nvPr/>
        </p:nvSpPr>
        <p:spPr bwMode="auto">
          <a:xfrm>
            <a:off x="2133600" y="19812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67" name="Rectangle 14"/>
          <p:cNvSpPr>
            <a:spLocks noChangeArrowheads="1"/>
          </p:cNvSpPr>
          <p:nvPr/>
        </p:nvSpPr>
        <p:spPr bwMode="auto">
          <a:xfrm>
            <a:off x="2362200" y="22098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68" name="Rectangle 15"/>
          <p:cNvSpPr>
            <a:spLocks noChangeArrowheads="1"/>
          </p:cNvSpPr>
          <p:nvPr/>
        </p:nvSpPr>
        <p:spPr bwMode="auto">
          <a:xfrm>
            <a:off x="2209800" y="24384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69" name="Rectangle 16"/>
          <p:cNvSpPr>
            <a:spLocks noChangeArrowheads="1"/>
          </p:cNvSpPr>
          <p:nvPr/>
        </p:nvSpPr>
        <p:spPr bwMode="auto">
          <a:xfrm>
            <a:off x="2743200" y="24384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70" name="Rectangle 17"/>
          <p:cNvSpPr>
            <a:spLocks noChangeArrowheads="1"/>
          </p:cNvSpPr>
          <p:nvPr/>
        </p:nvSpPr>
        <p:spPr bwMode="auto">
          <a:xfrm>
            <a:off x="3124200" y="2514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71" name="Rectangle 18"/>
          <p:cNvSpPr>
            <a:spLocks noChangeArrowheads="1"/>
          </p:cNvSpPr>
          <p:nvPr/>
        </p:nvSpPr>
        <p:spPr bwMode="auto">
          <a:xfrm>
            <a:off x="3429000" y="27432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72" name="Rectangle 19"/>
          <p:cNvSpPr>
            <a:spLocks noChangeArrowheads="1"/>
          </p:cNvSpPr>
          <p:nvPr/>
        </p:nvSpPr>
        <p:spPr bwMode="auto">
          <a:xfrm>
            <a:off x="2819400" y="289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73" name="Oval 20"/>
          <p:cNvSpPr>
            <a:spLocks noChangeArrowheads="1"/>
          </p:cNvSpPr>
          <p:nvPr/>
        </p:nvSpPr>
        <p:spPr bwMode="auto">
          <a:xfrm>
            <a:off x="2438400" y="175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74" name="Oval 21"/>
          <p:cNvSpPr>
            <a:spLocks noChangeArrowheads="1"/>
          </p:cNvSpPr>
          <p:nvPr/>
        </p:nvSpPr>
        <p:spPr bwMode="auto">
          <a:xfrm>
            <a:off x="2743200" y="2057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75" name="Oval 22"/>
          <p:cNvSpPr>
            <a:spLocks noChangeArrowheads="1"/>
          </p:cNvSpPr>
          <p:nvPr/>
        </p:nvSpPr>
        <p:spPr bwMode="auto">
          <a:xfrm>
            <a:off x="3352800" y="2209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76" name="Oval 23"/>
          <p:cNvSpPr>
            <a:spLocks noChangeArrowheads="1"/>
          </p:cNvSpPr>
          <p:nvPr/>
        </p:nvSpPr>
        <p:spPr bwMode="auto">
          <a:xfrm>
            <a:off x="3657600" y="2362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77" name="Oval 24"/>
          <p:cNvSpPr>
            <a:spLocks noChangeArrowheads="1"/>
          </p:cNvSpPr>
          <p:nvPr/>
        </p:nvSpPr>
        <p:spPr bwMode="auto">
          <a:xfrm>
            <a:off x="3810000" y="2667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78" name="Line 25"/>
          <p:cNvSpPr>
            <a:spLocks noChangeShapeType="1"/>
          </p:cNvSpPr>
          <p:nvPr/>
        </p:nvSpPr>
        <p:spPr bwMode="auto">
          <a:xfrm flipV="1">
            <a:off x="5943600" y="1143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79" name="Line 26"/>
          <p:cNvSpPr>
            <a:spLocks noChangeShapeType="1"/>
          </p:cNvSpPr>
          <p:nvPr/>
        </p:nvSpPr>
        <p:spPr bwMode="auto">
          <a:xfrm>
            <a:off x="5943600" y="3200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80" name="Line 27"/>
          <p:cNvSpPr>
            <a:spLocks noChangeShapeType="1"/>
          </p:cNvSpPr>
          <p:nvPr/>
        </p:nvSpPr>
        <p:spPr bwMode="auto">
          <a:xfrm>
            <a:off x="6324600" y="1295400"/>
            <a:ext cx="144780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4781" name="Group 28"/>
          <p:cNvGrpSpPr>
            <a:grpSpLocks/>
          </p:cNvGrpSpPr>
          <p:nvPr/>
        </p:nvGrpSpPr>
        <p:grpSpPr bwMode="auto">
          <a:xfrm>
            <a:off x="6019800" y="1371600"/>
            <a:ext cx="528638" cy="336550"/>
            <a:chOff x="3001" y="2496"/>
            <a:chExt cx="333" cy="212"/>
          </a:xfrm>
        </p:grpSpPr>
        <p:sp>
          <p:nvSpPr>
            <p:cNvPr id="74838" name="Rectangle 29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39" name="Text Box 30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82" name="Group 31"/>
          <p:cNvGrpSpPr>
            <a:grpSpLocks/>
          </p:cNvGrpSpPr>
          <p:nvPr/>
        </p:nvGrpSpPr>
        <p:grpSpPr bwMode="auto">
          <a:xfrm>
            <a:off x="6253163" y="1797050"/>
            <a:ext cx="528637" cy="336550"/>
            <a:chOff x="3001" y="2496"/>
            <a:chExt cx="333" cy="212"/>
          </a:xfrm>
        </p:grpSpPr>
        <p:sp>
          <p:nvSpPr>
            <p:cNvPr id="74836" name="Rectangle 32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37" name="Text Box 33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83" name="Group 34"/>
          <p:cNvGrpSpPr>
            <a:grpSpLocks/>
          </p:cNvGrpSpPr>
          <p:nvPr/>
        </p:nvGrpSpPr>
        <p:grpSpPr bwMode="auto">
          <a:xfrm>
            <a:off x="6634163" y="2254250"/>
            <a:ext cx="528637" cy="336550"/>
            <a:chOff x="3001" y="2496"/>
            <a:chExt cx="333" cy="212"/>
          </a:xfrm>
        </p:grpSpPr>
        <p:sp>
          <p:nvSpPr>
            <p:cNvPr id="74834" name="Rectangle 35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35" name="Text Box 36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84" name="Group 37"/>
          <p:cNvGrpSpPr>
            <a:grpSpLocks/>
          </p:cNvGrpSpPr>
          <p:nvPr/>
        </p:nvGrpSpPr>
        <p:grpSpPr bwMode="auto">
          <a:xfrm>
            <a:off x="6786563" y="2482850"/>
            <a:ext cx="528637" cy="336550"/>
            <a:chOff x="3001" y="2496"/>
            <a:chExt cx="333" cy="212"/>
          </a:xfrm>
        </p:grpSpPr>
        <p:sp>
          <p:nvSpPr>
            <p:cNvPr id="74832" name="Rectangle 38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33" name="Text Box 39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85" name="Group 40"/>
          <p:cNvGrpSpPr>
            <a:grpSpLocks/>
          </p:cNvGrpSpPr>
          <p:nvPr/>
        </p:nvGrpSpPr>
        <p:grpSpPr bwMode="auto">
          <a:xfrm>
            <a:off x="6096000" y="2438400"/>
            <a:ext cx="528638" cy="336550"/>
            <a:chOff x="3001" y="2496"/>
            <a:chExt cx="333" cy="212"/>
          </a:xfrm>
        </p:grpSpPr>
        <p:sp>
          <p:nvSpPr>
            <p:cNvPr id="74830" name="Rectangle 41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31" name="Text Box 42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86" name="Group 43"/>
          <p:cNvGrpSpPr>
            <a:grpSpLocks/>
          </p:cNvGrpSpPr>
          <p:nvPr/>
        </p:nvGrpSpPr>
        <p:grpSpPr bwMode="auto">
          <a:xfrm>
            <a:off x="5867400" y="1905000"/>
            <a:ext cx="528638" cy="336550"/>
            <a:chOff x="3001" y="2496"/>
            <a:chExt cx="333" cy="212"/>
          </a:xfrm>
        </p:grpSpPr>
        <p:sp>
          <p:nvSpPr>
            <p:cNvPr id="74828" name="Rectangle 44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29" name="Text Box 45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87" name="Group 46"/>
          <p:cNvGrpSpPr>
            <a:grpSpLocks/>
          </p:cNvGrpSpPr>
          <p:nvPr/>
        </p:nvGrpSpPr>
        <p:grpSpPr bwMode="auto">
          <a:xfrm>
            <a:off x="7091363" y="2863850"/>
            <a:ext cx="528637" cy="336550"/>
            <a:chOff x="3001" y="2496"/>
            <a:chExt cx="333" cy="212"/>
          </a:xfrm>
        </p:grpSpPr>
        <p:sp>
          <p:nvSpPr>
            <p:cNvPr id="74826" name="Rectangle 47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27" name="Text Box 48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88" name="Group 49"/>
          <p:cNvGrpSpPr>
            <a:grpSpLocks/>
          </p:cNvGrpSpPr>
          <p:nvPr/>
        </p:nvGrpSpPr>
        <p:grpSpPr bwMode="auto">
          <a:xfrm>
            <a:off x="6248400" y="2743200"/>
            <a:ext cx="528638" cy="336550"/>
            <a:chOff x="3001" y="2496"/>
            <a:chExt cx="333" cy="212"/>
          </a:xfrm>
        </p:grpSpPr>
        <p:sp>
          <p:nvSpPr>
            <p:cNvPr id="74824" name="Rectangle 50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25" name="Text Box 51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sp>
        <p:nvSpPr>
          <p:cNvPr id="74789" name="AutoShape 52"/>
          <p:cNvSpPr>
            <a:spLocks noChangeArrowheads="1"/>
          </p:cNvSpPr>
          <p:nvPr/>
        </p:nvSpPr>
        <p:spPr bwMode="auto">
          <a:xfrm>
            <a:off x="4343400" y="2209800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4790" name="Text Box 53"/>
          <p:cNvSpPr txBox="1">
            <a:spLocks noChangeArrowheads="1"/>
          </p:cNvSpPr>
          <p:nvPr/>
        </p:nvSpPr>
        <p:spPr bwMode="auto">
          <a:xfrm>
            <a:off x="4418013" y="1624013"/>
            <a:ext cx="7667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3200">
                <a:latin typeface="Symbol" pitchFamily="18" charset="2"/>
              </a:rPr>
              <a:t>f</a:t>
            </a:r>
            <a:r>
              <a:rPr lang="en-US" sz="3200">
                <a:latin typeface="Times New Roman" pitchFamily="18" charset="0"/>
              </a:rPr>
              <a:t>(.)</a:t>
            </a:r>
          </a:p>
        </p:txBody>
      </p:sp>
      <p:grpSp>
        <p:nvGrpSpPr>
          <p:cNvPr id="74791" name="Group 54"/>
          <p:cNvGrpSpPr>
            <a:grpSpLocks/>
          </p:cNvGrpSpPr>
          <p:nvPr/>
        </p:nvGrpSpPr>
        <p:grpSpPr bwMode="auto">
          <a:xfrm>
            <a:off x="7162800" y="1600200"/>
            <a:ext cx="528638" cy="336550"/>
            <a:chOff x="4307" y="2352"/>
            <a:chExt cx="333" cy="212"/>
          </a:xfrm>
        </p:grpSpPr>
        <p:sp>
          <p:nvSpPr>
            <p:cNvPr id="74822" name="Oval 55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23" name="Text Box 56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92" name="Group 57"/>
          <p:cNvGrpSpPr>
            <a:grpSpLocks/>
          </p:cNvGrpSpPr>
          <p:nvPr/>
        </p:nvGrpSpPr>
        <p:grpSpPr bwMode="auto">
          <a:xfrm>
            <a:off x="6553200" y="1143000"/>
            <a:ext cx="528638" cy="336550"/>
            <a:chOff x="4307" y="2352"/>
            <a:chExt cx="333" cy="212"/>
          </a:xfrm>
        </p:grpSpPr>
        <p:sp>
          <p:nvSpPr>
            <p:cNvPr id="74820" name="Oval 58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21" name="Text Box 59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93" name="Group 60"/>
          <p:cNvGrpSpPr>
            <a:grpSpLocks/>
          </p:cNvGrpSpPr>
          <p:nvPr/>
        </p:nvGrpSpPr>
        <p:grpSpPr bwMode="auto">
          <a:xfrm>
            <a:off x="6934200" y="1828800"/>
            <a:ext cx="528638" cy="336550"/>
            <a:chOff x="4307" y="2352"/>
            <a:chExt cx="333" cy="212"/>
          </a:xfrm>
        </p:grpSpPr>
        <p:sp>
          <p:nvSpPr>
            <p:cNvPr id="74818" name="Oval 61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19" name="Text Box 62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94" name="Group 63"/>
          <p:cNvGrpSpPr>
            <a:grpSpLocks/>
          </p:cNvGrpSpPr>
          <p:nvPr/>
        </p:nvGrpSpPr>
        <p:grpSpPr bwMode="auto">
          <a:xfrm>
            <a:off x="6705600" y="1524000"/>
            <a:ext cx="528638" cy="336550"/>
            <a:chOff x="4307" y="2352"/>
            <a:chExt cx="333" cy="212"/>
          </a:xfrm>
        </p:grpSpPr>
        <p:sp>
          <p:nvSpPr>
            <p:cNvPr id="74816" name="Oval 64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17" name="Text Box 65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95" name="Group 66"/>
          <p:cNvGrpSpPr>
            <a:grpSpLocks/>
          </p:cNvGrpSpPr>
          <p:nvPr/>
        </p:nvGrpSpPr>
        <p:grpSpPr bwMode="auto">
          <a:xfrm>
            <a:off x="6858000" y="1295400"/>
            <a:ext cx="528638" cy="336550"/>
            <a:chOff x="4307" y="2352"/>
            <a:chExt cx="333" cy="212"/>
          </a:xfrm>
        </p:grpSpPr>
        <p:sp>
          <p:nvSpPr>
            <p:cNvPr id="74814" name="Oval 67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15" name="Text Box 68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96" name="Group 69"/>
          <p:cNvGrpSpPr>
            <a:grpSpLocks/>
          </p:cNvGrpSpPr>
          <p:nvPr/>
        </p:nvGrpSpPr>
        <p:grpSpPr bwMode="auto">
          <a:xfrm>
            <a:off x="7391400" y="2406650"/>
            <a:ext cx="528638" cy="336550"/>
            <a:chOff x="4307" y="2352"/>
            <a:chExt cx="333" cy="212"/>
          </a:xfrm>
        </p:grpSpPr>
        <p:sp>
          <p:nvSpPr>
            <p:cNvPr id="74812" name="Oval 70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13" name="Text Box 71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97" name="Group 72"/>
          <p:cNvGrpSpPr>
            <a:grpSpLocks/>
          </p:cNvGrpSpPr>
          <p:nvPr/>
        </p:nvGrpSpPr>
        <p:grpSpPr bwMode="auto">
          <a:xfrm>
            <a:off x="7620000" y="1447800"/>
            <a:ext cx="528638" cy="336550"/>
            <a:chOff x="4307" y="2352"/>
            <a:chExt cx="333" cy="212"/>
          </a:xfrm>
        </p:grpSpPr>
        <p:sp>
          <p:nvSpPr>
            <p:cNvPr id="74810" name="Oval 73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11" name="Text Box 74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98" name="Group 75"/>
          <p:cNvGrpSpPr>
            <a:grpSpLocks/>
          </p:cNvGrpSpPr>
          <p:nvPr/>
        </p:nvGrpSpPr>
        <p:grpSpPr bwMode="auto">
          <a:xfrm>
            <a:off x="7391400" y="1981200"/>
            <a:ext cx="528638" cy="336550"/>
            <a:chOff x="4307" y="2352"/>
            <a:chExt cx="333" cy="212"/>
          </a:xfrm>
        </p:grpSpPr>
        <p:sp>
          <p:nvSpPr>
            <p:cNvPr id="74808" name="Oval 76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09" name="Text Box 77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799" name="Group 78"/>
          <p:cNvGrpSpPr>
            <a:grpSpLocks/>
          </p:cNvGrpSpPr>
          <p:nvPr/>
        </p:nvGrpSpPr>
        <p:grpSpPr bwMode="auto">
          <a:xfrm>
            <a:off x="7239000" y="2178050"/>
            <a:ext cx="528638" cy="336550"/>
            <a:chOff x="4307" y="2352"/>
            <a:chExt cx="333" cy="212"/>
          </a:xfrm>
        </p:grpSpPr>
        <p:sp>
          <p:nvSpPr>
            <p:cNvPr id="74806" name="Oval 79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07" name="Text Box 80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4800" name="Group 81"/>
          <p:cNvGrpSpPr>
            <a:grpSpLocks/>
          </p:cNvGrpSpPr>
          <p:nvPr/>
        </p:nvGrpSpPr>
        <p:grpSpPr bwMode="auto">
          <a:xfrm>
            <a:off x="7777163" y="2057400"/>
            <a:ext cx="528637" cy="336550"/>
            <a:chOff x="4307" y="2352"/>
            <a:chExt cx="333" cy="212"/>
          </a:xfrm>
        </p:grpSpPr>
        <p:sp>
          <p:nvSpPr>
            <p:cNvPr id="74804" name="Oval 82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4805" name="Text Box 83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sp>
        <p:nvSpPr>
          <p:cNvPr id="74801" name="Text Box 84"/>
          <p:cNvSpPr txBox="1">
            <a:spLocks noChangeArrowheads="1"/>
          </p:cNvSpPr>
          <p:nvPr/>
        </p:nvSpPr>
        <p:spPr bwMode="auto">
          <a:xfrm>
            <a:off x="6019800" y="3124200"/>
            <a:ext cx="1849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>
                <a:latin typeface="Times New Roman" pitchFamily="18" charset="0"/>
              </a:rPr>
              <a:t>Feature space</a:t>
            </a:r>
          </a:p>
        </p:txBody>
      </p:sp>
      <p:sp>
        <p:nvSpPr>
          <p:cNvPr id="74802" name="Text Box 85"/>
          <p:cNvSpPr txBox="1">
            <a:spLocks noChangeArrowheads="1"/>
          </p:cNvSpPr>
          <p:nvPr/>
        </p:nvSpPr>
        <p:spPr bwMode="auto">
          <a:xfrm>
            <a:off x="2192338" y="3200400"/>
            <a:ext cx="1579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>
                <a:latin typeface="Times New Roman" pitchFamily="18" charset="0"/>
              </a:rPr>
              <a:t>Input space</a:t>
            </a:r>
          </a:p>
        </p:txBody>
      </p:sp>
      <p:sp>
        <p:nvSpPr>
          <p:cNvPr id="74803" name="Text Box 88"/>
          <p:cNvSpPr txBox="1">
            <a:spLocks noChangeArrowheads="1"/>
          </p:cNvSpPr>
          <p:nvPr/>
        </p:nvSpPr>
        <p:spPr bwMode="auto">
          <a:xfrm>
            <a:off x="5316538" y="3581400"/>
            <a:ext cx="3827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>
                <a:latin typeface="Arial Narrow" pitchFamily="34" charset="0"/>
              </a:rPr>
              <a:t>Note: feature space is of higher dimension than the input space in practice</a:t>
            </a:r>
          </a:p>
        </p:txBody>
      </p:sp>
    </p:spTree>
    <p:extLst>
      <p:ext uri="{BB962C8B-B14F-4D97-AF65-F5344CB8AC3E}">
        <p14:creationId xmlns="" xmlns:p14="http://schemas.microsoft.com/office/powerpoint/2010/main" val="14247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Transforming the Data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4343400"/>
            <a:ext cx="8650288" cy="1905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Computation in the feature space can be costly because it is high dimensional</a:t>
            </a:r>
          </a:p>
          <a:p>
            <a:pPr lvl="1" eaLnBrk="1" hangingPunct="1"/>
            <a:r>
              <a:rPr lang="en-US" smtClean="0"/>
              <a:t>The feature space is typically infinite-dimensional!</a:t>
            </a:r>
          </a:p>
          <a:p>
            <a:pPr eaLnBrk="1" hangingPunct="1"/>
            <a:r>
              <a:rPr lang="en-US" smtClean="0"/>
              <a:t>The kernel trick comes to rescue</a:t>
            </a:r>
          </a:p>
        </p:txBody>
      </p:sp>
      <p:sp>
        <p:nvSpPr>
          <p:cNvPr id="75780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B628F13-74CB-4F4A-9FDB-88A2B3FE8ED7}" type="slidenum">
              <a:rPr lang="en-US" sz="1400" smtClean="0"/>
              <a:pPr eaLnBrk="1" hangingPunct="1"/>
              <a:t>29</a:t>
            </a:fld>
            <a:endParaRPr lang="en-US" sz="1400" smtClean="0"/>
          </a:p>
        </p:txBody>
      </p:sp>
      <p:sp>
        <p:nvSpPr>
          <p:cNvPr id="75781" name="Freeform 4"/>
          <p:cNvSpPr>
            <a:spLocks/>
          </p:cNvSpPr>
          <p:nvPr/>
        </p:nvSpPr>
        <p:spPr bwMode="auto">
          <a:xfrm>
            <a:off x="2209800" y="1295400"/>
            <a:ext cx="1600200" cy="1524000"/>
          </a:xfrm>
          <a:custGeom>
            <a:avLst/>
            <a:gdLst>
              <a:gd name="T0" fmla="*/ 0 w 1008"/>
              <a:gd name="T1" fmla="*/ 0 h 960"/>
              <a:gd name="T2" fmla="*/ 2147483647 w 1008"/>
              <a:gd name="T3" fmla="*/ 2147483647 h 960"/>
              <a:gd name="T4" fmla="*/ 2147483647 w 1008"/>
              <a:gd name="T5" fmla="*/ 2147483647 h 960"/>
              <a:gd name="T6" fmla="*/ 2147483647 w 1008"/>
              <a:gd name="T7" fmla="*/ 2147483647 h 960"/>
              <a:gd name="T8" fmla="*/ 2147483647 w 1008"/>
              <a:gd name="T9" fmla="*/ 2147483647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960"/>
              <a:gd name="T17" fmla="*/ 1008 w 1008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960">
                <a:moveTo>
                  <a:pt x="0" y="0"/>
                </a:moveTo>
                <a:cubicBezTo>
                  <a:pt x="16" y="164"/>
                  <a:pt x="32" y="328"/>
                  <a:pt x="96" y="432"/>
                </a:cubicBezTo>
                <a:cubicBezTo>
                  <a:pt x="160" y="536"/>
                  <a:pt x="272" y="584"/>
                  <a:pt x="384" y="624"/>
                </a:cubicBezTo>
                <a:cubicBezTo>
                  <a:pt x="496" y="664"/>
                  <a:pt x="664" y="616"/>
                  <a:pt x="768" y="672"/>
                </a:cubicBezTo>
                <a:cubicBezTo>
                  <a:pt x="872" y="728"/>
                  <a:pt x="940" y="844"/>
                  <a:pt x="1008" y="96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75782" name="Line 5"/>
          <p:cNvSpPr>
            <a:spLocks noChangeShapeType="1"/>
          </p:cNvSpPr>
          <p:nvPr/>
        </p:nvSpPr>
        <p:spPr bwMode="auto">
          <a:xfrm flipV="1">
            <a:off x="1981200" y="1143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783" name="Line 6"/>
          <p:cNvSpPr>
            <a:spLocks noChangeShapeType="1"/>
          </p:cNvSpPr>
          <p:nvPr/>
        </p:nvSpPr>
        <p:spPr bwMode="auto">
          <a:xfrm>
            <a:off x="1981200" y="3200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784" name="Oval 7"/>
          <p:cNvSpPr>
            <a:spLocks noChangeArrowheads="1"/>
          </p:cNvSpPr>
          <p:nvPr/>
        </p:nvSpPr>
        <p:spPr bwMode="auto">
          <a:xfrm>
            <a:off x="2362200" y="129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85" name="Rectangle 8"/>
          <p:cNvSpPr>
            <a:spLocks noChangeArrowheads="1"/>
          </p:cNvSpPr>
          <p:nvPr/>
        </p:nvSpPr>
        <p:spPr bwMode="auto">
          <a:xfrm>
            <a:off x="2133600" y="16764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86" name="Oval 9"/>
          <p:cNvSpPr>
            <a:spLocks noChangeArrowheads="1"/>
          </p:cNvSpPr>
          <p:nvPr/>
        </p:nvSpPr>
        <p:spPr bwMode="auto">
          <a:xfrm>
            <a:off x="2667000" y="152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87" name="Oval 10"/>
          <p:cNvSpPr>
            <a:spLocks noChangeArrowheads="1"/>
          </p:cNvSpPr>
          <p:nvPr/>
        </p:nvSpPr>
        <p:spPr bwMode="auto">
          <a:xfrm>
            <a:off x="2971800" y="1828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88" name="Oval 11"/>
          <p:cNvSpPr>
            <a:spLocks noChangeArrowheads="1"/>
          </p:cNvSpPr>
          <p:nvPr/>
        </p:nvSpPr>
        <p:spPr bwMode="auto">
          <a:xfrm>
            <a:off x="3200400" y="1447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89" name="Oval 12"/>
          <p:cNvSpPr>
            <a:spLocks noChangeArrowheads="1"/>
          </p:cNvSpPr>
          <p:nvPr/>
        </p:nvSpPr>
        <p:spPr bwMode="auto">
          <a:xfrm>
            <a:off x="3581400" y="1828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90" name="Rectangle 13"/>
          <p:cNvSpPr>
            <a:spLocks noChangeArrowheads="1"/>
          </p:cNvSpPr>
          <p:nvPr/>
        </p:nvSpPr>
        <p:spPr bwMode="auto">
          <a:xfrm>
            <a:off x="2133600" y="19812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91" name="Rectangle 14"/>
          <p:cNvSpPr>
            <a:spLocks noChangeArrowheads="1"/>
          </p:cNvSpPr>
          <p:nvPr/>
        </p:nvSpPr>
        <p:spPr bwMode="auto">
          <a:xfrm>
            <a:off x="2362200" y="22098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92" name="Rectangle 15"/>
          <p:cNvSpPr>
            <a:spLocks noChangeArrowheads="1"/>
          </p:cNvSpPr>
          <p:nvPr/>
        </p:nvSpPr>
        <p:spPr bwMode="auto">
          <a:xfrm>
            <a:off x="2209800" y="24384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93" name="Rectangle 16"/>
          <p:cNvSpPr>
            <a:spLocks noChangeArrowheads="1"/>
          </p:cNvSpPr>
          <p:nvPr/>
        </p:nvSpPr>
        <p:spPr bwMode="auto">
          <a:xfrm>
            <a:off x="2743200" y="24384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94" name="Rectangle 17"/>
          <p:cNvSpPr>
            <a:spLocks noChangeArrowheads="1"/>
          </p:cNvSpPr>
          <p:nvPr/>
        </p:nvSpPr>
        <p:spPr bwMode="auto">
          <a:xfrm>
            <a:off x="3124200" y="2514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95" name="Rectangle 18"/>
          <p:cNvSpPr>
            <a:spLocks noChangeArrowheads="1"/>
          </p:cNvSpPr>
          <p:nvPr/>
        </p:nvSpPr>
        <p:spPr bwMode="auto">
          <a:xfrm>
            <a:off x="3429000" y="27432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96" name="Rectangle 19"/>
          <p:cNvSpPr>
            <a:spLocks noChangeArrowheads="1"/>
          </p:cNvSpPr>
          <p:nvPr/>
        </p:nvSpPr>
        <p:spPr bwMode="auto">
          <a:xfrm>
            <a:off x="2819400" y="289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97" name="Oval 20"/>
          <p:cNvSpPr>
            <a:spLocks noChangeArrowheads="1"/>
          </p:cNvSpPr>
          <p:nvPr/>
        </p:nvSpPr>
        <p:spPr bwMode="auto">
          <a:xfrm>
            <a:off x="2438400" y="175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98" name="Oval 21"/>
          <p:cNvSpPr>
            <a:spLocks noChangeArrowheads="1"/>
          </p:cNvSpPr>
          <p:nvPr/>
        </p:nvSpPr>
        <p:spPr bwMode="auto">
          <a:xfrm>
            <a:off x="2743200" y="2057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799" name="Oval 22"/>
          <p:cNvSpPr>
            <a:spLocks noChangeArrowheads="1"/>
          </p:cNvSpPr>
          <p:nvPr/>
        </p:nvSpPr>
        <p:spPr bwMode="auto">
          <a:xfrm>
            <a:off x="3352800" y="2209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800" name="Oval 23"/>
          <p:cNvSpPr>
            <a:spLocks noChangeArrowheads="1"/>
          </p:cNvSpPr>
          <p:nvPr/>
        </p:nvSpPr>
        <p:spPr bwMode="auto">
          <a:xfrm>
            <a:off x="3657600" y="2362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801" name="Oval 24"/>
          <p:cNvSpPr>
            <a:spLocks noChangeArrowheads="1"/>
          </p:cNvSpPr>
          <p:nvPr/>
        </p:nvSpPr>
        <p:spPr bwMode="auto">
          <a:xfrm>
            <a:off x="3810000" y="2667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802" name="Line 25"/>
          <p:cNvSpPr>
            <a:spLocks noChangeShapeType="1"/>
          </p:cNvSpPr>
          <p:nvPr/>
        </p:nvSpPr>
        <p:spPr bwMode="auto">
          <a:xfrm flipV="1">
            <a:off x="5943600" y="1143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803" name="Line 26"/>
          <p:cNvSpPr>
            <a:spLocks noChangeShapeType="1"/>
          </p:cNvSpPr>
          <p:nvPr/>
        </p:nvSpPr>
        <p:spPr bwMode="auto">
          <a:xfrm>
            <a:off x="5943600" y="3200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804" name="Line 27"/>
          <p:cNvSpPr>
            <a:spLocks noChangeShapeType="1"/>
          </p:cNvSpPr>
          <p:nvPr/>
        </p:nvSpPr>
        <p:spPr bwMode="auto">
          <a:xfrm>
            <a:off x="6324600" y="1295400"/>
            <a:ext cx="144780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5805" name="Group 28"/>
          <p:cNvGrpSpPr>
            <a:grpSpLocks/>
          </p:cNvGrpSpPr>
          <p:nvPr/>
        </p:nvGrpSpPr>
        <p:grpSpPr bwMode="auto">
          <a:xfrm>
            <a:off x="6019800" y="1371600"/>
            <a:ext cx="528638" cy="336550"/>
            <a:chOff x="3001" y="2496"/>
            <a:chExt cx="333" cy="212"/>
          </a:xfrm>
        </p:grpSpPr>
        <p:sp>
          <p:nvSpPr>
            <p:cNvPr id="75862" name="Rectangle 29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63" name="Text Box 30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06" name="Group 31"/>
          <p:cNvGrpSpPr>
            <a:grpSpLocks/>
          </p:cNvGrpSpPr>
          <p:nvPr/>
        </p:nvGrpSpPr>
        <p:grpSpPr bwMode="auto">
          <a:xfrm>
            <a:off x="6253163" y="1797050"/>
            <a:ext cx="528637" cy="336550"/>
            <a:chOff x="3001" y="2496"/>
            <a:chExt cx="333" cy="212"/>
          </a:xfrm>
        </p:grpSpPr>
        <p:sp>
          <p:nvSpPr>
            <p:cNvPr id="75860" name="Rectangle 32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61" name="Text Box 33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07" name="Group 34"/>
          <p:cNvGrpSpPr>
            <a:grpSpLocks/>
          </p:cNvGrpSpPr>
          <p:nvPr/>
        </p:nvGrpSpPr>
        <p:grpSpPr bwMode="auto">
          <a:xfrm>
            <a:off x="6634163" y="2254250"/>
            <a:ext cx="528637" cy="336550"/>
            <a:chOff x="3001" y="2496"/>
            <a:chExt cx="333" cy="212"/>
          </a:xfrm>
        </p:grpSpPr>
        <p:sp>
          <p:nvSpPr>
            <p:cNvPr id="75858" name="Rectangle 35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59" name="Text Box 36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08" name="Group 37"/>
          <p:cNvGrpSpPr>
            <a:grpSpLocks/>
          </p:cNvGrpSpPr>
          <p:nvPr/>
        </p:nvGrpSpPr>
        <p:grpSpPr bwMode="auto">
          <a:xfrm>
            <a:off x="6786563" y="2482850"/>
            <a:ext cx="528637" cy="336550"/>
            <a:chOff x="3001" y="2496"/>
            <a:chExt cx="333" cy="212"/>
          </a:xfrm>
        </p:grpSpPr>
        <p:sp>
          <p:nvSpPr>
            <p:cNvPr id="75856" name="Rectangle 38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57" name="Text Box 39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09" name="Group 40"/>
          <p:cNvGrpSpPr>
            <a:grpSpLocks/>
          </p:cNvGrpSpPr>
          <p:nvPr/>
        </p:nvGrpSpPr>
        <p:grpSpPr bwMode="auto">
          <a:xfrm>
            <a:off x="6096000" y="2438400"/>
            <a:ext cx="528638" cy="336550"/>
            <a:chOff x="3001" y="2496"/>
            <a:chExt cx="333" cy="212"/>
          </a:xfrm>
        </p:grpSpPr>
        <p:sp>
          <p:nvSpPr>
            <p:cNvPr id="75854" name="Rectangle 41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55" name="Text Box 42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10" name="Group 43"/>
          <p:cNvGrpSpPr>
            <a:grpSpLocks/>
          </p:cNvGrpSpPr>
          <p:nvPr/>
        </p:nvGrpSpPr>
        <p:grpSpPr bwMode="auto">
          <a:xfrm>
            <a:off x="5867400" y="1905000"/>
            <a:ext cx="528638" cy="336550"/>
            <a:chOff x="3001" y="2496"/>
            <a:chExt cx="333" cy="212"/>
          </a:xfrm>
        </p:grpSpPr>
        <p:sp>
          <p:nvSpPr>
            <p:cNvPr id="75852" name="Rectangle 44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53" name="Text Box 45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11" name="Group 46"/>
          <p:cNvGrpSpPr>
            <a:grpSpLocks/>
          </p:cNvGrpSpPr>
          <p:nvPr/>
        </p:nvGrpSpPr>
        <p:grpSpPr bwMode="auto">
          <a:xfrm>
            <a:off x="7091363" y="2863850"/>
            <a:ext cx="528637" cy="336550"/>
            <a:chOff x="3001" y="2496"/>
            <a:chExt cx="333" cy="212"/>
          </a:xfrm>
        </p:grpSpPr>
        <p:sp>
          <p:nvSpPr>
            <p:cNvPr id="75850" name="Rectangle 47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51" name="Text Box 48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12" name="Group 49"/>
          <p:cNvGrpSpPr>
            <a:grpSpLocks/>
          </p:cNvGrpSpPr>
          <p:nvPr/>
        </p:nvGrpSpPr>
        <p:grpSpPr bwMode="auto">
          <a:xfrm>
            <a:off x="6248400" y="2743200"/>
            <a:ext cx="528638" cy="336550"/>
            <a:chOff x="3001" y="2496"/>
            <a:chExt cx="333" cy="212"/>
          </a:xfrm>
        </p:grpSpPr>
        <p:sp>
          <p:nvSpPr>
            <p:cNvPr id="75848" name="Rectangle 50"/>
            <p:cNvSpPr>
              <a:spLocks noChangeArrowheads="1"/>
            </p:cNvSpPr>
            <p:nvPr/>
          </p:nvSpPr>
          <p:spPr bwMode="auto">
            <a:xfrm>
              <a:off x="3168" y="2592"/>
              <a:ext cx="48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49" name="Text Box 51"/>
            <p:cNvSpPr txBox="1">
              <a:spLocks noChangeArrowheads="1"/>
            </p:cNvSpPr>
            <p:nvPr/>
          </p:nvSpPr>
          <p:spPr bwMode="auto">
            <a:xfrm>
              <a:off x="3001" y="2496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sp>
        <p:nvSpPr>
          <p:cNvPr id="75813" name="AutoShape 52"/>
          <p:cNvSpPr>
            <a:spLocks noChangeArrowheads="1"/>
          </p:cNvSpPr>
          <p:nvPr/>
        </p:nvSpPr>
        <p:spPr bwMode="auto">
          <a:xfrm>
            <a:off x="4343400" y="2209800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75814" name="Text Box 53"/>
          <p:cNvSpPr txBox="1">
            <a:spLocks noChangeArrowheads="1"/>
          </p:cNvSpPr>
          <p:nvPr/>
        </p:nvSpPr>
        <p:spPr bwMode="auto">
          <a:xfrm>
            <a:off x="4418013" y="1624013"/>
            <a:ext cx="7667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3200">
                <a:latin typeface="Symbol" pitchFamily="18" charset="2"/>
              </a:rPr>
              <a:t>f</a:t>
            </a:r>
            <a:r>
              <a:rPr lang="en-US" sz="3200">
                <a:latin typeface="Times New Roman" pitchFamily="18" charset="0"/>
              </a:rPr>
              <a:t>(.)</a:t>
            </a:r>
          </a:p>
        </p:txBody>
      </p:sp>
      <p:grpSp>
        <p:nvGrpSpPr>
          <p:cNvPr id="75815" name="Group 54"/>
          <p:cNvGrpSpPr>
            <a:grpSpLocks/>
          </p:cNvGrpSpPr>
          <p:nvPr/>
        </p:nvGrpSpPr>
        <p:grpSpPr bwMode="auto">
          <a:xfrm>
            <a:off x="7162800" y="1600200"/>
            <a:ext cx="528638" cy="336550"/>
            <a:chOff x="4307" y="2352"/>
            <a:chExt cx="333" cy="212"/>
          </a:xfrm>
        </p:grpSpPr>
        <p:sp>
          <p:nvSpPr>
            <p:cNvPr id="75846" name="Oval 55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47" name="Text Box 56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16" name="Group 57"/>
          <p:cNvGrpSpPr>
            <a:grpSpLocks/>
          </p:cNvGrpSpPr>
          <p:nvPr/>
        </p:nvGrpSpPr>
        <p:grpSpPr bwMode="auto">
          <a:xfrm>
            <a:off x="6553200" y="1143000"/>
            <a:ext cx="528638" cy="336550"/>
            <a:chOff x="4307" y="2352"/>
            <a:chExt cx="333" cy="212"/>
          </a:xfrm>
        </p:grpSpPr>
        <p:sp>
          <p:nvSpPr>
            <p:cNvPr id="75844" name="Oval 58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45" name="Text Box 59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17" name="Group 60"/>
          <p:cNvGrpSpPr>
            <a:grpSpLocks/>
          </p:cNvGrpSpPr>
          <p:nvPr/>
        </p:nvGrpSpPr>
        <p:grpSpPr bwMode="auto">
          <a:xfrm>
            <a:off x="6934200" y="1828800"/>
            <a:ext cx="528638" cy="336550"/>
            <a:chOff x="4307" y="2352"/>
            <a:chExt cx="333" cy="212"/>
          </a:xfrm>
        </p:grpSpPr>
        <p:sp>
          <p:nvSpPr>
            <p:cNvPr id="75842" name="Oval 61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43" name="Text Box 62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18" name="Group 63"/>
          <p:cNvGrpSpPr>
            <a:grpSpLocks/>
          </p:cNvGrpSpPr>
          <p:nvPr/>
        </p:nvGrpSpPr>
        <p:grpSpPr bwMode="auto">
          <a:xfrm>
            <a:off x="6705600" y="1524000"/>
            <a:ext cx="528638" cy="336550"/>
            <a:chOff x="4307" y="2352"/>
            <a:chExt cx="333" cy="212"/>
          </a:xfrm>
        </p:grpSpPr>
        <p:sp>
          <p:nvSpPr>
            <p:cNvPr id="75840" name="Oval 64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41" name="Text Box 65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19" name="Group 66"/>
          <p:cNvGrpSpPr>
            <a:grpSpLocks/>
          </p:cNvGrpSpPr>
          <p:nvPr/>
        </p:nvGrpSpPr>
        <p:grpSpPr bwMode="auto">
          <a:xfrm>
            <a:off x="6858000" y="1295400"/>
            <a:ext cx="528638" cy="336550"/>
            <a:chOff x="4307" y="2352"/>
            <a:chExt cx="333" cy="212"/>
          </a:xfrm>
        </p:grpSpPr>
        <p:sp>
          <p:nvSpPr>
            <p:cNvPr id="75838" name="Oval 67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39" name="Text Box 68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20" name="Group 69"/>
          <p:cNvGrpSpPr>
            <a:grpSpLocks/>
          </p:cNvGrpSpPr>
          <p:nvPr/>
        </p:nvGrpSpPr>
        <p:grpSpPr bwMode="auto">
          <a:xfrm>
            <a:off x="7391400" y="2406650"/>
            <a:ext cx="528638" cy="336550"/>
            <a:chOff x="4307" y="2352"/>
            <a:chExt cx="333" cy="212"/>
          </a:xfrm>
        </p:grpSpPr>
        <p:sp>
          <p:nvSpPr>
            <p:cNvPr id="75836" name="Oval 70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37" name="Text Box 71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21" name="Group 72"/>
          <p:cNvGrpSpPr>
            <a:grpSpLocks/>
          </p:cNvGrpSpPr>
          <p:nvPr/>
        </p:nvGrpSpPr>
        <p:grpSpPr bwMode="auto">
          <a:xfrm>
            <a:off x="7620000" y="1447800"/>
            <a:ext cx="528638" cy="336550"/>
            <a:chOff x="4307" y="2352"/>
            <a:chExt cx="333" cy="212"/>
          </a:xfrm>
        </p:grpSpPr>
        <p:sp>
          <p:nvSpPr>
            <p:cNvPr id="75834" name="Oval 73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35" name="Text Box 74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22" name="Group 75"/>
          <p:cNvGrpSpPr>
            <a:grpSpLocks/>
          </p:cNvGrpSpPr>
          <p:nvPr/>
        </p:nvGrpSpPr>
        <p:grpSpPr bwMode="auto">
          <a:xfrm>
            <a:off x="7391400" y="1981200"/>
            <a:ext cx="528638" cy="336550"/>
            <a:chOff x="4307" y="2352"/>
            <a:chExt cx="333" cy="212"/>
          </a:xfrm>
        </p:grpSpPr>
        <p:sp>
          <p:nvSpPr>
            <p:cNvPr id="75832" name="Oval 76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33" name="Text Box 77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23" name="Group 78"/>
          <p:cNvGrpSpPr>
            <a:grpSpLocks/>
          </p:cNvGrpSpPr>
          <p:nvPr/>
        </p:nvGrpSpPr>
        <p:grpSpPr bwMode="auto">
          <a:xfrm>
            <a:off x="7239000" y="2178050"/>
            <a:ext cx="528638" cy="336550"/>
            <a:chOff x="4307" y="2352"/>
            <a:chExt cx="333" cy="212"/>
          </a:xfrm>
        </p:grpSpPr>
        <p:sp>
          <p:nvSpPr>
            <p:cNvPr id="75830" name="Oval 79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31" name="Text Box 80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grpSp>
        <p:nvGrpSpPr>
          <p:cNvPr id="75824" name="Group 81"/>
          <p:cNvGrpSpPr>
            <a:grpSpLocks/>
          </p:cNvGrpSpPr>
          <p:nvPr/>
        </p:nvGrpSpPr>
        <p:grpSpPr bwMode="auto">
          <a:xfrm>
            <a:off x="7777163" y="2057400"/>
            <a:ext cx="528637" cy="336550"/>
            <a:chOff x="4307" y="2352"/>
            <a:chExt cx="333" cy="212"/>
          </a:xfrm>
        </p:grpSpPr>
        <p:sp>
          <p:nvSpPr>
            <p:cNvPr id="75828" name="Oval 82"/>
            <p:cNvSpPr>
              <a:spLocks noChangeArrowheads="1"/>
            </p:cNvSpPr>
            <p:nvPr/>
          </p:nvSpPr>
          <p:spPr bwMode="auto">
            <a:xfrm>
              <a:off x="4464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5829" name="Text Box 83"/>
            <p:cNvSpPr txBox="1">
              <a:spLocks noChangeArrowheads="1"/>
            </p:cNvSpPr>
            <p:nvPr/>
          </p:nvSpPr>
          <p:spPr bwMode="auto">
            <a:xfrm>
              <a:off x="4307" y="2352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1600">
                  <a:latin typeface="Symbol" pitchFamily="18" charset="2"/>
                </a:rPr>
                <a:t>f</a:t>
              </a:r>
              <a:r>
                <a:rPr lang="en-US" sz="1600">
                  <a:latin typeface="Times New Roman" pitchFamily="18" charset="0"/>
                </a:rPr>
                <a:t>(  )</a:t>
              </a:r>
            </a:p>
          </p:txBody>
        </p:sp>
      </p:grpSp>
      <p:sp>
        <p:nvSpPr>
          <p:cNvPr id="75825" name="Text Box 84"/>
          <p:cNvSpPr txBox="1">
            <a:spLocks noChangeArrowheads="1"/>
          </p:cNvSpPr>
          <p:nvPr/>
        </p:nvSpPr>
        <p:spPr bwMode="auto">
          <a:xfrm>
            <a:off x="6019800" y="3124200"/>
            <a:ext cx="1849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>
                <a:latin typeface="Times New Roman" pitchFamily="18" charset="0"/>
              </a:rPr>
              <a:t>Feature space</a:t>
            </a:r>
          </a:p>
        </p:txBody>
      </p:sp>
      <p:sp>
        <p:nvSpPr>
          <p:cNvPr id="75826" name="Text Box 85"/>
          <p:cNvSpPr txBox="1">
            <a:spLocks noChangeArrowheads="1"/>
          </p:cNvSpPr>
          <p:nvPr/>
        </p:nvSpPr>
        <p:spPr bwMode="auto">
          <a:xfrm>
            <a:off x="2192338" y="3200400"/>
            <a:ext cx="1579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>
                <a:latin typeface="Times New Roman" pitchFamily="18" charset="0"/>
              </a:rPr>
              <a:t>Input space</a:t>
            </a:r>
          </a:p>
        </p:txBody>
      </p:sp>
      <p:sp>
        <p:nvSpPr>
          <p:cNvPr id="75827" name="Text Box 88"/>
          <p:cNvSpPr txBox="1">
            <a:spLocks noChangeArrowheads="1"/>
          </p:cNvSpPr>
          <p:nvPr/>
        </p:nvSpPr>
        <p:spPr bwMode="auto">
          <a:xfrm>
            <a:off x="5316538" y="3581400"/>
            <a:ext cx="3827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>
                <a:latin typeface="Arial Narrow" pitchFamily="34" charset="0"/>
              </a:rPr>
              <a:t>Note: feature space is of higher dimension than the input space in practice</a:t>
            </a:r>
          </a:p>
        </p:txBody>
      </p:sp>
    </p:spTree>
    <p:extLst>
      <p:ext uri="{BB962C8B-B14F-4D97-AF65-F5344CB8AC3E}">
        <p14:creationId xmlns="" xmlns:p14="http://schemas.microsoft.com/office/powerpoint/2010/main" val="33099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Separators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04950"/>
            <a:ext cx="8229600" cy="5029200"/>
          </a:xfrm>
        </p:spPr>
        <p:txBody>
          <a:bodyPr/>
          <a:lstStyle/>
          <a:p>
            <a:r>
              <a:rPr lang="en-US" sz="2800"/>
              <a:t>Which of the linear separators is optimal? </a:t>
            </a:r>
          </a:p>
        </p:txBody>
      </p:sp>
      <p:sp>
        <p:nvSpPr>
          <p:cNvPr id="205828" name="Line 4"/>
          <p:cNvSpPr>
            <a:spLocks noChangeShapeType="1"/>
          </p:cNvSpPr>
          <p:nvPr/>
        </p:nvSpPr>
        <p:spPr bwMode="auto">
          <a:xfrm flipV="1">
            <a:off x="2606675" y="28257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9" name="Line 5"/>
          <p:cNvSpPr>
            <a:spLocks noChangeShapeType="1"/>
          </p:cNvSpPr>
          <p:nvPr/>
        </p:nvSpPr>
        <p:spPr bwMode="auto">
          <a:xfrm flipV="1">
            <a:off x="2471738" y="57515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30" name="AutoShape 6"/>
          <p:cNvSpPr>
            <a:spLocks noChangeArrowheads="1"/>
          </p:cNvSpPr>
          <p:nvPr/>
        </p:nvSpPr>
        <p:spPr bwMode="auto">
          <a:xfrm>
            <a:off x="3646488" y="3581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1" name="AutoShape 7"/>
          <p:cNvSpPr>
            <a:spLocks noChangeArrowheads="1"/>
          </p:cNvSpPr>
          <p:nvPr/>
        </p:nvSpPr>
        <p:spPr bwMode="auto">
          <a:xfrm>
            <a:off x="3071813" y="3938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2" name="AutoShape 8"/>
          <p:cNvSpPr>
            <a:spLocks noChangeArrowheads="1"/>
          </p:cNvSpPr>
          <p:nvPr/>
        </p:nvSpPr>
        <p:spPr bwMode="auto">
          <a:xfrm>
            <a:off x="3224213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3" name="AutoShape 9"/>
          <p:cNvSpPr>
            <a:spLocks noChangeArrowheads="1"/>
          </p:cNvSpPr>
          <p:nvPr/>
        </p:nvSpPr>
        <p:spPr bwMode="auto">
          <a:xfrm>
            <a:off x="28432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4" name="AutoShape 10"/>
          <p:cNvSpPr>
            <a:spLocks noChangeArrowheads="1"/>
          </p:cNvSpPr>
          <p:nvPr/>
        </p:nvSpPr>
        <p:spPr bwMode="auto">
          <a:xfrm>
            <a:off x="3376613" y="3341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5" name="AutoShape 11"/>
          <p:cNvSpPr>
            <a:spLocks noChangeArrowheads="1"/>
          </p:cNvSpPr>
          <p:nvPr/>
        </p:nvSpPr>
        <p:spPr bwMode="auto">
          <a:xfrm>
            <a:off x="2843213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6" name="AutoShape 12"/>
          <p:cNvSpPr>
            <a:spLocks noChangeArrowheads="1"/>
          </p:cNvSpPr>
          <p:nvPr/>
        </p:nvSpPr>
        <p:spPr bwMode="auto">
          <a:xfrm>
            <a:off x="2995613" y="4408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7" name="AutoShape 13"/>
          <p:cNvSpPr>
            <a:spLocks noChangeArrowheads="1"/>
          </p:cNvSpPr>
          <p:nvPr/>
        </p:nvSpPr>
        <p:spPr bwMode="auto">
          <a:xfrm>
            <a:off x="3757613" y="4027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8" name="AutoShape 14"/>
          <p:cNvSpPr>
            <a:spLocks noChangeArrowheads="1"/>
          </p:cNvSpPr>
          <p:nvPr/>
        </p:nvSpPr>
        <p:spPr bwMode="auto">
          <a:xfrm>
            <a:off x="4659313" y="4014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9" name="AutoShape 15"/>
          <p:cNvSpPr>
            <a:spLocks noChangeArrowheads="1"/>
          </p:cNvSpPr>
          <p:nvPr/>
        </p:nvSpPr>
        <p:spPr bwMode="auto">
          <a:xfrm>
            <a:off x="42910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0" name="AutoShape 16"/>
          <p:cNvSpPr>
            <a:spLocks noChangeArrowheads="1"/>
          </p:cNvSpPr>
          <p:nvPr/>
        </p:nvSpPr>
        <p:spPr bwMode="auto">
          <a:xfrm>
            <a:off x="52816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1" name="AutoShape 17"/>
          <p:cNvSpPr>
            <a:spLocks noChangeArrowheads="1"/>
          </p:cNvSpPr>
          <p:nvPr/>
        </p:nvSpPr>
        <p:spPr bwMode="auto">
          <a:xfrm>
            <a:off x="3973513" y="5462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2" name="AutoShape 18"/>
          <p:cNvSpPr>
            <a:spLocks noChangeArrowheads="1"/>
          </p:cNvSpPr>
          <p:nvPr/>
        </p:nvSpPr>
        <p:spPr bwMode="auto">
          <a:xfrm>
            <a:off x="4595813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3" name="AutoShape 19"/>
          <p:cNvSpPr>
            <a:spLocks noChangeArrowheads="1"/>
          </p:cNvSpPr>
          <p:nvPr/>
        </p:nvSpPr>
        <p:spPr bwMode="auto">
          <a:xfrm>
            <a:off x="3973513" y="4776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4" name="AutoShape 20"/>
          <p:cNvSpPr>
            <a:spLocks noChangeArrowheads="1"/>
          </p:cNvSpPr>
          <p:nvPr/>
        </p:nvSpPr>
        <p:spPr bwMode="auto">
          <a:xfrm>
            <a:off x="4672013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5" name="AutoShape 21"/>
          <p:cNvSpPr>
            <a:spLocks noChangeArrowheads="1"/>
          </p:cNvSpPr>
          <p:nvPr/>
        </p:nvSpPr>
        <p:spPr bwMode="auto">
          <a:xfrm>
            <a:off x="5357813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flipV="1">
            <a:off x="2919413" y="3048000"/>
            <a:ext cx="2676525" cy="24272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47" name="AutoShape 23"/>
          <p:cNvSpPr>
            <a:spLocks noChangeArrowheads="1"/>
          </p:cNvSpPr>
          <p:nvPr/>
        </p:nvSpPr>
        <p:spPr bwMode="auto">
          <a:xfrm>
            <a:off x="3843338" y="27432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8" name="AutoShape 24"/>
          <p:cNvSpPr>
            <a:spLocks noChangeArrowheads="1"/>
          </p:cNvSpPr>
          <p:nvPr/>
        </p:nvSpPr>
        <p:spPr bwMode="auto">
          <a:xfrm>
            <a:off x="4452938" y="2819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9" name="AutoShape 25"/>
          <p:cNvSpPr>
            <a:spLocks noChangeArrowheads="1"/>
          </p:cNvSpPr>
          <p:nvPr/>
        </p:nvSpPr>
        <p:spPr bwMode="auto">
          <a:xfrm>
            <a:off x="5519738" y="3581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flipV="1">
            <a:off x="3071813" y="274320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flipV="1">
            <a:off x="2700338" y="3048000"/>
            <a:ext cx="2971800" cy="2286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53" name="Line 29"/>
          <p:cNvSpPr>
            <a:spLocks noChangeShapeType="1"/>
          </p:cNvSpPr>
          <p:nvPr/>
        </p:nvSpPr>
        <p:spPr bwMode="auto">
          <a:xfrm flipV="1">
            <a:off x="3233738" y="28194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54" name="Line 30"/>
          <p:cNvSpPr>
            <a:spLocks noChangeShapeType="1"/>
          </p:cNvSpPr>
          <p:nvPr/>
        </p:nvSpPr>
        <p:spPr bwMode="auto">
          <a:xfrm flipV="1">
            <a:off x="3005138" y="27432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55" name="Line 31"/>
          <p:cNvSpPr>
            <a:spLocks noChangeShapeType="1"/>
          </p:cNvSpPr>
          <p:nvPr/>
        </p:nvSpPr>
        <p:spPr bwMode="auto">
          <a:xfrm flipV="1">
            <a:off x="2852738" y="2895600"/>
            <a:ext cx="2667000" cy="2590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2686830"/>
      </p:ext>
    </p:extLst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6" grpId="0" animBg="1"/>
      <p:bldP spid="205851" grpId="0" animBg="1"/>
      <p:bldP spid="205852" grpId="0" animBg="1"/>
      <p:bldP spid="205853" grpId="0" animBg="1"/>
      <p:bldP spid="205854" grpId="0" animBg="1"/>
      <p:bldP spid="20585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Kernel Trick</a:t>
            </a:r>
          </a:p>
        </p:txBody>
      </p:sp>
      <p:sp>
        <p:nvSpPr>
          <p:cNvPr id="7680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smtClean="0"/>
              <a:t>Recall the SVM optimization problem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data points only appear as</a:t>
            </a:r>
            <a:r>
              <a:rPr lang="en-US" smtClean="0">
                <a:solidFill>
                  <a:schemeClr val="hlink"/>
                </a:solidFill>
              </a:rPr>
              <a:t> inner product</a:t>
            </a:r>
          </a:p>
          <a:p>
            <a:pPr eaLnBrk="1" hangingPunct="1"/>
            <a:r>
              <a:rPr lang="en-US" smtClean="0"/>
              <a:t>As long as we can calculate the inner product in the feature space, we do not need the mapping explicitly</a:t>
            </a:r>
          </a:p>
          <a:p>
            <a:pPr eaLnBrk="1" hangingPunct="1"/>
            <a:r>
              <a:rPr lang="en-US" smtClean="0"/>
              <a:t>Many common geometric operations (angles, distances) can be expressed by inner products</a:t>
            </a:r>
          </a:p>
          <a:p>
            <a:pPr eaLnBrk="1" hangingPunct="1"/>
            <a:r>
              <a:rPr lang="en-US" smtClean="0"/>
              <a:t>Define the kernel function </a:t>
            </a:r>
            <a:r>
              <a:rPr lang="en-US" i="1" smtClean="0"/>
              <a:t>K</a:t>
            </a:r>
            <a:r>
              <a:rPr lang="en-US" smtClean="0"/>
              <a:t>  by</a:t>
            </a:r>
          </a:p>
        </p:txBody>
      </p:sp>
      <p:sp>
        <p:nvSpPr>
          <p:cNvPr id="7680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2ABE060-43BD-4A30-81CB-D0A98635E84D}" type="slidenum">
              <a:rPr lang="en-US" sz="1400" smtClean="0"/>
              <a:pPr eaLnBrk="1" hangingPunct="1"/>
              <a:t>30</a:t>
            </a:fld>
            <a:endParaRPr lang="en-US" sz="1400" smtClean="0"/>
          </a:p>
        </p:txBody>
      </p:sp>
      <p:pic>
        <p:nvPicPr>
          <p:cNvPr id="76805" name="Picture 102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600200"/>
            <a:ext cx="63817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6" name="Picture 102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2433638"/>
            <a:ext cx="48117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Oval 1030"/>
          <p:cNvSpPr>
            <a:spLocks noChangeArrowheads="1"/>
          </p:cNvSpPr>
          <p:nvPr/>
        </p:nvSpPr>
        <p:spPr bwMode="auto">
          <a:xfrm>
            <a:off x="7467600" y="1600200"/>
            <a:ext cx="838200" cy="685800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6808" name="Line 1031"/>
          <p:cNvSpPr>
            <a:spLocks noChangeShapeType="1"/>
          </p:cNvSpPr>
          <p:nvPr/>
        </p:nvSpPr>
        <p:spPr bwMode="auto">
          <a:xfrm flipV="1">
            <a:off x="7391400" y="2286000"/>
            <a:ext cx="3810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76809" name="Picture 10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673" y="6073630"/>
            <a:ext cx="45847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534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Example for </a:t>
            </a:r>
            <a:r>
              <a:rPr lang="en-US" smtClean="0">
                <a:latin typeface="Symbol" pitchFamily="18" charset="2"/>
              </a:rPr>
              <a:t>f</a:t>
            </a:r>
            <a:r>
              <a:rPr lang="en-US" smtClean="0"/>
              <a:t>(.) and K(.,.)</a:t>
            </a:r>
          </a:p>
        </p:txBody>
      </p:sp>
      <p:sp>
        <p:nvSpPr>
          <p:cNvPr id="7782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Suppose </a:t>
            </a:r>
            <a:r>
              <a:rPr lang="en-US" smtClean="0">
                <a:latin typeface="Symbol" pitchFamily="18" charset="2"/>
              </a:rPr>
              <a:t>f</a:t>
            </a:r>
            <a:r>
              <a:rPr lang="en-US" smtClean="0"/>
              <a:t>(.) is given as follows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An inner product in the feature space is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So, if we define the kernel function as follows, there is no need to carry out </a:t>
            </a:r>
            <a:r>
              <a:rPr lang="en-US" smtClean="0">
                <a:latin typeface="Symbol" pitchFamily="18" charset="2"/>
              </a:rPr>
              <a:t>f</a:t>
            </a:r>
            <a:r>
              <a:rPr lang="en-US" smtClean="0"/>
              <a:t>(.) explicitly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This use of kernel function to avoid carrying out </a:t>
            </a:r>
            <a:r>
              <a:rPr lang="en-US" smtClean="0">
                <a:latin typeface="Symbol" pitchFamily="18" charset="2"/>
              </a:rPr>
              <a:t>f</a:t>
            </a:r>
            <a:r>
              <a:rPr lang="en-US" smtClean="0"/>
              <a:t>(.) explicitly is known as the </a:t>
            </a:r>
            <a:r>
              <a:rPr lang="en-US" smtClean="0">
                <a:solidFill>
                  <a:schemeClr val="hlink"/>
                </a:solidFill>
              </a:rPr>
              <a:t>kernel trick</a:t>
            </a:r>
          </a:p>
        </p:txBody>
      </p:sp>
      <p:sp>
        <p:nvSpPr>
          <p:cNvPr id="7782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2D0B06D-1E1C-465B-9986-7478CC610C77}" type="slidenum">
              <a:rPr lang="en-US" sz="1400" smtClean="0"/>
              <a:pPr eaLnBrk="1" hangingPunct="1"/>
              <a:t>31</a:t>
            </a:fld>
            <a:endParaRPr lang="en-US" sz="1400" smtClean="0"/>
          </a:p>
        </p:txBody>
      </p:sp>
      <p:pic>
        <p:nvPicPr>
          <p:cNvPr id="77829" name="Picture 102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11" y="2209800"/>
            <a:ext cx="65532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103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4572000"/>
            <a:ext cx="591185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103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3276600"/>
            <a:ext cx="67056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64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Kernels</a:t>
            </a:r>
          </a:p>
        </p:txBody>
      </p:sp>
      <p:sp>
        <p:nvSpPr>
          <p:cNvPr id="38918" name="Segnaposto contenut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Given a mapping:</a:t>
            </a:r>
          </a:p>
          <a:p>
            <a:pPr>
              <a:buFont typeface="Wingdings" pitchFamily="2" charset="2"/>
              <a:buNone/>
            </a:pPr>
            <a:r>
              <a:rPr lang="it-IT" dirty="0" smtClean="0"/>
              <a:t>a kernel is represented as the inner product</a:t>
            </a:r>
          </a:p>
          <a:p>
            <a:pPr>
              <a:buFont typeface="Wingdings" pitchFamily="2" charset="2"/>
              <a:buNone/>
            </a:pPr>
            <a:endParaRPr lang="it-IT" dirty="0" smtClean="0"/>
          </a:p>
          <a:p>
            <a:pPr>
              <a:buFont typeface="Wingdings" pitchFamily="2" charset="2"/>
              <a:buNone/>
            </a:pPr>
            <a:endParaRPr lang="it-IT" dirty="0" smtClean="0"/>
          </a:p>
          <a:p>
            <a:pPr>
              <a:buFont typeface="Wingdings" pitchFamily="2" charset="2"/>
              <a:buNone/>
            </a:pPr>
            <a:r>
              <a:rPr lang="it-IT" dirty="0" smtClean="0"/>
              <a:t>A kernel must satisfy the Mercer’s condition:</a:t>
            </a:r>
          </a:p>
          <a:p>
            <a:pPr>
              <a:buFont typeface="Wingdings" pitchFamily="2" charset="2"/>
              <a:buNone/>
            </a:pPr>
            <a:endParaRPr lang="it-IT" dirty="0" smtClean="0"/>
          </a:p>
          <a:p>
            <a:pPr>
              <a:buFont typeface="Wingdings" pitchFamily="2" charset="2"/>
              <a:buNone/>
            </a:pPr>
            <a:endParaRPr lang="it-IT" dirty="0" smtClean="0"/>
          </a:p>
          <a:p>
            <a:pPr>
              <a:buFont typeface="Wingdings" pitchFamily="2" charset="2"/>
              <a:buNone/>
            </a:pPr>
            <a:endParaRPr lang="it-IT" dirty="0" smtClean="0"/>
          </a:p>
          <a:p>
            <a:pPr>
              <a:buFont typeface="Wingdings" pitchFamily="2" charset="2"/>
              <a:buNone/>
            </a:pPr>
            <a:endParaRPr lang="it-IT" dirty="0" smtClean="0"/>
          </a:p>
        </p:txBody>
      </p:sp>
      <p:sp>
        <p:nvSpPr>
          <p:cNvPr id="3891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25F4C23-6A2D-4D0D-A813-7A8C023BD9C8}" type="slidenum">
              <a:rPr lang="en-US" sz="1400" smtClean="0"/>
              <a:pPr eaLnBrk="1" hangingPunct="1"/>
              <a:t>32</a:t>
            </a:fld>
            <a:endParaRPr lang="en-US" sz="1400" smtClean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44869450"/>
              </p:ext>
            </p:extLst>
          </p:nvPr>
        </p:nvGraphicFramePr>
        <p:xfrm>
          <a:off x="4114800" y="1676400"/>
          <a:ext cx="1257300" cy="457200"/>
        </p:xfrm>
        <a:graphic>
          <a:graphicData uri="http://schemas.openxmlformats.org/presentationml/2006/ole">
            <p:oleObj spid="_x0000_s9230" name="Equation" r:id="rId4" imgW="418918" imgH="152334" progId="Equation.3">
              <p:embed/>
            </p:oleObj>
          </a:graphicData>
        </a:graphic>
      </p:graphicFrame>
      <p:graphicFrame>
        <p:nvGraphicFramePr>
          <p:cNvPr id="389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48584682"/>
              </p:ext>
            </p:extLst>
          </p:nvPr>
        </p:nvGraphicFramePr>
        <p:xfrm>
          <a:off x="1828800" y="2819400"/>
          <a:ext cx="3314700" cy="800100"/>
        </p:xfrm>
        <a:graphic>
          <a:graphicData uri="http://schemas.openxmlformats.org/presentationml/2006/ole">
            <p:oleObj spid="_x0000_s9231" name="Equation" r:id="rId5" imgW="1104421" imgH="266584" progId="Equation.3">
              <p:embed/>
            </p:oleObj>
          </a:graphicData>
        </a:graphic>
      </p:graphicFrame>
      <p:graphicFrame>
        <p:nvGraphicFramePr>
          <p:cNvPr id="389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26543656"/>
              </p:ext>
            </p:extLst>
          </p:nvPr>
        </p:nvGraphicFramePr>
        <p:xfrm>
          <a:off x="685800" y="4876800"/>
          <a:ext cx="7620000" cy="838200"/>
        </p:xfrm>
        <a:graphic>
          <a:graphicData uri="http://schemas.openxmlformats.org/presentationml/2006/ole">
            <p:oleObj spid="_x0000_s9232" name="Equation" r:id="rId6" imgW="2540000" imgH="2794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6504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Modification Due to Kernel Function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203325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Change all inner products to kernel functions</a:t>
            </a:r>
          </a:p>
          <a:p>
            <a:pPr eaLnBrk="1" hangingPunct="1"/>
            <a:r>
              <a:rPr lang="en-US" sz="2400" dirty="0" smtClean="0"/>
              <a:t>For training,</a:t>
            </a:r>
          </a:p>
        </p:txBody>
      </p:sp>
      <p:sp>
        <p:nvSpPr>
          <p:cNvPr id="78852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84C553D-C126-4783-9F51-4D0755D791C3}" type="slidenum">
              <a:rPr lang="en-US" sz="1400" smtClean="0"/>
              <a:pPr eaLnBrk="1" hangingPunct="1"/>
              <a:t>33</a:t>
            </a:fld>
            <a:endParaRPr lang="en-US" sz="1400" smtClean="0"/>
          </a:p>
        </p:txBody>
      </p:sp>
      <p:pic>
        <p:nvPicPr>
          <p:cNvPr id="7885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389" y="2120900"/>
            <a:ext cx="66294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67038"/>
            <a:ext cx="5289550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28600" y="2662238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Original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225425" y="4373563"/>
            <a:ext cx="1828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With kernel function</a:t>
            </a:r>
          </a:p>
        </p:txBody>
      </p:sp>
      <p:pic>
        <p:nvPicPr>
          <p:cNvPr id="78857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4886325"/>
            <a:ext cx="5289550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4038600"/>
            <a:ext cx="70897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455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Modification Due to Kernel Function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0618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For testing, the new data </a:t>
            </a:r>
            <a:r>
              <a:rPr lang="en-US" b="1" dirty="0" smtClean="0"/>
              <a:t>z</a:t>
            </a:r>
            <a:r>
              <a:rPr lang="en-US" dirty="0" smtClean="0"/>
              <a:t> is classified as class 1 if </a:t>
            </a:r>
            <a:r>
              <a:rPr lang="en-US" i="1" dirty="0" smtClean="0"/>
              <a:t>f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0, and as class 2 if </a:t>
            </a:r>
            <a:r>
              <a:rPr lang="en-US" i="1" dirty="0" smtClean="0"/>
              <a:t>f</a:t>
            </a:r>
            <a:r>
              <a:rPr lang="en-US" dirty="0" smtClean="0"/>
              <a:t> &lt;0</a:t>
            </a:r>
          </a:p>
        </p:txBody>
      </p:sp>
      <p:sp>
        <p:nvSpPr>
          <p:cNvPr id="79876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2954A33-C6C4-44C6-8BCA-7BEA238F949A}" type="slidenum">
              <a:rPr lang="en-US" sz="1400" smtClean="0"/>
              <a:pPr eaLnBrk="1" hangingPunct="1"/>
              <a:t>34</a:t>
            </a:fld>
            <a:endParaRPr lang="en-US" sz="1400" smtClean="0"/>
          </a:p>
        </p:txBody>
      </p:sp>
      <p:sp>
        <p:nvSpPr>
          <p:cNvPr id="79877" name="Text Box 6"/>
          <p:cNvSpPr txBox="1">
            <a:spLocks noChangeArrowheads="1"/>
          </p:cNvSpPr>
          <p:nvPr/>
        </p:nvSpPr>
        <p:spPr bwMode="auto">
          <a:xfrm>
            <a:off x="228600" y="2611438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Original</a:t>
            </a:r>
          </a:p>
        </p:txBody>
      </p:sp>
      <p:sp>
        <p:nvSpPr>
          <p:cNvPr id="79878" name="Text Box 7"/>
          <p:cNvSpPr txBox="1">
            <a:spLocks noChangeArrowheads="1"/>
          </p:cNvSpPr>
          <p:nvPr/>
        </p:nvSpPr>
        <p:spPr bwMode="auto">
          <a:xfrm>
            <a:off x="228600" y="4749800"/>
            <a:ext cx="1828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With kernel function</a:t>
            </a:r>
          </a:p>
        </p:txBody>
      </p:sp>
      <p:pic>
        <p:nvPicPr>
          <p:cNvPr id="79879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5054600"/>
            <a:ext cx="69294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0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4252913"/>
            <a:ext cx="327025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1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2921000"/>
            <a:ext cx="537051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2" name="Picture 3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2089150"/>
            <a:ext cx="2747963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051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on Kernel Functions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5333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Since the training of SVM only requires the value of </a:t>
            </a:r>
            <a:r>
              <a:rPr lang="en-US" i="1" dirty="0" smtClean="0"/>
              <a:t>K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b="1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), there is no restriction of the form of </a:t>
            </a:r>
            <a:r>
              <a:rPr lang="en-US" b="1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and </a:t>
            </a:r>
            <a:r>
              <a:rPr lang="en-US" b="1" dirty="0" err="1" smtClean="0"/>
              <a:t>x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pPr lvl="1" eaLnBrk="1" hangingPunct="1"/>
            <a:r>
              <a:rPr lang="en-US" b="1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can be a sequence or a tree, instead of a feature vector</a:t>
            </a:r>
            <a:endParaRPr lang="en-US" baseline="-25000" dirty="0" smtClean="0"/>
          </a:p>
          <a:p>
            <a:pPr eaLnBrk="1" hangingPunct="1"/>
            <a:endParaRPr lang="en-US" i="1" dirty="0" smtClean="0"/>
          </a:p>
          <a:p>
            <a:pPr eaLnBrk="1" hangingPunct="1"/>
            <a:r>
              <a:rPr lang="en-US" i="1" dirty="0" smtClean="0"/>
              <a:t>K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b="1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) is just a similarity measure comparing </a:t>
            </a:r>
            <a:r>
              <a:rPr lang="en-US" b="1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and </a:t>
            </a:r>
            <a:r>
              <a:rPr lang="en-US" b="1" dirty="0" err="1" smtClean="0"/>
              <a:t>x</a:t>
            </a:r>
            <a:r>
              <a:rPr lang="en-US" baseline="-25000" dirty="0" err="1" smtClean="0"/>
              <a:t>j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For a test object </a:t>
            </a:r>
            <a:r>
              <a:rPr lang="en-US" b="1" dirty="0" smtClean="0"/>
              <a:t>z</a:t>
            </a:r>
            <a:r>
              <a:rPr lang="en-US" dirty="0" smtClean="0"/>
              <a:t>, the discriminant function essentially is a weighted sum of the similarity between z and a pre-selected set of objects (the support vectors)</a:t>
            </a:r>
          </a:p>
        </p:txBody>
      </p:sp>
      <p:sp>
        <p:nvSpPr>
          <p:cNvPr id="80900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D150A9F-0502-4CCF-8088-7B9C7B213742}" type="slidenum">
              <a:rPr lang="en-US" sz="1400" smtClean="0"/>
              <a:pPr eaLnBrk="1" hangingPunct="1"/>
              <a:t>35</a:t>
            </a:fld>
            <a:endParaRPr lang="en-US" sz="1400" smtClean="0"/>
          </a:p>
        </p:txBody>
      </p:sp>
      <p:pic>
        <p:nvPicPr>
          <p:cNvPr id="80901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181600"/>
            <a:ext cx="511810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54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Suppose we have 5 1D data points</a:t>
            </a:r>
          </a:p>
          <a:p>
            <a:pPr lvl="1" eaLnBrk="1" hangingPunct="1"/>
            <a:r>
              <a:rPr lang="en-US" smtClean="0"/>
              <a:t>x</a:t>
            </a:r>
            <a:r>
              <a:rPr lang="en-US" baseline="-25000" smtClean="0"/>
              <a:t>1</a:t>
            </a:r>
            <a:r>
              <a:rPr lang="en-US" smtClean="0"/>
              <a:t>=1, x</a:t>
            </a:r>
            <a:r>
              <a:rPr lang="en-US" baseline="-25000" smtClean="0"/>
              <a:t>2</a:t>
            </a:r>
            <a:r>
              <a:rPr lang="en-US" smtClean="0"/>
              <a:t>=2, x</a:t>
            </a:r>
            <a:r>
              <a:rPr lang="en-US" baseline="-25000" smtClean="0"/>
              <a:t>3</a:t>
            </a:r>
            <a:r>
              <a:rPr lang="en-US" smtClean="0"/>
              <a:t>=4, x</a:t>
            </a:r>
            <a:r>
              <a:rPr lang="en-US" baseline="-25000" smtClean="0"/>
              <a:t>4</a:t>
            </a:r>
            <a:r>
              <a:rPr lang="en-US" smtClean="0"/>
              <a:t>=5, x</a:t>
            </a:r>
            <a:r>
              <a:rPr lang="en-US" baseline="-25000" smtClean="0"/>
              <a:t>5</a:t>
            </a:r>
            <a:r>
              <a:rPr lang="en-US" smtClean="0"/>
              <a:t>=6, with 1, 2, 6 as class 1 and 4, 5 as class 2 </a:t>
            </a:r>
            <a:r>
              <a:rPr lang="en-US" smtClean="0">
                <a:sym typeface="Symbol" pitchFamily="18" charset="2"/>
              </a:rPr>
              <a:t></a:t>
            </a:r>
            <a:r>
              <a:rPr lang="en-US" smtClean="0"/>
              <a:t> y</a:t>
            </a:r>
            <a:r>
              <a:rPr lang="en-US" baseline="-25000" smtClean="0"/>
              <a:t>1</a:t>
            </a:r>
            <a:r>
              <a:rPr lang="en-US" smtClean="0"/>
              <a:t>=1, y</a:t>
            </a:r>
            <a:r>
              <a:rPr lang="en-US" baseline="-25000" smtClean="0"/>
              <a:t>2</a:t>
            </a:r>
            <a:r>
              <a:rPr lang="en-US" smtClean="0"/>
              <a:t>=1, y</a:t>
            </a:r>
            <a:r>
              <a:rPr lang="en-US" baseline="-25000" smtClean="0"/>
              <a:t>3</a:t>
            </a:r>
            <a:r>
              <a:rPr lang="en-US" smtClean="0"/>
              <a:t>=-1, y</a:t>
            </a:r>
            <a:r>
              <a:rPr lang="en-US" baseline="-25000" smtClean="0"/>
              <a:t>4</a:t>
            </a:r>
            <a:r>
              <a:rPr lang="en-US" smtClean="0"/>
              <a:t>=-1, y</a:t>
            </a:r>
            <a:r>
              <a:rPr lang="en-US" baseline="-25000" smtClean="0"/>
              <a:t>5</a:t>
            </a:r>
            <a:r>
              <a:rPr lang="en-US" smtClean="0"/>
              <a:t>=1</a:t>
            </a:r>
          </a:p>
        </p:txBody>
      </p:sp>
      <p:sp>
        <p:nvSpPr>
          <p:cNvPr id="8192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D2FE34F-AA01-47E2-A38C-E8C8258FA804}" type="slidenum">
              <a:rPr lang="en-US" sz="1400" smtClean="0"/>
              <a:pPr eaLnBrk="1" hangingPunct="1"/>
              <a:t>36</a:t>
            </a:fld>
            <a:endParaRPr lang="en-US" sz="1400" smtClean="0"/>
          </a:p>
        </p:txBody>
      </p:sp>
    </p:spTree>
    <p:extLst>
      <p:ext uri="{BB962C8B-B14F-4D97-AF65-F5344CB8AC3E}">
        <p14:creationId xmlns="" xmlns:p14="http://schemas.microsoft.com/office/powerpoint/2010/main" val="11692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8294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AE4FCA1-F254-48D7-8E78-59E684A227F1}" type="slidenum">
              <a:rPr lang="en-US" sz="1400" smtClean="0"/>
              <a:pPr eaLnBrk="1" hangingPunct="1"/>
              <a:t>37</a:t>
            </a:fld>
            <a:endParaRPr lang="en-US" sz="1400" smtClean="0"/>
          </a:p>
        </p:txBody>
      </p:sp>
      <p:sp>
        <p:nvSpPr>
          <p:cNvPr id="82948" name="Line 8"/>
          <p:cNvSpPr>
            <a:spLocks noChangeShapeType="1"/>
          </p:cNvSpPr>
          <p:nvPr/>
        </p:nvSpPr>
        <p:spPr bwMode="auto">
          <a:xfrm>
            <a:off x="2882900" y="4579938"/>
            <a:ext cx="112713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9" name="Line 9"/>
          <p:cNvSpPr>
            <a:spLocks noChangeShapeType="1"/>
          </p:cNvSpPr>
          <p:nvPr/>
        </p:nvSpPr>
        <p:spPr bwMode="auto">
          <a:xfrm flipH="1">
            <a:off x="2882900" y="4579938"/>
            <a:ext cx="112713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0" name="Line 10"/>
          <p:cNvSpPr>
            <a:spLocks noChangeShapeType="1"/>
          </p:cNvSpPr>
          <p:nvPr/>
        </p:nvSpPr>
        <p:spPr bwMode="auto">
          <a:xfrm>
            <a:off x="3581400" y="4579938"/>
            <a:ext cx="112713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1" name="Line 11"/>
          <p:cNvSpPr>
            <a:spLocks noChangeShapeType="1"/>
          </p:cNvSpPr>
          <p:nvPr/>
        </p:nvSpPr>
        <p:spPr bwMode="auto">
          <a:xfrm flipH="1">
            <a:off x="3581400" y="4579938"/>
            <a:ext cx="112713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2" name="Line 12"/>
          <p:cNvSpPr>
            <a:spLocks noChangeShapeType="1"/>
          </p:cNvSpPr>
          <p:nvPr/>
        </p:nvSpPr>
        <p:spPr bwMode="auto">
          <a:xfrm>
            <a:off x="6372225" y="4579938"/>
            <a:ext cx="111125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3" name="Line 13"/>
          <p:cNvSpPr>
            <a:spLocks noChangeShapeType="1"/>
          </p:cNvSpPr>
          <p:nvPr/>
        </p:nvSpPr>
        <p:spPr bwMode="auto">
          <a:xfrm flipH="1">
            <a:off x="6372225" y="4579938"/>
            <a:ext cx="111125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4" name="Oval 14"/>
          <p:cNvSpPr>
            <a:spLocks noChangeArrowheads="1"/>
          </p:cNvSpPr>
          <p:nvPr/>
        </p:nvSpPr>
        <p:spPr bwMode="auto">
          <a:xfrm>
            <a:off x="4941888" y="4545013"/>
            <a:ext cx="192087" cy="192087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955" name="Oval 15"/>
          <p:cNvSpPr>
            <a:spLocks noChangeArrowheads="1"/>
          </p:cNvSpPr>
          <p:nvPr/>
        </p:nvSpPr>
        <p:spPr bwMode="auto">
          <a:xfrm>
            <a:off x="5640388" y="4545013"/>
            <a:ext cx="190500" cy="192087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956" name="Line 17"/>
          <p:cNvSpPr>
            <a:spLocks noChangeShapeType="1"/>
          </p:cNvSpPr>
          <p:nvPr/>
        </p:nvSpPr>
        <p:spPr bwMode="auto">
          <a:xfrm>
            <a:off x="2241550" y="4635500"/>
            <a:ext cx="48831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7" name="Text Box 19"/>
          <p:cNvSpPr txBox="1">
            <a:spLocks noChangeArrowheads="1"/>
          </p:cNvSpPr>
          <p:nvPr/>
        </p:nvSpPr>
        <p:spPr bwMode="auto">
          <a:xfrm>
            <a:off x="2743200" y="4648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82958" name="Text Box 20"/>
          <p:cNvSpPr txBox="1">
            <a:spLocks noChangeArrowheads="1"/>
          </p:cNvSpPr>
          <p:nvPr/>
        </p:nvSpPr>
        <p:spPr bwMode="auto">
          <a:xfrm>
            <a:off x="3505200" y="4648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82959" name="Text Box 21"/>
          <p:cNvSpPr txBox="1">
            <a:spLocks noChangeArrowheads="1"/>
          </p:cNvSpPr>
          <p:nvPr/>
        </p:nvSpPr>
        <p:spPr bwMode="auto">
          <a:xfrm>
            <a:off x="4876800" y="4648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4</a:t>
            </a:r>
          </a:p>
        </p:txBody>
      </p:sp>
      <p:sp>
        <p:nvSpPr>
          <p:cNvPr id="82960" name="Text Box 22"/>
          <p:cNvSpPr txBox="1">
            <a:spLocks noChangeArrowheads="1"/>
          </p:cNvSpPr>
          <p:nvPr/>
        </p:nvSpPr>
        <p:spPr bwMode="auto">
          <a:xfrm>
            <a:off x="5562600" y="4648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5</a:t>
            </a:r>
          </a:p>
        </p:txBody>
      </p:sp>
      <p:sp>
        <p:nvSpPr>
          <p:cNvPr id="82961" name="Text Box 23"/>
          <p:cNvSpPr txBox="1">
            <a:spLocks noChangeArrowheads="1"/>
          </p:cNvSpPr>
          <p:nvPr/>
        </p:nvSpPr>
        <p:spPr bwMode="auto">
          <a:xfrm>
            <a:off x="6278563" y="46482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6</a:t>
            </a:r>
          </a:p>
        </p:txBody>
      </p:sp>
      <p:sp>
        <p:nvSpPr>
          <p:cNvPr id="82962" name="Line 25"/>
          <p:cNvSpPr>
            <a:spLocks noChangeShapeType="1"/>
          </p:cNvSpPr>
          <p:nvPr/>
        </p:nvSpPr>
        <p:spPr bwMode="auto">
          <a:xfrm>
            <a:off x="3962400" y="3467100"/>
            <a:ext cx="0" cy="2324100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3" name="Line 26"/>
          <p:cNvSpPr>
            <a:spLocks noChangeShapeType="1"/>
          </p:cNvSpPr>
          <p:nvPr/>
        </p:nvSpPr>
        <p:spPr bwMode="auto">
          <a:xfrm>
            <a:off x="6121400" y="3454400"/>
            <a:ext cx="0" cy="2324100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4" name="Text Box 27"/>
          <p:cNvSpPr txBox="1">
            <a:spLocks noChangeArrowheads="1"/>
          </p:cNvSpPr>
          <p:nvPr/>
        </p:nvSpPr>
        <p:spPr bwMode="auto">
          <a:xfrm>
            <a:off x="4479925" y="3538538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class 2</a:t>
            </a:r>
          </a:p>
        </p:txBody>
      </p:sp>
      <p:sp>
        <p:nvSpPr>
          <p:cNvPr id="82965" name="Text Box 28"/>
          <p:cNvSpPr txBox="1">
            <a:spLocks noChangeArrowheads="1"/>
          </p:cNvSpPr>
          <p:nvPr/>
        </p:nvSpPr>
        <p:spPr bwMode="auto">
          <a:xfrm>
            <a:off x="6834188" y="3505200"/>
            <a:ext cx="1090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class 1</a:t>
            </a:r>
          </a:p>
        </p:txBody>
      </p:sp>
      <p:sp>
        <p:nvSpPr>
          <p:cNvPr id="82966" name="Text Box 30"/>
          <p:cNvSpPr txBox="1">
            <a:spLocks noChangeArrowheads="1"/>
          </p:cNvSpPr>
          <p:nvPr/>
        </p:nvSpPr>
        <p:spPr bwMode="auto">
          <a:xfrm>
            <a:off x="1828800" y="35052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class 1</a:t>
            </a:r>
          </a:p>
        </p:txBody>
      </p:sp>
      <p:sp>
        <p:nvSpPr>
          <p:cNvPr id="82967" name="Line 31"/>
          <p:cNvSpPr>
            <a:spLocks noChangeShapeType="1"/>
          </p:cNvSpPr>
          <p:nvPr/>
        </p:nvSpPr>
        <p:spPr bwMode="auto">
          <a:xfrm flipH="1">
            <a:off x="2895600" y="4038600"/>
            <a:ext cx="1066800" cy="0"/>
          </a:xfrm>
          <a:prstGeom prst="line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8" name="Line 32"/>
          <p:cNvSpPr>
            <a:spLocks noChangeShapeType="1"/>
          </p:cNvSpPr>
          <p:nvPr/>
        </p:nvSpPr>
        <p:spPr bwMode="auto">
          <a:xfrm>
            <a:off x="6096000" y="4038600"/>
            <a:ext cx="838200" cy="0"/>
          </a:xfrm>
          <a:prstGeom prst="line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9" name="Line 33"/>
          <p:cNvSpPr>
            <a:spLocks noChangeShapeType="1"/>
          </p:cNvSpPr>
          <p:nvPr/>
        </p:nvSpPr>
        <p:spPr bwMode="auto">
          <a:xfrm>
            <a:off x="3962400" y="4038600"/>
            <a:ext cx="2133600" cy="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50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use the polynomial kernel of degree 2</a:t>
            </a:r>
          </a:p>
          <a:p>
            <a:pPr lvl="1" eaLnBrk="1" hangingPunct="1"/>
            <a:r>
              <a:rPr lang="en-US" smtClean="0"/>
              <a:t>K(x,y) = (xy+1)</a:t>
            </a:r>
            <a:r>
              <a:rPr lang="en-US" baseline="30000" smtClean="0"/>
              <a:t>2</a:t>
            </a:r>
            <a:endParaRPr lang="en-US" smtClean="0"/>
          </a:p>
          <a:p>
            <a:pPr lvl="1" eaLnBrk="1" hangingPunct="1"/>
            <a:r>
              <a:rPr lang="en-US" smtClean="0"/>
              <a:t>C is set to 100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We first find </a:t>
            </a:r>
            <a:r>
              <a:rPr lang="en-US" smtClean="0">
                <a:latin typeface="Symbol" pitchFamily="18" charset="2"/>
              </a:rPr>
              <a:t>a</a:t>
            </a:r>
            <a:r>
              <a:rPr lang="en-US" baseline="-25000" smtClean="0"/>
              <a:t>i</a:t>
            </a:r>
            <a:r>
              <a:rPr lang="en-US" smtClean="0"/>
              <a:t> (</a:t>
            </a:r>
            <a:r>
              <a:rPr lang="en-US" i="1" smtClean="0"/>
              <a:t>i</a:t>
            </a:r>
            <a:r>
              <a:rPr lang="en-US" smtClean="0"/>
              <a:t>=1, …, 5) by</a:t>
            </a:r>
          </a:p>
        </p:txBody>
      </p:sp>
      <p:sp>
        <p:nvSpPr>
          <p:cNvPr id="83972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DF8C70D-169A-4325-9A9B-3BBB449FEA2A}" type="slidenum">
              <a:rPr lang="en-US" sz="1400" smtClean="0"/>
              <a:pPr eaLnBrk="1" hangingPunct="1"/>
              <a:t>38</a:t>
            </a:fld>
            <a:endParaRPr lang="en-US" sz="1400" smtClean="0"/>
          </a:p>
        </p:txBody>
      </p:sp>
      <p:pic>
        <p:nvPicPr>
          <p:cNvPr id="8397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62880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53000"/>
            <a:ext cx="561657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57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33619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By using a QP solver, we get</a:t>
            </a:r>
          </a:p>
          <a:p>
            <a:pPr lvl="1" eaLnBrk="1" hangingPunct="1"/>
            <a:r>
              <a:rPr lang="en-US" dirty="0" smtClean="0">
                <a:latin typeface="Symbol" pitchFamily="18" charset="2"/>
              </a:rPr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=0,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=2.5,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=0,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baseline="-25000" dirty="0" smtClean="0"/>
              <a:t>4</a:t>
            </a:r>
            <a:r>
              <a:rPr lang="en-US" dirty="0" smtClean="0"/>
              <a:t>=7.333,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baseline="-25000" dirty="0" smtClean="0"/>
              <a:t>5</a:t>
            </a:r>
            <a:r>
              <a:rPr lang="en-US" dirty="0" smtClean="0"/>
              <a:t>=4.833</a:t>
            </a:r>
          </a:p>
          <a:p>
            <a:pPr lvl="1" eaLnBrk="1" hangingPunct="1"/>
            <a:r>
              <a:rPr lang="en-US" dirty="0" smtClean="0"/>
              <a:t>Note that the constraints are indeed satisfied</a:t>
            </a:r>
          </a:p>
          <a:p>
            <a:pPr lvl="1" eaLnBrk="1" hangingPunct="1"/>
            <a:r>
              <a:rPr lang="en-US" dirty="0" smtClean="0"/>
              <a:t>The support vectors are {x</a:t>
            </a:r>
            <a:r>
              <a:rPr lang="en-US" baseline="-25000" dirty="0" smtClean="0"/>
              <a:t>2</a:t>
            </a:r>
            <a:r>
              <a:rPr lang="en-US" dirty="0" smtClean="0"/>
              <a:t>=2, x</a:t>
            </a:r>
            <a:r>
              <a:rPr lang="en-US" baseline="-25000" dirty="0" smtClean="0"/>
              <a:t>4</a:t>
            </a:r>
            <a:r>
              <a:rPr lang="en-US" dirty="0" smtClean="0"/>
              <a:t>=5, x</a:t>
            </a:r>
            <a:r>
              <a:rPr lang="en-US" baseline="-25000" dirty="0" smtClean="0"/>
              <a:t>5</a:t>
            </a:r>
            <a:r>
              <a:rPr lang="en-US" dirty="0" smtClean="0"/>
              <a:t>=6}</a:t>
            </a:r>
          </a:p>
          <a:p>
            <a:pPr eaLnBrk="1" hangingPunct="1"/>
            <a:r>
              <a:rPr lang="en-US" dirty="0" smtClean="0"/>
              <a:t>The discriminant function is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i="1" dirty="0" smtClean="0"/>
              <a:t>b</a:t>
            </a:r>
            <a:r>
              <a:rPr lang="en-US" dirty="0" smtClean="0"/>
              <a:t> is recovered by solving </a:t>
            </a:r>
            <a:r>
              <a:rPr lang="en-US" sz="2000" dirty="0" smtClean="0"/>
              <a:t>f(2)=1</a:t>
            </a:r>
            <a:r>
              <a:rPr lang="en-US" dirty="0" smtClean="0"/>
              <a:t> or by </a:t>
            </a:r>
            <a:r>
              <a:rPr lang="en-US" sz="2000" dirty="0" smtClean="0"/>
              <a:t>f(5)=-1</a:t>
            </a:r>
            <a:r>
              <a:rPr lang="en-US" dirty="0" smtClean="0"/>
              <a:t> or by </a:t>
            </a:r>
            <a:r>
              <a:rPr lang="en-US" sz="2000" dirty="0" smtClean="0"/>
              <a:t>f(6)=1</a:t>
            </a:r>
            <a:r>
              <a:rPr lang="en-US" dirty="0" smtClean="0"/>
              <a:t>,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All three give </a:t>
            </a:r>
            <a:r>
              <a:rPr lang="en-US" sz="2000" dirty="0" smtClean="0"/>
              <a:t>b=9</a:t>
            </a:r>
          </a:p>
        </p:txBody>
      </p:sp>
      <p:sp>
        <p:nvSpPr>
          <p:cNvPr id="84996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11D555D-69DD-4620-9F11-3EE0DB812160}" type="slidenum">
              <a:rPr lang="en-US" sz="1400" smtClean="0"/>
              <a:pPr eaLnBrk="1" hangingPunct="1"/>
              <a:t>39</a:t>
            </a:fld>
            <a:endParaRPr lang="en-US" sz="1400" smtClean="0"/>
          </a:p>
        </p:txBody>
      </p:sp>
      <p:pic>
        <p:nvPicPr>
          <p:cNvPr id="84997" name="Picture 2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3581400"/>
            <a:ext cx="79883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8" name="AutoShape 10"/>
          <p:cNvSpPr>
            <a:spLocks noChangeArrowheads="1"/>
          </p:cNvSpPr>
          <p:nvPr/>
        </p:nvSpPr>
        <p:spPr bwMode="auto">
          <a:xfrm>
            <a:off x="3591791" y="5309755"/>
            <a:ext cx="533400" cy="228600"/>
          </a:xfrm>
          <a:prstGeom prst="rightArrow">
            <a:avLst>
              <a:gd name="adj1" fmla="val 34722"/>
              <a:gd name="adj2" fmla="val 53958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pic>
        <p:nvPicPr>
          <p:cNvPr id="84999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71800"/>
            <a:ext cx="3048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0" name="Line 15"/>
          <p:cNvSpPr>
            <a:spLocks noChangeShapeType="1"/>
          </p:cNvSpPr>
          <p:nvPr/>
        </p:nvSpPr>
        <p:spPr bwMode="auto">
          <a:xfrm>
            <a:off x="6400800" y="3200400"/>
            <a:ext cx="152400" cy="4572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5001" name="Line 21"/>
          <p:cNvSpPr>
            <a:spLocks noChangeShapeType="1"/>
          </p:cNvSpPr>
          <p:nvPr/>
        </p:nvSpPr>
        <p:spPr bwMode="auto">
          <a:xfrm>
            <a:off x="7162800" y="29718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85002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13" y="2733675"/>
            <a:ext cx="277812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3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2844800"/>
            <a:ext cx="10445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4" name="Line 24"/>
          <p:cNvSpPr>
            <a:spLocks noChangeShapeType="1"/>
          </p:cNvSpPr>
          <p:nvPr/>
        </p:nvSpPr>
        <p:spPr bwMode="auto">
          <a:xfrm flipH="1">
            <a:off x="7924800" y="3124200"/>
            <a:ext cx="152400" cy="4572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85005" name="Picture 2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9" y="5168467"/>
            <a:ext cx="4537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363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good Decision Boundary?</a:t>
            </a:r>
          </a:p>
        </p:txBody>
      </p:sp>
      <p:sp>
        <p:nvSpPr>
          <p:cNvPr id="57347" name="Rectangle 19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47244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Many decision boundaries!</a:t>
            </a:r>
          </a:p>
          <a:p>
            <a:pPr lvl="1" eaLnBrk="1" hangingPunct="1"/>
            <a:r>
              <a:rPr lang="en-US" dirty="0" smtClean="0"/>
              <a:t>The Perceptron algorithm can be used to find such a boundary</a:t>
            </a:r>
            <a:endParaRPr lang="en-US" altLang="zh-TW" dirty="0" smtClean="0">
              <a:ea typeface="PMingLiU" pitchFamily="18" charset="-120"/>
            </a:endParaRPr>
          </a:p>
          <a:p>
            <a:pPr eaLnBrk="1" hangingPunct="1"/>
            <a:r>
              <a:rPr lang="en-US" dirty="0" smtClean="0"/>
              <a:t>Are all decision boundaries equally good?</a:t>
            </a:r>
          </a:p>
        </p:txBody>
      </p:sp>
      <p:sp>
        <p:nvSpPr>
          <p:cNvPr id="5734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D0FF947-1382-406E-A501-D45AF571829C}" type="slidenum">
              <a:rPr lang="en-US" sz="1400" smtClean="0"/>
              <a:pPr eaLnBrk="1" hangingPunct="1"/>
              <a:t>4</a:t>
            </a:fld>
            <a:endParaRPr lang="en-US" sz="1400" smtClean="0"/>
          </a:p>
        </p:txBody>
      </p:sp>
      <p:grpSp>
        <p:nvGrpSpPr>
          <p:cNvPr id="57349" name="Group 21"/>
          <p:cNvGrpSpPr>
            <a:grpSpLocks/>
          </p:cNvGrpSpPr>
          <p:nvPr/>
        </p:nvGrpSpPr>
        <p:grpSpPr bwMode="auto">
          <a:xfrm>
            <a:off x="5257800" y="2057400"/>
            <a:ext cx="3486150" cy="3200400"/>
            <a:chOff x="720" y="1584"/>
            <a:chExt cx="2196" cy="2016"/>
          </a:xfrm>
        </p:grpSpPr>
        <p:sp>
          <p:nvSpPr>
            <p:cNvPr id="57350" name="Line 4"/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51" name="Line 5"/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52" name="Oval 6"/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53" name="Oval 7"/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54" name="Oval 8"/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55" name="Oval 9"/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56" name="Oval 10"/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57" name="Rectangle 11"/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58" name="Rectangle 12"/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59" name="Rectangle 13"/>
            <p:cNvSpPr>
              <a:spLocks noChangeArrowheads="1"/>
            </p:cNvSpPr>
            <p:nvPr/>
          </p:nvSpPr>
          <p:spPr bwMode="auto">
            <a:xfrm>
              <a:off x="1584" y="3216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60" name="Rectangle 14"/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61" name="Rectangle 15"/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62" name="Rectangle 16"/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363" name="Text Box 17"/>
            <p:cNvSpPr txBox="1">
              <a:spLocks noChangeArrowheads="1"/>
            </p:cNvSpPr>
            <p:nvPr/>
          </p:nvSpPr>
          <p:spPr bwMode="auto">
            <a:xfrm>
              <a:off x="912" y="3295"/>
              <a:ext cx="6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/>
                <a:t>Class 1</a:t>
              </a:r>
            </a:p>
          </p:txBody>
        </p:sp>
        <p:sp>
          <p:nvSpPr>
            <p:cNvPr id="57364" name="Text Box 18"/>
            <p:cNvSpPr txBox="1">
              <a:spLocks noChangeArrowheads="1"/>
            </p:cNvSpPr>
            <p:nvPr/>
          </p:nvSpPr>
          <p:spPr bwMode="auto">
            <a:xfrm>
              <a:off x="2304" y="1872"/>
              <a:ext cx="6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/>
                <a:t>Class 2</a:t>
              </a:r>
            </a:p>
          </p:txBody>
        </p:sp>
        <p:sp>
          <p:nvSpPr>
            <p:cNvPr id="57365" name="Line 20"/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1961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8601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B311C92-3A5E-4839-890D-45941E94F44B}" type="slidenum">
              <a:rPr lang="en-US" sz="1400" smtClean="0"/>
              <a:pPr eaLnBrk="1" hangingPunct="1"/>
              <a:t>40</a:t>
            </a:fld>
            <a:endParaRPr lang="en-US" sz="1400" smtClean="0"/>
          </a:p>
        </p:txBody>
      </p:sp>
      <p:sp>
        <p:nvSpPr>
          <p:cNvPr id="86020" name="Line 8"/>
          <p:cNvSpPr>
            <a:spLocks noChangeShapeType="1"/>
          </p:cNvSpPr>
          <p:nvPr/>
        </p:nvSpPr>
        <p:spPr bwMode="auto">
          <a:xfrm>
            <a:off x="2882900" y="4579938"/>
            <a:ext cx="112713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1" name="Line 9"/>
          <p:cNvSpPr>
            <a:spLocks noChangeShapeType="1"/>
          </p:cNvSpPr>
          <p:nvPr/>
        </p:nvSpPr>
        <p:spPr bwMode="auto">
          <a:xfrm flipH="1">
            <a:off x="2882900" y="4579938"/>
            <a:ext cx="112713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2" name="Line 10"/>
          <p:cNvSpPr>
            <a:spLocks noChangeShapeType="1"/>
          </p:cNvSpPr>
          <p:nvPr/>
        </p:nvSpPr>
        <p:spPr bwMode="auto">
          <a:xfrm>
            <a:off x="3581400" y="4579938"/>
            <a:ext cx="112713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3" name="Line 11"/>
          <p:cNvSpPr>
            <a:spLocks noChangeShapeType="1"/>
          </p:cNvSpPr>
          <p:nvPr/>
        </p:nvSpPr>
        <p:spPr bwMode="auto">
          <a:xfrm flipH="1">
            <a:off x="3581400" y="4579938"/>
            <a:ext cx="112713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4" name="Line 12"/>
          <p:cNvSpPr>
            <a:spLocks noChangeShapeType="1"/>
          </p:cNvSpPr>
          <p:nvPr/>
        </p:nvSpPr>
        <p:spPr bwMode="auto">
          <a:xfrm>
            <a:off x="6372225" y="4579938"/>
            <a:ext cx="111125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5" name="Line 13"/>
          <p:cNvSpPr>
            <a:spLocks noChangeShapeType="1"/>
          </p:cNvSpPr>
          <p:nvPr/>
        </p:nvSpPr>
        <p:spPr bwMode="auto">
          <a:xfrm flipH="1">
            <a:off x="6372225" y="4579938"/>
            <a:ext cx="111125" cy="112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6" name="Oval 14"/>
          <p:cNvSpPr>
            <a:spLocks noChangeArrowheads="1"/>
          </p:cNvSpPr>
          <p:nvPr/>
        </p:nvSpPr>
        <p:spPr bwMode="auto">
          <a:xfrm>
            <a:off x="4941888" y="4545013"/>
            <a:ext cx="192087" cy="192087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6027" name="Oval 15"/>
          <p:cNvSpPr>
            <a:spLocks noChangeArrowheads="1"/>
          </p:cNvSpPr>
          <p:nvPr/>
        </p:nvSpPr>
        <p:spPr bwMode="auto">
          <a:xfrm>
            <a:off x="5640388" y="4545013"/>
            <a:ext cx="190500" cy="192087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6028" name="Freeform 16"/>
          <p:cNvSpPr>
            <a:spLocks/>
          </p:cNvSpPr>
          <p:nvPr/>
        </p:nvSpPr>
        <p:spPr bwMode="auto">
          <a:xfrm>
            <a:off x="2241550" y="1744663"/>
            <a:ext cx="4883150" cy="3419475"/>
          </a:xfrm>
          <a:custGeom>
            <a:avLst/>
            <a:gdLst>
              <a:gd name="T0" fmla="*/ 2147483647 w 3076"/>
              <a:gd name="T1" fmla="*/ 2147483647 h 2154"/>
              <a:gd name="T2" fmla="*/ 2147483647 w 3076"/>
              <a:gd name="T3" fmla="*/ 2147483647 h 2154"/>
              <a:gd name="T4" fmla="*/ 2147483647 w 3076"/>
              <a:gd name="T5" fmla="*/ 2147483647 h 2154"/>
              <a:gd name="T6" fmla="*/ 2147483647 w 3076"/>
              <a:gd name="T7" fmla="*/ 2147483647 h 2154"/>
              <a:gd name="T8" fmla="*/ 2147483647 w 3076"/>
              <a:gd name="T9" fmla="*/ 2147483647 h 2154"/>
              <a:gd name="T10" fmla="*/ 2147483647 w 3076"/>
              <a:gd name="T11" fmla="*/ 2147483647 h 2154"/>
              <a:gd name="T12" fmla="*/ 2147483647 w 3076"/>
              <a:gd name="T13" fmla="*/ 2147483647 h 2154"/>
              <a:gd name="T14" fmla="*/ 2147483647 w 3076"/>
              <a:gd name="T15" fmla="*/ 2147483647 h 2154"/>
              <a:gd name="T16" fmla="*/ 2147483647 w 3076"/>
              <a:gd name="T17" fmla="*/ 2147483647 h 2154"/>
              <a:gd name="T18" fmla="*/ 2147483647 w 3076"/>
              <a:gd name="T19" fmla="*/ 2147483647 h 2154"/>
              <a:gd name="T20" fmla="*/ 2147483647 w 3076"/>
              <a:gd name="T21" fmla="*/ 2147483647 h 2154"/>
              <a:gd name="T22" fmla="*/ 2147483647 w 3076"/>
              <a:gd name="T23" fmla="*/ 2147483647 h 2154"/>
              <a:gd name="T24" fmla="*/ 2147483647 w 3076"/>
              <a:gd name="T25" fmla="*/ 2147483647 h 2154"/>
              <a:gd name="T26" fmla="*/ 2147483647 w 3076"/>
              <a:gd name="T27" fmla="*/ 2147483647 h 2154"/>
              <a:gd name="T28" fmla="*/ 2147483647 w 3076"/>
              <a:gd name="T29" fmla="*/ 2147483647 h 2154"/>
              <a:gd name="T30" fmla="*/ 2147483647 w 3076"/>
              <a:gd name="T31" fmla="*/ 2147483647 h 2154"/>
              <a:gd name="T32" fmla="*/ 2147483647 w 3076"/>
              <a:gd name="T33" fmla="*/ 2147483647 h 2154"/>
              <a:gd name="T34" fmla="*/ 2147483647 w 3076"/>
              <a:gd name="T35" fmla="*/ 2147483647 h 2154"/>
              <a:gd name="T36" fmla="*/ 2147483647 w 3076"/>
              <a:gd name="T37" fmla="*/ 2147483647 h 2154"/>
              <a:gd name="T38" fmla="*/ 2147483647 w 3076"/>
              <a:gd name="T39" fmla="*/ 2147483647 h 2154"/>
              <a:gd name="T40" fmla="*/ 2147483647 w 3076"/>
              <a:gd name="T41" fmla="*/ 2147483647 h 2154"/>
              <a:gd name="T42" fmla="*/ 2147483647 w 3076"/>
              <a:gd name="T43" fmla="*/ 2147483647 h 2154"/>
              <a:gd name="T44" fmla="*/ 2147483647 w 3076"/>
              <a:gd name="T45" fmla="*/ 2147483647 h 2154"/>
              <a:gd name="T46" fmla="*/ 2147483647 w 3076"/>
              <a:gd name="T47" fmla="*/ 2147483647 h 2154"/>
              <a:gd name="T48" fmla="*/ 2147483647 w 3076"/>
              <a:gd name="T49" fmla="*/ 2147483647 h 2154"/>
              <a:gd name="T50" fmla="*/ 2147483647 w 3076"/>
              <a:gd name="T51" fmla="*/ 2147483647 h 2154"/>
              <a:gd name="T52" fmla="*/ 2147483647 w 3076"/>
              <a:gd name="T53" fmla="*/ 2147483647 h 2154"/>
              <a:gd name="T54" fmla="*/ 2147483647 w 3076"/>
              <a:gd name="T55" fmla="*/ 2147483647 h 2154"/>
              <a:gd name="T56" fmla="*/ 2147483647 w 3076"/>
              <a:gd name="T57" fmla="*/ 2147483647 h 2154"/>
              <a:gd name="T58" fmla="*/ 2147483647 w 3076"/>
              <a:gd name="T59" fmla="*/ 2147483647 h 2154"/>
              <a:gd name="T60" fmla="*/ 2147483647 w 3076"/>
              <a:gd name="T61" fmla="*/ 2147483647 h 2154"/>
              <a:gd name="T62" fmla="*/ 2147483647 w 3076"/>
              <a:gd name="T63" fmla="*/ 2147483647 h 2154"/>
              <a:gd name="T64" fmla="*/ 2147483647 w 3076"/>
              <a:gd name="T65" fmla="*/ 2147483647 h 2154"/>
              <a:gd name="T66" fmla="*/ 2147483647 w 3076"/>
              <a:gd name="T67" fmla="*/ 2147483647 h 2154"/>
              <a:gd name="T68" fmla="*/ 2147483647 w 3076"/>
              <a:gd name="T69" fmla="*/ 2147483647 h 215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76"/>
              <a:gd name="T106" fmla="*/ 0 h 2154"/>
              <a:gd name="T107" fmla="*/ 3076 w 3076"/>
              <a:gd name="T108" fmla="*/ 2154 h 215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76" h="2154">
                <a:moveTo>
                  <a:pt x="0" y="0"/>
                </a:moveTo>
                <a:lnTo>
                  <a:pt x="43" y="106"/>
                </a:lnTo>
                <a:lnTo>
                  <a:pt x="85" y="213"/>
                </a:lnTo>
                <a:lnTo>
                  <a:pt x="128" y="312"/>
                </a:lnTo>
                <a:lnTo>
                  <a:pt x="170" y="411"/>
                </a:lnTo>
                <a:lnTo>
                  <a:pt x="220" y="503"/>
                </a:lnTo>
                <a:lnTo>
                  <a:pt x="263" y="595"/>
                </a:lnTo>
                <a:lnTo>
                  <a:pt x="305" y="687"/>
                </a:lnTo>
                <a:lnTo>
                  <a:pt x="348" y="772"/>
                </a:lnTo>
                <a:lnTo>
                  <a:pt x="390" y="858"/>
                </a:lnTo>
                <a:lnTo>
                  <a:pt x="440" y="943"/>
                </a:lnTo>
                <a:lnTo>
                  <a:pt x="482" y="1020"/>
                </a:lnTo>
                <a:lnTo>
                  <a:pt x="525" y="1098"/>
                </a:lnTo>
                <a:lnTo>
                  <a:pt x="567" y="1169"/>
                </a:lnTo>
                <a:lnTo>
                  <a:pt x="610" y="1247"/>
                </a:lnTo>
                <a:lnTo>
                  <a:pt x="660" y="1311"/>
                </a:lnTo>
                <a:lnTo>
                  <a:pt x="702" y="1382"/>
                </a:lnTo>
                <a:lnTo>
                  <a:pt x="745" y="1439"/>
                </a:lnTo>
                <a:lnTo>
                  <a:pt x="787" y="1502"/>
                </a:lnTo>
                <a:lnTo>
                  <a:pt x="830" y="1559"/>
                </a:lnTo>
                <a:lnTo>
                  <a:pt x="879" y="1616"/>
                </a:lnTo>
                <a:lnTo>
                  <a:pt x="922" y="1665"/>
                </a:lnTo>
                <a:lnTo>
                  <a:pt x="964" y="1715"/>
                </a:lnTo>
                <a:lnTo>
                  <a:pt x="1007" y="1764"/>
                </a:lnTo>
                <a:lnTo>
                  <a:pt x="1049" y="1807"/>
                </a:lnTo>
                <a:lnTo>
                  <a:pt x="1099" y="1850"/>
                </a:lnTo>
                <a:lnTo>
                  <a:pt x="1141" y="1892"/>
                </a:lnTo>
                <a:lnTo>
                  <a:pt x="1184" y="1927"/>
                </a:lnTo>
                <a:lnTo>
                  <a:pt x="1227" y="1963"/>
                </a:lnTo>
                <a:lnTo>
                  <a:pt x="1269" y="1991"/>
                </a:lnTo>
                <a:lnTo>
                  <a:pt x="1319" y="2020"/>
                </a:lnTo>
                <a:lnTo>
                  <a:pt x="1361" y="2048"/>
                </a:lnTo>
                <a:lnTo>
                  <a:pt x="1404" y="2069"/>
                </a:lnTo>
                <a:lnTo>
                  <a:pt x="1446" y="2090"/>
                </a:lnTo>
                <a:lnTo>
                  <a:pt x="1489" y="2105"/>
                </a:lnTo>
                <a:lnTo>
                  <a:pt x="1538" y="2119"/>
                </a:lnTo>
                <a:lnTo>
                  <a:pt x="1581" y="2133"/>
                </a:lnTo>
                <a:lnTo>
                  <a:pt x="1623" y="2140"/>
                </a:lnTo>
                <a:lnTo>
                  <a:pt x="1666" y="2147"/>
                </a:lnTo>
                <a:lnTo>
                  <a:pt x="1708" y="2154"/>
                </a:lnTo>
                <a:lnTo>
                  <a:pt x="1758" y="2154"/>
                </a:lnTo>
                <a:lnTo>
                  <a:pt x="1801" y="2154"/>
                </a:lnTo>
                <a:lnTo>
                  <a:pt x="1843" y="2147"/>
                </a:lnTo>
                <a:lnTo>
                  <a:pt x="1886" y="2140"/>
                </a:lnTo>
                <a:lnTo>
                  <a:pt x="1928" y="2133"/>
                </a:lnTo>
                <a:lnTo>
                  <a:pt x="1978" y="2119"/>
                </a:lnTo>
                <a:lnTo>
                  <a:pt x="2020" y="2105"/>
                </a:lnTo>
                <a:lnTo>
                  <a:pt x="2063" y="2090"/>
                </a:lnTo>
                <a:lnTo>
                  <a:pt x="2105" y="2069"/>
                </a:lnTo>
                <a:lnTo>
                  <a:pt x="2148" y="2048"/>
                </a:lnTo>
                <a:lnTo>
                  <a:pt x="2198" y="2020"/>
                </a:lnTo>
                <a:lnTo>
                  <a:pt x="2240" y="1991"/>
                </a:lnTo>
                <a:lnTo>
                  <a:pt x="2283" y="1963"/>
                </a:lnTo>
                <a:lnTo>
                  <a:pt x="2325" y="1927"/>
                </a:lnTo>
                <a:lnTo>
                  <a:pt x="2368" y="1892"/>
                </a:lnTo>
                <a:lnTo>
                  <a:pt x="2417" y="1850"/>
                </a:lnTo>
                <a:lnTo>
                  <a:pt x="2460" y="1807"/>
                </a:lnTo>
                <a:lnTo>
                  <a:pt x="2502" y="1764"/>
                </a:lnTo>
                <a:lnTo>
                  <a:pt x="2545" y="1715"/>
                </a:lnTo>
                <a:lnTo>
                  <a:pt x="2587" y="1665"/>
                </a:lnTo>
                <a:lnTo>
                  <a:pt x="2637" y="1616"/>
                </a:lnTo>
                <a:lnTo>
                  <a:pt x="2679" y="1559"/>
                </a:lnTo>
                <a:lnTo>
                  <a:pt x="2722" y="1502"/>
                </a:lnTo>
                <a:lnTo>
                  <a:pt x="2765" y="1439"/>
                </a:lnTo>
                <a:lnTo>
                  <a:pt x="2807" y="1382"/>
                </a:lnTo>
                <a:lnTo>
                  <a:pt x="2857" y="1311"/>
                </a:lnTo>
                <a:lnTo>
                  <a:pt x="2899" y="1247"/>
                </a:lnTo>
                <a:lnTo>
                  <a:pt x="2942" y="1169"/>
                </a:lnTo>
                <a:lnTo>
                  <a:pt x="2984" y="1098"/>
                </a:lnTo>
                <a:lnTo>
                  <a:pt x="3027" y="1020"/>
                </a:lnTo>
                <a:lnTo>
                  <a:pt x="3076" y="943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6029" name="Line 17"/>
          <p:cNvSpPr>
            <a:spLocks noChangeShapeType="1"/>
          </p:cNvSpPr>
          <p:nvPr/>
        </p:nvSpPr>
        <p:spPr bwMode="auto">
          <a:xfrm>
            <a:off x="2241550" y="4635500"/>
            <a:ext cx="48831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0" name="Text Box 18"/>
          <p:cNvSpPr txBox="1">
            <a:spLocks noChangeArrowheads="1"/>
          </p:cNvSpPr>
          <p:nvPr/>
        </p:nvSpPr>
        <p:spPr bwMode="auto">
          <a:xfrm>
            <a:off x="2346325" y="1481138"/>
            <a:ext cx="418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Value of discriminant function</a:t>
            </a:r>
          </a:p>
        </p:txBody>
      </p:sp>
      <p:sp>
        <p:nvSpPr>
          <p:cNvPr id="86031" name="Text Box 19"/>
          <p:cNvSpPr txBox="1">
            <a:spLocks noChangeArrowheads="1"/>
          </p:cNvSpPr>
          <p:nvPr/>
        </p:nvSpPr>
        <p:spPr bwMode="auto">
          <a:xfrm>
            <a:off x="2743200" y="4648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86032" name="Text Box 20"/>
          <p:cNvSpPr txBox="1">
            <a:spLocks noChangeArrowheads="1"/>
          </p:cNvSpPr>
          <p:nvPr/>
        </p:nvSpPr>
        <p:spPr bwMode="auto">
          <a:xfrm>
            <a:off x="3505200" y="4648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86033" name="Text Box 21"/>
          <p:cNvSpPr txBox="1">
            <a:spLocks noChangeArrowheads="1"/>
          </p:cNvSpPr>
          <p:nvPr/>
        </p:nvSpPr>
        <p:spPr bwMode="auto">
          <a:xfrm>
            <a:off x="4876800" y="4648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4</a:t>
            </a:r>
          </a:p>
        </p:txBody>
      </p:sp>
      <p:sp>
        <p:nvSpPr>
          <p:cNvPr id="86034" name="Text Box 22"/>
          <p:cNvSpPr txBox="1">
            <a:spLocks noChangeArrowheads="1"/>
          </p:cNvSpPr>
          <p:nvPr/>
        </p:nvSpPr>
        <p:spPr bwMode="auto">
          <a:xfrm>
            <a:off x="5562600" y="4648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5</a:t>
            </a:r>
          </a:p>
        </p:txBody>
      </p:sp>
      <p:sp>
        <p:nvSpPr>
          <p:cNvPr id="86035" name="Text Box 23"/>
          <p:cNvSpPr txBox="1">
            <a:spLocks noChangeArrowheads="1"/>
          </p:cNvSpPr>
          <p:nvPr/>
        </p:nvSpPr>
        <p:spPr bwMode="auto">
          <a:xfrm>
            <a:off x="6278563" y="46482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6</a:t>
            </a:r>
          </a:p>
        </p:txBody>
      </p:sp>
      <p:sp>
        <p:nvSpPr>
          <p:cNvPr id="86036" name="Line 25"/>
          <p:cNvSpPr>
            <a:spLocks noChangeShapeType="1"/>
          </p:cNvSpPr>
          <p:nvPr/>
        </p:nvSpPr>
        <p:spPr bwMode="auto">
          <a:xfrm>
            <a:off x="3962400" y="3467100"/>
            <a:ext cx="0" cy="2324100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6037" name="Line 26"/>
          <p:cNvSpPr>
            <a:spLocks noChangeShapeType="1"/>
          </p:cNvSpPr>
          <p:nvPr/>
        </p:nvSpPr>
        <p:spPr bwMode="auto">
          <a:xfrm>
            <a:off x="6121400" y="3454400"/>
            <a:ext cx="0" cy="2324100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6038" name="Text Box 27"/>
          <p:cNvSpPr txBox="1">
            <a:spLocks noChangeArrowheads="1"/>
          </p:cNvSpPr>
          <p:nvPr/>
        </p:nvSpPr>
        <p:spPr bwMode="auto">
          <a:xfrm>
            <a:off x="4479925" y="3538538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class 2</a:t>
            </a:r>
          </a:p>
        </p:txBody>
      </p:sp>
      <p:sp>
        <p:nvSpPr>
          <p:cNvPr id="86039" name="Text Box 28"/>
          <p:cNvSpPr txBox="1">
            <a:spLocks noChangeArrowheads="1"/>
          </p:cNvSpPr>
          <p:nvPr/>
        </p:nvSpPr>
        <p:spPr bwMode="auto">
          <a:xfrm>
            <a:off x="6834188" y="3505200"/>
            <a:ext cx="1090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class 1</a:t>
            </a:r>
          </a:p>
        </p:txBody>
      </p:sp>
      <p:sp>
        <p:nvSpPr>
          <p:cNvPr id="86040" name="Text Box 30"/>
          <p:cNvSpPr txBox="1">
            <a:spLocks noChangeArrowheads="1"/>
          </p:cNvSpPr>
          <p:nvPr/>
        </p:nvSpPr>
        <p:spPr bwMode="auto">
          <a:xfrm>
            <a:off x="1828800" y="35052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class 1</a:t>
            </a:r>
          </a:p>
        </p:txBody>
      </p:sp>
      <p:sp>
        <p:nvSpPr>
          <p:cNvPr id="86041" name="Line 31"/>
          <p:cNvSpPr>
            <a:spLocks noChangeShapeType="1"/>
          </p:cNvSpPr>
          <p:nvPr/>
        </p:nvSpPr>
        <p:spPr bwMode="auto">
          <a:xfrm flipH="1">
            <a:off x="2895600" y="3810000"/>
            <a:ext cx="1066800" cy="0"/>
          </a:xfrm>
          <a:prstGeom prst="line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6042" name="Line 32"/>
          <p:cNvSpPr>
            <a:spLocks noChangeShapeType="1"/>
          </p:cNvSpPr>
          <p:nvPr/>
        </p:nvSpPr>
        <p:spPr bwMode="auto">
          <a:xfrm>
            <a:off x="6096000" y="3810000"/>
            <a:ext cx="838200" cy="0"/>
          </a:xfrm>
          <a:prstGeom prst="line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6043" name="Line 33"/>
          <p:cNvSpPr>
            <a:spLocks noChangeShapeType="1"/>
          </p:cNvSpPr>
          <p:nvPr/>
        </p:nvSpPr>
        <p:spPr bwMode="auto">
          <a:xfrm>
            <a:off x="3962400" y="4038600"/>
            <a:ext cx="2133600" cy="0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96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Kernel Functions</a:t>
            </a:r>
          </a:p>
        </p:txBody>
      </p:sp>
      <p:sp>
        <p:nvSpPr>
          <p:cNvPr id="8704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smtClean="0"/>
              <a:t>In practical use of SVM, the user specifies the kernel function; the transformation </a:t>
            </a:r>
            <a:r>
              <a:rPr lang="en-US" smtClean="0">
                <a:latin typeface="Symbol" pitchFamily="18" charset="2"/>
              </a:rPr>
              <a:t>f</a:t>
            </a:r>
            <a:r>
              <a:rPr lang="en-US" smtClean="0"/>
              <a:t>(.) is not explicitly stated</a:t>
            </a:r>
          </a:p>
          <a:p>
            <a:pPr eaLnBrk="1" hangingPunct="1"/>
            <a:r>
              <a:rPr lang="en-US" smtClean="0"/>
              <a:t>Given a kernel function </a:t>
            </a:r>
            <a:r>
              <a:rPr lang="en-US" i="1" smtClean="0"/>
              <a:t>K</a:t>
            </a:r>
            <a:r>
              <a:rPr lang="en-US" smtClean="0"/>
              <a:t>(</a:t>
            </a:r>
            <a:r>
              <a:rPr lang="en-US" b="1" smtClean="0"/>
              <a:t>x</a:t>
            </a:r>
            <a:r>
              <a:rPr lang="en-US" baseline="-25000" smtClean="0"/>
              <a:t>i</a:t>
            </a:r>
            <a:r>
              <a:rPr lang="en-US" smtClean="0"/>
              <a:t>, </a:t>
            </a:r>
            <a:r>
              <a:rPr lang="en-US" b="1" smtClean="0"/>
              <a:t>x</a:t>
            </a:r>
            <a:r>
              <a:rPr lang="en-US" baseline="-25000" smtClean="0"/>
              <a:t>j</a:t>
            </a:r>
            <a:r>
              <a:rPr lang="en-US" smtClean="0"/>
              <a:t>), the transformation </a:t>
            </a:r>
            <a:r>
              <a:rPr lang="en-US" smtClean="0">
                <a:latin typeface="Symbol" pitchFamily="18" charset="2"/>
              </a:rPr>
              <a:t>f</a:t>
            </a:r>
            <a:r>
              <a:rPr lang="en-US" smtClean="0"/>
              <a:t>(.) is given by its eigenfunctions (a concept in functional analysis)</a:t>
            </a:r>
          </a:p>
          <a:p>
            <a:pPr lvl="1" eaLnBrk="1" hangingPunct="1"/>
            <a:r>
              <a:rPr lang="en-US" smtClean="0"/>
              <a:t>Eigenfunctions can be difficult to construct explicitly</a:t>
            </a:r>
          </a:p>
          <a:p>
            <a:pPr lvl="1" eaLnBrk="1" hangingPunct="1"/>
            <a:r>
              <a:rPr lang="en-US" smtClean="0"/>
              <a:t>This is why people only specify the kernel function without worrying about the exact transformation</a:t>
            </a:r>
          </a:p>
          <a:p>
            <a:pPr eaLnBrk="1" hangingPunct="1"/>
            <a:r>
              <a:rPr lang="en-US" smtClean="0"/>
              <a:t>Another view: kernel function, being an inner product, is really a similarity measure between the objects </a:t>
            </a:r>
          </a:p>
        </p:txBody>
      </p:sp>
      <p:sp>
        <p:nvSpPr>
          <p:cNvPr id="8704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B2FA75C-3856-45BF-8D1F-E97874A629C6}" type="slidenum">
              <a:rPr lang="en-US" sz="1400" smtClean="0"/>
              <a:pPr eaLnBrk="1" hangingPunct="1"/>
              <a:t>41</a:t>
            </a:fld>
            <a:endParaRPr lang="en-US" sz="1400" smtClean="0"/>
          </a:p>
        </p:txBody>
      </p:sp>
    </p:spTree>
    <p:extLst>
      <p:ext uri="{BB962C8B-B14F-4D97-AF65-F5344CB8AC3E}">
        <p14:creationId xmlns="" xmlns:p14="http://schemas.microsoft.com/office/powerpoint/2010/main" val="27333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A kernel is associated to a transformation</a:t>
            </a:r>
          </a:p>
        </p:txBody>
      </p:sp>
      <p:sp>
        <p:nvSpPr>
          <p:cNvPr id="39940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4625" lvl="1" indent="-174625">
              <a:buClr>
                <a:schemeClr val="folHlink"/>
              </a:buClr>
              <a:buSzPct val="60000"/>
            </a:pPr>
            <a:r>
              <a:rPr lang="en-US" dirty="0" smtClean="0"/>
              <a:t>Given a kernel, in principle it should be recovered the transformation in the feature space that originates it.</a:t>
            </a:r>
          </a:p>
          <a:p>
            <a:pPr marL="174625" lvl="1" indent="-174625">
              <a:buClr>
                <a:schemeClr val="folHlink"/>
              </a:buClr>
              <a:buSzPct val="60000"/>
            </a:pPr>
            <a:endParaRPr lang="en-US" dirty="0" smtClean="0"/>
          </a:p>
          <a:p>
            <a:pPr marL="174625" lvl="1" indent="-174625">
              <a:buClr>
                <a:schemeClr val="folHlink"/>
              </a:buClr>
              <a:buSzPct val="60000"/>
            </a:pPr>
            <a:r>
              <a:rPr lang="en-US" dirty="0" smtClean="0"/>
              <a:t>K(</a:t>
            </a:r>
            <a:r>
              <a:rPr lang="en-US" dirty="0" err="1" smtClean="0"/>
              <a:t>x,y</a:t>
            </a:r>
            <a:r>
              <a:rPr lang="en-US" dirty="0" smtClean="0"/>
              <a:t>) = (xy+1)</a:t>
            </a:r>
            <a:r>
              <a:rPr lang="en-US" baseline="30000" dirty="0" smtClean="0"/>
              <a:t>2</a:t>
            </a:r>
            <a:r>
              <a:rPr lang="en-GB" dirty="0" smtClean="0"/>
              <a:t>= 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+2xy+1</a:t>
            </a:r>
          </a:p>
          <a:p>
            <a:pPr marL="174625" lvl="1" indent="-174625">
              <a:buClr>
                <a:schemeClr val="folHlink"/>
              </a:buClr>
              <a:buSzPct val="60000"/>
            </a:pPr>
            <a:endParaRPr lang="en-US" dirty="0" smtClean="0"/>
          </a:p>
          <a:p>
            <a:pPr marL="174625" lvl="1" indent="-174625">
              <a:buClr>
                <a:schemeClr val="folHlink"/>
              </a:buClr>
              <a:buSzPct val="60000"/>
            </a:pPr>
            <a:endParaRPr lang="en-US" dirty="0" smtClean="0"/>
          </a:p>
          <a:p>
            <a:pPr marL="174625" lvl="1" indent="-174625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 smtClean="0"/>
              <a:t>It corresponds the transformation</a:t>
            </a:r>
          </a:p>
          <a:p>
            <a:pPr marL="174625" lvl="1" indent="-174625"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dirty="0" smtClean="0"/>
          </a:p>
          <a:p>
            <a:pPr marL="174625" lvl="1" indent="-174625"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39941" name="Segnaposto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94766A3-C023-4EF4-BDED-350741B68A03}" type="datetime1">
              <a:rPr lang="en-US" sz="1400" smtClean="0"/>
              <a:pPr eaLnBrk="1" hangingPunct="1"/>
              <a:t>8/28/2016</a:t>
            </a:fld>
            <a:endParaRPr lang="en-US" sz="1400" smtClean="0"/>
          </a:p>
        </p:txBody>
      </p:sp>
      <p:sp>
        <p:nvSpPr>
          <p:cNvPr id="39942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8D72FD0-3B9B-44D1-B562-39A137E9BB3F}" type="slidenum">
              <a:rPr lang="en-US" sz="1400" smtClean="0"/>
              <a:pPr eaLnBrk="1" hangingPunct="1"/>
              <a:t>42</a:t>
            </a:fld>
            <a:endParaRPr lang="en-US" sz="1400" smtClean="0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02521582"/>
              </p:ext>
            </p:extLst>
          </p:nvPr>
        </p:nvGraphicFramePr>
        <p:xfrm>
          <a:off x="5943600" y="3810000"/>
          <a:ext cx="2171700" cy="2135187"/>
        </p:xfrm>
        <a:graphic>
          <a:graphicData uri="http://schemas.openxmlformats.org/presentationml/2006/ole">
            <p:oleObj spid="_x0000_s10246" name="Equazione" r:id="rId4" imgW="749300" imgH="736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57958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 of Kernel Functions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mtClean="0"/>
              <a:t>Polynomial kernel up to degree </a:t>
            </a:r>
            <a:r>
              <a:rPr lang="en-US" i="1" smtClean="0"/>
              <a:t>d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Polynomial kernel up to degree </a:t>
            </a:r>
            <a:r>
              <a:rPr lang="en-US" i="1" smtClean="0"/>
              <a:t>d</a:t>
            </a:r>
          </a:p>
          <a:p>
            <a:pPr lvl="1" eaLnBrk="1" hangingPunct="1"/>
            <a:endParaRPr lang="en-US" smtClean="0"/>
          </a:p>
          <a:p>
            <a:pPr lvl="2" eaLnBrk="1" hangingPunct="1"/>
            <a:endParaRPr lang="en-US" smtClean="0"/>
          </a:p>
          <a:p>
            <a:pPr eaLnBrk="1" hangingPunct="1"/>
            <a:r>
              <a:rPr lang="en-US" smtClean="0"/>
              <a:t>Radial basis function kernel with width </a:t>
            </a:r>
            <a:r>
              <a:rPr lang="en-US" smtClean="0">
                <a:latin typeface="Symbol" pitchFamily="18" charset="2"/>
              </a:rPr>
              <a:t>s</a:t>
            </a:r>
            <a:endParaRPr lang="en-US" smtClean="0"/>
          </a:p>
          <a:p>
            <a:pPr lvl="1" eaLnBrk="1" hangingPunct="1"/>
            <a:endParaRPr lang="en-US" smtClean="0"/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/>
              <a:t>The feature space is infinite-dimensional</a:t>
            </a:r>
          </a:p>
          <a:p>
            <a:pPr eaLnBrk="1" hangingPunct="1"/>
            <a:r>
              <a:rPr lang="en-US" smtClean="0"/>
              <a:t>Sigmoid with parameter </a:t>
            </a:r>
            <a:r>
              <a:rPr lang="en-US" smtClean="0">
                <a:latin typeface="Symbol" pitchFamily="18" charset="2"/>
              </a:rPr>
              <a:t>k</a:t>
            </a:r>
            <a:r>
              <a:rPr lang="en-US" smtClean="0"/>
              <a:t> and </a:t>
            </a:r>
            <a:r>
              <a:rPr lang="en-US" smtClean="0">
                <a:latin typeface="Symbol" pitchFamily="18" charset="2"/>
              </a:rPr>
              <a:t>q</a:t>
            </a:r>
            <a:r>
              <a:rPr lang="en-US" smtClean="0"/>
              <a:t> </a:t>
            </a:r>
          </a:p>
          <a:p>
            <a:pPr lvl="3" eaLnBrk="1" hangingPunct="1"/>
            <a:endParaRPr lang="en-US" sz="1800" smtClean="0"/>
          </a:p>
          <a:p>
            <a:pPr lvl="3" eaLnBrk="1" hangingPunct="1"/>
            <a:endParaRPr lang="en-US" sz="1800" smtClean="0"/>
          </a:p>
          <a:p>
            <a:pPr lvl="1" eaLnBrk="1" hangingPunct="1"/>
            <a:r>
              <a:rPr lang="en-US" smtClean="0"/>
              <a:t>It does not satisfy the Mercer condition on all </a:t>
            </a:r>
            <a:r>
              <a:rPr lang="en-US" smtClean="0">
                <a:latin typeface="Symbol" pitchFamily="18" charset="2"/>
              </a:rPr>
              <a:t>k</a:t>
            </a:r>
            <a:r>
              <a:rPr lang="en-US" smtClean="0"/>
              <a:t> and </a:t>
            </a:r>
            <a:r>
              <a:rPr lang="en-US" smtClean="0">
                <a:latin typeface="Symbol" pitchFamily="18" charset="2"/>
              </a:rPr>
              <a:t>q</a:t>
            </a:r>
            <a:endParaRPr lang="en-US" smtClean="0"/>
          </a:p>
        </p:txBody>
      </p:sp>
      <p:sp>
        <p:nvSpPr>
          <p:cNvPr id="8806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6FD3EDA-FABE-430B-B1F9-396DE25BC3D3}" type="slidenum">
              <a:rPr lang="en-US" sz="1400" smtClean="0"/>
              <a:pPr eaLnBrk="1" hangingPunct="1"/>
              <a:t>43</a:t>
            </a:fld>
            <a:endParaRPr lang="en-US" sz="1400" smtClean="0"/>
          </a:p>
        </p:txBody>
      </p:sp>
      <p:pic>
        <p:nvPicPr>
          <p:cNvPr id="88069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35814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38600"/>
            <a:ext cx="510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1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715000"/>
            <a:ext cx="42640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2813" t="40668" r="47656" b="53999"/>
          <a:stretch>
            <a:fillRect/>
          </a:stretch>
        </p:blipFill>
        <p:spPr bwMode="auto">
          <a:xfrm>
            <a:off x="1752600" y="1905000"/>
            <a:ext cx="2895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493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egnaposto numero diapositiva 5"/>
          <p:cNvSpPr txBox="1">
            <a:spLocks noGrp="1"/>
          </p:cNvSpPr>
          <p:nvPr/>
        </p:nvSpPr>
        <p:spPr bwMode="auto">
          <a:xfrm>
            <a:off x="6781800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B4890FA5-050B-487A-9BA2-82BA11C1D5EE}" type="slidenum">
              <a:rPr lang="en-US" sz="1400"/>
              <a:pPr algn="r" eaLnBrk="1" hangingPunct="1"/>
              <a:t>44</a:t>
            </a:fld>
            <a:endParaRPr lang="en-US" sz="140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4425" y="76200"/>
            <a:ext cx="8029575" cy="762000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pic>
        <p:nvPicPr>
          <p:cNvPr id="89092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625" t="17708" r="14063" b="12500"/>
          <a:stretch>
            <a:fillRect/>
          </a:stretch>
        </p:blipFill>
        <p:spPr bwMode="auto">
          <a:xfrm>
            <a:off x="1219200" y="1066800"/>
            <a:ext cx="6858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182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new kernels</a:t>
            </a:r>
          </a:p>
        </p:txBody>
      </p:sp>
      <p:sp>
        <p:nvSpPr>
          <p:cNvPr id="4096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If k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and k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are two valid kernels then the following kernels are valid</a:t>
            </a:r>
          </a:p>
          <a:p>
            <a:pPr lvl="1" eaLnBrk="1" hangingPunct="1"/>
            <a:r>
              <a:rPr lang="en-US" i="1" dirty="0" smtClean="0"/>
              <a:t>Linear Combination</a:t>
            </a:r>
          </a:p>
          <a:p>
            <a:pPr lvl="1" eaLnBrk="1" hangingPunct="1"/>
            <a:endParaRPr lang="en-US" i="1" dirty="0" smtClean="0"/>
          </a:p>
          <a:p>
            <a:pPr lvl="1" eaLnBrk="1" hangingPunct="1"/>
            <a:r>
              <a:rPr lang="en-US" i="1" dirty="0" smtClean="0"/>
              <a:t>Exponential</a:t>
            </a:r>
          </a:p>
          <a:p>
            <a:pPr lvl="1" eaLnBrk="1" hangingPunct="1"/>
            <a:endParaRPr lang="en-US" i="1" dirty="0" smtClean="0"/>
          </a:p>
          <a:p>
            <a:pPr lvl="1" eaLnBrk="1" hangingPunct="1"/>
            <a:r>
              <a:rPr lang="en-US" i="1" dirty="0" smtClean="0"/>
              <a:t>Product</a:t>
            </a:r>
          </a:p>
          <a:p>
            <a:pPr lvl="1" eaLnBrk="1" hangingPunct="1"/>
            <a:endParaRPr lang="en-US" i="1" dirty="0" smtClean="0"/>
          </a:p>
          <a:p>
            <a:pPr lvl="1" eaLnBrk="1" hangingPunct="1"/>
            <a:r>
              <a:rPr lang="en-US" i="1" dirty="0" err="1" smtClean="0"/>
              <a:t>Polymomial</a:t>
            </a:r>
            <a:r>
              <a:rPr lang="en-US" i="1" dirty="0" smtClean="0"/>
              <a:t> </a:t>
            </a:r>
            <a:r>
              <a:rPr lang="en-US" i="1" dirty="0" err="1" smtClean="0"/>
              <a:t>tranfsormation</a:t>
            </a:r>
            <a:r>
              <a:rPr lang="en-US" i="1" dirty="0" smtClean="0"/>
              <a:t> (Q: </a:t>
            </a:r>
            <a:r>
              <a:rPr lang="en-US" i="1" dirty="0" err="1" smtClean="0"/>
              <a:t>polymonial</a:t>
            </a:r>
            <a:r>
              <a:rPr lang="en-US" i="1" dirty="0" smtClean="0"/>
              <a:t> with non negative </a:t>
            </a:r>
            <a:r>
              <a:rPr lang="en-US" i="1" dirty="0" err="1" smtClean="0"/>
              <a:t>coeffients</a:t>
            </a:r>
            <a:r>
              <a:rPr lang="en-US" i="1" dirty="0" smtClean="0"/>
              <a:t>)</a:t>
            </a:r>
          </a:p>
          <a:p>
            <a:pPr lvl="1" eaLnBrk="1" hangingPunct="1"/>
            <a:endParaRPr lang="en-US" i="1" dirty="0" smtClean="0"/>
          </a:p>
          <a:p>
            <a:pPr lvl="1" eaLnBrk="1" hangingPunct="1"/>
            <a:r>
              <a:rPr lang="en-US" i="1" dirty="0" smtClean="0"/>
              <a:t>Function product (f: any function)</a:t>
            </a:r>
          </a:p>
          <a:p>
            <a:pPr eaLnBrk="1" hangingPunct="1"/>
            <a:endParaRPr lang="en-US" dirty="0" smtClean="0"/>
          </a:p>
          <a:p>
            <a:pPr lvl="3" eaLnBrk="1" hangingPunct="1"/>
            <a:endParaRPr lang="en-US" sz="1800" dirty="0" smtClean="0"/>
          </a:p>
          <a:p>
            <a:pPr lvl="3" eaLnBrk="1" hangingPunct="1"/>
            <a:endParaRPr lang="en-US" sz="1800" dirty="0" smtClean="0"/>
          </a:p>
        </p:txBody>
      </p:sp>
      <p:sp>
        <p:nvSpPr>
          <p:cNvPr id="4096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03DFE62-DE29-4882-8FEB-80DF66A55AA1}" type="slidenum">
              <a:rPr lang="en-US" sz="1400" smtClean="0"/>
              <a:pPr eaLnBrk="1" hangingPunct="1"/>
              <a:t>45</a:t>
            </a:fld>
            <a:endParaRPr lang="en-US" sz="1400" smtClean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633538" y="2286000"/>
          <a:ext cx="4919662" cy="565150"/>
        </p:xfrm>
        <a:graphic>
          <a:graphicData uri="http://schemas.openxmlformats.org/presentationml/2006/ole">
            <p:oleObj spid="_x0000_s11286" name="Equazione" r:id="rId4" imgW="1879600" imgH="215900" progId="Equation.3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600200" y="3092450"/>
          <a:ext cx="3524250" cy="565150"/>
        </p:xfrm>
        <a:graphic>
          <a:graphicData uri="http://schemas.openxmlformats.org/presentationml/2006/ole">
            <p:oleObj spid="_x0000_s11287" name="Equazione" r:id="rId5" imgW="1345616" imgH="215806" progId="Equation.3">
              <p:embed/>
            </p:oleObj>
          </a:graphicData>
        </a:graphic>
      </p:graphicFrame>
      <p:graphicFrame>
        <p:nvGraphicFramePr>
          <p:cNvPr id="40964" name="Object 5"/>
          <p:cNvGraphicFramePr>
            <a:graphicFrameLocks noChangeAspect="1"/>
          </p:cNvGraphicFramePr>
          <p:nvPr/>
        </p:nvGraphicFramePr>
        <p:xfrm>
          <a:off x="1636713" y="3854450"/>
          <a:ext cx="4154487" cy="565150"/>
        </p:xfrm>
        <a:graphic>
          <a:graphicData uri="http://schemas.openxmlformats.org/presentationml/2006/ole">
            <p:oleObj spid="_x0000_s11288" name="Equazione" r:id="rId6" imgW="1586811" imgH="215806" progId="Equation.3">
              <p:embed/>
            </p:oleObj>
          </a:graphicData>
        </a:graphic>
      </p:graphicFrame>
      <p:graphicFrame>
        <p:nvGraphicFramePr>
          <p:cNvPr id="4096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74823794"/>
              </p:ext>
            </p:extLst>
          </p:nvPr>
        </p:nvGraphicFramePr>
        <p:xfrm>
          <a:off x="1828800" y="5029200"/>
          <a:ext cx="3259138" cy="565150"/>
        </p:xfrm>
        <a:graphic>
          <a:graphicData uri="http://schemas.openxmlformats.org/presentationml/2006/ole">
            <p:oleObj spid="_x0000_s11289" name="Equazione" r:id="rId7" imgW="1244060" imgH="215806" progId="Equation.3">
              <p:embed/>
            </p:oleObj>
          </a:graphicData>
        </a:graphic>
      </p:graphicFrame>
      <p:graphicFrame>
        <p:nvGraphicFramePr>
          <p:cNvPr id="40966" name="Object 7"/>
          <p:cNvGraphicFramePr>
            <a:graphicFrameLocks noChangeAspect="1"/>
          </p:cNvGraphicFramePr>
          <p:nvPr/>
        </p:nvGraphicFramePr>
        <p:xfrm>
          <a:off x="1620838" y="5867400"/>
          <a:ext cx="4322762" cy="565150"/>
        </p:xfrm>
        <a:graphic>
          <a:graphicData uri="http://schemas.openxmlformats.org/presentationml/2006/ole">
            <p:oleObj spid="_x0000_s11290" name="Equazione" r:id="rId8" imgW="1651000" imgH="2159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726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Ploynomial kernel</a:t>
            </a:r>
          </a:p>
        </p:txBody>
      </p:sp>
      <p:pic>
        <p:nvPicPr>
          <p:cNvPr id="90115" name="Segnaposto contenuto 5" descr="journal.pcbi.1000173.g00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8900" y="2438400"/>
            <a:ext cx="9294813" cy="2819400"/>
          </a:xfrm>
        </p:spPr>
      </p:pic>
      <p:sp>
        <p:nvSpPr>
          <p:cNvPr id="90116" name="Segnaposto data 3"/>
          <p:cNvSpPr>
            <a:spLocks noGrp="1"/>
          </p:cNvSpPr>
          <p:nvPr>
            <p:ph type="dt" sz="quarter" idx="10"/>
          </p:nvPr>
        </p:nvSpPr>
        <p:spPr>
          <a:xfrm>
            <a:off x="0" y="6172200"/>
            <a:ext cx="64008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 smtClean="0"/>
              <a:t>Ben-Hur et al, PLOS computational Biology 4 (2008)</a:t>
            </a:r>
          </a:p>
        </p:txBody>
      </p:sp>
      <p:sp>
        <p:nvSpPr>
          <p:cNvPr id="90117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DA272DC-F4AD-409B-BDA8-54DA3A9DCD5E}" type="slidenum">
              <a:rPr lang="en-US" sz="1400" smtClean="0"/>
              <a:pPr eaLnBrk="1" hangingPunct="1"/>
              <a:t>46</a:t>
            </a:fld>
            <a:endParaRPr lang="en-US" sz="1400" smtClean="0"/>
          </a:p>
        </p:txBody>
      </p:sp>
    </p:spTree>
    <p:extLst>
      <p:ext uri="{BB962C8B-B14F-4D97-AF65-F5344CB8AC3E}">
        <p14:creationId xmlns="" xmlns:p14="http://schemas.microsoft.com/office/powerpoint/2010/main" val="9942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Gaussian RBF kernel</a:t>
            </a:r>
          </a:p>
        </p:txBody>
      </p:sp>
      <p:sp>
        <p:nvSpPr>
          <p:cNvPr id="91139" name="Segnaposto data 3"/>
          <p:cNvSpPr>
            <a:spLocks noGrp="1"/>
          </p:cNvSpPr>
          <p:nvPr>
            <p:ph type="dt" sz="quarter" idx="10"/>
          </p:nvPr>
        </p:nvSpPr>
        <p:spPr>
          <a:xfrm>
            <a:off x="0" y="6172200"/>
            <a:ext cx="64008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 smtClean="0"/>
              <a:t>Ben-Hur et al, PLOS computational Biology 4 (2008)</a:t>
            </a:r>
          </a:p>
        </p:txBody>
      </p:sp>
      <p:sp>
        <p:nvSpPr>
          <p:cNvPr id="91140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8EECCE2-25CA-4060-A1B6-23D601EBCDD3}" type="slidenum">
              <a:rPr lang="en-US" sz="1400" smtClean="0"/>
              <a:pPr eaLnBrk="1" hangingPunct="1"/>
              <a:t>47</a:t>
            </a:fld>
            <a:endParaRPr lang="en-US" sz="1400" smtClean="0"/>
          </a:p>
        </p:txBody>
      </p:sp>
      <p:pic>
        <p:nvPicPr>
          <p:cNvPr id="91141" name="Segnaposto contenuto 7" descr="journal.pcbi.1000173.g007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938" y="2286000"/>
            <a:ext cx="8840787" cy="2667000"/>
          </a:xfrm>
        </p:spPr>
      </p:pic>
    </p:spTree>
    <p:extLst>
      <p:ext uri="{BB962C8B-B14F-4D97-AF65-F5344CB8AC3E}">
        <p14:creationId xmlns="" xmlns:p14="http://schemas.microsoft.com/office/powerpoint/2010/main" val="39575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Spectral kernel for sequences</a:t>
            </a:r>
          </a:p>
        </p:txBody>
      </p:sp>
      <p:sp>
        <p:nvSpPr>
          <p:cNvPr id="41990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Given a DNA sequence x we can count the number of bases (4-D feature space)</a:t>
            </a:r>
          </a:p>
          <a:p>
            <a:endParaRPr lang="en-GB" smtClean="0"/>
          </a:p>
          <a:p>
            <a:endParaRPr lang="en-GB" smtClean="0"/>
          </a:p>
          <a:p>
            <a:r>
              <a:rPr lang="en-GB" smtClean="0"/>
              <a:t>Or the number of dimers (16-D space)</a:t>
            </a:r>
          </a:p>
          <a:p>
            <a:endParaRPr lang="en-GB" smtClean="0"/>
          </a:p>
          <a:p>
            <a:endParaRPr lang="en-GB" smtClean="0"/>
          </a:p>
          <a:p>
            <a:r>
              <a:rPr lang="en-GB" smtClean="0"/>
              <a:t>Or l-mers (4</a:t>
            </a:r>
            <a:r>
              <a:rPr lang="en-GB" baseline="30000" smtClean="0"/>
              <a:t>l</a:t>
            </a:r>
            <a:r>
              <a:rPr lang="en-GB" smtClean="0"/>
              <a:t> –D space)</a:t>
            </a:r>
          </a:p>
          <a:p>
            <a:endParaRPr lang="en-GB" smtClean="0"/>
          </a:p>
          <a:p>
            <a:r>
              <a:rPr lang="en-GB" smtClean="0"/>
              <a:t>The spectral kernel is  </a:t>
            </a:r>
          </a:p>
        </p:txBody>
      </p:sp>
      <p:sp>
        <p:nvSpPr>
          <p:cNvPr id="41991" name="Segnaposto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A9B7B80-A4EE-4871-9BE5-8B7E6A32DA2A}" type="datetime1">
              <a:rPr lang="en-US" sz="1400" smtClean="0"/>
              <a:pPr eaLnBrk="1" hangingPunct="1"/>
              <a:t>8/28/2016</a:t>
            </a:fld>
            <a:endParaRPr lang="en-US" sz="1400" smtClean="0"/>
          </a:p>
        </p:txBody>
      </p:sp>
      <p:sp>
        <p:nvSpPr>
          <p:cNvPr id="41992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86A22E6-638B-422D-B033-C43BAC84DD39}" type="slidenum">
              <a:rPr lang="en-US" sz="1400" smtClean="0"/>
              <a:pPr eaLnBrk="1" hangingPunct="1"/>
              <a:t>48</a:t>
            </a:fld>
            <a:endParaRPr lang="en-US" sz="1400" smtClean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67479864"/>
              </p:ext>
            </p:extLst>
          </p:nvPr>
        </p:nvGraphicFramePr>
        <p:xfrm>
          <a:off x="1295400" y="2590800"/>
          <a:ext cx="3230563" cy="533400"/>
        </p:xfrm>
        <a:graphic>
          <a:graphicData uri="http://schemas.openxmlformats.org/presentationml/2006/ole">
            <p:oleObj spid="_x0000_s12302" name="Equazione" r:id="rId4" imgW="1384300" imgH="228600" progId="Equation.3">
              <p:embed/>
            </p:oleObj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84899714"/>
              </p:ext>
            </p:extLst>
          </p:nvPr>
        </p:nvGraphicFramePr>
        <p:xfrm>
          <a:off x="1066800" y="3810000"/>
          <a:ext cx="6580188" cy="533400"/>
        </p:xfrm>
        <a:graphic>
          <a:graphicData uri="http://schemas.openxmlformats.org/presentationml/2006/ole">
            <p:oleObj spid="_x0000_s12303" name="Equazione" r:id="rId5" imgW="2819400" imgH="228600" progId="Equation.3">
              <p:embed/>
            </p:oleObj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81180199"/>
              </p:ext>
            </p:extLst>
          </p:nvPr>
        </p:nvGraphicFramePr>
        <p:xfrm>
          <a:off x="4419600" y="5562600"/>
          <a:ext cx="3887787" cy="685800"/>
        </p:xfrm>
        <a:graphic>
          <a:graphicData uri="http://schemas.openxmlformats.org/presentationml/2006/ole">
            <p:oleObj spid="_x0000_s12304" name="Equazione" r:id="rId6" imgW="1295400" imgH="228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2949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Choosing the Kernel Function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Probably the most tricky part of using SVM.</a:t>
            </a:r>
          </a:p>
          <a:p>
            <a:pPr eaLnBrk="1" hangingPunct="1"/>
            <a:r>
              <a:rPr lang="en-US" smtClean="0"/>
              <a:t>The kernel function is important because it creates the kernel matrix, which summarizes all the data</a:t>
            </a:r>
          </a:p>
          <a:p>
            <a:pPr eaLnBrk="1" hangingPunct="1"/>
            <a:r>
              <a:rPr lang="en-US" smtClean="0"/>
              <a:t>Many principles have been proposed (diffusion kernel, Fisher kernel, string kernel, …)</a:t>
            </a:r>
          </a:p>
          <a:p>
            <a:pPr eaLnBrk="1" hangingPunct="1"/>
            <a:r>
              <a:rPr lang="en-US" smtClean="0"/>
              <a:t>There is even research to estimate the kernel matrix from available information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 practice, a low degree polynomial kernel or RBF kernel with a reasonable width is a good initial try</a:t>
            </a:r>
          </a:p>
          <a:p>
            <a:pPr eaLnBrk="1" hangingPunct="1"/>
            <a:r>
              <a:rPr lang="en-US" smtClean="0"/>
              <a:t>Note that SVM with RBF kernel is closely related to RBF neural networks, with the centers of the radial basis functions automatically chosen for SVM</a:t>
            </a:r>
          </a:p>
        </p:txBody>
      </p:sp>
      <p:sp>
        <p:nvSpPr>
          <p:cNvPr id="9216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83FDB6D-02CD-4ED3-8443-87059B413572}" type="slidenum">
              <a:rPr lang="en-US" sz="1400" smtClean="0"/>
              <a:pPr eaLnBrk="1" hangingPunct="1"/>
              <a:t>49</a:t>
            </a:fld>
            <a:endParaRPr lang="en-US" sz="1400" smtClean="0"/>
          </a:p>
        </p:txBody>
      </p:sp>
    </p:spTree>
    <p:extLst>
      <p:ext uri="{BB962C8B-B14F-4D97-AF65-F5344CB8AC3E}">
        <p14:creationId xmlns="" xmlns:p14="http://schemas.microsoft.com/office/powerpoint/2010/main" val="36293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Examples of Bad Decision Boundaries</a:t>
            </a:r>
          </a:p>
        </p:txBody>
      </p:sp>
      <p:sp>
        <p:nvSpPr>
          <p:cNvPr id="5837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101D8F9-7A92-4B78-8C72-A50511CCB165}" type="slidenum">
              <a:rPr lang="en-US" sz="1400" smtClean="0"/>
              <a:pPr eaLnBrk="1" hangingPunct="1"/>
              <a:t>5</a:t>
            </a:fld>
            <a:endParaRPr lang="en-US" sz="1400" smtClean="0"/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 flipV="1">
            <a:off x="533400" y="2209800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 flipV="1">
            <a:off x="533400" y="54102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2590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2819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36576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21336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31242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838200" y="38862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2057400" y="43434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1905000" y="4800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1295400" y="43434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990600" y="47244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1219200" y="35052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838200" y="4926013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Class 1</a:t>
            </a: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3048000" y="2667000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Class 2</a:t>
            </a:r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762000" y="2514600"/>
            <a:ext cx="2362200" cy="27432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5353050" y="2209800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 flipV="1">
            <a:off x="5353050" y="54102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90" name="Oval 22"/>
          <p:cNvSpPr>
            <a:spLocks noChangeArrowheads="1"/>
          </p:cNvSpPr>
          <p:nvPr/>
        </p:nvSpPr>
        <p:spPr bwMode="auto">
          <a:xfrm>
            <a:off x="741045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91" name="Oval 23"/>
          <p:cNvSpPr>
            <a:spLocks noChangeArrowheads="1"/>
          </p:cNvSpPr>
          <p:nvPr/>
        </p:nvSpPr>
        <p:spPr bwMode="auto">
          <a:xfrm>
            <a:off x="763905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92" name="Oval 24"/>
          <p:cNvSpPr>
            <a:spLocks noChangeArrowheads="1"/>
          </p:cNvSpPr>
          <p:nvPr/>
        </p:nvSpPr>
        <p:spPr bwMode="auto">
          <a:xfrm>
            <a:off x="847725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93" name="Oval 25"/>
          <p:cNvSpPr>
            <a:spLocks noChangeArrowheads="1"/>
          </p:cNvSpPr>
          <p:nvPr/>
        </p:nvSpPr>
        <p:spPr bwMode="auto">
          <a:xfrm>
            <a:off x="695325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94" name="Oval 26"/>
          <p:cNvSpPr>
            <a:spLocks noChangeArrowheads="1"/>
          </p:cNvSpPr>
          <p:nvPr/>
        </p:nvSpPr>
        <p:spPr bwMode="auto">
          <a:xfrm>
            <a:off x="794385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95" name="Rectangle 27"/>
          <p:cNvSpPr>
            <a:spLocks noChangeArrowheads="1"/>
          </p:cNvSpPr>
          <p:nvPr/>
        </p:nvSpPr>
        <p:spPr bwMode="auto">
          <a:xfrm>
            <a:off x="5657850" y="38862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6877050" y="43434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6724650" y="4800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98" name="Rectangle 30"/>
          <p:cNvSpPr>
            <a:spLocks noChangeArrowheads="1"/>
          </p:cNvSpPr>
          <p:nvPr/>
        </p:nvSpPr>
        <p:spPr bwMode="auto">
          <a:xfrm>
            <a:off x="6115050" y="43434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399" name="Rectangle 31"/>
          <p:cNvSpPr>
            <a:spLocks noChangeArrowheads="1"/>
          </p:cNvSpPr>
          <p:nvPr/>
        </p:nvSpPr>
        <p:spPr bwMode="auto">
          <a:xfrm>
            <a:off x="5810250" y="47244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400" name="Rectangle 32"/>
          <p:cNvSpPr>
            <a:spLocks noChangeArrowheads="1"/>
          </p:cNvSpPr>
          <p:nvPr/>
        </p:nvSpPr>
        <p:spPr bwMode="auto">
          <a:xfrm>
            <a:off x="6038850" y="35052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5657850" y="4926013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Class 1</a:t>
            </a:r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7867650" y="2667000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Class 2</a:t>
            </a:r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6705600" y="2286000"/>
            <a:ext cx="609600" cy="29718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81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Aspects of SVM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smtClean="0"/>
              <a:t>How to use SVM for multi-class classification?</a:t>
            </a:r>
          </a:p>
          <a:p>
            <a:pPr lvl="1" eaLnBrk="1" hangingPunct="1"/>
            <a:r>
              <a:rPr lang="en-US" smtClean="0"/>
              <a:t>One can change the QP formulation to become multi-class</a:t>
            </a:r>
          </a:p>
          <a:p>
            <a:pPr lvl="1" eaLnBrk="1" hangingPunct="1"/>
            <a:r>
              <a:rPr lang="en-US" smtClean="0"/>
              <a:t>More often, multiple binary classifiers are combined</a:t>
            </a:r>
          </a:p>
          <a:p>
            <a:pPr lvl="2" eaLnBrk="1" hangingPunct="1"/>
            <a:r>
              <a:rPr lang="en-US" smtClean="0"/>
              <a:t>See DHS 5.2.2 for some discussion</a:t>
            </a:r>
          </a:p>
          <a:p>
            <a:pPr lvl="1" eaLnBrk="1" hangingPunct="1"/>
            <a:r>
              <a:rPr lang="en-US" smtClean="0"/>
              <a:t>One can train multiple one-versus-all classifiers, or combine multiple pairwise classifiers “intelligently”</a:t>
            </a:r>
          </a:p>
          <a:p>
            <a:pPr eaLnBrk="1" hangingPunct="1"/>
            <a:r>
              <a:rPr lang="en-US" smtClean="0"/>
              <a:t>How to interpret the SVM discriminant function value as probability?</a:t>
            </a:r>
          </a:p>
          <a:p>
            <a:pPr lvl="1" eaLnBrk="1" hangingPunct="1"/>
            <a:r>
              <a:rPr lang="en-US" smtClean="0"/>
              <a:t>By performing logistic regression on the SVM output of a set of data (validation set) that is not used for training</a:t>
            </a:r>
          </a:p>
          <a:p>
            <a:pPr eaLnBrk="1" hangingPunct="1"/>
            <a:r>
              <a:rPr lang="en-US" smtClean="0"/>
              <a:t>Some SVM software (like libsvm) have these features built-in</a:t>
            </a:r>
          </a:p>
        </p:txBody>
      </p:sp>
      <p:sp>
        <p:nvSpPr>
          <p:cNvPr id="9728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B013089-95B1-4128-9CC8-CF5A1A48A19E}" type="slidenum">
              <a:rPr lang="en-US" sz="1400" smtClean="0"/>
              <a:pPr eaLnBrk="1" hangingPunct="1"/>
              <a:t>50</a:t>
            </a:fld>
            <a:endParaRPr lang="en-US" sz="1400" smtClean="0"/>
          </a:p>
        </p:txBody>
      </p:sp>
    </p:spTree>
    <p:extLst>
      <p:ext uri="{BB962C8B-B14F-4D97-AF65-F5344CB8AC3E}">
        <p14:creationId xmlns="" xmlns:p14="http://schemas.microsoft.com/office/powerpoint/2010/main" val="8017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Support Vector Learning</a:t>
            </a:r>
            <a:endParaRPr lang="en-US" dirty="0"/>
          </a:p>
        </p:txBody>
      </p:sp>
      <p:pic>
        <p:nvPicPr>
          <p:cNvPr id="1116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0700" y="2015331"/>
            <a:ext cx="55626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381000" y="5715000"/>
            <a:ext cx="82636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Mitra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B.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Uma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Shankar and S. K. Pal, Segmentation of multispectral remote sensing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Images using active support vector machines, Pattern Recognition Letters, 2004.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8388" y="790575"/>
            <a:ext cx="44672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90800" y="228600"/>
            <a:ext cx="376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Supervised Classification</a:t>
            </a:r>
            <a:endParaRPr lang="en-US" sz="2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A list of SVM implementation can be found at http://www.kernel-machines.org/software.html</a:t>
            </a:r>
          </a:p>
          <a:p>
            <a:pPr eaLnBrk="1" hangingPunct="1"/>
            <a:r>
              <a:rPr lang="en-US" smtClean="0"/>
              <a:t>Some implementation (such as LIBSVM) can handle multi-class classification</a:t>
            </a:r>
          </a:p>
          <a:p>
            <a:pPr eaLnBrk="1" hangingPunct="1"/>
            <a:r>
              <a:rPr lang="en-US" smtClean="0"/>
              <a:t>SVMLight is among one of the earliest implementation of SVM</a:t>
            </a:r>
          </a:p>
          <a:p>
            <a:pPr eaLnBrk="1" hangingPunct="1"/>
            <a:r>
              <a:rPr lang="en-US" smtClean="0"/>
              <a:t>Several Matlab toolboxes for SVM are also available</a:t>
            </a:r>
          </a:p>
        </p:txBody>
      </p:sp>
      <p:sp>
        <p:nvSpPr>
          <p:cNvPr id="9830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42DCC5F-0132-4F51-A576-9BBBA3E63CDA}" type="slidenum">
              <a:rPr lang="en-US" sz="1400" smtClean="0"/>
              <a:pPr eaLnBrk="1" hangingPunct="1"/>
              <a:t>53</a:t>
            </a:fld>
            <a:endParaRPr lang="en-US" sz="1400" smtClean="0"/>
          </a:p>
        </p:txBody>
      </p:sp>
    </p:spTree>
    <p:extLst>
      <p:ext uri="{BB962C8B-B14F-4D97-AF65-F5344CB8AC3E}">
        <p14:creationId xmlns="" xmlns:p14="http://schemas.microsoft.com/office/powerpoint/2010/main" val="8434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Summary: Steps for Classification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Prepare the pattern matrix</a:t>
            </a:r>
          </a:p>
          <a:p>
            <a:pPr eaLnBrk="1" hangingPunct="1"/>
            <a:r>
              <a:rPr lang="en-US" smtClean="0"/>
              <a:t>Select the kernel function to use</a:t>
            </a:r>
          </a:p>
          <a:p>
            <a:pPr eaLnBrk="1" hangingPunct="1"/>
            <a:r>
              <a:rPr lang="en-US" smtClean="0"/>
              <a:t>Select the parameter of the kernel function and the value of </a:t>
            </a:r>
            <a:r>
              <a:rPr lang="en-US" i="1" smtClean="0"/>
              <a:t>C</a:t>
            </a:r>
          </a:p>
          <a:p>
            <a:pPr lvl="1" eaLnBrk="1" hangingPunct="1"/>
            <a:r>
              <a:rPr lang="en-US" smtClean="0"/>
              <a:t>You can use the values suggested by the SVM software, or you can set apart a validation set to determine the values of the parameter</a:t>
            </a:r>
          </a:p>
          <a:p>
            <a:pPr eaLnBrk="1" hangingPunct="1"/>
            <a:r>
              <a:rPr lang="en-US" smtClean="0"/>
              <a:t>Execute the training algorithm and obtain the </a:t>
            </a:r>
            <a:r>
              <a:rPr lang="en-US" smtClean="0">
                <a:latin typeface="Symbol" pitchFamily="18" charset="2"/>
              </a:rPr>
              <a:t>a</a:t>
            </a:r>
            <a:r>
              <a:rPr lang="en-US" baseline="-25000" smtClean="0"/>
              <a:t>i</a:t>
            </a:r>
            <a:endParaRPr lang="en-US" smtClean="0"/>
          </a:p>
          <a:p>
            <a:pPr eaLnBrk="1" hangingPunct="1"/>
            <a:r>
              <a:rPr lang="en-US" smtClean="0"/>
              <a:t>Unseen data can be classified using the </a:t>
            </a:r>
            <a:r>
              <a:rPr lang="en-US" smtClean="0">
                <a:latin typeface="Symbol" pitchFamily="18" charset="2"/>
              </a:rPr>
              <a:t>a</a:t>
            </a:r>
            <a:r>
              <a:rPr lang="en-US" baseline="-25000" smtClean="0"/>
              <a:t>i </a:t>
            </a:r>
            <a:r>
              <a:rPr lang="en-US" smtClean="0"/>
              <a:t>and the support vectors</a:t>
            </a:r>
            <a:endParaRPr lang="en-US" baseline="-25000" smtClean="0"/>
          </a:p>
        </p:txBody>
      </p:sp>
      <p:sp>
        <p:nvSpPr>
          <p:cNvPr id="99332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DEEC99E-E1A6-472D-ADC4-B9EF852003FB}" type="slidenum">
              <a:rPr lang="en-US" sz="1400" smtClean="0"/>
              <a:pPr eaLnBrk="1" hangingPunct="1"/>
              <a:t>54</a:t>
            </a:fld>
            <a:endParaRPr lang="en-US" sz="1400" smtClean="0"/>
          </a:p>
        </p:txBody>
      </p:sp>
    </p:spTree>
    <p:extLst>
      <p:ext uri="{BB962C8B-B14F-4D97-AF65-F5344CB8AC3E}">
        <p14:creationId xmlns="" xmlns:p14="http://schemas.microsoft.com/office/powerpoint/2010/main" val="23031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Strengths and Weaknesses of SVM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Strengths</a:t>
            </a:r>
          </a:p>
          <a:p>
            <a:pPr lvl="1" eaLnBrk="1" hangingPunct="1"/>
            <a:r>
              <a:rPr lang="en-US" smtClean="0"/>
              <a:t>Training is relatively easy </a:t>
            </a:r>
          </a:p>
          <a:p>
            <a:pPr lvl="2" eaLnBrk="1" hangingPunct="1"/>
            <a:r>
              <a:rPr lang="en-US" smtClean="0"/>
              <a:t> No local optimal, unlike in neural networks</a:t>
            </a:r>
          </a:p>
          <a:p>
            <a:pPr lvl="1" eaLnBrk="1" hangingPunct="1"/>
            <a:r>
              <a:rPr lang="en-US" smtClean="0"/>
              <a:t>It scales relatively well to high dimensional data</a:t>
            </a:r>
          </a:p>
          <a:p>
            <a:pPr lvl="1" eaLnBrk="1" hangingPunct="1"/>
            <a:r>
              <a:rPr lang="en-US" smtClean="0"/>
              <a:t>Tradeoff between classifier complexity and error can be controlled explicitly</a:t>
            </a:r>
          </a:p>
          <a:p>
            <a:pPr lvl="1" eaLnBrk="1" hangingPunct="1"/>
            <a:r>
              <a:rPr lang="en-US" smtClean="0"/>
              <a:t>Non-traditional data like strings and trees can be used as input to SVM, instead of feature vectors</a:t>
            </a:r>
          </a:p>
          <a:p>
            <a:pPr eaLnBrk="1" hangingPunct="1"/>
            <a:r>
              <a:rPr lang="en-US" smtClean="0"/>
              <a:t>Weaknesses</a:t>
            </a:r>
          </a:p>
          <a:p>
            <a:pPr lvl="1" eaLnBrk="1" hangingPunct="1"/>
            <a:r>
              <a:rPr lang="en-US" smtClean="0"/>
              <a:t>Need to choose a “good” kernel function.</a:t>
            </a:r>
          </a:p>
        </p:txBody>
      </p:sp>
      <p:sp>
        <p:nvSpPr>
          <p:cNvPr id="100356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344F5ED-350C-4B20-9482-12E521596695}" type="slidenum">
              <a:rPr lang="en-US" sz="1400" smtClean="0"/>
              <a:pPr eaLnBrk="1" hangingPunct="1"/>
              <a:t>55</a:t>
            </a:fld>
            <a:endParaRPr lang="en-US" sz="1400" smtClean="0"/>
          </a:p>
        </p:txBody>
      </p:sp>
    </p:spTree>
    <p:extLst>
      <p:ext uri="{BB962C8B-B14F-4D97-AF65-F5344CB8AC3E}">
        <p14:creationId xmlns="" xmlns:p14="http://schemas.microsoft.com/office/powerpoint/2010/main" val="59813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10240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SVM is a useful alternative to neural networks</a:t>
            </a:r>
          </a:p>
          <a:p>
            <a:pPr eaLnBrk="1" hangingPunct="1"/>
            <a:r>
              <a:rPr lang="en-US" smtClean="0"/>
              <a:t>Two key concepts of SVM: maximize the margin and the kernel trick</a:t>
            </a:r>
          </a:p>
          <a:p>
            <a:pPr eaLnBrk="1" hangingPunct="1"/>
            <a:r>
              <a:rPr lang="en-US" smtClean="0"/>
              <a:t>Many SVM implementations are available on the web for you to try on your data set!</a:t>
            </a:r>
          </a:p>
        </p:txBody>
      </p:sp>
      <p:sp>
        <p:nvSpPr>
          <p:cNvPr id="10240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E053F3B-94A5-4B64-8637-A1B217A92743}" type="slidenum">
              <a:rPr lang="en-US" sz="1400" smtClean="0"/>
              <a:pPr eaLnBrk="1" hangingPunct="1"/>
              <a:t>56</a:t>
            </a:fld>
            <a:endParaRPr lang="en-US" sz="1400" smtClean="0"/>
          </a:p>
        </p:txBody>
      </p:sp>
    </p:spTree>
    <p:extLst>
      <p:ext uri="{BB962C8B-B14F-4D97-AF65-F5344CB8AC3E}">
        <p14:creationId xmlns="" xmlns:p14="http://schemas.microsoft.com/office/powerpoint/2010/main" val="23028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hlinkClick r:id="rId3"/>
              </a:rPr>
              <a:t>http://www.kernel-machines.org/</a:t>
            </a:r>
            <a:endParaRPr lang="en-US" smtClean="0"/>
          </a:p>
          <a:p>
            <a:pPr eaLnBrk="1" hangingPunct="1"/>
            <a:r>
              <a:rPr lang="en-US" smtClean="0">
                <a:hlinkClick r:id="rId4"/>
              </a:rPr>
              <a:t>http://www.support-vector.net/</a:t>
            </a:r>
            <a:endParaRPr lang="en-US" smtClean="0"/>
          </a:p>
          <a:p>
            <a:pPr eaLnBrk="1" hangingPunct="1"/>
            <a:r>
              <a:rPr lang="en-US" smtClean="0">
                <a:hlinkClick r:id="rId5"/>
              </a:rPr>
              <a:t>http://www.support-vector.net/icml-tutorial.pdf</a:t>
            </a:r>
            <a:endParaRPr lang="en-US" smtClean="0"/>
          </a:p>
          <a:p>
            <a:pPr eaLnBrk="1" hangingPunct="1"/>
            <a:r>
              <a:rPr lang="en-US" smtClean="0">
                <a:hlinkClick r:id="rId6"/>
              </a:rPr>
              <a:t>http://www.kernel-machines.org/papers/tutorial-nips.ps.gz</a:t>
            </a:r>
            <a:endParaRPr lang="en-US" smtClean="0"/>
          </a:p>
          <a:p>
            <a:pPr eaLnBrk="1" hangingPunct="1"/>
            <a:r>
              <a:rPr lang="en-US" smtClean="0">
                <a:hlinkClick r:id="rId7"/>
              </a:rPr>
              <a:t>http://www.clopinet.com/isabelle/Projects/SVM/applist.html</a:t>
            </a:r>
            <a:endParaRPr lang="en-US" smtClean="0"/>
          </a:p>
        </p:txBody>
      </p:sp>
      <p:sp>
        <p:nvSpPr>
          <p:cNvPr id="10342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F4C4D1E-F6D9-4DBD-8FBD-A59797F33C0C}" type="slidenum">
              <a:rPr lang="en-US" sz="1400" smtClean="0"/>
              <a:pPr eaLnBrk="1" hangingPunct="1"/>
              <a:t>57</a:t>
            </a:fld>
            <a:endParaRPr lang="en-US" sz="1400" smtClean="0"/>
          </a:p>
        </p:txBody>
      </p:sp>
    </p:spTree>
    <p:extLst>
      <p:ext uri="{BB962C8B-B14F-4D97-AF65-F5344CB8AC3E}">
        <p14:creationId xmlns="" xmlns:p14="http://schemas.microsoft.com/office/powerpoint/2010/main" val="26388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the Decision Boundary</a:t>
            </a:r>
          </a:p>
        </p:txBody>
      </p:sp>
      <p:sp>
        <p:nvSpPr>
          <p:cNvPr id="31750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242218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Let {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..., </a:t>
            </a:r>
            <a:r>
              <a:rPr lang="en-US" sz="2400" i="1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} be our data set and let </a:t>
            </a:r>
            <a:r>
              <a:rPr lang="en-US" sz="2400" i="1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Symbol" pitchFamily="18" charset="2"/>
              </a:rPr>
              <a:t>Î</a:t>
            </a:r>
            <a:r>
              <a:rPr lang="en-US" sz="2400" dirty="0" smtClean="0"/>
              <a:t>   {1,-1} be the class label of 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i</a:t>
            </a:r>
            <a:endParaRPr lang="en-US" sz="2400" dirty="0" smtClean="0"/>
          </a:p>
        </p:txBody>
      </p:sp>
      <p:sp>
        <p:nvSpPr>
          <p:cNvPr id="3175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69B41B7-56E3-47E8-B045-D11C9C4FBB6E}" type="slidenum">
              <a:rPr lang="en-US" sz="1400" smtClean="0"/>
              <a:pPr eaLnBrk="1" hangingPunct="1"/>
              <a:t>6</a:t>
            </a:fld>
            <a:endParaRPr lang="en-US" sz="1400" dirty="0" smtClean="0"/>
          </a:p>
        </p:txBody>
      </p:sp>
      <p:sp>
        <p:nvSpPr>
          <p:cNvPr id="31752" name="Line 1040"/>
          <p:cNvSpPr>
            <a:spLocks noChangeShapeType="1"/>
          </p:cNvSpPr>
          <p:nvPr/>
        </p:nvSpPr>
        <p:spPr bwMode="auto">
          <a:xfrm flipV="1">
            <a:off x="76200" y="2667000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3" name="Line 1041"/>
          <p:cNvSpPr>
            <a:spLocks noChangeShapeType="1"/>
          </p:cNvSpPr>
          <p:nvPr/>
        </p:nvSpPr>
        <p:spPr bwMode="auto">
          <a:xfrm flipV="1">
            <a:off x="76200" y="58674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4" name="Oval 1042"/>
          <p:cNvSpPr>
            <a:spLocks noChangeArrowheads="1"/>
          </p:cNvSpPr>
          <p:nvPr/>
        </p:nvSpPr>
        <p:spPr bwMode="auto">
          <a:xfrm>
            <a:off x="2133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1755" name="Oval 1043"/>
          <p:cNvSpPr>
            <a:spLocks noChangeArrowheads="1"/>
          </p:cNvSpPr>
          <p:nvPr/>
        </p:nvSpPr>
        <p:spPr bwMode="auto">
          <a:xfrm>
            <a:off x="2362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1756" name="Oval 1044"/>
          <p:cNvSpPr>
            <a:spLocks noChangeArrowheads="1"/>
          </p:cNvSpPr>
          <p:nvPr/>
        </p:nvSpPr>
        <p:spPr bwMode="auto">
          <a:xfrm>
            <a:off x="32004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1757" name="Oval 1045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1758" name="Oval 1046"/>
          <p:cNvSpPr>
            <a:spLocks noChangeArrowheads="1"/>
          </p:cNvSpPr>
          <p:nvPr/>
        </p:nvSpPr>
        <p:spPr bwMode="auto">
          <a:xfrm>
            <a:off x="26670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1759" name="Rectangle 1047"/>
          <p:cNvSpPr>
            <a:spLocks noChangeArrowheads="1"/>
          </p:cNvSpPr>
          <p:nvPr/>
        </p:nvSpPr>
        <p:spPr bwMode="auto">
          <a:xfrm>
            <a:off x="381000" y="43434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1760" name="Rectangle 1048"/>
          <p:cNvSpPr>
            <a:spLocks noChangeArrowheads="1"/>
          </p:cNvSpPr>
          <p:nvPr/>
        </p:nvSpPr>
        <p:spPr bwMode="auto">
          <a:xfrm>
            <a:off x="1600200" y="4800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1761" name="Rectangle 1049"/>
          <p:cNvSpPr>
            <a:spLocks noChangeArrowheads="1"/>
          </p:cNvSpPr>
          <p:nvPr/>
        </p:nvSpPr>
        <p:spPr bwMode="auto">
          <a:xfrm>
            <a:off x="1447800" y="52578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1762" name="Rectangle 1050"/>
          <p:cNvSpPr>
            <a:spLocks noChangeArrowheads="1"/>
          </p:cNvSpPr>
          <p:nvPr/>
        </p:nvSpPr>
        <p:spPr bwMode="auto">
          <a:xfrm>
            <a:off x="838200" y="4800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1763" name="Rectangle 1051"/>
          <p:cNvSpPr>
            <a:spLocks noChangeArrowheads="1"/>
          </p:cNvSpPr>
          <p:nvPr/>
        </p:nvSpPr>
        <p:spPr bwMode="auto">
          <a:xfrm>
            <a:off x="533400" y="5181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1764" name="Rectangle 1052"/>
          <p:cNvSpPr>
            <a:spLocks noChangeArrowheads="1"/>
          </p:cNvSpPr>
          <p:nvPr/>
        </p:nvSpPr>
        <p:spPr bwMode="auto">
          <a:xfrm>
            <a:off x="685800" y="4038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1765" name="Text Box 1053"/>
          <p:cNvSpPr txBox="1">
            <a:spLocks noChangeArrowheads="1"/>
          </p:cNvSpPr>
          <p:nvPr/>
        </p:nvSpPr>
        <p:spPr bwMode="auto">
          <a:xfrm>
            <a:off x="381000" y="5383213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Class 1</a:t>
            </a:r>
          </a:p>
        </p:txBody>
      </p:sp>
      <p:sp>
        <p:nvSpPr>
          <p:cNvPr id="31766" name="Text Box 1054"/>
          <p:cNvSpPr txBox="1">
            <a:spLocks noChangeArrowheads="1"/>
          </p:cNvSpPr>
          <p:nvPr/>
        </p:nvSpPr>
        <p:spPr bwMode="auto">
          <a:xfrm>
            <a:off x="2819400" y="4191000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Class 2</a:t>
            </a:r>
          </a:p>
        </p:txBody>
      </p:sp>
      <p:sp>
        <p:nvSpPr>
          <p:cNvPr id="31767" name="Line 1055"/>
          <p:cNvSpPr>
            <a:spLocks noChangeShapeType="1"/>
          </p:cNvSpPr>
          <p:nvPr/>
        </p:nvSpPr>
        <p:spPr bwMode="auto">
          <a:xfrm>
            <a:off x="1143000" y="2895600"/>
            <a:ext cx="2514600" cy="25146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8" name="Line 1056"/>
          <p:cNvSpPr>
            <a:spLocks noChangeShapeType="1"/>
          </p:cNvSpPr>
          <p:nvPr/>
        </p:nvSpPr>
        <p:spPr bwMode="auto">
          <a:xfrm>
            <a:off x="152400" y="3276600"/>
            <a:ext cx="2971800" cy="29718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9" name="Line 1057"/>
          <p:cNvSpPr>
            <a:spLocks noChangeShapeType="1"/>
          </p:cNvSpPr>
          <p:nvPr/>
        </p:nvSpPr>
        <p:spPr bwMode="auto">
          <a:xfrm>
            <a:off x="152400" y="2590800"/>
            <a:ext cx="3886200" cy="3886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1770" name="Picture 105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943600"/>
            <a:ext cx="2057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1" name="Picture 105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800600"/>
            <a:ext cx="20399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2" name="Picture 106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19800"/>
            <a:ext cx="23082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73" name="Line 1061"/>
          <p:cNvSpPr>
            <a:spLocks noChangeShapeType="1"/>
          </p:cNvSpPr>
          <p:nvPr/>
        </p:nvSpPr>
        <p:spPr bwMode="auto">
          <a:xfrm flipH="1">
            <a:off x="2590800" y="5057775"/>
            <a:ext cx="723900" cy="733425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74" name="Text Box 1062"/>
          <p:cNvSpPr txBox="1">
            <a:spLocks noChangeArrowheads="1"/>
          </p:cNvSpPr>
          <p:nvPr/>
        </p:nvSpPr>
        <p:spPr bwMode="auto">
          <a:xfrm>
            <a:off x="2514600" y="5181600"/>
            <a:ext cx="43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CC00CC"/>
                </a:solidFill>
              </a:rPr>
              <a:t>m</a:t>
            </a:r>
          </a:p>
        </p:txBody>
      </p:sp>
      <p:sp>
        <p:nvSpPr>
          <p:cNvPr id="31775" name="Line 1063"/>
          <p:cNvSpPr>
            <a:spLocks noChangeShapeType="1"/>
          </p:cNvSpPr>
          <p:nvPr/>
        </p:nvSpPr>
        <p:spPr bwMode="auto">
          <a:xfrm flipV="1">
            <a:off x="1295400" y="3276600"/>
            <a:ext cx="1600200" cy="167640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1776" name="Picture 106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24200"/>
            <a:ext cx="2841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77" name="Text Box 1065"/>
          <p:cNvSpPr txBox="1">
            <a:spLocks noChangeArrowheads="1"/>
          </p:cNvSpPr>
          <p:nvPr/>
        </p:nvSpPr>
        <p:spPr bwMode="auto">
          <a:xfrm>
            <a:off x="1981200" y="2895600"/>
            <a:ext cx="544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/>
              <a:t>y=1</a:t>
            </a:r>
          </a:p>
        </p:txBody>
      </p:sp>
      <p:sp>
        <p:nvSpPr>
          <p:cNvPr id="31778" name="Text Box 1066"/>
          <p:cNvSpPr txBox="1">
            <a:spLocks noChangeArrowheads="1"/>
          </p:cNvSpPr>
          <p:nvPr/>
        </p:nvSpPr>
        <p:spPr bwMode="auto">
          <a:xfrm>
            <a:off x="1447800" y="3092450"/>
            <a:ext cx="544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/>
              <a:t>y=1</a:t>
            </a:r>
          </a:p>
        </p:txBody>
      </p:sp>
      <p:sp>
        <p:nvSpPr>
          <p:cNvPr id="31779" name="Text Box 1067"/>
          <p:cNvSpPr txBox="1">
            <a:spLocks noChangeArrowheads="1"/>
          </p:cNvSpPr>
          <p:nvPr/>
        </p:nvSpPr>
        <p:spPr bwMode="auto">
          <a:xfrm>
            <a:off x="2198688" y="3549650"/>
            <a:ext cx="544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/>
              <a:t>y=1</a:t>
            </a:r>
          </a:p>
        </p:txBody>
      </p:sp>
      <p:sp>
        <p:nvSpPr>
          <p:cNvPr id="31780" name="Text Box 1068"/>
          <p:cNvSpPr txBox="1">
            <a:spLocks noChangeArrowheads="1"/>
          </p:cNvSpPr>
          <p:nvPr/>
        </p:nvSpPr>
        <p:spPr bwMode="auto">
          <a:xfrm>
            <a:off x="2390775" y="4078288"/>
            <a:ext cx="544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/>
              <a:t>y=1</a:t>
            </a:r>
          </a:p>
        </p:txBody>
      </p:sp>
      <p:sp>
        <p:nvSpPr>
          <p:cNvPr id="31781" name="Text Box 1069"/>
          <p:cNvSpPr txBox="1">
            <a:spLocks noChangeArrowheads="1"/>
          </p:cNvSpPr>
          <p:nvPr/>
        </p:nvSpPr>
        <p:spPr bwMode="auto">
          <a:xfrm>
            <a:off x="3036888" y="3810000"/>
            <a:ext cx="544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/>
              <a:t>y=1</a:t>
            </a:r>
          </a:p>
        </p:txBody>
      </p:sp>
      <p:sp>
        <p:nvSpPr>
          <p:cNvPr id="31782" name="Text Box 1070"/>
          <p:cNvSpPr txBox="1">
            <a:spLocks noChangeArrowheads="1"/>
          </p:cNvSpPr>
          <p:nvPr/>
        </p:nvSpPr>
        <p:spPr bwMode="auto">
          <a:xfrm>
            <a:off x="1828800" y="4845050"/>
            <a:ext cx="619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/>
              <a:t>y=-1</a:t>
            </a:r>
          </a:p>
        </p:txBody>
      </p:sp>
      <p:sp>
        <p:nvSpPr>
          <p:cNvPr id="31783" name="Text Box 1071"/>
          <p:cNvSpPr txBox="1">
            <a:spLocks noChangeArrowheads="1"/>
          </p:cNvSpPr>
          <p:nvPr/>
        </p:nvSpPr>
        <p:spPr bwMode="auto">
          <a:xfrm>
            <a:off x="1295400" y="5334000"/>
            <a:ext cx="619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/>
              <a:t>y=-1</a:t>
            </a:r>
          </a:p>
        </p:txBody>
      </p:sp>
      <p:sp>
        <p:nvSpPr>
          <p:cNvPr id="31784" name="Text Box 1072"/>
          <p:cNvSpPr txBox="1">
            <a:spLocks noChangeArrowheads="1"/>
          </p:cNvSpPr>
          <p:nvPr/>
        </p:nvSpPr>
        <p:spPr bwMode="auto">
          <a:xfrm>
            <a:off x="685800" y="4540250"/>
            <a:ext cx="619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/>
              <a:t>y=-1</a:t>
            </a:r>
          </a:p>
        </p:txBody>
      </p:sp>
      <p:sp>
        <p:nvSpPr>
          <p:cNvPr id="31785" name="Text Box 1074"/>
          <p:cNvSpPr txBox="1">
            <a:spLocks noChangeArrowheads="1"/>
          </p:cNvSpPr>
          <p:nvPr/>
        </p:nvSpPr>
        <p:spPr bwMode="auto">
          <a:xfrm>
            <a:off x="304800" y="4953000"/>
            <a:ext cx="619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/>
              <a:t>y=-1</a:t>
            </a:r>
          </a:p>
        </p:txBody>
      </p:sp>
      <p:sp>
        <p:nvSpPr>
          <p:cNvPr id="31786" name="Text Box 1075"/>
          <p:cNvSpPr txBox="1">
            <a:spLocks noChangeArrowheads="1"/>
          </p:cNvSpPr>
          <p:nvPr/>
        </p:nvSpPr>
        <p:spPr bwMode="auto">
          <a:xfrm>
            <a:off x="76200" y="4083050"/>
            <a:ext cx="619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/>
              <a:t>y=-1</a:t>
            </a:r>
          </a:p>
        </p:txBody>
      </p:sp>
      <p:sp>
        <p:nvSpPr>
          <p:cNvPr id="31787" name="Text Box 1076"/>
          <p:cNvSpPr txBox="1">
            <a:spLocks noChangeArrowheads="1"/>
          </p:cNvSpPr>
          <p:nvPr/>
        </p:nvSpPr>
        <p:spPr bwMode="auto">
          <a:xfrm>
            <a:off x="457200" y="3733800"/>
            <a:ext cx="619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600"/>
              <a:t>y=-1</a:t>
            </a:r>
          </a:p>
        </p:txBody>
      </p:sp>
      <p:graphicFrame>
        <p:nvGraphicFramePr>
          <p:cNvPr id="31746" name="Object 1077"/>
          <p:cNvGraphicFramePr>
            <a:graphicFrameLocks noChangeAspect="1"/>
          </p:cNvGraphicFramePr>
          <p:nvPr/>
        </p:nvGraphicFramePr>
        <p:xfrm>
          <a:off x="6176963" y="1895475"/>
          <a:ext cx="2197100" cy="673100"/>
        </p:xfrm>
        <a:graphic>
          <a:graphicData uri="http://schemas.openxmlformats.org/presentationml/2006/ole">
            <p:oleObj spid="_x0000_s2062" name="Equation" r:id="rId12" imgW="787400" imgH="241300" progId="Equation.3">
              <p:embed/>
            </p:oleObj>
          </a:graphicData>
        </a:graphic>
      </p:graphicFrame>
      <p:sp>
        <p:nvSpPr>
          <p:cNvPr id="31788" name="Text Box 1078"/>
          <p:cNvSpPr txBox="1">
            <a:spLocks noChangeArrowheads="1"/>
          </p:cNvSpPr>
          <p:nvPr/>
        </p:nvSpPr>
        <p:spPr bwMode="auto">
          <a:xfrm>
            <a:off x="4648200" y="2057400"/>
            <a:ext cx="1300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/>
              <a:t>For </a:t>
            </a:r>
            <a:r>
              <a:rPr lang="en-GB" i="1"/>
              <a:t>y</a:t>
            </a:r>
            <a:r>
              <a:rPr lang="en-GB" i="1" baseline="-25000"/>
              <a:t>i</a:t>
            </a:r>
            <a:r>
              <a:rPr lang="en-GB"/>
              <a:t>=1</a:t>
            </a:r>
          </a:p>
        </p:txBody>
      </p:sp>
      <p:graphicFrame>
        <p:nvGraphicFramePr>
          <p:cNvPr id="31747" name="Object 1079"/>
          <p:cNvGraphicFramePr>
            <a:graphicFrameLocks noChangeAspect="1"/>
          </p:cNvGraphicFramePr>
          <p:nvPr/>
        </p:nvGraphicFramePr>
        <p:xfrm>
          <a:off x="6053138" y="2428875"/>
          <a:ext cx="2446337" cy="673100"/>
        </p:xfrm>
        <a:graphic>
          <a:graphicData uri="http://schemas.openxmlformats.org/presentationml/2006/ole">
            <p:oleObj spid="_x0000_s2063" name="Equazione" r:id="rId13" imgW="876300" imgH="241300" progId="Equation.3">
              <p:embed/>
            </p:oleObj>
          </a:graphicData>
        </a:graphic>
      </p:graphicFrame>
      <p:sp>
        <p:nvSpPr>
          <p:cNvPr id="31789" name="Text Box 1080"/>
          <p:cNvSpPr txBox="1">
            <a:spLocks noChangeArrowheads="1"/>
          </p:cNvSpPr>
          <p:nvPr/>
        </p:nvSpPr>
        <p:spPr bwMode="auto">
          <a:xfrm>
            <a:off x="4572000" y="2590800"/>
            <a:ext cx="1411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/>
              <a:t>For </a:t>
            </a:r>
            <a:r>
              <a:rPr lang="en-GB" i="1"/>
              <a:t>y</a:t>
            </a:r>
            <a:r>
              <a:rPr lang="en-GB" i="1" baseline="-25000"/>
              <a:t>i</a:t>
            </a:r>
            <a:r>
              <a:rPr lang="en-GB"/>
              <a:t>=-1</a:t>
            </a:r>
          </a:p>
        </p:txBody>
      </p:sp>
      <p:graphicFrame>
        <p:nvGraphicFramePr>
          <p:cNvPr id="31748" name="Object 1081"/>
          <p:cNvGraphicFramePr>
            <a:graphicFrameLocks noChangeAspect="1"/>
          </p:cNvGraphicFramePr>
          <p:nvPr/>
        </p:nvGraphicFramePr>
        <p:xfrm>
          <a:off x="4343400" y="3581400"/>
          <a:ext cx="4498975" cy="673100"/>
        </p:xfrm>
        <a:graphic>
          <a:graphicData uri="http://schemas.openxmlformats.org/presentationml/2006/ole">
            <p:oleObj spid="_x0000_s2064" name="Equation" r:id="rId14" imgW="1612900" imgH="241300" progId="Equation.3">
              <p:embed/>
            </p:oleObj>
          </a:graphicData>
        </a:graphic>
      </p:graphicFrame>
      <p:sp>
        <p:nvSpPr>
          <p:cNvPr id="31790" name="Text Box 1082"/>
          <p:cNvSpPr txBox="1">
            <a:spLocks noChangeArrowheads="1"/>
          </p:cNvSpPr>
          <p:nvPr/>
        </p:nvSpPr>
        <p:spPr bwMode="auto">
          <a:xfrm>
            <a:off x="4419600" y="3233738"/>
            <a:ext cx="62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/>
              <a:t>So:</a:t>
            </a:r>
          </a:p>
        </p:txBody>
      </p:sp>
    </p:spTree>
    <p:extLst>
      <p:ext uri="{BB962C8B-B14F-4D97-AF65-F5344CB8AC3E}">
        <p14:creationId xmlns="" xmlns:p14="http://schemas.microsoft.com/office/powerpoint/2010/main" val="424489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Large-margin Decision Boundary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66018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The decision boundary should be as far away from the data of both classes as possible</a:t>
            </a:r>
          </a:p>
          <a:p>
            <a:pPr lvl="1" eaLnBrk="1" hangingPunct="1"/>
            <a:r>
              <a:rPr lang="en-US" dirty="0" smtClean="0"/>
              <a:t>We should maximize the margin, </a:t>
            </a:r>
            <a:r>
              <a:rPr lang="en-US" i="1" dirty="0" smtClean="0"/>
              <a:t>m</a:t>
            </a:r>
            <a:endParaRPr lang="en-US" dirty="0" smtClean="0"/>
          </a:p>
        </p:txBody>
      </p:sp>
      <p:sp>
        <p:nvSpPr>
          <p:cNvPr id="59396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1987AA8-A769-4171-AE93-CC001AE5E6CB}" type="slidenum">
              <a:rPr lang="en-US" sz="1400" smtClean="0"/>
              <a:pPr eaLnBrk="1" hangingPunct="1"/>
              <a:t>7</a:t>
            </a:fld>
            <a:endParaRPr lang="en-US" sz="1400" smtClean="0"/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 flipV="1">
            <a:off x="838200" y="2667000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 flipV="1">
            <a:off x="838200" y="58674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399" name="Oval 6"/>
          <p:cNvSpPr>
            <a:spLocks noChangeArrowheads="1"/>
          </p:cNvSpPr>
          <p:nvPr/>
        </p:nvSpPr>
        <p:spPr bwMode="auto">
          <a:xfrm>
            <a:off x="2895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9400" name="Oval 7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9401" name="Oval 8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9402" name="Oval 9"/>
          <p:cNvSpPr>
            <a:spLocks noChangeArrowheads="1"/>
          </p:cNvSpPr>
          <p:nvPr/>
        </p:nvSpPr>
        <p:spPr bwMode="auto">
          <a:xfrm>
            <a:off x="2438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9403" name="Oval 10"/>
          <p:cNvSpPr>
            <a:spLocks noChangeArrowheads="1"/>
          </p:cNvSpPr>
          <p:nvPr/>
        </p:nvSpPr>
        <p:spPr bwMode="auto">
          <a:xfrm>
            <a:off x="34290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9404" name="Rectangle 11"/>
          <p:cNvSpPr>
            <a:spLocks noChangeArrowheads="1"/>
          </p:cNvSpPr>
          <p:nvPr/>
        </p:nvSpPr>
        <p:spPr bwMode="auto">
          <a:xfrm>
            <a:off x="1143000" y="43434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9405" name="Rectangle 12"/>
          <p:cNvSpPr>
            <a:spLocks noChangeArrowheads="1"/>
          </p:cNvSpPr>
          <p:nvPr/>
        </p:nvSpPr>
        <p:spPr bwMode="auto">
          <a:xfrm>
            <a:off x="2362200" y="4800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9406" name="Rectangle 13"/>
          <p:cNvSpPr>
            <a:spLocks noChangeArrowheads="1"/>
          </p:cNvSpPr>
          <p:nvPr/>
        </p:nvSpPr>
        <p:spPr bwMode="auto">
          <a:xfrm>
            <a:off x="2209800" y="52578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9407" name="Rectangle 14"/>
          <p:cNvSpPr>
            <a:spLocks noChangeArrowheads="1"/>
          </p:cNvSpPr>
          <p:nvPr/>
        </p:nvSpPr>
        <p:spPr bwMode="auto">
          <a:xfrm>
            <a:off x="1600200" y="4800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9408" name="Rectangle 15"/>
          <p:cNvSpPr>
            <a:spLocks noChangeArrowheads="1"/>
          </p:cNvSpPr>
          <p:nvPr/>
        </p:nvSpPr>
        <p:spPr bwMode="auto">
          <a:xfrm>
            <a:off x="1295400" y="5181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9409" name="Rectangle 16"/>
          <p:cNvSpPr>
            <a:spLocks noChangeArrowheads="1"/>
          </p:cNvSpPr>
          <p:nvPr/>
        </p:nvSpPr>
        <p:spPr bwMode="auto">
          <a:xfrm>
            <a:off x="1447800" y="40386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9410" name="Text Box 17"/>
          <p:cNvSpPr txBox="1">
            <a:spLocks noChangeArrowheads="1"/>
          </p:cNvSpPr>
          <p:nvPr/>
        </p:nvSpPr>
        <p:spPr bwMode="auto">
          <a:xfrm>
            <a:off x="1143000" y="5383213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Class 1</a:t>
            </a:r>
          </a:p>
        </p:txBody>
      </p:sp>
      <p:sp>
        <p:nvSpPr>
          <p:cNvPr id="59411" name="Text Box 18"/>
          <p:cNvSpPr txBox="1">
            <a:spLocks noChangeArrowheads="1"/>
          </p:cNvSpPr>
          <p:nvPr/>
        </p:nvSpPr>
        <p:spPr bwMode="auto">
          <a:xfrm>
            <a:off x="3581400" y="4191000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/>
              <a:t>Class 2</a:t>
            </a:r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>
            <a:off x="1905000" y="2895600"/>
            <a:ext cx="2514600" cy="25146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>
            <a:off x="914400" y="3276600"/>
            <a:ext cx="2971800" cy="29718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>
            <a:off x="914400" y="2590800"/>
            <a:ext cx="3886200" cy="3886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59415" name="Picture 2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943600"/>
            <a:ext cx="2057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6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800600"/>
            <a:ext cx="20399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7" name="Picture 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019800"/>
            <a:ext cx="23082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18" name="Line 34"/>
          <p:cNvSpPr>
            <a:spLocks noChangeShapeType="1"/>
          </p:cNvSpPr>
          <p:nvPr/>
        </p:nvSpPr>
        <p:spPr bwMode="auto">
          <a:xfrm flipH="1">
            <a:off x="3352800" y="5057775"/>
            <a:ext cx="723900" cy="733425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59419" name="Picture 3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76600"/>
            <a:ext cx="175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20" name="Text Box 36"/>
          <p:cNvSpPr txBox="1">
            <a:spLocks noChangeArrowheads="1"/>
          </p:cNvSpPr>
          <p:nvPr/>
        </p:nvSpPr>
        <p:spPr bwMode="auto">
          <a:xfrm>
            <a:off x="3276600" y="5181600"/>
            <a:ext cx="43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CC00CC"/>
                </a:solidFill>
              </a:rPr>
              <a:t>m</a:t>
            </a:r>
          </a:p>
        </p:txBody>
      </p:sp>
      <p:sp>
        <p:nvSpPr>
          <p:cNvPr id="59421" name="Line 37"/>
          <p:cNvSpPr>
            <a:spLocks noChangeShapeType="1"/>
          </p:cNvSpPr>
          <p:nvPr/>
        </p:nvSpPr>
        <p:spPr bwMode="auto">
          <a:xfrm flipV="1">
            <a:off x="2057400" y="3276600"/>
            <a:ext cx="1600200" cy="167640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59422" name="Picture 3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124200"/>
            <a:ext cx="2841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426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the Decision Boundary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The decision boundary should classify all points correctly </a:t>
            </a:r>
            <a:r>
              <a:rPr lang="en-US" dirty="0" smtClean="0">
                <a:latin typeface="Symbol" pitchFamily="18" charset="2"/>
              </a:rPr>
              <a:t>Þ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decision boundary can be found by solving the following constrained optimization problem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This is a constrained optimization problem. Solving it requires to use Lagrange multipliers</a:t>
            </a:r>
          </a:p>
        </p:txBody>
      </p:sp>
      <p:sp>
        <p:nvSpPr>
          <p:cNvPr id="60420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24E2AED-9530-47A3-AF34-0F61965B4779}" type="slidenum">
              <a:rPr lang="en-US" sz="1400" smtClean="0"/>
              <a:pPr eaLnBrk="1" hangingPunct="1"/>
              <a:t>8</a:t>
            </a:fld>
            <a:endParaRPr lang="en-US" sz="1400" smtClean="0"/>
          </a:p>
        </p:txBody>
      </p:sp>
      <p:pic>
        <p:nvPicPr>
          <p:cNvPr id="60421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37327"/>
            <a:ext cx="3962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11538"/>
            <a:ext cx="2554288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49738"/>
            <a:ext cx="56388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667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075"/>
          <p:cNvSpPr>
            <a:spLocks noGrp="1" noChangeArrowheads="1"/>
          </p:cNvSpPr>
          <p:nvPr>
            <p:ph idx="1"/>
          </p:nvPr>
        </p:nvSpPr>
        <p:spPr>
          <a:xfrm>
            <a:off x="914400" y="2438400"/>
            <a:ext cx="8040688" cy="3733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Lagrangian is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Symbol" pitchFamily="18" charset="2"/>
              </a:rPr>
              <a:t>a</a:t>
            </a:r>
            <a:r>
              <a:rPr lang="en-US" baseline="-25000" smtClean="0"/>
              <a:t>i</a:t>
            </a:r>
            <a:r>
              <a:rPr lang="en-US" smtClean="0">
                <a:cs typeface="Tahoma" pitchFamily="34" charset="0"/>
              </a:rPr>
              <a:t>≥0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Note that ||</a:t>
            </a:r>
            <a:r>
              <a:rPr lang="en-US" b="1" smtClean="0"/>
              <a:t>w</a:t>
            </a:r>
            <a:r>
              <a:rPr lang="en-US" smtClean="0"/>
              <a:t>||</a:t>
            </a:r>
            <a:r>
              <a:rPr lang="en-US" baseline="30000" smtClean="0"/>
              <a:t>2</a:t>
            </a:r>
            <a:r>
              <a:rPr lang="en-US" smtClean="0"/>
              <a:t> = </a:t>
            </a:r>
            <a:r>
              <a:rPr lang="en-US" b="1" smtClean="0"/>
              <a:t>w</a:t>
            </a:r>
            <a:r>
              <a:rPr lang="en-US" baseline="30000" smtClean="0"/>
              <a:t>T</a:t>
            </a:r>
            <a:r>
              <a:rPr lang="en-US" b="1" smtClean="0"/>
              <a:t>w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="1" smtClean="0"/>
          </a:p>
        </p:txBody>
      </p:sp>
      <p:sp>
        <p:nvSpPr>
          <p:cNvPr id="6144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E2DF355-EDCF-42C3-84A0-D15D7C746CAD}" type="slidenum">
              <a:rPr lang="en-US" sz="1400" smtClean="0"/>
              <a:pPr eaLnBrk="1" hangingPunct="1"/>
              <a:t>9</a:t>
            </a:fld>
            <a:endParaRPr lang="en-US" sz="1400" smtClean="0"/>
          </a:p>
        </p:txBody>
      </p:sp>
      <p:pic>
        <p:nvPicPr>
          <p:cNvPr id="61444" name="Picture 307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21764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308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6997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308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200"/>
            <a:ext cx="5092700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Rectangle 3091"/>
          <p:cNvSpPr>
            <a:spLocks noChangeArrowheads="1"/>
          </p:cNvSpPr>
          <p:nvPr/>
        </p:nvSpPr>
        <p:spPr bwMode="auto">
          <a:xfrm>
            <a:off x="1143000" y="76200"/>
            <a:ext cx="8029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3200">
                <a:solidFill>
                  <a:schemeClr val="tx2"/>
                </a:solidFill>
              </a:rPr>
              <a:t>Finding the Decision Boundary</a:t>
            </a:r>
          </a:p>
        </p:txBody>
      </p:sp>
    </p:spTree>
    <p:extLst>
      <p:ext uri="{BB962C8B-B14F-4D97-AF65-F5344CB8AC3E}">
        <p14:creationId xmlns="" xmlns:p14="http://schemas.microsoft.com/office/powerpoint/2010/main" val="41825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 y_i ( \mathbf{w}^T \mathbf{x}_i + b) \geq 1, \qquad \forall 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241"/>
  <p:tag name="PICTUREFILESIZE" val="1088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Minimize } \frac 12 ||\mathbf{w}||^2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61"/>
  <p:tag name="PICTUREFILESIZE" val="836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 subject to } y_i ( \mathbf{w}^T \mathbf{x}_i + b) \geq 1 \qquad \forall 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340"/>
  <p:tag name="PICTUREFILESIZE" val="1579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Minimize } \frac 12 ||\mathbf{w}||^2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61"/>
  <p:tag name="PICTUREFILESIZE" val="836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 subject to } &#10;1 - y_i ( \mathbf{w}^T \mathbf{x}_i + b) \leq 0&#10;\qquad \mbox{ for } i=1, \dots, 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ALLOWFONTSUBSTITUTION" val="False"/>
  <p:tag name="BITMAPFORMAT" val="pngmono"/>
  <p:tag name="ORIGWIDTH" val="495"/>
  <p:tag name="PICTUREFILESIZE" val="198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cal{L} = \frac 12 \mathbf{w}^T \mathbf{w} +&#10;\sum_{i=1}^n \alpha_i \left( 1 - y_i(\mathbf{w}^T \mathbf{x}_i + b )  \righ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ALLOWFONTSUBSTITUTION" val="False"/>
  <p:tag name="BITMAPFORMAT" val="pngmono"/>
  <p:tag name="ORIGWIDTH" val="374"/>
  <p:tag name="PICTUREFILESIZE" val="2279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newcommand{\jw}{\mathbf{w}}&#10;\newcommand{\jx}{\mathbf{x}}&#10;\begin{align*}&#10;\jw + \sum_{i=1}^n \alpha_i (-y_i) \jx_i &amp;= \mathbf{0}&#10;\quad \Rightarrow &#10;\quad \jw = \sum_{i=1}^n \alpha_i y_i \jx_i&#10;\\&#10;\sum_{i=1}^n \alpha_i y_i &amp;= 0&#10;\end{align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ALLOWFONTSUBSTITUTION" val="False"/>
  <p:tag name="BITMAPFORMAT" val="pngmono"/>
  <p:tag name="ORIGWIDTH" val="437"/>
  <p:tag name="PICTUREFILESIZE" val="3592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cal{L} = \frac 12 \mathbf{w}^T \mathbf{w} +&#10;\sum_{i=1}^n \alpha_i \left( 1 - y_i(\mathbf{w}^T \mathbf{x}_i + b )  \righ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ALLOWFONTSUBSTITUTION" val="False"/>
  <p:tag name="BITMAPFORMAT" val="pngmono"/>
  <p:tag name="ORIGWIDTH" val="374"/>
  <p:tag name="PICTUREFILESIZE" val="2279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newcommand{\jw}{\mathbf{w}}&#10;\newcommand{\jx}{\mathbf{x}}&#10;\begin{align*}&#10;\jw &amp;= \sum_{i=1}^n \alpha_i y_i \jx_i&#10;\end{align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ALLOWFONTSUBSTITUTION" val="False"/>
  <p:tag name="BITMAPFORMAT" val="pngmono"/>
  <p:tag name="ORIGWIDTH" val="139"/>
  <p:tag name="PICTUREFILESIZE" val="1020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athcal{L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98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jx}{\mathbf{x}}&#10;\usepackage{amsmath}&#10;\begin{document}&#10;\begin{align*}&#10;\mathcal{L} &amp;= \frac 12&#10;\sum_{i=1}^n \alpha_i y_i \jx_i^T&#10;\sum_{j=1}^n \alpha_j y_j \jx_j&#10;+&#10;\sum_{i=1}^n \alpha_i \left( 1 - &#10;y_i(&#10;\sum_{j=1}^n \alpha_j y_j \jx_j^T&#10;\jx_i + b )  &#10;\right)&#10;\\&amp;=&#10;\frac 12&#10;\sum_{i=1}^n \sum_{j=1}^n \alpha_i \alpha_j y_i y_j \jx_i^T \jx_j&#10;+&#10;\sum_{i=1}^n \alpha_i &#10;-&#10;\sum_{i=1}^n  \alpha_i y_i \sum_{j=1}^n  \alpha_j  y_j \jx_j^T \jx_i &#10;-&#10;b \sum_{i=1}^n \alpha_i y_i&#10;\\&amp;=&#10;- \frac 12&#10;\sum_{i=1}^n \sum_{j=1}^n \alpha_i \alpha_j y_i y_j \jx_i^T \jx_j&#10;+ \sum_{i=1}^n \alpha_i &#10;\end{align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ALLOWFONTSUBSTITUTION" val="False"/>
  <p:tag name="BITMAPFORMAT" val="pngmono"/>
  <p:tag name="ORIGWIDTH" val="681"/>
  <p:tag name="PICTUREFILESIZE" val="12198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newcommand{\jw}{\mathbf{w}}&#10;\newcommand{\jx}{\mathbf{x}}&#10;\begin{align*}&#10;\sum_{i=1}^n \alpha_i y_i &amp;= 0&#10;\end{align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ALLOWFONTSUBSTITUTION" val="False"/>
  <p:tag name="BITMAPFORMAT" val="pngmono"/>
  <p:tag name="ORIGWIDTH" val="115"/>
  <p:tag name="PICTUREFILESIZE" val="824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subject to } \alpha_i \geq 0, \qquad \sum_{i=1}^n \alpha_i y_i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ALLOWFONTSUBSTITUTION" val="False"/>
  <p:tag name="BITMAPFORMAT" val="pngmono"/>
  <p:tag name="ORIGWIDTH" val="344"/>
  <p:tag name="PICTUREFILESIZE" val="1819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&#10;\begin{document}&#10;\[&#10;\mbox{max. } W(\boldsymbol{\alpha}) = \sum_{i=1}^n \alpha_i - \frac 12 \sum_{i=1,j=1}^n \alpha_i \alpha_j y_i y_j &#10;\mathbf{x}_i^T \mathbf{x}_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446"/>
  <p:tag name="PICTUREFILESIZE" val="3007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subject to } \alpha_i \geq 0, \sum_{i=1}^n \alpha_i y_i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295"/>
  <p:tag name="PICTUREFILESIZE" val="1808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&#10;\begin{document}&#10;\[&#10;\mbox{max. } W(\boldsymbol{\alpha}) = \sum_{i=1}^n \alpha_i - \frac 12 \sum_{i=1,j=1}^n \alpha_i \alpha_j y_i y_j &#10;\mathbf{x}_i^T \mathbf{x}_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446"/>
  <p:tag name="PICTUREFILESIZE" val="300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 = \sum_{i=1}^n \alpha_i y_i \mathbf{x}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139"/>
  <p:tag name="PICTUREFILESIZE" val="1028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mathbf{w} = \sum_{j=1}^s \alpha_{t_j} y_{t_j} \mathbf{x}_{t_j}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182"/>
  <p:tag name="PICTUREFILESIZE" val="948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mathbf{w}^T \mathbf{z} + b &#10;=&#10;\sum_{j=1}^s \alpha_{t_j} y_{t_j} \bigl( \mathbf{x}_{t_j}^T \mathbf{z} \bigr) + b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312"/>
  <p:tag name="PICTUREFILESIZE" val="1614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xi_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15"/>
  <p:tag name="PICTUREFILESIZE" val="142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athbf{x}_i 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26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athbf{x}_j 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13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xi_j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154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&#10;\begin{cases}&#10;\mathbf{w}^T \mathbf{x}_i + b \geq 1 - \xi_i    &amp; y_i = 1\\&#10;\mathbf{w}^T \mathbf{x}_i + b \leq -1 + \xi_i    &amp; y_i = -1\\&#10;\xi_i \geq 0 &amp; \forall i&#10;\end{cases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BITMAPFORMAT" val="pngmono"/>
  <p:tag name="DEBUGINTERACTIVE" val="True"/>
  <p:tag name="ORIGWIDTH" val="301"/>
  <p:tag name="PICTUREFILESIZE" val="2818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 \mbox{subject to }&#10;y_i (\mathbf{w}^T \mathbf{x}_i + b) \geq 1 - \xi_i, \quad&#10;\xi_i \geq 0 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BITMAPFORMAT" val="pngmono"/>
  <p:tag name="DEBUGINTERACTIVE" val="True"/>
  <p:tag name="ORIGWIDTH" val="403"/>
  <p:tag name="PICTUREFILESIZE" val="1896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&#10;\begin{document}&#10;\[&#10;\mbox{max. } W(\boldsymbol{\alpha}) = \sum_{i=1}^n \alpha_i - \frac 12 \sum_{i=1,j=1}^n \alpha_i \alpha_j y_i y_j &#10;\mathbf{x}_i^T \mathbf{x}_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446"/>
  <p:tag name="PICTUREFILESIZE" val="3007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subject to } C \geq \alpha_i \geq 0, \sum_{i=1}^n \alpha_i y_i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99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mathbf{w} = \sum_{j=1}^s \alpha_{t_j} y_{t_j} \mathbf{x}_{t_j}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182"/>
  <p:tag name="PICTUREFILESIZE" val="948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&#10;\begin{document}&#10;\[&#10;\mbox{max. } W(\boldsymbol{\alpha}) = \sum_{i=1}^n \alpha_i - \frac 12 \sum_{i=1,j=1}^n \alpha_i \alpha_j y_i y_j &#10;\mathbf{x}_i^T \mathbf{x}_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446"/>
  <p:tag name="PICTUREFILESIZE" val="3007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subject to } C \geq \alpha_i \geq 0, \sum_{i=1}^n \alpha_i y_i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99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K(\mathbf{x}_i, \mathbf{x}_j) = \phi(\mathbf{x}_i)^T \phi(\mathbf{x}_j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233"/>
  <p:tag name="PICTUREFILESIZE" val="1373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$\phi( \bigl[\begin{smallmatrix} x_1 \\ x_2 \end{smallmatrix}\bigr]&#10;)=(1,\sqrt{2}x_1, \sqrt{2}x_2, x_1^2, x_2^2, \sqrt{2}x_1x_2)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407"/>
  <p:tag name="PICTUREFILESIZE" val="2237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$&#10;K(\mathbf{x}, \mathbf{y}) =(1 + x_1y_1 + x_2 y_2)^2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66"/>
  <p:tag name="BOXFONT" val="10"/>
  <p:tag name="BOXWRAP" val="False"/>
  <p:tag name="WORKAROUNDTRANSPARENCYBUG" val="False"/>
  <p:tag name="BITMAPFORMAT" val="pngmono"/>
  <p:tag name="DEBUGINTERACTIVE" val="True"/>
  <p:tag name="ORIGWIDTH" val="290"/>
  <p:tag name="PICTUREFILESIZE" val="137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begin{align*}&#10;\langle \phi( \bigl[\begin{smallmatrix} x_1 \\ x_2 \end{smallmatrix}\bigr])&#10;, \phi( \bigl[\begin{smallmatrix} y_1 \\ y_2 \end{smallmatrix}\bigr])&#10;\rangle &amp;= (1 + x_1y_1 + x_2 y_2)^2&#10;\end{align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66"/>
  <p:tag name="BOXFONT" val="10"/>
  <p:tag name="BOXWRAP" val="False"/>
  <p:tag name="WORKAROUNDTRANSPARENCYBUG" val="False"/>
  <p:tag name="ALLOWFONTSUBSTITUTION" val="False"/>
  <p:tag name="BITMAPFORMAT" val="pngmono"/>
  <p:tag name="ORIGWIDTH" val="389"/>
  <p:tag name="PICTUREFILESIZE" val="2293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&#10;\begin{document}&#10;\[&#10;\mbox{max. } W(\boldsymbol{\alpha}) = \sum_{i=1}^n \alpha_i - \frac 12 \sum_{i=1,j=1}^n \alpha_i \alpha_j y_i y_j &#10;\mathbf{x}_i^T \mathbf{x}_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446"/>
  <p:tag name="PICTUREFILESIZE" val="3007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subject to } C \geq \alpha_i \geq 0, \sum_{i=1}^n \alpha_i y_i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99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subject to } C \geq \alpha_i \geq 0, \sum_{i=1}^n \alpha_i y_i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99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&#10;\begin{document}&#10;\[&#10;\mbox{max. } W(\boldsymbol{\alpha}) = \sum_{i=1}^n \alpha_i - \frac 12 \sum_{i=1,j=1}^n \alpha_i \alpha_j y_i y_j &#10;K(\mathbf{x}_i, \mathbf{x}_j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477"/>
  <p:tag name="PICTUREFILESIZE" val="330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f = \langle \mathbf{w}, \phi(\mathbf{z})\rangle + b =&#10;\sum_{j=1}^s \alpha_{t_j} y_{t_j}&#10;K(\mathbf{x}_{t_j}, \mathbf{z})&#10;+ b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ALLOWFONTSUBSTITUTION" val="False"/>
  <p:tag name="BITMAPFORMAT" val="pngmono"/>
  <p:tag name="ORIGWIDTH" val="409"/>
  <p:tag name="PICTUREFILESIZE" val="2584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 = \sum_{j=1}^s \alpha_{t_j} y_{t_j} \phi(\mathbf{x}_{t_j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ALLOWFONTSUBSTITUTION" val="False"/>
  <p:tag name="BITMAPFORMAT" val="pngmono"/>
  <p:tag name="ORIGWIDTH" val="194"/>
  <p:tag name="PICTUREFILESIZE" val="1401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f = \mathbf{w}^T \mathbf{z} + b =&#10;\sum_{j=1}^s \alpha_{t_j} y_{t_j} \mathbf{x}_{t_j}^T \mathbf{z} + b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ALLOWFONTSUBSTITUTION" val="False"/>
  <p:tag name="BITMAPFORMAT" val="pngmono"/>
  <p:tag name="ORIGWIDTH" val="317"/>
  <p:tag name="PICTUREFILESIZE" val="1894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 = \sum_{j=1}^s \alpha_{t_j} y_{t_j} \mathbf{x}_{t_j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ALLOWFONTSUBSTITUTION" val="False"/>
  <p:tag name="BITMAPFORMAT" val="pngmono"/>
  <p:tag name="ORIGWIDTH" val="163"/>
  <p:tag name="PICTUREFILESIZE" val="1149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usepackage{amsmath}&#10;\newcommand{\jz}{\mathbf{z}}&#10;\newcommand{\jx}{\mathbf{x}}&#10;&#10;\begin{document}&#10;\begin{align*}&#10;f(\jz) = \sum_{ \jx_i \in \mathcal{S}}&#10;\alpha_i y_i K(\jz, \jx_i) + b&#10;\\&#10;\mathcal{S}: \text{ the set of support vectors}&#10;\end{align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304"/>
  <p:tag name="PICTUREFILESIZE" val="3223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&#10;\begin{document}&#10;\[&#10;\mbox{max. } \sum_{i=1}^5 \alpha_i - \frac 12 \sum_{i=1}^5 \sum_{j=1}^5 \alpha_i \alpha_j y_i y_j &#10;(x_i x_j + 1)^2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51"/>
  <p:tag name="BOXFONT" val="10"/>
  <p:tag name="BOXWRAP" val="False"/>
  <p:tag name="WORKAROUNDTRANSPARENCYBUG" val="False"/>
  <p:tag name="BITMAPFORMAT" val="pngmono"/>
  <p:tag name="DEBUGINTERACTIVE" val="True"/>
  <p:tag name="ORIGWIDTH" val="423"/>
  <p:tag name="PICTUREFILESIZE" val="2889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box{subject to } 100 \geq \alpha_i \geq 0, \sum_{i=1}^5 \alpha_i y_i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360"/>
  <p:tag name="PICTUREFILESIZE" val="2058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begin{align*}&#10;&amp; \quad f(z) \\&amp;= 2.5(1) (2z+1)^2 +&#10;7.333(-1) (5z+1)^2 +&#10;4.833(1) (6z+1)^2 + b \\&#10;&amp;= 0.6667 z^2 - 5.333 z + b&#10;\end{align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11"/>
  <p:tag name="BOXFONT" val="10"/>
  <p:tag name="BOXWRAP" val="False"/>
  <p:tag name="WORKAROUNDTRANSPARENCYBUG" val="False"/>
  <p:tag name="ALLOWFONTSUBSTITUTION" val="False"/>
  <p:tag name="BITMAPFORMAT" val="pngmono"/>
  <p:tag name="ORIGWIDTH" val="655"/>
  <p:tag name="PICTUREFILESIZE" val="4726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alpha_5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144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y_5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46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K(z, x_5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517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f(z) =&#10;0.6667 z^2 - 5.333 z + 9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11"/>
  <p:tag name="BOXFONT" val="10"/>
  <p:tag name="BOXWRAP" val="False"/>
  <p:tag name="WORKAROUNDTRANSPARENCYBUG" val="False"/>
  <p:tag name="ALLOWFONTSUBSTITUTION" val="False"/>
  <p:tag name="BITMAPFORMAT" val="pngmono"/>
  <p:tag name="ORIGWIDTH" val="294"/>
  <p:tag name="PICTUREFILESIZE" val="1483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 K(\mathbf{x}, \mathbf{y}) = ( \mathbf{x}^T \mathbf{y} + 1)^d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66"/>
  <p:tag name="BOXFONT" val="10"/>
  <p:tag name="BOXWRAP" val="False"/>
  <p:tag name="WORKAROUNDTRANSPARENCYBUG" val="False"/>
  <p:tag name="BITMAPFORMAT" val="pngmono"/>
  <p:tag name="DEBUGINTERACTIVE" val="True"/>
  <p:tag name="ORIGWIDTH" val="211"/>
  <p:tag name="PICTUREFILESIZE" val="994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 K(\mathbf{x}, \mathbf{y}) = &#10;\exp\bigl(-|| \mathbf{x} - \mathbf{y} ||^2 / (2\sigma^2) \bigr)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66"/>
  <p:tag name="BOXFONT" val="10"/>
  <p:tag name="BOXWRAP" val="False"/>
  <p:tag name="WORKAROUNDTRANSPARENCYBUG" val="False"/>
  <p:tag name="BITMAPFORMAT" val="pngmono"/>
  <p:tag name="DEBUGINTERACTIVE" val="True"/>
  <p:tag name="ORIGWIDTH" val="322"/>
  <p:tag name="PICTUREFILESIZE" val="1658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 K(\mathbf{x}, \mathbf{y}) = &#10;\tanh(\kappa \mathbf{x}^T \mathbf{y} + \theta )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66"/>
  <p:tag name="BOXFONT" val="10"/>
  <p:tag name="BOXWRAP" val="False"/>
  <p:tag name="WORKAROUNDTRANSPARENCYBUG" val="False"/>
  <p:tag name="BITMAPFORMAT" val="pngmono"/>
  <p:tag name="DEBUGINTERACTIVE" val="True"/>
  <p:tag name="ORIGWIDTH" val="255"/>
  <p:tag name="PICTUREFILESIZE" val="1258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m = \frac{2}{||\mathbf{w}|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92"/>
  <p:tag name="PICTUREFILESIZE" val="44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2784</Words>
  <Application>Microsoft Office PowerPoint</Application>
  <PresentationFormat>On-screen Show (4:3)</PresentationFormat>
  <Paragraphs>610</Paragraphs>
  <Slides>57</Slides>
  <Notes>54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Office Theme</vt:lpstr>
      <vt:lpstr>Equation</vt:lpstr>
      <vt:lpstr>Equazione</vt:lpstr>
      <vt:lpstr>Support Vector Machines</vt:lpstr>
      <vt:lpstr>Linear Separators </vt:lpstr>
      <vt:lpstr>Linear Separators</vt:lpstr>
      <vt:lpstr>What is a good Decision Boundary?</vt:lpstr>
      <vt:lpstr>Examples of Bad Decision Boundaries</vt:lpstr>
      <vt:lpstr>Finding the Decision Boundary</vt:lpstr>
      <vt:lpstr>Large-margin Decision Boundary</vt:lpstr>
      <vt:lpstr>Finding the Decision Boundary</vt:lpstr>
      <vt:lpstr>Slide 9</vt:lpstr>
      <vt:lpstr>Slide 10</vt:lpstr>
      <vt:lpstr>The Dual Problem</vt:lpstr>
      <vt:lpstr>The Dual Problem</vt:lpstr>
      <vt:lpstr>The Dual Problem</vt:lpstr>
      <vt:lpstr>Characteristics of the Solution</vt:lpstr>
      <vt:lpstr>A Geometrical Interpretation</vt:lpstr>
      <vt:lpstr>Characteristics of the Solution</vt:lpstr>
      <vt:lpstr>The Quadratic Programming Problem</vt:lpstr>
      <vt:lpstr>Non-linearly Separable Problems</vt:lpstr>
      <vt:lpstr>Soft Margin Hyperplane</vt:lpstr>
      <vt:lpstr>The Optimization Problem</vt:lpstr>
      <vt:lpstr>The Dual Problem</vt:lpstr>
      <vt:lpstr>The Optimization Problem</vt:lpstr>
      <vt:lpstr>Slide 23</vt:lpstr>
      <vt:lpstr>Soft margin is more robust</vt:lpstr>
      <vt:lpstr>Extension to Non-linear Decision Boundary</vt:lpstr>
      <vt:lpstr>XOR</vt:lpstr>
      <vt:lpstr>Find a feature space</vt:lpstr>
      <vt:lpstr>Transforming the Data </vt:lpstr>
      <vt:lpstr>Transforming the Data </vt:lpstr>
      <vt:lpstr>The Kernel Trick</vt:lpstr>
      <vt:lpstr>An Example for f(.) and K(.,.)</vt:lpstr>
      <vt:lpstr>Kernels</vt:lpstr>
      <vt:lpstr>Modification Due to Kernel Function</vt:lpstr>
      <vt:lpstr>Modification Due to Kernel Function</vt:lpstr>
      <vt:lpstr>More on Kernel Functions</vt:lpstr>
      <vt:lpstr>Example</vt:lpstr>
      <vt:lpstr>Example</vt:lpstr>
      <vt:lpstr>Example</vt:lpstr>
      <vt:lpstr>Example</vt:lpstr>
      <vt:lpstr>Example</vt:lpstr>
      <vt:lpstr>Kernel Functions</vt:lpstr>
      <vt:lpstr>A kernel is associated to a transformation</vt:lpstr>
      <vt:lpstr>Examples of Kernel Functions</vt:lpstr>
      <vt:lpstr>Example</vt:lpstr>
      <vt:lpstr>Building new kernels</vt:lpstr>
      <vt:lpstr>Ploynomial kernel</vt:lpstr>
      <vt:lpstr>Gaussian RBF kernel</vt:lpstr>
      <vt:lpstr>Spectral kernel for sequences</vt:lpstr>
      <vt:lpstr>Choosing the Kernel Function</vt:lpstr>
      <vt:lpstr>Other Aspects of SVM</vt:lpstr>
      <vt:lpstr>Active Support Vector Learning</vt:lpstr>
      <vt:lpstr>Slide 52</vt:lpstr>
      <vt:lpstr>Software</vt:lpstr>
      <vt:lpstr>Summary: Steps for Classification</vt:lpstr>
      <vt:lpstr>Strengths and Weaknesses of SVM</vt:lpstr>
      <vt:lpstr>Conclusion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user</dc:creator>
  <cp:lastModifiedBy>Pabitra Mitra</cp:lastModifiedBy>
  <cp:revision>6</cp:revision>
  <dcterms:created xsi:type="dcterms:W3CDTF">2013-04-06T12:06:50Z</dcterms:created>
  <dcterms:modified xsi:type="dcterms:W3CDTF">2016-08-28T11:42:15Z</dcterms:modified>
</cp:coreProperties>
</file>