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xls" ContentType="application/vnd.ms-exce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6"/>
  </p:notesMasterIdLst>
  <p:handoutMasterIdLst>
    <p:handoutMasterId r:id="rId107"/>
  </p:handoutMasterIdLst>
  <p:sldIdLst>
    <p:sldId id="515" r:id="rId2"/>
    <p:sldId id="516" r:id="rId3"/>
    <p:sldId id="545" r:id="rId4"/>
    <p:sldId id="517" r:id="rId5"/>
    <p:sldId id="518" r:id="rId6"/>
    <p:sldId id="519" r:id="rId7"/>
    <p:sldId id="520" r:id="rId8"/>
    <p:sldId id="521" r:id="rId9"/>
    <p:sldId id="522" r:id="rId10"/>
    <p:sldId id="550" r:id="rId11"/>
    <p:sldId id="523" r:id="rId12"/>
    <p:sldId id="524" r:id="rId13"/>
    <p:sldId id="525" r:id="rId14"/>
    <p:sldId id="526" r:id="rId15"/>
    <p:sldId id="554" r:id="rId16"/>
    <p:sldId id="552" r:id="rId17"/>
    <p:sldId id="553" r:id="rId18"/>
    <p:sldId id="551" r:id="rId19"/>
    <p:sldId id="555" r:id="rId20"/>
    <p:sldId id="556" r:id="rId21"/>
    <p:sldId id="557" r:id="rId22"/>
    <p:sldId id="558" r:id="rId23"/>
    <p:sldId id="559" r:id="rId24"/>
    <p:sldId id="560" r:id="rId25"/>
    <p:sldId id="561" r:id="rId26"/>
    <p:sldId id="562" r:id="rId27"/>
    <p:sldId id="563" r:id="rId28"/>
    <p:sldId id="564" r:id="rId29"/>
    <p:sldId id="565" r:id="rId30"/>
    <p:sldId id="566" r:id="rId31"/>
    <p:sldId id="567" r:id="rId32"/>
    <p:sldId id="568" r:id="rId33"/>
    <p:sldId id="569" r:id="rId34"/>
    <p:sldId id="570" r:id="rId35"/>
    <p:sldId id="571" r:id="rId36"/>
    <p:sldId id="572" r:id="rId37"/>
    <p:sldId id="573" r:id="rId38"/>
    <p:sldId id="574" r:id="rId39"/>
    <p:sldId id="575" r:id="rId40"/>
    <p:sldId id="576" r:id="rId41"/>
    <p:sldId id="577" r:id="rId42"/>
    <p:sldId id="578" r:id="rId43"/>
    <p:sldId id="579" r:id="rId44"/>
    <p:sldId id="580" r:id="rId45"/>
    <p:sldId id="581" r:id="rId46"/>
    <p:sldId id="582" r:id="rId47"/>
    <p:sldId id="583" r:id="rId48"/>
    <p:sldId id="584" r:id="rId49"/>
    <p:sldId id="585" r:id="rId50"/>
    <p:sldId id="586" r:id="rId51"/>
    <p:sldId id="587" r:id="rId52"/>
    <p:sldId id="588" r:id="rId53"/>
    <p:sldId id="589" r:id="rId54"/>
    <p:sldId id="590" r:id="rId55"/>
    <p:sldId id="591" r:id="rId56"/>
    <p:sldId id="592" r:id="rId57"/>
    <p:sldId id="593" r:id="rId58"/>
    <p:sldId id="594" r:id="rId59"/>
    <p:sldId id="595" r:id="rId60"/>
    <p:sldId id="596" r:id="rId61"/>
    <p:sldId id="597" r:id="rId62"/>
    <p:sldId id="598" r:id="rId63"/>
    <p:sldId id="599" r:id="rId64"/>
    <p:sldId id="600" r:id="rId65"/>
    <p:sldId id="601" r:id="rId66"/>
    <p:sldId id="602" r:id="rId67"/>
    <p:sldId id="603" r:id="rId68"/>
    <p:sldId id="604" r:id="rId69"/>
    <p:sldId id="605" r:id="rId70"/>
    <p:sldId id="606" r:id="rId71"/>
    <p:sldId id="607" r:id="rId72"/>
    <p:sldId id="608" r:id="rId73"/>
    <p:sldId id="609" r:id="rId74"/>
    <p:sldId id="610" r:id="rId75"/>
    <p:sldId id="611" r:id="rId76"/>
    <p:sldId id="612" r:id="rId77"/>
    <p:sldId id="613" r:id="rId78"/>
    <p:sldId id="614" r:id="rId79"/>
    <p:sldId id="615" r:id="rId80"/>
    <p:sldId id="616" r:id="rId81"/>
    <p:sldId id="617" r:id="rId82"/>
    <p:sldId id="618" r:id="rId83"/>
    <p:sldId id="619" r:id="rId84"/>
    <p:sldId id="620" r:id="rId85"/>
    <p:sldId id="621" r:id="rId86"/>
    <p:sldId id="622" r:id="rId87"/>
    <p:sldId id="623" r:id="rId88"/>
    <p:sldId id="624" r:id="rId89"/>
    <p:sldId id="625" r:id="rId90"/>
    <p:sldId id="626" r:id="rId91"/>
    <p:sldId id="627" r:id="rId92"/>
    <p:sldId id="628" r:id="rId93"/>
    <p:sldId id="629" r:id="rId94"/>
    <p:sldId id="630" r:id="rId95"/>
    <p:sldId id="631" r:id="rId96"/>
    <p:sldId id="632" r:id="rId97"/>
    <p:sldId id="633" r:id="rId98"/>
    <p:sldId id="634" r:id="rId99"/>
    <p:sldId id="635" r:id="rId100"/>
    <p:sldId id="636" r:id="rId101"/>
    <p:sldId id="637" r:id="rId102"/>
    <p:sldId id="638" r:id="rId103"/>
    <p:sldId id="639" r:id="rId104"/>
    <p:sldId id="640" r:id="rId105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8853" autoAdjust="0"/>
    <p:restoredTop sz="94541" autoAdjust="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6.xml"/><Relationship Id="rId18" Type="http://schemas.openxmlformats.org/officeDocument/2006/relationships/slide" Target="slides/slide23.xml"/><Relationship Id="rId26" Type="http://schemas.openxmlformats.org/officeDocument/2006/relationships/slide" Target="slides/slide31.xml"/><Relationship Id="rId39" Type="http://schemas.openxmlformats.org/officeDocument/2006/relationships/slide" Target="slides/slide44.xml"/><Relationship Id="rId21" Type="http://schemas.openxmlformats.org/officeDocument/2006/relationships/slide" Target="slides/slide26.xml"/><Relationship Id="rId34" Type="http://schemas.openxmlformats.org/officeDocument/2006/relationships/slide" Target="slides/slide39.xml"/><Relationship Id="rId42" Type="http://schemas.openxmlformats.org/officeDocument/2006/relationships/slide" Target="slides/slide48.xml"/><Relationship Id="rId47" Type="http://schemas.openxmlformats.org/officeDocument/2006/relationships/slide" Target="slides/slide57.xml"/><Relationship Id="rId50" Type="http://schemas.openxmlformats.org/officeDocument/2006/relationships/slide" Target="slides/slide61.xml"/><Relationship Id="rId55" Type="http://schemas.openxmlformats.org/officeDocument/2006/relationships/slide" Target="slides/slide68.xml"/><Relationship Id="rId7" Type="http://schemas.openxmlformats.org/officeDocument/2006/relationships/slide" Target="slides/slide9.xml"/><Relationship Id="rId2" Type="http://schemas.openxmlformats.org/officeDocument/2006/relationships/slide" Target="slides/slide4.xml"/><Relationship Id="rId16" Type="http://schemas.openxmlformats.org/officeDocument/2006/relationships/slide" Target="slides/slide21.xml"/><Relationship Id="rId20" Type="http://schemas.openxmlformats.org/officeDocument/2006/relationships/slide" Target="slides/slide25.xml"/><Relationship Id="rId29" Type="http://schemas.openxmlformats.org/officeDocument/2006/relationships/slide" Target="slides/slide34.xml"/><Relationship Id="rId41" Type="http://schemas.openxmlformats.org/officeDocument/2006/relationships/slide" Target="slides/slide46.xml"/><Relationship Id="rId54" Type="http://schemas.openxmlformats.org/officeDocument/2006/relationships/slide" Target="slides/slide66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24" Type="http://schemas.openxmlformats.org/officeDocument/2006/relationships/slide" Target="slides/slide29.xml"/><Relationship Id="rId32" Type="http://schemas.openxmlformats.org/officeDocument/2006/relationships/slide" Target="slides/slide37.xml"/><Relationship Id="rId37" Type="http://schemas.openxmlformats.org/officeDocument/2006/relationships/slide" Target="slides/slide42.xml"/><Relationship Id="rId40" Type="http://schemas.openxmlformats.org/officeDocument/2006/relationships/slide" Target="slides/slide45.xml"/><Relationship Id="rId45" Type="http://schemas.openxmlformats.org/officeDocument/2006/relationships/slide" Target="slides/slide55.xml"/><Relationship Id="rId53" Type="http://schemas.openxmlformats.org/officeDocument/2006/relationships/slide" Target="slides/slide65.xml"/><Relationship Id="rId58" Type="http://schemas.openxmlformats.org/officeDocument/2006/relationships/slide" Target="slides/slide79.xml"/><Relationship Id="rId5" Type="http://schemas.openxmlformats.org/officeDocument/2006/relationships/slide" Target="slides/slide7.xml"/><Relationship Id="rId15" Type="http://schemas.openxmlformats.org/officeDocument/2006/relationships/slide" Target="slides/slide20.xml"/><Relationship Id="rId23" Type="http://schemas.openxmlformats.org/officeDocument/2006/relationships/slide" Target="slides/slide28.xml"/><Relationship Id="rId28" Type="http://schemas.openxmlformats.org/officeDocument/2006/relationships/slide" Target="slides/slide33.xml"/><Relationship Id="rId36" Type="http://schemas.openxmlformats.org/officeDocument/2006/relationships/slide" Target="slides/slide41.xml"/><Relationship Id="rId49" Type="http://schemas.openxmlformats.org/officeDocument/2006/relationships/slide" Target="slides/slide60.xml"/><Relationship Id="rId57" Type="http://schemas.openxmlformats.org/officeDocument/2006/relationships/slide" Target="slides/slide77.xml"/><Relationship Id="rId61" Type="http://schemas.openxmlformats.org/officeDocument/2006/relationships/slide" Target="slides/slide82.xml"/><Relationship Id="rId10" Type="http://schemas.openxmlformats.org/officeDocument/2006/relationships/slide" Target="slides/slide13.xml"/><Relationship Id="rId19" Type="http://schemas.openxmlformats.org/officeDocument/2006/relationships/slide" Target="slides/slide24.xml"/><Relationship Id="rId31" Type="http://schemas.openxmlformats.org/officeDocument/2006/relationships/slide" Target="slides/slide36.xml"/><Relationship Id="rId44" Type="http://schemas.openxmlformats.org/officeDocument/2006/relationships/slide" Target="slides/slide54.xml"/><Relationship Id="rId52" Type="http://schemas.openxmlformats.org/officeDocument/2006/relationships/slide" Target="slides/slide64.xml"/><Relationship Id="rId60" Type="http://schemas.openxmlformats.org/officeDocument/2006/relationships/slide" Target="slides/slide81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27.xml"/><Relationship Id="rId27" Type="http://schemas.openxmlformats.org/officeDocument/2006/relationships/slide" Target="slides/slide32.xml"/><Relationship Id="rId30" Type="http://schemas.openxmlformats.org/officeDocument/2006/relationships/slide" Target="slides/slide35.xml"/><Relationship Id="rId35" Type="http://schemas.openxmlformats.org/officeDocument/2006/relationships/slide" Target="slides/slide40.xml"/><Relationship Id="rId43" Type="http://schemas.openxmlformats.org/officeDocument/2006/relationships/slide" Target="slides/slide49.xml"/><Relationship Id="rId48" Type="http://schemas.openxmlformats.org/officeDocument/2006/relationships/slide" Target="slides/slide58.xml"/><Relationship Id="rId56" Type="http://schemas.openxmlformats.org/officeDocument/2006/relationships/slide" Target="slides/slide76.xml"/><Relationship Id="rId8" Type="http://schemas.openxmlformats.org/officeDocument/2006/relationships/slide" Target="slides/slide11.xml"/><Relationship Id="rId51" Type="http://schemas.openxmlformats.org/officeDocument/2006/relationships/slide" Target="slides/slide62.xml"/><Relationship Id="rId3" Type="http://schemas.openxmlformats.org/officeDocument/2006/relationships/slide" Target="slides/slide5.xml"/><Relationship Id="rId12" Type="http://schemas.openxmlformats.org/officeDocument/2006/relationships/slide" Target="slides/slide15.xml"/><Relationship Id="rId17" Type="http://schemas.openxmlformats.org/officeDocument/2006/relationships/slide" Target="slides/slide22.xml"/><Relationship Id="rId25" Type="http://schemas.openxmlformats.org/officeDocument/2006/relationships/slide" Target="slides/slide30.xml"/><Relationship Id="rId33" Type="http://schemas.openxmlformats.org/officeDocument/2006/relationships/slide" Target="slides/slide38.xml"/><Relationship Id="rId38" Type="http://schemas.openxmlformats.org/officeDocument/2006/relationships/slide" Target="slides/slide43.xml"/><Relationship Id="rId46" Type="http://schemas.openxmlformats.org/officeDocument/2006/relationships/slide" Target="slides/slide56.xml"/><Relationship Id="rId59" Type="http://schemas.openxmlformats.org/officeDocument/2006/relationships/slide" Target="slides/slide8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262063" y="722313"/>
            <a:ext cx="4795837" cy="3597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71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07" tIns="47499" rIns="95007" bIns="47499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 Third Level</a:t>
            </a:r>
          </a:p>
        </p:txBody>
      </p:sp>
      <p:grpSp>
        <p:nvGrpSpPr>
          <p:cNvPr id="1040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200" b="0"/>
                <a:t>© Tan,Steinbach, Kumar 	    	Introduction to Data Mining        		      4/18/2004               </a:t>
              </a:r>
              <a:fld id="{D129747A-D993-48CE-8CC0-E12D1D62B62B}" type="slidenum">
                <a:rPr lang="en-US" sz="1200" b="0"/>
                <a:pPr>
                  <a:lnSpc>
                    <a:spcPts val="2000"/>
                  </a:lnSpc>
                </a:pPr>
                <a:t>‹#›</a:t>
              </a:fld>
              <a:r>
                <a:rPr lang="en-US" sz="1200" b="0"/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1.bin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Microsoft_Office_Excel_97-2003_Worksheet4.xls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9.w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91.w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92.w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4.w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99.w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838200"/>
          </a:xfrm>
        </p:spPr>
        <p:txBody>
          <a:bodyPr/>
          <a:lstStyle/>
          <a:p>
            <a:pPr algn="ctr"/>
            <a:r>
              <a:rPr lang="en-US"/>
              <a:t>Data Mining</a:t>
            </a:r>
            <a:br>
              <a:rPr lang="en-US"/>
            </a:br>
            <a:r>
              <a:rPr lang="en-US"/>
              <a:t>Cluster Analysis: Basic Concepts </a:t>
            </a:r>
            <a:br>
              <a:rPr lang="en-US"/>
            </a:br>
            <a:r>
              <a:rPr lang="en-US"/>
              <a:t>and Algorithms</a:t>
            </a:r>
            <a:endParaRPr lang="en-US" sz="280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381000" y="2073275"/>
            <a:ext cx="8229600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/>
              <a:t>Lecture Notes for Chapter 8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200" b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/>
              <a:t>Introduction to Data Mining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/>
              <a:t>Tan, Steinbach, Kumar</a:t>
            </a:r>
          </a:p>
          <a:p>
            <a:pPr algn="ctr"/>
            <a:endParaRPr lang="en-US" sz="1600" b="0"/>
          </a:p>
          <a:p>
            <a:pPr algn="ctr"/>
            <a:endParaRPr lang="en-US" sz="1600" b="0"/>
          </a:p>
          <a:p>
            <a:endParaRPr lang="en-US" sz="2000" b="0"/>
          </a:p>
        </p:txBody>
      </p:sp>
      <p:grpSp>
        <p:nvGrpSpPr>
          <p:cNvPr id="647172" name="Group 4"/>
          <p:cNvGrpSpPr>
            <a:grpSpLocks/>
          </p:cNvGrpSpPr>
          <p:nvPr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647173" name="Rectangle 5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74" name="Rectangle 6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200" b="0"/>
                <a:t>© Tan,Steinbach, Kumar 	    	Introduction to Data Mining        		      4/18/2004               </a:t>
              </a:r>
              <a:fld id="{4C8B61FE-30C4-4CF1-9220-1B546234C1F5}" type="slidenum">
                <a:rPr lang="en-US" sz="1200" b="0"/>
                <a:pPr>
                  <a:lnSpc>
                    <a:spcPts val="2000"/>
                  </a:lnSpc>
                </a:pPr>
                <a:t>1</a:t>
              </a:fld>
              <a:r>
                <a:rPr lang="en-US" sz="1200" b="0"/>
                <a:t> </a:t>
              </a:r>
            </a:p>
          </p:txBody>
        </p:sp>
      </p:grpSp>
      <p:grpSp>
        <p:nvGrpSpPr>
          <p:cNvPr id="647175" name="Group 7"/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647176" name="Rectangle 8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77" name="Rectangle 9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Clusters</a:t>
            </a:r>
          </a:p>
        </p:txBody>
      </p:sp>
      <p:sp>
        <p:nvSpPr>
          <p:cNvPr id="1584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 Well-separated clusters</a:t>
            </a:r>
          </a:p>
          <a:p>
            <a:endParaRPr lang="en-US" sz="2400"/>
          </a:p>
          <a:p>
            <a:r>
              <a:rPr lang="en-US" sz="2400"/>
              <a:t> Center-based clusters</a:t>
            </a:r>
          </a:p>
          <a:p>
            <a:endParaRPr lang="en-US" sz="2400"/>
          </a:p>
          <a:p>
            <a:r>
              <a:rPr lang="en-US" sz="2400"/>
              <a:t> Contiguous clusters</a:t>
            </a:r>
          </a:p>
          <a:p>
            <a:endParaRPr lang="en-US" sz="2400"/>
          </a:p>
          <a:p>
            <a:r>
              <a:rPr lang="en-US" sz="2400"/>
              <a:t> Density-based clusters</a:t>
            </a:r>
          </a:p>
          <a:p>
            <a:endParaRPr lang="en-US" sz="2400"/>
          </a:p>
          <a:p>
            <a:r>
              <a:rPr lang="en-US" sz="2400"/>
              <a:t>Property or Conceptual</a:t>
            </a:r>
          </a:p>
          <a:p>
            <a:endParaRPr lang="en-US" sz="2400"/>
          </a:p>
          <a:p>
            <a:r>
              <a:rPr lang="en-US" sz="2400"/>
              <a:t>Described by an Objective Function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Internal Measures: Cohesion and Separation</a:t>
            </a:r>
          </a:p>
        </p:txBody>
      </p:sp>
      <p:sp>
        <p:nvSpPr>
          <p:cNvPr id="16742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Example: SSE</a:t>
            </a:r>
          </a:p>
          <a:p>
            <a:pPr lvl="1"/>
            <a:r>
              <a:rPr lang="en-US" sz="2000"/>
              <a:t>BSS + WSS = constant</a:t>
            </a:r>
          </a:p>
        </p:txBody>
      </p:sp>
      <p:sp>
        <p:nvSpPr>
          <p:cNvPr id="1674244" name="Line 4"/>
          <p:cNvSpPr>
            <a:spLocks noChangeShapeType="1"/>
          </p:cNvSpPr>
          <p:nvPr/>
        </p:nvSpPr>
        <p:spPr bwMode="auto">
          <a:xfrm>
            <a:off x="914400" y="2681288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4245" name="Line 5"/>
          <p:cNvSpPr>
            <a:spLocks noChangeShapeType="1"/>
          </p:cNvSpPr>
          <p:nvPr/>
        </p:nvSpPr>
        <p:spPr bwMode="auto">
          <a:xfrm>
            <a:off x="914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4246" name="Line 6"/>
          <p:cNvSpPr>
            <a:spLocks noChangeShapeType="1"/>
          </p:cNvSpPr>
          <p:nvPr/>
        </p:nvSpPr>
        <p:spPr bwMode="auto">
          <a:xfrm>
            <a:off x="2438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4247" name="Line 7"/>
          <p:cNvSpPr>
            <a:spLocks noChangeShapeType="1"/>
          </p:cNvSpPr>
          <p:nvPr/>
        </p:nvSpPr>
        <p:spPr bwMode="auto">
          <a:xfrm>
            <a:off x="3962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4248" name="Line 8"/>
          <p:cNvSpPr>
            <a:spLocks noChangeShapeType="1"/>
          </p:cNvSpPr>
          <p:nvPr/>
        </p:nvSpPr>
        <p:spPr bwMode="auto">
          <a:xfrm>
            <a:off x="5486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4249" name="Line 9"/>
          <p:cNvSpPr>
            <a:spLocks noChangeShapeType="1"/>
          </p:cNvSpPr>
          <p:nvPr/>
        </p:nvSpPr>
        <p:spPr bwMode="auto">
          <a:xfrm>
            <a:off x="7010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4250" name="Text Box 10"/>
          <p:cNvSpPr txBox="1">
            <a:spLocks noChangeArrowheads="1"/>
          </p:cNvSpPr>
          <p:nvPr/>
        </p:nvSpPr>
        <p:spPr bwMode="auto">
          <a:xfrm>
            <a:off x="762000" y="2757488"/>
            <a:ext cx="38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</a:p>
        </p:txBody>
      </p:sp>
      <p:sp>
        <p:nvSpPr>
          <p:cNvPr id="1674251" name="Text Box 11"/>
          <p:cNvSpPr txBox="1">
            <a:spLocks noChangeArrowheads="1"/>
          </p:cNvSpPr>
          <p:nvPr/>
        </p:nvSpPr>
        <p:spPr bwMode="auto">
          <a:xfrm>
            <a:off x="2286000" y="2757488"/>
            <a:ext cx="38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2</a:t>
            </a:r>
          </a:p>
        </p:txBody>
      </p:sp>
      <p:sp>
        <p:nvSpPr>
          <p:cNvPr id="1674252" name="Text Box 12"/>
          <p:cNvSpPr txBox="1">
            <a:spLocks noChangeArrowheads="1"/>
          </p:cNvSpPr>
          <p:nvPr/>
        </p:nvSpPr>
        <p:spPr bwMode="auto">
          <a:xfrm>
            <a:off x="3810000" y="2757488"/>
            <a:ext cx="38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3</a:t>
            </a:r>
          </a:p>
        </p:txBody>
      </p:sp>
      <p:sp>
        <p:nvSpPr>
          <p:cNvPr id="1674253" name="Text Box 13"/>
          <p:cNvSpPr txBox="1">
            <a:spLocks noChangeArrowheads="1"/>
          </p:cNvSpPr>
          <p:nvPr/>
        </p:nvSpPr>
        <p:spPr bwMode="auto">
          <a:xfrm>
            <a:off x="5334000" y="2757488"/>
            <a:ext cx="38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4</a:t>
            </a:r>
          </a:p>
        </p:txBody>
      </p:sp>
      <p:sp>
        <p:nvSpPr>
          <p:cNvPr id="1674254" name="Text Box 14"/>
          <p:cNvSpPr txBox="1">
            <a:spLocks noChangeArrowheads="1"/>
          </p:cNvSpPr>
          <p:nvPr/>
        </p:nvSpPr>
        <p:spPr bwMode="auto">
          <a:xfrm>
            <a:off x="6858000" y="2757488"/>
            <a:ext cx="38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5</a:t>
            </a:r>
          </a:p>
        </p:txBody>
      </p:sp>
      <p:sp>
        <p:nvSpPr>
          <p:cNvPr id="1674255" name="Oval 15"/>
          <p:cNvSpPr>
            <a:spLocks noChangeArrowheads="1"/>
          </p:cNvSpPr>
          <p:nvPr/>
        </p:nvSpPr>
        <p:spPr bwMode="auto">
          <a:xfrm>
            <a:off x="838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4256" name="Oval 16"/>
          <p:cNvSpPr>
            <a:spLocks noChangeArrowheads="1"/>
          </p:cNvSpPr>
          <p:nvPr/>
        </p:nvSpPr>
        <p:spPr bwMode="auto">
          <a:xfrm>
            <a:off x="2362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4257" name="Oval 17"/>
          <p:cNvSpPr>
            <a:spLocks noChangeArrowheads="1"/>
          </p:cNvSpPr>
          <p:nvPr/>
        </p:nvSpPr>
        <p:spPr bwMode="auto">
          <a:xfrm>
            <a:off x="5410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4258" name="Oval 18"/>
          <p:cNvSpPr>
            <a:spLocks noChangeArrowheads="1"/>
          </p:cNvSpPr>
          <p:nvPr/>
        </p:nvSpPr>
        <p:spPr bwMode="auto">
          <a:xfrm>
            <a:off x="6934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4259" name="Text Box 19"/>
          <p:cNvSpPr txBox="1">
            <a:spLocks noChangeArrowheads="1"/>
          </p:cNvSpPr>
          <p:nvPr/>
        </p:nvSpPr>
        <p:spPr bwMode="auto">
          <a:xfrm>
            <a:off x="1371600" y="2330450"/>
            <a:ext cx="5334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674260" name="Text Box 20"/>
          <p:cNvSpPr txBox="1">
            <a:spLocks noChangeArrowheads="1"/>
          </p:cNvSpPr>
          <p:nvPr/>
        </p:nvSpPr>
        <p:spPr bwMode="auto">
          <a:xfrm>
            <a:off x="6096000" y="2330450"/>
            <a:ext cx="5334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674261" name="Text Box 21"/>
          <p:cNvSpPr txBox="1">
            <a:spLocks noChangeArrowheads="1"/>
          </p:cNvSpPr>
          <p:nvPr/>
        </p:nvSpPr>
        <p:spPr bwMode="auto">
          <a:xfrm>
            <a:off x="3733800" y="2330450"/>
            <a:ext cx="5334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674262" name="Text Box 22"/>
          <p:cNvSpPr txBox="1">
            <a:spLocks noChangeArrowheads="1"/>
          </p:cNvSpPr>
          <p:nvPr/>
        </p:nvSpPr>
        <p:spPr bwMode="auto">
          <a:xfrm>
            <a:off x="1371600" y="2757488"/>
            <a:ext cx="5334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m</a:t>
            </a:r>
            <a:r>
              <a:rPr lang="en-US" sz="1800" baseline="-25000"/>
              <a:t>1</a:t>
            </a:r>
          </a:p>
        </p:txBody>
      </p:sp>
      <p:sp>
        <p:nvSpPr>
          <p:cNvPr id="1674263" name="Text Box 23"/>
          <p:cNvSpPr txBox="1">
            <a:spLocks noChangeArrowheads="1"/>
          </p:cNvSpPr>
          <p:nvPr/>
        </p:nvSpPr>
        <p:spPr bwMode="auto">
          <a:xfrm>
            <a:off x="6096000" y="2757488"/>
            <a:ext cx="5334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m</a:t>
            </a:r>
            <a:r>
              <a:rPr lang="en-US" sz="1800" baseline="-25000"/>
              <a:t>2</a:t>
            </a:r>
          </a:p>
        </p:txBody>
      </p:sp>
      <p:sp>
        <p:nvSpPr>
          <p:cNvPr id="1674264" name="Text Box 24"/>
          <p:cNvSpPr txBox="1">
            <a:spLocks noChangeArrowheads="1"/>
          </p:cNvSpPr>
          <p:nvPr/>
        </p:nvSpPr>
        <p:spPr bwMode="auto">
          <a:xfrm>
            <a:off x="3810000" y="2071688"/>
            <a:ext cx="5334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m</a:t>
            </a:r>
            <a:endParaRPr lang="en-US" sz="1800" baseline="-25000"/>
          </a:p>
        </p:txBody>
      </p:sp>
      <p:graphicFrame>
        <p:nvGraphicFramePr>
          <p:cNvPr id="1693696" name="Object 0"/>
          <p:cNvGraphicFramePr>
            <a:graphicFrameLocks noChangeAspect="1"/>
          </p:cNvGraphicFramePr>
          <p:nvPr>
            <p:ph sz="half" idx="2"/>
          </p:nvPr>
        </p:nvGraphicFramePr>
        <p:xfrm>
          <a:off x="2667000" y="5029200"/>
          <a:ext cx="5867400" cy="1222375"/>
        </p:xfrm>
        <a:graphic>
          <a:graphicData uri="http://schemas.openxmlformats.org/presentationml/2006/ole">
            <p:oleObj spid="_x0000_s1693696" name="Equation" r:id="rId3" imgW="3288960" imgH="685800" progId="Equation.3">
              <p:embed/>
            </p:oleObj>
          </a:graphicData>
        </a:graphic>
      </p:graphicFrame>
      <p:sp>
        <p:nvSpPr>
          <p:cNvPr id="1674266" name="Text Box 26"/>
          <p:cNvSpPr txBox="1">
            <a:spLocks noChangeArrowheads="1"/>
          </p:cNvSpPr>
          <p:nvPr/>
        </p:nvSpPr>
        <p:spPr bwMode="auto">
          <a:xfrm>
            <a:off x="381000" y="5029200"/>
            <a:ext cx="2057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K=2 clusters:</a:t>
            </a:r>
          </a:p>
        </p:txBody>
      </p:sp>
      <p:graphicFrame>
        <p:nvGraphicFramePr>
          <p:cNvPr id="1693697" name="Object 1"/>
          <p:cNvGraphicFramePr>
            <a:graphicFrameLocks noChangeAspect="1"/>
          </p:cNvGraphicFramePr>
          <p:nvPr/>
        </p:nvGraphicFramePr>
        <p:xfrm>
          <a:off x="2690813" y="3502025"/>
          <a:ext cx="5233987" cy="1222375"/>
        </p:xfrm>
        <a:graphic>
          <a:graphicData uri="http://schemas.openxmlformats.org/presentationml/2006/ole">
            <p:oleObj spid="_x0000_s1693697" name="Equation" r:id="rId4" imgW="2933640" imgH="685800" progId="Equation.3">
              <p:embed/>
            </p:oleObj>
          </a:graphicData>
        </a:graphic>
      </p:graphicFrame>
      <p:sp>
        <p:nvSpPr>
          <p:cNvPr id="1674268" name="Text Box 28"/>
          <p:cNvSpPr txBox="1">
            <a:spLocks noChangeArrowheads="1"/>
          </p:cNvSpPr>
          <p:nvPr/>
        </p:nvSpPr>
        <p:spPr bwMode="auto">
          <a:xfrm>
            <a:off x="381000" y="3498850"/>
            <a:ext cx="2057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K=1 cluster: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266" name="Rectangle 2"/>
          <p:cNvSpPr>
            <a:spLocks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sz="2200"/>
              <a:t>A proximity graph based approach can also be used for cohesion and separation.</a:t>
            </a:r>
          </a:p>
          <a:p>
            <a:pPr marL="742950" lvl="1" indent="-285750"/>
            <a:r>
              <a:rPr lang="en-US" sz="1800"/>
              <a:t>Cluster cohesion is the sum of the weight of all links within a cluster.</a:t>
            </a:r>
          </a:p>
          <a:p>
            <a:pPr marL="742950" lvl="1" indent="-285750"/>
            <a:r>
              <a:rPr lang="en-US" sz="1800"/>
              <a:t>Cluster separation is the sum of the weights between nodes in the cluster and nodes outside the cluster.</a:t>
            </a:r>
          </a:p>
        </p:txBody>
      </p:sp>
      <p:sp>
        <p:nvSpPr>
          <p:cNvPr id="1675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Internal Measures: Cohesion and Separation</a:t>
            </a:r>
          </a:p>
        </p:txBody>
      </p:sp>
      <p:sp>
        <p:nvSpPr>
          <p:cNvPr id="1675268" name="Freeform 4" descr="5%"/>
          <p:cNvSpPr>
            <a:spLocks/>
          </p:cNvSpPr>
          <p:nvPr/>
        </p:nvSpPr>
        <p:spPr bwMode="auto">
          <a:xfrm rot="-5400000">
            <a:off x="3663157" y="3575843"/>
            <a:ext cx="1828800" cy="13827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69" name="Oval 5"/>
          <p:cNvSpPr>
            <a:spLocks noChangeArrowheads="1"/>
          </p:cNvSpPr>
          <p:nvPr/>
        </p:nvSpPr>
        <p:spPr bwMode="auto">
          <a:xfrm rot="-5400000">
            <a:off x="4953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70" name="Oval 6"/>
          <p:cNvSpPr>
            <a:spLocks noChangeArrowheads="1"/>
          </p:cNvSpPr>
          <p:nvPr/>
        </p:nvSpPr>
        <p:spPr bwMode="auto">
          <a:xfrm rot="-5400000">
            <a:off x="4876800" y="3733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71" name="Oval 7"/>
          <p:cNvSpPr>
            <a:spLocks noChangeArrowheads="1"/>
          </p:cNvSpPr>
          <p:nvPr/>
        </p:nvSpPr>
        <p:spPr bwMode="auto">
          <a:xfrm rot="-5400000">
            <a:off x="4038600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72" name="Oval 8"/>
          <p:cNvSpPr>
            <a:spLocks noChangeArrowheads="1"/>
          </p:cNvSpPr>
          <p:nvPr/>
        </p:nvSpPr>
        <p:spPr bwMode="auto">
          <a:xfrm rot="-5400000">
            <a:off x="5103813" y="4037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73" name="Freeform 9" descr="5%"/>
          <p:cNvSpPr>
            <a:spLocks/>
          </p:cNvSpPr>
          <p:nvPr/>
        </p:nvSpPr>
        <p:spPr bwMode="auto">
          <a:xfrm rot="5400000" flipV="1">
            <a:off x="6553200" y="3429000"/>
            <a:ext cx="1828800" cy="1676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74" name="Oval 10"/>
          <p:cNvSpPr>
            <a:spLocks noChangeArrowheads="1"/>
          </p:cNvSpPr>
          <p:nvPr/>
        </p:nvSpPr>
        <p:spPr bwMode="auto">
          <a:xfrm rot="5400000" flipV="1">
            <a:off x="80772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75" name="Oval 11"/>
          <p:cNvSpPr>
            <a:spLocks noChangeArrowheads="1"/>
          </p:cNvSpPr>
          <p:nvPr/>
        </p:nvSpPr>
        <p:spPr bwMode="auto">
          <a:xfrm rot="5400000" flipV="1">
            <a:off x="6716713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76" name="Oval 12"/>
          <p:cNvSpPr>
            <a:spLocks noChangeArrowheads="1"/>
          </p:cNvSpPr>
          <p:nvPr/>
        </p:nvSpPr>
        <p:spPr bwMode="auto">
          <a:xfrm rot="5400000" flipV="1">
            <a:off x="7239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77" name="Oval 13"/>
          <p:cNvSpPr>
            <a:spLocks noChangeArrowheads="1"/>
          </p:cNvSpPr>
          <p:nvPr/>
        </p:nvSpPr>
        <p:spPr bwMode="auto">
          <a:xfrm rot="5400000" flipV="1">
            <a:off x="72390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78" name="Line 14"/>
          <p:cNvSpPr>
            <a:spLocks noChangeShapeType="1"/>
          </p:cNvSpPr>
          <p:nvPr/>
        </p:nvSpPr>
        <p:spPr bwMode="auto">
          <a:xfrm>
            <a:off x="5029200" y="4495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79" name="Line 15"/>
          <p:cNvSpPr>
            <a:spLocks noChangeShapeType="1"/>
          </p:cNvSpPr>
          <p:nvPr/>
        </p:nvSpPr>
        <p:spPr bwMode="auto">
          <a:xfrm flipV="1">
            <a:off x="5029200" y="3962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80" name="Line 16"/>
          <p:cNvSpPr>
            <a:spLocks noChangeShapeType="1"/>
          </p:cNvSpPr>
          <p:nvPr/>
        </p:nvSpPr>
        <p:spPr bwMode="auto">
          <a:xfrm flipV="1">
            <a:off x="5029200" y="3581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81" name="Line 17"/>
          <p:cNvSpPr>
            <a:spLocks noChangeShapeType="1"/>
          </p:cNvSpPr>
          <p:nvPr/>
        </p:nvSpPr>
        <p:spPr bwMode="auto">
          <a:xfrm flipV="1">
            <a:off x="5029200" y="3962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82" name="Line 18"/>
          <p:cNvSpPr>
            <a:spLocks noChangeShapeType="1"/>
          </p:cNvSpPr>
          <p:nvPr/>
        </p:nvSpPr>
        <p:spPr bwMode="auto">
          <a:xfrm>
            <a:off x="5181600" y="4114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83" name="Line 19"/>
          <p:cNvSpPr>
            <a:spLocks noChangeShapeType="1"/>
          </p:cNvSpPr>
          <p:nvPr/>
        </p:nvSpPr>
        <p:spPr bwMode="auto">
          <a:xfrm flipV="1">
            <a:off x="5181600" y="3962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84" name="Line 20"/>
          <p:cNvSpPr>
            <a:spLocks noChangeShapeType="1"/>
          </p:cNvSpPr>
          <p:nvPr/>
        </p:nvSpPr>
        <p:spPr bwMode="auto">
          <a:xfrm flipV="1">
            <a:off x="5181600" y="3581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85" name="Line 21"/>
          <p:cNvSpPr>
            <a:spLocks noChangeShapeType="1"/>
          </p:cNvSpPr>
          <p:nvPr/>
        </p:nvSpPr>
        <p:spPr bwMode="auto">
          <a:xfrm flipV="1">
            <a:off x="5181600" y="3962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86" name="Line 22"/>
          <p:cNvSpPr>
            <a:spLocks noChangeShapeType="1"/>
          </p:cNvSpPr>
          <p:nvPr/>
        </p:nvSpPr>
        <p:spPr bwMode="auto">
          <a:xfrm>
            <a:off x="4114800" y="4191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87" name="Line 23"/>
          <p:cNvSpPr>
            <a:spLocks noChangeShapeType="1"/>
          </p:cNvSpPr>
          <p:nvPr/>
        </p:nvSpPr>
        <p:spPr bwMode="auto">
          <a:xfrm flipV="1">
            <a:off x="4114800" y="3962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88" name="Line 24"/>
          <p:cNvSpPr>
            <a:spLocks noChangeShapeType="1"/>
          </p:cNvSpPr>
          <p:nvPr/>
        </p:nvSpPr>
        <p:spPr bwMode="auto">
          <a:xfrm flipV="1">
            <a:off x="4114800" y="3581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89" name="Line 25"/>
          <p:cNvSpPr>
            <a:spLocks noChangeShapeType="1"/>
          </p:cNvSpPr>
          <p:nvPr/>
        </p:nvSpPr>
        <p:spPr bwMode="auto">
          <a:xfrm flipV="1">
            <a:off x="4114800" y="3962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90" name="Line 26"/>
          <p:cNvSpPr>
            <a:spLocks noChangeShapeType="1"/>
          </p:cNvSpPr>
          <p:nvPr/>
        </p:nvSpPr>
        <p:spPr bwMode="auto">
          <a:xfrm>
            <a:off x="4953000" y="3733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91" name="Line 27"/>
          <p:cNvSpPr>
            <a:spLocks noChangeShapeType="1"/>
          </p:cNvSpPr>
          <p:nvPr/>
        </p:nvSpPr>
        <p:spPr bwMode="auto">
          <a:xfrm>
            <a:off x="4953000" y="3733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92" name="Line 28"/>
          <p:cNvSpPr>
            <a:spLocks noChangeShapeType="1"/>
          </p:cNvSpPr>
          <p:nvPr/>
        </p:nvSpPr>
        <p:spPr bwMode="auto">
          <a:xfrm flipV="1">
            <a:off x="4953000" y="3581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93" name="Line 29"/>
          <p:cNvSpPr>
            <a:spLocks noChangeShapeType="1"/>
          </p:cNvSpPr>
          <p:nvPr/>
        </p:nvSpPr>
        <p:spPr bwMode="auto">
          <a:xfrm>
            <a:off x="4953000" y="3733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94" name="Freeform 30" descr="5%"/>
          <p:cNvSpPr>
            <a:spLocks/>
          </p:cNvSpPr>
          <p:nvPr/>
        </p:nvSpPr>
        <p:spPr bwMode="auto">
          <a:xfrm rot="-5400000">
            <a:off x="691357" y="3728243"/>
            <a:ext cx="1828800" cy="13827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295" name="Oval 31"/>
          <p:cNvSpPr>
            <a:spLocks noChangeArrowheads="1"/>
          </p:cNvSpPr>
          <p:nvPr/>
        </p:nvSpPr>
        <p:spPr bwMode="auto">
          <a:xfrm rot="-5400000">
            <a:off x="1981200" y="4648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96" name="Oval 32"/>
          <p:cNvSpPr>
            <a:spLocks noChangeArrowheads="1"/>
          </p:cNvSpPr>
          <p:nvPr/>
        </p:nvSpPr>
        <p:spPr bwMode="auto">
          <a:xfrm rot="-5400000">
            <a:off x="19050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97" name="Oval 33"/>
          <p:cNvSpPr>
            <a:spLocks noChangeArrowheads="1"/>
          </p:cNvSpPr>
          <p:nvPr/>
        </p:nvSpPr>
        <p:spPr bwMode="auto">
          <a:xfrm rot="-5400000">
            <a:off x="1066800" y="4343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98" name="Oval 34"/>
          <p:cNvSpPr>
            <a:spLocks noChangeArrowheads="1"/>
          </p:cNvSpPr>
          <p:nvPr/>
        </p:nvSpPr>
        <p:spPr bwMode="auto">
          <a:xfrm rot="-5400000">
            <a:off x="2132013" y="4189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5299" name="Line 35"/>
          <p:cNvSpPr>
            <a:spLocks noChangeShapeType="1"/>
          </p:cNvSpPr>
          <p:nvPr/>
        </p:nvSpPr>
        <p:spPr bwMode="auto">
          <a:xfrm flipV="1">
            <a:off x="1143000" y="3962400"/>
            <a:ext cx="7620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300" name="Line 36"/>
          <p:cNvSpPr>
            <a:spLocks noChangeShapeType="1"/>
          </p:cNvSpPr>
          <p:nvPr/>
        </p:nvSpPr>
        <p:spPr bwMode="auto">
          <a:xfrm flipH="1" flipV="1">
            <a:off x="1905000" y="3962400"/>
            <a:ext cx="762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301" name="Line 37"/>
          <p:cNvSpPr>
            <a:spLocks noChangeShapeType="1"/>
          </p:cNvSpPr>
          <p:nvPr/>
        </p:nvSpPr>
        <p:spPr bwMode="auto">
          <a:xfrm>
            <a:off x="1143000" y="4343400"/>
            <a:ext cx="8382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302" name="Line 38"/>
          <p:cNvSpPr>
            <a:spLocks noChangeShapeType="1"/>
          </p:cNvSpPr>
          <p:nvPr/>
        </p:nvSpPr>
        <p:spPr bwMode="auto">
          <a:xfrm flipH="1" flipV="1">
            <a:off x="1905000" y="3962400"/>
            <a:ext cx="2286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303" name="Line 39"/>
          <p:cNvSpPr>
            <a:spLocks noChangeShapeType="1"/>
          </p:cNvSpPr>
          <p:nvPr/>
        </p:nvSpPr>
        <p:spPr bwMode="auto">
          <a:xfrm flipH="1">
            <a:off x="1143000" y="4267200"/>
            <a:ext cx="9906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304" name="Line 40"/>
          <p:cNvSpPr>
            <a:spLocks noChangeShapeType="1"/>
          </p:cNvSpPr>
          <p:nvPr/>
        </p:nvSpPr>
        <p:spPr bwMode="auto">
          <a:xfrm flipH="1">
            <a:off x="1981200" y="4267200"/>
            <a:ext cx="1524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5305" name="Rectangle 41"/>
          <p:cNvSpPr>
            <a:spLocks noChangeArrowheads="1"/>
          </p:cNvSpPr>
          <p:nvPr/>
        </p:nvSpPr>
        <p:spPr bwMode="auto">
          <a:xfrm>
            <a:off x="990600" y="5486400"/>
            <a:ext cx="12017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cohesion</a:t>
            </a:r>
          </a:p>
        </p:txBody>
      </p:sp>
      <p:sp>
        <p:nvSpPr>
          <p:cNvPr id="1675306" name="Rectangle 42"/>
          <p:cNvSpPr>
            <a:spLocks noChangeArrowheads="1"/>
          </p:cNvSpPr>
          <p:nvPr/>
        </p:nvSpPr>
        <p:spPr bwMode="auto">
          <a:xfrm>
            <a:off x="5029200" y="5486400"/>
            <a:ext cx="1370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separation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sz="2000"/>
              <a:t>Silhouette Coefficient combine ideas of both cohesion and separation, but for individual points, as well as clusters and clusterings</a:t>
            </a:r>
          </a:p>
          <a:p>
            <a:pPr marL="342900" indent="-342900">
              <a:spcBef>
                <a:spcPct val="0"/>
              </a:spcBef>
            </a:pPr>
            <a:r>
              <a:rPr lang="en-US" sz="2000"/>
              <a:t>For an individual point, </a:t>
            </a:r>
            <a:r>
              <a:rPr lang="en-US" sz="2000" i="1"/>
              <a:t>i</a:t>
            </a:r>
          </a:p>
          <a:p>
            <a:pPr marL="742950" lvl="1" indent="-285750"/>
            <a:r>
              <a:rPr lang="en-US" sz="1800"/>
              <a:t>Calculate </a:t>
            </a:r>
            <a:r>
              <a:rPr lang="en-US" sz="1800" b="1" i="1"/>
              <a:t>a</a:t>
            </a:r>
            <a:r>
              <a:rPr lang="en-US" sz="1800"/>
              <a:t> = average distance of </a:t>
            </a:r>
            <a:r>
              <a:rPr lang="en-US" sz="1800" i="1"/>
              <a:t>i</a:t>
            </a:r>
            <a:r>
              <a:rPr lang="en-US" sz="1800"/>
              <a:t> to the points in its cluster</a:t>
            </a:r>
          </a:p>
          <a:p>
            <a:pPr marL="742950" lvl="1" indent="-285750"/>
            <a:r>
              <a:rPr lang="en-US" sz="1800"/>
              <a:t>Calculate </a:t>
            </a:r>
            <a:r>
              <a:rPr lang="en-US" sz="1800" b="1" i="1"/>
              <a:t>b</a:t>
            </a:r>
            <a:r>
              <a:rPr lang="en-US" sz="1800"/>
              <a:t> = min (average distance of </a:t>
            </a:r>
            <a:r>
              <a:rPr lang="en-US" sz="1800" i="1"/>
              <a:t>i </a:t>
            </a:r>
            <a:r>
              <a:rPr lang="en-US" sz="1800"/>
              <a:t> to points in another cluster)</a:t>
            </a:r>
          </a:p>
          <a:p>
            <a:pPr marL="742950" lvl="1" indent="-285750"/>
            <a:r>
              <a:rPr lang="en-US" sz="1800"/>
              <a:t>The silhouette coefficient for a point is then given by </a:t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>s = 1 – a/b   if a &lt; b,   </a:t>
            </a:r>
            <a:r>
              <a:rPr lang="en-US" sz="1400"/>
              <a:t>(or s = b/a - 1    if a </a:t>
            </a:r>
            <a:r>
              <a:rPr lang="en-US" sz="1400">
                <a:sym typeface="Symbol" pitchFamily="18" charset="2"/>
              </a:rPr>
              <a:t> </a:t>
            </a:r>
            <a:r>
              <a:rPr lang="en-US" sz="1400"/>
              <a:t>b, not the usual case)</a:t>
            </a:r>
            <a:r>
              <a:rPr lang="en-US" sz="1800"/>
              <a:t> </a:t>
            </a:r>
          </a:p>
          <a:p>
            <a:pPr marL="742950" lvl="1" indent="-285750"/>
            <a:endParaRPr lang="en-US" sz="1800"/>
          </a:p>
          <a:p>
            <a:pPr marL="742950" lvl="1" indent="-285750"/>
            <a:r>
              <a:rPr lang="en-US" sz="1800"/>
              <a:t>Typically between 0 and 1. </a:t>
            </a:r>
          </a:p>
          <a:p>
            <a:pPr marL="742950" lvl="1" indent="-285750"/>
            <a:r>
              <a:rPr lang="en-US" sz="1800"/>
              <a:t>The closer to 1 the better.</a:t>
            </a:r>
          </a:p>
          <a:p>
            <a:pPr marL="342900" indent="-342900">
              <a:spcBef>
                <a:spcPct val="0"/>
              </a:spcBef>
            </a:pPr>
            <a:endParaRPr lang="en-US" sz="2200"/>
          </a:p>
          <a:p>
            <a:pPr marL="342900" indent="-342900">
              <a:spcBef>
                <a:spcPct val="0"/>
              </a:spcBef>
            </a:pPr>
            <a:endParaRPr lang="en-US" sz="2200"/>
          </a:p>
          <a:p>
            <a:pPr marL="342900" indent="-342900">
              <a:spcBef>
                <a:spcPct val="0"/>
              </a:spcBef>
            </a:pPr>
            <a:r>
              <a:rPr lang="en-US" sz="2200"/>
              <a:t>Can calculate the Average Silhouette width for a cluster or a clustering</a:t>
            </a:r>
          </a:p>
        </p:txBody>
      </p:sp>
      <p:sp>
        <p:nvSpPr>
          <p:cNvPr id="1676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Internal Measures: Silhouette Coefficient</a:t>
            </a:r>
          </a:p>
        </p:txBody>
      </p:sp>
      <p:graphicFrame>
        <p:nvGraphicFramePr>
          <p:cNvPr id="1694720" name="Object 0"/>
          <p:cNvGraphicFramePr>
            <a:graphicFrameLocks noChangeAspect="1"/>
          </p:cNvGraphicFramePr>
          <p:nvPr/>
        </p:nvGraphicFramePr>
        <p:xfrm>
          <a:off x="4572000" y="3962400"/>
          <a:ext cx="2733675" cy="1098550"/>
        </p:xfrm>
        <a:graphic>
          <a:graphicData uri="http://schemas.openxmlformats.org/presentationml/2006/ole">
            <p:oleObj spid="_x0000_s1694720" name="VISIO" r:id="rId3" imgW="3692160" imgH="1484640" progId="Visio.Drawing.6">
              <p:embed/>
            </p:oleObj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External Measures of Cluster Validity: Entropy and Purity</a:t>
            </a:r>
          </a:p>
        </p:txBody>
      </p:sp>
      <p:graphicFrame>
        <p:nvGraphicFramePr>
          <p:cNvPr id="1695744" name="Object 0"/>
          <p:cNvGraphicFramePr>
            <a:graphicFrameLocks noChangeAspect="1"/>
          </p:cNvGraphicFramePr>
          <p:nvPr/>
        </p:nvGraphicFramePr>
        <p:xfrm>
          <a:off x="609600" y="1219200"/>
          <a:ext cx="7753350" cy="4953000"/>
        </p:xfrm>
        <a:graphic>
          <a:graphicData uri="http://schemas.openxmlformats.org/presentationml/2006/ole">
            <p:oleObj spid="_x0000_s1695744" name="Bitmap Image" r:id="rId3" imgW="9304826" imgH="6119390" progId="Paint.Picture">
              <p:embed/>
            </p:oleObj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338" name="Rectangle 2"/>
          <p:cNvSpPr>
            <a:spLocks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/>
          <a:lstStyle/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/>
              <a:t>   “The validation of clustering structures is the most difficult and frustrating part of cluster analysis. </a:t>
            </a:r>
          </a:p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/>
              <a:t>   Without a strong effort in this direction, cluster analysis will remain a black art accessible only to those true believers who have experience and great courage.”</a:t>
            </a:r>
          </a:p>
          <a:p>
            <a:pPr marL="342900" indent="-342900">
              <a:spcBef>
                <a:spcPct val="0"/>
              </a:spcBef>
              <a:buSzPct val="85000"/>
            </a:pPr>
            <a:endParaRPr lang="en-US"/>
          </a:p>
          <a:p>
            <a:pPr marL="342900" indent="-342900">
              <a:spcBef>
                <a:spcPct val="0"/>
              </a:spcBef>
              <a:buSzPct val="85000"/>
              <a:buFont typeface="Monotype Sorts" pitchFamily="2" charset="2"/>
              <a:buNone/>
            </a:pPr>
            <a:r>
              <a:rPr lang="en-US" i="1"/>
              <a:t>Algorithms for Clustering Data</a:t>
            </a:r>
            <a:r>
              <a:rPr lang="en-US"/>
              <a:t>, Jain and Dubes</a:t>
            </a:r>
          </a:p>
        </p:txBody>
      </p:sp>
      <p:sp>
        <p:nvSpPr>
          <p:cNvPr id="1678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Final Comment on Cluster Validity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Types of Clusters: Well-Separated</a:t>
            </a:r>
          </a:p>
        </p:txBody>
      </p:sp>
      <p:sp>
        <p:nvSpPr>
          <p:cNvPr id="154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/>
              <a:t>Well-Separated Clusters: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A cluster is a set of points such that any point in a cluster is closer (or more similar) to every other point in the cluster than to any point not in the cluster.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/>
          </a:p>
        </p:txBody>
      </p:sp>
      <p:sp>
        <p:nvSpPr>
          <p:cNvPr id="1542148" name="Oval 4"/>
          <p:cNvSpPr>
            <a:spLocks noChangeAspect="1" noChangeArrowheads="1"/>
          </p:cNvSpPr>
          <p:nvPr/>
        </p:nvSpPr>
        <p:spPr bwMode="auto">
          <a:xfrm>
            <a:off x="1447800" y="4570413"/>
            <a:ext cx="1143000" cy="1143000"/>
          </a:xfrm>
          <a:prstGeom prst="ellipse">
            <a:avLst/>
          </a:prstGeom>
          <a:solidFill>
            <a:srgbClr val="00CC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2149" name="Oval 5"/>
          <p:cNvSpPr>
            <a:spLocks noChangeAspect="1" noChangeArrowheads="1"/>
          </p:cNvSpPr>
          <p:nvPr/>
        </p:nvSpPr>
        <p:spPr bwMode="auto">
          <a:xfrm>
            <a:off x="6018213" y="4570413"/>
            <a:ext cx="1143000" cy="11430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2150" name="Oval 6"/>
          <p:cNvSpPr>
            <a:spLocks noChangeAspect="1" noChangeArrowheads="1"/>
          </p:cNvSpPr>
          <p:nvPr/>
        </p:nvSpPr>
        <p:spPr bwMode="auto">
          <a:xfrm>
            <a:off x="3506788" y="2971800"/>
            <a:ext cx="1143000" cy="1143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2151" name="Text Box 7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3 well-separated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Types of Clusters: Center-Based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/>
              <a:t>Center-based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 A cluster is a set of objects such that an object in a cluster is closer (more similar) to the “center” of a cluster, than to the center of any other cluster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The center of a cluster is often a </a:t>
            </a:r>
            <a:r>
              <a:rPr lang="en-US" sz="2000">
                <a:solidFill>
                  <a:srgbClr val="FF0000"/>
                </a:solidFill>
              </a:rPr>
              <a:t>centroid</a:t>
            </a:r>
            <a:r>
              <a:rPr lang="en-US" sz="2000"/>
              <a:t>, the average of all the points in the cluster, or a </a:t>
            </a:r>
            <a:r>
              <a:rPr lang="en-US" sz="2000">
                <a:solidFill>
                  <a:srgbClr val="FF0000"/>
                </a:solidFill>
              </a:rPr>
              <a:t>medoid</a:t>
            </a:r>
            <a:r>
              <a:rPr lang="en-US" sz="2000"/>
              <a:t>, the most “representative” point of a cluster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1543172" name="Oval 4"/>
          <p:cNvSpPr>
            <a:spLocks noChangeAspect="1" noChangeArrowheads="1"/>
          </p:cNvSpPr>
          <p:nvPr/>
        </p:nvSpPr>
        <p:spPr bwMode="auto"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173" name="Oval 5"/>
          <p:cNvSpPr>
            <a:spLocks noChangeAspect="1" noChangeArrowheads="1"/>
          </p:cNvSpPr>
          <p:nvPr/>
        </p:nvSpPr>
        <p:spPr bwMode="auto"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174" name="Oval 6"/>
          <p:cNvSpPr>
            <a:spLocks noChangeAspect="1" noChangeArrowheads="1"/>
          </p:cNvSpPr>
          <p:nvPr/>
        </p:nvSpPr>
        <p:spPr bwMode="auto">
          <a:xfrm>
            <a:off x="5322888" y="4329113"/>
            <a:ext cx="1166812" cy="1100137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175" name="Oval 7"/>
          <p:cNvSpPr>
            <a:spLocks noChangeAspect="1" noChangeArrowheads="1"/>
          </p:cNvSpPr>
          <p:nvPr/>
        </p:nvSpPr>
        <p:spPr bwMode="auto">
          <a:xfrm>
            <a:off x="6694488" y="4329113"/>
            <a:ext cx="1166812" cy="1100137"/>
          </a:xfrm>
          <a:prstGeom prst="ellipse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176" name="Text Box 8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4 center-based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Types of Clusters: Contiguity-Based</a:t>
            </a:r>
          </a:p>
        </p:txBody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/>
              <a:t>Contiguous Cluster (Nearest neighbor or Transitive)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A cluster is a set of points such that a point in a cluster is closer (or more similar) to one or more other points in the cluster than to any point not in the cluster.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/>
          </a:p>
        </p:txBody>
      </p:sp>
      <p:grpSp>
        <p:nvGrpSpPr>
          <p:cNvPr id="1544207" name="Group 15"/>
          <p:cNvGrpSpPr>
            <a:grpSpLocks/>
          </p:cNvGrpSpPr>
          <p:nvPr/>
        </p:nvGrpSpPr>
        <p:grpSpPr bwMode="auto">
          <a:xfrm>
            <a:off x="381000" y="3810000"/>
            <a:ext cx="8534400" cy="1219200"/>
            <a:chOff x="950" y="2544"/>
            <a:chExt cx="4106" cy="576"/>
          </a:xfrm>
        </p:grpSpPr>
        <p:sp>
          <p:nvSpPr>
            <p:cNvPr id="1544196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264" y="12"/>
                </a:cxn>
                <a:cxn ang="0">
                  <a:pos x="228" y="36"/>
                </a:cxn>
                <a:cxn ang="0">
                  <a:pos x="168" y="180"/>
                </a:cxn>
                <a:cxn ang="0">
                  <a:pos x="180" y="324"/>
                </a:cxn>
                <a:cxn ang="0">
                  <a:pos x="300" y="504"/>
                </a:cxn>
                <a:cxn ang="0">
                  <a:pos x="300" y="708"/>
                </a:cxn>
                <a:cxn ang="0">
                  <a:pos x="252" y="720"/>
                </a:cxn>
                <a:cxn ang="0">
                  <a:pos x="0" y="744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99CC00"/>
              </a:solidFill>
              <a:prstDash val="lgDashDot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4197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264" y="12"/>
                </a:cxn>
                <a:cxn ang="0">
                  <a:pos x="228" y="36"/>
                </a:cxn>
                <a:cxn ang="0">
                  <a:pos x="168" y="180"/>
                </a:cxn>
                <a:cxn ang="0">
                  <a:pos x="180" y="324"/>
                </a:cxn>
                <a:cxn ang="0">
                  <a:pos x="300" y="504"/>
                </a:cxn>
                <a:cxn ang="0">
                  <a:pos x="300" y="708"/>
                </a:cxn>
                <a:cxn ang="0">
                  <a:pos x="252" y="720"/>
                </a:cxn>
                <a:cxn ang="0">
                  <a:pos x="0" y="744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4198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264" y="12"/>
                </a:cxn>
                <a:cxn ang="0">
                  <a:pos x="228" y="36"/>
                </a:cxn>
                <a:cxn ang="0">
                  <a:pos x="168" y="180"/>
                </a:cxn>
                <a:cxn ang="0">
                  <a:pos x="180" y="324"/>
                </a:cxn>
                <a:cxn ang="0">
                  <a:pos x="300" y="504"/>
                </a:cxn>
                <a:cxn ang="0">
                  <a:pos x="300" y="708"/>
                </a:cxn>
                <a:cxn ang="0">
                  <a:pos x="252" y="720"/>
                </a:cxn>
                <a:cxn ang="0">
                  <a:pos x="0" y="744"/>
                </a:cxn>
              </a:cxnLst>
              <a:rect l="0" t="0" r="r" b="b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4199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4200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G0" fmla="+- 5892 0 0"/>
                <a:gd name="G1" fmla="+- 9924669 0 0"/>
                <a:gd name="G2" fmla="+- 0 0 9924669"/>
                <a:gd name="T0" fmla="*/ 0 256 1"/>
                <a:gd name="T1" fmla="*/ 180 256 1"/>
                <a:gd name="G3" fmla="+- 9924669 T0 T1"/>
                <a:gd name="T2" fmla="*/ 0 256 1"/>
                <a:gd name="T3" fmla="*/ 90 256 1"/>
                <a:gd name="G4" fmla="+- 9924669 T2 T3"/>
                <a:gd name="G5" fmla="*/ G4 2 1"/>
                <a:gd name="T4" fmla="*/ 90 256 1"/>
                <a:gd name="T5" fmla="*/ 0 256 1"/>
                <a:gd name="G6" fmla="+- 9924669 T4 T5"/>
                <a:gd name="G7" fmla="*/ G6 2 1"/>
                <a:gd name="G8" fmla="abs 992466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892"/>
                <a:gd name="G18" fmla="*/ 5892 1 2"/>
                <a:gd name="G19" fmla="+- G18 5400 0"/>
                <a:gd name="G20" fmla="cos G19 9924669"/>
                <a:gd name="G21" fmla="sin G19 9924669"/>
                <a:gd name="G22" fmla="+- G20 10800 0"/>
                <a:gd name="G23" fmla="+- G21 10800 0"/>
                <a:gd name="G24" fmla="+- 10800 0 G20"/>
                <a:gd name="G25" fmla="+- 5892 10800 0"/>
                <a:gd name="G26" fmla="?: G9 G17 G25"/>
                <a:gd name="G27" fmla="?: G9 0 21600"/>
                <a:gd name="G28" fmla="cos 10800 9924669"/>
                <a:gd name="G29" fmla="sin 10800 9924669"/>
                <a:gd name="G30" fmla="sin 5892 9924669"/>
                <a:gd name="G31" fmla="+- G28 10800 0"/>
                <a:gd name="G32" fmla="+- G29 10800 0"/>
                <a:gd name="G33" fmla="+- G30 10800 0"/>
                <a:gd name="G34" fmla="?: G4 0 G31"/>
                <a:gd name="G35" fmla="?: 9924669 G34 0"/>
                <a:gd name="G36" fmla="?: G6 G35 G31"/>
                <a:gd name="G37" fmla="+- 21600 0 G36"/>
                <a:gd name="G38" fmla="?: G4 0 G33"/>
                <a:gd name="G39" fmla="?: 992466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469 w 21600"/>
                <a:gd name="T15" fmla="*/ 14790 h 21600"/>
                <a:gd name="T16" fmla="*/ 10800 w 21600"/>
                <a:gd name="T17" fmla="*/ 4908 h 21600"/>
                <a:gd name="T18" fmla="*/ 18131 w 21600"/>
                <a:gd name="T19" fmla="*/ 1479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4201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4202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4203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4204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4205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4206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4208" name="Text Box 16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8 contiguous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Types of Clusters: Density-Based</a:t>
            </a:r>
          </a:p>
        </p:txBody>
      </p:sp>
      <p:sp>
        <p:nvSpPr>
          <p:cNvPr id="1545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/>
              <a:t>Density-based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A cluster is a dense region of points, which is separated by low-density regions, from other regions of high density.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Used when the clusters are irregular or intertwined, and when noise and outliers are present. </a:t>
            </a:r>
          </a:p>
        </p:txBody>
      </p:sp>
      <p:grpSp>
        <p:nvGrpSpPr>
          <p:cNvPr id="1545228" name="Group 12"/>
          <p:cNvGrpSpPr>
            <a:grpSpLocks/>
          </p:cNvGrpSpPr>
          <p:nvPr/>
        </p:nvGrpSpPr>
        <p:grpSpPr bwMode="auto">
          <a:xfrm>
            <a:off x="304800" y="3657600"/>
            <a:ext cx="8610600" cy="1676400"/>
            <a:chOff x="1056" y="3072"/>
            <a:chExt cx="3840" cy="720"/>
          </a:xfrm>
        </p:grpSpPr>
        <p:sp>
          <p:nvSpPr>
            <p:cNvPr id="1545218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221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5222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G0" fmla="+- 5892 0 0"/>
                <a:gd name="G1" fmla="+- 9924669 0 0"/>
                <a:gd name="G2" fmla="+- 0 0 9924669"/>
                <a:gd name="T0" fmla="*/ 0 256 1"/>
                <a:gd name="T1" fmla="*/ 180 256 1"/>
                <a:gd name="G3" fmla="+- 9924669 T0 T1"/>
                <a:gd name="T2" fmla="*/ 0 256 1"/>
                <a:gd name="T3" fmla="*/ 90 256 1"/>
                <a:gd name="G4" fmla="+- 9924669 T2 T3"/>
                <a:gd name="G5" fmla="*/ G4 2 1"/>
                <a:gd name="T4" fmla="*/ 90 256 1"/>
                <a:gd name="T5" fmla="*/ 0 256 1"/>
                <a:gd name="G6" fmla="+- 9924669 T4 T5"/>
                <a:gd name="G7" fmla="*/ G6 2 1"/>
                <a:gd name="G8" fmla="abs 992466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892"/>
                <a:gd name="G18" fmla="*/ 5892 1 2"/>
                <a:gd name="G19" fmla="+- G18 5400 0"/>
                <a:gd name="G20" fmla="cos G19 9924669"/>
                <a:gd name="G21" fmla="sin G19 9924669"/>
                <a:gd name="G22" fmla="+- G20 10800 0"/>
                <a:gd name="G23" fmla="+- G21 10800 0"/>
                <a:gd name="G24" fmla="+- 10800 0 G20"/>
                <a:gd name="G25" fmla="+- 5892 10800 0"/>
                <a:gd name="G26" fmla="?: G9 G17 G25"/>
                <a:gd name="G27" fmla="?: G9 0 21600"/>
                <a:gd name="G28" fmla="cos 10800 9924669"/>
                <a:gd name="G29" fmla="sin 10800 9924669"/>
                <a:gd name="G30" fmla="sin 5892 9924669"/>
                <a:gd name="G31" fmla="+- G28 10800 0"/>
                <a:gd name="G32" fmla="+- G29 10800 0"/>
                <a:gd name="G33" fmla="+- G30 10800 0"/>
                <a:gd name="G34" fmla="?: G4 0 G31"/>
                <a:gd name="G35" fmla="?: 9924669 G34 0"/>
                <a:gd name="G36" fmla="?: G6 G35 G31"/>
                <a:gd name="G37" fmla="+- 21600 0 G36"/>
                <a:gd name="G38" fmla="?: G4 0 G33"/>
                <a:gd name="G39" fmla="?: 992466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469 w 21600"/>
                <a:gd name="T15" fmla="*/ 14790 h 21600"/>
                <a:gd name="T16" fmla="*/ 10800 w 21600"/>
                <a:gd name="T17" fmla="*/ 4908 h 21600"/>
                <a:gd name="T18" fmla="*/ 18131 w 21600"/>
                <a:gd name="T19" fmla="*/ 1479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5223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5224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5225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5226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5227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5229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6 density-based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Types of Clusters: Conceptual Clusters</a:t>
            </a:r>
          </a:p>
        </p:txBody>
      </p:sp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/>
              <a:t>Shared Property or Conceptual Clusters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Finds clusters that share some common property or represent a particular concept.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/>
              <a:t>. </a:t>
            </a:r>
          </a:p>
        </p:txBody>
      </p:sp>
      <p:sp>
        <p:nvSpPr>
          <p:cNvPr id="1590285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2 Overlapping Circles</a:t>
            </a:r>
          </a:p>
        </p:txBody>
      </p:sp>
      <p:sp>
        <p:nvSpPr>
          <p:cNvPr id="1590287" name="AutoShape 15"/>
          <p:cNvSpPr>
            <a:spLocks noChangeArrowheads="1"/>
          </p:cNvSpPr>
          <p:nvPr/>
        </p:nvSpPr>
        <p:spPr bwMode="auto">
          <a:xfrm>
            <a:off x="2819400" y="2819400"/>
            <a:ext cx="2286000" cy="2057400"/>
          </a:xfrm>
          <a:custGeom>
            <a:avLst/>
            <a:gdLst>
              <a:gd name="G0" fmla="+- 3030 0 0"/>
              <a:gd name="G1" fmla="+- 21600 0 3030"/>
              <a:gd name="G2" fmla="+- 21600 0 303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0288" name="AutoShape 16"/>
          <p:cNvSpPr>
            <a:spLocks noChangeArrowheads="1"/>
          </p:cNvSpPr>
          <p:nvPr/>
        </p:nvSpPr>
        <p:spPr bwMode="auto">
          <a:xfrm>
            <a:off x="3886200" y="2819400"/>
            <a:ext cx="2286000" cy="2057400"/>
          </a:xfrm>
          <a:custGeom>
            <a:avLst/>
            <a:gdLst>
              <a:gd name="G0" fmla="+- 3030 0 0"/>
              <a:gd name="G1" fmla="+- 21600 0 3030"/>
              <a:gd name="G2" fmla="+- 21600 0 303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sz="2800"/>
              <a:t>Types of Clusters: Objective Function</a:t>
            </a:r>
          </a:p>
        </p:txBody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/>
              <a:t>Clusters Defined by an Objective Function</a:t>
            </a:r>
          </a:p>
          <a:p>
            <a:pPr lvl="1">
              <a:spcBef>
                <a:spcPct val="20000"/>
              </a:spcBef>
            </a:pPr>
            <a:r>
              <a:rPr lang="en-US" sz="2000"/>
              <a:t>Finds clusters that minimize or maximize an objective function. </a:t>
            </a:r>
          </a:p>
          <a:p>
            <a:pPr lvl="1"/>
            <a:r>
              <a:rPr lang="en-US" sz="2000"/>
              <a:t>Enumerate all possible ways of dividing the points into clusters and evaluate the `goodness' of each potential set of clusters by using the given objective function.  (NP Hard)</a:t>
            </a:r>
          </a:p>
          <a:p>
            <a:pPr lvl="1"/>
            <a:r>
              <a:rPr lang="en-US" sz="2000"/>
              <a:t> Can have global or local objectives.</a:t>
            </a:r>
          </a:p>
          <a:p>
            <a:pPr lvl="2"/>
            <a:r>
              <a:rPr lang="en-US" sz="1800"/>
              <a:t> Hierarchical clustering algorithms typically have local objectives</a:t>
            </a:r>
          </a:p>
          <a:p>
            <a:pPr lvl="2"/>
            <a:r>
              <a:rPr lang="en-US" sz="1800"/>
              <a:t> Partitional algorithms typically have global objectives</a:t>
            </a:r>
          </a:p>
          <a:p>
            <a:pPr lvl="1"/>
            <a:r>
              <a:rPr lang="en-US" sz="2000"/>
              <a:t>A variation of the global objective function approach is to fit the data to a parameterized model. </a:t>
            </a:r>
          </a:p>
          <a:p>
            <a:pPr lvl="2"/>
            <a:r>
              <a:rPr lang="en-US" sz="1800"/>
              <a:t> Parameters for the model are determined from the data. </a:t>
            </a:r>
          </a:p>
          <a:p>
            <a:pPr lvl="2"/>
            <a:r>
              <a:rPr lang="en-US" sz="1800"/>
              <a:t> Mixture models assume that the data is a ‘mixture' of a number of statistical distributions.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sz="2800"/>
              <a:t>Types of Clusters: Objective Function …</a:t>
            </a:r>
          </a:p>
        </p:txBody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Map the clustering problem to a different domain and solve a related problem in that domain</a:t>
            </a:r>
          </a:p>
          <a:p>
            <a:pPr lvl="1"/>
            <a:r>
              <a:rPr lang="en-US"/>
              <a:t>Proximity matrix defines a weighted graph, where the nodes are the points being clustered, and the weighted edges represent the proximities between points</a:t>
            </a:r>
          </a:p>
          <a:p>
            <a:pPr lvl="3" indent="-52388"/>
            <a:endParaRPr lang="en-US"/>
          </a:p>
          <a:p>
            <a:pPr lvl="1"/>
            <a:r>
              <a:rPr lang="en-US"/>
              <a:t> Clustering is equivalent to breaking the graph into connected components, one for each cluster. </a:t>
            </a:r>
          </a:p>
          <a:p>
            <a:pPr lvl="1"/>
            <a:endParaRPr lang="en-US"/>
          </a:p>
          <a:p>
            <a:pPr lvl="1"/>
            <a:r>
              <a:rPr lang="en-US"/>
              <a:t>Want to minimize the edge weight between clusters and maximize the edge weight within clusters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Characteristics of the Input Data Are Important</a:t>
            </a:r>
          </a:p>
        </p:txBody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Type of proximity or density measure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This is a derived measure, but central to clustering  </a:t>
            </a:r>
          </a:p>
          <a:p>
            <a:pPr>
              <a:lnSpc>
                <a:spcPct val="90000"/>
              </a:lnSpc>
            </a:pPr>
            <a:r>
              <a:rPr lang="en-US" sz="2400"/>
              <a:t>Sparseness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Dictates type of similarity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Adds to efficiency</a:t>
            </a:r>
          </a:p>
          <a:p>
            <a:pPr>
              <a:lnSpc>
                <a:spcPct val="90000"/>
              </a:lnSpc>
            </a:pPr>
            <a:r>
              <a:rPr lang="en-US" sz="2400"/>
              <a:t>Attribute type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Dictates type of similarity</a:t>
            </a:r>
          </a:p>
          <a:p>
            <a:pPr>
              <a:lnSpc>
                <a:spcPct val="90000"/>
              </a:lnSpc>
            </a:pPr>
            <a:r>
              <a:rPr lang="en-US" sz="2400"/>
              <a:t>Type of Data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Dictates type of similarity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Other characteristics, e.g., autocorrelation</a:t>
            </a:r>
          </a:p>
          <a:p>
            <a:pPr>
              <a:lnSpc>
                <a:spcPct val="90000"/>
              </a:lnSpc>
            </a:pPr>
            <a:r>
              <a:rPr lang="en-US" sz="2400"/>
              <a:t>Dimensionality</a:t>
            </a:r>
          </a:p>
          <a:p>
            <a:pPr>
              <a:lnSpc>
                <a:spcPct val="90000"/>
              </a:lnSpc>
            </a:pPr>
            <a:r>
              <a:rPr lang="en-US" sz="2400"/>
              <a:t>Noise and Outliers</a:t>
            </a:r>
          </a:p>
          <a:p>
            <a:pPr>
              <a:lnSpc>
                <a:spcPct val="90000"/>
              </a:lnSpc>
            </a:pPr>
            <a:r>
              <a:rPr lang="en-US" sz="2400"/>
              <a:t>Type of Distribution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Algorithms</a:t>
            </a:r>
          </a:p>
        </p:txBody>
      </p:sp>
      <p:sp>
        <p:nvSpPr>
          <p:cNvPr id="1591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K-means and its variants</a:t>
            </a:r>
          </a:p>
          <a:p>
            <a:pPr lvl="4"/>
            <a:endParaRPr lang="en-US"/>
          </a:p>
          <a:p>
            <a:r>
              <a:rPr lang="en-US"/>
              <a:t>Hierarchical clustering</a:t>
            </a:r>
          </a:p>
          <a:p>
            <a:pPr lvl="4"/>
            <a:endParaRPr lang="en-US"/>
          </a:p>
          <a:p>
            <a:r>
              <a:rPr lang="en-US"/>
              <a:t>Density-based clustering</a:t>
            </a:r>
          </a:p>
          <a:p>
            <a:pPr lvl="4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Cluster Analysis?</a:t>
            </a:r>
          </a:p>
        </p:txBody>
      </p:sp>
      <p:sp>
        <p:nvSpPr>
          <p:cNvPr id="1534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1295400"/>
          </a:xfrm>
        </p:spPr>
        <p:txBody>
          <a:bodyPr/>
          <a:lstStyle/>
          <a:p>
            <a:r>
              <a:rPr lang="en-US" sz="240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1534982" name="Group 6"/>
          <p:cNvGrpSpPr>
            <a:grpSpLocks/>
          </p:cNvGrpSpPr>
          <p:nvPr/>
        </p:nvGrpSpPr>
        <p:grpSpPr bwMode="auto">
          <a:xfrm>
            <a:off x="3276600" y="3570288"/>
            <a:ext cx="3048000" cy="2678112"/>
            <a:chOff x="2160" y="2544"/>
            <a:chExt cx="1920" cy="1687"/>
          </a:xfrm>
        </p:grpSpPr>
        <p:sp>
          <p:nvSpPr>
            <p:cNvPr id="1534983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4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5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/>
              <a:ahLst/>
              <a:cxnLst>
                <a:cxn ang="0">
                  <a:pos x="510" y="0"/>
                </a:cxn>
                <a:cxn ang="0">
                  <a:pos x="0" y="535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6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7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8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9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0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1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2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3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4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5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6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7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8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9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0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1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2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3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4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5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6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7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8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09" name="Group 33"/>
          <p:cNvGrpSpPr>
            <a:grpSpLocks/>
          </p:cNvGrpSpPr>
          <p:nvPr/>
        </p:nvGrpSpPr>
        <p:grpSpPr bwMode="auto">
          <a:xfrm>
            <a:off x="5257800" y="2667000"/>
            <a:ext cx="3048000" cy="2514600"/>
            <a:chOff x="3312" y="1584"/>
            <a:chExt cx="1920" cy="1584"/>
          </a:xfrm>
        </p:grpSpPr>
        <p:sp>
          <p:nvSpPr>
            <p:cNvPr id="1535010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5011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1535012" name="Group 36"/>
          <p:cNvGrpSpPr>
            <a:grpSpLocks/>
          </p:cNvGrpSpPr>
          <p:nvPr/>
        </p:nvGrpSpPr>
        <p:grpSpPr bwMode="auto"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1535013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4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5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16" name="Group 40"/>
          <p:cNvGrpSpPr>
            <a:grpSpLocks/>
          </p:cNvGrpSpPr>
          <p:nvPr/>
        </p:nvGrpSpPr>
        <p:grpSpPr bwMode="auto">
          <a:xfrm>
            <a:off x="1295400" y="2971800"/>
            <a:ext cx="2286000" cy="1676400"/>
            <a:chOff x="816" y="1776"/>
            <a:chExt cx="1440" cy="1056"/>
          </a:xfrm>
        </p:grpSpPr>
        <p:sp>
          <p:nvSpPr>
            <p:cNvPr id="1535017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5018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K-means Clustering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/>
              <a:t>Partitional clustering approach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/>
              <a:t>Each cluster is associated with a </a:t>
            </a:r>
            <a:r>
              <a:rPr lang="en-US" sz="2200">
                <a:solidFill>
                  <a:srgbClr val="FFCC00"/>
                </a:solidFill>
              </a:rPr>
              <a:t>centroid</a:t>
            </a:r>
            <a:r>
              <a:rPr lang="en-US" sz="2200"/>
              <a:t> (center point)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/>
              <a:t>Number of clusters, K, must be specified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/>
              <a:t>The basic algorithm is very simple</a:t>
            </a:r>
          </a:p>
        </p:txBody>
      </p:sp>
      <p:graphicFrame>
        <p:nvGraphicFramePr>
          <p:cNvPr id="1682432" name="Object 1024"/>
          <p:cNvGraphicFramePr>
            <a:graphicFrameLocks noChangeAspect="1"/>
          </p:cNvGraphicFramePr>
          <p:nvPr/>
        </p:nvGraphicFramePr>
        <p:xfrm>
          <a:off x="457200" y="4133850"/>
          <a:ext cx="8153400" cy="2114550"/>
        </p:xfrm>
        <a:graphic>
          <a:graphicData uri="http://schemas.openxmlformats.org/presentationml/2006/ole">
            <p:oleObj spid="_x0000_s1682432" name="Bitmap Image" r:id="rId3" imgW="9784928" imgH="3177815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K-means Clustering – Details</a:t>
            </a:r>
          </a:p>
        </p:txBody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001000" cy="990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/>
              <a:t>Initial centroids are often chosen randomly.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1800"/>
              <a:t>Clusters produced vary from one run to another.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/>
              <a:t>The centroid is (typically) the mean of the points in the cluster.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/>
              <a:t>‘Closeness’ is measured by Euclidean distance, cosine similarity, correlation, etc.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/>
              <a:t>K-means will converge for common similarity measures mentioned above.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/>
              <a:t>Most of the convergence happens in the first few iterations.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1800"/>
              <a:t>Often the stopping condition is changed to ‘Until relatively few points change clusters’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/>
              <a:t>Complexity is O( n * K * I * d 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1800"/>
              <a:t>n = number of points, K = number of clusters, </a:t>
            </a:r>
            <a:br>
              <a:rPr lang="en-US" sz="1800"/>
            </a:br>
            <a:r>
              <a:rPr lang="en-US" sz="1800"/>
              <a:t>I = number of iterations, d = number of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Two different K-means Clusterings</a:t>
            </a:r>
          </a:p>
        </p:txBody>
      </p:sp>
      <p:pic>
        <p:nvPicPr>
          <p:cNvPr id="15943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7963" y="990600"/>
            <a:ext cx="3043237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594372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1594373" name="Group 5"/>
          <p:cNvGrpSpPr>
            <a:grpSpLocks/>
          </p:cNvGrpSpPr>
          <p:nvPr/>
        </p:nvGrpSpPr>
        <p:grpSpPr bwMode="auto">
          <a:xfrm>
            <a:off x="5105400" y="3660775"/>
            <a:ext cx="3048000" cy="2587625"/>
            <a:chOff x="3216" y="2306"/>
            <a:chExt cx="1920" cy="1630"/>
          </a:xfrm>
        </p:grpSpPr>
        <p:pic>
          <p:nvPicPr>
            <p:cNvPr id="1594374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594375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Sub-optimal Clustering</a:t>
              </a:r>
            </a:p>
          </p:txBody>
        </p:sp>
      </p:grpSp>
      <p:grpSp>
        <p:nvGrpSpPr>
          <p:cNvPr id="1594376" name="Group 8"/>
          <p:cNvGrpSpPr>
            <a:grpSpLocks/>
          </p:cNvGrpSpPr>
          <p:nvPr/>
        </p:nvGrpSpPr>
        <p:grpSpPr bwMode="auto">
          <a:xfrm>
            <a:off x="990600" y="3660775"/>
            <a:ext cx="3043238" cy="2587625"/>
            <a:chOff x="624" y="2306"/>
            <a:chExt cx="1917" cy="1630"/>
          </a:xfrm>
        </p:grpSpPr>
        <p:pic>
          <p:nvPicPr>
            <p:cNvPr id="1594377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594378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Optimal Clustering</a:t>
              </a:r>
            </a:p>
          </p:txBody>
        </p:sp>
      </p:grpSp>
      <p:sp>
        <p:nvSpPr>
          <p:cNvPr id="1594379" name="Text Box 11"/>
          <p:cNvSpPr txBox="1">
            <a:spLocks noChangeArrowheads="1"/>
          </p:cNvSpPr>
          <p:nvPr/>
        </p:nvSpPr>
        <p:spPr bwMode="auto">
          <a:xfrm>
            <a:off x="5257800" y="1524000"/>
            <a:ext cx="2209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Importance of Choosing Initial Centroids</a:t>
            </a:r>
          </a:p>
        </p:txBody>
      </p:sp>
      <p:sp>
        <p:nvSpPr>
          <p:cNvPr id="1595395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53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53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539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539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540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5401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06575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Importance of Choosing Initial Centroids</a:t>
            </a:r>
          </a:p>
        </p:txBody>
      </p:sp>
      <p:sp>
        <p:nvSpPr>
          <p:cNvPr id="1596419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6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64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1430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642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11430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642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642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6425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K-means Clusters</a:t>
            </a:r>
          </a:p>
        </p:txBody>
      </p:sp>
      <p:sp>
        <p:nvSpPr>
          <p:cNvPr id="159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Most common measure is Sum of Squared Error (SSE)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 each point, the error is the distance to the nearest cluster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To get SSE, we square these errors and sum them.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 i="1"/>
              <a:t>x </a:t>
            </a:r>
            <a:r>
              <a:rPr lang="en-US" sz="2000"/>
              <a:t>is a data point in cluster </a:t>
            </a:r>
            <a:r>
              <a:rPr lang="en-US" sz="2000" i="1"/>
              <a:t>C</a:t>
            </a:r>
            <a:r>
              <a:rPr lang="en-US" sz="2000" baseline="-25000"/>
              <a:t>i </a:t>
            </a:r>
            <a:r>
              <a:rPr lang="en-US" sz="2000"/>
              <a:t>and </a:t>
            </a:r>
            <a:r>
              <a:rPr lang="en-US" sz="2000" i="1"/>
              <a:t>m</a:t>
            </a:r>
            <a:r>
              <a:rPr lang="en-US" sz="2000" i="1" baseline="-25000"/>
              <a:t>i</a:t>
            </a:r>
            <a:r>
              <a:rPr lang="en-US" sz="2000"/>
              <a:t> is the representative point for cluster </a:t>
            </a:r>
            <a:r>
              <a:rPr lang="en-US" sz="2000" i="1"/>
              <a:t>C</a:t>
            </a:r>
            <a:r>
              <a:rPr lang="en-US" sz="2000" baseline="-25000"/>
              <a:t>i</a:t>
            </a:r>
            <a:r>
              <a:rPr lang="en-US" sz="2000"/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 can show that </a:t>
            </a:r>
            <a:r>
              <a:rPr lang="en-US" sz="1800" i="1"/>
              <a:t>m</a:t>
            </a:r>
            <a:r>
              <a:rPr lang="en-US" sz="1800" i="1" baseline="-25000"/>
              <a:t>i</a:t>
            </a:r>
            <a:r>
              <a:rPr lang="en-US" sz="1800" baseline="-25000"/>
              <a:t> </a:t>
            </a:r>
            <a:r>
              <a:rPr lang="en-US" sz="1800"/>
              <a:t>corresponds to the center (mean) of the cluster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Given two clusters, we can choose the one with the smallest error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One easy way to reduce SSE is to increase K, the number of clusters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 A good clustering with smaller K can have a lower SSE than a poor clustering with higher K</a:t>
            </a:r>
          </a:p>
        </p:txBody>
      </p:sp>
      <p:graphicFrame>
        <p:nvGraphicFramePr>
          <p:cNvPr id="1597444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298700" y="2362200"/>
          <a:ext cx="3175000" cy="960438"/>
        </p:xfrm>
        <a:graphic>
          <a:graphicData uri="http://schemas.openxmlformats.org/presentationml/2006/ole">
            <p:oleObj spid="_x0000_s1597444" name="Equation" r:id="rId3" imgW="15112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Importance of Choosing Initial Centroids …</a:t>
            </a:r>
          </a:p>
        </p:txBody>
      </p:sp>
      <p:sp>
        <p:nvSpPr>
          <p:cNvPr id="1598467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84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84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847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847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847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05000" y="1354138"/>
            <a:ext cx="5529263" cy="4148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Importance of Choosing Initial Centroids …</a:t>
            </a:r>
          </a:p>
        </p:txBody>
      </p:sp>
      <p:sp>
        <p:nvSpPr>
          <p:cNvPr id="1599491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9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94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2192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949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8100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949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9400" y="38100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59949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91200" y="38100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Problems with Selecting Initial Points</a:t>
            </a:r>
          </a:p>
        </p:txBody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200"/>
              <a:t>If there are K ‘real’ clusters then the chance of selecting one centroid from each cluster is small. 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Chance is relatively small when K is large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If clusters are the same size, n, then</a:t>
            </a:r>
            <a:br>
              <a:rPr lang="en-US" sz="2000"/>
            </a:b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For example, if K = 10, then probability = 10!/10</a:t>
            </a:r>
            <a:r>
              <a:rPr lang="en-US" sz="2000" baseline="30000"/>
              <a:t>10</a:t>
            </a:r>
            <a:r>
              <a:rPr lang="en-US" sz="2000"/>
              <a:t> = 0.00036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Sometimes the initial centroids will readjust themselves in ‘right’ way, and sometimes they don’t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Consider an example of five pairs of clusters</a:t>
            </a:r>
          </a:p>
        </p:txBody>
      </p:sp>
      <p:graphicFrame>
        <p:nvGraphicFramePr>
          <p:cNvPr id="1600516" name="Object 4"/>
          <p:cNvGraphicFramePr>
            <a:graphicFrameLocks noChangeAspect="1"/>
          </p:cNvGraphicFramePr>
          <p:nvPr/>
        </p:nvGraphicFramePr>
        <p:xfrm>
          <a:off x="762000" y="2857500"/>
          <a:ext cx="8001000" cy="830263"/>
        </p:xfrm>
        <a:graphic>
          <a:graphicData uri="http://schemas.openxmlformats.org/presentationml/2006/ole">
            <p:oleObj spid="_x0000_s1600516" name="Bitmap Image" r:id="rId3" imgW="9259102" imgH="960203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10 Clusters Example</a:t>
            </a:r>
          </a:p>
        </p:txBody>
      </p:sp>
      <p:sp>
        <p:nvSpPr>
          <p:cNvPr id="1601539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6015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15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154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154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01544" name="Text Box 8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Cluster Analysis</a:t>
            </a:r>
          </a:p>
        </p:txBody>
      </p:sp>
      <p:sp>
        <p:nvSpPr>
          <p:cNvPr id="1565699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/>
              <a:t>Understanding</a:t>
            </a:r>
          </a:p>
          <a:p>
            <a:pPr lvl="1">
              <a:spcBef>
                <a:spcPct val="20000"/>
              </a:spcBef>
            </a:pPr>
            <a:r>
              <a:rPr lang="en-US" sz="2000"/>
              <a:t>Group related documents for browsing, group genes and proteins that have similar functionality, or group stocks with similar price fluctuations</a:t>
            </a:r>
            <a:endParaRPr lang="en-US" sz="2000" b="1"/>
          </a:p>
          <a:p>
            <a:pPr>
              <a:spcBef>
                <a:spcPct val="20000"/>
              </a:spcBef>
            </a:pPr>
            <a:endParaRPr lang="en-US" sz="2400" b="1"/>
          </a:p>
          <a:p>
            <a:pPr>
              <a:spcBef>
                <a:spcPct val="20000"/>
              </a:spcBef>
            </a:pPr>
            <a:r>
              <a:rPr lang="en-US" sz="2400" b="1"/>
              <a:t>Summarization</a:t>
            </a:r>
          </a:p>
          <a:p>
            <a:pPr lvl="1">
              <a:spcBef>
                <a:spcPct val="20000"/>
              </a:spcBef>
            </a:pPr>
            <a:r>
              <a:rPr lang="en-US" sz="2000"/>
              <a:t>Reduce the size of large data sets</a:t>
            </a:r>
          </a:p>
          <a:p>
            <a:endParaRPr lang="en-US" sz="2400"/>
          </a:p>
        </p:txBody>
      </p:sp>
      <p:graphicFrame>
        <p:nvGraphicFramePr>
          <p:cNvPr id="1679360" name="Object 1024"/>
          <p:cNvGraphicFramePr>
            <a:graphicFrameLocks noChangeAspect="1"/>
          </p:cNvGraphicFramePr>
          <p:nvPr>
            <p:ph sz="quarter" idx="2"/>
          </p:nvPr>
        </p:nvGraphicFramePr>
        <p:xfrm>
          <a:off x="4343400" y="1193800"/>
          <a:ext cx="4800600" cy="2667000"/>
        </p:xfrm>
        <a:graphic>
          <a:graphicData uri="http://schemas.openxmlformats.org/presentationml/2006/ole">
            <p:oleObj spid="_x0000_s1679360" name="Document" r:id="rId3" imgW="5620181" imgH="3122232" progId="Word.Document.8">
              <p:embed/>
            </p:oleObj>
          </a:graphicData>
        </a:graphic>
      </p:graphicFrame>
      <p:pic>
        <p:nvPicPr>
          <p:cNvPr id="1565702" name="Picture 1030" descr="precip_aust"/>
          <p:cNvPicPr>
            <a:picLocks noChangeAspect="1" noChangeArrowheads="1"/>
          </p:cNvPicPr>
          <p:nvPr>
            <p:ph sz="quarter" idx="3"/>
          </p:nvPr>
        </p:nvPicPr>
        <p:blipFill>
          <a:blip r:embed="rId4"/>
          <a:srcRect l="16364" t="12122" r="11072" b="18182"/>
          <a:stretch>
            <a:fillRect/>
          </a:stretch>
        </p:blipFill>
        <p:spPr>
          <a:xfrm>
            <a:off x="4953000" y="3886200"/>
            <a:ext cx="3657600" cy="2474913"/>
          </a:xfrm>
          <a:noFill/>
          <a:ln/>
        </p:spPr>
      </p:pic>
      <p:sp>
        <p:nvSpPr>
          <p:cNvPr id="1565704" name="Text Box 1032"/>
          <p:cNvSpPr txBox="1">
            <a:spLocks noChangeArrowheads="1"/>
          </p:cNvSpPr>
          <p:nvPr/>
        </p:nvSpPr>
        <p:spPr bwMode="auto">
          <a:xfrm>
            <a:off x="4724400" y="5654675"/>
            <a:ext cx="22098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Clustering precipitation in Australia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10 Clusters Example</a:t>
            </a:r>
          </a:p>
        </p:txBody>
      </p:sp>
      <p:pic>
        <p:nvPicPr>
          <p:cNvPr id="16025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3625"/>
            <a:ext cx="3354388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25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063625"/>
            <a:ext cx="3354388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25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502025"/>
            <a:ext cx="3354388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256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3502025"/>
            <a:ext cx="3354388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02567" name="Text Box 7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10 Clusters Example</a:t>
            </a:r>
          </a:p>
        </p:txBody>
      </p:sp>
      <p:sp>
        <p:nvSpPr>
          <p:cNvPr id="1603587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603588" name="Text Box 4"/>
          <p:cNvSpPr txBox="1">
            <a:spLocks noChangeArrowheads="1"/>
          </p:cNvSpPr>
          <p:nvPr/>
        </p:nvSpPr>
        <p:spPr bwMode="auto">
          <a:xfrm>
            <a:off x="685800" y="5957888"/>
            <a:ext cx="8001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Starting with some pairs of clusters having three initial centroids, while other have only one.</a:t>
            </a:r>
          </a:p>
        </p:txBody>
      </p:sp>
      <p:pic>
        <p:nvPicPr>
          <p:cNvPr id="160358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359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359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359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990600"/>
            <a:ext cx="6700838" cy="502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10 Clusters Example</a:t>
            </a:r>
          </a:p>
        </p:txBody>
      </p:sp>
      <p:sp>
        <p:nvSpPr>
          <p:cNvPr id="1604611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604612" name="Text Box 4"/>
          <p:cNvSpPr txBox="1">
            <a:spLocks noChangeArrowheads="1"/>
          </p:cNvSpPr>
          <p:nvPr/>
        </p:nvSpPr>
        <p:spPr bwMode="auto">
          <a:xfrm>
            <a:off x="685800" y="5957888"/>
            <a:ext cx="8001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Starting with some pairs of clusters having three initial centroids, while other have only one.</a:t>
            </a:r>
          </a:p>
        </p:txBody>
      </p:sp>
      <p:pic>
        <p:nvPicPr>
          <p:cNvPr id="16046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3354388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461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5213" y="990600"/>
            <a:ext cx="3354387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461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352800"/>
            <a:ext cx="3354388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0461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3352800"/>
            <a:ext cx="3354388" cy="251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 to Initial Centroids Problem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Multiple runs</a:t>
            </a:r>
          </a:p>
          <a:p>
            <a:pPr lvl="1">
              <a:lnSpc>
                <a:spcPct val="90000"/>
              </a:lnSpc>
            </a:pPr>
            <a:r>
              <a:rPr lang="en-US"/>
              <a:t>Helps, but probability is not on your side</a:t>
            </a:r>
          </a:p>
          <a:p>
            <a:pPr>
              <a:lnSpc>
                <a:spcPct val="90000"/>
              </a:lnSpc>
            </a:pPr>
            <a:r>
              <a:rPr lang="en-US"/>
              <a:t>Sample and use hierarchical clustering to determine initial centroids</a:t>
            </a:r>
          </a:p>
          <a:p>
            <a:pPr>
              <a:lnSpc>
                <a:spcPct val="90000"/>
              </a:lnSpc>
            </a:pPr>
            <a:r>
              <a:rPr lang="en-US"/>
              <a:t>Select more than k initial centroids and then select among these initial centroids</a:t>
            </a:r>
          </a:p>
          <a:p>
            <a:pPr lvl="1">
              <a:lnSpc>
                <a:spcPct val="90000"/>
              </a:lnSpc>
            </a:pPr>
            <a:r>
              <a:rPr lang="en-US"/>
              <a:t>Select most widely separated</a:t>
            </a:r>
          </a:p>
          <a:p>
            <a:pPr>
              <a:lnSpc>
                <a:spcPct val="90000"/>
              </a:lnSpc>
            </a:pPr>
            <a:r>
              <a:rPr lang="en-US"/>
              <a:t>Postprocessing</a:t>
            </a:r>
          </a:p>
          <a:p>
            <a:pPr>
              <a:lnSpc>
                <a:spcPct val="90000"/>
              </a:lnSpc>
            </a:pPr>
            <a:r>
              <a:rPr lang="en-US"/>
              <a:t>Bisecting K-means</a:t>
            </a:r>
          </a:p>
          <a:p>
            <a:pPr lvl="1">
              <a:lnSpc>
                <a:spcPct val="90000"/>
              </a:lnSpc>
            </a:pPr>
            <a:r>
              <a:rPr lang="en-US"/>
              <a:t>Not as susceptible to initialization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Empty Clusters</a:t>
            </a:r>
          </a:p>
        </p:txBody>
      </p:sp>
      <p:sp>
        <p:nvSpPr>
          <p:cNvPr id="16066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K-means algorithm can yield empty clusters</a:t>
            </a:r>
          </a:p>
          <a:p>
            <a:pPr lvl="4"/>
            <a:endParaRPr lang="en-US"/>
          </a:p>
          <a:p>
            <a:r>
              <a:rPr lang="en-US"/>
              <a:t>Several strategies</a:t>
            </a:r>
          </a:p>
          <a:p>
            <a:pPr lvl="1"/>
            <a:r>
              <a:rPr lang="en-US"/>
              <a:t>Choose the point that contributes most to SSE</a:t>
            </a:r>
          </a:p>
          <a:p>
            <a:pPr lvl="1"/>
            <a:r>
              <a:rPr lang="en-US"/>
              <a:t>Choose a point from the cluster with the highest SSE</a:t>
            </a:r>
          </a:p>
          <a:p>
            <a:pPr lvl="1"/>
            <a:r>
              <a:rPr lang="en-US"/>
              <a:t>If there are several empty clusters, the above can be repeated several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Centers Incrementally</a:t>
            </a: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 basic K-means algorithm, centroids are updated after all points are assigned to a centroid</a:t>
            </a:r>
          </a:p>
          <a:p>
            <a:pPr lvl="4"/>
            <a:endParaRPr lang="en-US"/>
          </a:p>
          <a:p>
            <a:r>
              <a:rPr lang="en-US"/>
              <a:t>An alternative is to update the centroids after each assignment (incremental approach)</a:t>
            </a:r>
          </a:p>
          <a:p>
            <a:pPr lvl="1"/>
            <a:r>
              <a:rPr lang="en-US"/>
              <a:t>Each assignment updates zero or two centroids</a:t>
            </a:r>
          </a:p>
          <a:p>
            <a:pPr lvl="1"/>
            <a:r>
              <a:rPr lang="en-US"/>
              <a:t>More expensive</a:t>
            </a:r>
          </a:p>
          <a:p>
            <a:pPr lvl="1"/>
            <a:r>
              <a:rPr lang="en-US"/>
              <a:t>Introduces an order dependency</a:t>
            </a:r>
          </a:p>
          <a:p>
            <a:pPr lvl="1"/>
            <a:r>
              <a:rPr lang="en-US"/>
              <a:t>Never get an empty cluster</a:t>
            </a:r>
          </a:p>
          <a:p>
            <a:pPr lvl="1"/>
            <a:r>
              <a:rPr lang="en-US"/>
              <a:t>Can use “weights” to change the impact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Pre-processing and Post-processing</a:t>
            </a:r>
          </a:p>
        </p:txBody>
      </p:sp>
      <p:sp>
        <p:nvSpPr>
          <p:cNvPr id="160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Pre-processing</a:t>
            </a:r>
          </a:p>
          <a:p>
            <a:pPr lvl="1"/>
            <a:r>
              <a:rPr lang="en-US"/>
              <a:t>Normalize the data</a:t>
            </a:r>
          </a:p>
          <a:p>
            <a:pPr lvl="1"/>
            <a:r>
              <a:rPr lang="en-US"/>
              <a:t>Eliminate outliers</a:t>
            </a:r>
          </a:p>
          <a:p>
            <a:pPr lvl="4"/>
            <a:endParaRPr lang="en-US" sz="800"/>
          </a:p>
          <a:p>
            <a:r>
              <a:rPr lang="en-US"/>
              <a:t>Post-processing</a:t>
            </a:r>
          </a:p>
          <a:p>
            <a:pPr lvl="1"/>
            <a:r>
              <a:rPr lang="en-US"/>
              <a:t>Eliminate small clusters that may represent outliers</a:t>
            </a:r>
          </a:p>
          <a:p>
            <a:pPr lvl="1"/>
            <a:r>
              <a:rPr lang="en-US"/>
              <a:t>Split ‘loose’ clusters, i.e., clusters with relatively high SSE</a:t>
            </a:r>
          </a:p>
          <a:p>
            <a:pPr lvl="1"/>
            <a:r>
              <a:rPr lang="en-US"/>
              <a:t>Merge clusters that are ‘close’ and that have relatively low SSE</a:t>
            </a:r>
          </a:p>
          <a:p>
            <a:pPr lvl="1"/>
            <a:r>
              <a:rPr lang="en-US"/>
              <a:t>Can use these steps during the clustering process</a:t>
            </a:r>
          </a:p>
          <a:p>
            <a:pPr lvl="2"/>
            <a:r>
              <a:rPr lang="en-US"/>
              <a:t> ISODATA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Bisecting K-means</a:t>
            </a:r>
          </a:p>
        </p:txBody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/>
              <a:t>Bisecting K-means algorithm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Variant of K-means that can produce a partitional or a hierarchical clustering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graphicFrame>
        <p:nvGraphicFramePr>
          <p:cNvPr id="1609732" name="Object 4"/>
          <p:cNvGraphicFramePr>
            <a:graphicFrameLocks noChangeAspect="1"/>
          </p:cNvGraphicFramePr>
          <p:nvPr/>
        </p:nvGraphicFramePr>
        <p:xfrm>
          <a:off x="228600" y="2971800"/>
          <a:ext cx="8694738" cy="2598738"/>
        </p:xfrm>
        <a:graphic>
          <a:graphicData uri="http://schemas.openxmlformats.org/presentationml/2006/ole">
            <p:oleObj spid="_x0000_s1609732" name="Bitmap Image" r:id="rId3" imgW="8695174" imgH="3132091" progId="Paint.Picture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0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07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07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07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075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075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076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076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0762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0763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90600" y="1219200"/>
            <a:ext cx="6700838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10764" name="Rectangle 1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Bisecting K-means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K-means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K-means has problems when clusters are of differing </a:t>
            </a:r>
          </a:p>
          <a:p>
            <a:pPr lvl="1"/>
            <a:r>
              <a:rPr lang="en-US"/>
              <a:t>Sizes</a:t>
            </a:r>
          </a:p>
          <a:p>
            <a:pPr lvl="1"/>
            <a:r>
              <a:rPr lang="en-US"/>
              <a:t>Densities</a:t>
            </a:r>
          </a:p>
          <a:p>
            <a:pPr lvl="1"/>
            <a:r>
              <a:rPr lang="en-US"/>
              <a:t>Non-globular shapes</a:t>
            </a:r>
          </a:p>
          <a:p>
            <a:endParaRPr lang="en-US"/>
          </a:p>
          <a:p>
            <a:r>
              <a:rPr lang="en-US"/>
              <a:t>K-means has problems when the data contains outliers.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What is not Cluster Analysis?</a:t>
            </a:r>
          </a:p>
        </p:txBody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77724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/>
              <a:t>Supervised classification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Have class label information</a:t>
            </a:r>
          </a:p>
          <a:p>
            <a:pPr lvl="4">
              <a:lnSpc>
                <a:spcPct val="90000"/>
              </a:lnSpc>
            </a:pPr>
            <a:endParaRPr lang="en-US" sz="18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/>
              <a:t>Simple segmentation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Dividing students into different registration groups alphabetically, by last name</a:t>
            </a:r>
          </a:p>
          <a:p>
            <a:pPr lvl="4">
              <a:lnSpc>
                <a:spcPct val="90000"/>
              </a:lnSpc>
            </a:pPr>
            <a:endParaRPr lang="en-US" sz="18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/>
              <a:t>Results of a query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Groupings are a result of an external specification</a:t>
            </a:r>
          </a:p>
          <a:p>
            <a:pPr lvl="4">
              <a:lnSpc>
                <a:spcPct val="90000"/>
              </a:lnSpc>
            </a:pPr>
            <a:endParaRPr lang="en-US" sz="18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/>
              <a:t>Graph partitioning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Some mutual relevance and synergy, but areas are not identical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Limitations of K-means: Differing Sizes</a:t>
            </a:r>
          </a:p>
        </p:txBody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pic>
        <p:nvPicPr>
          <p:cNvPr id="16128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28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12806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1612807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(3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280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Limitations of K-means: Differing Density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sp>
        <p:nvSpPr>
          <p:cNvPr id="1613828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138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38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13831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(3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3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sz="2800"/>
              <a:t>Limitations of K-means: Non-globular Shapes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sp>
        <p:nvSpPr>
          <p:cNvPr id="1614852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2057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148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48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2192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14855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(2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52450"/>
          </a:xfrm>
        </p:spPr>
        <p:txBody>
          <a:bodyPr/>
          <a:lstStyle/>
          <a:p>
            <a:r>
              <a:rPr lang="en-US" sz="2800"/>
              <a:t>Overcoming K-means Limitations</a:t>
            </a:r>
          </a:p>
        </p:txBody>
      </p:sp>
      <p:sp>
        <p:nvSpPr>
          <p:cNvPr id="161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pic>
        <p:nvPicPr>
          <p:cNvPr id="16158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15877" name="Text Box 5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				K-means Clusters</a:t>
            </a:r>
          </a:p>
        </p:txBody>
      </p:sp>
      <p:pic>
        <p:nvPicPr>
          <p:cNvPr id="16158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15879" name="Rectangle 7"/>
          <p:cNvSpPr>
            <a:spLocks noChangeArrowheads="1"/>
          </p:cNvSpPr>
          <p:nvPr/>
        </p:nvSpPr>
        <p:spPr bwMode="auto">
          <a:xfrm>
            <a:off x="1143000" y="5562600"/>
            <a:ext cx="65532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0"/>
              <a:t>One solution is to use many clusters.</a:t>
            </a:r>
          </a:p>
          <a:p>
            <a:pPr lvl="1"/>
            <a:r>
              <a:rPr lang="en-US" sz="2000" b="0"/>
              <a:t>Find parts of clusters, but need to put together.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Overcoming K-means Limitations</a:t>
            </a:r>
          </a:p>
        </p:txBody>
      </p:sp>
      <p:sp>
        <p:nvSpPr>
          <p:cNvPr id="161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sp>
        <p:nvSpPr>
          <p:cNvPr id="1616900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				K-means Clusters</a:t>
            </a:r>
          </a:p>
        </p:txBody>
      </p:sp>
      <p:pic>
        <p:nvPicPr>
          <p:cNvPr id="16169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69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5240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sz="2800"/>
              <a:t>Overcoming K-means Limitations</a:t>
            </a:r>
          </a:p>
        </p:txBody>
      </p:sp>
      <p:sp>
        <p:nvSpPr>
          <p:cNvPr id="161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sp>
        <p:nvSpPr>
          <p:cNvPr id="1617924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7696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				K-means Clusters</a:t>
            </a:r>
          </a:p>
        </p:txBody>
      </p:sp>
      <p:pic>
        <p:nvPicPr>
          <p:cNvPr id="16179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179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5613" y="1219200"/>
            <a:ext cx="4268787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 </a:t>
            </a:r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Produces a set of nested clusters organized as a hierarchical tree</a:t>
            </a:r>
          </a:p>
          <a:p>
            <a:r>
              <a:rPr lang="en-US"/>
              <a:t>Can be visualized as a dendrogram</a:t>
            </a:r>
          </a:p>
          <a:p>
            <a:pPr lvl="1"/>
            <a:r>
              <a:rPr lang="en-US"/>
              <a:t>A tree like diagram that records the sequences of merges or splits</a:t>
            </a:r>
          </a:p>
        </p:txBody>
      </p:sp>
      <p:pic>
        <p:nvPicPr>
          <p:cNvPr id="16189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859213"/>
            <a:ext cx="3459163" cy="2160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aphicFrame>
        <p:nvGraphicFramePr>
          <p:cNvPr id="1683456" name="Object 1024"/>
          <p:cNvGraphicFramePr>
            <a:graphicFrameLocks noChangeAspect="1"/>
          </p:cNvGraphicFramePr>
          <p:nvPr/>
        </p:nvGraphicFramePr>
        <p:xfrm>
          <a:off x="5257800" y="3629025"/>
          <a:ext cx="2319338" cy="2360613"/>
        </p:xfrm>
        <a:graphic>
          <a:graphicData uri="http://schemas.openxmlformats.org/presentationml/2006/ole">
            <p:oleObj spid="_x0000_s1683456" name="VISIO" r:id="rId4" imgW="3168720" imgH="3227760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Strengths of Hierarchical Clustering</a:t>
            </a:r>
          </a:p>
        </p:txBody>
      </p:sp>
      <p:sp>
        <p:nvSpPr>
          <p:cNvPr id="161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/>
              <a:t>Any desired number of clusters can be obtained by ‘cutting’ the dendogram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/>
              <a:t>Example in biological sciences (e.g., animal kingdom, phylogeny reconstruction,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Two main types of hierarchical clustering</a:t>
            </a:r>
          </a:p>
          <a:p>
            <a:pPr lvl="1"/>
            <a:r>
              <a:rPr lang="en-US" sz="2000"/>
              <a:t>Agglomerative:  </a:t>
            </a:r>
          </a:p>
          <a:p>
            <a:pPr lvl="2"/>
            <a:r>
              <a:rPr lang="en-US" sz="1800"/>
              <a:t> Start with the points as individual clusters</a:t>
            </a:r>
          </a:p>
          <a:p>
            <a:pPr lvl="2"/>
            <a:r>
              <a:rPr lang="en-US" sz="1800"/>
              <a:t> At each step, merge the closest pair of clusters until only one cluster (or k clusters) left</a:t>
            </a:r>
          </a:p>
          <a:p>
            <a:pPr lvl="4"/>
            <a:endParaRPr lang="en-US" sz="1800"/>
          </a:p>
          <a:p>
            <a:pPr lvl="1"/>
            <a:r>
              <a:rPr lang="en-US" sz="2000"/>
              <a:t>Divisive:  </a:t>
            </a:r>
          </a:p>
          <a:p>
            <a:pPr lvl="2"/>
            <a:r>
              <a:rPr lang="en-US" sz="1800"/>
              <a:t> Start with one, all-inclusive cluster </a:t>
            </a:r>
          </a:p>
          <a:p>
            <a:pPr lvl="2"/>
            <a:r>
              <a:rPr lang="en-US" sz="1800"/>
              <a:t> At each step, split a cluster until each cluster contains a point (or there are k clusters)</a:t>
            </a:r>
          </a:p>
          <a:p>
            <a:pPr lvl="4"/>
            <a:endParaRPr lang="en-US" sz="1800"/>
          </a:p>
          <a:p>
            <a:r>
              <a:rPr lang="en-US" sz="2400"/>
              <a:t>Traditional hierarchical algorithms use a similarity or distance matrix</a:t>
            </a:r>
          </a:p>
          <a:p>
            <a:pPr lvl="1"/>
            <a:r>
              <a:rPr lang="en-US" sz="2000"/>
              <a:t>Merge or split one cluster at a time</a:t>
            </a:r>
          </a:p>
          <a:p>
            <a:pPr lvl="4"/>
            <a:endParaRPr lang="en-US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Agglomerative Clustering Algorithm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More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sz="80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Basic algorithm is straightforward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/>
              <a:t>Compute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 b="1"/>
              <a:t>Repeat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/>
              <a:t>	Merge the two closest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/>
              <a:t>	Update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sz="2000" b="1"/>
              <a:t>Until</a:t>
            </a:r>
            <a:r>
              <a:rPr lang="en-US" sz="2000"/>
              <a:t> only a single cluster remains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Key operation is the computation of the proximity of two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Different approaches to defining the distance between clusters distinguish the different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Notion of a Cluster can be Ambiguous</a:t>
            </a:r>
          </a:p>
        </p:txBody>
      </p:sp>
      <p:grpSp>
        <p:nvGrpSpPr>
          <p:cNvPr id="1537115" name="Group 91"/>
          <p:cNvGrpSpPr>
            <a:grpSpLocks/>
          </p:cNvGrpSpPr>
          <p:nvPr/>
        </p:nvGrpSpPr>
        <p:grpSpPr bwMode="auto">
          <a:xfrm>
            <a:off x="685800" y="1905000"/>
            <a:ext cx="3344863" cy="1479550"/>
            <a:chOff x="432" y="1200"/>
            <a:chExt cx="2107" cy="932"/>
          </a:xfrm>
        </p:grpSpPr>
        <p:grpSp>
          <p:nvGrpSpPr>
            <p:cNvPr id="153702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1537028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29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0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1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2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3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4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5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6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7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8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9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0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1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2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3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4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5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6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7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1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How many clusters?</a:t>
              </a:r>
              <a:endParaRPr lang="en-US" sz="1600" b="0">
                <a:latin typeface="Times New Roman" pitchFamily="18" charset="0"/>
              </a:endParaRPr>
            </a:p>
          </p:txBody>
        </p:sp>
      </p:grpSp>
      <p:grpSp>
        <p:nvGrpSpPr>
          <p:cNvPr id="1537118" name="Group 94"/>
          <p:cNvGrpSpPr>
            <a:grpSpLocks/>
          </p:cNvGrpSpPr>
          <p:nvPr/>
        </p:nvGrpSpPr>
        <p:grpSpPr bwMode="auto">
          <a:xfrm>
            <a:off x="4960938" y="4114800"/>
            <a:ext cx="3344862" cy="1371600"/>
            <a:chOff x="3125" y="2592"/>
            <a:chExt cx="2107" cy="864"/>
          </a:xfrm>
        </p:grpSpPr>
        <p:grpSp>
          <p:nvGrpSpPr>
            <p:cNvPr id="1537090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1537091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2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3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4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8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9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0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1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2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3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4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5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6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7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8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9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10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2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Four Clusters</a:t>
              </a:r>
              <a:r>
                <a:rPr lang="en-US" sz="1600" b="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1537117" name="Group 93"/>
          <p:cNvGrpSpPr>
            <a:grpSpLocks/>
          </p:cNvGrpSpPr>
          <p:nvPr/>
        </p:nvGrpSpPr>
        <p:grpSpPr bwMode="auto">
          <a:xfrm>
            <a:off x="685800" y="4114800"/>
            <a:ext cx="3344863" cy="1371600"/>
            <a:chOff x="432" y="2592"/>
            <a:chExt cx="2107" cy="864"/>
          </a:xfrm>
        </p:grpSpPr>
        <p:grpSp>
          <p:nvGrpSpPr>
            <p:cNvPr id="1537069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1537070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1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2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3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4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5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6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7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8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9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0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1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2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3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4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5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6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7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8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9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3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Two Clusters</a:t>
              </a:r>
              <a:r>
                <a:rPr lang="en-US" sz="1600" b="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1537116" name="Group 92"/>
          <p:cNvGrpSpPr>
            <a:grpSpLocks/>
          </p:cNvGrpSpPr>
          <p:nvPr/>
        </p:nvGrpSpPr>
        <p:grpSpPr bwMode="auto">
          <a:xfrm>
            <a:off x="4960938" y="1905000"/>
            <a:ext cx="3344862" cy="1479550"/>
            <a:chOff x="3125" y="1200"/>
            <a:chExt cx="2107" cy="932"/>
          </a:xfrm>
        </p:grpSpPr>
        <p:grpSp>
          <p:nvGrpSpPr>
            <p:cNvPr id="1537048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1537049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0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1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2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6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7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8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9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0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1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2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3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4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5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6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7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8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4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pitchFamily="18" charset="0"/>
                  <a:cs typeface="Times New Roman" pitchFamily="18" charset="0"/>
                </a:rPr>
                <a:t>Six Clusters</a:t>
              </a:r>
              <a:r>
                <a:rPr lang="en-US" sz="1600" b="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Situation 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with clusters of individual points and a proximity matrix</a:t>
            </a:r>
          </a:p>
          <a:p>
            <a:pPr lvl="1"/>
            <a:endParaRPr lang="en-US"/>
          </a:p>
        </p:txBody>
      </p:sp>
      <p:sp>
        <p:nvSpPr>
          <p:cNvPr id="1623044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45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46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47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48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49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50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51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52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53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54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3055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23056" name="Group 16"/>
          <p:cNvGrpSpPr>
            <a:grpSpLocks/>
          </p:cNvGrpSpPr>
          <p:nvPr/>
        </p:nvGrpSpPr>
        <p:grpSpPr bwMode="auto">
          <a:xfrm>
            <a:off x="5257800" y="1903413"/>
            <a:ext cx="3200400" cy="2789237"/>
            <a:chOff x="3456" y="1622"/>
            <a:chExt cx="2160" cy="2058"/>
          </a:xfrm>
        </p:grpSpPr>
        <p:sp>
          <p:nvSpPr>
            <p:cNvPr id="1623057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58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59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0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1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2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3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4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5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6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7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8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3069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3070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3071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3072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3073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3074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3075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3076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3077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3078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3079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3080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200"/>
                <a:t>.</a:t>
              </a:r>
            </a:p>
          </p:txBody>
        </p:sp>
      </p:grpSp>
      <p:sp>
        <p:nvSpPr>
          <p:cNvPr id="1623081" name="Text Box 41"/>
          <p:cNvSpPr txBox="1">
            <a:spLocks noChangeArrowheads="1"/>
          </p:cNvSpPr>
          <p:nvPr/>
        </p:nvSpPr>
        <p:spPr bwMode="auto">
          <a:xfrm>
            <a:off x="57912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84480" name="Object 1024"/>
          <p:cNvGraphicFramePr>
            <a:graphicFrameLocks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p:oleObj spid="_x0000_s1684480" name="Visio" r:id="rId3" imgW="7949438" imgH="1399827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Intermediate Situation</a:t>
            </a:r>
          </a:p>
        </p:txBody>
      </p:sp>
      <p:sp>
        <p:nvSpPr>
          <p:cNvPr id="162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200"/>
              <a:t>After some merging steps, we have some clusters </a:t>
            </a:r>
          </a:p>
          <a:p>
            <a:pPr marL="742950" lvl="1" indent="-285750"/>
            <a:endParaRPr lang="en-US" sz="2000"/>
          </a:p>
        </p:txBody>
      </p:sp>
      <p:sp>
        <p:nvSpPr>
          <p:cNvPr id="1624068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4069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4070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4071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4072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4073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4074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4075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</a:t>
            </a:r>
          </a:p>
        </p:txBody>
      </p:sp>
      <p:sp>
        <p:nvSpPr>
          <p:cNvPr id="1624076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C5</a:t>
            </a:r>
          </a:p>
        </p:txBody>
      </p:sp>
      <p:sp>
        <p:nvSpPr>
          <p:cNvPr id="1624077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grpSp>
        <p:nvGrpSpPr>
          <p:cNvPr id="1624078" name="Group 14"/>
          <p:cNvGrpSpPr>
            <a:grpSpLocks/>
          </p:cNvGrpSpPr>
          <p:nvPr/>
        </p:nvGrpSpPr>
        <p:grpSpPr bwMode="auto">
          <a:xfrm>
            <a:off x="5486400" y="1660525"/>
            <a:ext cx="2895600" cy="2212975"/>
            <a:chOff x="3456" y="1440"/>
            <a:chExt cx="1872" cy="1503"/>
          </a:xfrm>
        </p:grpSpPr>
        <p:sp>
          <p:nvSpPr>
            <p:cNvPr id="1624079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4080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4081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82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83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84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85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4086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4087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4088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4089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4090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4091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4092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4093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94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95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96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97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98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099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4100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4101" name="Text Box 37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85504" name="Object 1024"/>
          <p:cNvGraphicFramePr>
            <a:graphicFrameLocks noChangeAspect="1"/>
          </p:cNvGraphicFramePr>
          <p:nvPr>
            <p:ph sz="half" idx="4294967295"/>
          </p:nvPr>
        </p:nvGraphicFramePr>
        <p:xfrm>
          <a:off x="4648200" y="4713288"/>
          <a:ext cx="4083050" cy="1611312"/>
        </p:xfrm>
        <a:graphic>
          <a:graphicData uri="http://schemas.openxmlformats.org/presentationml/2006/ole">
            <p:oleObj spid="_x0000_s1685504" name="Visio" r:id="rId3" imgW="7591349" imgH="2996548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Intermediate Situation</a:t>
            </a:r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200"/>
              <a:t>We want to merge the two closest clusters (C2 and C5)  and update the proximity matrix. </a:t>
            </a:r>
          </a:p>
          <a:p>
            <a:pPr marL="742950" lvl="1" indent="-285750"/>
            <a:endParaRPr lang="en-US" sz="2000"/>
          </a:p>
        </p:txBody>
      </p:sp>
      <p:sp>
        <p:nvSpPr>
          <p:cNvPr id="1625092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5093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5094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5095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5096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5097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5098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5099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</a:t>
            </a:r>
          </a:p>
        </p:txBody>
      </p:sp>
      <p:sp>
        <p:nvSpPr>
          <p:cNvPr id="1625100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C5</a:t>
            </a:r>
          </a:p>
        </p:txBody>
      </p:sp>
      <p:sp>
        <p:nvSpPr>
          <p:cNvPr id="1625101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grpSp>
        <p:nvGrpSpPr>
          <p:cNvPr id="1625102" name="Group 14"/>
          <p:cNvGrpSpPr>
            <a:grpSpLocks/>
          </p:cNvGrpSpPr>
          <p:nvPr/>
        </p:nvGrpSpPr>
        <p:grpSpPr bwMode="auto">
          <a:xfrm>
            <a:off x="5486400" y="1676400"/>
            <a:ext cx="2971800" cy="2193925"/>
            <a:chOff x="3456" y="1094"/>
            <a:chExt cx="1920" cy="1503"/>
          </a:xfrm>
        </p:grpSpPr>
        <p:sp>
          <p:nvSpPr>
            <p:cNvPr id="1625103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5104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5105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06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07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08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09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C1</a:t>
              </a:r>
            </a:p>
          </p:txBody>
        </p:sp>
        <p:sp>
          <p:nvSpPr>
            <p:cNvPr id="1625110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5111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5112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5113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C2</a:t>
              </a:r>
            </a:p>
          </p:txBody>
        </p:sp>
        <p:sp>
          <p:nvSpPr>
            <p:cNvPr id="1625114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C3</a:t>
              </a:r>
            </a:p>
          </p:txBody>
        </p:sp>
        <p:sp>
          <p:nvSpPr>
            <p:cNvPr id="1625115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C4</a:t>
              </a:r>
            </a:p>
          </p:txBody>
        </p:sp>
        <p:sp>
          <p:nvSpPr>
            <p:cNvPr id="1625116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C5</a:t>
              </a:r>
            </a:p>
          </p:txBody>
        </p:sp>
        <p:sp>
          <p:nvSpPr>
            <p:cNvPr id="1625117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18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19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20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21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22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23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24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5125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6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7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5128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25129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5130" name="Text Box 42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86528" name="Object 1024"/>
          <p:cNvGraphicFramePr>
            <a:graphicFrameLocks noChangeAspect="1"/>
          </p:cNvGraphicFramePr>
          <p:nvPr>
            <p:ph sz="half" idx="4294967295"/>
          </p:nvPr>
        </p:nvGraphicFramePr>
        <p:xfrm>
          <a:off x="4648200" y="4495800"/>
          <a:ext cx="4083050" cy="1846263"/>
        </p:xfrm>
        <a:graphic>
          <a:graphicData uri="http://schemas.openxmlformats.org/presentationml/2006/ole">
            <p:oleObj spid="_x0000_s1686528" name="Visio" r:id="rId3" imgW="7591349" imgH="3431733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Merging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200"/>
              <a:t>The question is “How do we update the proximity matrix?” </a:t>
            </a:r>
          </a:p>
          <a:p>
            <a:pPr marL="742950" lvl="1" indent="-285750"/>
            <a:endParaRPr lang="en-US" sz="2000"/>
          </a:p>
        </p:txBody>
      </p:sp>
      <p:sp>
        <p:nvSpPr>
          <p:cNvPr id="1626116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17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18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19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20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21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22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</a:t>
            </a:r>
            <a:r>
              <a:rPr lang="en-US"/>
              <a:t> C5</a:t>
            </a:r>
          </a:p>
        </p:txBody>
      </p:sp>
      <p:sp>
        <p:nvSpPr>
          <p:cNvPr id="1626123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626124" name="Text Box 12"/>
          <p:cNvSpPr txBox="1">
            <a:spLocks noChangeArrowheads="1"/>
          </p:cNvSpPr>
          <p:nvPr/>
        </p:nvSpPr>
        <p:spPr bwMode="auto">
          <a:xfrm>
            <a:off x="6172200" y="2743200"/>
            <a:ext cx="2133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        ?        ?        ?    	   </a:t>
            </a:r>
          </a:p>
        </p:txBody>
      </p:sp>
      <p:sp>
        <p:nvSpPr>
          <p:cNvPr id="1626125" name="Text Box 13"/>
          <p:cNvSpPr txBox="1">
            <a:spLocks noChangeArrowheads="1"/>
          </p:cNvSpPr>
          <p:nvPr/>
        </p:nvSpPr>
        <p:spPr bwMode="auto">
          <a:xfrm>
            <a:off x="6651625" y="2362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6" name="Text Box 14"/>
          <p:cNvSpPr txBox="1">
            <a:spLocks noChangeArrowheads="1"/>
          </p:cNvSpPr>
          <p:nvPr/>
        </p:nvSpPr>
        <p:spPr bwMode="auto">
          <a:xfrm>
            <a:off x="6651625" y="32004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7" name="Text Box 15"/>
          <p:cNvSpPr txBox="1">
            <a:spLocks noChangeArrowheads="1"/>
          </p:cNvSpPr>
          <p:nvPr/>
        </p:nvSpPr>
        <p:spPr bwMode="auto">
          <a:xfrm>
            <a:off x="6651625" y="35814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626128" name="Text Box 16"/>
          <p:cNvSpPr txBox="1">
            <a:spLocks noChangeArrowheads="1"/>
          </p:cNvSpPr>
          <p:nvPr/>
        </p:nvSpPr>
        <p:spPr bwMode="auto">
          <a:xfrm>
            <a:off x="6629400" y="1555750"/>
            <a:ext cx="533400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 </a:t>
            </a:r>
            <a:r>
              <a:rPr lang="en-US"/>
              <a:t>C5</a:t>
            </a:r>
          </a:p>
        </p:txBody>
      </p:sp>
      <p:sp>
        <p:nvSpPr>
          <p:cNvPr id="1626129" name="Text Box 17"/>
          <p:cNvSpPr txBox="1">
            <a:spLocks noChangeArrowheads="1"/>
          </p:cNvSpPr>
          <p:nvPr/>
        </p:nvSpPr>
        <p:spPr bwMode="auto">
          <a:xfrm>
            <a:off x="6096000" y="1981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30" name="Line 18"/>
          <p:cNvSpPr>
            <a:spLocks noChangeShapeType="1"/>
          </p:cNvSpPr>
          <p:nvPr/>
        </p:nvSpPr>
        <p:spPr bwMode="auto">
          <a:xfrm>
            <a:off x="6019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31" name="Line 19"/>
          <p:cNvSpPr>
            <a:spLocks noChangeShapeType="1"/>
          </p:cNvSpPr>
          <p:nvPr/>
        </p:nvSpPr>
        <p:spPr bwMode="auto">
          <a:xfrm>
            <a:off x="5715000" y="2286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32" name="Text Box 20"/>
          <p:cNvSpPr txBox="1">
            <a:spLocks noChangeArrowheads="1"/>
          </p:cNvSpPr>
          <p:nvPr/>
        </p:nvSpPr>
        <p:spPr bwMode="auto">
          <a:xfrm>
            <a:off x="5638800" y="2362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C1</a:t>
            </a:r>
          </a:p>
        </p:txBody>
      </p:sp>
      <p:sp>
        <p:nvSpPr>
          <p:cNvPr id="1626133" name="Text Box 21"/>
          <p:cNvSpPr txBox="1">
            <a:spLocks noChangeArrowheads="1"/>
          </p:cNvSpPr>
          <p:nvPr/>
        </p:nvSpPr>
        <p:spPr bwMode="auto">
          <a:xfrm>
            <a:off x="5638800" y="32004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626134" name="Text Box 22"/>
          <p:cNvSpPr txBox="1">
            <a:spLocks noChangeArrowheads="1"/>
          </p:cNvSpPr>
          <p:nvPr/>
        </p:nvSpPr>
        <p:spPr bwMode="auto">
          <a:xfrm>
            <a:off x="5638800" y="3657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35" name="Text Box 23"/>
          <p:cNvSpPr txBox="1">
            <a:spLocks noChangeArrowheads="1"/>
          </p:cNvSpPr>
          <p:nvPr/>
        </p:nvSpPr>
        <p:spPr bwMode="auto">
          <a:xfrm>
            <a:off x="5181600" y="2819400"/>
            <a:ext cx="990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C2 </a:t>
            </a:r>
            <a:r>
              <a:rPr lang="en-US" b="0"/>
              <a:t>U </a:t>
            </a:r>
            <a:r>
              <a:rPr lang="en-US"/>
              <a:t>C5</a:t>
            </a:r>
          </a:p>
        </p:txBody>
      </p:sp>
      <p:sp>
        <p:nvSpPr>
          <p:cNvPr id="1626136" name="Text Box 24"/>
          <p:cNvSpPr txBox="1">
            <a:spLocks noChangeArrowheads="1"/>
          </p:cNvSpPr>
          <p:nvPr/>
        </p:nvSpPr>
        <p:spPr bwMode="auto">
          <a:xfrm>
            <a:off x="7086600" y="1981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C3</a:t>
            </a:r>
          </a:p>
        </p:txBody>
      </p:sp>
      <p:sp>
        <p:nvSpPr>
          <p:cNvPr id="1626137" name="Text Box 25"/>
          <p:cNvSpPr txBox="1">
            <a:spLocks noChangeArrowheads="1"/>
          </p:cNvSpPr>
          <p:nvPr/>
        </p:nvSpPr>
        <p:spPr bwMode="auto">
          <a:xfrm>
            <a:off x="7620000" y="1981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C4</a:t>
            </a:r>
          </a:p>
        </p:txBody>
      </p:sp>
      <p:sp>
        <p:nvSpPr>
          <p:cNvPr id="1626138" name="Line 26"/>
          <p:cNvSpPr>
            <a:spLocks noChangeShapeType="1"/>
          </p:cNvSpPr>
          <p:nvPr/>
        </p:nvSpPr>
        <p:spPr bwMode="auto">
          <a:xfrm>
            <a:off x="5715000" y="2667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39" name="Line 27"/>
          <p:cNvSpPr>
            <a:spLocks noChangeShapeType="1"/>
          </p:cNvSpPr>
          <p:nvPr/>
        </p:nvSpPr>
        <p:spPr bwMode="auto">
          <a:xfrm>
            <a:off x="5715000" y="3505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40" name="Line 28"/>
          <p:cNvSpPr>
            <a:spLocks noChangeShapeType="1"/>
          </p:cNvSpPr>
          <p:nvPr/>
        </p:nvSpPr>
        <p:spPr bwMode="auto">
          <a:xfrm>
            <a:off x="5715000" y="3124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41" name="Line 29"/>
          <p:cNvSpPr>
            <a:spLocks noChangeShapeType="1"/>
          </p:cNvSpPr>
          <p:nvPr/>
        </p:nvSpPr>
        <p:spPr bwMode="auto">
          <a:xfrm>
            <a:off x="5715000" y="3886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42" name="Line 30"/>
          <p:cNvSpPr>
            <a:spLocks noChangeShapeType="1"/>
          </p:cNvSpPr>
          <p:nvPr/>
        </p:nvSpPr>
        <p:spPr bwMode="auto">
          <a:xfrm>
            <a:off x="6553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43" name="Line 31"/>
          <p:cNvSpPr>
            <a:spLocks noChangeShapeType="1"/>
          </p:cNvSpPr>
          <p:nvPr/>
        </p:nvSpPr>
        <p:spPr bwMode="auto">
          <a:xfrm>
            <a:off x="70104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44" name="Line 32"/>
          <p:cNvSpPr>
            <a:spLocks noChangeShapeType="1"/>
          </p:cNvSpPr>
          <p:nvPr/>
        </p:nvSpPr>
        <p:spPr bwMode="auto">
          <a:xfrm>
            <a:off x="7543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45" name="Line 33"/>
          <p:cNvSpPr>
            <a:spLocks noChangeShapeType="1"/>
          </p:cNvSpPr>
          <p:nvPr/>
        </p:nvSpPr>
        <p:spPr bwMode="auto">
          <a:xfrm>
            <a:off x="8077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6146" name="Text Box 34"/>
          <p:cNvSpPr txBox="1">
            <a:spLocks noChangeArrowheads="1"/>
          </p:cNvSpPr>
          <p:nvPr/>
        </p:nvSpPr>
        <p:spPr bwMode="auto">
          <a:xfrm>
            <a:off x="5791200" y="3962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graphicFrame>
        <p:nvGraphicFramePr>
          <p:cNvPr id="1687552" name="Object 1024"/>
          <p:cNvGraphicFramePr>
            <a:graphicFrameLocks noChangeAspect="1"/>
          </p:cNvGraphicFramePr>
          <p:nvPr>
            <p:ph sz="half" idx="4294967295"/>
          </p:nvPr>
        </p:nvGraphicFramePr>
        <p:xfrm>
          <a:off x="4648200" y="4435475"/>
          <a:ext cx="4083050" cy="1965325"/>
        </p:xfrm>
        <a:graphic>
          <a:graphicData uri="http://schemas.openxmlformats.org/presentationml/2006/ole">
            <p:oleObj spid="_x0000_s1687552" name="Visio" r:id="rId3" imgW="7591349" imgH="3654718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How to Define Inter-Cluster Similarity</a:t>
            </a:r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27140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714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4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5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5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5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715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715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715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715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715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715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715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716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716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716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716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716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7165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7166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Similarity?</a:t>
            </a:r>
          </a:p>
        </p:txBody>
      </p:sp>
      <p:sp>
        <p:nvSpPr>
          <p:cNvPr id="1627167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  <p:sp>
        <p:nvSpPr>
          <p:cNvPr id="1627168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7169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0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1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2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3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7174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5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6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7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7178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How to Define Inter-Cluster Similarity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28164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8165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66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67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68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69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0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1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2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3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4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5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6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177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8178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8179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8180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8181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8182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8183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8184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8185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8186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8187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8188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8189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190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1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2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3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4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195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6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7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8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199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200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28201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How to Define Inter-Cluster Similarity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29188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29189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0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1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2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3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4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5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6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7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8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199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200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9201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9202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9203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9204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9205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9206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29207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29208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29209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29210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29211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29212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29213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9214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15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16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17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18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9219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20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21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22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9223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922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2922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How to Define Inter-Cluster Similarity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30212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30213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14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15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16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17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18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19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20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21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22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23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24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0225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0226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0227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0228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0229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0230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0231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0232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0233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0234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0235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30236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30237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38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39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40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41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42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43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44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45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46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0247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48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49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0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1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2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3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4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5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6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7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8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59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60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61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62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0263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30264" name="Rectangle 56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1235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123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How to Define Inter-Cluster Similarity</a:t>
            </a:r>
          </a:p>
        </p:txBody>
      </p:sp>
      <p:sp>
        <p:nvSpPr>
          <p:cNvPr id="1631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000"/>
              <a:t> </a:t>
            </a:r>
          </a:p>
        </p:txBody>
      </p:sp>
      <p:grpSp>
        <p:nvGrpSpPr>
          <p:cNvPr id="1631238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1631239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0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1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2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3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4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5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6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7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8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49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50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1251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1252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1253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1254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1255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1256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631257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p2</a:t>
              </a:r>
            </a:p>
          </p:txBody>
        </p:sp>
        <p:sp>
          <p:nvSpPr>
            <p:cNvPr id="163125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p3</a:t>
              </a:r>
            </a:p>
          </p:txBody>
        </p:sp>
        <p:sp>
          <p:nvSpPr>
            <p:cNvPr id="163125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p4</a:t>
              </a:r>
            </a:p>
          </p:txBody>
        </p:sp>
        <p:sp>
          <p:nvSpPr>
            <p:cNvPr id="1631260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p5</a:t>
              </a:r>
            </a:p>
          </p:txBody>
        </p:sp>
        <p:sp>
          <p:nvSpPr>
            <p:cNvPr id="1631261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 . .</a:t>
              </a:r>
            </a:p>
          </p:txBody>
        </p:sp>
        <p:sp>
          <p:nvSpPr>
            <p:cNvPr id="1631262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</p:grpSp>
      <p:sp>
        <p:nvSpPr>
          <p:cNvPr id="1631263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64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65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66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67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1268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69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70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71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1272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Proximity Matrix</a:t>
            </a:r>
          </a:p>
        </p:txBody>
      </p:sp>
      <p:sp>
        <p:nvSpPr>
          <p:cNvPr id="1631273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MIN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MAX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Group Average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>
                <a:solidFill>
                  <a:srgbClr val="FF0000"/>
                </a:solidFill>
              </a:rPr>
              <a:t>Distance Between Centroids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2400" b="0"/>
              <a:t>Other methods driven by an objective function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2000" b="0"/>
              <a:t>Ward’s Method uses squared error</a:t>
            </a:r>
            <a:endParaRPr lang="en-US" sz="2400" b="0"/>
          </a:p>
        </p:txBody>
      </p:sp>
      <p:sp>
        <p:nvSpPr>
          <p:cNvPr id="1631274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631275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Similarity: MIN or Single Link </a:t>
            </a:r>
          </a:p>
        </p:txBody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Similarity of two clusters is based on the two most similar (closest) points in the different clusters</a:t>
            </a:r>
          </a:p>
          <a:p>
            <a:pPr lvl="1"/>
            <a:r>
              <a:rPr lang="en-US"/>
              <a:t>Determined by one pair of points, i.e., by one link in the proximity graph.</a:t>
            </a:r>
          </a:p>
        </p:txBody>
      </p:sp>
      <p:graphicFrame>
        <p:nvGraphicFramePr>
          <p:cNvPr id="1688576" name="Object 1024"/>
          <p:cNvGraphicFramePr>
            <a:graphicFrameLocks noChangeAspect="1"/>
          </p:cNvGraphicFramePr>
          <p:nvPr/>
        </p:nvGraphicFramePr>
        <p:xfrm>
          <a:off x="304800" y="3886200"/>
          <a:ext cx="4087813" cy="2133600"/>
        </p:xfrm>
        <a:graphic>
          <a:graphicData uri="http://schemas.openxmlformats.org/presentationml/2006/ole">
            <p:oleObj spid="_x0000_s1688576" name="Worksheet" r:id="rId3" imgW="2294001" imgH="1013841" progId="Excel.Sheet.8">
              <p:embed/>
            </p:oleObj>
          </a:graphicData>
        </a:graphic>
      </p:graphicFrame>
      <p:grpSp>
        <p:nvGrpSpPr>
          <p:cNvPr id="1632261" name="Group 5"/>
          <p:cNvGrpSpPr>
            <a:grpSpLocks/>
          </p:cNvGrpSpPr>
          <p:nvPr/>
        </p:nvGrpSpPr>
        <p:grpSpPr bwMode="auto">
          <a:xfrm>
            <a:off x="5561013" y="3581400"/>
            <a:ext cx="2820987" cy="2562225"/>
            <a:chOff x="3616" y="2256"/>
            <a:chExt cx="1777" cy="1614"/>
          </a:xfrm>
        </p:grpSpPr>
        <p:sp>
          <p:nvSpPr>
            <p:cNvPr id="1632262" name="Line 6"/>
            <p:cNvSpPr>
              <a:spLocks noChangeShapeType="1"/>
            </p:cNvSpPr>
            <p:nvPr/>
          </p:nvSpPr>
          <p:spPr bwMode="auto">
            <a:xfrm flipV="1">
              <a:off x="3696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3" name="Line 7"/>
            <p:cNvSpPr>
              <a:spLocks noChangeShapeType="1"/>
            </p:cNvSpPr>
            <p:nvPr/>
          </p:nvSpPr>
          <p:spPr bwMode="auto">
            <a:xfrm>
              <a:off x="3696" y="3221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4" name="Line 8"/>
            <p:cNvSpPr>
              <a:spLocks noChangeShapeType="1"/>
            </p:cNvSpPr>
            <p:nvPr/>
          </p:nvSpPr>
          <p:spPr bwMode="auto">
            <a:xfrm>
              <a:off x="4163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5" name="Line 9"/>
            <p:cNvSpPr>
              <a:spLocks noChangeShapeType="1"/>
            </p:cNvSpPr>
            <p:nvPr/>
          </p:nvSpPr>
          <p:spPr bwMode="auto">
            <a:xfrm flipV="1">
              <a:off x="3976" y="2979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6" name="Line 10"/>
            <p:cNvSpPr>
              <a:spLocks noChangeShapeType="1"/>
            </p:cNvSpPr>
            <p:nvPr/>
          </p:nvSpPr>
          <p:spPr bwMode="auto">
            <a:xfrm flipV="1">
              <a:off x="3976" y="2899"/>
              <a:ext cx="0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7" name="Line 11"/>
            <p:cNvSpPr>
              <a:spLocks noChangeShapeType="1"/>
            </p:cNvSpPr>
            <p:nvPr/>
          </p:nvSpPr>
          <p:spPr bwMode="auto">
            <a:xfrm flipV="1">
              <a:off x="4818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8" name="Line 12"/>
            <p:cNvSpPr>
              <a:spLocks noChangeShapeType="1"/>
            </p:cNvSpPr>
            <p:nvPr/>
          </p:nvSpPr>
          <p:spPr bwMode="auto">
            <a:xfrm>
              <a:off x="4818" y="3060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69" name="Line 13"/>
            <p:cNvSpPr>
              <a:spLocks noChangeShapeType="1"/>
            </p:cNvSpPr>
            <p:nvPr/>
          </p:nvSpPr>
          <p:spPr bwMode="auto">
            <a:xfrm>
              <a:off x="5285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0" name="Line 14"/>
            <p:cNvSpPr>
              <a:spLocks noChangeShapeType="1"/>
            </p:cNvSpPr>
            <p:nvPr/>
          </p:nvSpPr>
          <p:spPr bwMode="auto">
            <a:xfrm flipV="1">
              <a:off x="5098" y="2819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1" name="Line 15"/>
            <p:cNvSpPr>
              <a:spLocks noChangeShapeType="1"/>
            </p:cNvSpPr>
            <p:nvPr/>
          </p:nvSpPr>
          <p:spPr bwMode="auto">
            <a:xfrm flipV="1">
              <a:off x="5098" y="2738"/>
              <a:ext cx="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2" name="Line 16"/>
            <p:cNvSpPr>
              <a:spLocks noChangeShapeType="1"/>
            </p:cNvSpPr>
            <p:nvPr/>
          </p:nvSpPr>
          <p:spPr bwMode="auto">
            <a:xfrm flipV="1">
              <a:off x="4444" y="2899"/>
              <a:ext cx="0" cy="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3" name="Line 17"/>
            <p:cNvSpPr>
              <a:spLocks noChangeShapeType="1"/>
            </p:cNvSpPr>
            <p:nvPr/>
          </p:nvSpPr>
          <p:spPr bwMode="auto">
            <a:xfrm>
              <a:off x="3976" y="2899"/>
              <a:ext cx="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4" name="Line 18"/>
            <p:cNvSpPr>
              <a:spLocks noChangeShapeType="1"/>
            </p:cNvSpPr>
            <p:nvPr/>
          </p:nvSpPr>
          <p:spPr bwMode="auto">
            <a:xfrm flipV="1">
              <a:off x="4163" y="2578"/>
              <a:ext cx="0" cy="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5" name="Line 19"/>
            <p:cNvSpPr>
              <a:spLocks noChangeShapeType="1"/>
            </p:cNvSpPr>
            <p:nvPr/>
          </p:nvSpPr>
          <p:spPr bwMode="auto">
            <a:xfrm>
              <a:off x="4163" y="2578"/>
              <a:ext cx="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6" name="Line 20"/>
            <p:cNvSpPr>
              <a:spLocks noChangeShapeType="1"/>
            </p:cNvSpPr>
            <p:nvPr/>
          </p:nvSpPr>
          <p:spPr bwMode="auto">
            <a:xfrm>
              <a:off x="5098" y="2578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7" name="Line 21"/>
            <p:cNvSpPr>
              <a:spLocks noChangeShapeType="1"/>
            </p:cNvSpPr>
            <p:nvPr/>
          </p:nvSpPr>
          <p:spPr bwMode="auto">
            <a:xfrm flipV="1">
              <a:off x="4631" y="2256"/>
              <a:ext cx="0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2278" name="Text Box 22"/>
            <p:cNvSpPr txBox="1">
              <a:spLocks noChangeArrowheads="1"/>
            </p:cNvSpPr>
            <p:nvPr/>
          </p:nvSpPr>
          <p:spPr bwMode="auto">
            <a:xfrm>
              <a:off x="3616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32279" name="Text Box 23"/>
            <p:cNvSpPr txBox="1">
              <a:spLocks noChangeArrowheads="1"/>
            </p:cNvSpPr>
            <p:nvPr/>
          </p:nvSpPr>
          <p:spPr bwMode="auto">
            <a:xfrm>
              <a:off x="4083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32280" name="Text Box 24"/>
            <p:cNvSpPr txBox="1">
              <a:spLocks noChangeArrowheads="1"/>
            </p:cNvSpPr>
            <p:nvPr/>
          </p:nvSpPr>
          <p:spPr bwMode="auto">
            <a:xfrm>
              <a:off x="4364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32281" name="Text Box 25"/>
            <p:cNvSpPr txBox="1">
              <a:spLocks noChangeArrowheads="1"/>
            </p:cNvSpPr>
            <p:nvPr/>
          </p:nvSpPr>
          <p:spPr bwMode="auto">
            <a:xfrm>
              <a:off x="4738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632282" name="Text Box 26"/>
            <p:cNvSpPr txBox="1">
              <a:spLocks noChangeArrowheads="1"/>
            </p:cNvSpPr>
            <p:nvPr/>
          </p:nvSpPr>
          <p:spPr bwMode="auto">
            <a:xfrm>
              <a:off x="5205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Types of Clusterings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clustering</a:t>
            </a:r>
            <a:r>
              <a:rPr lang="en-US"/>
              <a:t> is a set of clusters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2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/>
              <a:t>Important distinction between </a:t>
            </a:r>
            <a:r>
              <a:rPr lang="en-US">
                <a:solidFill>
                  <a:srgbClr val="FF0000"/>
                </a:solidFill>
              </a:rPr>
              <a:t>hierarchical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partitional</a:t>
            </a:r>
            <a:r>
              <a:rPr lang="en-US">
                <a:solidFill>
                  <a:srgbClr val="FFCC00"/>
                </a:solidFill>
              </a:rPr>
              <a:t> </a:t>
            </a:r>
            <a:r>
              <a:rPr lang="en-US"/>
              <a:t>sets of clusters </a:t>
            </a:r>
            <a:endParaRPr lang="en-US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20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/>
              <a:t>Partitional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A division data objects into non-overlapping subsets (clusters) such that each data object is in exactly one subset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/>
              <a:t>Hierarchical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A set of nested clusters organized as a hierarchical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Hierarchical Clustering: MIN</a:t>
            </a:r>
          </a:p>
        </p:txBody>
      </p:sp>
      <p:sp>
        <p:nvSpPr>
          <p:cNvPr id="1633283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1633284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Dendrogram</a:t>
            </a:r>
          </a:p>
        </p:txBody>
      </p:sp>
      <p:grpSp>
        <p:nvGrpSpPr>
          <p:cNvPr id="1633285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1633286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1"/>
                </a:cxn>
                <a:cxn ang="0">
                  <a:pos x="28" y="2"/>
                </a:cxn>
                <a:cxn ang="0">
                  <a:pos x="43" y="0"/>
                </a:cxn>
                <a:cxn ang="0">
                  <a:pos x="61" y="2"/>
                </a:cxn>
                <a:cxn ang="0">
                  <a:pos x="76" y="11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1"/>
                </a:cxn>
                <a:cxn ang="0">
                  <a:pos x="76" y="74"/>
                </a:cxn>
                <a:cxn ang="0">
                  <a:pos x="61" y="84"/>
                </a:cxn>
                <a:cxn ang="0">
                  <a:pos x="43" y="87"/>
                </a:cxn>
                <a:cxn ang="0">
                  <a:pos x="28" y="84"/>
                </a:cxn>
                <a:cxn ang="0">
                  <a:pos x="13" y="74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7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1" y="2"/>
                </a:cxn>
                <a:cxn ang="0">
                  <a:pos x="76" y="13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0"/>
                </a:cxn>
                <a:cxn ang="0">
                  <a:pos x="76" y="73"/>
                </a:cxn>
                <a:cxn ang="0">
                  <a:pos x="61" y="84"/>
                </a:cxn>
                <a:cxn ang="0">
                  <a:pos x="45" y="86"/>
                </a:cxn>
                <a:cxn ang="0">
                  <a:pos x="28" y="84"/>
                </a:cxn>
                <a:cxn ang="0">
                  <a:pos x="13" y="73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8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2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6" y="12"/>
                </a:cxn>
                <a:cxn ang="0">
                  <a:pos x="86" y="28"/>
                </a:cxn>
                <a:cxn ang="0">
                  <a:pos x="89" y="45"/>
                </a:cxn>
                <a:cxn ang="0">
                  <a:pos x="86" y="62"/>
                </a:cxn>
                <a:cxn ang="0">
                  <a:pos x="76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89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0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0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" y="28"/>
                </a:cxn>
                <a:cxn ang="0">
                  <a:pos x="13" y="13"/>
                </a:cxn>
                <a:cxn ang="0">
                  <a:pos x="26" y="4"/>
                </a:cxn>
                <a:cxn ang="0">
                  <a:pos x="43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2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3" y="88"/>
                </a:cxn>
                <a:cxn ang="0">
                  <a:pos x="26" y="86"/>
                </a:cxn>
                <a:cxn ang="0">
                  <a:pos x="13" y="75"/>
                </a:cxn>
                <a:cxn ang="0">
                  <a:pos x="2" y="62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1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6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7" y="26"/>
                </a:cxn>
                <a:cxn ang="0">
                  <a:pos x="89" y="43"/>
                </a:cxn>
                <a:cxn ang="0">
                  <a:pos x="87" y="61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6" y="89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292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633293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1633294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1633295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1633296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1633297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/>
            </a:p>
          </p:txBody>
        </p:sp>
      </p:grpSp>
      <p:grpSp>
        <p:nvGrpSpPr>
          <p:cNvPr id="1633298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1633299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10" y="2"/>
                </a:cxn>
                <a:cxn ang="0">
                  <a:pos x="571" y="6"/>
                </a:cxn>
                <a:cxn ang="0">
                  <a:pos x="629" y="15"/>
                </a:cxn>
                <a:cxn ang="0">
                  <a:pos x="683" y="28"/>
                </a:cxn>
                <a:cxn ang="0">
                  <a:pos x="733" y="43"/>
                </a:cxn>
                <a:cxn ang="0">
                  <a:pos x="778" y="60"/>
                </a:cxn>
                <a:cxn ang="0">
                  <a:pos x="817" y="79"/>
                </a:cxn>
                <a:cxn ang="0">
                  <a:pos x="850" y="101"/>
                </a:cxn>
                <a:cxn ang="0">
                  <a:pos x="874" y="125"/>
                </a:cxn>
                <a:cxn ang="0">
                  <a:pos x="891" y="149"/>
                </a:cxn>
                <a:cxn ang="0">
                  <a:pos x="897" y="174"/>
                </a:cxn>
                <a:cxn ang="0">
                  <a:pos x="897" y="200"/>
                </a:cxn>
                <a:cxn ang="0">
                  <a:pos x="891" y="226"/>
                </a:cxn>
                <a:cxn ang="0">
                  <a:pos x="874" y="250"/>
                </a:cxn>
                <a:cxn ang="0">
                  <a:pos x="850" y="274"/>
                </a:cxn>
                <a:cxn ang="0">
                  <a:pos x="817" y="295"/>
                </a:cxn>
                <a:cxn ang="0">
                  <a:pos x="778" y="315"/>
                </a:cxn>
                <a:cxn ang="0">
                  <a:pos x="733" y="332"/>
                </a:cxn>
                <a:cxn ang="0">
                  <a:pos x="683" y="347"/>
                </a:cxn>
                <a:cxn ang="0">
                  <a:pos x="629" y="360"/>
                </a:cxn>
                <a:cxn ang="0">
                  <a:pos x="571" y="369"/>
                </a:cxn>
                <a:cxn ang="0">
                  <a:pos x="510" y="373"/>
                </a:cxn>
                <a:cxn ang="0">
                  <a:pos x="450" y="375"/>
                </a:cxn>
                <a:cxn ang="0">
                  <a:pos x="387" y="373"/>
                </a:cxn>
                <a:cxn ang="0">
                  <a:pos x="329" y="369"/>
                </a:cxn>
                <a:cxn ang="0">
                  <a:pos x="270" y="360"/>
                </a:cxn>
                <a:cxn ang="0">
                  <a:pos x="216" y="347"/>
                </a:cxn>
                <a:cxn ang="0">
                  <a:pos x="164" y="332"/>
                </a:cxn>
                <a:cxn ang="0">
                  <a:pos x="121" y="315"/>
                </a:cxn>
                <a:cxn ang="0">
                  <a:pos x="82" y="295"/>
                </a:cxn>
                <a:cxn ang="0">
                  <a:pos x="49" y="274"/>
                </a:cxn>
                <a:cxn ang="0">
                  <a:pos x="26" y="250"/>
                </a:cxn>
                <a:cxn ang="0">
                  <a:pos x="8" y="226"/>
                </a:cxn>
                <a:cxn ang="0">
                  <a:pos x="0" y="200"/>
                </a:cxn>
                <a:cxn ang="0">
                  <a:pos x="0" y="174"/>
                </a:cxn>
                <a:cxn ang="0">
                  <a:pos x="8" y="149"/>
                </a:cxn>
                <a:cxn ang="0">
                  <a:pos x="26" y="125"/>
                </a:cxn>
                <a:cxn ang="0">
                  <a:pos x="49" y="101"/>
                </a:cxn>
                <a:cxn ang="0">
                  <a:pos x="82" y="79"/>
                </a:cxn>
                <a:cxn ang="0">
                  <a:pos x="121" y="60"/>
                </a:cxn>
                <a:cxn ang="0">
                  <a:pos x="164" y="43"/>
                </a:cxn>
                <a:cxn ang="0">
                  <a:pos x="216" y="28"/>
                </a:cxn>
                <a:cxn ang="0">
                  <a:pos x="270" y="15"/>
                </a:cxn>
                <a:cxn ang="0">
                  <a:pos x="329" y="6"/>
                </a:cxn>
                <a:cxn ang="0">
                  <a:pos x="387" y="2"/>
                </a:cxn>
                <a:cxn ang="0">
                  <a:pos x="450" y="0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300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33301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1633302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/>
              <a:ahLst/>
              <a:cxnLst>
                <a:cxn ang="0">
                  <a:pos x="547" y="0"/>
                </a:cxn>
                <a:cxn ang="0">
                  <a:pos x="615" y="3"/>
                </a:cxn>
                <a:cxn ang="0">
                  <a:pos x="684" y="7"/>
                </a:cxn>
                <a:cxn ang="0">
                  <a:pos x="749" y="18"/>
                </a:cxn>
                <a:cxn ang="0">
                  <a:pos x="811" y="31"/>
                </a:cxn>
                <a:cxn ang="0">
                  <a:pos x="868" y="48"/>
                </a:cxn>
                <a:cxn ang="0">
                  <a:pos x="922" y="67"/>
                </a:cxn>
                <a:cxn ang="0">
                  <a:pos x="969" y="91"/>
                </a:cxn>
                <a:cxn ang="0">
                  <a:pos x="1008" y="115"/>
                </a:cxn>
                <a:cxn ang="0">
                  <a:pos x="1043" y="143"/>
                </a:cxn>
                <a:cxn ang="0">
                  <a:pos x="1067" y="171"/>
                </a:cxn>
                <a:cxn ang="0">
                  <a:pos x="1084" y="201"/>
                </a:cxn>
                <a:cxn ang="0">
                  <a:pos x="1093" y="234"/>
                </a:cxn>
                <a:cxn ang="0">
                  <a:pos x="1093" y="264"/>
                </a:cxn>
                <a:cxn ang="0">
                  <a:pos x="1084" y="294"/>
                </a:cxn>
                <a:cxn ang="0">
                  <a:pos x="1067" y="324"/>
                </a:cxn>
                <a:cxn ang="0">
                  <a:pos x="1043" y="354"/>
                </a:cxn>
                <a:cxn ang="0">
                  <a:pos x="1008" y="383"/>
                </a:cxn>
                <a:cxn ang="0">
                  <a:pos x="969" y="406"/>
                </a:cxn>
                <a:cxn ang="0">
                  <a:pos x="922" y="430"/>
                </a:cxn>
                <a:cxn ang="0">
                  <a:pos x="868" y="449"/>
                </a:cxn>
                <a:cxn ang="0">
                  <a:pos x="811" y="467"/>
                </a:cxn>
                <a:cxn ang="0">
                  <a:pos x="749" y="480"/>
                </a:cxn>
                <a:cxn ang="0">
                  <a:pos x="684" y="488"/>
                </a:cxn>
                <a:cxn ang="0">
                  <a:pos x="615" y="495"/>
                </a:cxn>
                <a:cxn ang="0">
                  <a:pos x="547" y="497"/>
                </a:cxn>
                <a:cxn ang="0">
                  <a:pos x="478" y="495"/>
                </a:cxn>
                <a:cxn ang="0">
                  <a:pos x="411" y="488"/>
                </a:cxn>
                <a:cxn ang="0">
                  <a:pos x="346" y="480"/>
                </a:cxn>
                <a:cxn ang="0">
                  <a:pos x="284" y="467"/>
                </a:cxn>
                <a:cxn ang="0">
                  <a:pos x="225" y="449"/>
                </a:cxn>
                <a:cxn ang="0">
                  <a:pos x="173" y="430"/>
                </a:cxn>
                <a:cxn ang="0">
                  <a:pos x="126" y="406"/>
                </a:cxn>
                <a:cxn ang="0">
                  <a:pos x="85" y="383"/>
                </a:cxn>
                <a:cxn ang="0">
                  <a:pos x="52" y="354"/>
                </a:cxn>
                <a:cxn ang="0">
                  <a:pos x="26" y="324"/>
                </a:cxn>
                <a:cxn ang="0">
                  <a:pos x="9" y="294"/>
                </a:cxn>
                <a:cxn ang="0">
                  <a:pos x="0" y="264"/>
                </a:cxn>
                <a:cxn ang="0">
                  <a:pos x="0" y="234"/>
                </a:cxn>
                <a:cxn ang="0">
                  <a:pos x="9" y="201"/>
                </a:cxn>
                <a:cxn ang="0">
                  <a:pos x="26" y="171"/>
                </a:cxn>
                <a:cxn ang="0">
                  <a:pos x="52" y="143"/>
                </a:cxn>
                <a:cxn ang="0">
                  <a:pos x="85" y="115"/>
                </a:cxn>
                <a:cxn ang="0">
                  <a:pos x="126" y="91"/>
                </a:cxn>
                <a:cxn ang="0">
                  <a:pos x="173" y="67"/>
                </a:cxn>
                <a:cxn ang="0">
                  <a:pos x="225" y="48"/>
                </a:cxn>
                <a:cxn ang="0">
                  <a:pos x="284" y="31"/>
                </a:cxn>
                <a:cxn ang="0">
                  <a:pos x="346" y="18"/>
                </a:cxn>
                <a:cxn ang="0">
                  <a:pos x="411" y="7"/>
                </a:cxn>
                <a:cxn ang="0">
                  <a:pos x="478" y="3"/>
                </a:cxn>
                <a:cxn ang="0">
                  <a:pos x="547" y="0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303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1633304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1633305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/>
              <a:ahLst/>
              <a:cxnLst>
                <a:cxn ang="0">
                  <a:pos x="1326" y="23"/>
                </a:cxn>
                <a:cxn ang="0">
                  <a:pos x="1519" y="64"/>
                </a:cxn>
                <a:cxn ang="0">
                  <a:pos x="1698" y="121"/>
                </a:cxn>
                <a:cxn ang="0">
                  <a:pos x="1865" y="194"/>
                </a:cxn>
                <a:cxn ang="0">
                  <a:pos x="2008" y="278"/>
                </a:cxn>
                <a:cxn ang="0">
                  <a:pos x="2129" y="375"/>
                </a:cxn>
                <a:cxn ang="0">
                  <a:pos x="2222" y="479"/>
                </a:cxn>
                <a:cxn ang="0">
                  <a:pos x="2282" y="589"/>
                </a:cxn>
                <a:cxn ang="0">
                  <a:pos x="2313" y="699"/>
                </a:cxn>
                <a:cxn ang="0">
                  <a:pos x="2308" y="809"/>
                </a:cxn>
                <a:cxn ang="0">
                  <a:pos x="2272" y="915"/>
                </a:cxn>
                <a:cxn ang="0">
                  <a:pos x="2202" y="1014"/>
                </a:cxn>
                <a:cxn ang="0">
                  <a:pos x="2105" y="1101"/>
                </a:cxn>
                <a:cxn ang="0">
                  <a:pos x="1977" y="1176"/>
                </a:cxn>
                <a:cxn ang="0">
                  <a:pos x="1828" y="1237"/>
                </a:cxn>
                <a:cxn ang="0">
                  <a:pos x="1659" y="1280"/>
                </a:cxn>
                <a:cxn ang="0">
                  <a:pos x="1476" y="1306"/>
                </a:cxn>
                <a:cxn ang="0">
                  <a:pos x="1283" y="1312"/>
                </a:cxn>
                <a:cxn ang="0">
                  <a:pos x="1086" y="1299"/>
                </a:cxn>
                <a:cxn ang="0">
                  <a:pos x="894" y="1269"/>
                </a:cxn>
                <a:cxn ang="0">
                  <a:pos x="705" y="1220"/>
                </a:cxn>
                <a:cxn ang="0">
                  <a:pos x="532" y="1155"/>
                </a:cxn>
                <a:cxn ang="0">
                  <a:pos x="377" y="1077"/>
                </a:cxn>
                <a:cxn ang="0">
                  <a:pos x="245" y="984"/>
                </a:cxn>
                <a:cxn ang="0">
                  <a:pos x="137" y="885"/>
                </a:cxn>
                <a:cxn ang="0">
                  <a:pos x="61" y="777"/>
                </a:cxn>
                <a:cxn ang="0">
                  <a:pos x="13" y="667"/>
                </a:cxn>
                <a:cxn ang="0">
                  <a:pos x="0" y="555"/>
                </a:cxn>
                <a:cxn ang="0">
                  <a:pos x="22" y="447"/>
                </a:cxn>
                <a:cxn ang="0">
                  <a:pos x="74" y="345"/>
                </a:cxn>
                <a:cxn ang="0">
                  <a:pos x="158" y="252"/>
                </a:cxn>
                <a:cxn ang="0">
                  <a:pos x="273" y="170"/>
                </a:cxn>
                <a:cxn ang="0">
                  <a:pos x="411" y="103"/>
                </a:cxn>
                <a:cxn ang="0">
                  <a:pos x="571" y="49"/>
                </a:cxn>
                <a:cxn ang="0">
                  <a:pos x="747" y="17"/>
                </a:cxn>
                <a:cxn ang="0">
                  <a:pos x="937" y="0"/>
                </a:cxn>
                <a:cxn ang="0">
                  <a:pos x="1132" y="2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306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</p:grpSp>
      <p:grpSp>
        <p:nvGrpSpPr>
          <p:cNvPr id="1633307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1633308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/>
              <a:ahLst/>
              <a:cxnLst>
                <a:cxn ang="0">
                  <a:pos x="1385" y="24"/>
                </a:cxn>
                <a:cxn ang="0">
                  <a:pos x="1582" y="69"/>
                </a:cxn>
                <a:cxn ang="0">
                  <a:pos x="1768" y="136"/>
                </a:cxn>
                <a:cxn ang="0">
                  <a:pos x="1936" y="221"/>
                </a:cxn>
                <a:cxn ang="0">
                  <a:pos x="2083" y="322"/>
                </a:cxn>
                <a:cxn ang="0">
                  <a:pos x="2207" y="439"/>
                </a:cxn>
                <a:cxn ang="0">
                  <a:pos x="2300" y="566"/>
                </a:cxn>
                <a:cxn ang="0">
                  <a:pos x="2360" y="698"/>
                </a:cxn>
                <a:cxn ang="0">
                  <a:pos x="2388" y="836"/>
                </a:cxn>
                <a:cxn ang="0">
                  <a:pos x="2382" y="970"/>
                </a:cxn>
                <a:cxn ang="0">
                  <a:pos x="2343" y="1102"/>
                </a:cxn>
                <a:cxn ang="0">
                  <a:pos x="2270" y="1225"/>
                </a:cxn>
                <a:cxn ang="0">
                  <a:pos x="2166" y="1335"/>
                </a:cxn>
                <a:cxn ang="0">
                  <a:pos x="2032" y="1430"/>
                </a:cxn>
                <a:cxn ang="0">
                  <a:pos x="1876" y="1508"/>
                </a:cxn>
                <a:cxn ang="0">
                  <a:pos x="1701" y="1564"/>
                </a:cxn>
                <a:cxn ang="0">
                  <a:pos x="1510" y="1598"/>
                </a:cxn>
                <a:cxn ang="0">
                  <a:pos x="1311" y="1611"/>
                </a:cxn>
                <a:cxn ang="0">
                  <a:pos x="1108" y="1600"/>
                </a:cxn>
                <a:cxn ang="0">
                  <a:pos x="907" y="1568"/>
                </a:cxn>
                <a:cxn ang="0">
                  <a:pos x="716" y="1512"/>
                </a:cxn>
                <a:cxn ang="0">
                  <a:pos x="537" y="1436"/>
                </a:cxn>
                <a:cxn ang="0">
                  <a:pos x="379" y="1341"/>
                </a:cxn>
                <a:cxn ang="0">
                  <a:pos x="243" y="1233"/>
                </a:cxn>
                <a:cxn ang="0">
                  <a:pos x="134" y="1110"/>
                </a:cxn>
                <a:cxn ang="0">
                  <a:pos x="57" y="981"/>
                </a:cxn>
                <a:cxn ang="0">
                  <a:pos x="11" y="845"/>
                </a:cxn>
                <a:cxn ang="0">
                  <a:pos x="0" y="709"/>
                </a:cxn>
                <a:cxn ang="0">
                  <a:pos x="24" y="575"/>
                </a:cxn>
                <a:cxn ang="0">
                  <a:pos x="83" y="447"/>
                </a:cxn>
                <a:cxn ang="0">
                  <a:pos x="171" y="331"/>
                </a:cxn>
                <a:cxn ang="0">
                  <a:pos x="290" y="227"/>
                </a:cxn>
                <a:cxn ang="0">
                  <a:pos x="435" y="141"/>
                </a:cxn>
                <a:cxn ang="0">
                  <a:pos x="602" y="74"/>
                </a:cxn>
                <a:cxn ang="0">
                  <a:pos x="786" y="28"/>
                </a:cxn>
                <a:cxn ang="0">
                  <a:pos x="980" y="3"/>
                </a:cxn>
                <a:cxn ang="0">
                  <a:pos x="1181" y="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3309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</p:grpSp>
      <p:grpSp>
        <p:nvGrpSpPr>
          <p:cNvPr id="1633310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1633311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33312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/>
              <a:ahLst/>
              <a:cxnLst>
                <a:cxn ang="0">
                  <a:pos x="1363" y="4"/>
                </a:cxn>
                <a:cxn ang="0">
                  <a:pos x="1568" y="34"/>
                </a:cxn>
                <a:cxn ang="0">
                  <a:pos x="1765" y="92"/>
                </a:cxn>
                <a:cxn ang="0">
                  <a:pos x="1949" y="179"/>
                </a:cxn>
                <a:cxn ang="0">
                  <a:pos x="2113" y="291"/>
                </a:cxn>
                <a:cxn ang="0">
                  <a:pos x="2254" y="425"/>
                </a:cxn>
                <a:cxn ang="0">
                  <a:pos x="2368" y="578"/>
                </a:cxn>
                <a:cxn ang="0">
                  <a:pos x="2453" y="744"/>
                </a:cxn>
                <a:cxn ang="0">
                  <a:pos x="2505" y="922"/>
                </a:cxn>
                <a:cxn ang="0">
                  <a:pos x="2522" y="1103"/>
                </a:cxn>
                <a:cxn ang="0">
                  <a:pos x="2505" y="1284"/>
                </a:cxn>
                <a:cxn ang="0">
                  <a:pos x="2453" y="1461"/>
                </a:cxn>
                <a:cxn ang="0">
                  <a:pos x="2371" y="1630"/>
                </a:cxn>
                <a:cxn ang="0">
                  <a:pos x="2256" y="1783"/>
                </a:cxn>
                <a:cxn ang="0">
                  <a:pos x="2115" y="1917"/>
                </a:cxn>
                <a:cxn ang="0">
                  <a:pos x="1951" y="2029"/>
                </a:cxn>
                <a:cxn ang="0">
                  <a:pos x="1769" y="2118"/>
                </a:cxn>
                <a:cxn ang="0">
                  <a:pos x="1572" y="2176"/>
                </a:cxn>
                <a:cxn ang="0">
                  <a:pos x="1367" y="2206"/>
                </a:cxn>
                <a:cxn ang="0">
                  <a:pos x="1159" y="2206"/>
                </a:cxn>
                <a:cxn ang="0">
                  <a:pos x="954" y="2178"/>
                </a:cxn>
                <a:cxn ang="0">
                  <a:pos x="755" y="2118"/>
                </a:cxn>
                <a:cxn ang="0">
                  <a:pos x="573" y="2031"/>
                </a:cxn>
                <a:cxn ang="0">
                  <a:pos x="409" y="1919"/>
                </a:cxn>
                <a:cxn ang="0">
                  <a:pos x="266" y="1785"/>
                </a:cxn>
                <a:cxn ang="0">
                  <a:pos x="151" y="1634"/>
                </a:cxn>
                <a:cxn ang="0">
                  <a:pos x="69" y="1466"/>
                </a:cxn>
                <a:cxn ang="0">
                  <a:pos x="17" y="1289"/>
                </a:cxn>
                <a:cxn ang="0">
                  <a:pos x="0" y="1107"/>
                </a:cxn>
                <a:cxn ang="0">
                  <a:pos x="17" y="926"/>
                </a:cxn>
                <a:cxn ang="0">
                  <a:pos x="67" y="749"/>
                </a:cxn>
                <a:cxn ang="0">
                  <a:pos x="151" y="580"/>
                </a:cxn>
                <a:cxn ang="0">
                  <a:pos x="264" y="429"/>
                </a:cxn>
                <a:cxn ang="0">
                  <a:pos x="404" y="293"/>
                </a:cxn>
                <a:cxn ang="0">
                  <a:pos x="569" y="181"/>
                </a:cxn>
                <a:cxn ang="0">
                  <a:pos x="753" y="95"/>
                </a:cxn>
                <a:cxn ang="0">
                  <a:pos x="949" y="34"/>
                </a:cxn>
                <a:cxn ang="0">
                  <a:pos x="1155" y="4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633313" name="Picture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Strength of MIN</a:t>
            </a:r>
          </a:p>
        </p:txBody>
      </p:sp>
      <p:sp>
        <p:nvSpPr>
          <p:cNvPr id="1634307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1634308" name="Group 4"/>
          <p:cNvGrpSpPr>
            <a:grpSpLocks/>
          </p:cNvGrpSpPr>
          <p:nvPr/>
        </p:nvGrpSpPr>
        <p:grpSpPr bwMode="auto">
          <a:xfrm>
            <a:off x="4876800" y="1981200"/>
            <a:ext cx="4103688" cy="2652713"/>
            <a:chOff x="3072" y="1248"/>
            <a:chExt cx="2585" cy="1671"/>
          </a:xfrm>
        </p:grpSpPr>
        <p:sp>
          <p:nvSpPr>
            <p:cNvPr id="1634309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4310" name="Picture 6"/>
            <p:cNvPicPr>
              <a:picLocks noChangeAspect="1" noChangeArrowheads="1"/>
            </p:cNvPicPr>
            <p:nvPr/>
          </p:nvPicPr>
          <p:blipFill>
            <a:blip r:embed="rId2"/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634311" name="Picture 7"/>
          <p:cNvPicPr>
            <a:picLocks noChangeAspect="1" noChangeArrowheads="1"/>
          </p:cNvPicPr>
          <p:nvPr/>
        </p:nvPicPr>
        <p:blipFill>
          <a:blip r:embed="rId3"/>
          <a:srcRect l="8928" r="5357"/>
          <a:stretch>
            <a:fillRect/>
          </a:stretch>
        </p:blipFill>
        <p:spPr bwMode="auto">
          <a:xfrm>
            <a:off x="152400" y="1981200"/>
            <a:ext cx="4186238" cy="209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34312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Can handle non-elliptical shapes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12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Limitations of MIN</a:t>
            </a:r>
          </a:p>
        </p:txBody>
      </p:sp>
      <p:sp>
        <p:nvSpPr>
          <p:cNvPr id="1635331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353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1635333" name="Group 5"/>
          <p:cNvGrpSpPr>
            <a:grpSpLocks/>
          </p:cNvGrpSpPr>
          <p:nvPr/>
        </p:nvGrpSpPr>
        <p:grpSpPr bwMode="auto">
          <a:xfrm>
            <a:off x="4265613" y="1524000"/>
            <a:ext cx="4268787" cy="3567113"/>
            <a:chOff x="2496" y="960"/>
            <a:chExt cx="2689" cy="2247"/>
          </a:xfrm>
        </p:grpSpPr>
        <p:sp>
          <p:nvSpPr>
            <p:cNvPr id="1635334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5335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sp>
        <p:nvSpPr>
          <p:cNvPr id="1635336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Sensitive to noise and outliers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6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Cluster Similarity: MAX or Complete Linkage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Similarity of two clusters is based on the two least similar (most distant) points in the different clusters</a:t>
            </a:r>
          </a:p>
          <a:p>
            <a:pPr lvl="1"/>
            <a:r>
              <a:rPr lang="en-US"/>
              <a:t>Determined by all pairs of points in the two clusters</a:t>
            </a:r>
          </a:p>
          <a:p>
            <a:endParaRPr lang="en-US"/>
          </a:p>
        </p:txBody>
      </p:sp>
      <p:graphicFrame>
        <p:nvGraphicFramePr>
          <p:cNvPr id="1689600" name="Object 1024"/>
          <p:cNvGraphicFramePr>
            <a:graphicFrameLocks noChangeAspect="1"/>
          </p:cNvGraphicFramePr>
          <p:nvPr/>
        </p:nvGraphicFramePr>
        <p:xfrm>
          <a:off x="228600" y="3560763"/>
          <a:ext cx="4343400" cy="2459037"/>
        </p:xfrm>
        <a:graphic>
          <a:graphicData uri="http://schemas.openxmlformats.org/presentationml/2006/ole">
            <p:oleObj spid="_x0000_s1689600" name="Worksheet" r:id="rId3" imgW="2294001" imgH="1013841" progId="Excel.Sheet.8">
              <p:embed/>
            </p:oleObj>
          </a:graphicData>
        </a:graphic>
      </p:graphicFrame>
      <p:grpSp>
        <p:nvGrpSpPr>
          <p:cNvPr id="1636357" name="Group 5"/>
          <p:cNvGrpSpPr>
            <a:grpSpLocks/>
          </p:cNvGrpSpPr>
          <p:nvPr/>
        </p:nvGrpSpPr>
        <p:grpSpPr bwMode="auto">
          <a:xfrm>
            <a:off x="5715000" y="3429000"/>
            <a:ext cx="2598738" cy="2667000"/>
            <a:chOff x="3691" y="2160"/>
            <a:chExt cx="1637" cy="1680"/>
          </a:xfrm>
        </p:grpSpPr>
        <p:sp>
          <p:nvSpPr>
            <p:cNvPr id="1636358" name="Line 6"/>
            <p:cNvSpPr>
              <a:spLocks noChangeShapeType="1"/>
            </p:cNvSpPr>
            <p:nvPr/>
          </p:nvSpPr>
          <p:spPr bwMode="auto">
            <a:xfrm flipV="1">
              <a:off x="5219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59" name="Line 7"/>
            <p:cNvSpPr>
              <a:spLocks noChangeShapeType="1"/>
            </p:cNvSpPr>
            <p:nvPr/>
          </p:nvSpPr>
          <p:spPr bwMode="auto">
            <a:xfrm>
              <a:off x="4793" y="3168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0" name="Line 8"/>
            <p:cNvSpPr>
              <a:spLocks noChangeShapeType="1"/>
            </p:cNvSpPr>
            <p:nvPr/>
          </p:nvSpPr>
          <p:spPr bwMode="auto">
            <a:xfrm>
              <a:off x="4793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1" name="Line 9"/>
            <p:cNvSpPr>
              <a:spLocks noChangeShapeType="1"/>
            </p:cNvSpPr>
            <p:nvPr/>
          </p:nvSpPr>
          <p:spPr bwMode="auto">
            <a:xfrm flipV="1">
              <a:off x="4964" y="291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2" name="Line 10"/>
            <p:cNvSpPr>
              <a:spLocks noChangeShapeType="1"/>
            </p:cNvSpPr>
            <p:nvPr/>
          </p:nvSpPr>
          <p:spPr bwMode="auto">
            <a:xfrm flipV="1">
              <a:off x="4964" y="2832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3" name="Line 11"/>
            <p:cNvSpPr>
              <a:spLocks noChangeShapeType="1"/>
            </p:cNvSpPr>
            <p:nvPr/>
          </p:nvSpPr>
          <p:spPr bwMode="auto">
            <a:xfrm flipV="1">
              <a:off x="4197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4" name="Line 12"/>
            <p:cNvSpPr>
              <a:spLocks noChangeShapeType="1"/>
            </p:cNvSpPr>
            <p:nvPr/>
          </p:nvSpPr>
          <p:spPr bwMode="auto">
            <a:xfrm>
              <a:off x="3770" y="325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5" name="Line 13"/>
            <p:cNvSpPr>
              <a:spLocks noChangeShapeType="1"/>
            </p:cNvSpPr>
            <p:nvPr/>
          </p:nvSpPr>
          <p:spPr bwMode="auto">
            <a:xfrm>
              <a:off x="3770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6" name="Line 14"/>
            <p:cNvSpPr>
              <a:spLocks noChangeShapeType="1"/>
            </p:cNvSpPr>
            <p:nvPr/>
          </p:nvSpPr>
          <p:spPr bwMode="auto">
            <a:xfrm flipV="1">
              <a:off x="3941" y="2748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7" name="Line 15"/>
            <p:cNvSpPr>
              <a:spLocks noChangeShapeType="1"/>
            </p:cNvSpPr>
            <p:nvPr/>
          </p:nvSpPr>
          <p:spPr bwMode="auto">
            <a:xfrm flipV="1">
              <a:off x="3941" y="2664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8" name="Line 16"/>
            <p:cNvSpPr>
              <a:spLocks noChangeShapeType="1"/>
            </p:cNvSpPr>
            <p:nvPr/>
          </p:nvSpPr>
          <p:spPr bwMode="auto">
            <a:xfrm flipV="1">
              <a:off x="4537" y="2832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69" name="Line 17"/>
            <p:cNvSpPr>
              <a:spLocks noChangeShapeType="1"/>
            </p:cNvSpPr>
            <p:nvPr/>
          </p:nvSpPr>
          <p:spPr bwMode="auto">
            <a:xfrm>
              <a:off x="4537" y="283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70" name="Line 18"/>
            <p:cNvSpPr>
              <a:spLocks noChangeShapeType="1"/>
            </p:cNvSpPr>
            <p:nvPr/>
          </p:nvSpPr>
          <p:spPr bwMode="auto">
            <a:xfrm flipV="1">
              <a:off x="4793" y="24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71" name="Line 19"/>
            <p:cNvSpPr>
              <a:spLocks noChangeShapeType="1"/>
            </p:cNvSpPr>
            <p:nvPr/>
          </p:nvSpPr>
          <p:spPr bwMode="auto">
            <a:xfrm>
              <a:off x="3941" y="2496"/>
              <a:ext cx="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72" name="Line 20"/>
            <p:cNvSpPr>
              <a:spLocks noChangeShapeType="1"/>
            </p:cNvSpPr>
            <p:nvPr/>
          </p:nvSpPr>
          <p:spPr bwMode="auto">
            <a:xfrm>
              <a:off x="3941" y="249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73" name="Line 21"/>
            <p:cNvSpPr>
              <a:spLocks noChangeShapeType="1"/>
            </p:cNvSpPr>
            <p:nvPr/>
          </p:nvSpPr>
          <p:spPr bwMode="auto">
            <a:xfrm flipV="1">
              <a:off x="4367" y="21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6374" name="Text Box 22"/>
            <p:cNvSpPr txBox="1">
              <a:spLocks noChangeArrowheads="1"/>
            </p:cNvSpPr>
            <p:nvPr/>
          </p:nvSpPr>
          <p:spPr bwMode="auto">
            <a:xfrm>
              <a:off x="3691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36375" name="Text Box 23"/>
            <p:cNvSpPr txBox="1">
              <a:spLocks noChangeArrowheads="1"/>
            </p:cNvSpPr>
            <p:nvPr/>
          </p:nvSpPr>
          <p:spPr bwMode="auto">
            <a:xfrm>
              <a:off x="4117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36376" name="Text Box 24"/>
            <p:cNvSpPr txBox="1">
              <a:spLocks noChangeArrowheads="1"/>
            </p:cNvSpPr>
            <p:nvPr/>
          </p:nvSpPr>
          <p:spPr bwMode="auto">
            <a:xfrm>
              <a:off x="4458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36377" name="Text Box 25"/>
            <p:cNvSpPr txBox="1">
              <a:spLocks noChangeArrowheads="1"/>
            </p:cNvSpPr>
            <p:nvPr/>
          </p:nvSpPr>
          <p:spPr bwMode="auto">
            <a:xfrm>
              <a:off x="4715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636378" name="Text Box 26"/>
            <p:cNvSpPr txBox="1">
              <a:spLocks noChangeArrowheads="1"/>
            </p:cNvSpPr>
            <p:nvPr/>
          </p:nvSpPr>
          <p:spPr bwMode="auto">
            <a:xfrm>
              <a:off x="5140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Hierarchical Clustering: MAX</a:t>
            </a:r>
          </a:p>
        </p:txBody>
      </p:sp>
      <p:sp>
        <p:nvSpPr>
          <p:cNvPr id="1637379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1637380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Dendrogram</a:t>
            </a:r>
          </a:p>
        </p:txBody>
      </p:sp>
      <p:pic>
        <p:nvPicPr>
          <p:cNvPr id="16373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1637382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1637383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5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5" y="75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4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3"/>
                </a:cxn>
                <a:cxn ang="0">
                  <a:pos x="45" y="0"/>
                </a:cxn>
                <a:cxn ang="0">
                  <a:pos x="60" y="3"/>
                </a:cxn>
                <a:cxn ang="0">
                  <a:pos x="74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4" y="75"/>
                </a:cxn>
                <a:cxn ang="0">
                  <a:pos x="60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5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5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5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6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4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4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7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5"/>
                </a:cxn>
                <a:cxn ang="0">
                  <a:pos x="42" y="0"/>
                </a:cxn>
                <a:cxn ang="0">
                  <a:pos x="59" y="5"/>
                </a:cxn>
                <a:cxn ang="0">
                  <a:pos x="74" y="13"/>
                </a:cxn>
                <a:cxn ang="0">
                  <a:pos x="83" y="28"/>
                </a:cxn>
                <a:cxn ang="0">
                  <a:pos x="87" y="45"/>
                </a:cxn>
                <a:cxn ang="0">
                  <a:pos x="83" y="62"/>
                </a:cxn>
                <a:cxn ang="0">
                  <a:pos x="74" y="75"/>
                </a:cxn>
                <a:cxn ang="0">
                  <a:pos x="59" y="85"/>
                </a:cxn>
                <a:cxn ang="0">
                  <a:pos x="42" y="87"/>
                </a:cxn>
                <a:cxn ang="0">
                  <a:pos x="28" y="85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8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25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4" y="13"/>
                </a:cxn>
                <a:cxn ang="0">
                  <a:pos x="85" y="25"/>
                </a:cxn>
                <a:cxn ang="0">
                  <a:pos x="87" y="42"/>
                </a:cxn>
                <a:cxn ang="0">
                  <a:pos x="85" y="59"/>
                </a:cxn>
                <a:cxn ang="0">
                  <a:pos x="74" y="74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4"/>
                </a:cxn>
                <a:cxn ang="0">
                  <a:pos x="4" y="59"/>
                </a:cxn>
                <a:cxn ang="0">
                  <a:pos x="0" y="42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89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637390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1637391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1637392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1637393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1637394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/>
            </a:p>
          </p:txBody>
        </p:sp>
      </p:grpSp>
      <p:grpSp>
        <p:nvGrpSpPr>
          <p:cNvPr id="1637395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1637396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/>
              <a:ahLst/>
              <a:cxnLst>
                <a:cxn ang="0">
                  <a:pos x="442" y="0"/>
                </a:cxn>
                <a:cxn ang="0">
                  <a:pos x="502" y="2"/>
                </a:cxn>
                <a:cxn ang="0">
                  <a:pos x="562" y="7"/>
                </a:cxn>
                <a:cxn ang="0">
                  <a:pos x="619" y="15"/>
                </a:cxn>
                <a:cxn ang="0">
                  <a:pos x="672" y="28"/>
                </a:cxn>
                <a:cxn ang="0">
                  <a:pos x="721" y="43"/>
                </a:cxn>
                <a:cxn ang="0">
                  <a:pos x="766" y="60"/>
                </a:cxn>
                <a:cxn ang="0">
                  <a:pos x="804" y="79"/>
                </a:cxn>
                <a:cxn ang="0">
                  <a:pos x="836" y="100"/>
                </a:cxn>
                <a:cxn ang="0">
                  <a:pos x="859" y="123"/>
                </a:cxn>
                <a:cxn ang="0">
                  <a:pos x="876" y="147"/>
                </a:cxn>
                <a:cxn ang="0">
                  <a:pos x="883" y="172"/>
                </a:cxn>
                <a:cxn ang="0">
                  <a:pos x="883" y="197"/>
                </a:cxn>
                <a:cxn ang="0">
                  <a:pos x="876" y="223"/>
                </a:cxn>
                <a:cxn ang="0">
                  <a:pos x="859" y="246"/>
                </a:cxn>
                <a:cxn ang="0">
                  <a:pos x="836" y="270"/>
                </a:cxn>
                <a:cxn ang="0">
                  <a:pos x="804" y="291"/>
                </a:cxn>
                <a:cxn ang="0">
                  <a:pos x="766" y="310"/>
                </a:cxn>
                <a:cxn ang="0">
                  <a:pos x="721" y="327"/>
                </a:cxn>
                <a:cxn ang="0">
                  <a:pos x="672" y="342"/>
                </a:cxn>
                <a:cxn ang="0">
                  <a:pos x="619" y="354"/>
                </a:cxn>
                <a:cxn ang="0">
                  <a:pos x="562" y="363"/>
                </a:cxn>
                <a:cxn ang="0">
                  <a:pos x="502" y="367"/>
                </a:cxn>
                <a:cxn ang="0">
                  <a:pos x="442" y="369"/>
                </a:cxn>
                <a:cxn ang="0">
                  <a:pos x="381" y="367"/>
                </a:cxn>
                <a:cxn ang="0">
                  <a:pos x="323" y="363"/>
                </a:cxn>
                <a:cxn ang="0">
                  <a:pos x="266" y="354"/>
                </a:cxn>
                <a:cxn ang="0">
                  <a:pos x="213" y="342"/>
                </a:cxn>
                <a:cxn ang="0">
                  <a:pos x="162" y="327"/>
                </a:cxn>
                <a:cxn ang="0">
                  <a:pos x="119" y="310"/>
                </a:cxn>
                <a:cxn ang="0">
                  <a:pos x="81" y="291"/>
                </a:cxn>
                <a:cxn ang="0">
                  <a:pos x="49" y="270"/>
                </a:cxn>
                <a:cxn ang="0">
                  <a:pos x="26" y="246"/>
                </a:cxn>
                <a:cxn ang="0">
                  <a:pos x="9" y="223"/>
                </a:cxn>
                <a:cxn ang="0">
                  <a:pos x="0" y="197"/>
                </a:cxn>
                <a:cxn ang="0">
                  <a:pos x="0" y="172"/>
                </a:cxn>
                <a:cxn ang="0">
                  <a:pos x="9" y="147"/>
                </a:cxn>
                <a:cxn ang="0">
                  <a:pos x="26" y="123"/>
                </a:cxn>
                <a:cxn ang="0">
                  <a:pos x="49" y="100"/>
                </a:cxn>
                <a:cxn ang="0">
                  <a:pos x="81" y="79"/>
                </a:cxn>
                <a:cxn ang="0">
                  <a:pos x="119" y="60"/>
                </a:cxn>
                <a:cxn ang="0">
                  <a:pos x="162" y="43"/>
                </a:cxn>
                <a:cxn ang="0">
                  <a:pos x="213" y="28"/>
                </a:cxn>
                <a:cxn ang="0">
                  <a:pos x="266" y="15"/>
                </a:cxn>
                <a:cxn ang="0">
                  <a:pos x="323" y="7"/>
                </a:cxn>
                <a:cxn ang="0">
                  <a:pos x="381" y="2"/>
                </a:cxn>
                <a:cxn ang="0">
                  <a:pos x="442" y="0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397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37398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1637399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/>
              <a:ahLst/>
              <a:cxnLst>
                <a:cxn ang="0">
                  <a:pos x="514" y="4"/>
                </a:cxn>
                <a:cxn ang="0">
                  <a:pos x="576" y="10"/>
                </a:cxn>
                <a:cxn ang="0">
                  <a:pos x="638" y="21"/>
                </a:cxn>
                <a:cxn ang="0">
                  <a:pos x="695" y="34"/>
                </a:cxn>
                <a:cxn ang="0">
                  <a:pos x="752" y="49"/>
                </a:cxn>
                <a:cxn ang="0">
                  <a:pos x="803" y="66"/>
                </a:cxn>
                <a:cxn ang="0">
                  <a:pos x="850" y="85"/>
                </a:cxn>
                <a:cxn ang="0">
                  <a:pos x="891" y="106"/>
                </a:cxn>
                <a:cxn ang="0">
                  <a:pos x="927" y="127"/>
                </a:cxn>
                <a:cxn ang="0">
                  <a:pos x="954" y="150"/>
                </a:cxn>
                <a:cxn ang="0">
                  <a:pos x="976" y="176"/>
                </a:cxn>
                <a:cxn ang="0">
                  <a:pos x="988" y="199"/>
                </a:cxn>
                <a:cxn ang="0">
                  <a:pos x="995" y="222"/>
                </a:cxn>
                <a:cxn ang="0">
                  <a:pos x="993" y="248"/>
                </a:cxn>
                <a:cxn ang="0">
                  <a:pos x="982" y="269"/>
                </a:cxn>
                <a:cxn ang="0">
                  <a:pos x="965" y="290"/>
                </a:cxn>
                <a:cxn ang="0">
                  <a:pos x="940" y="312"/>
                </a:cxn>
                <a:cxn ang="0">
                  <a:pos x="908" y="329"/>
                </a:cxn>
                <a:cxn ang="0">
                  <a:pos x="869" y="345"/>
                </a:cxn>
                <a:cxn ang="0">
                  <a:pos x="827" y="358"/>
                </a:cxn>
                <a:cxn ang="0">
                  <a:pos x="776" y="369"/>
                </a:cxn>
                <a:cxn ang="0">
                  <a:pos x="723" y="377"/>
                </a:cxn>
                <a:cxn ang="0">
                  <a:pos x="665" y="382"/>
                </a:cxn>
                <a:cxn ang="0">
                  <a:pos x="606" y="384"/>
                </a:cxn>
                <a:cxn ang="0">
                  <a:pos x="544" y="384"/>
                </a:cxn>
                <a:cxn ang="0">
                  <a:pos x="480" y="379"/>
                </a:cxn>
                <a:cxn ang="0">
                  <a:pos x="419" y="373"/>
                </a:cxn>
                <a:cxn ang="0">
                  <a:pos x="357" y="362"/>
                </a:cxn>
                <a:cxn ang="0">
                  <a:pos x="300" y="350"/>
                </a:cxn>
                <a:cxn ang="0">
                  <a:pos x="242" y="335"/>
                </a:cxn>
                <a:cxn ang="0">
                  <a:pos x="191" y="318"/>
                </a:cxn>
                <a:cxn ang="0">
                  <a:pos x="144" y="299"/>
                </a:cxn>
                <a:cxn ang="0">
                  <a:pos x="104" y="278"/>
                </a:cxn>
                <a:cxn ang="0">
                  <a:pos x="68" y="256"/>
                </a:cxn>
                <a:cxn ang="0">
                  <a:pos x="40" y="233"/>
                </a:cxn>
                <a:cxn ang="0">
                  <a:pos x="19" y="208"/>
                </a:cxn>
                <a:cxn ang="0">
                  <a:pos x="6" y="184"/>
                </a:cxn>
                <a:cxn ang="0">
                  <a:pos x="0" y="161"/>
                </a:cxn>
                <a:cxn ang="0">
                  <a:pos x="2" y="138"/>
                </a:cxn>
                <a:cxn ang="0">
                  <a:pos x="13" y="114"/>
                </a:cxn>
                <a:cxn ang="0">
                  <a:pos x="30" y="93"/>
                </a:cxn>
                <a:cxn ang="0">
                  <a:pos x="55" y="72"/>
                </a:cxn>
                <a:cxn ang="0">
                  <a:pos x="87" y="55"/>
                </a:cxn>
                <a:cxn ang="0">
                  <a:pos x="125" y="38"/>
                </a:cxn>
                <a:cxn ang="0">
                  <a:pos x="168" y="25"/>
                </a:cxn>
                <a:cxn ang="0">
                  <a:pos x="219" y="15"/>
                </a:cxn>
                <a:cxn ang="0">
                  <a:pos x="272" y="6"/>
                </a:cxn>
                <a:cxn ang="0">
                  <a:pos x="329" y="2"/>
                </a:cxn>
                <a:cxn ang="0">
                  <a:pos x="389" y="0"/>
                </a:cxn>
                <a:cxn ang="0">
                  <a:pos x="450" y="0"/>
                </a:cxn>
                <a:cxn ang="0">
                  <a:pos x="514" y="4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7400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1637401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1637402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37403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/>
              <a:ahLst/>
              <a:cxnLst>
                <a:cxn ang="0">
                  <a:pos x="1339" y="2"/>
                </a:cxn>
                <a:cxn ang="0">
                  <a:pos x="1541" y="32"/>
                </a:cxn>
                <a:cxn ang="0">
                  <a:pos x="1735" y="91"/>
                </a:cxn>
                <a:cxn ang="0">
                  <a:pos x="1916" y="178"/>
                </a:cxn>
                <a:cxn ang="0">
                  <a:pos x="2077" y="288"/>
                </a:cxn>
                <a:cxn ang="0">
                  <a:pos x="2215" y="422"/>
                </a:cxn>
                <a:cxn ang="0">
                  <a:pos x="2328" y="572"/>
                </a:cxn>
                <a:cxn ang="0">
                  <a:pos x="2411" y="740"/>
                </a:cxn>
                <a:cxn ang="0">
                  <a:pos x="2462" y="916"/>
                </a:cxn>
                <a:cxn ang="0">
                  <a:pos x="2479" y="1096"/>
                </a:cxn>
                <a:cxn ang="0">
                  <a:pos x="2462" y="1277"/>
                </a:cxn>
                <a:cxn ang="0">
                  <a:pos x="2411" y="1453"/>
                </a:cxn>
                <a:cxn ang="0">
                  <a:pos x="2330" y="1620"/>
                </a:cxn>
                <a:cxn ang="0">
                  <a:pos x="2217" y="1771"/>
                </a:cxn>
                <a:cxn ang="0">
                  <a:pos x="2079" y="1904"/>
                </a:cxn>
                <a:cxn ang="0">
                  <a:pos x="1918" y="2017"/>
                </a:cxn>
                <a:cxn ang="0">
                  <a:pos x="1739" y="2104"/>
                </a:cxn>
                <a:cxn ang="0">
                  <a:pos x="1546" y="2163"/>
                </a:cxn>
                <a:cxn ang="0">
                  <a:pos x="1344" y="2193"/>
                </a:cxn>
                <a:cxn ang="0">
                  <a:pos x="1139" y="2193"/>
                </a:cxn>
                <a:cxn ang="0">
                  <a:pos x="938" y="2163"/>
                </a:cxn>
                <a:cxn ang="0">
                  <a:pos x="744" y="2106"/>
                </a:cxn>
                <a:cxn ang="0">
                  <a:pos x="563" y="2019"/>
                </a:cxn>
                <a:cxn ang="0">
                  <a:pos x="402" y="1909"/>
                </a:cxn>
                <a:cxn ang="0">
                  <a:pos x="264" y="1775"/>
                </a:cxn>
                <a:cxn ang="0">
                  <a:pos x="151" y="1622"/>
                </a:cxn>
                <a:cxn ang="0">
                  <a:pos x="68" y="1457"/>
                </a:cxn>
                <a:cxn ang="0">
                  <a:pos x="17" y="1281"/>
                </a:cxn>
                <a:cxn ang="0">
                  <a:pos x="0" y="1101"/>
                </a:cxn>
                <a:cxn ang="0">
                  <a:pos x="17" y="920"/>
                </a:cxn>
                <a:cxn ang="0">
                  <a:pos x="68" y="744"/>
                </a:cxn>
                <a:cxn ang="0">
                  <a:pos x="149" y="577"/>
                </a:cxn>
                <a:cxn ang="0">
                  <a:pos x="261" y="424"/>
                </a:cxn>
                <a:cxn ang="0">
                  <a:pos x="400" y="290"/>
                </a:cxn>
                <a:cxn ang="0">
                  <a:pos x="559" y="180"/>
                </a:cxn>
                <a:cxn ang="0">
                  <a:pos x="740" y="93"/>
                </a:cxn>
                <a:cxn ang="0">
                  <a:pos x="933" y="34"/>
                </a:cxn>
                <a:cxn ang="0">
                  <a:pos x="1135" y="4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7404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1637405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  <p:sp>
          <p:nvSpPr>
            <p:cNvPr id="1637406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/>
              <a:ahLst/>
              <a:cxnLst>
                <a:cxn ang="0">
                  <a:pos x="441" y="174"/>
                </a:cxn>
                <a:cxn ang="0">
                  <a:pos x="506" y="134"/>
                </a:cxn>
                <a:cxn ang="0">
                  <a:pos x="574" y="100"/>
                </a:cxn>
                <a:cxn ang="0">
                  <a:pos x="643" y="70"/>
                </a:cxn>
                <a:cxn ang="0">
                  <a:pos x="711" y="47"/>
                </a:cxn>
                <a:cxn ang="0">
                  <a:pos x="781" y="26"/>
                </a:cxn>
                <a:cxn ang="0">
                  <a:pos x="847" y="13"/>
                </a:cxn>
                <a:cxn ang="0">
                  <a:pos x="910" y="4"/>
                </a:cxn>
                <a:cxn ang="0">
                  <a:pos x="974" y="0"/>
                </a:cxn>
                <a:cxn ang="0">
                  <a:pos x="1032" y="4"/>
                </a:cxn>
                <a:cxn ang="0">
                  <a:pos x="1087" y="13"/>
                </a:cxn>
                <a:cxn ang="0">
                  <a:pos x="1136" y="26"/>
                </a:cxn>
                <a:cxn ang="0">
                  <a:pos x="1180" y="45"/>
                </a:cxn>
                <a:cxn ang="0">
                  <a:pos x="1219" y="70"/>
                </a:cxn>
                <a:cxn ang="0">
                  <a:pos x="1253" y="100"/>
                </a:cxn>
                <a:cxn ang="0">
                  <a:pos x="1278" y="134"/>
                </a:cxn>
                <a:cxn ang="0">
                  <a:pos x="1297" y="172"/>
                </a:cxn>
                <a:cxn ang="0">
                  <a:pos x="1310" y="214"/>
                </a:cxn>
                <a:cxn ang="0">
                  <a:pos x="1317" y="261"/>
                </a:cxn>
                <a:cxn ang="0">
                  <a:pos x="1314" y="310"/>
                </a:cxn>
                <a:cxn ang="0">
                  <a:pos x="1304" y="359"/>
                </a:cxn>
                <a:cxn ang="0">
                  <a:pos x="1289" y="412"/>
                </a:cxn>
                <a:cxn ang="0">
                  <a:pos x="1265" y="467"/>
                </a:cxn>
                <a:cxn ang="0">
                  <a:pos x="1236" y="520"/>
                </a:cxn>
                <a:cxn ang="0">
                  <a:pos x="1200" y="575"/>
                </a:cxn>
                <a:cxn ang="0">
                  <a:pos x="1157" y="628"/>
                </a:cxn>
                <a:cxn ang="0">
                  <a:pos x="1110" y="681"/>
                </a:cxn>
                <a:cxn ang="0">
                  <a:pos x="1057" y="732"/>
                </a:cxn>
                <a:cxn ang="0">
                  <a:pos x="1000" y="781"/>
                </a:cxn>
                <a:cxn ang="0">
                  <a:pos x="940" y="825"/>
                </a:cxn>
                <a:cxn ang="0">
                  <a:pos x="876" y="868"/>
                </a:cxn>
                <a:cxn ang="0">
                  <a:pos x="810" y="908"/>
                </a:cxn>
                <a:cxn ang="0">
                  <a:pos x="742" y="942"/>
                </a:cxn>
                <a:cxn ang="0">
                  <a:pos x="674" y="971"/>
                </a:cxn>
                <a:cxn ang="0">
                  <a:pos x="604" y="995"/>
                </a:cxn>
                <a:cxn ang="0">
                  <a:pos x="536" y="1016"/>
                </a:cxn>
                <a:cxn ang="0">
                  <a:pos x="470" y="1029"/>
                </a:cxn>
                <a:cxn ang="0">
                  <a:pos x="404" y="1037"/>
                </a:cxn>
                <a:cxn ang="0">
                  <a:pos x="343" y="1041"/>
                </a:cxn>
                <a:cxn ang="0">
                  <a:pos x="283" y="1037"/>
                </a:cxn>
                <a:cxn ang="0">
                  <a:pos x="230" y="1029"/>
                </a:cxn>
                <a:cxn ang="0">
                  <a:pos x="179" y="1016"/>
                </a:cxn>
                <a:cxn ang="0">
                  <a:pos x="134" y="997"/>
                </a:cxn>
                <a:cxn ang="0">
                  <a:pos x="96" y="971"/>
                </a:cxn>
                <a:cxn ang="0">
                  <a:pos x="64" y="942"/>
                </a:cxn>
                <a:cxn ang="0">
                  <a:pos x="37" y="908"/>
                </a:cxn>
                <a:cxn ang="0">
                  <a:pos x="17" y="870"/>
                </a:cxn>
                <a:cxn ang="0">
                  <a:pos x="7" y="827"/>
                </a:cxn>
                <a:cxn ang="0">
                  <a:pos x="0" y="781"/>
                </a:cxn>
                <a:cxn ang="0">
                  <a:pos x="3" y="732"/>
                </a:cxn>
                <a:cxn ang="0">
                  <a:pos x="11" y="681"/>
                </a:cxn>
                <a:cxn ang="0">
                  <a:pos x="28" y="630"/>
                </a:cxn>
                <a:cxn ang="0">
                  <a:pos x="51" y="575"/>
                </a:cxn>
                <a:cxn ang="0">
                  <a:pos x="81" y="522"/>
                </a:cxn>
                <a:cxn ang="0">
                  <a:pos x="117" y="467"/>
                </a:cxn>
                <a:cxn ang="0">
                  <a:pos x="160" y="414"/>
                </a:cxn>
                <a:cxn ang="0">
                  <a:pos x="207" y="361"/>
                </a:cxn>
                <a:cxn ang="0">
                  <a:pos x="260" y="310"/>
                </a:cxn>
                <a:cxn ang="0">
                  <a:pos x="315" y="261"/>
                </a:cxn>
                <a:cxn ang="0">
                  <a:pos x="377" y="216"/>
                </a:cxn>
                <a:cxn ang="0">
                  <a:pos x="441" y="174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7407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1637408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  <p:sp>
          <p:nvSpPr>
            <p:cNvPr id="1637409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/>
              <a:ahLst/>
              <a:cxnLst>
                <a:cxn ang="0">
                  <a:pos x="906" y="25"/>
                </a:cxn>
                <a:cxn ang="0">
                  <a:pos x="1081" y="4"/>
                </a:cxn>
                <a:cxn ang="0">
                  <a:pos x="1246" y="0"/>
                </a:cxn>
                <a:cxn ang="0">
                  <a:pos x="1404" y="13"/>
                </a:cxn>
                <a:cxn ang="0">
                  <a:pos x="1542" y="42"/>
                </a:cxn>
                <a:cxn ang="0">
                  <a:pos x="1657" y="87"/>
                </a:cxn>
                <a:cxn ang="0">
                  <a:pos x="1744" y="146"/>
                </a:cxn>
                <a:cxn ang="0">
                  <a:pos x="1803" y="218"/>
                </a:cxn>
                <a:cxn ang="0">
                  <a:pos x="1829" y="299"/>
                </a:cxn>
                <a:cxn ang="0">
                  <a:pos x="1823" y="388"/>
                </a:cxn>
                <a:cxn ang="0">
                  <a:pos x="1784" y="477"/>
                </a:cxn>
                <a:cxn ang="0">
                  <a:pos x="1714" y="568"/>
                </a:cxn>
                <a:cxn ang="0">
                  <a:pos x="1614" y="657"/>
                </a:cxn>
                <a:cxn ang="0">
                  <a:pos x="1489" y="738"/>
                </a:cxn>
                <a:cxn ang="0">
                  <a:pos x="1344" y="810"/>
                </a:cxn>
                <a:cxn ang="0">
                  <a:pos x="1183" y="869"/>
                </a:cxn>
                <a:cxn ang="0">
                  <a:pos x="1010" y="914"/>
                </a:cxn>
                <a:cxn ang="0">
                  <a:pos x="838" y="946"/>
                </a:cxn>
                <a:cxn ang="0">
                  <a:pos x="666" y="958"/>
                </a:cxn>
                <a:cxn ang="0">
                  <a:pos x="504" y="954"/>
                </a:cxn>
                <a:cxn ang="0">
                  <a:pos x="356" y="933"/>
                </a:cxn>
                <a:cxn ang="0">
                  <a:pos x="228" y="895"/>
                </a:cxn>
                <a:cxn ang="0">
                  <a:pos x="126" y="842"/>
                </a:cxn>
                <a:cxn ang="0">
                  <a:pos x="51" y="776"/>
                </a:cxn>
                <a:cxn ang="0">
                  <a:pos x="9" y="700"/>
                </a:cxn>
                <a:cxn ang="0">
                  <a:pos x="0" y="615"/>
                </a:cxn>
                <a:cxn ang="0">
                  <a:pos x="22" y="524"/>
                </a:cxn>
                <a:cxn ang="0">
                  <a:pos x="77" y="432"/>
                </a:cxn>
                <a:cxn ang="0">
                  <a:pos x="164" y="343"/>
                </a:cxn>
                <a:cxn ang="0">
                  <a:pos x="277" y="259"/>
                </a:cxn>
                <a:cxn ang="0">
                  <a:pos x="413" y="182"/>
                </a:cxn>
                <a:cxn ang="0">
                  <a:pos x="566" y="116"/>
                </a:cxn>
                <a:cxn ang="0">
                  <a:pos x="732" y="63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Strength of MAX</a:t>
            </a:r>
          </a:p>
        </p:txBody>
      </p:sp>
      <p:sp>
        <p:nvSpPr>
          <p:cNvPr id="1638403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38404" name="Picture 4"/>
          <p:cNvPicPr>
            <a:picLocks noChangeAspect="1" noChangeArrowheads="1"/>
          </p:cNvPicPr>
          <p:nvPr/>
        </p:nvPicPr>
        <p:blipFill>
          <a:blip r:embed="rId2"/>
          <a:srcRect b="11905"/>
          <a:stretch>
            <a:fillRect/>
          </a:stretch>
        </p:blipFill>
        <p:spPr bwMode="auto">
          <a:xfrm>
            <a:off x="303213" y="1295400"/>
            <a:ext cx="4268787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1638405" name="Group 5"/>
          <p:cNvGrpSpPr>
            <a:grpSpLocks/>
          </p:cNvGrpSpPr>
          <p:nvPr/>
        </p:nvGrpSpPr>
        <p:grpSpPr bwMode="auto">
          <a:xfrm>
            <a:off x="4341813" y="1219200"/>
            <a:ext cx="4268787" cy="3505200"/>
            <a:chOff x="2735" y="768"/>
            <a:chExt cx="2689" cy="2208"/>
          </a:xfrm>
        </p:grpSpPr>
        <p:sp>
          <p:nvSpPr>
            <p:cNvPr id="1638406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  <p:pic>
          <p:nvPicPr>
            <p:cNvPr id="1638407" name="Picture 7"/>
            <p:cNvPicPr>
              <a:picLocks noChangeAspect="1" noChangeArrowheads="1"/>
            </p:cNvPicPr>
            <p:nvPr/>
          </p:nvPicPr>
          <p:blipFill>
            <a:blip r:embed="rId3"/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sp>
        <p:nvSpPr>
          <p:cNvPr id="1638408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Less susceptible to noise and outliers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8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Limitations of MAX</a:t>
            </a:r>
          </a:p>
        </p:txBody>
      </p:sp>
      <p:pic>
        <p:nvPicPr>
          <p:cNvPr id="16394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39428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1639429" name="Group 5"/>
          <p:cNvGrpSpPr>
            <a:grpSpLocks/>
          </p:cNvGrpSpPr>
          <p:nvPr/>
        </p:nvGrpSpPr>
        <p:grpSpPr bwMode="auto">
          <a:xfrm>
            <a:off x="4418013" y="1371600"/>
            <a:ext cx="4268787" cy="3733800"/>
            <a:chOff x="2783" y="864"/>
            <a:chExt cx="2689" cy="2352"/>
          </a:xfrm>
        </p:grpSpPr>
        <p:pic>
          <p:nvPicPr>
            <p:cNvPr id="1639430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639431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Two Clusters</a:t>
              </a:r>
            </a:p>
          </p:txBody>
        </p:sp>
      </p:grpSp>
      <p:sp>
        <p:nvSpPr>
          <p:cNvPr id="1639432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63246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Biased towards globular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32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Similarity: Group Average</a:t>
            </a:r>
          </a:p>
        </p:txBody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505200"/>
          </a:xfrm>
        </p:spPr>
        <p:txBody>
          <a:bodyPr/>
          <a:lstStyle/>
          <a:p>
            <a:r>
              <a:rPr lang="en-US" sz="2200"/>
              <a:t>Proximity of two clusters is the average of pairwise proximity between points in the two clusters.</a:t>
            </a:r>
          </a:p>
          <a:p>
            <a:endParaRPr lang="en-US" sz="2200"/>
          </a:p>
          <a:p>
            <a:endParaRPr lang="en-US" sz="2200"/>
          </a:p>
          <a:p>
            <a:pPr lvl="4"/>
            <a:endParaRPr lang="en-US" sz="1800"/>
          </a:p>
          <a:p>
            <a:r>
              <a:rPr lang="en-US" sz="2200"/>
              <a:t>Need to use average connectivity for scalability since total proximity favors large clusters</a:t>
            </a:r>
          </a:p>
          <a:p>
            <a:endParaRPr lang="en-US" sz="2200"/>
          </a:p>
        </p:txBody>
      </p:sp>
      <p:graphicFrame>
        <p:nvGraphicFramePr>
          <p:cNvPr id="1690624" name="Object 1024"/>
          <p:cNvGraphicFramePr>
            <a:graphicFrameLocks noChangeAspect="1"/>
          </p:cNvGraphicFramePr>
          <p:nvPr/>
        </p:nvGraphicFramePr>
        <p:xfrm>
          <a:off x="2057400" y="1905000"/>
          <a:ext cx="5575300" cy="998538"/>
        </p:xfrm>
        <a:graphic>
          <a:graphicData uri="http://schemas.openxmlformats.org/presentationml/2006/ole">
            <p:oleObj spid="_x0000_s1690624" name="Equation" r:id="rId3" imgW="3873240" imgH="698400" progId="Equation.3">
              <p:embed/>
            </p:oleObj>
          </a:graphicData>
        </a:graphic>
      </p:graphicFrame>
      <p:graphicFrame>
        <p:nvGraphicFramePr>
          <p:cNvPr id="1690625" name="Object 1025"/>
          <p:cNvGraphicFramePr>
            <a:graphicFrameLocks noChangeAspect="1"/>
          </p:cNvGraphicFramePr>
          <p:nvPr/>
        </p:nvGraphicFramePr>
        <p:xfrm>
          <a:off x="228600" y="3873500"/>
          <a:ext cx="4343400" cy="2411413"/>
        </p:xfrm>
        <a:graphic>
          <a:graphicData uri="http://schemas.openxmlformats.org/presentationml/2006/ole">
            <p:oleObj spid="_x0000_s1690625" name="Worksheet" r:id="rId4" imgW="2294001" imgH="1013841" progId="Excel.Sheet.8">
              <p:embed/>
            </p:oleObj>
          </a:graphicData>
        </a:graphic>
      </p:graphicFrame>
      <p:grpSp>
        <p:nvGrpSpPr>
          <p:cNvPr id="1640454" name="Group 6"/>
          <p:cNvGrpSpPr>
            <a:grpSpLocks/>
          </p:cNvGrpSpPr>
          <p:nvPr/>
        </p:nvGrpSpPr>
        <p:grpSpPr bwMode="auto">
          <a:xfrm>
            <a:off x="5410200" y="3568700"/>
            <a:ext cx="2957513" cy="2755900"/>
            <a:chOff x="3504" y="2112"/>
            <a:chExt cx="1863" cy="1736"/>
          </a:xfrm>
        </p:grpSpPr>
        <p:sp>
          <p:nvSpPr>
            <p:cNvPr id="1640455" name="Line 7"/>
            <p:cNvSpPr>
              <a:spLocks noChangeShapeType="1"/>
            </p:cNvSpPr>
            <p:nvPr/>
          </p:nvSpPr>
          <p:spPr bwMode="auto">
            <a:xfrm flipV="1">
              <a:off x="3605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56" name="Line 8"/>
            <p:cNvSpPr>
              <a:spLocks noChangeShapeType="1"/>
            </p:cNvSpPr>
            <p:nvPr/>
          </p:nvSpPr>
          <p:spPr bwMode="auto">
            <a:xfrm>
              <a:off x="3605" y="3184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57" name="Line 9"/>
            <p:cNvSpPr>
              <a:spLocks noChangeShapeType="1"/>
            </p:cNvSpPr>
            <p:nvPr/>
          </p:nvSpPr>
          <p:spPr bwMode="auto">
            <a:xfrm>
              <a:off x="4098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58" name="Line 10"/>
            <p:cNvSpPr>
              <a:spLocks noChangeShapeType="1"/>
            </p:cNvSpPr>
            <p:nvPr/>
          </p:nvSpPr>
          <p:spPr bwMode="auto">
            <a:xfrm flipV="1">
              <a:off x="3901" y="2916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59" name="Line 11"/>
            <p:cNvSpPr>
              <a:spLocks noChangeShapeType="1"/>
            </p:cNvSpPr>
            <p:nvPr/>
          </p:nvSpPr>
          <p:spPr bwMode="auto">
            <a:xfrm flipV="1">
              <a:off x="3901" y="2827"/>
              <a:ext cx="0" cy="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0" name="Line 12"/>
            <p:cNvSpPr>
              <a:spLocks noChangeShapeType="1"/>
            </p:cNvSpPr>
            <p:nvPr/>
          </p:nvSpPr>
          <p:spPr bwMode="auto">
            <a:xfrm flipV="1">
              <a:off x="4787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1" name="Line 13"/>
            <p:cNvSpPr>
              <a:spLocks noChangeShapeType="1"/>
            </p:cNvSpPr>
            <p:nvPr/>
          </p:nvSpPr>
          <p:spPr bwMode="auto">
            <a:xfrm>
              <a:off x="4787" y="3006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2" name="Line 14"/>
            <p:cNvSpPr>
              <a:spLocks noChangeShapeType="1"/>
            </p:cNvSpPr>
            <p:nvPr/>
          </p:nvSpPr>
          <p:spPr bwMode="auto">
            <a:xfrm>
              <a:off x="5280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3" name="Line 15"/>
            <p:cNvSpPr>
              <a:spLocks noChangeShapeType="1"/>
            </p:cNvSpPr>
            <p:nvPr/>
          </p:nvSpPr>
          <p:spPr bwMode="auto">
            <a:xfrm flipV="1">
              <a:off x="5083" y="2738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4" name="Line 16"/>
            <p:cNvSpPr>
              <a:spLocks noChangeShapeType="1"/>
            </p:cNvSpPr>
            <p:nvPr/>
          </p:nvSpPr>
          <p:spPr bwMode="auto">
            <a:xfrm flipV="1">
              <a:off x="5083" y="264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5" name="Line 17"/>
            <p:cNvSpPr>
              <a:spLocks noChangeShapeType="1"/>
            </p:cNvSpPr>
            <p:nvPr/>
          </p:nvSpPr>
          <p:spPr bwMode="auto">
            <a:xfrm flipV="1">
              <a:off x="4393" y="282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6" name="Line 18"/>
            <p:cNvSpPr>
              <a:spLocks noChangeShapeType="1"/>
            </p:cNvSpPr>
            <p:nvPr/>
          </p:nvSpPr>
          <p:spPr bwMode="auto">
            <a:xfrm>
              <a:off x="3901" y="2827"/>
              <a:ext cx="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7" name="Line 19"/>
            <p:cNvSpPr>
              <a:spLocks noChangeShapeType="1"/>
            </p:cNvSpPr>
            <p:nvPr/>
          </p:nvSpPr>
          <p:spPr bwMode="auto">
            <a:xfrm flipV="1">
              <a:off x="4098" y="2469"/>
              <a:ext cx="0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8" name="Line 20"/>
            <p:cNvSpPr>
              <a:spLocks noChangeShapeType="1"/>
            </p:cNvSpPr>
            <p:nvPr/>
          </p:nvSpPr>
          <p:spPr bwMode="auto">
            <a:xfrm>
              <a:off x="4098" y="2469"/>
              <a:ext cx="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69" name="Line 21"/>
            <p:cNvSpPr>
              <a:spLocks noChangeShapeType="1"/>
            </p:cNvSpPr>
            <p:nvPr/>
          </p:nvSpPr>
          <p:spPr bwMode="auto">
            <a:xfrm>
              <a:off x="5083" y="2469"/>
              <a:ext cx="0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70" name="Line 22"/>
            <p:cNvSpPr>
              <a:spLocks noChangeShapeType="1"/>
            </p:cNvSpPr>
            <p:nvPr/>
          </p:nvSpPr>
          <p:spPr bwMode="auto">
            <a:xfrm flipV="1">
              <a:off x="4590" y="2112"/>
              <a:ext cx="0" cy="3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71" name="Text Box 23"/>
            <p:cNvSpPr txBox="1">
              <a:spLocks noChangeArrowheads="1"/>
            </p:cNvSpPr>
            <p:nvPr/>
          </p:nvSpPr>
          <p:spPr bwMode="auto">
            <a:xfrm>
              <a:off x="3504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40472" name="Text Box 24"/>
            <p:cNvSpPr txBox="1">
              <a:spLocks noChangeArrowheads="1"/>
            </p:cNvSpPr>
            <p:nvPr/>
          </p:nvSpPr>
          <p:spPr bwMode="auto">
            <a:xfrm>
              <a:off x="3997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40473" name="Text Box 25"/>
            <p:cNvSpPr txBox="1">
              <a:spLocks noChangeArrowheads="1"/>
            </p:cNvSpPr>
            <p:nvPr/>
          </p:nvSpPr>
          <p:spPr bwMode="auto">
            <a:xfrm>
              <a:off x="4292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40474" name="Text Box 26"/>
            <p:cNvSpPr txBox="1">
              <a:spLocks noChangeArrowheads="1"/>
            </p:cNvSpPr>
            <p:nvPr/>
          </p:nvSpPr>
          <p:spPr bwMode="auto">
            <a:xfrm>
              <a:off x="4686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640475" name="Text Box 27"/>
            <p:cNvSpPr txBox="1">
              <a:spLocks noChangeArrowheads="1"/>
            </p:cNvSpPr>
            <p:nvPr/>
          </p:nvSpPr>
          <p:spPr bwMode="auto">
            <a:xfrm>
              <a:off x="5179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Hierarchical Clustering: Group Average</a:t>
            </a:r>
          </a:p>
        </p:txBody>
      </p:sp>
      <p:sp>
        <p:nvSpPr>
          <p:cNvPr id="1641475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Nested Clusters</a:t>
            </a:r>
          </a:p>
        </p:txBody>
      </p:sp>
      <p:sp>
        <p:nvSpPr>
          <p:cNvPr id="1641476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Dendrogram</a:t>
            </a:r>
          </a:p>
        </p:txBody>
      </p:sp>
      <p:pic>
        <p:nvPicPr>
          <p:cNvPr id="16414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1641478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1641479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6" y="2"/>
                </a:cxn>
                <a:cxn ang="0">
                  <a:pos x="68" y="12"/>
                </a:cxn>
                <a:cxn ang="0">
                  <a:pos x="77" y="24"/>
                </a:cxn>
                <a:cxn ang="0">
                  <a:pos x="79" y="40"/>
                </a:cxn>
                <a:cxn ang="0">
                  <a:pos x="77" y="55"/>
                </a:cxn>
                <a:cxn ang="0">
                  <a:pos x="68" y="69"/>
                </a:cxn>
                <a:cxn ang="0">
                  <a:pos x="56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0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23"/>
                </a:cxn>
                <a:cxn ang="0">
                  <a:pos x="11" y="12"/>
                </a:cxn>
                <a:cxn ang="0">
                  <a:pos x="23" y="2"/>
                </a:cxn>
                <a:cxn ang="0">
                  <a:pos x="39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3"/>
                </a:cxn>
                <a:cxn ang="0">
                  <a:pos x="81" y="39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39" y="81"/>
                </a:cxn>
                <a:cxn ang="0">
                  <a:pos x="23" y="77"/>
                </a:cxn>
                <a:cxn ang="0">
                  <a:pos x="11" y="69"/>
                </a:cxn>
                <a:cxn ang="0">
                  <a:pos x="2" y="55"/>
                </a:cxn>
                <a:cxn ang="0">
                  <a:pos x="0" y="39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1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4"/>
                </a:cxn>
                <a:cxn ang="0">
                  <a:pos x="81" y="40"/>
                </a:cxn>
                <a:cxn ang="0">
                  <a:pos x="77" y="56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6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2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" y="25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39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5"/>
                </a:cxn>
                <a:cxn ang="0">
                  <a:pos x="81" y="41"/>
                </a:cxn>
                <a:cxn ang="0">
                  <a:pos x="77" y="57"/>
                </a:cxn>
                <a:cxn ang="0">
                  <a:pos x="69" y="69"/>
                </a:cxn>
                <a:cxn ang="0">
                  <a:pos x="55" y="79"/>
                </a:cxn>
                <a:cxn ang="0">
                  <a:pos x="39" y="81"/>
                </a:cxn>
                <a:cxn ang="0">
                  <a:pos x="24" y="79"/>
                </a:cxn>
                <a:cxn ang="0">
                  <a:pos x="12" y="69"/>
                </a:cxn>
                <a:cxn ang="0">
                  <a:pos x="2" y="57"/>
                </a:cxn>
                <a:cxn ang="0">
                  <a:pos x="0" y="41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3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4" y="24"/>
                </a:cxn>
                <a:cxn ang="0">
                  <a:pos x="12" y="12"/>
                </a:cxn>
                <a:cxn ang="0">
                  <a:pos x="26" y="2"/>
                </a:cxn>
                <a:cxn ang="0">
                  <a:pos x="42" y="0"/>
                </a:cxn>
                <a:cxn ang="0">
                  <a:pos x="58" y="2"/>
                </a:cxn>
                <a:cxn ang="0">
                  <a:pos x="69" y="12"/>
                </a:cxn>
                <a:cxn ang="0">
                  <a:pos x="79" y="24"/>
                </a:cxn>
                <a:cxn ang="0">
                  <a:pos x="81" y="39"/>
                </a:cxn>
                <a:cxn ang="0">
                  <a:pos x="79" y="55"/>
                </a:cxn>
                <a:cxn ang="0">
                  <a:pos x="69" y="67"/>
                </a:cxn>
                <a:cxn ang="0">
                  <a:pos x="58" y="77"/>
                </a:cxn>
                <a:cxn ang="0">
                  <a:pos x="42" y="79"/>
                </a:cxn>
                <a:cxn ang="0">
                  <a:pos x="26" y="77"/>
                </a:cxn>
                <a:cxn ang="0">
                  <a:pos x="12" y="67"/>
                </a:cxn>
                <a:cxn ang="0">
                  <a:pos x="4" y="55"/>
                </a:cxn>
                <a:cxn ang="0">
                  <a:pos x="0" y="39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4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6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40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6"/>
                </a:cxn>
                <a:cxn ang="0">
                  <a:pos x="81" y="40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85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641486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1641487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1641488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1641489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1641490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/>
            </a:p>
          </p:txBody>
        </p:sp>
      </p:grpSp>
      <p:grpSp>
        <p:nvGrpSpPr>
          <p:cNvPr id="1641491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1641492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467" y="2"/>
                </a:cxn>
                <a:cxn ang="0">
                  <a:pos x="520" y="8"/>
                </a:cxn>
                <a:cxn ang="0">
                  <a:pos x="573" y="16"/>
                </a:cxn>
                <a:cxn ang="0">
                  <a:pos x="623" y="26"/>
                </a:cxn>
                <a:cxn ang="0">
                  <a:pos x="670" y="40"/>
                </a:cxn>
                <a:cxn ang="0">
                  <a:pos x="710" y="56"/>
                </a:cxn>
                <a:cxn ang="0">
                  <a:pos x="745" y="73"/>
                </a:cxn>
                <a:cxn ang="0">
                  <a:pos x="775" y="93"/>
                </a:cxn>
                <a:cxn ang="0">
                  <a:pos x="797" y="115"/>
                </a:cxn>
                <a:cxn ang="0">
                  <a:pos x="812" y="138"/>
                </a:cxn>
                <a:cxn ang="0">
                  <a:pos x="820" y="160"/>
                </a:cxn>
                <a:cxn ang="0">
                  <a:pos x="820" y="184"/>
                </a:cxn>
                <a:cxn ang="0">
                  <a:pos x="812" y="207"/>
                </a:cxn>
                <a:cxn ang="0">
                  <a:pos x="797" y="229"/>
                </a:cxn>
                <a:cxn ang="0">
                  <a:pos x="775" y="251"/>
                </a:cxn>
                <a:cxn ang="0">
                  <a:pos x="745" y="271"/>
                </a:cxn>
                <a:cxn ang="0">
                  <a:pos x="710" y="290"/>
                </a:cxn>
                <a:cxn ang="0">
                  <a:pos x="670" y="306"/>
                </a:cxn>
                <a:cxn ang="0">
                  <a:pos x="623" y="318"/>
                </a:cxn>
                <a:cxn ang="0">
                  <a:pos x="573" y="330"/>
                </a:cxn>
                <a:cxn ang="0">
                  <a:pos x="520" y="338"/>
                </a:cxn>
                <a:cxn ang="0">
                  <a:pos x="467" y="341"/>
                </a:cxn>
                <a:cxn ang="0">
                  <a:pos x="409" y="343"/>
                </a:cxn>
                <a:cxn ang="0">
                  <a:pos x="354" y="341"/>
                </a:cxn>
                <a:cxn ang="0">
                  <a:pos x="299" y="338"/>
                </a:cxn>
                <a:cxn ang="0">
                  <a:pos x="245" y="330"/>
                </a:cxn>
                <a:cxn ang="0">
                  <a:pos x="196" y="318"/>
                </a:cxn>
                <a:cxn ang="0">
                  <a:pos x="150" y="306"/>
                </a:cxn>
                <a:cxn ang="0">
                  <a:pos x="109" y="290"/>
                </a:cxn>
                <a:cxn ang="0">
                  <a:pos x="73" y="271"/>
                </a:cxn>
                <a:cxn ang="0">
                  <a:pos x="44" y="251"/>
                </a:cxn>
                <a:cxn ang="0">
                  <a:pos x="22" y="229"/>
                </a:cxn>
                <a:cxn ang="0">
                  <a:pos x="6" y="207"/>
                </a:cxn>
                <a:cxn ang="0">
                  <a:pos x="0" y="184"/>
                </a:cxn>
                <a:cxn ang="0">
                  <a:pos x="0" y="160"/>
                </a:cxn>
                <a:cxn ang="0">
                  <a:pos x="6" y="138"/>
                </a:cxn>
                <a:cxn ang="0">
                  <a:pos x="22" y="115"/>
                </a:cxn>
                <a:cxn ang="0">
                  <a:pos x="44" y="93"/>
                </a:cxn>
                <a:cxn ang="0">
                  <a:pos x="73" y="73"/>
                </a:cxn>
                <a:cxn ang="0">
                  <a:pos x="109" y="56"/>
                </a:cxn>
                <a:cxn ang="0">
                  <a:pos x="150" y="40"/>
                </a:cxn>
                <a:cxn ang="0">
                  <a:pos x="196" y="26"/>
                </a:cxn>
                <a:cxn ang="0">
                  <a:pos x="245" y="16"/>
                </a:cxn>
                <a:cxn ang="0">
                  <a:pos x="299" y="8"/>
                </a:cxn>
                <a:cxn ang="0">
                  <a:pos x="354" y="2"/>
                </a:cxn>
                <a:cxn ang="0">
                  <a:pos x="409" y="0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93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1641494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1641495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/>
              <a:ahLst/>
              <a:cxnLst>
                <a:cxn ang="0">
                  <a:pos x="436" y="2"/>
                </a:cxn>
                <a:cxn ang="0">
                  <a:pos x="494" y="10"/>
                </a:cxn>
                <a:cxn ang="0">
                  <a:pos x="547" y="20"/>
                </a:cxn>
                <a:cxn ang="0">
                  <a:pos x="600" y="36"/>
                </a:cxn>
                <a:cxn ang="0">
                  <a:pos x="650" y="54"/>
                </a:cxn>
                <a:cxn ang="0">
                  <a:pos x="695" y="77"/>
                </a:cxn>
                <a:cxn ang="0">
                  <a:pos x="735" y="101"/>
                </a:cxn>
                <a:cxn ang="0">
                  <a:pos x="768" y="128"/>
                </a:cxn>
                <a:cxn ang="0">
                  <a:pos x="796" y="158"/>
                </a:cxn>
                <a:cxn ang="0">
                  <a:pos x="816" y="188"/>
                </a:cxn>
                <a:cxn ang="0">
                  <a:pos x="830" y="219"/>
                </a:cxn>
                <a:cxn ang="0">
                  <a:pos x="834" y="251"/>
                </a:cxn>
                <a:cxn ang="0">
                  <a:pos x="832" y="282"/>
                </a:cxn>
                <a:cxn ang="0">
                  <a:pos x="820" y="312"/>
                </a:cxn>
                <a:cxn ang="0">
                  <a:pos x="802" y="339"/>
                </a:cxn>
                <a:cxn ang="0">
                  <a:pos x="778" y="367"/>
                </a:cxn>
                <a:cxn ang="0">
                  <a:pos x="745" y="391"/>
                </a:cxn>
                <a:cxn ang="0">
                  <a:pos x="707" y="412"/>
                </a:cxn>
                <a:cxn ang="0">
                  <a:pos x="664" y="430"/>
                </a:cxn>
                <a:cxn ang="0">
                  <a:pos x="616" y="444"/>
                </a:cxn>
                <a:cxn ang="0">
                  <a:pos x="565" y="454"/>
                </a:cxn>
                <a:cxn ang="0">
                  <a:pos x="510" y="460"/>
                </a:cxn>
                <a:cxn ang="0">
                  <a:pos x="454" y="460"/>
                </a:cxn>
                <a:cxn ang="0">
                  <a:pos x="397" y="458"/>
                </a:cxn>
                <a:cxn ang="0">
                  <a:pos x="340" y="450"/>
                </a:cxn>
                <a:cxn ang="0">
                  <a:pos x="284" y="440"/>
                </a:cxn>
                <a:cxn ang="0">
                  <a:pos x="231" y="424"/>
                </a:cxn>
                <a:cxn ang="0">
                  <a:pos x="183" y="404"/>
                </a:cxn>
                <a:cxn ang="0">
                  <a:pos x="138" y="383"/>
                </a:cxn>
                <a:cxn ang="0">
                  <a:pos x="98" y="359"/>
                </a:cxn>
                <a:cxn ang="0">
                  <a:pos x="65" y="331"/>
                </a:cxn>
                <a:cxn ang="0">
                  <a:pos x="37" y="302"/>
                </a:cxn>
                <a:cxn ang="0">
                  <a:pos x="17" y="272"/>
                </a:cxn>
                <a:cxn ang="0">
                  <a:pos x="3" y="241"/>
                </a:cxn>
                <a:cxn ang="0">
                  <a:pos x="0" y="209"/>
                </a:cxn>
                <a:cxn ang="0">
                  <a:pos x="1" y="178"/>
                </a:cxn>
                <a:cxn ang="0">
                  <a:pos x="11" y="148"/>
                </a:cxn>
                <a:cxn ang="0">
                  <a:pos x="29" y="119"/>
                </a:cxn>
                <a:cxn ang="0">
                  <a:pos x="55" y="93"/>
                </a:cxn>
                <a:cxn ang="0">
                  <a:pos x="86" y="69"/>
                </a:cxn>
                <a:cxn ang="0">
                  <a:pos x="124" y="48"/>
                </a:cxn>
                <a:cxn ang="0">
                  <a:pos x="168" y="30"/>
                </a:cxn>
                <a:cxn ang="0">
                  <a:pos x="217" y="16"/>
                </a:cxn>
                <a:cxn ang="0">
                  <a:pos x="268" y="6"/>
                </a:cxn>
                <a:cxn ang="0">
                  <a:pos x="324" y="0"/>
                </a:cxn>
                <a:cxn ang="0">
                  <a:pos x="379" y="0"/>
                </a:cxn>
                <a:cxn ang="0">
                  <a:pos x="436" y="2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96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1641497" name="Group 25"/>
          <p:cNvGrpSpPr>
            <a:grpSpLocks/>
          </p:cNvGrpSpPr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1641498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5</a:t>
              </a:r>
              <a:endParaRPr lang="en-US"/>
            </a:p>
          </p:txBody>
        </p:sp>
        <p:sp>
          <p:nvSpPr>
            <p:cNvPr id="1641499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/>
              <a:ahLst/>
              <a:cxnLst>
                <a:cxn ang="0">
                  <a:pos x="1245" y="4"/>
                </a:cxn>
                <a:cxn ang="0">
                  <a:pos x="1433" y="33"/>
                </a:cxn>
                <a:cxn ang="0">
                  <a:pos x="1615" y="90"/>
                </a:cxn>
                <a:cxn ang="0">
                  <a:pos x="1781" y="175"/>
                </a:cxn>
                <a:cxn ang="0">
                  <a:pos x="1931" y="286"/>
                </a:cxn>
                <a:cxn ang="0">
                  <a:pos x="2062" y="420"/>
                </a:cxn>
                <a:cxn ang="0">
                  <a:pos x="2166" y="569"/>
                </a:cxn>
                <a:cxn ang="0">
                  <a:pos x="2242" y="735"/>
                </a:cxn>
                <a:cxn ang="0">
                  <a:pos x="2289" y="908"/>
                </a:cxn>
                <a:cxn ang="0">
                  <a:pos x="2305" y="1088"/>
                </a:cxn>
                <a:cxn ang="0">
                  <a:pos x="2289" y="1267"/>
                </a:cxn>
                <a:cxn ang="0">
                  <a:pos x="2243" y="1443"/>
                </a:cxn>
                <a:cxn ang="0">
                  <a:pos x="2166" y="1606"/>
                </a:cxn>
                <a:cxn ang="0">
                  <a:pos x="2064" y="1758"/>
                </a:cxn>
                <a:cxn ang="0">
                  <a:pos x="1935" y="1890"/>
                </a:cxn>
                <a:cxn ang="0">
                  <a:pos x="1785" y="2002"/>
                </a:cxn>
                <a:cxn ang="0">
                  <a:pos x="1617" y="2087"/>
                </a:cxn>
                <a:cxn ang="0">
                  <a:pos x="1437" y="2146"/>
                </a:cxn>
                <a:cxn ang="0">
                  <a:pos x="1249" y="2176"/>
                </a:cxn>
                <a:cxn ang="0">
                  <a:pos x="1059" y="2176"/>
                </a:cxn>
                <a:cxn ang="0">
                  <a:pos x="872" y="2148"/>
                </a:cxn>
                <a:cxn ang="0">
                  <a:pos x="692" y="2089"/>
                </a:cxn>
                <a:cxn ang="0">
                  <a:pos x="524" y="2004"/>
                </a:cxn>
                <a:cxn ang="0">
                  <a:pos x="373" y="1894"/>
                </a:cxn>
                <a:cxn ang="0">
                  <a:pos x="245" y="1762"/>
                </a:cxn>
                <a:cxn ang="0">
                  <a:pos x="140" y="1610"/>
                </a:cxn>
                <a:cxn ang="0">
                  <a:pos x="63" y="1447"/>
                </a:cxn>
                <a:cxn ang="0">
                  <a:pos x="16" y="1271"/>
                </a:cxn>
                <a:cxn ang="0">
                  <a:pos x="0" y="1092"/>
                </a:cxn>
                <a:cxn ang="0">
                  <a:pos x="16" y="912"/>
                </a:cxn>
                <a:cxn ang="0">
                  <a:pos x="63" y="737"/>
                </a:cxn>
                <a:cxn ang="0">
                  <a:pos x="138" y="573"/>
                </a:cxn>
                <a:cxn ang="0">
                  <a:pos x="243" y="422"/>
                </a:cxn>
                <a:cxn ang="0">
                  <a:pos x="371" y="290"/>
                </a:cxn>
                <a:cxn ang="0">
                  <a:pos x="522" y="179"/>
                </a:cxn>
                <a:cxn ang="0">
                  <a:pos x="688" y="92"/>
                </a:cxn>
                <a:cxn ang="0">
                  <a:pos x="868" y="33"/>
                </a:cxn>
                <a:cxn ang="0">
                  <a:pos x="1055" y="4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500" name="Group 28"/>
          <p:cNvGrpSpPr>
            <a:grpSpLocks/>
          </p:cNvGrpSpPr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1641501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3</a:t>
              </a:r>
              <a:endParaRPr lang="en-US"/>
            </a:p>
          </p:txBody>
        </p:sp>
        <p:sp>
          <p:nvSpPr>
            <p:cNvPr id="1641502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/>
              <a:ahLst/>
              <a:cxnLst>
                <a:cxn ang="0">
                  <a:pos x="371" y="142"/>
                </a:cxn>
                <a:cxn ang="0">
                  <a:pos x="430" y="108"/>
                </a:cxn>
                <a:cxn ang="0">
                  <a:pos x="492" y="79"/>
                </a:cxn>
                <a:cxn ang="0">
                  <a:pos x="551" y="53"/>
                </a:cxn>
                <a:cxn ang="0">
                  <a:pos x="614" y="32"/>
                </a:cxn>
                <a:cxn ang="0">
                  <a:pos x="674" y="16"/>
                </a:cxn>
                <a:cxn ang="0">
                  <a:pos x="735" y="6"/>
                </a:cxn>
                <a:cxn ang="0">
                  <a:pos x="792" y="0"/>
                </a:cxn>
                <a:cxn ang="0">
                  <a:pos x="848" y="0"/>
                </a:cxn>
                <a:cxn ang="0">
                  <a:pos x="899" y="4"/>
                </a:cxn>
                <a:cxn ang="0">
                  <a:pos x="946" y="14"/>
                </a:cxn>
                <a:cxn ang="0">
                  <a:pos x="990" y="30"/>
                </a:cxn>
                <a:cxn ang="0">
                  <a:pos x="1027" y="51"/>
                </a:cxn>
                <a:cxn ang="0">
                  <a:pos x="1061" y="77"/>
                </a:cxn>
                <a:cxn ang="0">
                  <a:pos x="1089" y="107"/>
                </a:cxn>
                <a:cxn ang="0">
                  <a:pos x="1110" y="140"/>
                </a:cxn>
                <a:cxn ang="0">
                  <a:pos x="1124" y="177"/>
                </a:cxn>
                <a:cxn ang="0">
                  <a:pos x="1132" y="217"/>
                </a:cxn>
                <a:cxn ang="0">
                  <a:pos x="1134" y="260"/>
                </a:cxn>
                <a:cxn ang="0">
                  <a:pos x="1128" y="308"/>
                </a:cxn>
                <a:cxn ang="0">
                  <a:pos x="1118" y="355"/>
                </a:cxn>
                <a:cxn ang="0">
                  <a:pos x="1099" y="402"/>
                </a:cxn>
                <a:cxn ang="0">
                  <a:pos x="1075" y="451"/>
                </a:cxn>
                <a:cxn ang="0">
                  <a:pos x="1045" y="501"/>
                </a:cxn>
                <a:cxn ang="0">
                  <a:pos x="1010" y="550"/>
                </a:cxn>
                <a:cxn ang="0">
                  <a:pos x="968" y="597"/>
                </a:cxn>
                <a:cxn ang="0">
                  <a:pos x="923" y="643"/>
                </a:cxn>
                <a:cxn ang="0">
                  <a:pos x="871" y="688"/>
                </a:cxn>
                <a:cxn ang="0">
                  <a:pos x="818" y="727"/>
                </a:cxn>
                <a:cxn ang="0">
                  <a:pos x="763" y="765"/>
                </a:cxn>
                <a:cxn ang="0">
                  <a:pos x="703" y="800"/>
                </a:cxn>
                <a:cxn ang="0">
                  <a:pos x="644" y="830"/>
                </a:cxn>
                <a:cxn ang="0">
                  <a:pos x="583" y="855"/>
                </a:cxn>
                <a:cxn ang="0">
                  <a:pos x="519" y="877"/>
                </a:cxn>
                <a:cxn ang="0">
                  <a:pos x="460" y="893"/>
                </a:cxn>
                <a:cxn ang="0">
                  <a:pos x="401" y="903"/>
                </a:cxn>
                <a:cxn ang="0">
                  <a:pos x="342" y="909"/>
                </a:cxn>
                <a:cxn ang="0">
                  <a:pos x="286" y="909"/>
                </a:cxn>
                <a:cxn ang="0">
                  <a:pos x="235" y="905"/>
                </a:cxn>
                <a:cxn ang="0">
                  <a:pos x="187" y="893"/>
                </a:cxn>
                <a:cxn ang="0">
                  <a:pos x="144" y="877"/>
                </a:cxn>
                <a:cxn ang="0">
                  <a:pos x="106" y="857"/>
                </a:cxn>
                <a:cxn ang="0">
                  <a:pos x="73" y="832"/>
                </a:cxn>
                <a:cxn ang="0">
                  <a:pos x="45" y="802"/>
                </a:cxn>
                <a:cxn ang="0">
                  <a:pos x="23" y="769"/>
                </a:cxn>
                <a:cxn ang="0">
                  <a:pos x="9" y="731"/>
                </a:cxn>
                <a:cxn ang="0">
                  <a:pos x="2" y="690"/>
                </a:cxn>
                <a:cxn ang="0">
                  <a:pos x="0" y="647"/>
                </a:cxn>
                <a:cxn ang="0">
                  <a:pos x="5" y="601"/>
                </a:cxn>
                <a:cxn ang="0">
                  <a:pos x="15" y="554"/>
                </a:cxn>
                <a:cxn ang="0">
                  <a:pos x="35" y="505"/>
                </a:cxn>
                <a:cxn ang="0">
                  <a:pos x="59" y="455"/>
                </a:cxn>
                <a:cxn ang="0">
                  <a:pos x="88" y="406"/>
                </a:cxn>
                <a:cxn ang="0">
                  <a:pos x="124" y="359"/>
                </a:cxn>
                <a:cxn ang="0">
                  <a:pos x="166" y="311"/>
                </a:cxn>
                <a:cxn ang="0">
                  <a:pos x="211" y="264"/>
                </a:cxn>
                <a:cxn ang="0">
                  <a:pos x="262" y="221"/>
                </a:cxn>
                <a:cxn ang="0">
                  <a:pos x="316" y="179"/>
                </a:cxn>
                <a:cxn ang="0">
                  <a:pos x="371" y="142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503" name="Group 31"/>
          <p:cNvGrpSpPr>
            <a:grpSpLocks/>
          </p:cNvGrpSpPr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1641504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4</a:t>
              </a:r>
              <a:endParaRPr lang="en-US"/>
            </a:p>
          </p:txBody>
        </p:sp>
        <p:sp>
          <p:nvSpPr>
            <p:cNvPr id="1641505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/>
              <a:ahLst/>
              <a:cxnLst>
                <a:cxn ang="0">
                  <a:pos x="87" y="724"/>
                </a:cxn>
                <a:cxn ang="0">
                  <a:pos x="148" y="566"/>
                </a:cxn>
                <a:cxn ang="0">
                  <a:pos x="225" y="420"/>
                </a:cxn>
                <a:cxn ang="0">
                  <a:pos x="312" y="290"/>
                </a:cxn>
                <a:cxn ang="0">
                  <a:pos x="409" y="182"/>
                </a:cxn>
                <a:cxn ang="0">
                  <a:pos x="514" y="97"/>
                </a:cxn>
                <a:cxn ang="0">
                  <a:pos x="619" y="38"/>
                </a:cxn>
                <a:cxn ang="0">
                  <a:pos x="725" y="6"/>
                </a:cxn>
                <a:cxn ang="0">
                  <a:pos x="826" y="4"/>
                </a:cxn>
                <a:cxn ang="0">
                  <a:pos x="923" y="30"/>
                </a:cxn>
                <a:cxn ang="0">
                  <a:pos x="1008" y="85"/>
                </a:cxn>
                <a:cxn ang="0">
                  <a:pos x="1081" y="168"/>
                </a:cxn>
                <a:cxn ang="0">
                  <a:pos x="1142" y="272"/>
                </a:cxn>
                <a:cxn ang="0">
                  <a:pos x="1184" y="399"/>
                </a:cxn>
                <a:cxn ang="0">
                  <a:pos x="1212" y="543"/>
                </a:cxn>
                <a:cxn ang="0">
                  <a:pos x="1218" y="698"/>
                </a:cxn>
                <a:cxn ang="0">
                  <a:pos x="1208" y="862"/>
                </a:cxn>
                <a:cxn ang="0">
                  <a:pos x="1178" y="1029"/>
                </a:cxn>
                <a:cxn ang="0">
                  <a:pos x="1133" y="1193"/>
                </a:cxn>
                <a:cxn ang="0">
                  <a:pos x="1069" y="1351"/>
                </a:cxn>
                <a:cxn ang="0">
                  <a:pos x="992" y="1496"/>
                </a:cxn>
                <a:cxn ang="0">
                  <a:pos x="905" y="1627"/>
                </a:cxn>
                <a:cxn ang="0">
                  <a:pos x="808" y="1735"/>
                </a:cxn>
                <a:cxn ang="0">
                  <a:pos x="706" y="1820"/>
                </a:cxn>
                <a:cxn ang="0">
                  <a:pos x="599" y="1879"/>
                </a:cxn>
                <a:cxn ang="0">
                  <a:pos x="494" y="1910"/>
                </a:cxn>
                <a:cxn ang="0">
                  <a:pos x="391" y="1912"/>
                </a:cxn>
                <a:cxn ang="0">
                  <a:pos x="296" y="1887"/>
                </a:cxn>
                <a:cxn ang="0">
                  <a:pos x="209" y="1832"/>
                </a:cxn>
                <a:cxn ang="0">
                  <a:pos x="136" y="1751"/>
                </a:cxn>
                <a:cxn ang="0">
                  <a:pos x="77" y="1644"/>
                </a:cxn>
                <a:cxn ang="0">
                  <a:pos x="33" y="1518"/>
                </a:cxn>
                <a:cxn ang="0">
                  <a:pos x="8" y="1374"/>
                </a:cxn>
                <a:cxn ang="0">
                  <a:pos x="0" y="1219"/>
                </a:cxn>
                <a:cxn ang="0">
                  <a:pos x="12" y="1055"/>
                </a:cxn>
                <a:cxn ang="0">
                  <a:pos x="39" y="887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Clustering: Group Average</a:t>
            </a:r>
          </a:p>
        </p:txBody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3100"/>
              <a:t>Compromise between Single and Complete Link</a:t>
            </a:r>
          </a:p>
          <a:p>
            <a:pPr marL="533400" indent="-533400"/>
            <a:endParaRPr lang="en-US" sz="3100"/>
          </a:p>
          <a:p>
            <a:pPr marL="533400" indent="-533400"/>
            <a:r>
              <a:rPr lang="en-US" sz="3100"/>
              <a:t>Strengths</a:t>
            </a:r>
          </a:p>
          <a:p>
            <a:pPr marL="914400" lvl="1" indent="-457200"/>
            <a:r>
              <a:rPr lang="en-US" sz="2700"/>
              <a:t>Less susceptible to noise and outliers</a:t>
            </a:r>
          </a:p>
          <a:p>
            <a:pPr marL="533400" indent="-533400"/>
            <a:endParaRPr lang="en-US" sz="3100"/>
          </a:p>
          <a:p>
            <a:pPr marL="533400" indent="-533400"/>
            <a:r>
              <a:rPr lang="en-US" sz="3100"/>
              <a:t>Limitations</a:t>
            </a:r>
          </a:p>
          <a:p>
            <a:pPr marL="914400" lvl="1" indent="-457200"/>
            <a:r>
              <a:rPr lang="en-US" sz="2700"/>
              <a:t>Biased towards globular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Partitional Clustering</a:t>
            </a:r>
          </a:p>
        </p:txBody>
      </p:sp>
      <p:sp>
        <p:nvSpPr>
          <p:cNvPr id="1539076" name="Freeform 4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/>
            <a:ahLst/>
            <a:cxnLst>
              <a:cxn ang="0">
                <a:pos x="61" y="30"/>
              </a:cxn>
              <a:cxn ang="0">
                <a:pos x="55" y="49"/>
              </a:cxn>
              <a:cxn ang="0">
                <a:pos x="43" y="61"/>
              </a:cxn>
              <a:cxn ang="0">
                <a:pos x="24" y="64"/>
              </a:cxn>
              <a:cxn ang="0">
                <a:pos x="9" y="55"/>
              </a:cxn>
              <a:cxn ang="0">
                <a:pos x="0" y="39"/>
              </a:cxn>
              <a:cxn ang="0">
                <a:pos x="0" y="24"/>
              </a:cxn>
              <a:cxn ang="0">
                <a:pos x="9" y="9"/>
              </a:cxn>
              <a:cxn ang="0">
                <a:pos x="24" y="0"/>
              </a:cxn>
              <a:cxn ang="0">
                <a:pos x="43" y="3"/>
              </a:cxn>
              <a:cxn ang="0">
                <a:pos x="55" y="15"/>
              </a:cxn>
              <a:cxn ang="0">
                <a:pos x="61" y="30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7" name="Freeform 5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/>
            <a:ahLst/>
            <a:cxnLst>
              <a:cxn ang="0">
                <a:pos x="61" y="31"/>
              </a:cxn>
              <a:cxn ang="0">
                <a:pos x="55" y="49"/>
              </a:cxn>
              <a:cxn ang="0">
                <a:pos x="43" y="62"/>
              </a:cxn>
              <a:cxn ang="0">
                <a:pos x="24" y="62"/>
              </a:cxn>
              <a:cxn ang="0">
                <a:pos x="9" y="55"/>
              </a:cxn>
              <a:cxn ang="0">
                <a:pos x="0" y="40"/>
              </a:cxn>
              <a:cxn ang="0">
                <a:pos x="0" y="22"/>
              </a:cxn>
              <a:cxn ang="0">
                <a:pos x="9" y="9"/>
              </a:cxn>
              <a:cxn ang="0">
                <a:pos x="24" y="0"/>
              </a:cxn>
              <a:cxn ang="0">
                <a:pos x="43" y="3"/>
              </a:cxn>
              <a:cxn ang="0">
                <a:pos x="55" y="16"/>
              </a:cxn>
              <a:cxn ang="0">
                <a:pos x="61" y="31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8" name="Freeform 6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/>
            <a:ahLst/>
            <a:cxnLst>
              <a:cxn ang="0">
                <a:pos x="61" y="31"/>
              </a:cxn>
              <a:cxn ang="0">
                <a:pos x="55" y="46"/>
              </a:cxn>
              <a:cxn ang="0">
                <a:pos x="43" y="59"/>
              </a:cxn>
              <a:cxn ang="0">
                <a:pos x="24" y="62"/>
              </a:cxn>
              <a:cxn ang="0">
                <a:pos x="9" y="53"/>
              </a:cxn>
              <a:cxn ang="0">
                <a:pos x="0" y="40"/>
              </a:cxn>
              <a:cxn ang="0">
                <a:pos x="0" y="22"/>
              </a:cxn>
              <a:cxn ang="0">
                <a:pos x="9" y="7"/>
              </a:cxn>
              <a:cxn ang="0">
                <a:pos x="24" y="0"/>
              </a:cxn>
              <a:cxn ang="0">
                <a:pos x="43" y="0"/>
              </a:cxn>
              <a:cxn ang="0">
                <a:pos x="55" y="13"/>
              </a:cxn>
              <a:cxn ang="0">
                <a:pos x="61" y="31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9" name="Freeform 7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/>
            <a:ahLst/>
            <a:cxnLst>
              <a:cxn ang="0">
                <a:pos x="61" y="31"/>
              </a:cxn>
              <a:cxn ang="0">
                <a:pos x="58" y="46"/>
              </a:cxn>
              <a:cxn ang="0">
                <a:pos x="43" y="58"/>
              </a:cxn>
              <a:cxn ang="0">
                <a:pos x="25" y="61"/>
              </a:cxn>
              <a:cxn ang="0">
                <a:pos x="9" y="55"/>
              </a:cxn>
              <a:cxn ang="0">
                <a:pos x="0" y="40"/>
              </a:cxn>
              <a:cxn ang="0">
                <a:pos x="0" y="21"/>
              </a:cxn>
              <a:cxn ang="0">
                <a:pos x="9" y="6"/>
              </a:cxn>
              <a:cxn ang="0">
                <a:pos x="25" y="0"/>
              </a:cxn>
              <a:cxn ang="0">
                <a:pos x="43" y="3"/>
              </a:cxn>
              <a:cxn ang="0">
                <a:pos x="58" y="12"/>
              </a:cxn>
              <a:cxn ang="0">
                <a:pos x="61" y="31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0" name="Freeform 8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/>
            <a:ahLst/>
            <a:cxnLst>
              <a:cxn ang="0">
                <a:pos x="61" y="30"/>
              </a:cxn>
              <a:cxn ang="0">
                <a:pos x="55" y="46"/>
              </a:cxn>
              <a:cxn ang="0">
                <a:pos x="43" y="58"/>
              </a:cxn>
              <a:cxn ang="0">
                <a:pos x="24" y="61"/>
              </a:cxn>
              <a:cxn ang="0">
                <a:pos x="9" y="55"/>
              </a:cxn>
              <a:cxn ang="0">
                <a:pos x="0" y="39"/>
              </a:cxn>
              <a:cxn ang="0">
                <a:pos x="0" y="21"/>
              </a:cxn>
              <a:cxn ang="0">
                <a:pos x="9" y="6"/>
              </a:cxn>
              <a:cxn ang="0">
                <a:pos x="24" y="0"/>
              </a:cxn>
              <a:cxn ang="0">
                <a:pos x="43" y="3"/>
              </a:cxn>
              <a:cxn ang="0">
                <a:pos x="55" y="12"/>
              </a:cxn>
              <a:cxn ang="0">
                <a:pos x="61" y="30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1" name="Freeform 9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56" y="46"/>
              </a:cxn>
              <a:cxn ang="0">
                <a:pos x="43" y="58"/>
              </a:cxn>
              <a:cxn ang="0">
                <a:pos x="25" y="62"/>
              </a:cxn>
              <a:cxn ang="0">
                <a:pos x="9" y="55"/>
              </a:cxn>
              <a:cxn ang="0">
                <a:pos x="0" y="40"/>
              </a:cxn>
              <a:cxn ang="0">
                <a:pos x="0" y="22"/>
              </a:cxn>
              <a:cxn ang="0">
                <a:pos x="9" y="6"/>
              </a:cxn>
              <a:cxn ang="0">
                <a:pos x="25" y="0"/>
              </a:cxn>
              <a:cxn ang="0">
                <a:pos x="43" y="3"/>
              </a:cxn>
              <a:cxn ang="0">
                <a:pos x="56" y="12"/>
              </a:cxn>
              <a:cxn ang="0">
                <a:pos x="62" y="31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2" name="Freeform 10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/>
            <a:ahLst/>
            <a:cxnLst>
              <a:cxn ang="0">
                <a:pos x="61" y="31"/>
              </a:cxn>
              <a:cxn ang="0">
                <a:pos x="55" y="49"/>
              </a:cxn>
              <a:cxn ang="0">
                <a:pos x="43" y="58"/>
              </a:cxn>
              <a:cxn ang="0">
                <a:pos x="24" y="61"/>
              </a:cxn>
              <a:cxn ang="0">
                <a:pos x="9" y="55"/>
              </a:cxn>
              <a:cxn ang="0">
                <a:pos x="0" y="40"/>
              </a:cxn>
              <a:cxn ang="0">
                <a:pos x="0" y="21"/>
              </a:cxn>
              <a:cxn ang="0">
                <a:pos x="9" y="6"/>
              </a:cxn>
              <a:cxn ang="0">
                <a:pos x="24" y="0"/>
              </a:cxn>
              <a:cxn ang="0">
                <a:pos x="43" y="3"/>
              </a:cxn>
              <a:cxn ang="0">
                <a:pos x="55" y="15"/>
              </a:cxn>
              <a:cxn ang="0">
                <a:pos x="61" y="31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3" name="Freeform 11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/>
            <a:ahLst/>
            <a:cxnLst>
              <a:cxn ang="0">
                <a:pos x="61" y="31"/>
              </a:cxn>
              <a:cxn ang="0">
                <a:pos x="58" y="49"/>
              </a:cxn>
              <a:cxn ang="0">
                <a:pos x="43" y="61"/>
              </a:cxn>
              <a:cxn ang="0">
                <a:pos x="28" y="64"/>
              </a:cxn>
              <a:cxn ang="0">
                <a:pos x="9" y="55"/>
              </a:cxn>
              <a:cxn ang="0">
                <a:pos x="0" y="40"/>
              </a:cxn>
              <a:cxn ang="0">
                <a:pos x="0" y="24"/>
              </a:cxn>
              <a:cxn ang="0">
                <a:pos x="9" y="9"/>
              </a:cxn>
              <a:cxn ang="0">
                <a:pos x="28" y="0"/>
              </a:cxn>
              <a:cxn ang="0">
                <a:pos x="43" y="3"/>
              </a:cxn>
              <a:cxn ang="0">
                <a:pos x="58" y="15"/>
              </a:cxn>
              <a:cxn ang="0">
                <a:pos x="61" y="31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4" name="Freeform 12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/>
            <a:ahLst/>
            <a:cxnLst>
              <a:cxn ang="0">
                <a:pos x="61" y="31"/>
              </a:cxn>
              <a:cxn ang="0">
                <a:pos x="58" y="49"/>
              </a:cxn>
              <a:cxn ang="0">
                <a:pos x="43" y="61"/>
              </a:cxn>
              <a:cxn ang="0">
                <a:pos x="27" y="64"/>
              </a:cxn>
              <a:cxn ang="0">
                <a:pos x="9" y="55"/>
              </a:cxn>
              <a:cxn ang="0">
                <a:pos x="0" y="40"/>
              </a:cxn>
              <a:cxn ang="0">
                <a:pos x="0" y="24"/>
              </a:cxn>
              <a:cxn ang="0">
                <a:pos x="9" y="9"/>
              </a:cxn>
              <a:cxn ang="0">
                <a:pos x="27" y="0"/>
              </a:cxn>
              <a:cxn ang="0">
                <a:pos x="43" y="3"/>
              </a:cxn>
              <a:cxn ang="0">
                <a:pos x="58" y="15"/>
              </a:cxn>
              <a:cxn ang="0">
                <a:pos x="61" y="31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5" name="Freeform 13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/>
            <a:ahLst/>
            <a:cxnLst>
              <a:cxn ang="0">
                <a:pos x="61" y="34"/>
              </a:cxn>
              <a:cxn ang="0">
                <a:pos x="58" y="49"/>
              </a:cxn>
              <a:cxn ang="0">
                <a:pos x="43" y="61"/>
              </a:cxn>
              <a:cxn ang="0">
                <a:pos x="28" y="65"/>
              </a:cxn>
              <a:cxn ang="0">
                <a:pos x="9" y="55"/>
              </a:cxn>
              <a:cxn ang="0">
                <a:pos x="0" y="40"/>
              </a:cxn>
              <a:cxn ang="0">
                <a:pos x="0" y="25"/>
              </a:cxn>
              <a:cxn ang="0">
                <a:pos x="9" y="9"/>
              </a:cxn>
              <a:cxn ang="0">
                <a:pos x="28" y="0"/>
              </a:cxn>
              <a:cxn ang="0">
                <a:pos x="43" y="3"/>
              </a:cxn>
              <a:cxn ang="0">
                <a:pos x="58" y="16"/>
              </a:cxn>
              <a:cxn ang="0">
                <a:pos x="61" y="34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6" name="Freeform 14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/>
            <a:ahLst/>
            <a:cxnLst>
              <a:cxn ang="0">
                <a:pos x="61" y="30"/>
              </a:cxn>
              <a:cxn ang="0">
                <a:pos x="58" y="49"/>
              </a:cxn>
              <a:cxn ang="0">
                <a:pos x="43" y="61"/>
              </a:cxn>
              <a:cxn ang="0">
                <a:pos x="28" y="61"/>
              </a:cxn>
              <a:cxn ang="0">
                <a:pos x="9" y="55"/>
              </a:cxn>
              <a:cxn ang="0">
                <a:pos x="0" y="40"/>
              </a:cxn>
              <a:cxn ang="0">
                <a:pos x="0" y="21"/>
              </a:cxn>
              <a:cxn ang="0">
                <a:pos x="9" y="9"/>
              </a:cxn>
              <a:cxn ang="0">
                <a:pos x="28" y="0"/>
              </a:cxn>
              <a:cxn ang="0">
                <a:pos x="43" y="3"/>
              </a:cxn>
              <a:cxn ang="0">
                <a:pos x="58" y="15"/>
              </a:cxn>
              <a:cxn ang="0">
                <a:pos x="61" y="30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7" name="Freeform 15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/>
            <a:ahLst/>
            <a:cxnLst>
              <a:cxn ang="0">
                <a:pos x="65" y="31"/>
              </a:cxn>
              <a:cxn ang="0">
                <a:pos x="58" y="46"/>
              </a:cxn>
              <a:cxn ang="0">
                <a:pos x="46" y="59"/>
              </a:cxn>
              <a:cxn ang="0">
                <a:pos x="28" y="62"/>
              </a:cxn>
              <a:cxn ang="0">
                <a:pos x="12" y="53"/>
              </a:cxn>
              <a:cxn ang="0">
                <a:pos x="0" y="40"/>
              </a:cxn>
              <a:cxn ang="0">
                <a:pos x="0" y="22"/>
              </a:cxn>
              <a:cxn ang="0">
                <a:pos x="12" y="7"/>
              </a:cxn>
              <a:cxn ang="0">
                <a:pos x="28" y="0"/>
              </a:cxn>
              <a:cxn ang="0">
                <a:pos x="46" y="0"/>
              </a:cxn>
              <a:cxn ang="0">
                <a:pos x="58" y="13"/>
              </a:cxn>
              <a:cxn ang="0">
                <a:pos x="65" y="31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8" name="Freeform 16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/>
            <a:ahLst/>
            <a:cxnLst>
              <a:cxn ang="0">
                <a:pos x="61" y="30"/>
              </a:cxn>
              <a:cxn ang="0">
                <a:pos x="58" y="49"/>
              </a:cxn>
              <a:cxn ang="0">
                <a:pos x="43" y="58"/>
              </a:cxn>
              <a:cxn ang="0">
                <a:pos x="25" y="61"/>
              </a:cxn>
              <a:cxn ang="0">
                <a:pos x="9" y="55"/>
              </a:cxn>
              <a:cxn ang="0">
                <a:pos x="0" y="39"/>
              </a:cxn>
              <a:cxn ang="0">
                <a:pos x="0" y="21"/>
              </a:cxn>
              <a:cxn ang="0">
                <a:pos x="9" y="6"/>
              </a:cxn>
              <a:cxn ang="0">
                <a:pos x="25" y="0"/>
              </a:cxn>
              <a:cxn ang="0">
                <a:pos x="43" y="3"/>
              </a:cxn>
              <a:cxn ang="0">
                <a:pos x="58" y="12"/>
              </a:cxn>
              <a:cxn ang="0">
                <a:pos x="61" y="30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9" name="Freeform 17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56" y="49"/>
              </a:cxn>
              <a:cxn ang="0">
                <a:pos x="43" y="62"/>
              </a:cxn>
              <a:cxn ang="0">
                <a:pos x="25" y="62"/>
              </a:cxn>
              <a:cxn ang="0">
                <a:pos x="9" y="55"/>
              </a:cxn>
              <a:cxn ang="0">
                <a:pos x="0" y="40"/>
              </a:cxn>
              <a:cxn ang="0">
                <a:pos x="0" y="22"/>
              </a:cxn>
              <a:cxn ang="0">
                <a:pos x="9" y="10"/>
              </a:cxn>
              <a:cxn ang="0">
                <a:pos x="25" y="0"/>
              </a:cxn>
              <a:cxn ang="0">
                <a:pos x="43" y="3"/>
              </a:cxn>
              <a:cxn ang="0">
                <a:pos x="56" y="16"/>
              </a:cxn>
              <a:cxn ang="0">
                <a:pos x="62" y="31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0" name="Freeform 18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/>
            <a:ahLst/>
            <a:cxnLst>
              <a:cxn ang="0">
                <a:pos x="61" y="31"/>
              </a:cxn>
              <a:cxn ang="0">
                <a:pos x="55" y="49"/>
              </a:cxn>
              <a:cxn ang="0">
                <a:pos x="43" y="59"/>
              </a:cxn>
              <a:cxn ang="0">
                <a:pos x="24" y="62"/>
              </a:cxn>
              <a:cxn ang="0">
                <a:pos x="9" y="56"/>
              </a:cxn>
              <a:cxn ang="0">
                <a:pos x="0" y="40"/>
              </a:cxn>
              <a:cxn ang="0">
                <a:pos x="0" y="22"/>
              </a:cxn>
              <a:cxn ang="0">
                <a:pos x="9" y="7"/>
              </a:cxn>
              <a:cxn ang="0">
                <a:pos x="24" y="0"/>
              </a:cxn>
              <a:cxn ang="0">
                <a:pos x="43" y="3"/>
              </a:cxn>
              <a:cxn ang="0">
                <a:pos x="55" y="16"/>
              </a:cxn>
              <a:cxn ang="0">
                <a:pos x="61" y="31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1" name="Freeform 19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56" y="46"/>
              </a:cxn>
              <a:cxn ang="0">
                <a:pos x="43" y="59"/>
              </a:cxn>
              <a:cxn ang="0">
                <a:pos x="25" y="62"/>
              </a:cxn>
              <a:cxn ang="0">
                <a:pos x="10" y="56"/>
              </a:cxn>
              <a:cxn ang="0">
                <a:pos x="0" y="40"/>
              </a:cxn>
              <a:cxn ang="0">
                <a:pos x="0" y="22"/>
              </a:cxn>
              <a:cxn ang="0">
                <a:pos x="10" y="7"/>
              </a:cxn>
              <a:cxn ang="0">
                <a:pos x="25" y="0"/>
              </a:cxn>
              <a:cxn ang="0">
                <a:pos x="43" y="4"/>
              </a:cxn>
              <a:cxn ang="0">
                <a:pos x="56" y="13"/>
              </a:cxn>
              <a:cxn ang="0">
                <a:pos x="62" y="31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2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1539094" name="Group 22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1680384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p:oleObj spid="_x0000_s1680384" name="VISIO" r:id="rId3" imgW="1549800" imgH="2097000" progId="Visio.Drawing.6">
                <p:embed/>
              </p:oleObj>
            </a:graphicData>
          </a:graphic>
        </p:graphicFrame>
        <p:sp>
          <p:nvSpPr>
            <p:cNvPr id="1539093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Similarity: Ward’s Method</a:t>
            </a:r>
          </a:p>
        </p:txBody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Similarity of two clusters is based on the increase in squared error when two clusters are merged</a:t>
            </a:r>
          </a:p>
          <a:p>
            <a:pPr lvl="1"/>
            <a:r>
              <a:rPr lang="en-US"/>
              <a:t>Similar to group average if distance between points is distance squared</a:t>
            </a:r>
          </a:p>
          <a:p>
            <a:pPr lvl="4"/>
            <a:endParaRPr lang="en-US"/>
          </a:p>
          <a:p>
            <a:r>
              <a:rPr lang="en-US"/>
              <a:t>Less susceptible to noise and outliers</a:t>
            </a:r>
          </a:p>
          <a:p>
            <a:pPr lvl="4"/>
            <a:endParaRPr lang="en-US"/>
          </a:p>
          <a:p>
            <a:r>
              <a:rPr lang="en-US"/>
              <a:t>Biased towards globular clusters</a:t>
            </a:r>
          </a:p>
          <a:p>
            <a:pPr lvl="4"/>
            <a:endParaRPr lang="en-US"/>
          </a:p>
          <a:p>
            <a:r>
              <a:rPr lang="en-US"/>
              <a:t>Hierarchical analogue of K-means</a:t>
            </a:r>
          </a:p>
          <a:p>
            <a:pPr lvl="1"/>
            <a:r>
              <a:rPr lang="en-US"/>
              <a:t>Can be used to initialize K-means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Hierarchical Clustering: Comparison</a:t>
            </a:r>
          </a:p>
        </p:txBody>
      </p:sp>
      <p:sp>
        <p:nvSpPr>
          <p:cNvPr id="1644547" name="Text Box 3"/>
          <p:cNvSpPr txBox="1">
            <a:spLocks noChangeArrowheads="1"/>
          </p:cNvSpPr>
          <p:nvPr/>
        </p:nvSpPr>
        <p:spPr bwMode="auto">
          <a:xfrm>
            <a:off x="3235325" y="4953000"/>
            <a:ext cx="1676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Group Average</a:t>
            </a:r>
          </a:p>
        </p:txBody>
      </p:sp>
      <p:sp>
        <p:nvSpPr>
          <p:cNvPr id="1644548" name="Text Box 4"/>
          <p:cNvSpPr txBox="1">
            <a:spLocks noChangeArrowheads="1"/>
          </p:cNvSpPr>
          <p:nvPr/>
        </p:nvSpPr>
        <p:spPr bwMode="auto">
          <a:xfrm>
            <a:off x="4530725" y="4572000"/>
            <a:ext cx="1752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Ward’s Method</a:t>
            </a:r>
          </a:p>
        </p:txBody>
      </p:sp>
      <p:grpSp>
        <p:nvGrpSpPr>
          <p:cNvPr id="1644549" name="Group 5"/>
          <p:cNvGrpSpPr>
            <a:grpSpLocks noChangeAspect="1"/>
          </p:cNvGrpSpPr>
          <p:nvPr/>
        </p:nvGrpSpPr>
        <p:grpSpPr bwMode="auto">
          <a:xfrm>
            <a:off x="6270625" y="4132263"/>
            <a:ext cx="1858963" cy="1693862"/>
            <a:chOff x="509" y="1253"/>
            <a:chExt cx="1776" cy="1618"/>
          </a:xfrm>
        </p:grpSpPr>
        <p:sp>
          <p:nvSpPr>
            <p:cNvPr id="1644550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6" y="2"/>
                </a:cxn>
                <a:cxn ang="0">
                  <a:pos x="68" y="12"/>
                </a:cxn>
                <a:cxn ang="0">
                  <a:pos x="77" y="24"/>
                </a:cxn>
                <a:cxn ang="0">
                  <a:pos x="79" y="40"/>
                </a:cxn>
                <a:cxn ang="0">
                  <a:pos x="77" y="55"/>
                </a:cxn>
                <a:cxn ang="0">
                  <a:pos x="68" y="69"/>
                </a:cxn>
                <a:cxn ang="0">
                  <a:pos x="56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1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23"/>
                </a:cxn>
                <a:cxn ang="0">
                  <a:pos x="11" y="12"/>
                </a:cxn>
                <a:cxn ang="0">
                  <a:pos x="23" y="2"/>
                </a:cxn>
                <a:cxn ang="0">
                  <a:pos x="39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3"/>
                </a:cxn>
                <a:cxn ang="0">
                  <a:pos x="81" y="39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39" y="81"/>
                </a:cxn>
                <a:cxn ang="0">
                  <a:pos x="23" y="77"/>
                </a:cxn>
                <a:cxn ang="0">
                  <a:pos x="11" y="69"/>
                </a:cxn>
                <a:cxn ang="0">
                  <a:pos x="2" y="55"/>
                </a:cxn>
                <a:cxn ang="0">
                  <a:pos x="0" y="39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2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4"/>
                </a:cxn>
                <a:cxn ang="0">
                  <a:pos x="81" y="40"/>
                </a:cxn>
                <a:cxn ang="0">
                  <a:pos x="77" y="56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6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3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" y="25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39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5"/>
                </a:cxn>
                <a:cxn ang="0">
                  <a:pos x="81" y="41"/>
                </a:cxn>
                <a:cxn ang="0">
                  <a:pos x="77" y="57"/>
                </a:cxn>
                <a:cxn ang="0">
                  <a:pos x="69" y="69"/>
                </a:cxn>
                <a:cxn ang="0">
                  <a:pos x="55" y="79"/>
                </a:cxn>
                <a:cxn ang="0">
                  <a:pos x="39" y="81"/>
                </a:cxn>
                <a:cxn ang="0">
                  <a:pos x="24" y="79"/>
                </a:cxn>
                <a:cxn ang="0">
                  <a:pos x="12" y="69"/>
                </a:cxn>
                <a:cxn ang="0">
                  <a:pos x="2" y="57"/>
                </a:cxn>
                <a:cxn ang="0">
                  <a:pos x="0" y="41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4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4" y="24"/>
                </a:cxn>
                <a:cxn ang="0">
                  <a:pos x="12" y="12"/>
                </a:cxn>
                <a:cxn ang="0">
                  <a:pos x="26" y="2"/>
                </a:cxn>
                <a:cxn ang="0">
                  <a:pos x="42" y="0"/>
                </a:cxn>
                <a:cxn ang="0">
                  <a:pos x="58" y="2"/>
                </a:cxn>
                <a:cxn ang="0">
                  <a:pos x="69" y="12"/>
                </a:cxn>
                <a:cxn ang="0">
                  <a:pos x="79" y="24"/>
                </a:cxn>
                <a:cxn ang="0">
                  <a:pos x="81" y="39"/>
                </a:cxn>
                <a:cxn ang="0">
                  <a:pos x="79" y="55"/>
                </a:cxn>
                <a:cxn ang="0">
                  <a:pos x="69" y="67"/>
                </a:cxn>
                <a:cxn ang="0">
                  <a:pos x="58" y="77"/>
                </a:cxn>
                <a:cxn ang="0">
                  <a:pos x="42" y="79"/>
                </a:cxn>
                <a:cxn ang="0">
                  <a:pos x="26" y="77"/>
                </a:cxn>
                <a:cxn ang="0">
                  <a:pos x="12" y="67"/>
                </a:cxn>
                <a:cxn ang="0">
                  <a:pos x="4" y="55"/>
                </a:cxn>
                <a:cxn ang="0">
                  <a:pos x="0" y="39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5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6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40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6"/>
                </a:cxn>
                <a:cxn ang="0">
                  <a:pos x="81" y="40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56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1600"/>
            </a:p>
          </p:txBody>
        </p:sp>
        <p:sp>
          <p:nvSpPr>
            <p:cNvPr id="1644557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1600"/>
            </a:p>
          </p:txBody>
        </p:sp>
        <p:sp>
          <p:nvSpPr>
            <p:cNvPr id="1644558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1600"/>
            </a:p>
          </p:txBody>
        </p:sp>
        <p:sp>
          <p:nvSpPr>
            <p:cNvPr id="1644559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1600"/>
            </a:p>
          </p:txBody>
        </p:sp>
        <p:sp>
          <p:nvSpPr>
            <p:cNvPr id="1644560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1600"/>
            </a:p>
          </p:txBody>
        </p:sp>
        <p:sp>
          <p:nvSpPr>
            <p:cNvPr id="1644561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644562" name="Group 18"/>
          <p:cNvGrpSpPr>
            <a:grpSpLocks noChangeAspect="1"/>
          </p:cNvGrpSpPr>
          <p:nvPr/>
        </p:nvGrpSpPr>
        <p:grpSpPr bwMode="auto">
          <a:xfrm>
            <a:off x="7324725" y="4979988"/>
            <a:ext cx="857250" cy="592137"/>
            <a:chOff x="1515" y="2062"/>
            <a:chExt cx="820" cy="566"/>
          </a:xfrm>
        </p:grpSpPr>
        <p:sp>
          <p:nvSpPr>
            <p:cNvPr id="1644563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467" y="2"/>
                </a:cxn>
                <a:cxn ang="0">
                  <a:pos x="520" y="8"/>
                </a:cxn>
                <a:cxn ang="0">
                  <a:pos x="573" y="16"/>
                </a:cxn>
                <a:cxn ang="0">
                  <a:pos x="623" y="26"/>
                </a:cxn>
                <a:cxn ang="0">
                  <a:pos x="670" y="40"/>
                </a:cxn>
                <a:cxn ang="0">
                  <a:pos x="710" y="56"/>
                </a:cxn>
                <a:cxn ang="0">
                  <a:pos x="745" y="73"/>
                </a:cxn>
                <a:cxn ang="0">
                  <a:pos x="775" y="93"/>
                </a:cxn>
                <a:cxn ang="0">
                  <a:pos x="797" y="115"/>
                </a:cxn>
                <a:cxn ang="0">
                  <a:pos x="812" y="138"/>
                </a:cxn>
                <a:cxn ang="0">
                  <a:pos x="820" y="160"/>
                </a:cxn>
                <a:cxn ang="0">
                  <a:pos x="820" y="184"/>
                </a:cxn>
                <a:cxn ang="0">
                  <a:pos x="812" y="207"/>
                </a:cxn>
                <a:cxn ang="0">
                  <a:pos x="797" y="229"/>
                </a:cxn>
                <a:cxn ang="0">
                  <a:pos x="775" y="251"/>
                </a:cxn>
                <a:cxn ang="0">
                  <a:pos x="745" y="271"/>
                </a:cxn>
                <a:cxn ang="0">
                  <a:pos x="710" y="290"/>
                </a:cxn>
                <a:cxn ang="0">
                  <a:pos x="670" y="306"/>
                </a:cxn>
                <a:cxn ang="0">
                  <a:pos x="623" y="318"/>
                </a:cxn>
                <a:cxn ang="0">
                  <a:pos x="573" y="330"/>
                </a:cxn>
                <a:cxn ang="0">
                  <a:pos x="520" y="338"/>
                </a:cxn>
                <a:cxn ang="0">
                  <a:pos x="467" y="341"/>
                </a:cxn>
                <a:cxn ang="0">
                  <a:pos x="409" y="343"/>
                </a:cxn>
                <a:cxn ang="0">
                  <a:pos x="354" y="341"/>
                </a:cxn>
                <a:cxn ang="0">
                  <a:pos x="299" y="338"/>
                </a:cxn>
                <a:cxn ang="0">
                  <a:pos x="245" y="330"/>
                </a:cxn>
                <a:cxn ang="0">
                  <a:pos x="196" y="318"/>
                </a:cxn>
                <a:cxn ang="0">
                  <a:pos x="150" y="306"/>
                </a:cxn>
                <a:cxn ang="0">
                  <a:pos x="109" y="290"/>
                </a:cxn>
                <a:cxn ang="0">
                  <a:pos x="73" y="271"/>
                </a:cxn>
                <a:cxn ang="0">
                  <a:pos x="44" y="251"/>
                </a:cxn>
                <a:cxn ang="0">
                  <a:pos x="22" y="229"/>
                </a:cxn>
                <a:cxn ang="0">
                  <a:pos x="6" y="207"/>
                </a:cxn>
                <a:cxn ang="0">
                  <a:pos x="0" y="184"/>
                </a:cxn>
                <a:cxn ang="0">
                  <a:pos x="0" y="160"/>
                </a:cxn>
                <a:cxn ang="0">
                  <a:pos x="6" y="138"/>
                </a:cxn>
                <a:cxn ang="0">
                  <a:pos x="22" y="115"/>
                </a:cxn>
                <a:cxn ang="0">
                  <a:pos x="44" y="93"/>
                </a:cxn>
                <a:cxn ang="0">
                  <a:pos x="73" y="73"/>
                </a:cxn>
                <a:cxn ang="0">
                  <a:pos x="109" y="56"/>
                </a:cxn>
                <a:cxn ang="0">
                  <a:pos x="150" y="40"/>
                </a:cxn>
                <a:cxn ang="0">
                  <a:pos x="196" y="26"/>
                </a:cxn>
                <a:cxn ang="0">
                  <a:pos x="245" y="16"/>
                </a:cxn>
                <a:cxn ang="0">
                  <a:pos x="299" y="8"/>
                </a:cxn>
                <a:cxn ang="0">
                  <a:pos x="354" y="2"/>
                </a:cxn>
                <a:cxn ang="0">
                  <a:pos x="409" y="0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64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44565" name="Group 21"/>
          <p:cNvGrpSpPr>
            <a:grpSpLocks noChangeAspect="1"/>
          </p:cNvGrpSpPr>
          <p:nvPr/>
        </p:nvGrpSpPr>
        <p:grpSpPr bwMode="auto">
          <a:xfrm>
            <a:off x="6211888" y="4392613"/>
            <a:ext cx="873125" cy="649287"/>
            <a:chOff x="452" y="1501"/>
            <a:chExt cx="834" cy="621"/>
          </a:xfrm>
        </p:grpSpPr>
        <p:sp>
          <p:nvSpPr>
            <p:cNvPr id="1644566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/>
              <a:ahLst/>
              <a:cxnLst>
                <a:cxn ang="0">
                  <a:pos x="436" y="2"/>
                </a:cxn>
                <a:cxn ang="0">
                  <a:pos x="494" y="10"/>
                </a:cxn>
                <a:cxn ang="0">
                  <a:pos x="547" y="20"/>
                </a:cxn>
                <a:cxn ang="0">
                  <a:pos x="600" y="36"/>
                </a:cxn>
                <a:cxn ang="0">
                  <a:pos x="650" y="54"/>
                </a:cxn>
                <a:cxn ang="0">
                  <a:pos x="695" y="77"/>
                </a:cxn>
                <a:cxn ang="0">
                  <a:pos x="735" y="101"/>
                </a:cxn>
                <a:cxn ang="0">
                  <a:pos x="768" y="128"/>
                </a:cxn>
                <a:cxn ang="0">
                  <a:pos x="796" y="158"/>
                </a:cxn>
                <a:cxn ang="0">
                  <a:pos x="816" y="188"/>
                </a:cxn>
                <a:cxn ang="0">
                  <a:pos x="830" y="219"/>
                </a:cxn>
                <a:cxn ang="0">
                  <a:pos x="834" y="251"/>
                </a:cxn>
                <a:cxn ang="0">
                  <a:pos x="832" y="282"/>
                </a:cxn>
                <a:cxn ang="0">
                  <a:pos x="820" y="312"/>
                </a:cxn>
                <a:cxn ang="0">
                  <a:pos x="802" y="339"/>
                </a:cxn>
                <a:cxn ang="0">
                  <a:pos x="778" y="367"/>
                </a:cxn>
                <a:cxn ang="0">
                  <a:pos x="745" y="391"/>
                </a:cxn>
                <a:cxn ang="0">
                  <a:pos x="707" y="412"/>
                </a:cxn>
                <a:cxn ang="0">
                  <a:pos x="664" y="430"/>
                </a:cxn>
                <a:cxn ang="0">
                  <a:pos x="616" y="444"/>
                </a:cxn>
                <a:cxn ang="0">
                  <a:pos x="565" y="454"/>
                </a:cxn>
                <a:cxn ang="0">
                  <a:pos x="510" y="460"/>
                </a:cxn>
                <a:cxn ang="0">
                  <a:pos x="454" y="460"/>
                </a:cxn>
                <a:cxn ang="0">
                  <a:pos x="397" y="458"/>
                </a:cxn>
                <a:cxn ang="0">
                  <a:pos x="340" y="450"/>
                </a:cxn>
                <a:cxn ang="0">
                  <a:pos x="284" y="440"/>
                </a:cxn>
                <a:cxn ang="0">
                  <a:pos x="231" y="424"/>
                </a:cxn>
                <a:cxn ang="0">
                  <a:pos x="183" y="404"/>
                </a:cxn>
                <a:cxn ang="0">
                  <a:pos x="138" y="383"/>
                </a:cxn>
                <a:cxn ang="0">
                  <a:pos x="98" y="359"/>
                </a:cxn>
                <a:cxn ang="0">
                  <a:pos x="65" y="331"/>
                </a:cxn>
                <a:cxn ang="0">
                  <a:pos x="37" y="302"/>
                </a:cxn>
                <a:cxn ang="0">
                  <a:pos x="17" y="272"/>
                </a:cxn>
                <a:cxn ang="0">
                  <a:pos x="3" y="241"/>
                </a:cxn>
                <a:cxn ang="0">
                  <a:pos x="0" y="209"/>
                </a:cxn>
                <a:cxn ang="0">
                  <a:pos x="1" y="178"/>
                </a:cxn>
                <a:cxn ang="0">
                  <a:pos x="11" y="148"/>
                </a:cxn>
                <a:cxn ang="0">
                  <a:pos x="29" y="119"/>
                </a:cxn>
                <a:cxn ang="0">
                  <a:pos x="55" y="93"/>
                </a:cxn>
                <a:cxn ang="0">
                  <a:pos x="86" y="69"/>
                </a:cxn>
                <a:cxn ang="0">
                  <a:pos x="124" y="48"/>
                </a:cxn>
                <a:cxn ang="0">
                  <a:pos x="168" y="30"/>
                </a:cxn>
                <a:cxn ang="0">
                  <a:pos x="217" y="16"/>
                </a:cxn>
                <a:cxn ang="0">
                  <a:pos x="268" y="6"/>
                </a:cxn>
                <a:cxn ang="0">
                  <a:pos x="324" y="0"/>
                </a:cxn>
                <a:cxn ang="0">
                  <a:pos x="379" y="0"/>
                </a:cxn>
                <a:cxn ang="0">
                  <a:pos x="436" y="2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67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644568" name="Group 24"/>
          <p:cNvGrpSpPr>
            <a:grpSpLocks noChangeAspect="1"/>
          </p:cNvGrpSpPr>
          <p:nvPr/>
        </p:nvGrpSpPr>
        <p:grpSpPr bwMode="auto">
          <a:xfrm>
            <a:off x="6003925" y="3890963"/>
            <a:ext cx="2413000" cy="2281237"/>
            <a:chOff x="254" y="1022"/>
            <a:chExt cx="2305" cy="2180"/>
          </a:xfrm>
        </p:grpSpPr>
        <p:sp>
          <p:nvSpPr>
            <p:cNvPr id="1644569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570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/>
              <a:ahLst/>
              <a:cxnLst>
                <a:cxn ang="0">
                  <a:pos x="1245" y="4"/>
                </a:cxn>
                <a:cxn ang="0">
                  <a:pos x="1433" y="33"/>
                </a:cxn>
                <a:cxn ang="0">
                  <a:pos x="1615" y="90"/>
                </a:cxn>
                <a:cxn ang="0">
                  <a:pos x="1781" y="175"/>
                </a:cxn>
                <a:cxn ang="0">
                  <a:pos x="1931" y="286"/>
                </a:cxn>
                <a:cxn ang="0">
                  <a:pos x="2062" y="420"/>
                </a:cxn>
                <a:cxn ang="0">
                  <a:pos x="2166" y="569"/>
                </a:cxn>
                <a:cxn ang="0">
                  <a:pos x="2242" y="735"/>
                </a:cxn>
                <a:cxn ang="0">
                  <a:pos x="2289" y="908"/>
                </a:cxn>
                <a:cxn ang="0">
                  <a:pos x="2305" y="1088"/>
                </a:cxn>
                <a:cxn ang="0">
                  <a:pos x="2289" y="1267"/>
                </a:cxn>
                <a:cxn ang="0">
                  <a:pos x="2243" y="1443"/>
                </a:cxn>
                <a:cxn ang="0">
                  <a:pos x="2166" y="1606"/>
                </a:cxn>
                <a:cxn ang="0">
                  <a:pos x="2064" y="1758"/>
                </a:cxn>
                <a:cxn ang="0">
                  <a:pos x="1935" y="1890"/>
                </a:cxn>
                <a:cxn ang="0">
                  <a:pos x="1785" y="2002"/>
                </a:cxn>
                <a:cxn ang="0">
                  <a:pos x="1617" y="2087"/>
                </a:cxn>
                <a:cxn ang="0">
                  <a:pos x="1437" y="2146"/>
                </a:cxn>
                <a:cxn ang="0">
                  <a:pos x="1249" y="2176"/>
                </a:cxn>
                <a:cxn ang="0">
                  <a:pos x="1059" y="2176"/>
                </a:cxn>
                <a:cxn ang="0">
                  <a:pos x="872" y="2148"/>
                </a:cxn>
                <a:cxn ang="0">
                  <a:pos x="692" y="2089"/>
                </a:cxn>
                <a:cxn ang="0">
                  <a:pos x="524" y="2004"/>
                </a:cxn>
                <a:cxn ang="0">
                  <a:pos x="373" y="1894"/>
                </a:cxn>
                <a:cxn ang="0">
                  <a:pos x="245" y="1762"/>
                </a:cxn>
                <a:cxn ang="0">
                  <a:pos x="140" y="1610"/>
                </a:cxn>
                <a:cxn ang="0">
                  <a:pos x="63" y="1447"/>
                </a:cxn>
                <a:cxn ang="0">
                  <a:pos x="16" y="1271"/>
                </a:cxn>
                <a:cxn ang="0">
                  <a:pos x="0" y="1092"/>
                </a:cxn>
                <a:cxn ang="0">
                  <a:pos x="16" y="912"/>
                </a:cxn>
                <a:cxn ang="0">
                  <a:pos x="63" y="737"/>
                </a:cxn>
                <a:cxn ang="0">
                  <a:pos x="138" y="573"/>
                </a:cxn>
                <a:cxn ang="0">
                  <a:pos x="243" y="422"/>
                </a:cxn>
                <a:cxn ang="0">
                  <a:pos x="371" y="290"/>
                </a:cxn>
                <a:cxn ang="0">
                  <a:pos x="522" y="179"/>
                </a:cxn>
                <a:cxn ang="0">
                  <a:pos x="688" y="92"/>
                </a:cxn>
                <a:cxn ang="0">
                  <a:pos x="868" y="33"/>
                </a:cxn>
                <a:cxn ang="0">
                  <a:pos x="1055" y="4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571" name="Group 27"/>
          <p:cNvGrpSpPr>
            <a:grpSpLocks noChangeAspect="1"/>
          </p:cNvGrpSpPr>
          <p:nvPr/>
        </p:nvGrpSpPr>
        <p:grpSpPr bwMode="auto">
          <a:xfrm>
            <a:off x="7011988" y="4865688"/>
            <a:ext cx="1187450" cy="1141412"/>
            <a:chOff x="1217" y="1954"/>
            <a:chExt cx="1134" cy="1090"/>
          </a:xfrm>
        </p:grpSpPr>
        <p:sp>
          <p:nvSpPr>
            <p:cNvPr id="1644572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1644573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/>
              <a:ahLst/>
              <a:cxnLst>
                <a:cxn ang="0">
                  <a:pos x="371" y="142"/>
                </a:cxn>
                <a:cxn ang="0">
                  <a:pos x="430" y="108"/>
                </a:cxn>
                <a:cxn ang="0">
                  <a:pos x="492" y="79"/>
                </a:cxn>
                <a:cxn ang="0">
                  <a:pos x="551" y="53"/>
                </a:cxn>
                <a:cxn ang="0">
                  <a:pos x="614" y="32"/>
                </a:cxn>
                <a:cxn ang="0">
                  <a:pos x="674" y="16"/>
                </a:cxn>
                <a:cxn ang="0">
                  <a:pos x="735" y="6"/>
                </a:cxn>
                <a:cxn ang="0">
                  <a:pos x="792" y="0"/>
                </a:cxn>
                <a:cxn ang="0">
                  <a:pos x="848" y="0"/>
                </a:cxn>
                <a:cxn ang="0">
                  <a:pos x="899" y="4"/>
                </a:cxn>
                <a:cxn ang="0">
                  <a:pos x="946" y="14"/>
                </a:cxn>
                <a:cxn ang="0">
                  <a:pos x="990" y="30"/>
                </a:cxn>
                <a:cxn ang="0">
                  <a:pos x="1027" y="51"/>
                </a:cxn>
                <a:cxn ang="0">
                  <a:pos x="1061" y="77"/>
                </a:cxn>
                <a:cxn ang="0">
                  <a:pos x="1089" y="107"/>
                </a:cxn>
                <a:cxn ang="0">
                  <a:pos x="1110" y="140"/>
                </a:cxn>
                <a:cxn ang="0">
                  <a:pos x="1124" y="177"/>
                </a:cxn>
                <a:cxn ang="0">
                  <a:pos x="1132" y="217"/>
                </a:cxn>
                <a:cxn ang="0">
                  <a:pos x="1134" y="260"/>
                </a:cxn>
                <a:cxn ang="0">
                  <a:pos x="1128" y="308"/>
                </a:cxn>
                <a:cxn ang="0">
                  <a:pos x="1118" y="355"/>
                </a:cxn>
                <a:cxn ang="0">
                  <a:pos x="1099" y="402"/>
                </a:cxn>
                <a:cxn ang="0">
                  <a:pos x="1075" y="451"/>
                </a:cxn>
                <a:cxn ang="0">
                  <a:pos x="1045" y="501"/>
                </a:cxn>
                <a:cxn ang="0">
                  <a:pos x="1010" y="550"/>
                </a:cxn>
                <a:cxn ang="0">
                  <a:pos x="968" y="597"/>
                </a:cxn>
                <a:cxn ang="0">
                  <a:pos x="923" y="643"/>
                </a:cxn>
                <a:cxn ang="0">
                  <a:pos x="871" y="688"/>
                </a:cxn>
                <a:cxn ang="0">
                  <a:pos x="818" y="727"/>
                </a:cxn>
                <a:cxn ang="0">
                  <a:pos x="763" y="765"/>
                </a:cxn>
                <a:cxn ang="0">
                  <a:pos x="703" y="800"/>
                </a:cxn>
                <a:cxn ang="0">
                  <a:pos x="644" y="830"/>
                </a:cxn>
                <a:cxn ang="0">
                  <a:pos x="583" y="855"/>
                </a:cxn>
                <a:cxn ang="0">
                  <a:pos x="519" y="877"/>
                </a:cxn>
                <a:cxn ang="0">
                  <a:pos x="460" y="893"/>
                </a:cxn>
                <a:cxn ang="0">
                  <a:pos x="401" y="903"/>
                </a:cxn>
                <a:cxn ang="0">
                  <a:pos x="342" y="909"/>
                </a:cxn>
                <a:cxn ang="0">
                  <a:pos x="286" y="909"/>
                </a:cxn>
                <a:cxn ang="0">
                  <a:pos x="235" y="905"/>
                </a:cxn>
                <a:cxn ang="0">
                  <a:pos x="187" y="893"/>
                </a:cxn>
                <a:cxn ang="0">
                  <a:pos x="144" y="877"/>
                </a:cxn>
                <a:cxn ang="0">
                  <a:pos x="106" y="857"/>
                </a:cxn>
                <a:cxn ang="0">
                  <a:pos x="73" y="832"/>
                </a:cxn>
                <a:cxn ang="0">
                  <a:pos x="45" y="802"/>
                </a:cxn>
                <a:cxn ang="0">
                  <a:pos x="23" y="769"/>
                </a:cxn>
                <a:cxn ang="0">
                  <a:pos x="9" y="731"/>
                </a:cxn>
                <a:cxn ang="0">
                  <a:pos x="2" y="690"/>
                </a:cxn>
                <a:cxn ang="0">
                  <a:pos x="0" y="647"/>
                </a:cxn>
                <a:cxn ang="0">
                  <a:pos x="5" y="601"/>
                </a:cxn>
                <a:cxn ang="0">
                  <a:pos x="15" y="554"/>
                </a:cxn>
                <a:cxn ang="0">
                  <a:pos x="35" y="505"/>
                </a:cxn>
                <a:cxn ang="0">
                  <a:pos x="59" y="455"/>
                </a:cxn>
                <a:cxn ang="0">
                  <a:pos x="88" y="406"/>
                </a:cxn>
                <a:cxn ang="0">
                  <a:pos x="124" y="359"/>
                </a:cxn>
                <a:cxn ang="0">
                  <a:pos x="166" y="311"/>
                </a:cxn>
                <a:cxn ang="0">
                  <a:pos x="211" y="264"/>
                </a:cxn>
                <a:cxn ang="0">
                  <a:pos x="262" y="221"/>
                </a:cxn>
                <a:cxn ang="0">
                  <a:pos x="316" y="179"/>
                </a:cxn>
                <a:cxn ang="0">
                  <a:pos x="371" y="142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574" name="Group 30"/>
          <p:cNvGrpSpPr>
            <a:grpSpLocks noChangeAspect="1"/>
          </p:cNvGrpSpPr>
          <p:nvPr/>
        </p:nvGrpSpPr>
        <p:grpSpPr bwMode="auto">
          <a:xfrm>
            <a:off x="6986588" y="4089400"/>
            <a:ext cx="1274762" cy="2041525"/>
            <a:chOff x="1193" y="1212"/>
            <a:chExt cx="1218" cy="1950"/>
          </a:xfrm>
        </p:grpSpPr>
        <p:sp>
          <p:nvSpPr>
            <p:cNvPr id="1644575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1644576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/>
              <a:ahLst/>
              <a:cxnLst>
                <a:cxn ang="0">
                  <a:pos x="87" y="724"/>
                </a:cxn>
                <a:cxn ang="0">
                  <a:pos x="148" y="566"/>
                </a:cxn>
                <a:cxn ang="0">
                  <a:pos x="225" y="420"/>
                </a:cxn>
                <a:cxn ang="0">
                  <a:pos x="312" y="290"/>
                </a:cxn>
                <a:cxn ang="0">
                  <a:pos x="409" y="182"/>
                </a:cxn>
                <a:cxn ang="0">
                  <a:pos x="514" y="97"/>
                </a:cxn>
                <a:cxn ang="0">
                  <a:pos x="619" y="38"/>
                </a:cxn>
                <a:cxn ang="0">
                  <a:pos x="725" y="6"/>
                </a:cxn>
                <a:cxn ang="0">
                  <a:pos x="826" y="4"/>
                </a:cxn>
                <a:cxn ang="0">
                  <a:pos x="923" y="30"/>
                </a:cxn>
                <a:cxn ang="0">
                  <a:pos x="1008" y="85"/>
                </a:cxn>
                <a:cxn ang="0">
                  <a:pos x="1081" y="168"/>
                </a:cxn>
                <a:cxn ang="0">
                  <a:pos x="1142" y="272"/>
                </a:cxn>
                <a:cxn ang="0">
                  <a:pos x="1184" y="399"/>
                </a:cxn>
                <a:cxn ang="0">
                  <a:pos x="1212" y="543"/>
                </a:cxn>
                <a:cxn ang="0">
                  <a:pos x="1218" y="698"/>
                </a:cxn>
                <a:cxn ang="0">
                  <a:pos x="1208" y="862"/>
                </a:cxn>
                <a:cxn ang="0">
                  <a:pos x="1178" y="1029"/>
                </a:cxn>
                <a:cxn ang="0">
                  <a:pos x="1133" y="1193"/>
                </a:cxn>
                <a:cxn ang="0">
                  <a:pos x="1069" y="1351"/>
                </a:cxn>
                <a:cxn ang="0">
                  <a:pos x="992" y="1496"/>
                </a:cxn>
                <a:cxn ang="0">
                  <a:pos x="905" y="1627"/>
                </a:cxn>
                <a:cxn ang="0">
                  <a:pos x="808" y="1735"/>
                </a:cxn>
                <a:cxn ang="0">
                  <a:pos x="706" y="1820"/>
                </a:cxn>
                <a:cxn ang="0">
                  <a:pos x="599" y="1879"/>
                </a:cxn>
                <a:cxn ang="0">
                  <a:pos x="494" y="1910"/>
                </a:cxn>
                <a:cxn ang="0">
                  <a:pos x="391" y="1912"/>
                </a:cxn>
                <a:cxn ang="0">
                  <a:pos x="296" y="1887"/>
                </a:cxn>
                <a:cxn ang="0">
                  <a:pos x="209" y="1832"/>
                </a:cxn>
                <a:cxn ang="0">
                  <a:pos x="136" y="1751"/>
                </a:cxn>
                <a:cxn ang="0">
                  <a:pos x="77" y="1644"/>
                </a:cxn>
                <a:cxn ang="0">
                  <a:pos x="33" y="1518"/>
                </a:cxn>
                <a:cxn ang="0">
                  <a:pos x="8" y="1374"/>
                </a:cxn>
                <a:cxn ang="0">
                  <a:pos x="0" y="1219"/>
                </a:cxn>
                <a:cxn ang="0">
                  <a:pos x="12" y="1055"/>
                </a:cxn>
                <a:cxn ang="0">
                  <a:pos x="39" y="887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4577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MIN</a:t>
            </a:r>
          </a:p>
        </p:txBody>
      </p:sp>
      <p:sp>
        <p:nvSpPr>
          <p:cNvPr id="1644578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MAX</a:t>
            </a:r>
          </a:p>
        </p:txBody>
      </p:sp>
      <p:grpSp>
        <p:nvGrpSpPr>
          <p:cNvPr id="1644579" name="Group 35"/>
          <p:cNvGrpSpPr>
            <a:grpSpLocks noChangeAspect="1"/>
          </p:cNvGrpSpPr>
          <p:nvPr/>
        </p:nvGrpSpPr>
        <p:grpSpPr bwMode="auto">
          <a:xfrm>
            <a:off x="954088" y="4044950"/>
            <a:ext cx="1978025" cy="1795463"/>
            <a:chOff x="438" y="1309"/>
            <a:chExt cx="1937" cy="1757"/>
          </a:xfrm>
        </p:grpSpPr>
        <p:sp>
          <p:nvSpPr>
            <p:cNvPr id="1644580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5" y="13"/>
                </a:cxn>
                <a:cxn ang="0">
                  <a:pos x="86" y="26"/>
                </a:cxn>
                <a:cxn ang="0">
                  <a:pos x="88" y="43"/>
                </a:cxn>
                <a:cxn ang="0">
                  <a:pos x="86" y="61"/>
                </a:cxn>
                <a:cxn ang="0">
                  <a:pos x="75" y="74"/>
                </a:cxn>
                <a:cxn ang="0">
                  <a:pos x="62" y="84"/>
                </a:cxn>
                <a:cxn ang="0">
                  <a:pos x="45" y="87"/>
                </a:cxn>
                <a:cxn ang="0">
                  <a:pos x="28" y="84"/>
                </a:cxn>
                <a:cxn ang="0">
                  <a:pos x="13" y="74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1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6" y="26"/>
                </a:cxn>
                <a:cxn ang="0">
                  <a:pos x="89" y="43"/>
                </a:cxn>
                <a:cxn ang="0">
                  <a:pos x="86" y="60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5" y="88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2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5" y="28"/>
                </a:cxn>
                <a:cxn ang="0">
                  <a:pos x="13" y="12"/>
                </a:cxn>
                <a:cxn ang="0">
                  <a:pos x="29" y="4"/>
                </a:cxn>
                <a:cxn ang="0">
                  <a:pos x="46" y="0"/>
                </a:cxn>
                <a:cxn ang="0">
                  <a:pos x="63" y="4"/>
                </a:cxn>
                <a:cxn ang="0">
                  <a:pos x="76" y="12"/>
                </a:cxn>
                <a:cxn ang="0">
                  <a:pos x="87" y="28"/>
                </a:cxn>
                <a:cxn ang="0">
                  <a:pos x="89" y="45"/>
                </a:cxn>
                <a:cxn ang="0">
                  <a:pos x="87" y="62"/>
                </a:cxn>
                <a:cxn ang="0">
                  <a:pos x="76" y="75"/>
                </a:cxn>
                <a:cxn ang="0">
                  <a:pos x="63" y="86"/>
                </a:cxn>
                <a:cxn ang="0">
                  <a:pos x="46" y="88"/>
                </a:cxn>
                <a:cxn ang="0">
                  <a:pos x="29" y="86"/>
                </a:cxn>
                <a:cxn ang="0">
                  <a:pos x="13" y="75"/>
                </a:cxn>
                <a:cxn ang="0">
                  <a:pos x="5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3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" y="28"/>
                </a:cxn>
                <a:cxn ang="0">
                  <a:pos x="11" y="13"/>
                </a:cxn>
                <a:cxn ang="0">
                  <a:pos x="26" y="4"/>
                </a:cxn>
                <a:cxn ang="0">
                  <a:pos x="44" y="0"/>
                </a:cxn>
                <a:cxn ang="0">
                  <a:pos x="61" y="4"/>
                </a:cxn>
                <a:cxn ang="0">
                  <a:pos x="74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4" y="75"/>
                </a:cxn>
                <a:cxn ang="0">
                  <a:pos x="61" y="86"/>
                </a:cxn>
                <a:cxn ang="0">
                  <a:pos x="44" y="88"/>
                </a:cxn>
                <a:cxn ang="0">
                  <a:pos x="26" y="86"/>
                </a:cxn>
                <a:cxn ang="0">
                  <a:pos x="11" y="75"/>
                </a:cxn>
                <a:cxn ang="0">
                  <a:pos x="2" y="62"/>
                </a:cxn>
                <a:cxn ang="0">
                  <a:pos x="0" y="45"/>
                </a:cxn>
              </a:cxnLst>
              <a:rect l="0" t="0" r="r" b="b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4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5" y="28"/>
                </a:cxn>
                <a:cxn ang="0">
                  <a:pos x="13" y="13"/>
                </a:cxn>
                <a:cxn ang="0">
                  <a:pos x="29" y="4"/>
                </a:cxn>
                <a:cxn ang="0">
                  <a:pos x="46" y="0"/>
                </a:cxn>
                <a:cxn ang="0">
                  <a:pos x="61" y="4"/>
                </a:cxn>
                <a:cxn ang="0">
                  <a:pos x="76" y="13"/>
                </a:cxn>
                <a:cxn ang="0">
                  <a:pos x="85" y="28"/>
                </a:cxn>
                <a:cxn ang="0">
                  <a:pos x="89" y="45"/>
                </a:cxn>
                <a:cxn ang="0">
                  <a:pos x="85" y="62"/>
                </a:cxn>
                <a:cxn ang="0">
                  <a:pos x="76" y="75"/>
                </a:cxn>
                <a:cxn ang="0">
                  <a:pos x="61" y="86"/>
                </a:cxn>
                <a:cxn ang="0">
                  <a:pos x="46" y="88"/>
                </a:cxn>
                <a:cxn ang="0">
                  <a:pos x="29" y="86"/>
                </a:cxn>
                <a:cxn ang="0">
                  <a:pos x="13" y="75"/>
                </a:cxn>
                <a:cxn ang="0">
                  <a:pos x="5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5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7" y="26"/>
                </a:cxn>
                <a:cxn ang="0">
                  <a:pos x="89" y="43"/>
                </a:cxn>
                <a:cxn ang="0">
                  <a:pos x="87" y="61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5" y="89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86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1600"/>
            </a:p>
          </p:txBody>
        </p:sp>
        <p:sp>
          <p:nvSpPr>
            <p:cNvPr id="1644587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1600"/>
            </a:p>
          </p:txBody>
        </p:sp>
        <p:sp>
          <p:nvSpPr>
            <p:cNvPr id="1644588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1600"/>
            </a:p>
          </p:txBody>
        </p:sp>
        <p:sp>
          <p:nvSpPr>
            <p:cNvPr id="1644589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1600"/>
            </a:p>
          </p:txBody>
        </p:sp>
        <p:sp>
          <p:nvSpPr>
            <p:cNvPr id="1644590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1600"/>
            </a:p>
          </p:txBody>
        </p:sp>
        <p:sp>
          <p:nvSpPr>
            <p:cNvPr id="1644591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644592" name="Group 48"/>
          <p:cNvGrpSpPr>
            <a:grpSpLocks noChangeAspect="1"/>
          </p:cNvGrpSpPr>
          <p:nvPr/>
        </p:nvGrpSpPr>
        <p:grpSpPr bwMode="auto">
          <a:xfrm>
            <a:off x="2076450" y="4951413"/>
            <a:ext cx="917575" cy="617537"/>
            <a:chOff x="1537" y="2197"/>
            <a:chExt cx="898" cy="604"/>
          </a:xfrm>
        </p:grpSpPr>
        <p:sp>
          <p:nvSpPr>
            <p:cNvPr id="164459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11" y="2"/>
                </a:cxn>
                <a:cxn ang="0">
                  <a:pos x="572" y="6"/>
                </a:cxn>
                <a:cxn ang="0">
                  <a:pos x="630" y="15"/>
                </a:cxn>
                <a:cxn ang="0">
                  <a:pos x="684" y="28"/>
                </a:cxn>
                <a:cxn ang="0">
                  <a:pos x="734" y="43"/>
                </a:cxn>
                <a:cxn ang="0">
                  <a:pos x="779" y="60"/>
                </a:cxn>
                <a:cxn ang="0">
                  <a:pos x="818" y="79"/>
                </a:cxn>
                <a:cxn ang="0">
                  <a:pos x="851" y="101"/>
                </a:cxn>
                <a:cxn ang="0">
                  <a:pos x="875" y="125"/>
                </a:cxn>
                <a:cxn ang="0">
                  <a:pos x="892" y="149"/>
                </a:cxn>
                <a:cxn ang="0">
                  <a:pos x="898" y="174"/>
                </a:cxn>
                <a:cxn ang="0">
                  <a:pos x="898" y="200"/>
                </a:cxn>
                <a:cxn ang="0">
                  <a:pos x="892" y="226"/>
                </a:cxn>
                <a:cxn ang="0">
                  <a:pos x="875" y="250"/>
                </a:cxn>
                <a:cxn ang="0">
                  <a:pos x="851" y="274"/>
                </a:cxn>
                <a:cxn ang="0">
                  <a:pos x="818" y="295"/>
                </a:cxn>
                <a:cxn ang="0">
                  <a:pos x="779" y="315"/>
                </a:cxn>
                <a:cxn ang="0">
                  <a:pos x="734" y="332"/>
                </a:cxn>
                <a:cxn ang="0">
                  <a:pos x="684" y="347"/>
                </a:cxn>
                <a:cxn ang="0">
                  <a:pos x="630" y="360"/>
                </a:cxn>
                <a:cxn ang="0">
                  <a:pos x="572" y="369"/>
                </a:cxn>
                <a:cxn ang="0">
                  <a:pos x="511" y="373"/>
                </a:cxn>
                <a:cxn ang="0">
                  <a:pos x="450" y="375"/>
                </a:cxn>
                <a:cxn ang="0">
                  <a:pos x="390" y="373"/>
                </a:cxn>
                <a:cxn ang="0">
                  <a:pos x="329" y="369"/>
                </a:cxn>
                <a:cxn ang="0">
                  <a:pos x="271" y="360"/>
                </a:cxn>
                <a:cxn ang="0">
                  <a:pos x="217" y="347"/>
                </a:cxn>
                <a:cxn ang="0">
                  <a:pos x="167" y="332"/>
                </a:cxn>
                <a:cxn ang="0">
                  <a:pos x="122" y="315"/>
                </a:cxn>
                <a:cxn ang="0">
                  <a:pos x="83" y="295"/>
                </a:cxn>
                <a:cxn ang="0">
                  <a:pos x="50" y="274"/>
                </a:cxn>
                <a:cxn ang="0">
                  <a:pos x="26" y="250"/>
                </a:cxn>
                <a:cxn ang="0">
                  <a:pos x="9" y="226"/>
                </a:cxn>
                <a:cxn ang="0">
                  <a:pos x="0" y="200"/>
                </a:cxn>
                <a:cxn ang="0">
                  <a:pos x="0" y="174"/>
                </a:cxn>
                <a:cxn ang="0">
                  <a:pos x="9" y="149"/>
                </a:cxn>
                <a:cxn ang="0">
                  <a:pos x="26" y="125"/>
                </a:cxn>
                <a:cxn ang="0">
                  <a:pos x="50" y="101"/>
                </a:cxn>
                <a:cxn ang="0">
                  <a:pos x="83" y="79"/>
                </a:cxn>
                <a:cxn ang="0">
                  <a:pos x="122" y="60"/>
                </a:cxn>
                <a:cxn ang="0">
                  <a:pos x="167" y="43"/>
                </a:cxn>
                <a:cxn ang="0">
                  <a:pos x="217" y="28"/>
                </a:cxn>
                <a:cxn ang="0">
                  <a:pos x="271" y="15"/>
                </a:cxn>
                <a:cxn ang="0">
                  <a:pos x="329" y="6"/>
                </a:cxn>
                <a:cxn ang="0">
                  <a:pos x="390" y="2"/>
                </a:cxn>
                <a:cxn ang="0">
                  <a:pos x="450" y="0"/>
                </a:cxn>
              </a:cxnLst>
              <a:rect l="0" t="0" r="r" b="b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9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44595" name="Group 51"/>
          <p:cNvGrpSpPr>
            <a:grpSpLocks noChangeAspect="1"/>
          </p:cNvGrpSpPr>
          <p:nvPr/>
        </p:nvGrpSpPr>
        <p:grpSpPr bwMode="auto">
          <a:xfrm>
            <a:off x="893763" y="4322763"/>
            <a:ext cx="1035050" cy="582612"/>
            <a:chOff x="380" y="1581"/>
            <a:chExt cx="1012" cy="570"/>
          </a:xfrm>
        </p:grpSpPr>
        <p:sp>
          <p:nvSpPr>
            <p:cNvPr id="1644596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/>
              <a:ahLst/>
              <a:cxnLst>
                <a:cxn ang="0">
                  <a:pos x="523" y="5"/>
                </a:cxn>
                <a:cxn ang="0">
                  <a:pos x="586" y="11"/>
                </a:cxn>
                <a:cxn ang="0">
                  <a:pos x="649" y="22"/>
                </a:cxn>
                <a:cxn ang="0">
                  <a:pos x="707" y="35"/>
                </a:cxn>
                <a:cxn ang="0">
                  <a:pos x="766" y="50"/>
                </a:cxn>
                <a:cxn ang="0">
                  <a:pos x="818" y="67"/>
                </a:cxn>
                <a:cxn ang="0">
                  <a:pos x="865" y="87"/>
                </a:cxn>
                <a:cxn ang="0">
                  <a:pos x="906" y="108"/>
                </a:cxn>
                <a:cxn ang="0">
                  <a:pos x="943" y="130"/>
                </a:cxn>
                <a:cxn ang="0">
                  <a:pos x="971" y="154"/>
                </a:cxn>
                <a:cxn ang="0">
                  <a:pos x="993" y="180"/>
                </a:cxn>
                <a:cxn ang="0">
                  <a:pos x="1006" y="203"/>
                </a:cxn>
                <a:cxn ang="0">
                  <a:pos x="1012" y="227"/>
                </a:cxn>
                <a:cxn ang="0">
                  <a:pos x="1010" y="251"/>
                </a:cxn>
                <a:cxn ang="0">
                  <a:pos x="999" y="275"/>
                </a:cxn>
                <a:cxn ang="0">
                  <a:pos x="982" y="296"/>
                </a:cxn>
                <a:cxn ang="0">
                  <a:pos x="956" y="318"/>
                </a:cxn>
                <a:cxn ang="0">
                  <a:pos x="924" y="335"/>
                </a:cxn>
                <a:cxn ang="0">
                  <a:pos x="885" y="352"/>
                </a:cxn>
                <a:cxn ang="0">
                  <a:pos x="842" y="365"/>
                </a:cxn>
                <a:cxn ang="0">
                  <a:pos x="790" y="376"/>
                </a:cxn>
                <a:cxn ang="0">
                  <a:pos x="736" y="385"/>
                </a:cxn>
                <a:cxn ang="0">
                  <a:pos x="677" y="389"/>
                </a:cxn>
                <a:cxn ang="0">
                  <a:pos x="616" y="391"/>
                </a:cxn>
                <a:cxn ang="0">
                  <a:pos x="554" y="391"/>
                </a:cxn>
                <a:cxn ang="0">
                  <a:pos x="489" y="387"/>
                </a:cxn>
                <a:cxn ang="0">
                  <a:pos x="426" y="380"/>
                </a:cxn>
                <a:cxn ang="0">
                  <a:pos x="363" y="370"/>
                </a:cxn>
                <a:cxn ang="0">
                  <a:pos x="305" y="357"/>
                </a:cxn>
                <a:cxn ang="0">
                  <a:pos x="249" y="342"/>
                </a:cxn>
                <a:cxn ang="0">
                  <a:pos x="195" y="324"/>
                </a:cxn>
                <a:cxn ang="0">
                  <a:pos x="147" y="305"/>
                </a:cxn>
                <a:cxn ang="0">
                  <a:pos x="106" y="283"/>
                </a:cxn>
                <a:cxn ang="0">
                  <a:pos x="69" y="262"/>
                </a:cxn>
                <a:cxn ang="0">
                  <a:pos x="41" y="238"/>
                </a:cxn>
                <a:cxn ang="0">
                  <a:pos x="19" y="212"/>
                </a:cxn>
                <a:cxn ang="0">
                  <a:pos x="6" y="188"/>
                </a:cxn>
                <a:cxn ang="0">
                  <a:pos x="0" y="164"/>
                </a:cxn>
                <a:cxn ang="0">
                  <a:pos x="2" y="139"/>
                </a:cxn>
                <a:cxn ang="0">
                  <a:pos x="13" y="117"/>
                </a:cxn>
                <a:cxn ang="0">
                  <a:pos x="30" y="95"/>
                </a:cxn>
                <a:cxn ang="0">
                  <a:pos x="56" y="74"/>
                </a:cxn>
                <a:cxn ang="0">
                  <a:pos x="89" y="57"/>
                </a:cxn>
                <a:cxn ang="0">
                  <a:pos x="128" y="39"/>
                </a:cxn>
                <a:cxn ang="0">
                  <a:pos x="171" y="26"/>
                </a:cxn>
                <a:cxn ang="0">
                  <a:pos x="223" y="16"/>
                </a:cxn>
                <a:cxn ang="0">
                  <a:pos x="277" y="7"/>
                </a:cxn>
                <a:cxn ang="0">
                  <a:pos x="335" y="3"/>
                </a:cxn>
                <a:cxn ang="0">
                  <a:pos x="396" y="0"/>
                </a:cxn>
                <a:cxn ang="0">
                  <a:pos x="459" y="0"/>
                </a:cxn>
                <a:cxn ang="0">
                  <a:pos x="523" y="5"/>
                </a:cxn>
              </a:cxnLst>
              <a:rect l="0" t="0" r="r" b="b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597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644598" name="Group 54"/>
          <p:cNvGrpSpPr>
            <a:grpSpLocks noChangeAspect="1"/>
          </p:cNvGrpSpPr>
          <p:nvPr/>
        </p:nvGrpSpPr>
        <p:grpSpPr bwMode="auto">
          <a:xfrm>
            <a:off x="668338" y="3886200"/>
            <a:ext cx="2578100" cy="2286000"/>
            <a:chOff x="159" y="1154"/>
            <a:chExt cx="2523" cy="2237"/>
          </a:xfrm>
        </p:grpSpPr>
        <p:sp>
          <p:nvSpPr>
            <p:cNvPr id="164459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60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/>
              <a:ahLst/>
              <a:cxnLst>
                <a:cxn ang="0">
                  <a:pos x="1363" y="2"/>
                </a:cxn>
                <a:cxn ang="0">
                  <a:pos x="1569" y="32"/>
                </a:cxn>
                <a:cxn ang="0">
                  <a:pos x="1766" y="93"/>
                </a:cxn>
                <a:cxn ang="0">
                  <a:pos x="1950" y="179"/>
                </a:cxn>
                <a:cxn ang="0">
                  <a:pos x="2114" y="293"/>
                </a:cxn>
                <a:cxn ang="0">
                  <a:pos x="2255" y="429"/>
                </a:cxn>
                <a:cxn ang="0">
                  <a:pos x="2369" y="583"/>
                </a:cxn>
                <a:cxn ang="0">
                  <a:pos x="2454" y="753"/>
                </a:cxn>
                <a:cxn ang="0">
                  <a:pos x="2506" y="930"/>
                </a:cxn>
                <a:cxn ang="0">
                  <a:pos x="2523" y="1116"/>
                </a:cxn>
                <a:cxn ang="0">
                  <a:pos x="2506" y="1299"/>
                </a:cxn>
                <a:cxn ang="0">
                  <a:pos x="2454" y="1479"/>
                </a:cxn>
                <a:cxn ang="0">
                  <a:pos x="2372" y="1647"/>
                </a:cxn>
                <a:cxn ang="0">
                  <a:pos x="2257" y="1803"/>
                </a:cxn>
                <a:cxn ang="0">
                  <a:pos x="2116" y="1939"/>
                </a:cxn>
                <a:cxn ang="0">
                  <a:pos x="1952" y="2053"/>
                </a:cxn>
                <a:cxn ang="0">
                  <a:pos x="1770" y="2142"/>
                </a:cxn>
                <a:cxn ang="0">
                  <a:pos x="1573" y="2202"/>
                </a:cxn>
                <a:cxn ang="0">
                  <a:pos x="1368" y="2232"/>
                </a:cxn>
                <a:cxn ang="0">
                  <a:pos x="1160" y="2232"/>
                </a:cxn>
                <a:cxn ang="0">
                  <a:pos x="954" y="2202"/>
                </a:cxn>
                <a:cxn ang="0">
                  <a:pos x="757" y="2144"/>
                </a:cxn>
                <a:cxn ang="0">
                  <a:pos x="574" y="2055"/>
                </a:cxn>
                <a:cxn ang="0">
                  <a:pos x="409" y="1943"/>
                </a:cxn>
                <a:cxn ang="0">
                  <a:pos x="268" y="1807"/>
                </a:cxn>
                <a:cxn ang="0">
                  <a:pos x="154" y="1651"/>
                </a:cxn>
                <a:cxn ang="0">
                  <a:pos x="69" y="1483"/>
                </a:cxn>
                <a:cxn ang="0">
                  <a:pos x="17" y="1304"/>
                </a:cxn>
                <a:cxn ang="0">
                  <a:pos x="0" y="1120"/>
                </a:cxn>
                <a:cxn ang="0">
                  <a:pos x="17" y="935"/>
                </a:cxn>
                <a:cxn ang="0">
                  <a:pos x="69" y="755"/>
                </a:cxn>
                <a:cxn ang="0">
                  <a:pos x="152" y="587"/>
                </a:cxn>
                <a:cxn ang="0">
                  <a:pos x="266" y="431"/>
                </a:cxn>
                <a:cxn ang="0">
                  <a:pos x="407" y="295"/>
                </a:cxn>
                <a:cxn ang="0">
                  <a:pos x="571" y="183"/>
                </a:cxn>
                <a:cxn ang="0">
                  <a:pos x="753" y="95"/>
                </a:cxn>
                <a:cxn ang="0">
                  <a:pos x="950" y="34"/>
                </a:cxn>
                <a:cxn ang="0">
                  <a:pos x="1156" y="4"/>
                </a:cxn>
              </a:cxnLst>
              <a:rect l="0" t="0" r="r" b="b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01" name="Group 57"/>
          <p:cNvGrpSpPr>
            <a:grpSpLocks noChangeAspect="1"/>
          </p:cNvGrpSpPr>
          <p:nvPr/>
        </p:nvGrpSpPr>
        <p:grpSpPr bwMode="auto">
          <a:xfrm>
            <a:off x="1665288" y="4837113"/>
            <a:ext cx="1357312" cy="1052512"/>
            <a:chOff x="1135" y="2084"/>
            <a:chExt cx="1328" cy="1030"/>
          </a:xfrm>
        </p:grpSpPr>
        <p:sp>
          <p:nvSpPr>
            <p:cNvPr id="1644602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1644603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/>
              <a:ahLst/>
              <a:cxnLst>
                <a:cxn ang="0">
                  <a:pos x="422" y="162"/>
                </a:cxn>
                <a:cxn ang="0">
                  <a:pos x="487" y="123"/>
                </a:cxn>
                <a:cxn ang="0">
                  <a:pos x="556" y="89"/>
                </a:cxn>
                <a:cxn ang="0">
                  <a:pos x="626" y="61"/>
                </a:cxn>
                <a:cxn ang="0">
                  <a:pos x="695" y="37"/>
                </a:cxn>
                <a:cxn ang="0">
                  <a:pos x="764" y="18"/>
                </a:cxn>
                <a:cxn ang="0">
                  <a:pos x="831" y="7"/>
                </a:cxn>
                <a:cxn ang="0">
                  <a:pos x="896" y="0"/>
                </a:cxn>
                <a:cxn ang="0">
                  <a:pos x="959" y="0"/>
                </a:cxn>
                <a:cxn ang="0">
                  <a:pos x="1017" y="7"/>
                </a:cxn>
                <a:cxn ang="0">
                  <a:pos x="1071" y="18"/>
                </a:cxn>
                <a:cxn ang="0">
                  <a:pos x="1121" y="35"/>
                </a:cxn>
                <a:cxn ang="0">
                  <a:pos x="1164" y="59"/>
                </a:cxn>
                <a:cxn ang="0">
                  <a:pos x="1203" y="87"/>
                </a:cxn>
                <a:cxn ang="0">
                  <a:pos x="1234" y="121"/>
                </a:cxn>
                <a:cxn ang="0">
                  <a:pos x="1257" y="160"/>
                </a:cxn>
                <a:cxn ang="0">
                  <a:pos x="1275" y="201"/>
                </a:cxn>
                <a:cxn ang="0">
                  <a:pos x="1283" y="249"/>
                </a:cxn>
                <a:cxn ang="0">
                  <a:pos x="1285" y="298"/>
                </a:cxn>
                <a:cxn ang="0">
                  <a:pos x="1279" y="350"/>
                </a:cxn>
                <a:cxn ang="0">
                  <a:pos x="1266" y="404"/>
                </a:cxn>
                <a:cxn ang="0">
                  <a:pos x="1247" y="458"/>
                </a:cxn>
                <a:cxn ang="0">
                  <a:pos x="1218" y="514"/>
                </a:cxn>
                <a:cxn ang="0">
                  <a:pos x="1184" y="570"/>
                </a:cxn>
                <a:cxn ang="0">
                  <a:pos x="1145" y="624"/>
                </a:cxn>
                <a:cxn ang="0">
                  <a:pos x="1097" y="678"/>
                </a:cxn>
                <a:cxn ang="0">
                  <a:pos x="1045" y="730"/>
                </a:cxn>
                <a:cxn ang="0">
                  <a:pos x="989" y="780"/>
                </a:cxn>
                <a:cxn ang="0">
                  <a:pos x="928" y="827"/>
                </a:cxn>
                <a:cxn ang="0">
                  <a:pos x="866" y="870"/>
                </a:cxn>
                <a:cxn ang="0">
                  <a:pos x="799" y="907"/>
                </a:cxn>
                <a:cxn ang="0">
                  <a:pos x="729" y="942"/>
                </a:cxn>
                <a:cxn ang="0">
                  <a:pos x="660" y="972"/>
                </a:cxn>
                <a:cxn ang="0">
                  <a:pos x="591" y="996"/>
                </a:cxn>
                <a:cxn ang="0">
                  <a:pos x="522" y="1013"/>
                </a:cxn>
                <a:cxn ang="0">
                  <a:pos x="455" y="1026"/>
                </a:cxn>
                <a:cxn ang="0">
                  <a:pos x="390" y="1030"/>
                </a:cxn>
                <a:cxn ang="0">
                  <a:pos x="327" y="1030"/>
                </a:cxn>
                <a:cxn ang="0">
                  <a:pos x="269" y="1026"/>
                </a:cxn>
                <a:cxn ang="0">
                  <a:pos x="214" y="1013"/>
                </a:cxn>
                <a:cxn ang="0">
                  <a:pos x="165" y="996"/>
                </a:cxn>
                <a:cxn ang="0">
                  <a:pos x="121" y="972"/>
                </a:cxn>
                <a:cxn ang="0">
                  <a:pos x="85" y="944"/>
                </a:cxn>
                <a:cxn ang="0">
                  <a:pos x="52" y="909"/>
                </a:cxn>
                <a:cxn ang="0">
                  <a:pos x="28" y="873"/>
                </a:cxn>
                <a:cxn ang="0">
                  <a:pos x="13" y="829"/>
                </a:cxn>
                <a:cxn ang="0">
                  <a:pos x="2" y="784"/>
                </a:cxn>
                <a:cxn ang="0">
                  <a:pos x="0" y="734"/>
                </a:cxn>
                <a:cxn ang="0">
                  <a:pos x="7" y="683"/>
                </a:cxn>
                <a:cxn ang="0">
                  <a:pos x="20" y="629"/>
                </a:cxn>
                <a:cxn ang="0">
                  <a:pos x="39" y="572"/>
                </a:cxn>
                <a:cxn ang="0">
                  <a:pos x="67" y="516"/>
                </a:cxn>
                <a:cxn ang="0">
                  <a:pos x="102" y="462"/>
                </a:cxn>
                <a:cxn ang="0">
                  <a:pos x="143" y="406"/>
                </a:cxn>
                <a:cxn ang="0">
                  <a:pos x="188" y="352"/>
                </a:cxn>
                <a:cxn ang="0">
                  <a:pos x="240" y="300"/>
                </a:cxn>
                <a:cxn ang="0">
                  <a:pos x="297" y="251"/>
                </a:cxn>
                <a:cxn ang="0">
                  <a:pos x="357" y="205"/>
                </a:cxn>
                <a:cxn ang="0">
                  <a:pos x="422" y="162"/>
                </a:cxn>
              </a:cxnLst>
              <a:rect l="0" t="0" r="r" b="b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04" name="Group 60"/>
          <p:cNvGrpSpPr>
            <a:grpSpLocks noChangeAspect="1"/>
          </p:cNvGrpSpPr>
          <p:nvPr/>
        </p:nvGrpSpPr>
        <p:grpSpPr bwMode="auto">
          <a:xfrm>
            <a:off x="696913" y="4168775"/>
            <a:ext cx="2432050" cy="1789113"/>
            <a:chOff x="187" y="1430"/>
            <a:chExt cx="2380" cy="1751"/>
          </a:xfrm>
        </p:grpSpPr>
        <p:sp>
          <p:nvSpPr>
            <p:cNvPr id="164460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164460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/>
              <a:ahLst/>
              <a:cxnLst>
                <a:cxn ang="0">
                  <a:pos x="1275" y="0"/>
                </a:cxn>
                <a:cxn ang="0">
                  <a:pos x="1474" y="22"/>
                </a:cxn>
                <a:cxn ang="0">
                  <a:pos x="1664" y="67"/>
                </a:cxn>
                <a:cxn ang="0">
                  <a:pos x="1842" y="136"/>
                </a:cxn>
                <a:cxn ang="0">
                  <a:pos x="2002" y="227"/>
                </a:cxn>
                <a:cxn ang="0">
                  <a:pos x="2138" y="335"/>
                </a:cxn>
                <a:cxn ang="0">
                  <a:pos x="2246" y="460"/>
                </a:cxn>
                <a:cxn ang="0">
                  <a:pos x="2324" y="596"/>
                </a:cxn>
                <a:cxn ang="0">
                  <a:pos x="2370" y="741"/>
                </a:cxn>
                <a:cxn ang="0">
                  <a:pos x="2380" y="887"/>
                </a:cxn>
                <a:cxn ang="0">
                  <a:pos x="2359" y="1036"/>
                </a:cxn>
                <a:cxn ang="0">
                  <a:pos x="2302" y="1179"/>
                </a:cxn>
                <a:cxn ang="0">
                  <a:pos x="2214" y="1313"/>
                </a:cxn>
                <a:cxn ang="0">
                  <a:pos x="2097" y="1436"/>
                </a:cxn>
                <a:cxn ang="0">
                  <a:pos x="1954" y="1542"/>
                </a:cxn>
                <a:cxn ang="0">
                  <a:pos x="1787" y="1628"/>
                </a:cxn>
                <a:cxn ang="0">
                  <a:pos x="1606" y="1693"/>
                </a:cxn>
                <a:cxn ang="0">
                  <a:pos x="1411" y="1736"/>
                </a:cxn>
                <a:cxn ang="0">
                  <a:pos x="1210" y="1751"/>
                </a:cxn>
                <a:cxn ang="0">
                  <a:pos x="1009" y="1742"/>
                </a:cxn>
                <a:cxn ang="0">
                  <a:pos x="812" y="1710"/>
                </a:cxn>
                <a:cxn ang="0">
                  <a:pos x="626" y="1652"/>
                </a:cxn>
                <a:cxn ang="0">
                  <a:pos x="457" y="1572"/>
                </a:cxn>
                <a:cxn ang="0">
                  <a:pos x="310" y="1473"/>
                </a:cxn>
                <a:cxn ang="0">
                  <a:pos x="186" y="1356"/>
                </a:cxn>
                <a:cxn ang="0">
                  <a:pos x="93" y="1226"/>
                </a:cxn>
                <a:cxn ang="0">
                  <a:pos x="31" y="1084"/>
                </a:cxn>
                <a:cxn ang="0">
                  <a:pos x="2" y="937"/>
                </a:cxn>
                <a:cxn ang="0">
                  <a:pos x="9" y="788"/>
                </a:cxn>
                <a:cxn ang="0">
                  <a:pos x="48" y="643"/>
                </a:cxn>
                <a:cxn ang="0">
                  <a:pos x="119" y="503"/>
                </a:cxn>
                <a:cxn ang="0">
                  <a:pos x="223" y="374"/>
                </a:cxn>
                <a:cxn ang="0">
                  <a:pos x="355" y="259"/>
                </a:cxn>
                <a:cxn ang="0">
                  <a:pos x="509" y="164"/>
                </a:cxn>
                <a:cxn ang="0">
                  <a:pos x="684" y="86"/>
                </a:cxn>
                <a:cxn ang="0">
                  <a:pos x="874" y="35"/>
                </a:cxn>
                <a:cxn ang="0">
                  <a:pos x="1071" y="4"/>
                </a:cxn>
              </a:cxnLst>
              <a:rect l="0" t="0" r="r" b="b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07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1644608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5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5" y="75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09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3"/>
                </a:cxn>
                <a:cxn ang="0">
                  <a:pos x="45" y="0"/>
                </a:cxn>
                <a:cxn ang="0">
                  <a:pos x="60" y="3"/>
                </a:cxn>
                <a:cxn ang="0">
                  <a:pos x="74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4" y="75"/>
                </a:cxn>
                <a:cxn ang="0">
                  <a:pos x="60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0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5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5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1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4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4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2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5"/>
                </a:cxn>
                <a:cxn ang="0">
                  <a:pos x="42" y="0"/>
                </a:cxn>
                <a:cxn ang="0">
                  <a:pos x="59" y="5"/>
                </a:cxn>
                <a:cxn ang="0">
                  <a:pos x="74" y="13"/>
                </a:cxn>
                <a:cxn ang="0">
                  <a:pos x="83" y="28"/>
                </a:cxn>
                <a:cxn ang="0">
                  <a:pos x="87" y="45"/>
                </a:cxn>
                <a:cxn ang="0">
                  <a:pos x="83" y="62"/>
                </a:cxn>
                <a:cxn ang="0">
                  <a:pos x="74" y="75"/>
                </a:cxn>
                <a:cxn ang="0">
                  <a:pos x="59" y="85"/>
                </a:cxn>
                <a:cxn ang="0">
                  <a:pos x="42" y="87"/>
                </a:cxn>
                <a:cxn ang="0">
                  <a:pos x="28" y="85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3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25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4" y="13"/>
                </a:cxn>
                <a:cxn ang="0">
                  <a:pos x="85" y="25"/>
                </a:cxn>
                <a:cxn ang="0">
                  <a:pos x="87" y="42"/>
                </a:cxn>
                <a:cxn ang="0">
                  <a:pos x="85" y="59"/>
                </a:cxn>
                <a:cxn ang="0">
                  <a:pos x="74" y="74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4"/>
                </a:cxn>
                <a:cxn ang="0">
                  <a:pos x="4" y="59"/>
                </a:cxn>
                <a:cxn ang="0">
                  <a:pos x="0" y="42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14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1600"/>
            </a:p>
          </p:txBody>
        </p:sp>
        <p:sp>
          <p:nvSpPr>
            <p:cNvPr id="1644615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1600"/>
            </a:p>
          </p:txBody>
        </p:sp>
        <p:sp>
          <p:nvSpPr>
            <p:cNvPr id="1644616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1600"/>
            </a:p>
          </p:txBody>
        </p:sp>
        <p:sp>
          <p:nvSpPr>
            <p:cNvPr id="1644617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1600"/>
            </a:p>
          </p:txBody>
        </p:sp>
        <p:sp>
          <p:nvSpPr>
            <p:cNvPr id="1644618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1600"/>
            </a:p>
          </p:txBody>
        </p:sp>
        <p:sp>
          <p:nvSpPr>
            <p:cNvPr id="1644619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644620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164462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/>
              <a:ahLst/>
              <a:cxnLst>
                <a:cxn ang="0">
                  <a:pos x="442" y="0"/>
                </a:cxn>
                <a:cxn ang="0">
                  <a:pos x="502" y="2"/>
                </a:cxn>
                <a:cxn ang="0">
                  <a:pos x="562" y="7"/>
                </a:cxn>
                <a:cxn ang="0">
                  <a:pos x="619" y="15"/>
                </a:cxn>
                <a:cxn ang="0">
                  <a:pos x="672" y="28"/>
                </a:cxn>
                <a:cxn ang="0">
                  <a:pos x="721" y="43"/>
                </a:cxn>
                <a:cxn ang="0">
                  <a:pos x="766" y="60"/>
                </a:cxn>
                <a:cxn ang="0">
                  <a:pos x="804" y="79"/>
                </a:cxn>
                <a:cxn ang="0">
                  <a:pos x="836" y="100"/>
                </a:cxn>
                <a:cxn ang="0">
                  <a:pos x="859" y="123"/>
                </a:cxn>
                <a:cxn ang="0">
                  <a:pos x="876" y="147"/>
                </a:cxn>
                <a:cxn ang="0">
                  <a:pos x="883" y="172"/>
                </a:cxn>
                <a:cxn ang="0">
                  <a:pos x="883" y="197"/>
                </a:cxn>
                <a:cxn ang="0">
                  <a:pos x="876" y="223"/>
                </a:cxn>
                <a:cxn ang="0">
                  <a:pos x="859" y="246"/>
                </a:cxn>
                <a:cxn ang="0">
                  <a:pos x="836" y="270"/>
                </a:cxn>
                <a:cxn ang="0">
                  <a:pos x="804" y="291"/>
                </a:cxn>
                <a:cxn ang="0">
                  <a:pos x="766" y="310"/>
                </a:cxn>
                <a:cxn ang="0">
                  <a:pos x="721" y="327"/>
                </a:cxn>
                <a:cxn ang="0">
                  <a:pos x="672" y="342"/>
                </a:cxn>
                <a:cxn ang="0">
                  <a:pos x="619" y="354"/>
                </a:cxn>
                <a:cxn ang="0">
                  <a:pos x="562" y="363"/>
                </a:cxn>
                <a:cxn ang="0">
                  <a:pos x="502" y="367"/>
                </a:cxn>
                <a:cxn ang="0">
                  <a:pos x="442" y="369"/>
                </a:cxn>
                <a:cxn ang="0">
                  <a:pos x="381" y="367"/>
                </a:cxn>
                <a:cxn ang="0">
                  <a:pos x="323" y="363"/>
                </a:cxn>
                <a:cxn ang="0">
                  <a:pos x="266" y="354"/>
                </a:cxn>
                <a:cxn ang="0">
                  <a:pos x="213" y="342"/>
                </a:cxn>
                <a:cxn ang="0">
                  <a:pos x="162" y="327"/>
                </a:cxn>
                <a:cxn ang="0">
                  <a:pos x="119" y="310"/>
                </a:cxn>
                <a:cxn ang="0">
                  <a:pos x="81" y="291"/>
                </a:cxn>
                <a:cxn ang="0">
                  <a:pos x="49" y="270"/>
                </a:cxn>
                <a:cxn ang="0">
                  <a:pos x="26" y="246"/>
                </a:cxn>
                <a:cxn ang="0">
                  <a:pos x="9" y="223"/>
                </a:cxn>
                <a:cxn ang="0">
                  <a:pos x="0" y="197"/>
                </a:cxn>
                <a:cxn ang="0">
                  <a:pos x="0" y="172"/>
                </a:cxn>
                <a:cxn ang="0">
                  <a:pos x="9" y="147"/>
                </a:cxn>
                <a:cxn ang="0">
                  <a:pos x="26" y="123"/>
                </a:cxn>
                <a:cxn ang="0">
                  <a:pos x="49" y="100"/>
                </a:cxn>
                <a:cxn ang="0">
                  <a:pos x="81" y="79"/>
                </a:cxn>
                <a:cxn ang="0">
                  <a:pos x="119" y="60"/>
                </a:cxn>
                <a:cxn ang="0">
                  <a:pos x="162" y="43"/>
                </a:cxn>
                <a:cxn ang="0">
                  <a:pos x="213" y="28"/>
                </a:cxn>
                <a:cxn ang="0">
                  <a:pos x="266" y="15"/>
                </a:cxn>
                <a:cxn ang="0">
                  <a:pos x="323" y="7"/>
                </a:cxn>
                <a:cxn ang="0">
                  <a:pos x="381" y="2"/>
                </a:cxn>
                <a:cxn ang="0">
                  <a:pos x="442" y="0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2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44623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1644624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/>
              <a:ahLst/>
              <a:cxnLst>
                <a:cxn ang="0">
                  <a:pos x="514" y="4"/>
                </a:cxn>
                <a:cxn ang="0">
                  <a:pos x="576" y="10"/>
                </a:cxn>
                <a:cxn ang="0">
                  <a:pos x="638" y="21"/>
                </a:cxn>
                <a:cxn ang="0">
                  <a:pos x="695" y="34"/>
                </a:cxn>
                <a:cxn ang="0">
                  <a:pos x="752" y="49"/>
                </a:cxn>
                <a:cxn ang="0">
                  <a:pos x="803" y="66"/>
                </a:cxn>
                <a:cxn ang="0">
                  <a:pos x="850" y="85"/>
                </a:cxn>
                <a:cxn ang="0">
                  <a:pos x="891" y="106"/>
                </a:cxn>
                <a:cxn ang="0">
                  <a:pos x="927" y="127"/>
                </a:cxn>
                <a:cxn ang="0">
                  <a:pos x="954" y="150"/>
                </a:cxn>
                <a:cxn ang="0">
                  <a:pos x="976" y="176"/>
                </a:cxn>
                <a:cxn ang="0">
                  <a:pos x="988" y="199"/>
                </a:cxn>
                <a:cxn ang="0">
                  <a:pos x="995" y="222"/>
                </a:cxn>
                <a:cxn ang="0">
                  <a:pos x="993" y="248"/>
                </a:cxn>
                <a:cxn ang="0">
                  <a:pos x="982" y="269"/>
                </a:cxn>
                <a:cxn ang="0">
                  <a:pos x="965" y="290"/>
                </a:cxn>
                <a:cxn ang="0">
                  <a:pos x="940" y="312"/>
                </a:cxn>
                <a:cxn ang="0">
                  <a:pos x="908" y="329"/>
                </a:cxn>
                <a:cxn ang="0">
                  <a:pos x="869" y="345"/>
                </a:cxn>
                <a:cxn ang="0">
                  <a:pos x="827" y="358"/>
                </a:cxn>
                <a:cxn ang="0">
                  <a:pos x="776" y="369"/>
                </a:cxn>
                <a:cxn ang="0">
                  <a:pos x="723" y="377"/>
                </a:cxn>
                <a:cxn ang="0">
                  <a:pos x="665" y="382"/>
                </a:cxn>
                <a:cxn ang="0">
                  <a:pos x="606" y="384"/>
                </a:cxn>
                <a:cxn ang="0">
                  <a:pos x="544" y="384"/>
                </a:cxn>
                <a:cxn ang="0">
                  <a:pos x="480" y="379"/>
                </a:cxn>
                <a:cxn ang="0">
                  <a:pos x="419" y="373"/>
                </a:cxn>
                <a:cxn ang="0">
                  <a:pos x="357" y="362"/>
                </a:cxn>
                <a:cxn ang="0">
                  <a:pos x="300" y="350"/>
                </a:cxn>
                <a:cxn ang="0">
                  <a:pos x="242" y="335"/>
                </a:cxn>
                <a:cxn ang="0">
                  <a:pos x="191" y="318"/>
                </a:cxn>
                <a:cxn ang="0">
                  <a:pos x="144" y="299"/>
                </a:cxn>
                <a:cxn ang="0">
                  <a:pos x="104" y="278"/>
                </a:cxn>
                <a:cxn ang="0">
                  <a:pos x="68" y="256"/>
                </a:cxn>
                <a:cxn ang="0">
                  <a:pos x="40" y="233"/>
                </a:cxn>
                <a:cxn ang="0">
                  <a:pos x="19" y="208"/>
                </a:cxn>
                <a:cxn ang="0">
                  <a:pos x="6" y="184"/>
                </a:cxn>
                <a:cxn ang="0">
                  <a:pos x="0" y="161"/>
                </a:cxn>
                <a:cxn ang="0">
                  <a:pos x="2" y="138"/>
                </a:cxn>
                <a:cxn ang="0">
                  <a:pos x="13" y="114"/>
                </a:cxn>
                <a:cxn ang="0">
                  <a:pos x="30" y="93"/>
                </a:cxn>
                <a:cxn ang="0">
                  <a:pos x="55" y="72"/>
                </a:cxn>
                <a:cxn ang="0">
                  <a:pos x="87" y="55"/>
                </a:cxn>
                <a:cxn ang="0">
                  <a:pos x="125" y="38"/>
                </a:cxn>
                <a:cxn ang="0">
                  <a:pos x="168" y="25"/>
                </a:cxn>
                <a:cxn ang="0">
                  <a:pos x="219" y="15"/>
                </a:cxn>
                <a:cxn ang="0">
                  <a:pos x="272" y="6"/>
                </a:cxn>
                <a:cxn ang="0">
                  <a:pos x="329" y="2"/>
                </a:cxn>
                <a:cxn ang="0">
                  <a:pos x="389" y="0"/>
                </a:cxn>
                <a:cxn ang="0">
                  <a:pos x="450" y="0"/>
                </a:cxn>
                <a:cxn ang="0">
                  <a:pos x="514" y="4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25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644626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164462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62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/>
              <a:ahLst/>
              <a:cxnLst>
                <a:cxn ang="0">
                  <a:pos x="1339" y="2"/>
                </a:cxn>
                <a:cxn ang="0">
                  <a:pos x="1541" y="32"/>
                </a:cxn>
                <a:cxn ang="0">
                  <a:pos x="1735" y="91"/>
                </a:cxn>
                <a:cxn ang="0">
                  <a:pos x="1916" y="178"/>
                </a:cxn>
                <a:cxn ang="0">
                  <a:pos x="2077" y="288"/>
                </a:cxn>
                <a:cxn ang="0">
                  <a:pos x="2215" y="422"/>
                </a:cxn>
                <a:cxn ang="0">
                  <a:pos x="2328" y="572"/>
                </a:cxn>
                <a:cxn ang="0">
                  <a:pos x="2411" y="740"/>
                </a:cxn>
                <a:cxn ang="0">
                  <a:pos x="2462" y="916"/>
                </a:cxn>
                <a:cxn ang="0">
                  <a:pos x="2479" y="1096"/>
                </a:cxn>
                <a:cxn ang="0">
                  <a:pos x="2462" y="1277"/>
                </a:cxn>
                <a:cxn ang="0">
                  <a:pos x="2411" y="1453"/>
                </a:cxn>
                <a:cxn ang="0">
                  <a:pos x="2330" y="1620"/>
                </a:cxn>
                <a:cxn ang="0">
                  <a:pos x="2217" y="1771"/>
                </a:cxn>
                <a:cxn ang="0">
                  <a:pos x="2079" y="1904"/>
                </a:cxn>
                <a:cxn ang="0">
                  <a:pos x="1918" y="2017"/>
                </a:cxn>
                <a:cxn ang="0">
                  <a:pos x="1739" y="2104"/>
                </a:cxn>
                <a:cxn ang="0">
                  <a:pos x="1546" y="2163"/>
                </a:cxn>
                <a:cxn ang="0">
                  <a:pos x="1344" y="2193"/>
                </a:cxn>
                <a:cxn ang="0">
                  <a:pos x="1139" y="2193"/>
                </a:cxn>
                <a:cxn ang="0">
                  <a:pos x="938" y="2163"/>
                </a:cxn>
                <a:cxn ang="0">
                  <a:pos x="744" y="2106"/>
                </a:cxn>
                <a:cxn ang="0">
                  <a:pos x="563" y="2019"/>
                </a:cxn>
                <a:cxn ang="0">
                  <a:pos x="402" y="1909"/>
                </a:cxn>
                <a:cxn ang="0">
                  <a:pos x="264" y="1775"/>
                </a:cxn>
                <a:cxn ang="0">
                  <a:pos x="151" y="1622"/>
                </a:cxn>
                <a:cxn ang="0">
                  <a:pos x="68" y="1457"/>
                </a:cxn>
                <a:cxn ang="0">
                  <a:pos x="17" y="1281"/>
                </a:cxn>
                <a:cxn ang="0">
                  <a:pos x="0" y="1101"/>
                </a:cxn>
                <a:cxn ang="0">
                  <a:pos x="17" y="920"/>
                </a:cxn>
                <a:cxn ang="0">
                  <a:pos x="68" y="744"/>
                </a:cxn>
                <a:cxn ang="0">
                  <a:pos x="149" y="577"/>
                </a:cxn>
                <a:cxn ang="0">
                  <a:pos x="261" y="424"/>
                </a:cxn>
                <a:cxn ang="0">
                  <a:pos x="400" y="290"/>
                </a:cxn>
                <a:cxn ang="0">
                  <a:pos x="559" y="180"/>
                </a:cxn>
                <a:cxn ang="0">
                  <a:pos x="740" y="93"/>
                </a:cxn>
                <a:cxn ang="0">
                  <a:pos x="933" y="34"/>
                </a:cxn>
                <a:cxn ang="0">
                  <a:pos x="1135" y="4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29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1644630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1644631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/>
              <a:ahLst/>
              <a:cxnLst>
                <a:cxn ang="0">
                  <a:pos x="441" y="174"/>
                </a:cxn>
                <a:cxn ang="0">
                  <a:pos x="506" y="134"/>
                </a:cxn>
                <a:cxn ang="0">
                  <a:pos x="574" y="100"/>
                </a:cxn>
                <a:cxn ang="0">
                  <a:pos x="643" y="70"/>
                </a:cxn>
                <a:cxn ang="0">
                  <a:pos x="711" y="47"/>
                </a:cxn>
                <a:cxn ang="0">
                  <a:pos x="781" y="26"/>
                </a:cxn>
                <a:cxn ang="0">
                  <a:pos x="847" y="13"/>
                </a:cxn>
                <a:cxn ang="0">
                  <a:pos x="910" y="4"/>
                </a:cxn>
                <a:cxn ang="0">
                  <a:pos x="974" y="0"/>
                </a:cxn>
                <a:cxn ang="0">
                  <a:pos x="1032" y="4"/>
                </a:cxn>
                <a:cxn ang="0">
                  <a:pos x="1087" y="13"/>
                </a:cxn>
                <a:cxn ang="0">
                  <a:pos x="1136" y="26"/>
                </a:cxn>
                <a:cxn ang="0">
                  <a:pos x="1180" y="45"/>
                </a:cxn>
                <a:cxn ang="0">
                  <a:pos x="1219" y="70"/>
                </a:cxn>
                <a:cxn ang="0">
                  <a:pos x="1253" y="100"/>
                </a:cxn>
                <a:cxn ang="0">
                  <a:pos x="1278" y="134"/>
                </a:cxn>
                <a:cxn ang="0">
                  <a:pos x="1297" y="172"/>
                </a:cxn>
                <a:cxn ang="0">
                  <a:pos x="1310" y="214"/>
                </a:cxn>
                <a:cxn ang="0">
                  <a:pos x="1317" y="261"/>
                </a:cxn>
                <a:cxn ang="0">
                  <a:pos x="1314" y="310"/>
                </a:cxn>
                <a:cxn ang="0">
                  <a:pos x="1304" y="359"/>
                </a:cxn>
                <a:cxn ang="0">
                  <a:pos x="1289" y="412"/>
                </a:cxn>
                <a:cxn ang="0">
                  <a:pos x="1265" y="467"/>
                </a:cxn>
                <a:cxn ang="0">
                  <a:pos x="1236" y="520"/>
                </a:cxn>
                <a:cxn ang="0">
                  <a:pos x="1200" y="575"/>
                </a:cxn>
                <a:cxn ang="0">
                  <a:pos x="1157" y="628"/>
                </a:cxn>
                <a:cxn ang="0">
                  <a:pos x="1110" y="681"/>
                </a:cxn>
                <a:cxn ang="0">
                  <a:pos x="1057" y="732"/>
                </a:cxn>
                <a:cxn ang="0">
                  <a:pos x="1000" y="781"/>
                </a:cxn>
                <a:cxn ang="0">
                  <a:pos x="940" y="825"/>
                </a:cxn>
                <a:cxn ang="0">
                  <a:pos x="876" y="868"/>
                </a:cxn>
                <a:cxn ang="0">
                  <a:pos x="810" y="908"/>
                </a:cxn>
                <a:cxn ang="0">
                  <a:pos x="742" y="942"/>
                </a:cxn>
                <a:cxn ang="0">
                  <a:pos x="674" y="971"/>
                </a:cxn>
                <a:cxn ang="0">
                  <a:pos x="604" y="995"/>
                </a:cxn>
                <a:cxn ang="0">
                  <a:pos x="536" y="1016"/>
                </a:cxn>
                <a:cxn ang="0">
                  <a:pos x="470" y="1029"/>
                </a:cxn>
                <a:cxn ang="0">
                  <a:pos x="404" y="1037"/>
                </a:cxn>
                <a:cxn ang="0">
                  <a:pos x="343" y="1041"/>
                </a:cxn>
                <a:cxn ang="0">
                  <a:pos x="283" y="1037"/>
                </a:cxn>
                <a:cxn ang="0">
                  <a:pos x="230" y="1029"/>
                </a:cxn>
                <a:cxn ang="0">
                  <a:pos x="179" y="1016"/>
                </a:cxn>
                <a:cxn ang="0">
                  <a:pos x="134" y="997"/>
                </a:cxn>
                <a:cxn ang="0">
                  <a:pos x="96" y="971"/>
                </a:cxn>
                <a:cxn ang="0">
                  <a:pos x="64" y="942"/>
                </a:cxn>
                <a:cxn ang="0">
                  <a:pos x="37" y="908"/>
                </a:cxn>
                <a:cxn ang="0">
                  <a:pos x="17" y="870"/>
                </a:cxn>
                <a:cxn ang="0">
                  <a:pos x="7" y="827"/>
                </a:cxn>
                <a:cxn ang="0">
                  <a:pos x="0" y="781"/>
                </a:cxn>
                <a:cxn ang="0">
                  <a:pos x="3" y="732"/>
                </a:cxn>
                <a:cxn ang="0">
                  <a:pos x="11" y="681"/>
                </a:cxn>
                <a:cxn ang="0">
                  <a:pos x="28" y="630"/>
                </a:cxn>
                <a:cxn ang="0">
                  <a:pos x="51" y="575"/>
                </a:cxn>
                <a:cxn ang="0">
                  <a:pos x="81" y="522"/>
                </a:cxn>
                <a:cxn ang="0">
                  <a:pos x="117" y="467"/>
                </a:cxn>
                <a:cxn ang="0">
                  <a:pos x="160" y="414"/>
                </a:cxn>
                <a:cxn ang="0">
                  <a:pos x="207" y="361"/>
                </a:cxn>
                <a:cxn ang="0">
                  <a:pos x="260" y="310"/>
                </a:cxn>
                <a:cxn ang="0">
                  <a:pos x="315" y="261"/>
                </a:cxn>
                <a:cxn ang="0">
                  <a:pos x="377" y="216"/>
                </a:cxn>
                <a:cxn ang="0">
                  <a:pos x="441" y="174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32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164463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  <p:sp>
          <p:nvSpPr>
            <p:cNvPr id="164463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/>
              <a:ahLst/>
              <a:cxnLst>
                <a:cxn ang="0">
                  <a:pos x="906" y="25"/>
                </a:cxn>
                <a:cxn ang="0">
                  <a:pos x="1081" y="4"/>
                </a:cxn>
                <a:cxn ang="0">
                  <a:pos x="1246" y="0"/>
                </a:cxn>
                <a:cxn ang="0">
                  <a:pos x="1404" y="13"/>
                </a:cxn>
                <a:cxn ang="0">
                  <a:pos x="1542" y="42"/>
                </a:cxn>
                <a:cxn ang="0">
                  <a:pos x="1657" y="87"/>
                </a:cxn>
                <a:cxn ang="0">
                  <a:pos x="1744" y="146"/>
                </a:cxn>
                <a:cxn ang="0">
                  <a:pos x="1803" y="218"/>
                </a:cxn>
                <a:cxn ang="0">
                  <a:pos x="1829" y="299"/>
                </a:cxn>
                <a:cxn ang="0">
                  <a:pos x="1823" y="388"/>
                </a:cxn>
                <a:cxn ang="0">
                  <a:pos x="1784" y="477"/>
                </a:cxn>
                <a:cxn ang="0">
                  <a:pos x="1714" y="568"/>
                </a:cxn>
                <a:cxn ang="0">
                  <a:pos x="1614" y="657"/>
                </a:cxn>
                <a:cxn ang="0">
                  <a:pos x="1489" y="738"/>
                </a:cxn>
                <a:cxn ang="0">
                  <a:pos x="1344" y="810"/>
                </a:cxn>
                <a:cxn ang="0">
                  <a:pos x="1183" y="869"/>
                </a:cxn>
                <a:cxn ang="0">
                  <a:pos x="1010" y="914"/>
                </a:cxn>
                <a:cxn ang="0">
                  <a:pos x="838" y="946"/>
                </a:cxn>
                <a:cxn ang="0">
                  <a:pos x="666" y="958"/>
                </a:cxn>
                <a:cxn ang="0">
                  <a:pos x="504" y="954"/>
                </a:cxn>
                <a:cxn ang="0">
                  <a:pos x="356" y="933"/>
                </a:cxn>
                <a:cxn ang="0">
                  <a:pos x="228" y="895"/>
                </a:cxn>
                <a:cxn ang="0">
                  <a:pos x="126" y="842"/>
                </a:cxn>
                <a:cxn ang="0">
                  <a:pos x="51" y="776"/>
                </a:cxn>
                <a:cxn ang="0">
                  <a:pos x="9" y="700"/>
                </a:cxn>
                <a:cxn ang="0">
                  <a:pos x="0" y="615"/>
                </a:cxn>
                <a:cxn ang="0">
                  <a:pos x="22" y="524"/>
                </a:cxn>
                <a:cxn ang="0">
                  <a:pos x="77" y="432"/>
                </a:cxn>
                <a:cxn ang="0">
                  <a:pos x="164" y="343"/>
                </a:cxn>
                <a:cxn ang="0">
                  <a:pos x="277" y="259"/>
                </a:cxn>
                <a:cxn ang="0">
                  <a:pos x="413" y="182"/>
                </a:cxn>
                <a:cxn ang="0">
                  <a:pos x="566" y="116"/>
                </a:cxn>
                <a:cxn ang="0">
                  <a:pos x="732" y="63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4635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1644636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1"/>
                </a:cxn>
                <a:cxn ang="0">
                  <a:pos x="28" y="2"/>
                </a:cxn>
                <a:cxn ang="0">
                  <a:pos x="43" y="0"/>
                </a:cxn>
                <a:cxn ang="0">
                  <a:pos x="61" y="2"/>
                </a:cxn>
                <a:cxn ang="0">
                  <a:pos x="76" y="11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1"/>
                </a:cxn>
                <a:cxn ang="0">
                  <a:pos x="76" y="74"/>
                </a:cxn>
                <a:cxn ang="0">
                  <a:pos x="61" y="84"/>
                </a:cxn>
                <a:cxn ang="0">
                  <a:pos x="43" y="87"/>
                </a:cxn>
                <a:cxn ang="0">
                  <a:pos x="28" y="84"/>
                </a:cxn>
                <a:cxn ang="0">
                  <a:pos x="13" y="74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37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1" y="2"/>
                </a:cxn>
                <a:cxn ang="0">
                  <a:pos x="76" y="13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0"/>
                </a:cxn>
                <a:cxn ang="0">
                  <a:pos x="76" y="73"/>
                </a:cxn>
                <a:cxn ang="0">
                  <a:pos x="61" y="84"/>
                </a:cxn>
                <a:cxn ang="0">
                  <a:pos x="45" y="86"/>
                </a:cxn>
                <a:cxn ang="0">
                  <a:pos x="28" y="84"/>
                </a:cxn>
                <a:cxn ang="0">
                  <a:pos x="13" y="73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38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2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6" y="12"/>
                </a:cxn>
                <a:cxn ang="0">
                  <a:pos x="86" y="28"/>
                </a:cxn>
                <a:cxn ang="0">
                  <a:pos x="89" y="45"/>
                </a:cxn>
                <a:cxn ang="0">
                  <a:pos x="86" y="62"/>
                </a:cxn>
                <a:cxn ang="0">
                  <a:pos x="76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39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0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40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" y="28"/>
                </a:cxn>
                <a:cxn ang="0">
                  <a:pos x="13" y="13"/>
                </a:cxn>
                <a:cxn ang="0">
                  <a:pos x="26" y="4"/>
                </a:cxn>
                <a:cxn ang="0">
                  <a:pos x="43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2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3" y="88"/>
                </a:cxn>
                <a:cxn ang="0">
                  <a:pos x="26" y="86"/>
                </a:cxn>
                <a:cxn ang="0">
                  <a:pos x="13" y="75"/>
                </a:cxn>
                <a:cxn ang="0">
                  <a:pos x="2" y="62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41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6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7" y="26"/>
                </a:cxn>
                <a:cxn ang="0">
                  <a:pos x="89" y="43"/>
                </a:cxn>
                <a:cxn ang="0">
                  <a:pos x="87" y="61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6" y="89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42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1600"/>
            </a:p>
          </p:txBody>
        </p:sp>
        <p:sp>
          <p:nvSpPr>
            <p:cNvPr id="1644643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1600"/>
            </a:p>
          </p:txBody>
        </p:sp>
        <p:sp>
          <p:nvSpPr>
            <p:cNvPr id="1644644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sz="1600"/>
            </a:p>
          </p:txBody>
        </p:sp>
        <p:sp>
          <p:nvSpPr>
            <p:cNvPr id="1644645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1600"/>
            </a:p>
          </p:txBody>
        </p:sp>
        <p:sp>
          <p:nvSpPr>
            <p:cNvPr id="1644646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sz="1600"/>
            </a:p>
          </p:txBody>
        </p:sp>
        <p:sp>
          <p:nvSpPr>
            <p:cNvPr id="1644647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1600"/>
            </a:p>
          </p:txBody>
        </p:sp>
      </p:grpSp>
      <p:grpSp>
        <p:nvGrpSpPr>
          <p:cNvPr id="1644648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164464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10" y="2"/>
                </a:cxn>
                <a:cxn ang="0">
                  <a:pos x="571" y="6"/>
                </a:cxn>
                <a:cxn ang="0">
                  <a:pos x="629" y="15"/>
                </a:cxn>
                <a:cxn ang="0">
                  <a:pos x="683" y="28"/>
                </a:cxn>
                <a:cxn ang="0">
                  <a:pos x="733" y="43"/>
                </a:cxn>
                <a:cxn ang="0">
                  <a:pos x="778" y="60"/>
                </a:cxn>
                <a:cxn ang="0">
                  <a:pos x="817" y="79"/>
                </a:cxn>
                <a:cxn ang="0">
                  <a:pos x="850" y="101"/>
                </a:cxn>
                <a:cxn ang="0">
                  <a:pos x="874" y="125"/>
                </a:cxn>
                <a:cxn ang="0">
                  <a:pos x="891" y="149"/>
                </a:cxn>
                <a:cxn ang="0">
                  <a:pos x="897" y="174"/>
                </a:cxn>
                <a:cxn ang="0">
                  <a:pos x="897" y="200"/>
                </a:cxn>
                <a:cxn ang="0">
                  <a:pos x="891" y="226"/>
                </a:cxn>
                <a:cxn ang="0">
                  <a:pos x="874" y="250"/>
                </a:cxn>
                <a:cxn ang="0">
                  <a:pos x="850" y="274"/>
                </a:cxn>
                <a:cxn ang="0">
                  <a:pos x="817" y="295"/>
                </a:cxn>
                <a:cxn ang="0">
                  <a:pos x="778" y="315"/>
                </a:cxn>
                <a:cxn ang="0">
                  <a:pos x="733" y="332"/>
                </a:cxn>
                <a:cxn ang="0">
                  <a:pos x="683" y="347"/>
                </a:cxn>
                <a:cxn ang="0">
                  <a:pos x="629" y="360"/>
                </a:cxn>
                <a:cxn ang="0">
                  <a:pos x="571" y="369"/>
                </a:cxn>
                <a:cxn ang="0">
                  <a:pos x="510" y="373"/>
                </a:cxn>
                <a:cxn ang="0">
                  <a:pos x="450" y="375"/>
                </a:cxn>
                <a:cxn ang="0">
                  <a:pos x="387" y="373"/>
                </a:cxn>
                <a:cxn ang="0">
                  <a:pos x="329" y="369"/>
                </a:cxn>
                <a:cxn ang="0">
                  <a:pos x="270" y="360"/>
                </a:cxn>
                <a:cxn ang="0">
                  <a:pos x="216" y="347"/>
                </a:cxn>
                <a:cxn ang="0">
                  <a:pos x="164" y="332"/>
                </a:cxn>
                <a:cxn ang="0">
                  <a:pos x="121" y="315"/>
                </a:cxn>
                <a:cxn ang="0">
                  <a:pos x="82" y="295"/>
                </a:cxn>
                <a:cxn ang="0">
                  <a:pos x="49" y="274"/>
                </a:cxn>
                <a:cxn ang="0">
                  <a:pos x="26" y="250"/>
                </a:cxn>
                <a:cxn ang="0">
                  <a:pos x="8" y="226"/>
                </a:cxn>
                <a:cxn ang="0">
                  <a:pos x="0" y="200"/>
                </a:cxn>
                <a:cxn ang="0">
                  <a:pos x="0" y="174"/>
                </a:cxn>
                <a:cxn ang="0">
                  <a:pos x="8" y="149"/>
                </a:cxn>
                <a:cxn ang="0">
                  <a:pos x="26" y="125"/>
                </a:cxn>
                <a:cxn ang="0">
                  <a:pos x="49" y="101"/>
                </a:cxn>
                <a:cxn ang="0">
                  <a:pos x="82" y="79"/>
                </a:cxn>
                <a:cxn ang="0">
                  <a:pos x="121" y="60"/>
                </a:cxn>
                <a:cxn ang="0">
                  <a:pos x="164" y="43"/>
                </a:cxn>
                <a:cxn ang="0">
                  <a:pos x="216" y="28"/>
                </a:cxn>
                <a:cxn ang="0">
                  <a:pos x="270" y="15"/>
                </a:cxn>
                <a:cxn ang="0">
                  <a:pos x="329" y="6"/>
                </a:cxn>
                <a:cxn ang="0">
                  <a:pos x="387" y="2"/>
                </a:cxn>
                <a:cxn ang="0">
                  <a:pos x="450" y="0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5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  <a:endParaRPr lang="en-US" sz="1600"/>
            </a:p>
          </p:txBody>
        </p:sp>
      </p:grpSp>
      <p:grpSp>
        <p:nvGrpSpPr>
          <p:cNvPr id="1644651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1644652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/>
              <a:ahLst/>
              <a:cxnLst>
                <a:cxn ang="0">
                  <a:pos x="547" y="0"/>
                </a:cxn>
                <a:cxn ang="0">
                  <a:pos x="615" y="3"/>
                </a:cxn>
                <a:cxn ang="0">
                  <a:pos x="684" y="7"/>
                </a:cxn>
                <a:cxn ang="0">
                  <a:pos x="749" y="18"/>
                </a:cxn>
                <a:cxn ang="0">
                  <a:pos x="811" y="31"/>
                </a:cxn>
                <a:cxn ang="0">
                  <a:pos x="868" y="48"/>
                </a:cxn>
                <a:cxn ang="0">
                  <a:pos x="922" y="67"/>
                </a:cxn>
                <a:cxn ang="0">
                  <a:pos x="969" y="91"/>
                </a:cxn>
                <a:cxn ang="0">
                  <a:pos x="1008" y="115"/>
                </a:cxn>
                <a:cxn ang="0">
                  <a:pos x="1043" y="143"/>
                </a:cxn>
                <a:cxn ang="0">
                  <a:pos x="1067" y="171"/>
                </a:cxn>
                <a:cxn ang="0">
                  <a:pos x="1084" y="201"/>
                </a:cxn>
                <a:cxn ang="0">
                  <a:pos x="1093" y="234"/>
                </a:cxn>
                <a:cxn ang="0">
                  <a:pos x="1093" y="264"/>
                </a:cxn>
                <a:cxn ang="0">
                  <a:pos x="1084" y="294"/>
                </a:cxn>
                <a:cxn ang="0">
                  <a:pos x="1067" y="324"/>
                </a:cxn>
                <a:cxn ang="0">
                  <a:pos x="1043" y="354"/>
                </a:cxn>
                <a:cxn ang="0">
                  <a:pos x="1008" y="383"/>
                </a:cxn>
                <a:cxn ang="0">
                  <a:pos x="969" y="406"/>
                </a:cxn>
                <a:cxn ang="0">
                  <a:pos x="922" y="430"/>
                </a:cxn>
                <a:cxn ang="0">
                  <a:pos x="868" y="449"/>
                </a:cxn>
                <a:cxn ang="0">
                  <a:pos x="811" y="467"/>
                </a:cxn>
                <a:cxn ang="0">
                  <a:pos x="749" y="480"/>
                </a:cxn>
                <a:cxn ang="0">
                  <a:pos x="684" y="488"/>
                </a:cxn>
                <a:cxn ang="0">
                  <a:pos x="615" y="495"/>
                </a:cxn>
                <a:cxn ang="0">
                  <a:pos x="547" y="497"/>
                </a:cxn>
                <a:cxn ang="0">
                  <a:pos x="478" y="495"/>
                </a:cxn>
                <a:cxn ang="0">
                  <a:pos x="411" y="488"/>
                </a:cxn>
                <a:cxn ang="0">
                  <a:pos x="346" y="480"/>
                </a:cxn>
                <a:cxn ang="0">
                  <a:pos x="284" y="467"/>
                </a:cxn>
                <a:cxn ang="0">
                  <a:pos x="225" y="449"/>
                </a:cxn>
                <a:cxn ang="0">
                  <a:pos x="173" y="430"/>
                </a:cxn>
                <a:cxn ang="0">
                  <a:pos x="126" y="406"/>
                </a:cxn>
                <a:cxn ang="0">
                  <a:pos x="85" y="383"/>
                </a:cxn>
                <a:cxn ang="0">
                  <a:pos x="52" y="354"/>
                </a:cxn>
                <a:cxn ang="0">
                  <a:pos x="26" y="324"/>
                </a:cxn>
                <a:cxn ang="0">
                  <a:pos x="9" y="294"/>
                </a:cxn>
                <a:cxn ang="0">
                  <a:pos x="0" y="264"/>
                </a:cxn>
                <a:cxn ang="0">
                  <a:pos x="0" y="234"/>
                </a:cxn>
                <a:cxn ang="0">
                  <a:pos x="9" y="201"/>
                </a:cxn>
                <a:cxn ang="0">
                  <a:pos x="26" y="171"/>
                </a:cxn>
                <a:cxn ang="0">
                  <a:pos x="52" y="143"/>
                </a:cxn>
                <a:cxn ang="0">
                  <a:pos x="85" y="115"/>
                </a:cxn>
                <a:cxn ang="0">
                  <a:pos x="126" y="91"/>
                </a:cxn>
                <a:cxn ang="0">
                  <a:pos x="173" y="67"/>
                </a:cxn>
                <a:cxn ang="0">
                  <a:pos x="225" y="48"/>
                </a:cxn>
                <a:cxn ang="0">
                  <a:pos x="284" y="31"/>
                </a:cxn>
                <a:cxn ang="0">
                  <a:pos x="346" y="18"/>
                </a:cxn>
                <a:cxn ang="0">
                  <a:pos x="411" y="7"/>
                </a:cxn>
                <a:cxn ang="0">
                  <a:pos x="478" y="3"/>
                </a:cxn>
                <a:cxn ang="0">
                  <a:pos x="547" y="0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53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2</a:t>
              </a:r>
              <a:endParaRPr lang="en-US" sz="1600"/>
            </a:p>
          </p:txBody>
        </p:sp>
      </p:grpSp>
      <p:grpSp>
        <p:nvGrpSpPr>
          <p:cNvPr id="1644654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164465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/>
              <a:ahLst/>
              <a:cxnLst>
                <a:cxn ang="0">
                  <a:pos x="1326" y="23"/>
                </a:cxn>
                <a:cxn ang="0">
                  <a:pos x="1519" y="64"/>
                </a:cxn>
                <a:cxn ang="0">
                  <a:pos x="1698" y="121"/>
                </a:cxn>
                <a:cxn ang="0">
                  <a:pos x="1865" y="194"/>
                </a:cxn>
                <a:cxn ang="0">
                  <a:pos x="2008" y="278"/>
                </a:cxn>
                <a:cxn ang="0">
                  <a:pos x="2129" y="375"/>
                </a:cxn>
                <a:cxn ang="0">
                  <a:pos x="2222" y="479"/>
                </a:cxn>
                <a:cxn ang="0">
                  <a:pos x="2282" y="589"/>
                </a:cxn>
                <a:cxn ang="0">
                  <a:pos x="2313" y="699"/>
                </a:cxn>
                <a:cxn ang="0">
                  <a:pos x="2308" y="809"/>
                </a:cxn>
                <a:cxn ang="0">
                  <a:pos x="2272" y="915"/>
                </a:cxn>
                <a:cxn ang="0">
                  <a:pos x="2202" y="1014"/>
                </a:cxn>
                <a:cxn ang="0">
                  <a:pos x="2105" y="1101"/>
                </a:cxn>
                <a:cxn ang="0">
                  <a:pos x="1977" y="1176"/>
                </a:cxn>
                <a:cxn ang="0">
                  <a:pos x="1828" y="1237"/>
                </a:cxn>
                <a:cxn ang="0">
                  <a:pos x="1659" y="1280"/>
                </a:cxn>
                <a:cxn ang="0">
                  <a:pos x="1476" y="1306"/>
                </a:cxn>
                <a:cxn ang="0">
                  <a:pos x="1283" y="1312"/>
                </a:cxn>
                <a:cxn ang="0">
                  <a:pos x="1086" y="1299"/>
                </a:cxn>
                <a:cxn ang="0">
                  <a:pos x="894" y="1269"/>
                </a:cxn>
                <a:cxn ang="0">
                  <a:pos x="705" y="1220"/>
                </a:cxn>
                <a:cxn ang="0">
                  <a:pos x="532" y="1155"/>
                </a:cxn>
                <a:cxn ang="0">
                  <a:pos x="377" y="1077"/>
                </a:cxn>
                <a:cxn ang="0">
                  <a:pos x="245" y="984"/>
                </a:cxn>
                <a:cxn ang="0">
                  <a:pos x="137" y="885"/>
                </a:cxn>
                <a:cxn ang="0">
                  <a:pos x="61" y="777"/>
                </a:cxn>
                <a:cxn ang="0">
                  <a:pos x="13" y="667"/>
                </a:cxn>
                <a:cxn ang="0">
                  <a:pos x="0" y="555"/>
                </a:cxn>
                <a:cxn ang="0">
                  <a:pos x="22" y="447"/>
                </a:cxn>
                <a:cxn ang="0">
                  <a:pos x="74" y="345"/>
                </a:cxn>
                <a:cxn ang="0">
                  <a:pos x="158" y="252"/>
                </a:cxn>
                <a:cxn ang="0">
                  <a:pos x="273" y="170"/>
                </a:cxn>
                <a:cxn ang="0">
                  <a:pos x="411" y="103"/>
                </a:cxn>
                <a:cxn ang="0">
                  <a:pos x="571" y="49"/>
                </a:cxn>
                <a:cxn ang="0">
                  <a:pos x="747" y="17"/>
                </a:cxn>
                <a:cxn ang="0">
                  <a:pos x="937" y="0"/>
                </a:cxn>
                <a:cxn ang="0">
                  <a:pos x="1132" y="2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5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3</a:t>
              </a:r>
              <a:endParaRPr lang="en-US" sz="1600"/>
            </a:p>
          </p:txBody>
        </p:sp>
      </p:grpSp>
      <p:grpSp>
        <p:nvGrpSpPr>
          <p:cNvPr id="1644657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1644658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/>
              <a:ahLst/>
              <a:cxnLst>
                <a:cxn ang="0">
                  <a:pos x="1385" y="24"/>
                </a:cxn>
                <a:cxn ang="0">
                  <a:pos x="1582" y="69"/>
                </a:cxn>
                <a:cxn ang="0">
                  <a:pos x="1768" y="136"/>
                </a:cxn>
                <a:cxn ang="0">
                  <a:pos x="1936" y="221"/>
                </a:cxn>
                <a:cxn ang="0">
                  <a:pos x="2083" y="322"/>
                </a:cxn>
                <a:cxn ang="0">
                  <a:pos x="2207" y="439"/>
                </a:cxn>
                <a:cxn ang="0">
                  <a:pos x="2300" y="566"/>
                </a:cxn>
                <a:cxn ang="0">
                  <a:pos x="2360" y="698"/>
                </a:cxn>
                <a:cxn ang="0">
                  <a:pos x="2388" y="836"/>
                </a:cxn>
                <a:cxn ang="0">
                  <a:pos x="2382" y="970"/>
                </a:cxn>
                <a:cxn ang="0">
                  <a:pos x="2343" y="1102"/>
                </a:cxn>
                <a:cxn ang="0">
                  <a:pos x="2270" y="1225"/>
                </a:cxn>
                <a:cxn ang="0">
                  <a:pos x="2166" y="1335"/>
                </a:cxn>
                <a:cxn ang="0">
                  <a:pos x="2032" y="1430"/>
                </a:cxn>
                <a:cxn ang="0">
                  <a:pos x="1876" y="1508"/>
                </a:cxn>
                <a:cxn ang="0">
                  <a:pos x="1701" y="1564"/>
                </a:cxn>
                <a:cxn ang="0">
                  <a:pos x="1510" y="1598"/>
                </a:cxn>
                <a:cxn ang="0">
                  <a:pos x="1311" y="1611"/>
                </a:cxn>
                <a:cxn ang="0">
                  <a:pos x="1108" y="1600"/>
                </a:cxn>
                <a:cxn ang="0">
                  <a:pos x="907" y="1568"/>
                </a:cxn>
                <a:cxn ang="0">
                  <a:pos x="716" y="1512"/>
                </a:cxn>
                <a:cxn ang="0">
                  <a:pos x="537" y="1436"/>
                </a:cxn>
                <a:cxn ang="0">
                  <a:pos x="379" y="1341"/>
                </a:cxn>
                <a:cxn ang="0">
                  <a:pos x="243" y="1233"/>
                </a:cxn>
                <a:cxn ang="0">
                  <a:pos x="134" y="1110"/>
                </a:cxn>
                <a:cxn ang="0">
                  <a:pos x="57" y="981"/>
                </a:cxn>
                <a:cxn ang="0">
                  <a:pos x="11" y="845"/>
                </a:cxn>
                <a:cxn ang="0">
                  <a:pos x="0" y="709"/>
                </a:cxn>
                <a:cxn ang="0">
                  <a:pos x="24" y="575"/>
                </a:cxn>
                <a:cxn ang="0">
                  <a:pos x="83" y="447"/>
                </a:cxn>
                <a:cxn ang="0">
                  <a:pos x="171" y="331"/>
                </a:cxn>
                <a:cxn ang="0">
                  <a:pos x="290" y="227"/>
                </a:cxn>
                <a:cxn ang="0">
                  <a:pos x="435" y="141"/>
                </a:cxn>
                <a:cxn ang="0">
                  <a:pos x="602" y="74"/>
                </a:cxn>
                <a:cxn ang="0">
                  <a:pos x="786" y="28"/>
                </a:cxn>
                <a:cxn ang="0">
                  <a:pos x="980" y="3"/>
                </a:cxn>
                <a:cxn ang="0">
                  <a:pos x="1181" y="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4659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4</a:t>
              </a:r>
              <a:endParaRPr lang="en-US" sz="1600"/>
            </a:p>
          </p:txBody>
        </p:sp>
      </p:grpSp>
      <p:grpSp>
        <p:nvGrpSpPr>
          <p:cNvPr id="1644660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164466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164466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/>
              <a:ahLst/>
              <a:cxnLst>
                <a:cxn ang="0">
                  <a:pos x="1363" y="4"/>
                </a:cxn>
                <a:cxn ang="0">
                  <a:pos x="1568" y="34"/>
                </a:cxn>
                <a:cxn ang="0">
                  <a:pos x="1765" y="92"/>
                </a:cxn>
                <a:cxn ang="0">
                  <a:pos x="1949" y="179"/>
                </a:cxn>
                <a:cxn ang="0">
                  <a:pos x="2113" y="291"/>
                </a:cxn>
                <a:cxn ang="0">
                  <a:pos x="2254" y="425"/>
                </a:cxn>
                <a:cxn ang="0">
                  <a:pos x="2368" y="578"/>
                </a:cxn>
                <a:cxn ang="0">
                  <a:pos x="2453" y="744"/>
                </a:cxn>
                <a:cxn ang="0">
                  <a:pos x="2505" y="922"/>
                </a:cxn>
                <a:cxn ang="0">
                  <a:pos x="2522" y="1103"/>
                </a:cxn>
                <a:cxn ang="0">
                  <a:pos x="2505" y="1284"/>
                </a:cxn>
                <a:cxn ang="0">
                  <a:pos x="2453" y="1461"/>
                </a:cxn>
                <a:cxn ang="0">
                  <a:pos x="2371" y="1630"/>
                </a:cxn>
                <a:cxn ang="0">
                  <a:pos x="2256" y="1783"/>
                </a:cxn>
                <a:cxn ang="0">
                  <a:pos x="2115" y="1917"/>
                </a:cxn>
                <a:cxn ang="0">
                  <a:pos x="1951" y="2029"/>
                </a:cxn>
                <a:cxn ang="0">
                  <a:pos x="1769" y="2118"/>
                </a:cxn>
                <a:cxn ang="0">
                  <a:pos x="1572" y="2176"/>
                </a:cxn>
                <a:cxn ang="0">
                  <a:pos x="1367" y="2206"/>
                </a:cxn>
                <a:cxn ang="0">
                  <a:pos x="1159" y="2206"/>
                </a:cxn>
                <a:cxn ang="0">
                  <a:pos x="954" y="2178"/>
                </a:cxn>
                <a:cxn ang="0">
                  <a:pos x="755" y="2118"/>
                </a:cxn>
                <a:cxn ang="0">
                  <a:pos x="573" y="2031"/>
                </a:cxn>
                <a:cxn ang="0">
                  <a:pos x="409" y="1919"/>
                </a:cxn>
                <a:cxn ang="0">
                  <a:pos x="266" y="1785"/>
                </a:cxn>
                <a:cxn ang="0">
                  <a:pos x="151" y="1634"/>
                </a:cxn>
                <a:cxn ang="0">
                  <a:pos x="69" y="1466"/>
                </a:cxn>
                <a:cxn ang="0">
                  <a:pos x="17" y="1289"/>
                </a:cxn>
                <a:cxn ang="0">
                  <a:pos x="0" y="1107"/>
                </a:cxn>
                <a:cxn ang="0">
                  <a:pos x="17" y="926"/>
                </a:cxn>
                <a:cxn ang="0">
                  <a:pos x="67" y="749"/>
                </a:cxn>
                <a:cxn ang="0">
                  <a:pos x="151" y="580"/>
                </a:cxn>
                <a:cxn ang="0">
                  <a:pos x="264" y="429"/>
                </a:cxn>
                <a:cxn ang="0">
                  <a:pos x="404" y="293"/>
                </a:cxn>
                <a:cxn ang="0">
                  <a:pos x="569" y="181"/>
                </a:cxn>
                <a:cxn ang="0">
                  <a:pos x="753" y="95"/>
                </a:cxn>
                <a:cxn ang="0">
                  <a:pos x="949" y="34"/>
                </a:cxn>
                <a:cxn ang="0">
                  <a:pos x="1155" y="4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/>
              <a:t>Hierarchical Clustering:  Time and Space requirements</a:t>
            </a:r>
          </a:p>
        </p:txBody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O(N</a:t>
            </a:r>
            <a:r>
              <a:rPr lang="en-US" baseline="30000"/>
              <a:t>2</a:t>
            </a:r>
            <a:r>
              <a:rPr lang="en-US"/>
              <a:t>) space since it uses the proximity matrix.  </a:t>
            </a:r>
          </a:p>
          <a:p>
            <a:pPr lvl="1"/>
            <a:r>
              <a:rPr lang="en-US"/>
              <a:t>N is the number of points.</a:t>
            </a:r>
          </a:p>
          <a:p>
            <a:pPr lvl="1"/>
            <a:endParaRPr lang="en-US"/>
          </a:p>
          <a:p>
            <a:r>
              <a:rPr lang="en-US"/>
              <a:t>O(N</a:t>
            </a:r>
            <a:r>
              <a:rPr lang="en-US" baseline="30000"/>
              <a:t>3</a:t>
            </a:r>
            <a:r>
              <a:rPr lang="en-US"/>
              <a:t>) time in many cases</a:t>
            </a:r>
          </a:p>
          <a:p>
            <a:pPr lvl="1"/>
            <a:r>
              <a:rPr lang="en-US"/>
              <a:t>There are N steps and at each step the size, N</a:t>
            </a:r>
            <a:r>
              <a:rPr lang="en-US" baseline="30000"/>
              <a:t>2</a:t>
            </a:r>
            <a:r>
              <a:rPr lang="en-US"/>
              <a:t>, proximity matrix must be updated and searched</a:t>
            </a:r>
          </a:p>
          <a:p>
            <a:pPr lvl="1"/>
            <a:r>
              <a:rPr lang="en-US"/>
              <a:t>Complexity can be reduced to O(N</a:t>
            </a:r>
            <a:r>
              <a:rPr lang="en-US" baseline="30000"/>
              <a:t>2</a:t>
            </a:r>
            <a:r>
              <a:rPr lang="en-US"/>
              <a:t> log(N) ) time for some approaches</a:t>
            </a:r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Hierarchical Clustering:  Problems and Limitations</a:t>
            </a:r>
          </a:p>
        </p:txBody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a decision is made to combine two clusters, it cannot be undone</a:t>
            </a:r>
          </a:p>
          <a:p>
            <a:pPr lvl="4"/>
            <a:endParaRPr lang="en-US"/>
          </a:p>
          <a:p>
            <a:r>
              <a:rPr lang="en-US"/>
              <a:t>No objective function is directly minimized</a:t>
            </a:r>
          </a:p>
          <a:p>
            <a:pPr lvl="4"/>
            <a:endParaRPr lang="en-US"/>
          </a:p>
          <a:p>
            <a:r>
              <a:rPr lang="en-US"/>
              <a:t>Different schemes have problems with one or more of the following:</a:t>
            </a:r>
          </a:p>
          <a:p>
            <a:pPr lvl="1"/>
            <a:r>
              <a:rPr lang="en-US"/>
              <a:t>Sensitivity to noise and outliers</a:t>
            </a:r>
          </a:p>
          <a:p>
            <a:pPr lvl="1"/>
            <a:r>
              <a:rPr lang="en-US"/>
              <a:t>Difficulty handling different sized clusters and convex shapes</a:t>
            </a:r>
          </a:p>
          <a:p>
            <a:pPr lvl="1"/>
            <a:r>
              <a:rPr lang="en-US"/>
              <a:t>Breaking large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MST: Divisive Hierarchical Clustering</a:t>
            </a:r>
          </a:p>
        </p:txBody>
      </p:sp>
      <p:sp>
        <p:nvSpPr>
          <p:cNvPr id="164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Build MST (Minimum Spanning Tree)</a:t>
            </a:r>
          </a:p>
          <a:p>
            <a:pPr lvl="1"/>
            <a:r>
              <a:rPr lang="en-US" sz="2000"/>
              <a:t>Start with a tree that consists of any point</a:t>
            </a:r>
          </a:p>
          <a:p>
            <a:pPr lvl="1"/>
            <a:r>
              <a:rPr lang="en-US" sz="2000"/>
              <a:t>In successive steps, look for the closest pair of points (p, q)  such that one point (p) is in the current tree but the other (q) is not</a:t>
            </a:r>
          </a:p>
          <a:p>
            <a:pPr lvl="1"/>
            <a:r>
              <a:rPr lang="en-US" sz="2000"/>
              <a:t>Add q to the tree and put an edge between p and q</a:t>
            </a:r>
          </a:p>
        </p:txBody>
      </p:sp>
      <p:pic>
        <p:nvPicPr>
          <p:cNvPr id="1647620" name="Picture 4"/>
          <p:cNvPicPr>
            <a:picLocks noChangeAspect="1" noChangeArrowheads="1"/>
          </p:cNvPicPr>
          <p:nvPr>
            <p:ph sz="half" idx="4294967295"/>
          </p:nvPr>
        </p:nvPicPr>
        <p:blipFill>
          <a:blip r:embed="rId2"/>
          <a:srcRect t="2956" b="2489"/>
          <a:stretch>
            <a:fillRect/>
          </a:stretch>
        </p:blipFill>
        <p:spPr>
          <a:xfrm>
            <a:off x="107950" y="3267075"/>
            <a:ext cx="4311650" cy="3057525"/>
          </a:xfrm>
          <a:noFill/>
          <a:ln/>
        </p:spPr>
      </p:pic>
      <p:pic>
        <p:nvPicPr>
          <p:cNvPr id="1647621" name="Picture 5"/>
          <p:cNvPicPr>
            <a:picLocks noChangeAspect="1" noChangeArrowheads="1"/>
          </p:cNvPicPr>
          <p:nvPr>
            <p:ph sz="half" idx="4294967295"/>
          </p:nvPr>
        </p:nvPicPr>
        <p:blipFill>
          <a:blip r:embed="rId3"/>
          <a:srcRect l="13063" t="4977" r="14153" b="2956"/>
          <a:stretch>
            <a:fillRect/>
          </a:stretch>
        </p:blipFill>
        <p:spPr>
          <a:xfrm>
            <a:off x="4572000" y="3332163"/>
            <a:ext cx="3962400" cy="299243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MST: Divisive Hierarchical Clustering</a:t>
            </a:r>
          </a:p>
        </p:txBody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MST for constructing hierarchy of clusters</a:t>
            </a:r>
          </a:p>
        </p:txBody>
      </p:sp>
      <p:pic>
        <p:nvPicPr>
          <p:cNvPr id="1648644" name="Picture 4"/>
          <p:cNvPicPr>
            <a:picLocks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2209800"/>
            <a:ext cx="7908925" cy="21113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DBSCAN</a:t>
            </a:r>
          </a:p>
        </p:txBody>
      </p:sp>
      <p:sp>
        <p:nvSpPr>
          <p:cNvPr id="164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/>
              <a:t>DBSCAN is a density-based algorithm.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Density = number of points within a specified radius (Eps)</a:t>
            </a:r>
          </a:p>
          <a:p>
            <a:pPr marL="2171700" lvl="4" indent="-342900">
              <a:lnSpc>
                <a:spcPct val="90000"/>
              </a:lnSpc>
            </a:pPr>
            <a:endParaRPr lang="en-US" sz="18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A point is a </a:t>
            </a:r>
            <a:r>
              <a:rPr lang="en-US" sz="2000">
                <a:solidFill>
                  <a:srgbClr val="FF0000"/>
                </a:solidFill>
              </a:rPr>
              <a:t>core point</a:t>
            </a:r>
            <a:r>
              <a:rPr lang="en-US" sz="2000"/>
              <a:t> if it has more than a specified number of points (MinPts) within Eps</a:t>
            </a:r>
            <a:r>
              <a:rPr lang="en-US"/>
              <a:t> </a:t>
            </a:r>
          </a:p>
          <a:p>
            <a:pPr marL="1295400" lvl="2" indent="-381000"/>
            <a:r>
              <a:rPr lang="en-US"/>
              <a:t>These are points that are at the interior of a cluster</a:t>
            </a:r>
          </a:p>
          <a:p>
            <a:pPr marL="2171700" lvl="4" indent="-342900"/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A </a:t>
            </a:r>
            <a:r>
              <a:rPr lang="en-US" sz="2000">
                <a:solidFill>
                  <a:srgbClr val="FF0000"/>
                </a:solidFill>
              </a:rPr>
              <a:t>border point</a:t>
            </a:r>
            <a:r>
              <a:rPr lang="en-US" sz="2000"/>
              <a:t> has fewer than MinPts within Eps, but is in the neighborhood of a core point</a:t>
            </a:r>
          </a:p>
          <a:p>
            <a:pPr marL="2171700" lvl="4" indent="-342900">
              <a:lnSpc>
                <a:spcPct val="90000"/>
              </a:lnSpc>
            </a:pPr>
            <a:endParaRPr lang="en-US" sz="18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sz="2000"/>
              <a:t>A </a:t>
            </a:r>
            <a:r>
              <a:rPr lang="en-US" sz="2000">
                <a:solidFill>
                  <a:srgbClr val="FF0000"/>
                </a:solidFill>
              </a:rPr>
              <a:t>noise point</a:t>
            </a:r>
            <a:r>
              <a:rPr lang="en-US" sz="2000"/>
              <a:t> is any point that is not a core point or a border point.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sz="2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DBSCAN: Core, Border, and Noise Points</a:t>
            </a:r>
          </a:p>
        </p:txBody>
      </p:sp>
      <p:pic>
        <p:nvPicPr>
          <p:cNvPr id="1650691" name="Picture 3"/>
          <p:cNvPicPr>
            <a:picLocks noChangeAspect="1" noChangeArrowheads="1"/>
          </p:cNvPicPr>
          <p:nvPr/>
        </p:nvPicPr>
        <p:blipFill>
          <a:blip r:embed="rId2"/>
          <a:srcRect b="4111"/>
          <a:stretch>
            <a:fillRect/>
          </a:stretch>
        </p:blipFill>
        <p:spPr bwMode="auto">
          <a:xfrm>
            <a:off x="762000" y="990600"/>
            <a:ext cx="7313613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DBSCAN Algorithm</a:t>
            </a:r>
          </a:p>
        </p:txBody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Eliminate noise points</a:t>
            </a:r>
          </a:p>
          <a:p>
            <a:r>
              <a:rPr lang="en-US"/>
              <a:t>Perform clustering on the remaining points</a:t>
            </a:r>
          </a:p>
        </p:txBody>
      </p:sp>
      <p:pic>
        <p:nvPicPr>
          <p:cNvPr id="1651716" name="Picture 4"/>
          <p:cNvPicPr>
            <a:picLocks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2286000"/>
            <a:ext cx="7467600" cy="3992563"/>
          </a:xfrm>
          <a:noFill/>
          <a:ln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DBSCAN: Core, Border and Noise Points</a:t>
            </a:r>
          </a:p>
        </p:txBody>
      </p:sp>
      <p:pic>
        <p:nvPicPr>
          <p:cNvPr id="16527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4872038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52740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1652741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Point types: </a:t>
            </a:r>
            <a:r>
              <a:rPr lang="en-US" sz="1800">
                <a:solidFill>
                  <a:schemeClr val="hlink"/>
                </a:solidFill>
              </a:rPr>
              <a:t>core</a:t>
            </a:r>
            <a:r>
              <a:rPr lang="en-US" sz="1800"/>
              <a:t>, </a:t>
            </a:r>
            <a:r>
              <a:rPr lang="en-US" sz="1800">
                <a:solidFill>
                  <a:srgbClr val="003399"/>
                </a:solidFill>
              </a:rPr>
              <a:t>border</a:t>
            </a:r>
            <a:r>
              <a:rPr lang="en-US" sz="1800"/>
              <a:t> and </a:t>
            </a:r>
            <a:r>
              <a:rPr lang="en-US" sz="180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16527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1447800"/>
            <a:ext cx="4872038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52743" name="Text Box 7"/>
          <p:cNvSpPr txBox="1">
            <a:spLocks noChangeArrowheads="1"/>
          </p:cNvSpPr>
          <p:nvPr/>
        </p:nvSpPr>
        <p:spPr bwMode="auto">
          <a:xfrm>
            <a:off x="2743200" y="5943600"/>
            <a:ext cx="3276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Eps = 10, MinPts = 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/>
              <a:t>Hierarchical Clustering</a:t>
            </a:r>
          </a:p>
        </p:txBody>
      </p:sp>
      <p:graphicFrame>
        <p:nvGraphicFramePr>
          <p:cNvPr id="1681408" name="Object 1024"/>
          <p:cNvGraphicFramePr>
            <a:graphicFrameLocks noChangeAspect="1"/>
          </p:cNvGraphicFramePr>
          <p:nvPr/>
        </p:nvGraphicFramePr>
        <p:xfrm>
          <a:off x="990600" y="3962400"/>
          <a:ext cx="2752725" cy="1960563"/>
        </p:xfrm>
        <a:graphic>
          <a:graphicData uri="http://schemas.openxmlformats.org/presentationml/2006/ole">
            <p:oleObj spid="_x0000_s1681408" name="VISIO" r:id="rId3" imgW="2752560" imgH="1960200" progId="Visio.Drawing.6">
              <p:embed/>
            </p:oleObj>
          </a:graphicData>
        </a:graphic>
      </p:graphicFrame>
      <p:graphicFrame>
        <p:nvGraphicFramePr>
          <p:cNvPr id="1681409" name="Object 1025"/>
          <p:cNvGraphicFramePr>
            <a:graphicFrameLocks noChangeAspect="1"/>
          </p:cNvGraphicFramePr>
          <p:nvPr/>
        </p:nvGraphicFramePr>
        <p:xfrm>
          <a:off x="914400" y="1447800"/>
          <a:ext cx="2760663" cy="1793875"/>
        </p:xfrm>
        <a:graphic>
          <a:graphicData uri="http://schemas.openxmlformats.org/presentationml/2006/ole">
            <p:oleObj spid="_x0000_s1681409" name="VISIO" r:id="rId4" imgW="2761200" imgH="1794600" progId="Visio.Drawing.6">
              <p:embed/>
            </p:oleObj>
          </a:graphicData>
        </a:graphic>
      </p:graphicFrame>
      <p:graphicFrame>
        <p:nvGraphicFramePr>
          <p:cNvPr id="1681410" name="Object 1026"/>
          <p:cNvGraphicFramePr>
            <a:graphicFrameLocks noChangeAspect="1"/>
          </p:cNvGraphicFramePr>
          <p:nvPr/>
        </p:nvGraphicFramePr>
        <p:xfrm>
          <a:off x="5400675" y="1066800"/>
          <a:ext cx="1773238" cy="2284413"/>
        </p:xfrm>
        <a:graphic>
          <a:graphicData uri="http://schemas.openxmlformats.org/presentationml/2006/ole">
            <p:oleObj spid="_x0000_s1681410" name="VISIO" r:id="rId5" imgW="1380960" imgH="1779120" progId="Visio.Drawing.6">
              <p:embed/>
            </p:oleObj>
          </a:graphicData>
        </a:graphic>
      </p:graphicFrame>
      <p:graphicFrame>
        <p:nvGraphicFramePr>
          <p:cNvPr id="1681411" name="Object 1027"/>
          <p:cNvGraphicFramePr>
            <a:graphicFrameLocks noChangeAspect="1"/>
          </p:cNvGraphicFramePr>
          <p:nvPr/>
        </p:nvGraphicFramePr>
        <p:xfrm>
          <a:off x="5400675" y="3657600"/>
          <a:ext cx="1909763" cy="2282825"/>
        </p:xfrm>
        <a:graphic>
          <a:graphicData uri="http://schemas.openxmlformats.org/presentationml/2006/ole">
            <p:oleObj spid="_x0000_s1681411" name="VISIO" r:id="rId6" imgW="1473120" imgH="1760040" progId="Visio.Drawing.6">
              <p:embed/>
            </p:oleObj>
          </a:graphicData>
        </a:graphic>
      </p:graphicFrame>
      <p:sp>
        <p:nvSpPr>
          <p:cNvPr id="1540103" name="Text Box 7"/>
          <p:cNvSpPr txBox="1">
            <a:spLocks noChangeArrowheads="1"/>
          </p:cNvSpPr>
          <p:nvPr/>
        </p:nvSpPr>
        <p:spPr bwMode="auto">
          <a:xfrm>
            <a:off x="914400" y="3200400"/>
            <a:ext cx="3352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Traditional Hierarchical Clustering</a:t>
            </a:r>
          </a:p>
        </p:txBody>
      </p:sp>
      <p:sp>
        <p:nvSpPr>
          <p:cNvPr id="1540104" name="Text Box 8"/>
          <p:cNvSpPr txBox="1">
            <a:spLocks noChangeArrowheads="1"/>
          </p:cNvSpPr>
          <p:nvPr/>
        </p:nvSpPr>
        <p:spPr bwMode="auto">
          <a:xfrm>
            <a:off x="914400" y="5791200"/>
            <a:ext cx="3581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Non-traditional Hierarchical Clustering</a:t>
            </a:r>
          </a:p>
        </p:txBody>
      </p:sp>
      <p:sp>
        <p:nvSpPr>
          <p:cNvPr id="1540105" name="Text Box 9"/>
          <p:cNvSpPr txBox="1">
            <a:spLocks noChangeArrowheads="1"/>
          </p:cNvSpPr>
          <p:nvPr/>
        </p:nvSpPr>
        <p:spPr bwMode="auto">
          <a:xfrm>
            <a:off x="4800600" y="5791200"/>
            <a:ext cx="3810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Non-traditional Dendrogram</a:t>
            </a:r>
          </a:p>
        </p:txBody>
      </p:sp>
      <p:sp>
        <p:nvSpPr>
          <p:cNvPr id="1540106" name="Text Box 10"/>
          <p:cNvSpPr txBox="1">
            <a:spLocks noChangeArrowheads="1"/>
          </p:cNvSpPr>
          <p:nvPr/>
        </p:nvSpPr>
        <p:spPr bwMode="auto">
          <a:xfrm>
            <a:off x="4800600" y="3200400"/>
            <a:ext cx="3352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Traditional Dendrogram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When DBSCAN Works Well</a:t>
            </a:r>
          </a:p>
        </p:txBody>
      </p:sp>
      <p:pic>
        <p:nvPicPr>
          <p:cNvPr id="1653763" name="Picture 20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81088"/>
            <a:ext cx="4872038" cy="3654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53764" name="Text Box 2052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1653765" name="Group 2053"/>
          <p:cNvGrpSpPr>
            <a:grpSpLocks/>
          </p:cNvGrpSpPr>
          <p:nvPr/>
        </p:nvGrpSpPr>
        <p:grpSpPr bwMode="auto">
          <a:xfrm>
            <a:off x="4271963" y="1004888"/>
            <a:ext cx="4872037" cy="3871912"/>
            <a:chOff x="2691" y="633"/>
            <a:chExt cx="3069" cy="2439"/>
          </a:xfrm>
        </p:grpSpPr>
        <p:pic>
          <p:nvPicPr>
            <p:cNvPr id="1653766" name="Picture 205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653767" name="Text Box 2055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Clusters</a:t>
              </a: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09600" y="5392738"/>
            <a:ext cx="6629400" cy="779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Resistant to Noise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Can handle clusters of different shapes and sizes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8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When DBSCAN Does NOT Work Well</a:t>
            </a:r>
          </a:p>
        </p:txBody>
      </p:sp>
      <p:sp>
        <p:nvSpPr>
          <p:cNvPr id="1654787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1654788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54789" name="Picture 5" descr="fish_cluster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</p:spPr>
      </p:pic>
      <p:sp>
        <p:nvSpPr>
          <p:cNvPr id="1654790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91648" name="Object 0"/>
          <p:cNvGraphicFramePr>
            <a:graphicFrameLocks noChangeAspect="1"/>
          </p:cNvGraphicFramePr>
          <p:nvPr/>
        </p:nvGraphicFramePr>
        <p:xfrm>
          <a:off x="4648200" y="1066800"/>
          <a:ext cx="3363913" cy="2287588"/>
        </p:xfrm>
        <a:graphic>
          <a:graphicData uri="http://schemas.openxmlformats.org/presentationml/2006/ole">
            <p:oleObj spid="_x0000_s1691648" r:id="rId4" imgW="4686706" imgH="3177815" progId="MSPhotoEd.3">
              <p:embed/>
            </p:oleObj>
          </a:graphicData>
        </a:graphic>
      </p:graphicFrame>
      <p:sp>
        <p:nvSpPr>
          <p:cNvPr id="1654792" name="Rectangle 8"/>
          <p:cNvSpPr>
            <a:spLocks noChangeArrowheads="1"/>
          </p:cNvSpPr>
          <p:nvPr/>
        </p:nvSpPr>
        <p:spPr bwMode="auto">
          <a:xfrm>
            <a:off x="4800600" y="3352800"/>
            <a:ext cx="2514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0">
                <a:latin typeface="Times New Roman" pitchFamily="18" charset="0"/>
                <a:cs typeface="Times New Roman" pitchFamily="18" charset="0"/>
              </a:rPr>
              <a:t>(MinPts=4, Eps=9.75).</a:t>
            </a:r>
            <a:r>
              <a:rPr lang="en-US" sz="900" b="0">
                <a:latin typeface="Times New Roman" pitchFamily="18" charset="0"/>
              </a:rPr>
              <a:t> </a:t>
            </a:r>
            <a:endParaRPr lang="en-US" sz="2400" b="0">
              <a:latin typeface="Times New Roman" pitchFamily="18" charset="0"/>
            </a:endParaRPr>
          </a:p>
        </p:txBody>
      </p:sp>
      <p:sp>
        <p:nvSpPr>
          <p:cNvPr id="1654793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91649" name="Object 1"/>
          <p:cNvGraphicFramePr>
            <a:graphicFrameLocks noChangeAspect="1"/>
          </p:cNvGraphicFramePr>
          <p:nvPr/>
        </p:nvGraphicFramePr>
        <p:xfrm>
          <a:off x="4724400" y="3733800"/>
          <a:ext cx="3363913" cy="2286000"/>
        </p:xfrm>
        <a:graphic>
          <a:graphicData uri="http://schemas.openxmlformats.org/presentationml/2006/ole">
            <p:oleObj spid="_x0000_s1691649" r:id="rId5" imgW="4686706" imgH="3177815" progId="MSPhotoEd.3">
              <p:embed/>
            </p:oleObj>
          </a:graphicData>
        </a:graphic>
      </p:graphicFrame>
      <p:sp>
        <p:nvSpPr>
          <p:cNvPr id="1654795" name="Rectangle 11"/>
          <p:cNvSpPr>
            <a:spLocks noChangeArrowheads="1"/>
          </p:cNvSpPr>
          <p:nvPr/>
        </p:nvSpPr>
        <p:spPr bwMode="auto">
          <a:xfrm>
            <a:off x="4724400" y="6019800"/>
            <a:ext cx="2514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0">
                <a:latin typeface="Times New Roman" pitchFamily="18" charset="0"/>
                <a:cs typeface="Times New Roman" pitchFamily="18" charset="0"/>
              </a:rPr>
              <a:t> (MinPts=4, Eps=9.92)</a:t>
            </a: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609600" y="5392738"/>
            <a:ext cx="3505200" cy="779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High-dimensional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DBSCAN: Determining EPS and MinPts</a:t>
            </a:r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Idea is that for points in a cluster, their k</a:t>
            </a:r>
            <a:r>
              <a:rPr lang="en-US" sz="2400" baseline="30000"/>
              <a:t>th</a:t>
            </a:r>
            <a:r>
              <a:rPr lang="en-US" sz="2400"/>
              <a:t> nearest neighbors are at roughly the same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Noise points have the k</a:t>
            </a:r>
            <a:r>
              <a:rPr lang="en-US" sz="2400" baseline="30000"/>
              <a:t>th</a:t>
            </a:r>
            <a:r>
              <a:rPr lang="en-US" sz="2400"/>
              <a:t> nearest neighbor at farther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So, plot sorted distance of every point to its k</a:t>
            </a:r>
            <a:r>
              <a:rPr lang="en-US" sz="2400" baseline="30000"/>
              <a:t>th</a:t>
            </a:r>
            <a:r>
              <a:rPr lang="en-US" sz="2400"/>
              <a:t> nearest neighbor</a:t>
            </a:r>
            <a:endParaRPr lang="en-US"/>
          </a:p>
        </p:txBody>
      </p:sp>
      <p:pic>
        <p:nvPicPr>
          <p:cNvPr id="16558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505200"/>
            <a:ext cx="3656013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Validity 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For supervised classification we have a variety of measures to evaluate how good our model is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Accuracy, precision, recall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400"/>
              <a:t>For cluster analysis, the analogous question is how to evaluate the “goodness” of the resulting clusters?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But “clusters are in the eye of the beholder”! 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Then why do we want to evaluate them?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To avoid finding patterns in noise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To compare clustering algorithms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To compare two sets of clusters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To compare two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Clusters found in Random Data</a:t>
            </a:r>
          </a:p>
        </p:txBody>
      </p:sp>
      <p:pic>
        <p:nvPicPr>
          <p:cNvPr id="16578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3648075" cy="273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57860" name="Text Box 4"/>
          <p:cNvSpPr txBox="1">
            <a:spLocks noChangeArrowheads="1"/>
          </p:cNvSpPr>
          <p:nvPr/>
        </p:nvSpPr>
        <p:spPr bwMode="auto">
          <a:xfrm>
            <a:off x="152400" y="1905000"/>
            <a:ext cx="9906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Random Points</a:t>
            </a:r>
          </a:p>
        </p:txBody>
      </p:sp>
      <p:grpSp>
        <p:nvGrpSpPr>
          <p:cNvPr id="1657861" name="Group 5"/>
          <p:cNvGrpSpPr>
            <a:grpSpLocks/>
          </p:cNvGrpSpPr>
          <p:nvPr/>
        </p:nvGrpSpPr>
        <p:grpSpPr bwMode="auto">
          <a:xfrm>
            <a:off x="152400" y="3657600"/>
            <a:ext cx="4113213" cy="2743200"/>
            <a:chOff x="96" y="2304"/>
            <a:chExt cx="2591" cy="1728"/>
          </a:xfrm>
        </p:grpSpPr>
        <p:pic>
          <p:nvPicPr>
            <p:cNvPr id="1657862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657863" name="Text Box 7"/>
            <p:cNvSpPr txBox="1">
              <a:spLocks noChangeArrowheads="1"/>
            </p:cNvSpPr>
            <p:nvPr/>
          </p:nvSpPr>
          <p:spPr bwMode="auto">
            <a:xfrm>
              <a:off x="96" y="2640"/>
              <a:ext cx="62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K-means</a:t>
              </a:r>
            </a:p>
          </p:txBody>
        </p:sp>
      </p:grpSp>
      <p:grpSp>
        <p:nvGrpSpPr>
          <p:cNvPr id="1657864" name="Group 8"/>
          <p:cNvGrpSpPr>
            <a:grpSpLocks/>
          </p:cNvGrpSpPr>
          <p:nvPr/>
        </p:nvGrpSpPr>
        <p:grpSpPr bwMode="auto">
          <a:xfrm>
            <a:off x="4116388" y="990600"/>
            <a:ext cx="4341812" cy="2743200"/>
            <a:chOff x="2593" y="624"/>
            <a:chExt cx="2735" cy="1728"/>
          </a:xfrm>
        </p:grpSpPr>
        <p:pic>
          <p:nvPicPr>
            <p:cNvPr id="1657865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657866" name="Text Box 10"/>
            <p:cNvSpPr txBox="1">
              <a:spLocks noChangeArrowheads="1"/>
            </p:cNvSpPr>
            <p:nvPr/>
          </p:nvSpPr>
          <p:spPr bwMode="auto">
            <a:xfrm>
              <a:off x="4704" y="1200"/>
              <a:ext cx="62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DBSCAN</a:t>
              </a:r>
            </a:p>
          </p:txBody>
        </p:sp>
      </p:grpSp>
      <p:grpSp>
        <p:nvGrpSpPr>
          <p:cNvPr id="1657867" name="Group 11"/>
          <p:cNvGrpSpPr>
            <a:grpSpLocks/>
          </p:cNvGrpSpPr>
          <p:nvPr/>
        </p:nvGrpSpPr>
        <p:grpSpPr bwMode="auto">
          <a:xfrm>
            <a:off x="4116388" y="3657600"/>
            <a:ext cx="4646612" cy="2743200"/>
            <a:chOff x="2593" y="2304"/>
            <a:chExt cx="2927" cy="1728"/>
          </a:xfrm>
        </p:grpSpPr>
        <p:pic>
          <p:nvPicPr>
            <p:cNvPr id="1657868" name="Picture 1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657869" name="Text Box 13"/>
            <p:cNvSpPr txBox="1">
              <a:spLocks noChangeArrowheads="1"/>
            </p:cNvSpPr>
            <p:nvPr/>
          </p:nvSpPr>
          <p:spPr bwMode="auto">
            <a:xfrm>
              <a:off x="4800" y="2640"/>
              <a:ext cx="720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Complete Link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2" name="Rectangle 2"/>
          <p:cNvSpPr>
            <a:spLocks noChangeArrowheads="1"/>
          </p:cNvSpPr>
          <p:nvPr>
            <p:ph type="body" idx="1"/>
          </p:nvPr>
        </p:nvSpPr>
        <p:spPr>
          <a:xfrm>
            <a:off x="457200" y="1066800"/>
            <a:ext cx="8458200" cy="5257800"/>
          </a:xfrm>
        </p:spPr>
        <p:txBody>
          <a:bodyPr/>
          <a:lstStyle/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/>
              <a:t>Determining the</a:t>
            </a:r>
            <a:r>
              <a:rPr lang="en-US" sz="2000">
                <a:solidFill>
                  <a:srgbClr val="FF99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clustering tendency</a:t>
            </a:r>
            <a:r>
              <a:rPr lang="en-US" sz="2000"/>
              <a:t> of a set of data, i.e., distinguishing whether non-random structure actually exists in the data. 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/>
              <a:t>Comparing the results of a cluster analysis to externally known results, e.g., to externally given class labels.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/>
              <a:t>Evaluating how well the results of a cluster analysis fit the data </a:t>
            </a:r>
            <a:r>
              <a:rPr lang="en-US" sz="2000" i="1"/>
              <a:t>without</a:t>
            </a:r>
            <a:r>
              <a:rPr lang="en-US" sz="2000"/>
              <a:t> reference to external information. </a:t>
            </a:r>
          </a:p>
          <a:p>
            <a:pPr marL="990600" lvl="1" indent="-533400">
              <a:buSzTx/>
              <a:buFont typeface="Arial" charset="0"/>
              <a:buNone/>
            </a:pPr>
            <a:r>
              <a:rPr lang="en-US" sz="1800"/>
              <a:t>	- Use only the data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/>
              <a:t>Comparing the results of two different sets of cluster analyses to determine which is better.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/>
              <a:t>Determining the ‘correct’ number of clusters.</a:t>
            </a:r>
          </a:p>
          <a:p>
            <a:pPr marL="533400" indent="-533400"/>
            <a:endParaRPr lang="en-US" sz="2000"/>
          </a:p>
          <a:p>
            <a:pPr marL="533400" indent="-533400">
              <a:buFont typeface="Monotype Sorts" pitchFamily="2" charset="2"/>
              <a:buNone/>
            </a:pPr>
            <a:r>
              <a:rPr lang="en-US" sz="2400"/>
              <a:t>	</a:t>
            </a:r>
            <a:r>
              <a:rPr lang="en-US" sz="2000"/>
              <a:t>For 2, 3, and 4, we can further distinguish whether we want to evaluate the entire clustering or just individual clusters. </a:t>
            </a:r>
          </a:p>
          <a:p>
            <a:pPr marL="533400" indent="-533400"/>
            <a:endParaRPr lang="en-US" sz="2000"/>
          </a:p>
        </p:txBody>
      </p:sp>
      <p:sp>
        <p:nvSpPr>
          <p:cNvPr id="1658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Different Aspects of Cluster Validation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2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6" name="Rectangle 2"/>
          <p:cNvSpPr>
            <a:spLocks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sz="2200"/>
              <a:t>Numerical measures that are applied to judge various aspects of cluster validity, are classified into the following three types.</a:t>
            </a:r>
          </a:p>
          <a:p>
            <a:pPr marL="742950" lvl="1" indent="-285750"/>
            <a:r>
              <a:rPr lang="en-US" sz="2000">
                <a:solidFill>
                  <a:srgbClr val="FF0000"/>
                </a:solidFill>
              </a:rPr>
              <a:t>External Index:</a:t>
            </a:r>
            <a:r>
              <a:rPr lang="en-US" sz="2000"/>
              <a:t> Used to measure the extent to which cluster labels match externally supplied class labels.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1600"/>
              <a:t>Entropy </a:t>
            </a:r>
          </a:p>
          <a:p>
            <a:pPr marL="742950" lvl="1" indent="-285750"/>
            <a:r>
              <a:rPr lang="en-US" sz="2000">
                <a:solidFill>
                  <a:srgbClr val="FF0000"/>
                </a:solidFill>
              </a:rPr>
              <a:t>Internal Index:</a:t>
            </a:r>
            <a:r>
              <a:rPr lang="en-US" sz="2000"/>
              <a:t>  Used to measure the goodness of a clustering structure </a:t>
            </a:r>
            <a:r>
              <a:rPr lang="en-US" sz="2000" i="1"/>
              <a:t>without</a:t>
            </a:r>
            <a:r>
              <a:rPr lang="en-US" sz="2000"/>
              <a:t> respect to external information.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1600"/>
              <a:t>Sum of Squared Error (SSE)</a:t>
            </a:r>
          </a:p>
          <a:p>
            <a:pPr marL="742950" lvl="1" indent="-285750"/>
            <a:r>
              <a:rPr lang="en-US" sz="2000">
                <a:solidFill>
                  <a:srgbClr val="FF0000"/>
                </a:solidFill>
              </a:rPr>
              <a:t>Relative Index:</a:t>
            </a:r>
            <a:r>
              <a:rPr lang="en-US" sz="2000"/>
              <a:t> Used to compare two different clusterings or clusters.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1600"/>
              <a:t>Often an external or internal index is used for this function, e.g., SSE or entropy</a:t>
            </a:r>
          </a:p>
          <a:p>
            <a:pPr marL="342900" indent="-342900"/>
            <a:r>
              <a:rPr lang="en-US" sz="2200"/>
              <a:t>Sometimes these are referred to as </a:t>
            </a:r>
            <a:r>
              <a:rPr lang="en-US" sz="2200">
                <a:solidFill>
                  <a:srgbClr val="FF0000"/>
                </a:solidFill>
              </a:rPr>
              <a:t>criteria</a:t>
            </a:r>
            <a:r>
              <a:rPr lang="en-US" sz="2200"/>
              <a:t> instead of </a:t>
            </a:r>
            <a:r>
              <a:rPr lang="en-US" sz="2200">
                <a:solidFill>
                  <a:srgbClr val="FF0000"/>
                </a:solidFill>
              </a:rPr>
              <a:t>indices</a:t>
            </a:r>
          </a:p>
          <a:p>
            <a:pPr marL="742950" lvl="1" indent="-285750"/>
            <a:r>
              <a:rPr lang="en-US" sz="1800"/>
              <a:t>However, sometimes criterion is the general strategy and index is the numerical measure that implements the criterion.</a:t>
            </a:r>
          </a:p>
        </p:txBody>
      </p:sp>
      <p:sp>
        <p:nvSpPr>
          <p:cNvPr id="1659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Measures of Cluster Validity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533400" indent="-533400"/>
            <a:r>
              <a:rPr lang="en-US" sz="2400"/>
              <a:t>Two matrices </a:t>
            </a:r>
          </a:p>
          <a:p>
            <a:pPr marL="990600" lvl="1" indent="-533400"/>
            <a:r>
              <a:rPr lang="en-US" sz="1800"/>
              <a:t>Proximity Matrix</a:t>
            </a:r>
          </a:p>
          <a:p>
            <a:pPr marL="990600" lvl="1" indent="-533400"/>
            <a:r>
              <a:rPr lang="en-US" sz="1800"/>
              <a:t>“Incidence” Matrix</a:t>
            </a:r>
          </a:p>
          <a:p>
            <a:pPr marL="1371600" lvl="2" indent="-457200"/>
            <a:r>
              <a:rPr lang="en-US" sz="1600"/>
              <a:t>One row and one column for each data point</a:t>
            </a:r>
          </a:p>
          <a:p>
            <a:pPr marL="1371600" lvl="2" indent="-457200"/>
            <a:r>
              <a:rPr lang="en-US" sz="1600"/>
              <a:t>An entry is 1 if the associated pair of points belong to the same cluster</a:t>
            </a:r>
          </a:p>
          <a:p>
            <a:pPr marL="1371600" lvl="2" indent="-457200"/>
            <a:r>
              <a:rPr lang="en-US" sz="1600"/>
              <a:t>An entry is 0 if the associated pair of points belongs to different clusters</a:t>
            </a:r>
          </a:p>
          <a:p>
            <a:pPr marL="533400" indent="-533400"/>
            <a:r>
              <a:rPr lang="en-US" sz="2400"/>
              <a:t>Compute the correlation between the two matrices</a:t>
            </a:r>
          </a:p>
          <a:p>
            <a:pPr marL="990600" lvl="1" indent="-533400"/>
            <a:r>
              <a:rPr lang="en-US" sz="1800"/>
              <a:t>Since the matrices are symmetric, only the correlation between </a:t>
            </a:r>
            <a:br>
              <a:rPr lang="en-US" sz="1800"/>
            </a:br>
            <a:r>
              <a:rPr lang="en-US" sz="1800"/>
              <a:t>n(n-1) / 2 entries needs to be calculated.</a:t>
            </a:r>
          </a:p>
          <a:p>
            <a:pPr marL="533400" indent="-533400"/>
            <a:r>
              <a:rPr lang="en-US" sz="2400"/>
              <a:t>High correlation indicates that points that belong to the same cluster are close to each other. </a:t>
            </a:r>
          </a:p>
          <a:p>
            <a:pPr marL="533400" indent="-533400"/>
            <a:r>
              <a:rPr lang="en-US" sz="2400"/>
              <a:t>Not a good measure for some density or contiguity based clusters.</a:t>
            </a:r>
            <a:endParaRPr lang="en-US" sz="2000"/>
          </a:p>
        </p:txBody>
      </p:sp>
      <p:sp>
        <p:nvSpPr>
          <p:cNvPr id="1660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Measuring Cluster Validity Via Correlation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0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Measuring Cluster Validity Via Correlation</a:t>
            </a:r>
          </a:p>
        </p:txBody>
      </p:sp>
      <p:sp>
        <p:nvSpPr>
          <p:cNvPr id="166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Correlation of incidence and proximity matrices for the K-means clusterings of the following two data sets. </a:t>
            </a:r>
          </a:p>
          <a:p>
            <a:endParaRPr lang="en-US"/>
          </a:p>
        </p:txBody>
      </p:sp>
      <p:pic>
        <p:nvPicPr>
          <p:cNvPr id="16619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788" y="2667000"/>
            <a:ext cx="3656012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619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8788" y="2667000"/>
            <a:ext cx="3656012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61958" name="Text Box 6"/>
          <p:cNvSpPr txBox="1">
            <a:spLocks noChangeArrowheads="1"/>
          </p:cNvSpPr>
          <p:nvPr/>
        </p:nvSpPr>
        <p:spPr bwMode="auto">
          <a:xfrm>
            <a:off x="1373188" y="5867400"/>
            <a:ext cx="2362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Corr = -0.9235</a:t>
            </a:r>
          </a:p>
        </p:txBody>
      </p:sp>
      <p:sp>
        <p:nvSpPr>
          <p:cNvPr id="1661959" name="Text Box 7"/>
          <p:cNvSpPr txBox="1">
            <a:spLocks noChangeArrowheads="1"/>
          </p:cNvSpPr>
          <p:nvPr/>
        </p:nvSpPr>
        <p:spPr bwMode="auto">
          <a:xfrm>
            <a:off x="5030788" y="5867400"/>
            <a:ext cx="2362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Corr = -0.5810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/>
          <p:cNvSpPr>
            <a:spLocks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sz="2600"/>
              <a:t>Order the similarity matrix with respect to cluster labels and inspect visually. </a:t>
            </a:r>
          </a:p>
          <a:p>
            <a:pPr marL="342900" indent="-342900"/>
            <a:endParaRPr lang="en-US" sz="2600"/>
          </a:p>
        </p:txBody>
      </p:sp>
      <p:sp>
        <p:nvSpPr>
          <p:cNvPr id="166297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sz="2800"/>
              <a:t>Using Similarity Matrix for Cluster Validation</a:t>
            </a:r>
          </a:p>
        </p:txBody>
      </p:sp>
      <p:pic>
        <p:nvPicPr>
          <p:cNvPr id="16629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4413"/>
            <a:ext cx="4268788" cy="3201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629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08213"/>
            <a:ext cx="4268788" cy="3201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sz="2800"/>
              <a:t>Other Distinctions Between Sets of Clusters</a:t>
            </a:r>
          </a:p>
        </p:txBody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/>
              <a:t>Exclusive versus non-exclusive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In non-exclusive clusterings, points may belong to multiple clusters.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Can represent multiple classes or ‘border’ points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/>
              <a:t>Fuzzy versus non-fuzzy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In fuzzy clustering, a point belongs to every cluster with some weight between 0 and 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Weights must sum to 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Probabilistic clustering has similar characteristics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/>
              <a:t>Partial versus complete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In some cases, we only want to cluster some of the data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/>
              <a:t>Heterogeneous versus homogeneous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000"/>
              <a:t>Cluster of widely different sizes, shapes, and densities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Using Similarity Matrix for Cluster Validation</a:t>
            </a:r>
          </a:p>
        </p:txBody>
      </p:sp>
      <p:sp>
        <p:nvSpPr>
          <p:cNvPr id="166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Clusters in random data are not so crisp</a:t>
            </a:r>
          </a:p>
          <a:p>
            <a:endParaRPr lang="en-US"/>
          </a:p>
        </p:txBody>
      </p:sp>
      <p:pic>
        <p:nvPicPr>
          <p:cNvPr id="16640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87563"/>
            <a:ext cx="3656013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64005" name="Text Box 5"/>
          <p:cNvSpPr txBox="1">
            <a:spLocks noChangeArrowheads="1"/>
          </p:cNvSpPr>
          <p:nvPr/>
        </p:nvSpPr>
        <p:spPr bwMode="auto">
          <a:xfrm>
            <a:off x="3429000" y="5287963"/>
            <a:ext cx="289560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/>
              <a:t>DBSCAN</a:t>
            </a:r>
          </a:p>
        </p:txBody>
      </p:sp>
      <p:pic>
        <p:nvPicPr>
          <p:cNvPr id="16640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087563"/>
            <a:ext cx="3656013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5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788" y="2011363"/>
            <a:ext cx="3656012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65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Using Similarity Matrix for Cluster Validation</a:t>
            </a:r>
          </a:p>
        </p:txBody>
      </p:sp>
      <p:sp>
        <p:nvSpPr>
          <p:cNvPr id="16650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Clusters in random data are not so crisp</a:t>
            </a:r>
          </a:p>
          <a:p>
            <a:endParaRPr lang="en-US"/>
          </a:p>
        </p:txBody>
      </p:sp>
      <p:sp>
        <p:nvSpPr>
          <p:cNvPr id="1665029" name="Text Box 5"/>
          <p:cNvSpPr txBox="1">
            <a:spLocks noChangeArrowheads="1"/>
          </p:cNvSpPr>
          <p:nvPr/>
        </p:nvSpPr>
        <p:spPr bwMode="auto">
          <a:xfrm>
            <a:off x="3505200" y="5211763"/>
            <a:ext cx="289560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/>
              <a:t>K-means</a:t>
            </a:r>
          </a:p>
        </p:txBody>
      </p:sp>
      <p:pic>
        <p:nvPicPr>
          <p:cNvPr id="1665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3588" y="2006600"/>
            <a:ext cx="3656012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Using Similarity Matrix for Cluster Validation</a:t>
            </a:r>
          </a:p>
        </p:txBody>
      </p:sp>
      <p:sp>
        <p:nvSpPr>
          <p:cNvPr id="166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Clusters in random data are not so crisp</a:t>
            </a:r>
          </a:p>
          <a:p>
            <a:endParaRPr lang="en-US"/>
          </a:p>
        </p:txBody>
      </p:sp>
      <p:pic>
        <p:nvPicPr>
          <p:cNvPr id="1666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3588" y="2082800"/>
            <a:ext cx="3656012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66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788" y="2082800"/>
            <a:ext cx="3656012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66054" name="Text Box 6"/>
          <p:cNvSpPr txBox="1">
            <a:spLocks noChangeArrowheads="1"/>
          </p:cNvSpPr>
          <p:nvPr/>
        </p:nvSpPr>
        <p:spPr bwMode="auto">
          <a:xfrm>
            <a:off x="3505200" y="5287963"/>
            <a:ext cx="289560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/>
              <a:t>Complete Link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Using Similarity Matrix for Cluster Validation</a:t>
            </a:r>
            <a:endParaRPr lang="en-US"/>
          </a:p>
        </p:txBody>
      </p:sp>
      <p:pic>
        <p:nvPicPr>
          <p:cNvPr id="1667075" name="Picture 3"/>
          <p:cNvPicPr>
            <a:picLocks noChangeAspect="1" noChangeArrowheads="1"/>
          </p:cNvPicPr>
          <p:nvPr/>
        </p:nvPicPr>
        <p:blipFill>
          <a:blip r:embed="rId2"/>
          <a:srcRect l="14105" t="18518" r="12798" b="20370"/>
          <a:stretch>
            <a:fillRect/>
          </a:stretch>
        </p:blipFill>
        <p:spPr bwMode="auto">
          <a:xfrm>
            <a:off x="228600" y="1905000"/>
            <a:ext cx="4800600" cy="2779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67076" name="Text Box 4"/>
          <p:cNvSpPr txBox="1">
            <a:spLocks noChangeArrowheads="1"/>
          </p:cNvSpPr>
          <p:nvPr/>
        </p:nvSpPr>
        <p:spPr bwMode="auto">
          <a:xfrm>
            <a:off x="3429000" y="4876800"/>
            <a:ext cx="28956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/>
              <a:t>DBSCAN</a:t>
            </a:r>
          </a:p>
        </p:txBody>
      </p:sp>
      <p:pic>
        <p:nvPicPr>
          <p:cNvPr id="1667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600200"/>
            <a:ext cx="4259263" cy="3195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098" name="Rectangle 2"/>
          <p:cNvSpPr>
            <a:spLocks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sz="2400"/>
              <a:t>Clusters in more complicated figures aren’t well separated</a:t>
            </a:r>
          </a:p>
          <a:p>
            <a:pPr marL="342900" indent="-342900"/>
            <a:r>
              <a:rPr lang="en-US" sz="2200"/>
              <a:t>Internal Index:  Used to measure the goodness of a clustering structure without respect to external information</a:t>
            </a:r>
          </a:p>
          <a:p>
            <a:pPr marL="742950" lvl="1" indent="-285750"/>
            <a:r>
              <a:rPr lang="en-US" sz="2000"/>
              <a:t>SSE</a:t>
            </a:r>
          </a:p>
          <a:p>
            <a:pPr marL="342900" indent="-342900"/>
            <a:r>
              <a:rPr lang="en-US" sz="2400"/>
              <a:t>SSE is good for comparing two clusterings or two clusters (average SSE).</a:t>
            </a:r>
          </a:p>
          <a:p>
            <a:pPr marL="342900" indent="-342900"/>
            <a:r>
              <a:rPr lang="en-US" sz="2400"/>
              <a:t>Can also be used to estimate the number of clusters</a:t>
            </a:r>
          </a:p>
          <a:p>
            <a:pPr marL="342900" indent="-342900">
              <a:buFont typeface="Monotype Sorts" pitchFamily="2" charset="2"/>
              <a:buNone/>
            </a:pPr>
            <a:endParaRPr lang="en-US" sz="2400"/>
          </a:p>
          <a:p>
            <a:pPr marL="342900" indent="-342900"/>
            <a:endParaRPr lang="en-US" sz="2400"/>
          </a:p>
        </p:txBody>
      </p:sp>
      <p:sp>
        <p:nvSpPr>
          <p:cNvPr id="1668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 Measures: SSE</a:t>
            </a:r>
          </a:p>
        </p:txBody>
      </p:sp>
      <p:pic>
        <p:nvPicPr>
          <p:cNvPr id="1668100" name="Picture 4"/>
          <p:cNvPicPr>
            <a:picLocks noChangeAspect="1" noChangeArrowheads="1"/>
          </p:cNvPicPr>
          <p:nvPr/>
        </p:nvPicPr>
        <p:blipFill>
          <a:blip r:embed="rId2"/>
          <a:srcRect t="5556"/>
          <a:stretch>
            <a:fillRect/>
          </a:stretch>
        </p:blipFill>
        <p:spPr bwMode="auto">
          <a:xfrm>
            <a:off x="5030788" y="3810000"/>
            <a:ext cx="3656012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68101" name="Picture 5"/>
          <p:cNvPicPr>
            <a:picLocks noChangeAspect="1" noChangeArrowheads="1"/>
          </p:cNvPicPr>
          <p:nvPr/>
        </p:nvPicPr>
        <p:blipFill>
          <a:blip r:embed="rId3"/>
          <a:srcRect t="5556" b="5556"/>
          <a:stretch>
            <a:fillRect/>
          </a:stretch>
        </p:blipFill>
        <p:spPr bwMode="auto">
          <a:xfrm>
            <a:off x="762000" y="3886200"/>
            <a:ext cx="3656013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 Measures: SSE</a:t>
            </a:r>
          </a:p>
        </p:txBody>
      </p:sp>
      <p:sp>
        <p:nvSpPr>
          <p:cNvPr id="166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SSE curve for a more complicated data set</a:t>
            </a:r>
          </a:p>
          <a:p>
            <a:endParaRPr lang="en-US"/>
          </a:p>
        </p:txBody>
      </p:sp>
      <p:pic>
        <p:nvPicPr>
          <p:cNvPr id="1669124" name="Picture 4"/>
          <p:cNvPicPr>
            <a:picLocks noChangeAspect="1" noChangeArrowheads="1"/>
          </p:cNvPicPr>
          <p:nvPr/>
        </p:nvPicPr>
        <p:blipFill>
          <a:blip r:embed="rId2"/>
          <a:srcRect l="14105" t="18518" r="12798" b="20370"/>
          <a:stretch>
            <a:fillRect/>
          </a:stretch>
        </p:blipFill>
        <p:spPr bwMode="auto">
          <a:xfrm>
            <a:off x="533400" y="2528888"/>
            <a:ext cx="4343400" cy="251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69125" name="Text Box 5"/>
          <p:cNvSpPr txBox="1">
            <a:spLocks noChangeArrowheads="1"/>
          </p:cNvSpPr>
          <p:nvPr/>
        </p:nvSpPr>
        <p:spPr bwMode="auto">
          <a:xfrm>
            <a:off x="4495800" y="5424488"/>
            <a:ext cx="42672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SSE of clusters found using K-means</a:t>
            </a:r>
          </a:p>
        </p:txBody>
      </p:sp>
      <p:pic>
        <p:nvPicPr>
          <p:cNvPr id="16691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147888"/>
            <a:ext cx="4259263" cy="3195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46" name="Rectangle 2"/>
          <p:cNvSpPr>
            <a:spLocks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533400" indent="-533400"/>
            <a:r>
              <a:rPr lang="en-US" sz="2400"/>
              <a:t>Need a framework to interpret any measure. </a:t>
            </a:r>
          </a:p>
          <a:p>
            <a:pPr marL="990600" lvl="1" indent="-533400"/>
            <a:r>
              <a:rPr lang="en-US" sz="1800"/>
              <a:t>For example, if our measure of evaluation has the value, 10, is that good, fair, or poor?</a:t>
            </a:r>
          </a:p>
          <a:p>
            <a:pPr marL="533400" indent="-533400"/>
            <a:r>
              <a:rPr lang="en-US" sz="2400"/>
              <a:t>Statistics provide a framework for cluster validity</a:t>
            </a:r>
          </a:p>
          <a:p>
            <a:pPr marL="990600" lvl="1" indent="-533400"/>
            <a:r>
              <a:rPr lang="en-US" sz="1800"/>
              <a:t>The more “atypical” a clustering result is, the more likely it represents valid structure in the data</a:t>
            </a:r>
          </a:p>
          <a:p>
            <a:pPr marL="990600" lvl="1" indent="-533400"/>
            <a:r>
              <a:rPr lang="en-US" sz="1800"/>
              <a:t>Can compare the values of an index that result from random data or clusterings to those of a clustering result.</a:t>
            </a:r>
          </a:p>
          <a:p>
            <a:pPr marL="1371600" lvl="2" indent="-457200"/>
            <a:r>
              <a:rPr lang="en-US" sz="1600"/>
              <a:t>If the value of the index is unlikely, then the cluster results are valid</a:t>
            </a:r>
          </a:p>
          <a:p>
            <a:pPr marL="990600" lvl="1" indent="-533400"/>
            <a:r>
              <a:rPr lang="en-US" sz="1800"/>
              <a:t>These approaches are more complicated and harder to understand.</a:t>
            </a:r>
          </a:p>
          <a:p>
            <a:pPr marL="533400" indent="-533400"/>
            <a:r>
              <a:rPr lang="en-US" sz="2400"/>
              <a:t>For comparing the results of two different sets of cluster analyses, a framework is less necessary.</a:t>
            </a:r>
          </a:p>
          <a:p>
            <a:pPr marL="990600" lvl="1" indent="-533400"/>
            <a:r>
              <a:rPr lang="en-US" sz="1800"/>
              <a:t>However, there is the question of whether the difference between two index values is significant</a:t>
            </a:r>
          </a:p>
          <a:p>
            <a:pPr marL="533400" indent="-533400"/>
            <a:endParaRPr lang="en-US" sz="2000"/>
          </a:p>
        </p:txBody>
      </p:sp>
      <p:sp>
        <p:nvSpPr>
          <p:cNvPr id="1670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Framework for Cluster Validity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46" grpId="0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170" name="Rectangle 2"/>
          <p:cNvSpPr>
            <a:spLocks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sz="3200"/>
              <a:t>Example</a:t>
            </a:r>
          </a:p>
          <a:p>
            <a:pPr marL="742950" lvl="1" indent="-285750"/>
            <a:r>
              <a:rPr lang="en-US" sz="2000"/>
              <a:t>Compare SSE of 0.005 against three clusters in random data</a:t>
            </a:r>
          </a:p>
          <a:p>
            <a:pPr marL="742950" lvl="1" indent="-285750"/>
            <a:r>
              <a:rPr lang="en-US" sz="2000"/>
              <a:t>Histogram shows SSE of three clusters in 500 sets of random data points of size 100 distributed over the range 0.2 – 0.8 for x and y values</a:t>
            </a:r>
          </a:p>
          <a:p>
            <a:pPr marL="742950" lvl="1" indent="-285750">
              <a:buFont typeface="Arial" charset="0"/>
              <a:buNone/>
            </a:pPr>
            <a:endParaRPr lang="en-US" sz="2000"/>
          </a:p>
        </p:txBody>
      </p:sp>
      <p:sp>
        <p:nvSpPr>
          <p:cNvPr id="1671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Statistical Framework for SSE</a:t>
            </a:r>
            <a:endParaRPr lang="en-US"/>
          </a:p>
        </p:txBody>
      </p:sp>
      <p:grpSp>
        <p:nvGrpSpPr>
          <p:cNvPr id="1671172" name="Group 4"/>
          <p:cNvGrpSpPr>
            <a:grpSpLocks/>
          </p:cNvGrpSpPr>
          <p:nvPr/>
        </p:nvGrpSpPr>
        <p:grpSpPr bwMode="auto">
          <a:xfrm>
            <a:off x="457200" y="3200400"/>
            <a:ext cx="7848600" cy="3124200"/>
            <a:chOff x="288" y="1488"/>
            <a:chExt cx="4944" cy="1968"/>
          </a:xfrm>
        </p:grpSpPr>
        <p:pic>
          <p:nvPicPr>
            <p:cNvPr id="1671173" name="Picture 5"/>
            <p:cNvPicPr>
              <a:picLocks noChangeAspect="1" noChangeArrowheads="1"/>
            </p:cNvPicPr>
            <p:nvPr/>
          </p:nvPicPr>
          <p:blipFill>
            <a:blip r:embed="rId2"/>
            <a:srcRect t="4810"/>
            <a:stretch>
              <a:fillRect/>
            </a:stretch>
          </p:blipFill>
          <p:spPr bwMode="auto">
            <a:xfrm>
              <a:off x="2543" y="1536"/>
              <a:ext cx="2689" cy="19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671174" name="Picture 6"/>
            <p:cNvPicPr>
              <a:picLocks noChangeAspect="1" noChangeArrowheads="1"/>
            </p:cNvPicPr>
            <p:nvPr/>
          </p:nvPicPr>
          <p:blipFill>
            <a:blip r:embed="rId3"/>
            <a:srcRect l="10710" t="4759"/>
            <a:stretch>
              <a:fillRect/>
            </a:stretch>
          </p:blipFill>
          <p:spPr bwMode="auto">
            <a:xfrm>
              <a:off x="288" y="1488"/>
              <a:ext cx="2401" cy="19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671175" name="Rectangle 7"/>
            <p:cNvSpPr>
              <a:spLocks noChangeArrowheads="1"/>
            </p:cNvSpPr>
            <p:nvPr/>
          </p:nvSpPr>
          <p:spPr bwMode="auto">
            <a:xfrm>
              <a:off x="912" y="1872"/>
              <a:ext cx="960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194" name="Rectangle 2"/>
          <p:cNvSpPr>
            <a:spLocks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sz="2600"/>
              <a:t>Correlation of incidence and proximity matrices for the K-means clusterings of the following two data sets. </a:t>
            </a:r>
          </a:p>
          <a:p>
            <a:pPr marL="342900" indent="-342900"/>
            <a:endParaRPr lang="en-US" sz="2600"/>
          </a:p>
        </p:txBody>
      </p:sp>
      <p:sp>
        <p:nvSpPr>
          <p:cNvPr id="167219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sz="2800"/>
              <a:t>Statistical Framework for Correlation</a:t>
            </a:r>
          </a:p>
        </p:txBody>
      </p:sp>
      <p:pic>
        <p:nvPicPr>
          <p:cNvPr id="1672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590800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672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592388"/>
            <a:ext cx="3043238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72198" name="Text Box 6"/>
          <p:cNvSpPr txBox="1">
            <a:spLocks noChangeArrowheads="1"/>
          </p:cNvSpPr>
          <p:nvPr/>
        </p:nvSpPr>
        <p:spPr bwMode="auto">
          <a:xfrm>
            <a:off x="685800" y="5257800"/>
            <a:ext cx="2362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Corr = -0.9235</a:t>
            </a:r>
          </a:p>
        </p:txBody>
      </p:sp>
      <p:sp>
        <p:nvSpPr>
          <p:cNvPr id="1672199" name="Text Box 7"/>
          <p:cNvSpPr txBox="1">
            <a:spLocks noChangeArrowheads="1"/>
          </p:cNvSpPr>
          <p:nvPr/>
        </p:nvSpPr>
        <p:spPr bwMode="auto">
          <a:xfrm>
            <a:off x="3429000" y="5257800"/>
            <a:ext cx="2362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Corr = -0.5810</a:t>
            </a:r>
          </a:p>
        </p:txBody>
      </p:sp>
      <p:pic>
        <p:nvPicPr>
          <p:cNvPr id="167220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2133600"/>
            <a:ext cx="3656013" cy="2741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218" name="Rectangle 2"/>
          <p:cNvSpPr>
            <a:spLocks noChangeArrowheads="1"/>
          </p:cNvSpPr>
          <p:nvPr>
            <p:ph type="body" idx="1"/>
          </p:nvPr>
        </p:nvSpPr>
        <p:spPr>
          <a:xfrm>
            <a:off x="457200" y="990600"/>
            <a:ext cx="8458200" cy="54864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</a:rPr>
              <a:t>Cluster Cohesion</a:t>
            </a:r>
            <a:r>
              <a:rPr lang="en-US">
                <a:solidFill>
                  <a:srgbClr val="FF9900"/>
                </a:solidFill>
              </a:rPr>
              <a:t>:</a:t>
            </a:r>
            <a:r>
              <a:rPr lang="en-US"/>
              <a:t> Measures how closely related are objects in a cluster</a:t>
            </a:r>
          </a:p>
          <a:p>
            <a:pPr marL="742950" lvl="1" indent="-285750"/>
            <a:r>
              <a:rPr lang="en-US" sz="2000"/>
              <a:t>Example: SSE</a:t>
            </a:r>
          </a:p>
          <a:p>
            <a:pPr marL="342900" indent="-342900"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</a:rPr>
              <a:t>Cluster Separation</a:t>
            </a:r>
            <a:r>
              <a:rPr lang="en-US"/>
              <a:t>: Measure how distinct or well-separated a cluster is from other clusters</a:t>
            </a:r>
          </a:p>
          <a:p>
            <a:pPr marL="342900" indent="-342900"/>
            <a:r>
              <a:rPr lang="en-US" sz="2400"/>
              <a:t>Example: Squared Error</a:t>
            </a:r>
          </a:p>
          <a:p>
            <a:pPr marL="742950" lvl="1" indent="-285750"/>
            <a:r>
              <a:rPr lang="en-US" sz="2000"/>
              <a:t>Cohesion is measured by the within cluster sum of squares (SSE)</a:t>
            </a:r>
          </a:p>
          <a:p>
            <a:pPr marL="742950" lvl="1" indent="-285750"/>
            <a:endParaRPr lang="en-US" sz="2000"/>
          </a:p>
          <a:p>
            <a:pPr marL="742950" lvl="1" indent="-285750"/>
            <a:endParaRPr lang="en-US" sz="2000"/>
          </a:p>
          <a:p>
            <a:pPr marL="742950" lvl="1" indent="-285750"/>
            <a:r>
              <a:rPr lang="en-US" sz="2000"/>
              <a:t>Separation is measured by the between cluster sum of squares</a:t>
            </a:r>
          </a:p>
          <a:p>
            <a:pPr marL="742950" lvl="1" indent="-285750"/>
            <a:endParaRPr lang="en-US" sz="2000"/>
          </a:p>
          <a:p>
            <a:pPr marL="1143000" lvl="2" indent="-228600"/>
            <a:endParaRPr lang="en-US" sz="1800"/>
          </a:p>
          <a:p>
            <a:pPr lvl="3"/>
            <a:r>
              <a:rPr lang="en-US" sz="1800"/>
              <a:t>Where |C</a:t>
            </a:r>
            <a:r>
              <a:rPr lang="en-US" sz="1800" baseline="-25000"/>
              <a:t>i</a:t>
            </a:r>
            <a:r>
              <a:rPr lang="en-US" sz="1800"/>
              <a:t>| is the size of cluster i </a:t>
            </a:r>
          </a:p>
          <a:p>
            <a:pPr marL="742950" lvl="1" indent="-285750">
              <a:buFont typeface="Arial" charset="0"/>
              <a:buNone/>
            </a:pPr>
            <a:endParaRPr lang="en-US" sz="2000"/>
          </a:p>
        </p:txBody>
      </p:sp>
      <p:sp>
        <p:nvSpPr>
          <p:cNvPr id="1673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Internal Measures: Cohesion and Separation</a:t>
            </a:r>
          </a:p>
        </p:txBody>
      </p:sp>
      <p:graphicFrame>
        <p:nvGraphicFramePr>
          <p:cNvPr id="1692672" name="Object 0"/>
          <p:cNvGraphicFramePr>
            <a:graphicFrameLocks noChangeAspect="1"/>
          </p:cNvGraphicFramePr>
          <p:nvPr/>
        </p:nvGraphicFramePr>
        <p:xfrm>
          <a:off x="1676400" y="3894138"/>
          <a:ext cx="3294063" cy="906462"/>
        </p:xfrm>
        <a:graphic>
          <a:graphicData uri="http://schemas.openxmlformats.org/presentationml/2006/ole">
            <p:oleObj spid="_x0000_s1692672" name="Equation" r:id="rId3" imgW="1384200" imgH="380880" progId="Equation.3">
              <p:embed/>
            </p:oleObj>
          </a:graphicData>
        </a:graphic>
      </p:graphicFrame>
      <p:graphicFrame>
        <p:nvGraphicFramePr>
          <p:cNvPr id="1692673" name="Object 1"/>
          <p:cNvGraphicFramePr>
            <a:graphicFrameLocks noChangeAspect="1"/>
          </p:cNvGraphicFramePr>
          <p:nvPr/>
        </p:nvGraphicFramePr>
        <p:xfrm>
          <a:off x="1630363" y="5356225"/>
          <a:ext cx="3322637" cy="815975"/>
        </p:xfrm>
        <a:graphic>
          <a:graphicData uri="http://schemas.openxmlformats.org/presentationml/2006/ole">
            <p:oleObj spid="_x0000_s1692673" name="Equation" r:id="rId4" imgW="139680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146479310</TotalTime>
  <Pages>3</Pages>
  <Words>4019</Words>
  <Application>Microsoft PowerPoint 4.0</Application>
  <PresentationFormat>On-screen Show (4:3)</PresentationFormat>
  <Paragraphs>845</Paragraphs>
  <Slides>104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104</vt:i4>
      </vt:variant>
    </vt:vector>
  </HeadingPairs>
  <TitlesOfParts>
    <vt:vector size="117" baseType="lpstr">
      <vt:lpstr>Times New Roman</vt:lpstr>
      <vt:lpstr>Tahoma</vt:lpstr>
      <vt:lpstr>Arial</vt:lpstr>
      <vt:lpstr>Monotype Sorts</vt:lpstr>
      <vt:lpstr>Wingdings</vt:lpstr>
      <vt:lpstr>Symbol</vt:lpstr>
      <vt:lpstr>LC.BRev.FY97</vt:lpstr>
      <vt:lpstr>Microsoft Visio Drawing</vt:lpstr>
      <vt:lpstr>Microsoft Word Document</vt:lpstr>
      <vt:lpstr>Bitmap Image</vt:lpstr>
      <vt:lpstr>Microsoft Equation 3.0</vt:lpstr>
      <vt:lpstr>Microsoft Excel Worksheet</vt:lpstr>
      <vt:lpstr>Microsoft Photo Editor 3.0 Photo</vt:lpstr>
      <vt:lpstr>Data Mining Cluster Analysis: Basic Concepts  and Algorithms</vt:lpstr>
      <vt:lpstr>What is Cluster Analysis?</vt:lpstr>
      <vt:lpstr>Applications of Cluster Analysis</vt:lpstr>
      <vt:lpstr>What is not Cluster Analysis?</vt:lpstr>
      <vt:lpstr>Notion of a Cluster can be Ambiguous</vt:lpstr>
      <vt:lpstr>Types of Clusterings</vt:lpstr>
      <vt:lpstr>Partitional Clustering</vt:lpstr>
      <vt:lpstr>Hierarchical Clustering</vt:lpstr>
      <vt:lpstr>Other Distinctions Between Sets of Clusters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Clusters: Conceptual Clusters</vt:lpstr>
      <vt:lpstr>Types of Clusters: Objective Function</vt:lpstr>
      <vt:lpstr>Types of Clusters: Objective Function …</vt:lpstr>
      <vt:lpstr>Characteristics of the Input Data Are Important</vt:lpstr>
      <vt:lpstr>Clustering Algorithms</vt:lpstr>
      <vt:lpstr>K-means Clustering</vt:lpstr>
      <vt:lpstr>K-means Clustering – Details</vt:lpstr>
      <vt:lpstr>Two different K-means Clusterings</vt:lpstr>
      <vt:lpstr>Importance of Choosing Initial Centroids</vt:lpstr>
      <vt:lpstr>Importance of Choosing Initial Centroids</vt:lpstr>
      <vt:lpstr>Evaluating K-means Clusters</vt:lpstr>
      <vt:lpstr>Importance of Choosing Initial Centroids …</vt:lpstr>
      <vt:lpstr>Importance of Choosing Initial Centroids …</vt:lpstr>
      <vt:lpstr>Problems with Selecting Initial Points</vt:lpstr>
      <vt:lpstr>10 Clusters Example</vt:lpstr>
      <vt:lpstr>10 Clusters Example</vt:lpstr>
      <vt:lpstr>10 Clusters Example</vt:lpstr>
      <vt:lpstr>10 Clusters Example</vt:lpstr>
      <vt:lpstr>Solutions to Initial Centroids Problem</vt:lpstr>
      <vt:lpstr>Handling Empty Clusters</vt:lpstr>
      <vt:lpstr>Updating Centers Incrementally</vt:lpstr>
      <vt:lpstr>Pre-processing and Post-processing</vt:lpstr>
      <vt:lpstr>Bisecting K-means</vt:lpstr>
      <vt:lpstr>Bisecting K-means Example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Hierarchical Clustering </vt:lpstr>
      <vt:lpstr>Strengths of 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Cluster Similarity: MIN or Single Link </vt:lpstr>
      <vt:lpstr>Hierarchical Clustering: MIN</vt:lpstr>
      <vt:lpstr>Strength of MIN</vt:lpstr>
      <vt:lpstr>Limitations of MIN</vt:lpstr>
      <vt:lpstr>Cluster Similarity: MAX or Complete Linkage</vt:lpstr>
      <vt:lpstr>Hierarchical Clustering: MAX</vt:lpstr>
      <vt:lpstr>Strength of MAX</vt:lpstr>
      <vt:lpstr>Limitations of MAX</vt:lpstr>
      <vt:lpstr>Cluster Similarity: 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 Time and Space requirements</vt:lpstr>
      <vt:lpstr>Hierarchical Clustering:  Problems and Limitations</vt:lpstr>
      <vt:lpstr>MST: Divisive Hierarchical Clustering</vt:lpstr>
      <vt:lpstr>MST: Divisive Hierarchical Clustering</vt:lpstr>
      <vt:lpstr>DBSCAN</vt:lpstr>
      <vt:lpstr>DBSCAN: Core, Border, and Noise Points</vt:lpstr>
      <vt:lpstr>DBSCAN Algorithm</vt:lpstr>
      <vt:lpstr>DBSCAN: Core, Border and Noise Points</vt:lpstr>
      <vt:lpstr>When DBSCAN Works Well</vt:lpstr>
      <vt:lpstr>When DBSCAN Does NOT Work Well</vt:lpstr>
      <vt:lpstr>DBSCAN: Determining EPS and MinPts</vt:lpstr>
      <vt:lpstr>Cluster Validity </vt:lpstr>
      <vt:lpstr>Clusters found in Random Data</vt:lpstr>
      <vt:lpstr>Different Aspects of Cluster Validation</vt:lpstr>
      <vt:lpstr>Measures of Cluster Validity</vt:lpstr>
      <vt:lpstr>Measuring Cluster Validity Via Correlation</vt:lpstr>
      <vt:lpstr>Measuring Cluster Validity Via Correlation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Internal Measures: SSE</vt:lpstr>
      <vt:lpstr>Internal Measures: SSE</vt:lpstr>
      <vt:lpstr>Framework for Cluster Validity</vt:lpstr>
      <vt:lpstr>Statistical Framework for SSE</vt:lpstr>
      <vt:lpstr>Statistical Framework for Correlation</vt:lpstr>
      <vt:lpstr>Internal Measures: Cohesion and Separation</vt:lpstr>
      <vt:lpstr>Internal Measures: Cohesion and Separation</vt:lpstr>
      <vt:lpstr>Internal Measures: Cohesion and Separation</vt:lpstr>
      <vt:lpstr>Internal Measures: Silhouette Coefficient</vt:lpstr>
      <vt:lpstr>External Measures of Cluster Validity: Entropy and Purity</vt:lpstr>
      <vt:lpstr>Final Comment on Cluster Validity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Pabitra Mitra</cp:lastModifiedBy>
  <cp:revision>453</cp:revision>
  <cp:lastPrinted>2001-08-28T17:59:37Z</cp:lastPrinted>
  <dcterms:created xsi:type="dcterms:W3CDTF">1998-03-18T13:44:31Z</dcterms:created>
  <dcterms:modified xsi:type="dcterms:W3CDTF">2016-10-23T07:03:18Z</dcterms:modified>
</cp:coreProperties>
</file>