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2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 autoAdjust="0"/>
    <p:restoredTop sz="94694"/>
  </p:normalViewPr>
  <p:slideViewPr>
    <p:cSldViewPr snapToGrid="0" snapToObjects="1">
      <p:cViewPr varScale="1">
        <p:scale>
          <a:sx n="135" d="100"/>
          <a:sy n="135" d="100"/>
        </p:scale>
        <p:origin x="184" y="600"/>
      </p:cViewPr>
      <p:guideLst>
        <p:guide orient="horz" pos="1620"/>
        <p:guide pos="32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56BD7-BCF0-1F42-8AD8-6A872CDE9145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A2814-4DB3-D944-9E22-F4054CCA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6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skip this slide in the lecture, but I included it in case you still want it in the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A2814-4DB3-D944-9E22-F4054CCA9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A2814-4DB3-D944-9E22-F4054CCA9A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A2814-4DB3-D944-9E22-F4054CCA9A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A2814-4DB3-D944-9E22-F4054CCA9A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didn’t go over these last three slides, but it might have been just from running out of time, so I included them just in case!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A2814-4DB3-D944-9E22-F4054CCA9A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42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Lecture didn’t go over these last three slides, but it might have been just from running out of time, so I included them just in case!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A2814-4DB3-D944-9E22-F4054CCA9A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3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Lecture didn’t go over these last three slides, but it might have been just from running out of time, so I included them just in case!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A2814-4DB3-D944-9E22-F4054CCA9A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168" y="1597819"/>
            <a:ext cx="8234832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184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5/4/22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806" y="1028699"/>
            <a:ext cx="2222412" cy="6238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7432" y="1028699"/>
            <a:ext cx="5486400" cy="40124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2806" y="1723466"/>
            <a:ext cx="2222412" cy="28517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3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18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818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1206" y="1200151"/>
            <a:ext cx="381031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3922" y="1200151"/>
            <a:ext cx="380129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69" y="1151335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069" y="1631156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084763" y="1148899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084763" y="1628720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41" y="204787"/>
            <a:ext cx="3008313" cy="6683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414" y="204788"/>
            <a:ext cx="471180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341" y="1010298"/>
            <a:ext cx="3008313" cy="3584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06" y="3600450"/>
            <a:ext cx="776401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206" y="187627"/>
            <a:ext cx="7764012" cy="3358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1206" y="4025503"/>
            <a:ext cx="7764012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5/4/22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64856" y="-1"/>
            <a:ext cx="8379144" cy="9237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09169" cy="5143500"/>
          </a:xfrm>
          <a:prstGeom prst="rect">
            <a:avLst/>
          </a:prstGeom>
          <a:gradFill flip="none" rotWithShape="1">
            <a:gsLst>
              <a:gs pos="26000">
                <a:schemeClr val="tx2"/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070" y="141035"/>
            <a:ext cx="7735148" cy="659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70" y="923701"/>
            <a:ext cx="7735148" cy="367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32" y="4767263"/>
            <a:ext cx="8160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5/4/22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61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UA_Logo_reversed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2" y="181507"/>
            <a:ext cx="736665" cy="5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7" r:id="rId10"/>
    <p:sldLayoutId id="2147493465" r:id="rId11"/>
    <p:sldLayoutId id="214749346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Environment</a:t>
            </a:r>
          </a:p>
        </p:txBody>
      </p:sp>
    </p:spTree>
    <p:extLst>
      <p:ext uri="{BB962C8B-B14F-4D97-AF65-F5344CB8AC3E}">
        <p14:creationId xmlns:p14="http://schemas.microsoft.com/office/powerpoint/2010/main" val="285772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CB34-5A91-41B3-538C-85274F9B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024228"/>
            <a:ext cx="7735148" cy="39782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Integrated collection of concepts for describing data, relationships between data, and constraints on the data in an organization.</a:t>
            </a:r>
          </a:p>
          <a:p>
            <a:r>
              <a:rPr lang="en-US" dirty="0"/>
              <a:t>Data Model comprises:</a:t>
            </a:r>
          </a:p>
          <a:p>
            <a:pPr lvl="1"/>
            <a:r>
              <a:rPr lang="en-US" dirty="0"/>
              <a:t>a structural part;</a:t>
            </a:r>
          </a:p>
          <a:p>
            <a:pPr lvl="1"/>
            <a:r>
              <a:rPr lang="en-US" dirty="0"/>
              <a:t>a manipulative part;</a:t>
            </a:r>
          </a:p>
          <a:p>
            <a:pPr lvl="1"/>
            <a:r>
              <a:rPr lang="en-US" dirty="0"/>
              <a:t>possibly a set of integrity rules.</a:t>
            </a:r>
          </a:p>
        </p:txBody>
      </p:sp>
    </p:spTree>
    <p:extLst>
      <p:ext uri="{BB962C8B-B14F-4D97-AF65-F5344CB8AC3E}">
        <p14:creationId xmlns:p14="http://schemas.microsoft.com/office/powerpoint/2010/main" val="227290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CB34-5A91-41B3-538C-85274F9B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To represent data in an understandable way.</a:t>
            </a:r>
          </a:p>
          <a:p>
            <a:r>
              <a:rPr lang="en-US" dirty="0"/>
              <a:t>Categories of data models include:</a:t>
            </a:r>
          </a:p>
          <a:p>
            <a:pPr lvl="1"/>
            <a:r>
              <a:rPr lang="en-US" dirty="0"/>
              <a:t>Object-based</a:t>
            </a:r>
          </a:p>
          <a:p>
            <a:pPr lvl="1"/>
            <a:r>
              <a:rPr lang="en-US" dirty="0"/>
              <a:t>Record-based</a:t>
            </a:r>
          </a:p>
          <a:p>
            <a:pPr lvl="1"/>
            <a:r>
              <a:rPr lang="en-US" dirty="0"/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410819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CB34-5A91-41B3-538C-85274F9B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064736"/>
            <a:ext cx="7735148" cy="40787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Object-Based Data Models</a:t>
            </a:r>
          </a:p>
          <a:p>
            <a:pPr lvl="1"/>
            <a:r>
              <a:rPr lang="en-US" dirty="0"/>
              <a:t>Entity-Relationship</a:t>
            </a:r>
          </a:p>
          <a:p>
            <a:pPr lvl="1"/>
            <a:r>
              <a:rPr lang="en-US" dirty="0"/>
              <a:t>Semantic</a:t>
            </a:r>
          </a:p>
          <a:p>
            <a:pPr lvl="1"/>
            <a:r>
              <a:rPr lang="en-US" dirty="0"/>
              <a:t>Functional</a:t>
            </a:r>
          </a:p>
          <a:p>
            <a:pPr lvl="1"/>
            <a:r>
              <a:rPr lang="en-US" dirty="0"/>
              <a:t>Object-Oriented</a:t>
            </a:r>
          </a:p>
          <a:p>
            <a:r>
              <a:rPr lang="en-US" dirty="0"/>
              <a:t>Record-Based Data Models</a:t>
            </a:r>
          </a:p>
          <a:p>
            <a:pPr lvl="1"/>
            <a:r>
              <a:rPr lang="en-US" b="1" dirty="0"/>
              <a:t>Relational Data Model (SQL is a Relational DBMS)</a:t>
            </a:r>
          </a:p>
          <a:p>
            <a:pPr lvl="1"/>
            <a:r>
              <a:rPr lang="en-US" dirty="0"/>
              <a:t>Network Data Model</a:t>
            </a:r>
          </a:p>
          <a:p>
            <a:pPr lvl="1"/>
            <a:r>
              <a:rPr lang="en-US" dirty="0"/>
              <a:t>Hierarchical Data Model.</a:t>
            </a:r>
          </a:p>
          <a:p>
            <a:r>
              <a:rPr lang="en-US" dirty="0"/>
              <a:t>Physical Data Models</a:t>
            </a:r>
          </a:p>
        </p:txBody>
      </p:sp>
    </p:spTree>
    <p:extLst>
      <p:ext uri="{BB962C8B-B14F-4D97-AF65-F5344CB8AC3E}">
        <p14:creationId xmlns:p14="http://schemas.microsoft.com/office/powerpoint/2010/main" val="289514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Data Model</a:t>
            </a:r>
          </a:p>
        </p:txBody>
      </p:sp>
      <p:pic>
        <p:nvPicPr>
          <p:cNvPr id="4" name="Picture 4" descr="C02NF04">
            <a:extLst>
              <a:ext uri="{FF2B5EF4-FFF2-40B4-BE49-F238E27FC236}">
                <a16:creationId xmlns:a16="http://schemas.microsoft.com/office/drawing/2014/main" id="{78AE47E9-15BB-7CBE-47C9-409C2479CA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6551" y="1164664"/>
            <a:ext cx="4769987" cy="383780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32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Conceptual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CB34-5A91-41B3-538C-85274F9B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064736"/>
            <a:ext cx="7735148" cy="3837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Conceptual schema is the core of a system supporting all user views.</a:t>
            </a:r>
          </a:p>
          <a:p>
            <a:r>
              <a:rPr lang="en-US" dirty="0"/>
              <a:t>Should be complete and accurate representation of an organization’s data requirements.</a:t>
            </a:r>
          </a:p>
          <a:p>
            <a:r>
              <a:rPr lang="en-US" dirty="0"/>
              <a:t>Conceptual modeling is process of developing a model of information use that is independent of implementation details. </a:t>
            </a:r>
          </a:p>
          <a:p>
            <a:r>
              <a:rPr lang="en-US" dirty="0"/>
              <a:t>Result is a conceptual data model.</a:t>
            </a:r>
          </a:p>
        </p:txBody>
      </p:sp>
    </p:spTree>
    <p:extLst>
      <p:ext uri="{BB962C8B-B14F-4D97-AF65-F5344CB8AC3E}">
        <p14:creationId xmlns:p14="http://schemas.microsoft.com/office/powerpoint/2010/main" val="1540434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CB34-5A91-41B3-538C-85274F9B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923701"/>
            <a:ext cx="7735148" cy="40787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Repository of information (metadata) describing the data in the database.</a:t>
            </a:r>
          </a:p>
          <a:p>
            <a:r>
              <a:rPr lang="en-US" dirty="0"/>
              <a:t>One of the fundamental components of DBMS.</a:t>
            </a:r>
          </a:p>
          <a:p>
            <a:r>
              <a:rPr lang="en-US" dirty="0"/>
              <a:t>Typically stores:</a:t>
            </a:r>
          </a:p>
          <a:p>
            <a:pPr lvl="1"/>
            <a:r>
              <a:rPr lang="en-US" dirty="0"/>
              <a:t>Names, types, and sizes of data items;</a:t>
            </a:r>
          </a:p>
          <a:p>
            <a:pPr lvl="1"/>
            <a:r>
              <a:rPr lang="en-US" dirty="0"/>
              <a:t>Constraints on the data;</a:t>
            </a:r>
          </a:p>
          <a:p>
            <a:pPr lvl="1"/>
            <a:r>
              <a:rPr lang="en-US" dirty="0"/>
              <a:t>Names of authorized users;</a:t>
            </a:r>
          </a:p>
          <a:p>
            <a:pPr lvl="1"/>
            <a:r>
              <a:rPr lang="en-US" dirty="0"/>
              <a:t>Data items accessible by a user and the type of access;</a:t>
            </a:r>
          </a:p>
          <a:p>
            <a:pPr lvl="1"/>
            <a:r>
              <a:rPr lang="en-US" dirty="0"/>
              <a:t>Usage statistics. </a:t>
            </a:r>
          </a:p>
        </p:txBody>
      </p:sp>
    </p:spTree>
    <p:extLst>
      <p:ext uri="{BB962C8B-B14F-4D97-AF65-F5344CB8AC3E}">
        <p14:creationId xmlns:p14="http://schemas.microsoft.com/office/powerpoint/2010/main" val="168530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a DBMS</a:t>
            </a:r>
          </a:p>
        </p:txBody>
      </p:sp>
      <p:pic>
        <p:nvPicPr>
          <p:cNvPr id="4" name="Picture 6" descr="C02NF08">
            <a:extLst>
              <a:ext uri="{FF2B5EF4-FFF2-40B4-BE49-F238E27FC236}">
                <a16:creationId xmlns:a16="http://schemas.microsoft.com/office/drawing/2014/main" id="{A41CF3DE-6E71-6528-3DE8-473A9FE18B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1381" y="1047860"/>
            <a:ext cx="4469908" cy="409564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00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a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CB34-5A91-41B3-538C-85274F9B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064736"/>
            <a:ext cx="7735148" cy="4078764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/>
              <a:t>Query processor </a:t>
            </a:r>
            <a:r>
              <a:rPr lang="en-US" dirty="0"/>
              <a:t>is a major DBMS component that transforms queries into a series of low-level instructions directed to the database manager.</a:t>
            </a:r>
          </a:p>
          <a:p>
            <a:r>
              <a:rPr lang="en-US" i="1" dirty="0"/>
              <a:t>Database manager </a:t>
            </a:r>
            <a:r>
              <a:rPr lang="en-US" dirty="0"/>
              <a:t>(DM) interfaces with user-submitted application programs and queries. The DM examines the external and conceptual schemas to determine what conceptual records are required to satisfy the request. The DM then places a call to the file manager to perform the request.</a:t>
            </a:r>
          </a:p>
        </p:txBody>
      </p:sp>
    </p:spTree>
    <p:extLst>
      <p:ext uri="{BB962C8B-B14F-4D97-AF65-F5344CB8AC3E}">
        <p14:creationId xmlns:p14="http://schemas.microsoft.com/office/powerpoint/2010/main" val="889993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a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CB34-5A91-41B3-538C-85274F9B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052508"/>
            <a:ext cx="7735148" cy="3949957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/>
              <a:t>File manager </a:t>
            </a:r>
            <a:r>
              <a:rPr lang="en-US" dirty="0"/>
              <a:t>manipulates the underlying storage files and manages the allocation of storage space on disk. It establishes and maintains the list of structures and indexes defined in the internal schema. </a:t>
            </a:r>
          </a:p>
          <a:p>
            <a:r>
              <a:rPr lang="en-US" i="1" dirty="0"/>
              <a:t>DML preprocessor </a:t>
            </a:r>
            <a:r>
              <a:rPr lang="en-US" dirty="0"/>
              <a:t>converts DML statements embedded in an application program into standard function calls in the host language. The DML preprocessor must interact with the query processor to generate the appropriate code.</a:t>
            </a:r>
          </a:p>
        </p:txBody>
      </p:sp>
    </p:spTree>
    <p:extLst>
      <p:ext uri="{BB962C8B-B14F-4D97-AF65-F5344CB8AC3E}">
        <p14:creationId xmlns:p14="http://schemas.microsoft.com/office/powerpoint/2010/main" val="217117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a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CB34-5A91-41B3-538C-85274F9B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102809"/>
            <a:ext cx="7735148" cy="389965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DDL compiler </a:t>
            </a:r>
            <a:r>
              <a:rPr lang="en-US" dirty="0"/>
              <a:t>converts DDL statements into a set of tables containing metadata. These tables are then stored in the system catalog while control information is stored in data file headers.</a:t>
            </a:r>
          </a:p>
          <a:p>
            <a:r>
              <a:rPr lang="en-US" i="1" dirty="0"/>
              <a:t>Catalog manager </a:t>
            </a:r>
            <a:r>
              <a:rPr lang="en-US" dirty="0"/>
              <a:t>manages access to and maintains the system catalog. The system catalog is accessed by most DBMS components.</a:t>
            </a:r>
          </a:p>
        </p:txBody>
      </p:sp>
    </p:spTree>
    <p:extLst>
      <p:ext uri="{BB962C8B-B14F-4D97-AF65-F5344CB8AC3E}">
        <p14:creationId xmlns:p14="http://schemas.microsoft.com/office/powerpoint/2010/main" val="85000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CB34-5A91-41B3-538C-85274F9B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036823"/>
            <a:ext cx="7735148" cy="3670922"/>
          </a:xfrm>
        </p:spPr>
        <p:txBody>
          <a:bodyPr>
            <a:normAutofit fontScale="92500"/>
          </a:bodyPr>
          <a:lstStyle/>
          <a:p>
            <a:r>
              <a:rPr lang="en-US" dirty="0"/>
              <a:t>Purpose of three-level database architecture.</a:t>
            </a:r>
          </a:p>
          <a:p>
            <a:r>
              <a:rPr lang="en-US" dirty="0"/>
              <a:t>Contents of external, conceptual, and internal levels. Meaning of logical and physical data independence. </a:t>
            </a:r>
          </a:p>
          <a:p>
            <a:r>
              <a:rPr lang="en-US" dirty="0"/>
              <a:t>A classification of data models. </a:t>
            </a:r>
          </a:p>
          <a:p>
            <a:r>
              <a:rPr lang="en-US" dirty="0"/>
              <a:t>Purpose/importance of conceptual modeling.</a:t>
            </a:r>
          </a:p>
        </p:txBody>
      </p:sp>
    </p:spTree>
    <p:extLst>
      <p:ext uri="{BB962C8B-B14F-4D97-AF65-F5344CB8AC3E}">
        <p14:creationId xmlns:p14="http://schemas.microsoft.com/office/powerpoint/2010/main" val="2057207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Database Manager</a:t>
            </a:r>
          </a:p>
        </p:txBody>
      </p:sp>
      <p:pic>
        <p:nvPicPr>
          <p:cNvPr id="4" name="Picture 1030" descr="C02NF09">
            <a:extLst>
              <a:ext uri="{FF2B5EF4-FFF2-40B4-BE49-F238E27FC236}">
                <a16:creationId xmlns:a16="http://schemas.microsoft.com/office/drawing/2014/main" id="{DCAAA546-A9F7-801E-0162-336FED11F8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9415" y="1035005"/>
            <a:ext cx="3814754" cy="410849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19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1035"/>
            <a:ext cx="8229600" cy="659987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the Database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CB34-5A91-41B3-538C-85274F9B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75" y="1083589"/>
            <a:ext cx="7735148" cy="4059911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Authorization control </a:t>
            </a:r>
            <a:r>
              <a:rPr lang="en-US" dirty="0"/>
              <a:t>to confirm whether the user has the necessary permission to carry out the required operation.</a:t>
            </a:r>
          </a:p>
          <a:p>
            <a:r>
              <a:rPr lang="en-US" i="1" dirty="0"/>
              <a:t>Command processor </a:t>
            </a:r>
            <a:r>
              <a:rPr lang="en-US" dirty="0"/>
              <a:t>on confirmation of user authority, control is passed to the command processor.</a:t>
            </a:r>
          </a:p>
          <a:p>
            <a:r>
              <a:rPr lang="en-US" i="1" dirty="0"/>
              <a:t>Integrity checker </a:t>
            </a:r>
            <a:r>
              <a:rPr lang="en-US" dirty="0"/>
              <a:t>ensures that requested operation satisfies all necessary integrity constraints (e.g. key constraints) for an operation that changes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160524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158" y="141035"/>
            <a:ext cx="8203842" cy="659987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the Database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CB34-5A91-41B3-538C-85274F9B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505" y="1064736"/>
            <a:ext cx="7735148" cy="4078764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Query optimizer </a:t>
            </a:r>
            <a:r>
              <a:rPr lang="en-US" dirty="0"/>
              <a:t>determines an optimal strategy for the query execution.</a:t>
            </a:r>
          </a:p>
          <a:p>
            <a:r>
              <a:rPr lang="en-US" i="1" dirty="0"/>
              <a:t>Transaction manager </a:t>
            </a:r>
            <a:r>
              <a:rPr lang="en-US" dirty="0"/>
              <a:t>performs the required processing of operations that it receives from transactions.</a:t>
            </a:r>
          </a:p>
          <a:p>
            <a:r>
              <a:rPr lang="en-US" i="1" dirty="0"/>
              <a:t>Scheduler</a:t>
            </a:r>
            <a:r>
              <a:rPr lang="en-US" dirty="0"/>
              <a:t> ensures that concurrent operations on the database proceed without conflicting with one another. It controls the relative order in which transaction operations are executed. </a:t>
            </a:r>
          </a:p>
        </p:txBody>
      </p:sp>
    </p:spTree>
    <p:extLst>
      <p:ext uri="{BB962C8B-B14F-4D97-AF65-F5344CB8AC3E}">
        <p14:creationId xmlns:p14="http://schemas.microsoft.com/office/powerpoint/2010/main" val="2932575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1035"/>
            <a:ext cx="8229600" cy="659987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the Database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CB34-5A91-41B3-538C-85274F9B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064736"/>
            <a:ext cx="7735148" cy="4078764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Recovery manager </a:t>
            </a:r>
            <a:r>
              <a:rPr lang="en-US" dirty="0"/>
              <a:t>ensures that the database remains in a consistent state in the presence of failures. It is responsible for transaction commit and abort.</a:t>
            </a:r>
          </a:p>
          <a:p>
            <a:r>
              <a:rPr lang="en-US" i="1" dirty="0"/>
              <a:t>Buffer manager </a:t>
            </a:r>
            <a:r>
              <a:rPr lang="en-US" dirty="0"/>
              <a:t>is responsible for the transfer of data between the main memory and secondary storage, such as disk and tape.</a:t>
            </a:r>
          </a:p>
          <a:p>
            <a:r>
              <a:rPr lang="en-US" dirty="0"/>
              <a:t>The recovery manager is also known as (aka) the </a:t>
            </a:r>
            <a:r>
              <a:rPr lang="en-US" i="1" dirty="0"/>
              <a:t>data manager</a:t>
            </a:r>
            <a:r>
              <a:rPr lang="en-US" dirty="0"/>
              <a:t>. The buffer manager aka the </a:t>
            </a:r>
            <a:r>
              <a:rPr lang="en-US" i="1" dirty="0"/>
              <a:t>cache manager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468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552" y="141035"/>
            <a:ext cx="7870666" cy="659987"/>
          </a:xfrm>
        </p:spPr>
        <p:txBody>
          <a:bodyPr>
            <a:normAutofit fontScale="90000"/>
          </a:bodyPr>
          <a:lstStyle/>
          <a:p>
            <a:r>
              <a:rPr lang="en-US" dirty="0"/>
              <a:t>ANSI-SPARC Three-Level Architecture</a:t>
            </a:r>
          </a:p>
        </p:txBody>
      </p:sp>
      <p:pic>
        <p:nvPicPr>
          <p:cNvPr id="4" name="Picture 6" descr="C02NF01">
            <a:extLst>
              <a:ext uri="{FF2B5EF4-FFF2-40B4-BE49-F238E27FC236}">
                <a16:creationId xmlns:a16="http://schemas.microsoft.com/office/drawing/2014/main" id="{BEAFEFC8-6B6D-8D08-DFB8-38396FC99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0528" y="1134700"/>
            <a:ext cx="4594232" cy="36703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6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9" y="141035"/>
            <a:ext cx="7832029" cy="659987"/>
          </a:xfrm>
        </p:spPr>
        <p:txBody>
          <a:bodyPr>
            <a:normAutofit fontScale="90000"/>
          </a:bodyPr>
          <a:lstStyle/>
          <a:p>
            <a:r>
              <a:rPr lang="en-US" dirty="0"/>
              <a:t>ANSI-SPARC Three-Level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CB34-5A91-41B3-538C-85274F9B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046249"/>
            <a:ext cx="7735148" cy="367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External Level</a:t>
            </a:r>
          </a:p>
          <a:p>
            <a:pPr lvl="1"/>
            <a:r>
              <a:rPr lang="en-US" dirty="0"/>
              <a:t>Users’ view of the database.</a:t>
            </a:r>
          </a:p>
          <a:p>
            <a:pPr lvl="1"/>
            <a:r>
              <a:rPr lang="en-US" dirty="0"/>
              <a:t>Describes that part of database that is relevant to a particular user.</a:t>
            </a:r>
          </a:p>
          <a:p>
            <a:r>
              <a:rPr lang="en-US" dirty="0"/>
              <a:t>Conceptual Level</a:t>
            </a:r>
          </a:p>
          <a:p>
            <a:pPr lvl="1"/>
            <a:r>
              <a:rPr lang="en-US" dirty="0"/>
              <a:t>Community view of the database.</a:t>
            </a:r>
          </a:p>
          <a:p>
            <a:pPr lvl="1"/>
            <a:r>
              <a:rPr lang="en-US" dirty="0"/>
              <a:t>Describes what data is stored in database and relationships among the data.</a:t>
            </a:r>
          </a:p>
        </p:txBody>
      </p:sp>
    </p:spTree>
    <p:extLst>
      <p:ext uri="{BB962C8B-B14F-4D97-AF65-F5344CB8AC3E}">
        <p14:creationId xmlns:p14="http://schemas.microsoft.com/office/powerpoint/2010/main" val="284853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9" y="141035"/>
            <a:ext cx="7832029" cy="659987"/>
          </a:xfrm>
        </p:spPr>
        <p:txBody>
          <a:bodyPr>
            <a:normAutofit fontScale="90000"/>
          </a:bodyPr>
          <a:lstStyle/>
          <a:p>
            <a:r>
              <a:rPr lang="en-US" dirty="0"/>
              <a:t>ANSI-SPARC Three-Level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CB34-5A91-41B3-538C-85274F9B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017969"/>
            <a:ext cx="7735148" cy="3670922"/>
          </a:xfrm>
        </p:spPr>
        <p:txBody>
          <a:bodyPr/>
          <a:lstStyle/>
          <a:p>
            <a:r>
              <a:rPr lang="en-US" dirty="0"/>
              <a:t>Internal Level</a:t>
            </a:r>
          </a:p>
          <a:p>
            <a:pPr lvl="1"/>
            <a:r>
              <a:rPr lang="en-US" dirty="0"/>
              <a:t>Physical representation of the database on the computer.</a:t>
            </a:r>
          </a:p>
          <a:p>
            <a:pPr lvl="1"/>
            <a:r>
              <a:rPr lang="en-US" dirty="0"/>
              <a:t>Describes how the data is stored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72406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5487"/>
            <a:ext cx="8229600" cy="659987"/>
          </a:xfrm>
        </p:spPr>
        <p:txBody>
          <a:bodyPr>
            <a:noAutofit/>
          </a:bodyPr>
          <a:lstStyle/>
          <a:p>
            <a:r>
              <a:rPr lang="en-US" sz="3600" dirty="0"/>
              <a:t>Differences between Three Levels of </a:t>
            </a:r>
            <a:br>
              <a:rPr lang="en-US" sz="3600" dirty="0"/>
            </a:br>
            <a:r>
              <a:rPr lang="en-US" sz="3600" dirty="0"/>
              <a:t>ANSI-SPARC Architecture</a:t>
            </a:r>
          </a:p>
        </p:txBody>
      </p:sp>
      <p:pic>
        <p:nvPicPr>
          <p:cNvPr id="4" name="Picture 1030" descr="C02NF02">
            <a:extLst>
              <a:ext uri="{FF2B5EF4-FFF2-40B4-BE49-F238E27FC236}">
                <a16:creationId xmlns:a16="http://schemas.microsoft.com/office/drawing/2014/main" id="{3437835C-D521-1933-FE26-06DBD4EF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9583" y="986609"/>
            <a:ext cx="6558494" cy="4031404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59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CB34-5A91-41B3-538C-85274F9B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046249"/>
            <a:ext cx="7735148" cy="3670922"/>
          </a:xfrm>
        </p:spPr>
        <p:txBody>
          <a:bodyPr/>
          <a:lstStyle/>
          <a:p>
            <a:r>
              <a:rPr lang="en-US" dirty="0"/>
              <a:t>Logical Data Independence</a:t>
            </a:r>
          </a:p>
          <a:p>
            <a:pPr lvl="1"/>
            <a:r>
              <a:rPr lang="en-US" dirty="0"/>
              <a:t>Refers to immunity of external schemas to changes in conceptual schema. </a:t>
            </a:r>
          </a:p>
          <a:p>
            <a:pPr lvl="1"/>
            <a:r>
              <a:rPr lang="en-US" dirty="0"/>
              <a:t>Conceptual schema changes (e.g. addition/removal of entities).</a:t>
            </a:r>
          </a:p>
          <a:p>
            <a:pPr lvl="1"/>
            <a:r>
              <a:rPr lang="en-US" dirty="0"/>
              <a:t>Should not require changes to external schema or rewrites of application programs.</a:t>
            </a:r>
          </a:p>
        </p:txBody>
      </p:sp>
    </p:spTree>
    <p:extLst>
      <p:ext uri="{BB962C8B-B14F-4D97-AF65-F5344CB8AC3E}">
        <p14:creationId xmlns:p14="http://schemas.microsoft.com/office/powerpoint/2010/main" val="356507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CB34-5A91-41B3-538C-85274F9B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064736"/>
            <a:ext cx="7735148" cy="4078764"/>
          </a:xfrm>
        </p:spPr>
        <p:txBody>
          <a:bodyPr/>
          <a:lstStyle/>
          <a:p>
            <a:r>
              <a:rPr lang="en-US" dirty="0"/>
              <a:t>Physical Data Independence</a:t>
            </a:r>
          </a:p>
          <a:p>
            <a:pPr lvl="1"/>
            <a:r>
              <a:rPr lang="en-US" dirty="0"/>
              <a:t>Refers to immunity of conceptual schema to changes in the internal schema. </a:t>
            </a:r>
          </a:p>
          <a:p>
            <a:pPr lvl="1"/>
            <a:r>
              <a:rPr lang="en-US" dirty="0"/>
              <a:t>Internal schema changes (e.g. using different file organizations, storage structures/devices).</a:t>
            </a:r>
          </a:p>
          <a:p>
            <a:pPr lvl="1"/>
            <a:r>
              <a:rPr lang="en-US" dirty="0"/>
              <a:t>Should not require change to conceptual or external schemas. </a:t>
            </a:r>
          </a:p>
        </p:txBody>
      </p:sp>
    </p:spTree>
    <p:extLst>
      <p:ext uri="{BB962C8B-B14F-4D97-AF65-F5344CB8AC3E}">
        <p14:creationId xmlns:p14="http://schemas.microsoft.com/office/powerpoint/2010/main" val="169674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167F-0885-467C-1703-2B4AF141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70" y="205429"/>
            <a:ext cx="7735148" cy="659987"/>
          </a:xfrm>
        </p:spPr>
        <p:txBody>
          <a:bodyPr>
            <a:noAutofit/>
          </a:bodyPr>
          <a:lstStyle/>
          <a:p>
            <a:r>
              <a:rPr lang="en-US" sz="3600" dirty="0"/>
              <a:t>Data Independence and the ANSI-SPARC Three-Level Architecture</a:t>
            </a:r>
          </a:p>
        </p:txBody>
      </p:sp>
      <p:pic>
        <p:nvPicPr>
          <p:cNvPr id="4" name="Picture 6" descr="C02NF03">
            <a:extLst>
              <a:ext uri="{FF2B5EF4-FFF2-40B4-BE49-F238E27FC236}">
                <a16:creationId xmlns:a16="http://schemas.microsoft.com/office/drawing/2014/main" id="{C8CE2BA7-CE0A-7426-B8FB-396BB09C8C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5507" y="1106020"/>
            <a:ext cx="7864105" cy="40374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20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kansas">
      <a:dk1>
        <a:srgbClr val="000000"/>
      </a:dk1>
      <a:lt1>
        <a:srgbClr val="FFFFFF"/>
      </a:lt1>
      <a:dk2>
        <a:srgbClr val="9D2235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904955"/>
      </a:accent6>
      <a:hlink>
        <a:srgbClr val="808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221</TotalTime>
  <Words>955</Words>
  <Application>Microsoft Macintosh PowerPoint</Application>
  <PresentationFormat>On-screen Show (16:9)</PresentationFormat>
  <Paragraphs>104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Chapter 2</vt:lpstr>
      <vt:lpstr>Objectives</vt:lpstr>
      <vt:lpstr>ANSI-SPARC Three-Level Architecture</vt:lpstr>
      <vt:lpstr>ANSI-SPARC Three-Level Architecture</vt:lpstr>
      <vt:lpstr>ANSI-SPARC Three-Level Architecture</vt:lpstr>
      <vt:lpstr>Differences between Three Levels of  ANSI-SPARC Architecture</vt:lpstr>
      <vt:lpstr>Data Independence</vt:lpstr>
      <vt:lpstr>Data Independence</vt:lpstr>
      <vt:lpstr>Data Independence and the ANSI-SPARC Three-Level Architecture</vt:lpstr>
      <vt:lpstr>Data Model</vt:lpstr>
      <vt:lpstr>Data Model</vt:lpstr>
      <vt:lpstr>Data Models</vt:lpstr>
      <vt:lpstr>Relational Data Model</vt:lpstr>
      <vt:lpstr>Conceptual Modeling</vt:lpstr>
      <vt:lpstr>System Catalog</vt:lpstr>
      <vt:lpstr>Components of a DBMS</vt:lpstr>
      <vt:lpstr>Components of a DBMS</vt:lpstr>
      <vt:lpstr>Components of a DBMS</vt:lpstr>
      <vt:lpstr>Components of a DBMS</vt:lpstr>
      <vt:lpstr>Components of Database Manager</vt:lpstr>
      <vt:lpstr>Components of the Database Manager</vt:lpstr>
      <vt:lpstr>Components of the Database Manager</vt:lpstr>
      <vt:lpstr>Components of the Database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Cassandra Nelson</cp:lastModifiedBy>
  <cp:revision>43</cp:revision>
  <dcterms:created xsi:type="dcterms:W3CDTF">2010-04-12T23:12:02Z</dcterms:created>
  <dcterms:modified xsi:type="dcterms:W3CDTF">2022-05-04T23:32:39Z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