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5" r:id="rId22"/>
    <p:sldId id="274" r:id="rId23"/>
    <p:sldId id="276" r:id="rId24"/>
    <p:sldId id="271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532" y="52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7EFA-A8FB-48C1-BEB2-3CF182E16679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016BC-6382-4D40-A45C-F5AA800ED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DFAB-97D2-4518-B94C-F4B7483C75A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7F5A-2AE7-4631-9758-DCA1C47D7B0F}" type="datetime1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EBD8-C841-4322-894A-7E82ECFCCF21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1482-F6F0-4549-9875-6B9AA0DC0375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C074-5A92-4591-BC21-C20FE8E75F47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009-6AB9-4568-839F-DC8BA4FA643E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FBC4-34B3-4936-9188-AA00127BF33A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98DC-E987-4D84-BE07-18DAFDFCBF32}" type="datetime1">
              <a:rPr lang="en-US" smtClean="0"/>
              <a:t>5/5/2022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CA73-97EC-4952-80AA-BA85BBBD8D5B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C6B6-9C5A-4AB1-968D-146DAE6689F6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1010-CBE1-43F9-9C47-0E71E383D462}" type="datetime1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90A-24C3-46C9-95B6-0E13906B5668}" type="datetime1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2F5CCA1-8B33-4495-8FC2-3F2D6F1C29A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/>
              <a:t>The Relational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A07-D6B2-57F0-1E53-057890E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Definition of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065CA8D-1180-7594-E331-1B1958227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/>
                  <a:t>Consider three sets D1, D2, D3 with Cartesian Product D1 ´ D2 ´ D3; e.g.</a:t>
                </a:r>
                <a:br>
                  <a:rPr lang="en-US" dirty="0"/>
                </a:b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{1, 3}	</m:t>
                    </m:r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{2, 4}	</m:t>
                    </m:r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{5, 6}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´</m:t>
                    </m:r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´</m:t>
                    </m:r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{(1,2,5), (1,2,6), (1,4,5), (1,4,6), 			</m:t>
                    </m:r>
                  </m:oMath>
                </a14:m>
                <a:br>
                  <a:rPr lang="en-US" sz="2200" i="1" dirty="0">
                    <a:latin typeface="Cambria Math" panose="02040503050406030204" pitchFamily="18" charset="0"/>
                  </a:rPr>
                </a:br>
                <a:r>
                  <a:rPr lang="en-US" sz="2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(3,2,5), (3,2,6), (3,4,5), (3,4,6)} 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sz="3000" dirty="0"/>
                  <a:t>Any subset of these ordered triples is a relation.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065CA8D-1180-7594-E331-1B1958227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322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7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A07-D6B2-57F0-1E53-057890E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Definition of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1FBE74-BD57-FE42-BA6C-647A61127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0070" y="1046645"/>
                <a:ext cx="7735148" cy="367092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6300" dirty="0"/>
                  <a:t>Cartesian product of n sets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6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3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6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6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6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3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6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6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300" dirty="0"/>
                  <a:t>, 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6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3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6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6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300" dirty="0"/>
                  <a:t>)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´ . . . 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{(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. . . 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|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i="1" dirty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i="1" dirty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. . . 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l-GR" i="1" dirty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sz="6300" dirty="0"/>
                  <a:t>usually written as:  </a:t>
                </a:r>
                <a:br>
                  <a:rPr lang="en-US" sz="4800" dirty="0"/>
                </a:br>
                <a:endParaRPr lang="en-US" sz="4800" dirty="0"/>
              </a:p>
              <a:p>
                <a:pPr lvl="1" eaLnBrk="1" hangingPunct="1">
                  <a:lnSpc>
                    <a:spcPct val="4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dirty="0"/>
                  <a:t>	</a:t>
                </a:r>
                <a:r>
                  <a:rPr lang="en-GB" altLang="en-US" sz="3200" b="1" i="1" noProof="1">
                    <a:latin typeface="Times" panose="02020603050405020304" pitchFamily="18" charset="0"/>
                  </a:rPr>
                  <a:t>n</a:t>
                </a:r>
                <a:endParaRPr lang="en-GB" altLang="en-US" sz="3200" b="1" noProof="1">
                  <a:latin typeface="Times" panose="02020603050405020304" pitchFamily="18" charset="0"/>
                </a:endParaRPr>
              </a:p>
              <a:p>
                <a:pPr lvl="1" eaLnBrk="1" hangingPunct="1">
                  <a:lnSpc>
                    <a:spcPct val="4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GB" altLang="en-US" sz="3200" b="1" noProof="1">
                    <a:latin typeface="Times" panose="02020603050405020304" pitchFamily="18" charset="0"/>
                  </a:rPr>
                  <a:t>	</a:t>
                </a:r>
                <a:r>
                  <a:rPr lang="en-GB" altLang="en-US" b="1" noProof="1">
                    <a:latin typeface="Times" panose="02020603050405020304" pitchFamily="18" charset="0"/>
                  </a:rPr>
                  <a:t>X</a:t>
                </a:r>
                <a:r>
                  <a:rPr lang="en-GB" altLang="en-US" sz="3200" b="1" i="1" noProof="1">
                    <a:latin typeface="Times" panose="02020603050405020304" pitchFamily="18" charset="0"/>
                  </a:rPr>
                  <a:t>D</a:t>
                </a:r>
                <a:r>
                  <a:rPr lang="en-GB" altLang="en-US" sz="3200" b="1" i="1" baseline="-25000" noProof="1">
                    <a:latin typeface="Times" panose="02020603050405020304" pitchFamily="18" charset="0"/>
                  </a:rPr>
                  <a:t>i</a:t>
                </a:r>
                <a:endParaRPr lang="en-GB" altLang="en-US" sz="3200" b="1" noProof="1">
                  <a:latin typeface="Times" panose="02020603050405020304" pitchFamily="18" charset="0"/>
                </a:endParaRPr>
              </a:p>
              <a:p>
                <a:pPr lvl="1" eaLnBrk="1" hangingPunct="1">
                  <a:lnSpc>
                    <a:spcPct val="40000"/>
                  </a:lnSpc>
                  <a:spcBef>
                    <a:spcPts val="600"/>
                  </a:spcBef>
                  <a:spcAft>
                    <a:spcPts val="1200"/>
                  </a:spcAft>
                  <a:buFontTx/>
                  <a:buNone/>
                </a:pPr>
                <a:r>
                  <a:rPr lang="en-GB" altLang="en-US" sz="3200" b="1" noProof="1">
                    <a:latin typeface="Times" panose="02020603050405020304" pitchFamily="18" charset="0"/>
                  </a:rPr>
                  <a:t>	</a:t>
                </a:r>
                <a:r>
                  <a:rPr lang="en-GB" altLang="en-US" sz="3200" b="1" i="1" baseline="30000" noProof="1">
                    <a:latin typeface="Times" panose="02020603050405020304" pitchFamily="18" charset="0"/>
                  </a:rPr>
                  <a:t>i</a:t>
                </a:r>
                <a:r>
                  <a:rPr lang="en-GB" altLang="en-US" sz="3200" b="1" i="1" baseline="30000" dirty="0">
                    <a:latin typeface="Times" panose="02020603050405020304" pitchFamily="18" charset="0"/>
                  </a:rPr>
                  <a:t> </a:t>
                </a:r>
                <a:r>
                  <a:rPr lang="en-GB" altLang="en-US" sz="3200" b="1" baseline="30000" noProof="1">
                    <a:latin typeface="Times" panose="02020603050405020304" pitchFamily="18" charset="0"/>
                  </a:rPr>
                  <a:t>=</a:t>
                </a:r>
                <a:r>
                  <a:rPr lang="en-GB" altLang="en-US" sz="3200" b="1" baseline="30000" dirty="0">
                    <a:latin typeface="Times" panose="02020603050405020304" pitchFamily="18" charset="0"/>
                  </a:rPr>
                  <a:t> </a:t>
                </a:r>
                <a:r>
                  <a:rPr lang="en-GB" altLang="en-US" sz="3200" b="1" baseline="30000" noProof="1">
                    <a:latin typeface="Times" panose="02020603050405020304" pitchFamily="18" charset="0"/>
                  </a:rPr>
                  <a:t>1</a:t>
                </a:r>
                <a:endParaRPr lang="en-US" dirty="0"/>
              </a:p>
              <a:p>
                <a:r>
                  <a:rPr lang="en-US" sz="6300" dirty="0"/>
                  <a:t>Any set of n-tuples from this Cartesian product is a relation on the n sets.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1FBE74-BD57-FE42-BA6C-647A61127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0070" y="1046645"/>
                <a:ext cx="7735148" cy="3670922"/>
              </a:xfrm>
              <a:blipFill>
                <a:blip r:embed="rId2"/>
                <a:stretch>
                  <a:fillRect l="-1576" t="-4319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4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0FE4-03C9-9A9F-FB41-0E91F47E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26C-84B3-40C7-7D5E-1854C314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09231"/>
            <a:ext cx="7735148" cy="3670922"/>
          </a:xfrm>
        </p:spPr>
        <p:txBody>
          <a:bodyPr>
            <a:normAutofit/>
          </a:bodyPr>
          <a:lstStyle/>
          <a:p>
            <a:r>
              <a:rPr lang="en-US" sz="3000" dirty="0"/>
              <a:t>Relation schema</a:t>
            </a:r>
          </a:p>
          <a:p>
            <a:pPr lvl="1"/>
            <a:r>
              <a:rPr lang="en-US" sz="3000" dirty="0"/>
              <a:t>Named relation defined by a set of attribute and domain name pairs.</a:t>
            </a:r>
          </a:p>
          <a:p>
            <a:endParaRPr lang="en-US" sz="3000" dirty="0"/>
          </a:p>
          <a:p>
            <a:r>
              <a:rPr lang="en-US" sz="3000" dirty="0"/>
              <a:t>Relational database schema</a:t>
            </a:r>
          </a:p>
          <a:p>
            <a:pPr lvl="1"/>
            <a:r>
              <a:rPr lang="en-US" sz="3000" dirty="0"/>
              <a:t>Set of relation schemas, each with a distinct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7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6284-9EBA-451E-8422-26CA28E8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6205-10A0-80E3-AF3A-98D6D35C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69475"/>
            <a:ext cx="7735148" cy="3670922"/>
          </a:xfrm>
        </p:spPr>
        <p:txBody>
          <a:bodyPr>
            <a:noAutofit/>
          </a:bodyPr>
          <a:lstStyle/>
          <a:p>
            <a:r>
              <a:rPr lang="en-US" sz="3000" dirty="0"/>
              <a:t>Relation name is distinct from all other related names in the relational schema.</a:t>
            </a:r>
          </a:p>
          <a:p>
            <a:r>
              <a:rPr lang="en-US" sz="3000" dirty="0"/>
              <a:t>Each cell of relation contains exactly one atomic (single) value.</a:t>
            </a:r>
          </a:p>
          <a:p>
            <a:r>
              <a:rPr lang="en-US" sz="3000" dirty="0"/>
              <a:t>Each attribute has a distinct name.</a:t>
            </a:r>
          </a:p>
          <a:p>
            <a:r>
              <a:rPr lang="en-US" sz="3000" dirty="0"/>
              <a:t>Values of an attribute are all from the same domain.</a:t>
            </a:r>
          </a:p>
        </p:txBody>
      </p:sp>
    </p:spTree>
    <p:extLst>
      <p:ext uri="{BB962C8B-B14F-4D97-AF65-F5344CB8AC3E}">
        <p14:creationId xmlns:p14="http://schemas.microsoft.com/office/powerpoint/2010/main" val="88346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6284-9EBA-451E-8422-26CA28E8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6205-10A0-80E3-AF3A-98D6D35C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58289"/>
            <a:ext cx="7735148" cy="3670922"/>
          </a:xfrm>
        </p:spPr>
        <p:txBody>
          <a:bodyPr>
            <a:noAutofit/>
          </a:bodyPr>
          <a:lstStyle/>
          <a:p>
            <a:r>
              <a:rPr lang="en-US" sz="3000" dirty="0"/>
              <a:t>Each tuple is distinct; there are no duplicate tuples.</a:t>
            </a:r>
          </a:p>
          <a:p>
            <a:r>
              <a:rPr lang="en-US" sz="3000" dirty="0"/>
              <a:t>Order of attributes has no significance.</a:t>
            </a:r>
          </a:p>
          <a:p>
            <a:r>
              <a:rPr lang="en-US" sz="3000" dirty="0"/>
              <a:t>Order of tuples has no significance, theoretically.</a:t>
            </a:r>
          </a:p>
        </p:txBody>
      </p:sp>
    </p:spTree>
    <p:extLst>
      <p:ext uri="{BB962C8B-B14F-4D97-AF65-F5344CB8AC3E}">
        <p14:creationId xmlns:p14="http://schemas.microsoft.com/office/powerpoint/2010/main" val="290881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901-06FA-7F0F-8667-2C15C843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1E5A-FBDC-78D5-C3F3-935CDE73C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62240"/>
            <a:ext cx="7735148" cy="3670922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 err="1"/>
              <a:t>Superkey</a:t>
            </a:r>
            <a:endParaRPr lang="en-US" sz="4300" dirty="0"/>
          </a:p>
          <a:p>
            <a:pPr lvl="1"/>
            <a:r>
              <a:rPr lang="en-US" sz="3600" dirty="0"/>
              <a:t>An attribute, or set of attributes, that uniquely identifies a tuple within a relation.</a:t>
            </a:r>
            <a:endParaRPr lang="en-US" dirty="0"/>
          </a:p>
          <a:p>
            <a:r>
              <a:rPr lang="en-US" sz="4300" dirty="0"/>
              <a:t>Candidate Key</a:t>
            </a:r>
          </a:p>
          <a:p>
            <a:pPr lvl="1"/>
            <a:r>
              <a:rPr lang="en-US" sz="3600" dirty="0" err="1"/>
              <a:t>Superkey</a:t>
            </a:r>
            <a:r>
              <a:rPr lang="en-US" sz="3600" dirty="0"/>
              <a:t> (K) such that no proper subset is a </a:t>
            </a:r>
            <a:r>
              <a:rPr lang="en-US" sz="3600" dirty="0" err="1"/>
              <a:t>superkey</a:t>
            </a:r>
            <a:r>
              <a:rPr lang="en-US" sz="3600" dirty="0"/>
              <a:t> within the relation. </a:t>
            </a:r>
          </a:p>
          <a:p>
            <a:pPr lvl="1"/>
            <a:r>
              <a:rPr lang="en-US" sz="3600" dirty="0"/>
              <a:t>In each tuple of R, values of K uniquely identify that tuple (uniqueness).</a:t>
            </a:r>
          </a:p>
          <a:p>
            <a:pPr lvl="1"/>
            <a:r>
              <a:rPr lang="en-US" sz="3600" dirty="0"/>
              <a:t>No proper subset of K has the uniqueness property (irreducibility).</a:t>
            </a:r>
          </a:p>
        </p:txBody>
      </p:sp>
    </p:spTree>
    <p:extLst>
      <p:ext uri="{BB962C8B-B14F-4D97-AF65-F5344CB8AC3E}">
        <p14:creationId xmlns:p14="http://schemas.microsoft.com/office/powerpoint/2010/main" val="362084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901-06FA-7F0F-8667-2C15C843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1E5A-FBDC-78D5-C3F3-935CDE73C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62240"/>
            <a:ext cx="7735148" cy="3670922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/>
              <a:t>Primary Key</a:t>
            </a:r>
          </a:p>
          <a:p>
            <a:pPr lvl="1"/>
            <a:r>
              <a:rPr lang="en-US" sz="3400" dirty="0"/>
              <a:t>Candidate key selected to identify tuples uniquely within the relation.</a:t>
            </a:r>
            <a:endParaRPr lang="en-US" sz="4000" dirty="0"/>
          </a:p>
          <a:p>
            <a:r>
              <a:rPr lang="en-US" sz="4300" dirty="0"/>
              <a:t>Alternate Keys</a:t>
            </a:r>
          </a:p>
          <a:p>
            <a:pPr lvl="1"/>
            <a:r>
              <a:rPr lang="en-US" sz="3400" dirty="0"/>
              <a:t>Candidate keys that are not selected to be a primary key. </a:t>
            </a:r>
            <a:endParaRPr lang="en-US" sz="4000" dirty="0"/>
          </a:p>
          <a:p>
            <a:r>
              <a:rPr lang="en-US" sz="4300" dirty="0"/>
              <a:t>Foreign Key</a:t>
            </a:r>
          </a:p>
          <a:p>
            <a:pPr lvl="1"/>
            <a:r>
              <a:rPr lang="en-US" sz="3400" dirty="0"/>
              <a:t>Attribute, or set of attributes, within one relation that matches the candidate key of some (possibly same) relation.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189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0052-0DE0-E08A-5554-06465B1D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4A1D-6278-E76C-8BD6-89A587CA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09231"/>
            <a:ext cx="7735148" cy="3670922"/>
          </a:xfrm>
        </p:spPr>
        <p:txBody>
          <a:bodyPr>
            <a:normAutofit/>
          </a:bodyPr>
          <a:lstStyle/>
          <a:p>
            <a:r>
              <a:rPr lang="en-US" sz="3000" dirty="0"/>
              <a:t>Null</a:t>
            </a:r>
          </a:p>
          <a:p>
            <a:pPr lvl="1"/>
            <a:r>
              <a:rPr lang="en-US" dirty="0"/>
              <a:t>Represents value for an attribute that is currently unknown or not applicable for the tuple.</a:t>
            </a:r>
          </a:p>
          <a:p>
            <a:pPr lvl="1"/>
            <a:r>
              <a:rPr lang="en-US" dirty="0"/>
              <a:t>Deals with incomplete or exceptional data.</a:t>
            </a:r>
          </a:p>
          <a:p>
            <a:pPr lvl="1"/>
            <a:r>
              <a:rPr lang="en-US" dirty="0"/>
              <a:t>Represents the absence of a value and is not the same as zero or spaces, which are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9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0052-0DE0-E08A-5554-06465B1D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4A1D-6278-E76C-8BD6-89A587CA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62240"/>
            <a:ext cx="7735148" cy="3670922"/>
          </a:xfrm>
        </p:spPr>
        <p:txBody>
          <a:bodyPr>
            <a:normAutofit fontScale="77500" lnSpcReduction="20000"/>
          </a:bodyPr>
          <a:lstStyle/>
          <a:p>
            <a:r>
              <a:rPr lang="en-US" sz="3900" dirty="0"/>
              <a:t>Entity Integrity</a:t>
            </a:r>
          </a:p>
          <a:p>
            <a:pPr lvl="1"/>
            <a:r>
              <a:rPr lang="en-US" dirty="0"/>
              <a:t>In a base relation, no primary key attribute can be null.</a:t>
            </a:r>
          </a:p>
          <a:p>
            <a:r>
              <a:rPr lang="en-US" sz="3900" dirty="0"/>
              <a:t>Referential Integrity</a:t>
            </a:r>
          </a:p>
          <a:p>
            <a:pPr marL="457200" lvl="1" indent="0">
              <a:buNone/>
            </a:pPr>
            <a:r>
              <a:rPr lang="en-US" dirty="0"/>
              <a:t>If a foreign key exists in a relation, either the foreign key value must match a candidate key value of some tuple in its home relation or the foreign key value must be wholly null.</a:t>
            </a:r>
          </a:p>
          <a:p>
            <a:r>
              <a:rPr lang="en-US" sz="3900" dirty="0"/>
              <a:t>General Constraints</a:t>
            </a:r>
          </a:p>
          <a:p>
            <a:pPr lvl="1"/>
            <a:r>
              <a:rPr lang="en-US" dirty="0"/>
              <a:t>Additional rules specified by users or database administrators that define or constrain some aspect of the enterprise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0052-0DE0-E08A-5554-06465B1D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4A1D-6278-E76C-8BD6-89A587CA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82727"/>
            <a:ext cx="3604208" cy="36709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Base Relation</a:t>
            </a:r>
          </a:p>
          <a:p>
            <a:pPr lvl="1"/>
            <a:r>
              <a:rPr lang="en-US" dirty="0"/>
              <a:t>Named relation corresponding to an entity in the conceptual schema, whose tuples are physically stored in a database.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Dynamic result of one or more relational operations operating on base relations to produce another relation. 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8CD0916-6BBB-8FB4-F2D0-9D866C35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8" y="1082727"/>
            <a:ext cx="4248978" cy="35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991-C4A7-177B-B333-CA45052E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4 -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8D6A-0E57-FC72-85FC-45220CE8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99022"/>
            <a:ext cx="7735148" cy="3670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Terminology of the relational model.</a:t>
            </a:r>
          </a:p>
          <a:p>
            <a:r>
              <a:rPr lang="en-US" dirty="0"/>
              <a:t>How tables are used to represent data.</a:t>
            </a:r>
          </a:p>
          <a:p>
            <a:r>
              <a:rPr lang="en-US" dirty="0"/>
              <a:t>Connection between mathematical relations and relations in the relational model.</a:t>
            </a:r>
          </a:p>
          <a:p>
            <a:r>
              <a:rPr lang="en-US" dirty="0"/>
              <a:t>Properties of database relations.</a:t>
            </a:r>
          </a:p>
          <a:p>
            <a:r>
              <a:rPr lang="en-US" dirty="0"/>
              <a:t>Meaning of entity integrity and referential integrity.</a:t>
            </a:r>
          </a:p>
          <a:p>
            <a:r>
              <a:rPr lang="en-US" dirty="0"/>
              <a:t>Purpose and advantages of views.</a:t>
            </a:r>
          </a:p>
        </p:txBody>
      </p:sp>
    </p:spTree>
    <p:extLst>
      <p:ext uri="{BB962C8B-B14F-4D97-AF65-F5344CB8AC3E}">
        <p14:creationId xmlns:p14="http://schemas.microsoft.com/office/powerpoint/2010/main" val="387124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0052-0DE0-E08A-5554-06465B1D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4A1D-6278-E76C-8BD6-89A587CA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71541"/>
            <a:ext cx="7735148" cy="3670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virtual relation that does not necessarily actually exist in the database but is produced upon request, at the time of the request.</a:t>
            </a:r>
          </a:p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Views are dynamic, meaning that changes made to base relations that affect view attributes are immediately reflected in the view.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B104-0F23-B5B3-525B-52E5A7C5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6EA5-5918-40A0-AF5B-B760F5C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a powerful and flexible security mechanism by hiding parts of the database from certain users. </a:t>
            </a:r>
          </a:p>
          <a:p>
            <a:r>
              <a:rPr lang="en-US" dirty="0"/>
              <a:t>Permits users to access data in a customized way, so that the same data can be seen by different users in different ways, at the same time.</a:t>
            </a:r>
          </a:p>
          <a:p>
            <a:r>
              <a:rPr lang="en-US" dirty="0"/>
              <a:t>Can simplify complex operations on base relations.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0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7009-3E23-C032-92A1-1BAE20B4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C7CB-2D06-0266-4818-301AB751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201997"/>
            <a:ext cx="7735148" cy="3670922"/>
          </a:xfrm>
        </p:spPr>
        <p:txBody>
          <a:bodyPr/>
          <a:lstStyle/>
          <a:p>
            <a:r>
              <a:rPr lang="en-US" dirty="0"/>
              <a:t>All updates to a base relation should be immediately reflected in all views that reference that base relation. </a:t>
            </a:r>
          </a:p>
          <a:p>
            <a:r>
              <a:rPr lang="en-US" dirty="0"/>
              <a:t>If a view is updated, the underlying base relation should reflect the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7009-3E23-C032-92A1-1BAE20B4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C7CB-2D06-0266-4818-301AB751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82727"/>
            <a:ext cx="7735148" cy="3670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restrictions on types of modifications that can be made through views:</a:t>
            </a:r>
          </a:p>
          <a:p>
            <a:pPr lvl="1"/>
            <a:r>
              <a:rPr lang="en-US" dirty="0"/>
              <a:t>Updates are allowed if the query involves a single base relation and contains a candidate key of a base relation.</a:t>
            </a:r>
          </a:p>
          <a:p>
            <a:pPr lvl="1"/>
            <a:r>
              <a:rPr lang="en-US" dirty="0"/>
              <a:t>Updates are not allowed involving multiple base relations.</a:t>
            </a:r>
          </a:p>
          <a:p>
            <a:pPr lvl="1"/>
            <a:r>
              <a:rPr lang="en-US" dirty="0"/>
              <a:t>Updates are not allowed involving aggregation or grouping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19184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4415-F7DA-F1FD-7D2C-C6A69160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7013-7A54-CD2C-2A4B-D4B887D6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35736"/>
            <a:ext cx="7831652" cy="23760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Classes of views are defined as:</a:t>
            </a:r>
          </a:p>
          <a:p>
            <a:pPr lvl="1"/>
            <a:r>
              <a:rPr lang="en-US" dirty="0"/>
              <a:t>theoretically not updateable;</a:t>
            </a:r>
          </a:p>
          <a:p>
            <a:pPr lvl="1"/>
            <a:r>
              <a:rPr lang="en-US" dirty="0"/>
              <a:t>theoretically updateable;</a:t>
            </a:r>
          </a:p>
          <a:p>
            <a:pPr lvl="1"/>
            <a:r>
              <a:rPr lang="en-US" dirty="0"/>
              <a:t>partially updateable. </a:t>
            </a:r>
          </a:p>
          <a:p>
            <a:r>
              <a:rPr lang="en-US" dirty="0"/>
              <a:t>Syntax: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C6C6-6237-4564-F63A-1AAC92830910}"/>
                  </a:ext>
                </a:extLst>
              </p:cNvPr>
              <p:cNvSpPr txBox="1"/>
              <p:nvPr/>
            </p:nvSpPr>
            <p:spPr>
              <a:xfrm>
                <a:off x="1314938" y="3655958"/>
                <a:ext cx="7481915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𝑈𝑃𝐷𝐴𝑇𝐸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𝑆𝐸𝑇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1&gt;=&lt;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1&gt;,&lt;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2&gt;=&lt;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2&gt;,.....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𝑊𝐻𝐸𝑅𝐸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C6C6-6237-4564-F63A-1AAC9283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38" y="3655958"/>
                <a:ext cx="7481915" cy="547650"/>
              </a:xfrm>
              <a:prstGeom prst="rect">
                <a:avLst/>
              </a:prstGeom>
              <a:blipFill>
                <a:blip r:embed="rId2"/>
                <a:stretch>
                  <a:fillRect l="-24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65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C64-4E97-9505-6530-CB2350D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29DF-D416-87BA-87F0-D80129C1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77382"/>
            <a:ext cx="7735148" cy="3670922"/>
          </a:xfrm>
        </p:spPr>
        <p:txBody>
          <a:bodyPr/>
          <a:lstStyle/>
          <a:p>
            <a:r>
              <a:rPr lang="en-US" dirty="0"/>
              <a:t>Relational model Terminologies with examples</a:t>
            </a:r>
          </a:p>
          <a:p>
            <a:r>
              <a:rPr lang="en-US" dirty="0"/>
              <a:t>Mathematical definition of Relations</a:t>
            </a:r>
          </a:p>
          <a:p>
            <a:r>
              <a:rPr lang="en-US" dirty="0"/>
              <a:t>Properties of relations and relational keys</a:t>
            </a:r>
          </a:p>
          <a:p>
            <a:r>
              <a:rPr lang="en-US" dirty="0"/>
              <a:t>Integrity Constraints</a:t>
            </a:r>
          </a:p>
          <a:p>
            <a:r>
              <a:rPr lang="en-US" dirty="0"/>
              <a:t>Views and updating views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1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E69-38E8-14FE-50D0-E669F60D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C3CC-DF56-B98A-CD51-F74AAA45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08118"/>
            <a:ext cx="7735148" cy="3670922"/>
          </a:xfrm>
        </p:spPr>
        <p:txBody>
          <a:bodyPr>
            <a:normAutofit/>
          </a:bodyPr>
          <a:lstStyle/>
          <a:p>
            <a:r>
              <a:rPr lang="en-US" dirty="0"/>
              <a:t>Relational Algebra:</a:t>
            </a:r>
          </a:p>
          <a:p>
            <a:pPr lvl="1"/>
            <a:r>
              <a:rPr lang="en-US" sz="2000" dirty="0"/>
              <a:t>A procedural query language that takes relation instances as input and returns relation instances as output. </a:t>
            </a:r>
          </a:p>
          <a:p>
            <a:pPr lvl="1"/>
            <a:r>
              <a:rPr lang="en-US" sz="2000" dirty="0"/>
              <a:t>It performs queries using operators. </a:t>
            </a:r>
          </a:p>
          <a:p>
            <a:pPr lvl="1"/>
            <a:r>
              <a:rPr lang="en-US" sz="2000" dirty="0"/>
              <a:t>A binary or unary operator can be used. They take in relations as input and produce relations as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4B76-7025-A4B1-2DFA-57C0B3E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013A-5C62-D91C-DC28-CE0EB2F7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095926"/>
            <a:ext cx="7450680" cy="3670922"/>
          </a:xfrm>
        </p:spPr>
        <p:txBody>
          <a:bodyPr>
            <a:normAutofit/>
          </a:bodyPr>
          <a:lstStyle/>
          <a:p>
            <a:r>
              <a:rPr lang="en-US" sz="3000" dirty="0"/>
              <a:t>A relation is a table with columns and rows.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US" dirty="0"/>
              <a:t>Only applies to the logical structure of the database, not the physical structure.</a:t>
            </a:r>
          </a:p>
          <a:p>
            <a:r>
              <a:rPr lang="en-US" sz="3000" dirty="0"/>
              <a:t>Attribute is a named column of a relation.</a:t>
            </a:r>
          </a:p>
          <a:p>
            <a:r>
              <a:rPr lang="en-US" sz="3000" dirty="0"/>
              <a:t>Domain is the set of allowable values for one or more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195C-2DD8-8125-FEBA-63445180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7E3-C2B7-7E64-6214-1B919E16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0" y="1118533"/>
            <a:ext cx="7735148" cy="36709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Tuple is a row of a relation.</a:t>
            </a:r>
          </a:p>
          <a:p>
            <a:pPr>
              <a:lnSpc>
                <a:spcPct val="110000"/>
              </a:lnSpc>
            </a:pPr>
            <a:r>
              <a:rPr lang="en-US" dirty="0"/>
              <a:t>Degree is the number of attributes in a relation.</a:t>
            </a:r>
          </a:p>
          <a:p>
            <a:pPr>
              <a:lnSpc>
                <a:spcPct val="110000"/>
              </a:lnSpc>
            </a:pPr>
            <a:r>
              <a:rPr lang="en-US" dirty="0"/>
              <a:t>Cardinality is the number of tuples in a relation.</a:t>
            </a:r>
          </a:p>
          <a:p>
            <a:pPr>
              <a:lnSpc>
                <a:spcPct val="110000"/>
              </a:lnSpc>
            </a:pPr>
            <a:r>
              <a:rPr lang="en-US" dirty="0"/>
              <a:t>Relational Database is a collection of normalized relations with distinct relation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9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D8C-B887-6174-2EA9-F04CA61B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37" y="141035"/>
            <a:ext cx="7740814" cy="659987"/>
          </a:xfrm>
        </p:spPr>
        <p:txBody>
          <a:bodyPr>
            <a:noAutofit/>
          </a:bodyPr>
          <a:lstStyle/>
          <a:p>
            <a:r>
              <a:rPr lang="en-US" sz="3600" dirty="0"/>
              <a:t>Instances of  Branch and Staff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D5597-836E-A0F8-5D68-2CDD5121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39" y="1050495"/>
            <a:ext cx="7261410" cy="38138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AFF7000-D1DA-832D-DAE5-6E601D597E45}"/>
              </a:ext>
            </a:extLst>
          </p:cNvPr>
          <p:cNvSpPr/>
          <p:nvPr/>
        </p:nvSpPr>
        <p:spPr>
          <a:xfrm>
            <a:off x="3534317" y="960504"/>
            <a:ext cx="922760" cy="399570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70BAD3-DDC6-D425-4165-BDD70CFAC359}"/>
              </a:ext>
            </a:extLst>
          </p:cNvPr>
          <p:cNvSpPr/>
          <p:nvPr/>
        </p:nvSpPr>
        <p:spPr>
          <a:xfrm>
            <a:off x="4662589" y="2761129"/>
            <a:ext cx="922760" cy="399570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E3232-48CF-FAD1-B87D-CBCFB071401E}"/>
              </a:ext>
            </a:extLst>
          </p:cNvPr>
          <p:cNvSpPr/>
          <p:nvPr/>
        </p:nvSpPr>
        <p:spPr>
          <a:xfrm>
            <a:off x="6734623" y="2878356"/>
            <a:ext cx="1180364" cy="399570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699ECE-940E-9362-94D7-BEF845D48D98}"/>
              </a:ext>
            </a:extLst>
          </p:cNvPr>
          <p:cNvSpPr/>
          <p:nvPr/>
        </p:nvSpPr>
        <p:spPr>
          <a:xfrm rot="5400000">
            <a:off x="6074228" y="2086069"/>
            <a:ext cx="922084" cy="399862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54E14-4807-5DBF-19AA-737ECC91CD18}"/>
              </a:ext>
            </a:extLst>
          </p:cNvPr>
          <p:cNvSpPr/>
          <p:nvPr/>
        </p:nvSpPr>
        <p:spPr>
          <a:xfrm>
            <a:off x="2998902" y="2878356"/>
            <a:ext cx="1180364" cy="399570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E6B9BD-A861-47AC-2E5C-D8A49F162A8E}"/>
              </a:ext>
            </a:extLst>
          </p:cNvPr>
          <p:cNvSpPr/>
          <p:nvPr/>
        </p:nvSpPr>
        <p:spPr>
          <a:xfrm rot="5400000">
            <a:off x="1055273" y="2000264"/>
            <a:ext cx="922084" cy="399862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752C8D-13C6-EF7F-E4A7-5DFF86B33197}"/>
              </a:ext>
            </a:extLst>
          </p:cNvPr>
          <p:cNvSpPr/>
          <p:nvPr/>
        </p:nvSpPr>
        <p:spPr>
          <a:xfrm rot="5400000">
            <a:off x="1055273" y="3959692"/>
            <a:ext cx="922084" cy="399862"/>
          </a:xfrm>
          <a:prstGeom prst="ellipse">
            <a:avLst/>
          </a:prstGeom>
          <a:noFill/>
          <a:ln w="158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3363-3330-BB28-B693-33AA11CD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Attribute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3579B-CCC1-BC77-1440-D4F5A8B5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7" y="1225191"/>
            <a:ext cx="772430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78B0-C0CE-D69E-4105-E796AC4C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70" y="218883"/>
            <a:ext cx="7735148" cy="659987"/>
          </a:xfrm>
        </p:spPr>
        <p:txBody>
          <a:bodyPr>
            <a:noAutofit/>
          </a:bodyPr>
          <a:lstStyle/>
          <a:p>
            <a:r>
              <a:rPr lang="en-US" sz="3600" dirty="0"/>
              <a:t>Alternative Terminology for 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2920-2D3D-E1A1-36C4-E74E8870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01" y="1553603"/>
            <a:ext cx="7724301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A07-D6B2-57F0-1E53-057890E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Definition of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59A7-E228-83FF-365C-50C7DD5D0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Consider two 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= {2, 4}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 = {1, 3, 5}. </a:t>
                </a:r>
              </a:p>
              <a:p>
                <a:r>
                  <a:rPr lang="en-US" sz="3000" dirty="0"/>
                  <a:t>Cartesian product,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 is a set of all ordered pairs, where the first element is a member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and the second element is a member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i="1" dirty="0"/>
                  <a:t>{(2, 1), (2, 3), (2, 5), (4, 1), (4, 3), (4, 5)}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59A7-E228-83FF-365C-50C7DD5D0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993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4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2A07-D6B2-57F0-1E53-057890E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Definition of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59A7-E228-83FF-365C-50C7DD5D0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0070" y="1031278"/>
                <a:ext cx="7735148" cy="36709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Any subset (including complete set and null set) of the Cartesian product is a relation; e.g.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400" i="1" dirty="0" smtClean="0">
                          <a:latin typeface="Cambria Math" panose="02040503050406030204" pitchFamily="18" charset="0"/>
                        </a:rPr>
                        <m:t> = {(2, 1), (4, 1)}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May specify which pairs are in relation using some condition for selection; e.g.</a:t>
                </a:r>
              </a:p>
              <a:p>
                <a:pPr lvl="1"/>
                <a:r>
                  <a:rPr lang="en-US" dirty="0"/>
                  <a:t> the second element is 1: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|"/>
                          <m:ctrlPr>
                            <a:rPr lang="es-E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 = 1}</m:t>
                      </m:r>
                    </m:oMath>
                  </m:oMathPara>
                </a14:m>
                <a:endParaRPr lang="es-ES" sz="2400" dirty="0"/>
              </a:p>
              <a:p>
                <a:pPr lvl="1"/>
                <a:r>
                  <a:rPr lang="en-US" dirty="0"/>
                  <a:t>first element is always twice the second: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</a:rPr>
                  <a:t>       </a:t>
                </a:r>
                <a:r>
                  <a:rPr lang="en-US" b="0" i="0" dirty="0">
                    <a:latin typeface="+mj-lt"/>
                  </a:rPr>
                  <a:t>	</a:t>
                </a:r>
                <a:r>
                  <a:rPr lang="en-US" sz="2600" b="0" i="0" dirty="0">
                    <a:latin typeface="+mj-lt"/>
                  </a:rPr>
                  <a:t>S</a:t>
                </a:r>
                <a:r>
                  <a:rPr lang="es-ES" sz="2600" i="0" dirty="0">
                    <a:latin typeface="+mj-lt"/>
                  </a:rPr>
                  <a:t> = {(x, y) | x </a:t>
                </a:r>
                <a:r>
                  <a:rPr lang="el-GR" sz="2600" i="0" dirty="0">
                    <a:latin typeface="+mj-lt"/>
                  </a:rPr>
                  <a:t>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600" i="0" dirty="0">
                    <a:latin typeface="+mj-lt"/>
                  </a:rPr>
                  <a:t>, y</a:t>
                </a:r>
                <a:r>
                  <a:rPr lang="el-GR" sz="2600" i="0" dirty="0">
                    <a:latin typeface="+mj-lt"/>
                  </a:rPr>
                  <a:t>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600" i="0" dirty="0">
                    <a:latin typeface="+mj-lt"/>
                  </a:rPr>
                  <a:t>and </a:t>
                </a:r>
                <a:r>
                  <a:rPr lang="en-US" sz="2600" b="0" i="0" dirty="0">
                    <a:latin typeface="+mj-lt"/>
                  </a:rPr>
                  <a:t>x</a:t>
                </a:r>
                <a:r>
                  <a:rPr lang="es-ES" sz="2600" i="0" dirty="0">
                    <a:latin typeface="+mj-lt"/>
                  </a:rPr>
                  <a:t> =</a:t>
                </a:r>
                <a:r>
                  <a:rPr lang="en-US" sz="2600" b="0" i="0" dirty="0">
                    <a:latin typeface="+mj-lt"/>
                  </a:rPr>
                  <a:t>2y</a:t>
                </a:r>
                <a:r>
                  <a:rPr lang="es-ES" sz="2600" i="0" dirty="0">
                    <a:latin typeface="+mj-lt"/>
                  </a:rPr>
                  <a:t>}</a:t>
                </a:r>
                <a:endParaRPr lang="es-ES" sz="26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s-E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59A7-E228-83FF-365C-50C7DD5D0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0070" y="1031278"/>
                <a:ext cx="7735148" cy="3670922"/>
              </a:xfrm>
              <a:blipFill>
                <a:blip r:embed="rId2"/>
                <a:stretch>
                  <a:fillRect l="-1576" t="-4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2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670</TotalTime>
  <Words>1284</Words>
  <Application>Microsoft Office PowerPoint</Application>
  <PresentationFormat>On-screen Show (16:9)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Times</vt:lpstr>
      <vt:lpstr>Office Theme</vt:lpstr>
      <vt:lpstr>Chapter 4</vt:lpstr>
      <vt:lpstr>Chapter 4 - Objectives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Mathematical Definition of Relation</vt:lpstr>
      <vt:lpstr>Mathematical Definition of Relation</vt:lpstr>
      <vt:lpstr>Mathematical Definition of Relation</vt:lpstr>
      <vt:lpstr>Mathematical Definition of Relation</vt:lpstr>
      <vt:lpstr>Database Relations</vt:lpstr>
      <vt:lpstr>Properties of Relations</vt:lpstr>
      <vt:lpstr>Properties of Relations</vt:lpstr>
      <vt:lpstr>Relational Keys</vt:lpstr>
      <vt:lpstr>Relational Keys</vt:lpstr>
      <vt:lpstr>Integrity Constraints</vt:lpstr>
      <vt:lpstr>Integrity Constraints</vt:lpstr>
      <vt:lpstr>Views</vt:lpstr>
      <vt:lpstr>Views</vt:lpstr>
      <vt:lpstr>Purpose of Views</vt:lpstr>
      <vt:lpstr>Updating Views</vt:lpstr>
      <vt:lpstr>Updating Views</vt:lpstr>
      <vt:lpstr>Updating Views</vt:lpstr>
      <vt:lpstr>Takeaways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Reeshad Khan</cp:lastModifiedBy>
  <cp:revision>43</cp:revision>
  <dcterms:created xsi:type="dcterms:W3CDTF">2010-04-12T23:12:02Z</dcterms:created>
  <dcterms:modified xsi:type="dcterms:W3CDTF">2022-05-06T02:38:42Z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