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4"/>
  </p:notesMasterIdLst>
  <p:sldIdLst>
    <p:sldId id="256" r:id="rId5"/>
    <p:sldId id="258" r:id="rId6"/>
    <p:sldId id="281" r:id="rId7"/>
    <p:sldId id="260" r:id="rId8"/>
    <p:sldId id="261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6" autoAdjust="0"/>
    <p:restoredTop sz="66531"/>
  </p:normalViewPr>
  <p:slideViewPr>
    <p:cSldViewPr snapToGrid="0" snapToObjects="1">
      <p:cViewPr varScale="1">
        <p:scale>
          <a:sx n="105" d="100"/>
          <a:sy n="105" d="100"/>
        </p:scale>
        <p:origin x="208" y="264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7B78-DEA2-6D45-BC80-7E2C358E11E2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CEDE-4176-3A4C-B05A-9BBFEFBF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the lecture, both of the “objectives” slides were skipped, but I included them in case you want the to stay in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BCEDE-4176-3A4C-B05A-9BBFEFBF2C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During the lecture, both of the “objectives” slides were skipped, but I included them in case you want the to stay in the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BCEDE-4176-3A4C-B05A-9BBFEFBF2C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BCEDE-4176-3A4C-B05A-9BBFEFBF2C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lecture you talked about how these are meaningless distinctions, so I’m not sure if you still want it in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BCEDE-4176-3A4C-B05A-9BBFEFBF2C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BCEDE-4176-3A4C-B05A-9BBFEFBF2C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3" y="141035"/>
            <a:ext cx="8439665" cy="659987"/>
          </a:xfrm>
        </p:spPr>
        <p:txBody>
          <a:bodyPr>
            <a:noAutofit/>
          </a:bodyPr>
          <a:lstStyle/>
          <a:p>
            <a:r>
              <a:rPr lang="en-US" sz="4000"/>
              <a:t>Database Management System (DBMS)</a:t>
            </a:r>
            <a:endParaRPr lang="en-US" sz="4000" dirty="0"/>
          </a:p>
        </p:txBody>
      </p:sp>
      <p:pic>
        <p:nvPicPr>
          <p:cNvPr id="4" name="Picture 3" descr="C01NF07">
            <a:extLst>
              <a:ext uri="{FF2B5EF4-FFF2-40B4-BE49-F238E27FC236}">
                <a16:creationId xmlns:a16="http://schemas.microsoft.com/office/drawing/2014/main" id="{5F34D75C-D031-4898-B9B9-11CA19C5803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4" y="1017502"/>
            <a:ext cx="6895070" cy="385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03F7F-0A78-53FF-A9FF-81C883E498D5}"/>
              </a:ext>
            </a:extLst>
          </p:cNvPr>
          <p:cNvSpPr txBox="1"/>
          <p:nvPr/>
        </p:nvSpPr>
        <p:spPr>
          <a:xfrm>
            <a:off x="1734670" y="2070848"/>
            <a:ext cx="21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1601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(DDL).</a:t>
            </a:r>
          </a:p>
          <a:p>
            <a:pPr lvl="1"/>
            <a:r>
              <a:rPr lang="en-US" dirty="0"/>
              <a:t>Permits specification of data types, structures, and any data constraints.</a:t>
            </a:r>
          </a:p>
          <a:p>
            <a:pPr lvl="1"/>
            <a:r>
              <a:rPr lang="en-US" dirty="0"/>
              <a:t>All specifications are stored in the database.</a:t>
            </a:r>
          </a:p>
          <a:p>
            <a:r>
              <a:rPr lang="en-US" dirty="0"/>
              <a:t>Data manipulation language (DML).</a:t>
            </a:r>
          </a:p>
          <a:p>
            <a:pPr lvl="1"/>
            <a:r>
              <a:rPr lang="en-US" dirty="0"/>
              <a:t>General enquiry facility (query language) of the data.</a:t>
            </a:r>
          </a:p>
        </p:txBody>
      </p:sp>
    </p:spTree>
    <p:extLst>
      <p:ext uri="{BB962C8B-B14F-4D97-AF65-F5344CB8AC3E}">
        <p14:creationId xmlns:p14="http://schemas.microsoft.com/office/powerpoint/2010/main" val="316699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access to database may include:</a:t>
            </a:r>
          </a:p>
          <a:p>
            <a:pPr lvl="1"/>
            <a:r>
              <a:rPr lang="en-US" dirty="0"/>
              <a:t>A security system</a:t>
            </a:r>
          </a:p>
          <a:p>
            <a:pPr lvl="1"/>
            <a:r>
              <a:rPr lang="en-US" dirty="0"/>
              <a:t>An integrity system</a:t>
            </a:r>
          </a:p>
          <a:p>
            <a:pPr lvl="1"/>
            <a:r>
              <a:rPr lang="en-US" dirty="0"/>
              <a:t>A concurrency control system</a:t>
            </a:r>
          </a:p>
          <a:p>
            <a:pPr lvl="1"/>
            <a:r>
              <a:rPr lang="en-US" dirty="0"/>
              <a:t>A recovery control system</a:t>
            </a:r>
          </a:p>
          <a:p>
            <a:pPr lvl="1"/>
            <a:r>
              <a:rPr lang="en-US" dirty="0"/>
              <a:t>A user-accessible catalog</a:t>
            </a:r>
          </a:p>
        </p:txBody>
      </p:sp>
    </p:spTree>
    <p:extLst>
      <p:ext uri="{BB962C8B-B14F-4D97-AF65-F5344CB8AC3E}">
        <p14:creationId xmlns:p14="http://schemas.microsoft.com/office/powerpoint/2010/main" val="115272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DBMS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Can range from a PC to a network of computers.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DBMS, operating system, network software (if necessary) and also the application programs.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Used by the organization and a description of this data called the schema.</a:t>
            </a:r>
          </a:p>
        </p:txBody>
      </p:sp>
    </p:spTree>
    <p:extLst>
      <p:ext uri="{BB962C8B-B14F-4D97-AF65-F5344CB8AC3E}">
        <p14:creationId xmlns:p14="http://schemas.microsoft.com/office/powerpoint/2010/main" val="252115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DBMS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dirty="0"/>
              <a:t>Instructions and rules that should be applied to the design and use of the database and DBMS.</a:t>
            </a:r>
          </a:p>
          <a:p>
            <a:r>
              <a:rPr lang="en-US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85508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 in the Database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Administrator (DA)</a:t>
            </a:r>
          </a:p>
          <a:p>
            <a:r>
              <a:rPr lang="en-US" dirty="0"/>
              <a:t>Database Administrator (DBA)</a:t>
            </a:r>
          </a:p>
          <a:p>
            <a:r>
              <a:rPr lang="en-US" dirty="0"/>
              <a:t>Database Designers (Logical and Physical)</a:t>
            </a:r>
          </a:p>
          <a:p>
            <a:r>
              <a:rPr lang="en-US" dirty="0"/>
              <a:t>Application Programmers</a:t>
            </a:r>
          </a:p>
          <a:p>
            <a:r>
              <a:rPr lang="en-US" dirty="0"/>
              <a:t>End Users (naive and sophisticated)</a:t>
            </a:r>
          </a:p>
        </p:txBody>
      </p:sp>
    </p:spTree>
    <p:extLst>
      <p:ext uri="{BB962C8B-B14F-4D97-AF65-F5344CB8AC3E}">
        <p14:creationId xmlns:p14="http://schemas.microsoft.com/office/powerpoint/2010/main" val="166589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First-generation</a:t>
            </a:r>
          </a:p>
          <a:p>
            <a:pPr lvl="1"/>
            <a:r>
              <a:rPr lang="en-US" dirty="0"/>
              <a:t>Hierarchical and Network</a:t>
            </a:r>
          </a:p>
          <a:p>
            <a:r>
              <a:rPr lang="en-US" dirty="0"/>
              <a:t>Second generation</a:t>
            </a:r>
          </a:p>
          <a:p>
            <a:pPr lvl="1"/>
            <a:r>
              <a:rPr lang="en-US" dirty="0"/>
              <a:t>Relational</a:t>
            </a:r>
          </a:p>
          <a:p>
            <a:r>
              <a:rPr lang="en-US" dirty="0"/>
              <a:t>Third generation</a:t>
            </a:r>
          </a:p>
          <a:p>
            <a:pPr lvl="1"/>
            <a:r>
              <a:rPr lang="en-US" dirty="0"/>
              <a:t>Object-Relational</a:t>
            </a:r>
          </a:p>
          <a:p>
            <a:pPr lvl="1"/>
            <a:r>
              <a:rPr lang="en-US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337970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DBMSs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Control of data redundancy</a:t>
            </a:r>
          </a:p>
          <a:p>
            <a:r>
              <a:rPr lang="en-US" dirty="0"/>
              <a:t>Data consistency</a:t>
            </a:r>
          </a:p>
          <a:p>
            <a:r>
              <a:rPr lang="en-US" dirty="0"/>
              <a:t>More information from the same amount of data</a:t>
            </a:r>
          </a:p>
          <a:p>
            <a:r>
              <a:rPr lang="en-US" dirty="0"/>
              <a:t>Sharing of data</a:t>
            </a:r>
          </a:p>
          <a:p>
            <a:r>
              <a:rPr lang="en-US" dirty="0"/>
              <a:t>Improved data integrity</a:t>
            </a:r>
          </a:p>
          <a:p>
            <a:r>
              <a:rPr lang="en-US" dirty="0"/>
              <a:t>Improved security</a:t>
            </a:r>
          </a:p>
          <a:p>
            <a:r>
              <a:rPr lang="en-US" dirty="0"/>
              <a:t>Enforcement of standards</a:t>
            </a:r>
          </a:p>
          <a:p>
            <a:r>
              <a:rPr lang="en-US" dirty="0"/>
              <a:t>Economy of scale</a:t>
            </a:r>
          </a:p>
        </p:txBody>
      </p:sp>
    </p:spTree>
    <p:extLst>
      <p:ext uri="{BB962C8B-B14F-4D97-AF65-F5344CB8AC3E}">
        <p14:creationId xmlns:p14="http://schemas.microsoft.com/office/powerpoint/2010/main" val="1681639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DBMSs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Balance conflicting requirements</a:t>
            </a:r>
          </a:p>
          <a:p>
            <a:r>
              <a:rPr lang="en-US" dirty="0"/>
              <a:t>Improved data accessibility and responsiveness</a:t>
            </a:r>
          </a:p>
          <a:p>
            <a:r>
              <a:rPr lang="en-US" dirty="0"/>
              <a:t>Increased productivity</a:t>
            </a:r>
          </a:p>
          <a:p>
            <a:r>
              <a:rPr lang="en-US" dirty="0"/>
              <a:t>Improved maintenance through data independence</a:t>
            </a:r>
            <a:br>
              <a:rPr lang="en-US" dirty="0"/>
            </a:br>
            <a:r>
              <a:rPr lang="en-US" dirty="0"/>
              <a:t>Increased concurrency</a:t>
            </a:r>
          </a:p>
          <a:p>
            <a:r>
              <a:rPr lang="en-US" dirty="0"/>
              <a:t>Improved backup and recovery services</a:t>
            </a:r>
          </a:p>
        </p:txBody>
      </p:sp>
    </p:spTree>
    <p:extLst>
      <p:ext uri="{BB962C8B-B14F-4D97-AF65-F5344CB8AC3E}">
        <p14:creationId xmlns:p14="http://schemas.microsoft.com/office/powerpoint/2010/main" val="50193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DBMSs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Complexity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Cost of DBMS</a:t>
            </a:r>
          </a:p>
          <a:p>
            <a:r>
              <a:rPr lang="en-US" dirty="0"/>
              <a:t>Additional hardware costs</a:t>
            </a:r>
          </a:p>
          <a:p>
            <a:r>
              <a:rPr lang="en-US" dirty="0"/>
              <a:t>Cost of conversion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Higher impact of a failure</a:t>
            </a:r>
          </a:p>
        </p:txBody>
      </p:sp>
    </p:spTree>
    <p:extLst>
      <p:ext uri="{BB962C8B-B14F-4D97-AF65-F5344CB8AC3E}">
        <p14:creationId xmlns:p14="http://schemas.microsoft.com/office/powerpoint/2010/main" val="46846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5017-128C-47F9-979A-B507396F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1 -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9EDE-B229-4CE4-BCD7-866268DD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common uses of database systems.</a:t>
            </a:r>
          </a:p>
          <a:p>
            <a:r>
              <a:rPr lang="en-US" dirty="0"/>
              <a:t>Characteristics of file-based systems.</a:t>
            </a:r>
          </a:p>
          <a:p>
            <a:r>
              <a:rPr lang="en-US" dirty="0"/>
              <a:t>Problems with file-based systems.</a:t>
            </a:r>
          </a:p>
          <a:p>
            <a:r>
              <a:rPr lang="en-US" dirty="0"/>
              <a:t>Meaning of the term database.</a:t>
            </a:r>
          </a:p>
          <a:p>
            <a:r>
              <a:rPr lang="en-US" dirty="0"/>
              <a:t>Meaning of the term Database Management System(DBMS)</a:t>
            </a:r>
          </a:p>
        </p:txBody>
      </p:sp>
    </p:spTree>
    <p:extLst>
      <p:ext uri="{BB962C8B-B14F-4D97-AF65-F5344CB8AC3E}">
        <p14:creationId xmlns:p14="http://schemas.microsoft.com/office/powerpoint/2010/main" val="112090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C5DB-30E4-65FE-79F1-75524E98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56E3-FED2-F829-504F-F4DF3EAF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 functions of a DBMS.</a:t>
            </a:r>
          </a:p>
          <a:p>
            <a:r>
              <a:rPr lang="en-US" dirty="0"/>
              <a:t>Major components of the DBMS environment.</a:t>
            </a:r>
          </a:p>
          <a:p>
            <a:r>
              <a:rPr lang="en-US" dirty="0"/>
              <a:t>Personnel involved in the DBMS environment.</a:t>
            </a:r>
          </a:p>
          <a:p>
            <a:r>
              <a:rPr lang="en-US" dirty="0"/>
              <a:t>History of the development of DBMSs.</a:t>
            </a:r>
          </a:p>
          <a:p>
            <a:r>
              <a:rPr lang="en-US" dirty="0"/>
              <a:t>Advantages and disadvantages of DBMSs.</a:t>
            </a:r>
          </a:p>
        </p:txBody>
      </p:sp>
    </p:spTree>
    <p:extLst>
      <p:ext uri="{BB962C8B-B14F-4D97-AF65-F5344CB8AC3E}">
        <p14:creationId xmlns:p14="http://schemas.microsoft.com/office/powerpoint/2010/main" val="366447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Database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Purchases from the supermarket</a:t>
            </a:r>
          </a:p>
          <a:p>
            <a:r>
              <a:rPr lang="en-US" dirty="0"/>
              <a:t>Purchases using your credit card</a:t>
            </a:r>
          </a:p>
          <a:p>
            <a:r>
              <a:rPr lang="en-US" dirty="0"/>
              <a:t>Booking a holiday at the travel agents</a:t>
            </a:r>
          </a:p>
          <a:p>
            <a:r>
              <a:rPr lang="en-US" dirty="0"/>
              <a:t>Using the local library</a:t>
            </a:r>
          </a:p>
          <a:p>
            <a:r>
              <a:rPr lang="en-US" dirty="0"/>
              <a:t>Taking out insurance</a:t>
            </a:r>
          </a:p>
          <a:p>
            <a:r>
              <a:rPr lang="en-US" dirty="0"/>
              <a:t>Renting a video</a:t>
            </a:r>
          </a:p>
          <a:p>
            <a:r>
              <a:rPr lang="en-US" dirty="0"/>
              <a:t>Using the Internet</a:t>
            </a:r>
          </a:p>
          <a:p>
            <a:r>
              <a:rPr lang="en-US" dirty="0"/>
              <a:t>Studying at University</a:t>
            </a:r>
          </a:p>
        </p:txBody>
      </p:sp>
    </p:spTree>
    <p:extLst>
      <p:ext uri="{BB962C8B-B14F-4D97-AF65-F5344CB8AC3E}">
        <p14:creationId xmlns:p14="http://schemas.microsoft.com/office/powerpoint/2010/main" val="333211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File-Based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application programs that perform services for the end users (e.g. reports).</a:t>
            </a:r>
          </a:p>
          <a:p>
            <a:r>
              <a:rPr lang="en-US" dirty="0"/>
              <a:t>Each program defines and manages its own data.</a:t>
            </a:r>
          </a:p>
        </p:txBody>
      </p:sp>
    </p:spTree>
    <p:extLst>
      <p:ext uri="{BB962C8B-B14F-4D97-AF65-F5344CB8AC3E}">
        <p14:creationId xmlns:p14="http://schemas.microsoft.com/office/powerpoint/2010/main" val="174189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Separation and isolation of data</a:t>
            </a:r>
          </a:p>
          <a:p>
            <a:pPr lvl="1"/>
            <a:r>
              <a:rPr lang="en-US" dirty="0"/>
              <a:t>Each program maintains its own set of data.</a:t>
            </a:r>
          </a:p>
          <a:p>
            <a:pPr lvl="1"/>
            <a:r>
              <a:rPr lang="en-US" dirty="0"/>
              <a:t>Users of one program may be unaware of potentially useful data held by other programs.</a:t>
            </a:r>
          </a:p>
          <a:p>
            <a:r>
              <a:rPr lang="en-US" dirty="0"/>
              <a:t>Duplication of data</a:t>
            </a:r>
          </a:p>
          <a:p>
            <a:pPr lvl="1"/>
            <a:r>
              <a:rPr lang="en-US" dirty="0"/>
              <a:t>Same data is held by different programs.</a:t>
            </a:r>
          </a:p>
          <a:p>
            <a:pPr lvl="1"/>
            <a:r>
              <a:rPr lang="en-US" dirty="0"/>
              <a:t>Wasted space and potentially different values and/or different formats for the same item.</a:t>
            </a:r>
          </a:p>
        </p:txBody>
      </p:sp>
    </p:spTree>
    <p:extLst>
      <p:ext uri="{BB962C8B-B14F-4D97-AF65-F5344CB8AC3E}">
        <p14:creationId xmlns:p14="http://schemas.microsoft.com/office/powerpoint/2010/main" val="429331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Arose because:</a:t>
            </a:r>
          </a:p>
          <a:p>
            <a:pPr lvl="1"/>
            <a:r>
              <a:rPr lang="en-US" dirty="0"/>
              <a:t>Definition of data was embedded in application programs, rather than being stored separately and independently.</a:t>
            </a:r>
          </a:p>
          <a:p>
            <a:pPr lvl="1"/>
            <a:r>
              <a:rPr lang="en-US" dirty="0"/>
              <a:t>No control over access and manipulation of data beyond that imposed by application programs.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The database and Database Management System (DBMS).</a:t>
            </a:r>
          </a:p>
        </p:txBody>
      </p:sp>
    </p:spTree>
    <p:extLst>
      <p:ext uri="{BB962C8B-B14F-4D97-AF65-F5344CB8AC3E}">
        <p14:creationId xmlns:p14="http://schemas.microsoft.com/office/powerpoint/2010/main" val="415112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Shared collection of logically related data (and a description of this data), designed to meet the information needs of an organization.</a:t>
            </a:r>
          </a:p>
          <a:p>
            <a:r>
              <a:rPr lang="en-US" dirty="0"/>
              <a:t>System catalog (metadata) provides description of data to enable program-data independence. </a:t>
            </a:r>
          </a:p>
          <a:p>
            <a:r>
              <a:rPr lang="en-US" dirty="0"/>
              <a:t>Logically related data comprises entities attributes, and relationships of an organization’s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93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2AF-B78E-4E27-8CFB-50BCD878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86" y="141035"/>
            <a:ext cx="8254314" cy="659987"/>
          </a:xfrm>
        </p:spPr>
        <p:txBody>
          <a:bodyPr>
            <a:noAutofit/>
          </a:bodyPr>
          <a:lstStyle/>
          <a:p>
            <a:r>
              <a:rPr lang="en-US" sz="4000" dirty="0"/>
              <a:t>Database Management System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717-57A1-4282-B8D4-21AF5CF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system that enables users to define, create, maintain, and control access to the database.</a:t>
            </a:r>
          </a:p>
          <a:p>
            <a:r>
              <a:rPr lang="en-US" dirty="0"/>
              <a:t>(Database) application program: a computer program that interacts with database by issuing an appropriate request (SQL statement) to the DBMS.</a:t>
            </a:r>
          </a:p>
        </p:txBody>
      </p:sp>
    </p:spTree>
    <p:extLst>
      <p:ext uri="{BB962C8B-B14F-4D97-AF65-F5344CB8AC3E}">
        <p14:creationId xmlns:p14="http://schemas.microsoft.com/office/powerpoint/2010/main" val="429427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244</TotalTime>
  <Words>716</Words>
  <Application>Microsoft Macintosh PowerPoint</Application>
  <PresentationFormat>On-screen Show (16:9)</PresentationFormat>
  <Paragraphs>117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Chapter 1</vt:lpstr>
      <vt:lpstr>Chapter 1 - Objectives</vt:lpstr>
      <vt:lpstr>Objectives</vt:lpstr>
      <vt:lpstr>Examples of Database Applications</vt:lpstr>
      <vt:lpstr>File-Based Systems</vt:lpstr>
      <vt:lpstr>Limitations of File-Based Approach</vt:lpstr>
      <vt:lpstr>Database Approach</vt:lpstr>
      <vt:lpstr>Database</vt:lpstr>
      <vt:lpstr>Database Management System (DBMS)</vt:lpstr>
      <vt:lpstr>Database Management System (DBMS)</vt:lpstr>
      <vt:lpstr>Database Approach</vt:lpstr>
      <vt:lpstr>Database Approach</vt:lpstr>
      <vt:lpstr>Components of DBMS Environment</vt:lpstr>
      <vt:lpstr>Components of DBMS Environment</vt:lpstr>
      <vt:lpstr>Roles in the Database Environment</vt:lpstr>
      <vt:lpstr>History of Database Systems</vt:lpstr>
      <vt:lpstr>Advantages of DBMSs</vt:lpstr>
      <vt:lpstr>Advantages of DBMSs</vt:lpstr>
      <vt:lpstr>Disadvantages of DBMSs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Cassandra Nelson</cp:lastModifiedBy>
  <cp:revision>44</cp:revision>
  <dcterms:created xsi:type="dcterms:W3CDTF">2010-04-12T23:12:02Z</dcterms:created>
  <dcterms:modified xsi:type="dcterms:W3CDTF">2022-05-04T23:31:45Z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