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320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498" autoAdjust="0"/>
    <p:restoredTop sz="94694"/>
  </p:normalViewPr>
  <p:slideViewPr>
    <p:cSldViewPr snapToGrid="0" snapToObjects="1">
      <p:cViewPr varScale="1">
        <p:scale>
          <a:sx n="150" d="100"/>
          <a:sy n="150" d="100"/>
        </p:scale>
        <p:origin x="176" y="352"/>
      </p:cViewPr>
      <p:guideLst>
        <p:guide orient="horz" pos="1620"/>
        <p:guide pos="3203"/>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9168" y="1597819"/>
            <a:ext cx="8234832" cy="1102519"/>
          </a:xfrm>
        </p:spPr>
        <p:txBody>
          <a:bodyPr/>
          <a:lstStyle/>
          <a:p>
            <a:r>
              <a:rPr lang="en-US" dirty="0"/>
              <a:t>Click to edit Master title style</a:t>
            </a:r>
          </a:p>
        </p:txBody>
      </p:sp>
      <p:sp>
        <p:nvSpPr>
          <p:cNvPr id="3" name="Subtitle 2"/>
          <p:cNvSpPr>
            <a:spLocks noGrp="1"/>
          </p:cNvSpPr>
          <p:nvPr>
            <p:ph type="subTitle" idx="1"/>
          </p:nvPr>
        </p:nvSpPr>
        <p:spPr>
          <a:xfrm>
            <a:off x="1826184"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8ACDB3CC-F982-40F9-8DD6-BCC9AFBF44BD}" type="datetime1">
              <a:rPr lang="en-US" smtClean="0"/>
              <a:pPr/>
              <a:t>2/6/23</a:t>
            </a:fld>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52806" y="1028699"/>
            <a:ext cx="2222412" cy="62385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027432" y="1028699"/>
            <a:ext cx="5486400" cy="401240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652806" y="1723466"/>
            <a:ext cx="2222412" cy="285174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2/6/23</a:t>
            </a:fld>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44893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t>2/6/23</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t>2/6/23</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t>2/6/23</a:t>
            </a:fld>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2818"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102818"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2/6/23</a:t>
            </a:fld>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11206" y="1200151"/>
            <a:ext cx="3810316"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73922" y="1200151"/>
            <a:ext cx="3801296"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8C2560D-EC28-3B41-86E8-18F1CE0113B4}" type="datetimeFigureOut">
              <a:rPr lang="en-US" smtClean="0"/>
              <a:t>2/6/23</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40069" y="1151335"/>
            <a:ext cx="3809287"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0069" y="1631156"/>
            <a:ext cx="38092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68C2560D-EC28-3B41-86E8-18F1CE0113B4}" type="datetimeFigureOut">
              <a:rPr lang="en-US" smtClean="0"/>
              <a:t>2/6/23</a:t>
            </a:fld>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
        <p:nvSpPr>
          <p:cNvPr id="10" name="Text Placeholder 2"/>
          <p:cNvSpPr>
            <a:spLocks noGrp="1"/>
          </p:cNvSpPr>
          <p:nvPr>
            <p:ph type="body" idx="13"/>
          </p:nvPr>
        </p:nvSpPr>
        <p:spPr>
          <a:xfrm>
            <a:off x="5084763" y="1148899"/>
            <a:ext cx="3809287"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3"/>
          <p:cNvSpPr>
            <a:spLocks noGrp="1"/>
          </p:cNvSpPr>
          <p:nvPr>
            <p:ph sz="half" idx="14"/>
          </p:nvPr>
        </p:nvSpPr>
        <p:spPr>
          <a:xfrm>
            <a:off x="5084763" y="1628720"/>
            <a:ext cx="38092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8C2560D-EC28-3B41-86E8-18F1CE0113B4}" type="datetimeFigureOut">
              <a:rPr lang="en-US" smtClean="0"/>
              <a:t>2/6/23</a:t>
            </a:fld>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2/6/23</a:t>
            </a:fld>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1341" y="204787"/>
            <a:ext cx="3008313" cy="668399"/>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163414" y="204788"/>
            <a:ext cx="471180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71341" y="1010298"/>
            <a:ext cx="3008313" cy="35843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2/6/23</a:t>
            </a:fld>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1206" y="3600450"/>
            <a:ext cx="7764012" cy="425054"/>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111206" y="187627"/>
            <a:ext cx="7764012" cy="335805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111206" y="4025503"/>
            <a:ext cx="7764012"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2/6/23</a:t>
            </a:fld>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764856" y="-1"/>
            <a:ext cx="8379144" cy="923701"/>
          </a:xfrm>
          <a:prstGeom prst="rect">
            <a:avLst/>
          </a:prstGeom>
          <a:gradFill flip="none" rotWithShape="1">
            <a:gsLst>
              <a:gs pos="0">
                <a:schemeClr val="bg1">
                  <a:lumMod val="75000"/>
                </a:schemeClr>
              </a:gs>
              <a:gs pos="10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0" y="0"/>
            <a:ext cx="909169" cy="5143500"/>
          </a:xfrm>
          <a:prstGeom prst="rect">
            <a:avLst/>
          </a:prstGeom>
          <a:gradFill flip="none" rotWithShape="1">
            <a:gsLst>
              <a:gs pos="26000">
                <a:schemeClr val="tx2"/>
              </a:gs>
              <a:gs pos="100000">
                <a:srgbClr val="FFFFFF"/>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140070" y="141035"/>
            <a:ext cx="7735148" cy="6599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140070" y="923701"/>
            <a:ext cx="7735148" cy="36709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3132" y="4767263"/>
            <a:ext cx="816037" cy="273844"/>
          </a:xfrm>
          <a:prstGeom prst="rect">
            <a:avLst/>
          </a:prstGeom>
        </p:spPr>
        <p:txBody>
          <a:bodyPr vert="horz" lIns="91440" tIns="45720" rIns="91440" bIns="45720" rtlCol="0" anchor="ctr"/>
          <a:lstStyle>
            <a:lvl1pPr algn="l">
              <a:defRPr sz="1200">
                <a:solidFill>
                  <a:schemeClr val="bg1"/>
                </a:solidFill>
              </a:defRPr>
            </a:lvl1pPr>
          </a:lstStyle>
          <a:p>
            <a:fld id="{68C2560D-EC28-3B41-86E8-18F1CE0113B4}" type="datetimeFigureOut">
              <a:rPr lang="en-US" smtClean="0"/>
              <a:pPr/>
              <a:t>2/6/23</a:t>
            </a:fld>
            <a:endParaRPr lang="en-US" dirty="0"/>
          </a:p>
        </p:txBody>
      </p:sp>
      <p:sp>
        <p:nvSpPr>
          <p:cNvPr id="6" name="Slide Number Placeholder 5"/>
          <p:cNvSpPr>
            <a:spLocks noGrp="1"/>
          </p:cNvSpPr>
          <p:nvPr>
            <p:ph type="sldNum" sz="quarter" idx="4"/>
          </p:nvPr>
        </p:nvSpPr>
        <p:spPr>
          <a:xfrm>
            <a:off x="6741618"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dirty="0"/>
          </a:p>
        </p:txBody>
      </p:sp>
      <p:pic>
        <p:nvPicPr>
          <p:cNvPr id="7" name="Picture 6" descr="UA_Logo_reversed.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3132" y="181507"/>
            <a:ext cx="736665" cy="560685"/>
          </a:xfrm>
          <a:prstGeom prst="rect">
            <a:avLst/>
          </a:prstGeom>
        </p:spPr>
      </p:pic>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7" r:id="rId10"/>
    <p:sldLayoutId id="2147493465" r:id="rId11"/>
    <p:sldLayoutId id="2147493466"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3</a:t>
            </a:r>
          </a:p>
        </p:txBody>
      </p:sp>
      <p:sp>
        <p:nvSpPr>
          <p:cNvPr id="3" name="Subtitle 2"/>
          <p:cNvSpPr>
            <a:spLocks noGrp="1"/>
          </p:cNvSpPr>
          <p:nvPr>
            <p:ph type="subTitle" idx="1"/>
          </p:nvPr>
        </p:nvSpPr>
        <p:spPr/>
        <p:txBody>
          <a:bodyPr/>
          <a:lstStyle/>
          <a:p>
            <a:r>
              <a:rPr lang="en-US" dirty="0"/>
              <a:t>Database Architectures and </a:t>
            </a:r>
            <a:r>
              <a:rPr lang="en-US"/>
              <a:t>the Web</a:t>
            </a:r>
            <a:endParaRPr lang="en-US" dirty="0"/>
          </a:p>
          <a:p>
            <a:endParaRPr lang="en-US" dirty="0"/>
          </a:p>
        </p:txBody>
      </p:sp>
    </p:spTree>
    <p:extLst>
      <p:ext uri="{BB962C8B-B14F-4D97-AF65-F5344CB8AC3E}">
        <p14:creationId xmlns:p14="http://schemas.microsoft.com/office/powerpoint/2010/main" val="2857723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7E2C4-9514-6D4D-88C1-C51752B9930C}"/>
              </a:ext>
            </a:extLst>
          </p:cNvPr>
          <p:cNvSpPr>
            <a:spLocks noGrp="1"/>
          </p:cNvSpPr>
          <p:nvPr>
            <p:ph type="title"/>
          </p:nvPr>
        </p:nvSpPr>
        <p:spPr>
          <a:xfrm>
            <a:off x="1140070" y="141035"/>
            <a:ext cx="7735148" cy="659987"/>
          </a:xfrm>
        </p:spPr>
        <p:txBody>
          <a:bodyPr anchor="ctr">
            <a:normAutofit/>
          </a:bodyPr>
          <a:lstStyle/>
          <a:p>
            <a:pPr>
              <a:lnSpc>
                <a:spcPct val="90000"/>
              </a:lnSpc>
            </a:pPr>
            <a:r>
              <a:rPr lang="en-GB" sz="4100" b="1"/>
              <a:t>Traditional Two-Tier Client-Server </a:t>
            </a:r>
            <a:endParaRPr lang="en-US" sz="4100"/>
          </a:p>
        </p:txBody>
      </p:sp>
      <p:pic>
        <p:nvPicPr>
          <p:cNvPr id="4" name="Picture 6" descr="C02NF14">
            <a:extLst>
              <a:ext uri="{FF2B5EF4-FFF2-40B4-BE49-F238E27FC236}">
                <a16:creationId xmlns:a16="http://schemas.microsoft.com/office/drawing/2014/main" id="{9AD2E785-1E55-CD46-9B2D-C2F5D880049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1744601" y="923701"/>
            <a:ext cx="6526086" cy="3670922"/>
          </a:xfrm>
          <a:prstGeom prst="rect">
            <a:avLst/>
          </a:prstGeo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05015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2EF28-0DDA-1241-ADCB-99DD7C368211}"/>
              </a:ext>
            </a:extLst>
          </p:cNvPr>
          <p:cNvSpPr>
            <a:spLocks noGrp="1"/>
          </p:cNvSpPr>
          <p:nvPr>
            <p:ph type="title"/>
          </p:nvPr>
        </p:nvSpPr>
        <p:spPr>
          <a:xfrm>
            <a:off x="1140070" y="141035"/>
            <a:ext cx="7735148" cy="659987"/>
          </a:xfrm>
        </p:spPr>
        <p:txBody>
          <a:bodyPr anchor="ctr">
            <a:normAutofit/>
          </a:bodyPr>
          <a:lstStyle/>
          <a:p>
            <a:pPr>
              <a:lnSpc>
                <a:spcPct val="90000"/>
              </a:lnSpc>
            </a:pPr>
            <a:r>
              <a:rPr lang="en-GB" sz="3700" b="1"/>
              <a:t>Summary of Client-Server Functions</a:t>
            </a:r>
            <a:endParaRPr lang="en-US" sz="3700"/>
          </a:p>
        </p:txBody>
      </p:sp>
      <p:pic>
        <p:nvPicPr>
          <p:cNvPr id="4" name="Picture 2">
            <a:extLst>
              <a:ext uri="{FF2B5EF4-FFF2-40B4-BE49-F238E27FC236}">
                <a16:creationId xmlns:a16="http://schemas.microsoft.com/office/drawing/2014/main" id="{E1A5AF4D-BDFB-5441-9BC0-809258C2C97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40070" y="1437579"/>
            <a:ext cx="7735148" cy="26431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432621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53712-15E3-4440-BBE8-BE2C6C1C71C8}"/>
              </a:ext>
            </a:extLst>
          </p:cNvPr>
          <p:cNvSpPr>
            <a:spLocks noGrp="1"/>
          </p:cNvSpPr>
          <p:nvPr>
            <p:ph type="title"/>
          </p:nvPr>
        </p:nvSpPr>
        <p:spPr/>
        <p:txBody>
          <a:bodyPr>
            <a:normAutofit fontScale="90000"/>
          </a:bodyPr>
          <a:lstStyle/>
          <a:p>
            <a:r>
              <a:rPr lang="en-GB" sz="4000" b="1" dirty="0"/>
              <a:t>Three-Tier Client-Server</a:t>
            </a:r>
            <a:endParaRPr lang="en-US" dirty="0"/>
          </a:p>
        </p:txBody>
      </p:sp>
      <p:sp>
        <p:nvSpPr>
          <p:cNvPr id="3" name="Content Placeholder 2">
            <a:extLst>
              <a:ext uri="{FF2B5EF4-FFF2-40B4-BE49-F238E27FC236}">
                <a16:creationId xmlns:a16="http://schemas.microsoft.com/office/drawing/2014/main" id="{AB69EB4F-7853-574B-8A14-4BC11B52B21C}"/>
              </a:ext>
            </a:extLst>
          </p:cNvPr>
          <p:cNvSpPr>
            <a:spLocks noGrp="1"/>
          </p:cNvSpPr>
          <p:nvPr>
            <p:ph idx="1"/>
          </p:nvPr>
        </p:nvSpPr>
        <p:spPr/>
        <p:txBody>
          <a:bodyPr>
            <a:normAutofit fontScale="85000" lnSpcReduction="20000"/>
          </a:bodyPr>
          <a:lstStyle/>
          <a:p>
            <a:r>
              <a:rPr lang="en-US" altLang="en-US" b="1" dirty="0">
                <a:ea typeface="ＭＳ Ｐゴシック" panose="020B0600070205080204" pitchFamily="34" charset="-128"/>
              </a:rPr>
              <a:t>The need for enterprise scalability challenged the traditional two-tier client–server model.</a:t>
            </a:r>
          </a:p>
          <a:p>
            <a:endParaRPr lang="en-US" altLang="en-US" b="1" dirty="0">
              <a:ea typeface="ＭＳ Ｐゴシック" panose="020B0600070205080204" pitchFamily="34" charset="-128"/>
            </a:endParaRPr>
          </a:p>
          <a:p>
            <a:r>
              <a:rPr lang="en-US" altLang="en-US" b="1" dirty="0">
                <a:ea typeface="ＭＳ Ｐゴシック" panose="020B0600070205080204" pitchFamily="34" charset="-128"/>
              </a:rPr>
              <a:t>Client side presented two problems preventing true scalability:</a:t>
            </a:r>
          </a:p>
          <a:p>
            <a:pPr lvl="1"/>
            <a:r>
              <a:rPr lang="en-US" altLang="en-US" sz="2400" b="1" dirty="0">
                <a:ea typeface="ＭＳ Ｐゴシック" panose="020B0600070205080204" pitchFamily="34" charset="-128"/>
              </a:rPr>
              <a:t>‘Fat’ client, requiring considerable resources on client’s computer to run effectively.</a:t>
            </a:r>
          </a:p>
          <a:p>
            <a:pPr lvl="1"/>
            <a:r>
              <a:rPr lang="en-US" altLang="en-US" sz="2400" b="1" dirty="0">
                <a:ea typeface="ＭＳ Ｐゴシック" panose="020B0600070205080204" pitchFamily="34" charset="-128"/>
              </a:rPr>
              <a:t>Significant client side administration overhead.</a:t>
            </a:r>
          </a:p>
          <a:p>
            <a:pPr lvl="1">
              <a:lnSpc>
                <a:spcPct val="40000"/>
              </a:lnSpc>
            </a:pPr>
            <a:endParaRPr lang="en-US" altLang="en-US" sz="2400" b="1" dirty="0">
              <a:ea typeface="ＭＳ Ｐゴシック" panose="020B0600070205080204" pitchFamily="34" charset="-128"/>
            </a:endParaRPr>
          </a:p>
          <a:p>
            <a:r>
              <a:rPr lang="en-US" altLang="en-US" b="1" dirty="0">
                <a:ea typeface="ＭＳ Ｐゴシック" panose="020B0600070205080204" pitchFamily="34" charset="-128"/>
              </a:rPr>
              <a:t>By 1995, three layers proposed, each potentially running on a different platform.</a:t>
            </a:r>
          </a:p>
          <a:p>
            <a:endParaRPr lang="en-US" dirty="0"/>
          </a:p>
        </p:txBody>
      </p:sp>
    </p:spTree>
    <p:extLst>
      <p:ext uri="{BB962C8B-B14F-4D97-AF65-F5344CB8AC3E}">
        <p14:creationId xmlns:p14="http://schemas.microsoft.com/office/powerpoint/2010/main" val="995216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FB092-28AE-5845-B26D-9A6B76AA8171}"/>
              </a:ext>
            </a:extLst>
          </p:cNvPr>
          <p:cNvSpPr>
            <a:spLocks noGrp="1"/>
          </p:cNvSpPr>
          <p:nvPr>
            <p:ph type="title"/>
          </p:nvPr>
        </p:nvSpPr>
        <p:spPr/>
        <p:txBody>
          <a:bodyPr>
            <a:normAutofit fontScale="90000"/>
          </a:bodyPr>
          <a:lstStyle/>
          <a:p>
            <a:r>
              <a:rPr lang="en-GB" sz="4000" b="1" dirty="0"/>
              <a:t>Three-Tier Client-Server</a:t>
            </a:r>
            <a:endParaRPr lang="en-US" dirty="0"/>
          </a:p>
        </p:txBody>
      </p:sp>
      <p:sp>
        <p:nvSpPr>
          <p:cNvPr id="3" name="Content Placeholder 2">
            <a:extLst>
              <a:ext uri="{FF2B5EF4-FFF2-40B4-BE49-F238E27FC236}">
                <a16:creationId xmlns:a16="http://schemas.microsoft.com/office/drawing/2014/main" id="{CEF1EBE9-AE84-B043-9A0C-27586AC4EA56}"/>
              </a:ext>
            </a:extLst>
          </p:cNvPr>
          <p:cNvSpPr>
            <a:spLocks noGrp="1"/>
          </p:cNvSpPr>
          <p:nvPr>
            <p:ph idx="1"/>
          </p:nvPr>
        </p:nvSpPr>
        <p:spPr/>
        <p:txBody>
          <a:bodyPr/>
          <a:lstStyle/>
          <a:p>
            <a:pPr algn="just"/>
            <a:r>
              <a:rPr lang="en-US" altLang="en-US" b="1" dirty="0">
                <a:ea typeface="ＭＳ Ｐゴシック" panose="020B0600070205080204" pitchFamily="34" charset="-128"/>
              </a:rPr>
              <a:t>Advantages: </a:t>
            </a:r>
          </a:p>
          <a:p>
            <a:pPr lvl="1" algn="just"/>
            <a:r>
              <a:rPr lang="en-US" altLang="en-US" sz="2400" b="1" dirty="0">
                <a:ea typeface="ＭＳ Ｐゴシック" panose="020B0600070205080204" pitchFamily="34" charset="-128"/>
              </a:rPr>
              <a:t>‘Thin’ client, requiring less expensive hardware.</a:t>
            </a:r>
          </a:p>
          <a:p>
            <a:pPr lvl="1" algn="just"/>
            <a:r>
              <a:rPr lang="en-US" altLang="en-US" sz="2400" b="1" dirty="0">
                <a:ea typeface="ＭＳ Ｐゴシック" panose="020B0600070205080204" pitchFamily="34" charset="-128"/>
              </a:rPr>
              <a:t>Application maintenance centralized. </a:t>
            </a:r>
          </a:p>
          <a:p>
            <a:pPr lvl="1" algn="just"/>
            <a:r>
              <a:rPr lang="en-US" altLang="en-US" sz="2400" b="1" dirty="0">
                <a:ea typeface="ＭＳ Ｐゴシック" panose="020B0600070205080204" pitchFamily="34" charset="-128"/>
              </a:rPr>
              <a:t>Easier to modify or replace one tier without affecting others. </a:t>
            </a:r>
          </a:p>
          <a:p>
            <a:pPr lvl="1" algn="just"/>
            <a:r>
              <a:rPr lang="en-US" altLang="en-US" sz="2400" b="1" dirty="0">
                <a:ea typeface="ＭＳ Ｐゴシック" panose="020B0600070205080204" pitchFamily="34" charset="-128"/>
              </a:rPr>
              <a:t>Separating business logic from database functions makes it easier to implement load balancing. </a:t>
            </a:r>
          </a:p>
          <a:p>
            <a:pPr lvl="1" algn="just"/>
            <a:r>
              <a:rPr lang="en-US" altLang="en-US" sz="2400" b="1" dirty="0">
                <a:ea typeface="ＭＳ Ｐゴシック" panose="020B0600070205080204" pitchFamily="34" charset="-128"/>
              </a:rPr>
              <a:t>Maps quite naturally to Web environment.</a:t>
            </a:r>
          </a:p>
          <a:p>
            <a:endParaRPr lang="en-US" dirty="0"/>
          </a:p>
        </p:txBody>
      </p:sp>
    </p:spTree>
    <p:extLst>
      <p:ext uri="{BB962C8B-B14F-4D97-AF65-F5344CB8AC3E}">
        <p14:creationId xmlns:p14="http://schemas.microsoft.com/office/powerpoint/2010/main" val="3622014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2A9BA-093B-2A40-AD26-5DD3AE9DF072}"/>
              </a:ext>
            </a:extLst>
          </p:cNvPr>
          <p:cNvSpPr>
            <a:spLocks noGrp="1"/>
          </p:cNvSpPr>
          <p:nvPr>
            <p:ph type="title"/>
          </p:nvPr>
        </p:nvSpPr>
        <p:spPr>
          <a:xfrm>
            <a:off x="1140070" y="141035"/>
            <a:ext cx="7735148" cy="659987"/>
          </a:xfrm>
        </p:spPr>
        <p:txBody>
          <a:bodyPr anchor="ctr">
            <a:normAutofit/>
          </a:bodyPr>
          <a:lstStyle/>
          <a:p>
            <a:pPr>
              <a:lnSpc>
                <a:spcPct val="90000"/>
              </a:lnSpc>
            </a:pPr>
            <a:r>
              <a:rPr lang="en-GB" sz="4100" b="1"/>
              <a:t>Three-Tier Client-Server</a:t>
            </a:r>
            <a:endParaRPr lang="en-US" sz="4100"/>
          </a:p>
        </p:txBody>
      </p:sp>
      <p:pic>
        <p:nvPicPr>
          <p:cNvPr id="4" name="Picture 4" descr="C02NF15">
            <a:extLst>
              <a:ext uri="{FF2B5EF4-FFF2-40B4-BE49-F238E27FC236}">
                <a16:creationId xmlns:a16="http://schemas.microsoft.com/office/drawing/2014/main" id="{454D886B-4717-FD40-BDC2-C63A81C6E52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2654489" y="923701"/>
            <a:ext cx="4706310" cy="3670922"/>
          </a:xfrm>
          <a:prstGeom prst="rect">
            <a:avLst/>
          </a:prstGeo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56270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4A822-5AC9-7D47-8737-5096B93A4CC7}"/>
              </a:ext>
            </a:extLst>
          </p:cNvPr>
          <p:cNvSpPr>
            <a:spLocks noGrp="1"/>
          </p:cNvSpPr>
          <p:nvPr>
            <p:ph type="title"/>
          </p:nvPr>
        </p:nvSpPr>
        <p:spPr/>
        <p:txBody>
          <a:bodyPr>
            <a:normAutofit fontScale="90000"/>
          </a:bodyPr>
          <a:lstStyle/>
          <a:p>
            <a:r>
              <a:rPr lang="en-GB" sz="4000" b="1" dirty="0"/>
              <a:t>Distributed DBMSs</a:t>
            </a:r>
            <a:endParaRPr lang="en-US" dirty="0"/>
          </a:p>
        </p:txBody>
      </p:sp>
      <p:sp>
        <p:nvSpPr>
          <p:cNvPr id="3" name="Content Placeholder 2">
            <a:extLst>
              <a:ext uri="{FF2B5EF4-FFF2-40B4-BE49-F238E27FC236}">
                <a16:creationId xmlns:a16="http://schemas.microsoft.com/office/drawing/2014/main" id="{34F8AFA1-82C8-7847-AC91-94F215D9C6AC}"/>
              </a:ext>
            </a:extLst>
          </p:cNvPr>
          <p:cNvSpPr>
            <a:spLocks noGrp="1"/>
          </p:cNvSpPr>
          <p:nvPr>
            <p:ph idx="1"/>
          </p:nvPr>
        </p:nvSpPr>
        <p:spPr/>
        <p:txBody>
          <a:bodyPr>
            <a:normAutofit fontScale="92500" lnSpcReduction="20000"/>
          </a:bodyPr>
          <a:lstStyle/>
          <a:p>
            <a:r>
              <a:rPr lang="en-US" altLang="en-US" b="1" dirty="0">
                <a:ea typeface="ＭＳ Ｐゴシック" panose="020B0600070205080204" pitchFamily="34" charset="-128"/>
              </a:rPr>
              <a:t>A distributed database is a logically interrelated collection of shared data (and a description of this data), physically distributed over a computer network.</a:t>
            </a:r>
          </a:p>
          <a:p>
            <a:endParaRPr lang="en-US" altLang="en-US" b="1" dirty="0">
              <a:ea typeface="ＭＳ Ｐゴシック" panose="020B0600070205080204" pitchFamily="34" charset="-128"/>
            </a:endParaRPr>
          </a:p>
          <a:p>
            <a:r>
              <a:rPr lang="en-US" altLang="en-US" b="1" dirty="0">
                <a:ea typeface="ＭＳ Ｐゴシック" panose="020B0600070205080204" pitchFamily="34" charset="-128"/>
              </a:rPr>
              <a:t>A distributed DBMS is the software system that permits the management of the distributed database and makes the distribution transparent to users.</a:t>
            </a:r>
            <a:endParaRPr lang="en-GB" altLang="en-US" b="1" dirty="0">
              <a:ea typeface="ＭＳ Ｐゴシック" panose="020B0600070205080204" pitchFamily="34" charset="-128"/>
            </a:endParaRPr>
          </a:p>
          <a:p>
            <a:endParaRPr lang="en-US" dirty="0"/>
          </a:p>
        </p:txBody>
      </p:sp>
    </p:spTree>
    <p:extLst>
      <p:ext uri="{BB962C8B-B14F-4D97-AF65-F5344CB8AC3E}">
        <p14:creationId xmlns:p14="http://schemas.microsoft.com/office/powerpoint/2010/main" val="309223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5AA2A-230A-B04B-A05B-7A82620B349A}"/>
              </a:ext>
            </a:extLst>
          </p:cNvPr>
          <p:cNvSpPr>
            <a:spLocks noGrp="1"/>
          </p:cNvSpPr>
          <p:nvPr>
            <p:ph type="title"/>
          </p:nvPr>
        </p:nvSpPr>
        <p:spPr/>
        <p:txBody>
          <a:bodyPr>
            <a:normAutofit fontScale="90000"/>
          </a:bodyPr>
          <a:lstStyle/>
          <a:p>
            <a:r>
              <a:rPr lang="en-GB" sz="4000" b="1" dirty="0"/>
              <a:t>Distributed DBMSs</a:t>
            </a:r>
            <a:endParaRPr lang="en-US" dirty="0"/>
          </a:p>
        </p:txBody>
      </p:sp>
      <p:sp>
        <p:nvSpPr>
          <p:cNvPr id="3" name="Content Placeholder 2">
            <a:extLst>
              <a:ext uri="{FF2B5EF4-FFF2-40B4-BE49-F238E27FC236}">
                <a16:creationId xmlns:a16="http://schemas.microsoft.com/office/drawing/2014/main" id="{92E36D6F-F470-9342-8C6C-873D7741F216}"/>
              </a:ext>
            </a:extLst>
          </p:cNvPr>
          <p:cNvSpPr>
            <a:spLocks noGrp="1"/>
          </p:cNvSpPr>
          <p:nvPr>
            <p:ph idx="1"/>
          </p:nvPr>
        </p:nvSpPr>
        <p:spPr/>
        <p:txBody>
          <a:bodyPr>
            <a:normAutofit fontScale="85000" lnSpcReduction="20000"/>
          </a:bodyPr>
          <a:lstStyle/>
          <a:p>
            <a:r>
              <a:rPr lang="en-US" altLang="en-US" b="1" dirty="0">
                <a:ea typeface="ＭＳ Ｐゴシック" panose="020B0600070205080204" pitchFamily="34" charset="-128"/>
              </a:rPr>
              <a:t>A DDBMS consists of a single logical database split into a number </a:t>
            </a:r>
            <a:r>
              <a:rPr lang="en-US" altLang="en-US" b="1" i="1" dirty="0">
                <a:ea typeface="ＭＳ Ｐゴシック" panose="020B0600070205080204" pitchFamily="34" charset="-128"/>
              </a:rPr>
              <a:t>of fragments. </a:t>
            </a:r>
          </a:p>
          <a:p>
            <a:r>
              <a:rPr lang="en-US" altLang="en-US" b="1" dirty="0">
                <a:ea typeface="ＭＳ Ｐゴシック" panose="020B0600070205080204" pitchFamily="34" charset="-128"/>
              </a:rPr>
              <a:t>Each fragment is stored on one or more computers </a:t>
            </a:r>
            <a:r>
              <a:rPr lang="en-US" altLang="en-US" b="1" i="1" dirty="0">
                <a:ea typeface="ＭＳ Ｐゴシック" panose="020B0600070205080204" pitchFamily="34" charset="-128"/>
              </a:rPr>
              <a:t>(replicas) </a:t>
            </a:r>
            <a:r>
              <a:rPr lang="en-US" altLang="en-US" b="1" dirty="0">
                <a:ea typeface="ＭＳ Ｐゴシック" panose="020B0600070205080204" pitchFamily="34" charset="-128"/>
              </a:rPr>
              <a:t>under the control of a separate DBMS, with the computers connected by a network. </a:t>
            </a:r>
          </a:p>
          <a:p>
            <a:r>
              <a:rPr lang="en-US" altLang="en-US" b="1" dirty="0">
                <a:ea typeface="ＭＳ Ｐゴシック" panose="020B0600070205080204" pitchFamily="34" charset="-128"/>
              </a:rPr>
              <a:t>Each site is capable of independently processing user requests that require access to local data (that is, each site has some degree of local autonomy) and is also capable of processing data stored on other </a:t>
            </a:r>
            <a:r>
              <a:rPr lang="en-GB" altLang="en-US" b="1" dirty="0">
                <a:ea typeface="ＭＳ Ｐゴシック" panose="020B0600070205080204" pitchFamily="34" charset="-128"/>
              </a:rPr>
              <a:t>computers in the network.</a:t>
            </a:r>
          </a:p>
          <a:p>
            <a:endParaRPr lang="en-US" dirty="0"/>
          </a:p>
        </p:txBody>
      </p:sp>
    </p:spTree>
    <p:extLst>
      <p:ext uri="{BB962C8B-B14F-4D97-AF65-F5344CB8AC3E}">
        <p14:creationId xmlns:p14="http://schemas.microsoft.com/office/powerpoint/2010/main" val="2578964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4AB38-0F72-1E48-85D6-A5C167F7F330}"/>
              </a:ext>
            </a:extLst>
          </p:cNvPr>
          <p:cNvSpPr>
            <a:spLocks noGrp="1"/>
          </p:cNvSpPr>
          <p:nvPr>
            <p:ph type="title"/>
          </p:nvPr>
        </p:nvSpPr>
        <p:spPr>
          <a:xfrm>
            <a:off x="1140070" y="141035"/>
            <a:ext cx="7735148" cy="659987"/>
          </a:xfrm>
        </p:spPr>
        <p:txBody>
          <a:bodyPr anchor="ctr">
            <a:normAutofit/>
          </a:bodyPr>
          <a:lstStyle/>
          <a:p>
            <a:pPr>
              <a:lnSpc>
                <a:spcPct val="90000"/>
              </a:lnSpc>
            </a:pPr>
            <a:r>
              <a:rPr lang="en-GB" sz="4100" b="1"/>
              <a:t>Data Warehousing</a:t>
            </a:r>
            <a:endParaRPr lang="en-US" sz="4100"/>
          </a:p>
        </p:txBody>
      </p:sp>
      <p:sp>
        <p:nvSpPr>
          <p:cNvPr id="3" name="Content Placeholder 2">
            <a:extLst>
              <a:ext uri="{FF2B5EF4-FFF2-40B4-BE49-F238E27FC236}">
                <a16:creationId xmlns:a16="http://schemas.microsoft.com/office/drawing/2014/main" id="{195613C7-5906-E745-B155-A9A8FA397866}"/>
              </a:ext>
            </a:extLst>
          </p:cNvPr>
          <p:cNvSpPr>
            <a:spLocks noGrp="1"/>
          </p:cNvSpPr>
          <p:nvPr>
            <p:ph sz="half" idx="1"/>
          </p:nvPr>
        </p:nvSpPr>
        <p:spPr>
          <a:xfrm>
            <a:off x="1111206" y="1200151"/>
            <a:ext cx="3810316" cy="3394472"/>
          </a:xfrm>
        </p:spPr>
        <p:txBody>
          <a:bodyPr>
            <a:normAutofit/>
          </a:bodyPr>
          <a:lstStyle/>
          <a:p>
            <a:pPr>
              <a:lnSpc>
                <a:spcPct val="90000"/>
              </a:lnSpc>
            </a:pPr>
            <a:r>
              <a:rPr lang="en-US" altLang="en-US" sz="2600" b="1"/>
              <a:t>A data warehouse was deemed the solution to meet the requirements of a system capable of supporting decision making, receiving data from </a:t>
            </a:r>
            <a:r>
              <a:rPr lang="en-GB" altLang="en-US" sz="2600" b="1"/>
              <a:t>multiple operational data sources.</a:t>
            </a:r>
          </a:p>
          <a:p>
            <a:pPr>
              <a:lnSpc>
                <a:spcPct val="90000"/>
              </a:lnSpc>
            </a:pPr>
            <a:endParaRPr lang="en-US" sz="2600"/>
          </a:p>
        </p:txBody>
      </p:sp>
      <p:pic>
        <p:nvPicPr>
          <p:cNvPr id="4" name="Picture 2">
            <a:extLst>
              <a:ext uri="{FF2B5EF4-FFF2-40B4-BE49-F238E27FC236}">
                <a16:creationId xmlns:a16="http://schemas.microsoft.com/office/drawing/2014/main" id="{C33DED1A-4DF6-414C-9CA9-043E394FD1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3922" y="1592639"/>
            <a:ext cx="3801296" cy="26094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518025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1F0F6-F4C3-7348-AEF7-C1D4CFDA78B6}"/>
              </a:ext>
            </a:extLst>
          </p:cNvPr>
          <p:cNvSpPr>
            <a:spLocks noGrp="1"/>
          </p:cNvSpPr>
          <p:nvPr>
            <p:ph type="title"/>
          </p:nvPr>
        </p:nvSpPr>
        <p:spPr>
          <a:xfrm>
            <a:off x="1140070" y="141035"/>
            <a:ext cx="7735148" cy="659987"/>
          </a:xfrm>
        </p:spPr>
        <p:txBody>
          <a:bodyPr anchor="ctr">
            <a:normAutofit/>
          </a:bodyPr>
          <a:lstStyle/>
          <a:p>
            <a:pPr>
              <a:lnSpc>
                <a:spcPct val="90000"/>
              </a:lnSpc>
            </a:pPr>
            <a:r>
              <a:rPr lang="en-GB" sz="4100" b="1"/>
              <a:t>Cloud Computing</a:t>
            </a:r>
            <a:endParaRPr lang="en-US" sz="4100"/>
          </a:p>
        </p:txBody>
      </p:sp>
      <p:sp>
        <p:nvSpPr>
          <p:cNvPr id="3" name="Content Placeholder 2">
            <a:extLst>
              <a:ext uri="{FF2B5EF4-FFF2-40B4-BE49-F238E27FC236}">
                <a16:creationId xmlns:a16="http://schemas.microsoft.com/office/drawing/2014/main" id="{5298D36E-90C1-1041-9741-4F6936ED0771}"/>
              </a:ext>
            </a:extLst>
          </p:cNvPr>
          <p:cNvSpPr>
            <a:spLocks noGrp="1"/>
          </p:cNvSpPr>
          <p:nvPr>
            <p:ph idx="1"/>
          </p:nvPr>
        </p:nvSpPr>
        <p:spPr>
          <a:xfrm>
            <a:off x="1140070" y="923701"/>
            <a:ext cx="7735148" cy="3670922"/>
          </a:xfrm>
        </p:spPr>
        <p:txBody>
          <a:bodyPr>
            <a:normAutofit/>
          </a:bodyPr>
          <a:lstStyle/>
          <a:p>
            <a:pPr>
              <a:lnSpc>
                <a:spcPct val="90000"/>
              </a:lnSpc>
            </a:pPr>
            <a:r>
              <a:rPr lang="en-US" altLang="en-US" sz="2200" b="1"/>
              <a:t>The National Institute of Standards and Technology (NIST) provided a definition.</a:t>
            </a:r>
          </a:p>
          <a:p>
            <a:pPr>
              <a:lnSpc>
                <a:spcPct val="90000"/>
              </a:lnSpc>
            </a:pPr>
            <a:endParaRPr lang="en-US" altLang="en-US" sz="2200" b="1"/>
          </a:p>
          <a:p>
            <a:pPr>
              <a:lnSpc>
                <a:spcPct val="90000"/>
              </a:lnSpc>
            </a:pPr>
            <a:r>
              <a:rPr lang="en-US" altLang="en-US" sz="2200" b="1"/>
              <a:t>Defined as “A model for enabling ubiquitous, convenient, on-demand network access to a shared pool of configurable computing resources (e.g. networks, servers, storage, applications, and services) that can be rapidly provisioned and released with minimal management effort </a:t>
            </a:r>
            <a:r>
              <a:rPr lang="en-GB" altLang="en-US" sz="2200" b="1"/>
              <a:t>or service provider interaction.”</a:t>
            </a:r>
          </a:p>
          <a:p>
            <a:pPr>
              <a:lnSpc>
                <a:spcPct val="90000"/>
              </a:lnSpc>
            </a:pPr>
            <a:endParaRPr lang="en-GB" altLang="en-US" sz="2200" b="1"/>
          </a:p>
          <a:p>
            <a:pPr>
              <a:lnSpc>
                <a:spcPct val="90000"/>
              </a:lnSpc>
            </a:pPr>
            <a:endParaRPr lang="en-US" sz="2200"/>
          </a:p>
        </p:txBody>
      </p:sp>
    </p:spTree>
    <p:extLst>
      <p:ext uri="{BB962C8B-B14F-4D97-AF65-F5344CB8AC3E}">
        <p14:creationId xmlns:p14="http://schemas.microsoft.com/office/powerpoint/2010/main" val="2825182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F9DA7-0399-EF41-AF51-50BE0CCA2E93}"/>
              </a:ext>
            </a:extLst>
          </p:cNvPr>
          <p:cNvSpPr>
            <a:spLocks noGrp="1"/>
          </p:cNvSpPr>
          <p:nvPr>
            <p:ph type="title"/>
          </p:nvPr>
        </p:nvSpPr>
        <p:spPr>
          <a:xfrm>
            <a:off x="1140070" y="141035"/>
            <a:ext cx="7735148" cy="659987"/>
          </a:xfrm>
        </p:spPr>
        <p:txBody>
          <a:bodyPr anchor="ctr">
            <a:normAutofit/>
          </a:bodyPr>
          <a:lstStyle/>
          <a:p>
            <a:pPr>
              <a:lnSpc>
                <a:spcPct val="90000"/>
              </a:lnSpc>
            </a:pPr>
            <a:r>
              <a:rPr lang="en-GB" altLang="en-US" sz="3700" b="1" dirty="0"/>
              <a:t>Cloud Computing – Key Characteristics</a:t>
            </a:r>
            <a:endParaRPr lang="en-US" sz="3700" dirty="0"/>
          </a:p>
        </p:txBody>
      </p:sp>
      <p:sp>
        <p:nvSpPr>
          <p:cNvPr id="3" name="Content Placeholder 2">
            <a:extLst>
              <a:ext uri="{FF2B5EF4-FFF2-40B4-BE49-F238E27FC236}">
                <a16:creationId xmlns:a16="http://schemas.microsoft.com/office/drawing/2014/main" id="{572B933F-0B16-904C-83D3-4C5A569913F5}"/>
              </a:ext>
            </a:extLst>
          </p:cNvPr>
          <p:cNvSpPr>
            <a:spLocks noGrp="1"/>
          </p:cNvSpPr>
          <p:nvPr>
            <p:ph sz="half" idx="1"/>
          </p:nvPr>
        </p:nvSpPr>
        <p:spPr>
          <a:xfrm>
            <a:off x="1111206" y="1200151"/>
            <a:ext cx="7735148" cy="3394472"/>
          </a:xfrm>
        </p:spPr>
        <p:txBody>
          <a:bodyPr>
            <a:normAutofit/>
          </a:bodyPr>
          <a:lstStyle/>
          <a:p>
            <a:pPr>
              <a:lnSpc>
                <a:spcPct val="90000"/>
              </a:lnSpc>
            </a:pPr>
            <a:r>
              <a:rPr lang="en-US" altLang="en-US" sz="1800" b="1" i="1"/>
              <a:t>On-demand self-service</a:t>
            </a:r>
          </a:p>
          <a:p>
            <a:pPr lvl="1">
              <a:lnSpc>
                <a:spcPct val="90000"/>
              </a:lnSpc>
            </a:pPr>
            <a:r>
              <a:rPr lang="en-US" altLang="en-US" sz="1800" b="1"/>
              <a:t>Consumers can obtain, configure and deploy cloud services without help from provider.</a:t>
            </a:r>
          </a:p>
          <a:p>
            <a:pPr lvl="1">
              <a:lnSpc>
                <a:spcPct val="90000"/>
              </a:lnSpc>
            </a:pPr>
            <a:endParaRPr lang="en-US" altLang="en-US" sz="1800" b="1"/>
          </a:p>
          <a:p>
            <a:pPr>
              <a:lnSpc>
                <a:spcPct val="90000"/>
              </a:lnSpc>
            </a:pPr>
            <a:r>
              <a:rPr lang="en-US" altLang="en-US" sz="1800" b="1" i="1"/>
              <a:t>Broad network access</a:t>
            </a:r>
          </a:p>
          <a:p>
            <a:pPr lvl="1">
              <a:lnSpc>
                <a:spcPct val="90000"/>
              </a:lnSpc>
            </a:pPr>
            <a:r>
              <a:rPr lang="en-US" altLang="en-US" sz="1800" b="1"/>
              <a:t>Accessible from anywhere, from any standardized platform </a:t>
            </a:r>
            <a:r>
              <a:rPr lang="fr-FR" altLang="en-US" sz="1800" b="1"/>
              <a:t>(</a:t>
            </a:r>
            <a:r>
              <a:rPr lang="fr-FR" altLang="en-US" sz="1800" b="1" err="1"/>
              <a:t>e.g</a:t>
            </a:r>
            <a:r>
              <a:rPr lang="fr-FR" altLang="en-US" sz="1800" b="1"/>
              <a:t>. desktop computers, laptops, mobile </a:t>
            </a:r>
            <a:r>
              <a:rPr lang="fr-FR" altLang="en-US" sz="1800" b="1" err="1"/>
              <a:t>devices</a:t>
            </a:r>
            <a:r>
              <a:rPr lang="fr-FR" altLang="en-US" sz="1800" b="1"/>
              <a:t>).</a:t>
            </a:r>
            <a:endParaRPr lang="en-GB" altLang="en-US" sz="1800" b="1"/>
          </a:p>
          <a:p>
            <a:pPr>
              <a:lnSpc>
                <a:spcPct val="90000"/>
              </a:lnSpc>
            </a:pPr>
            <a:endParaRPr lang="en-US" sz="1800"/>
          </a:p>
        </p:txBody>
      </p:sp>
    </p:spTree>
    <p:extLst>
      <p:ext uri="{BB962C8B-B14F-4D97-AF65-F5344CB8AC3E}">
        <p14:creationId xmlns:p14="http://schemas.microsoft.com/office/powerpoint/2010/main" val="3397901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67C2F-F20D-D843-8DC4-E25E9C12605F}"/>
              </a:ext>
            </a:extLst>
          </p:cNvPr>
          <p:cNvSpPr>
            <a:spLocks noGrp="1"/>
          </p:cNvSpPr>
          <p:nvPr>
            <p:ph type="title"/>
          </p:nvPr>
        </p:nvSpPr>
        <p:spPr/>
        <p:txBody>
          <a:bodyPr>
            <a:normAutofit fontScale="90000"/>
          </a:bodyPr>
          <a:lstStyle/>
          <a:p>
            <a:r>
              <a:rPr lang="en-GB" sz="4000" b="1" dirty="0"/>
              <a:t>Database Environment - Objectives</a:t>
            </a:r>
            <a:endParaRPr lang="en-US" dirty="0"/>
          </a:p>
        </p:txBody>
      </p:sp>
      <p:sp>
        <p:nvSpPr>
          <p:cNvPr id="3" name="Content Placeholder 2">
            <a:extLst>
              <a:ext uri="{FF2B5EF4-FFF2-40B4-BE49-F238E27FC236}">
                <a16:creationId xmlns:a16="http://schemas.microsoft.com/office/drawing/2014/main" id="{8C54AAB0-EC2A-8F4F-A52D-855F4A586989}"/>
              </a:ext>
            </a:extLst>
          </p:cNvPr>
          <p:cNvSpPr>
            <a:spLocks noGrp="1"/>
          </p:cNvSpPr>
          <p:nvPr>
            <p:ph idx="1"/>
          </p:nvPr>
        </p:nvSpPr>
        <p:spPr/>
        <p:txBody>
          <a:bodyPr>
            <a:normAutofit fontScale="92500"/>
          </a:bodyPr>
          <a:lstStyle/>
          <a:p>
            <a:r>
              <a:rPr lang="en-US" altLang="en-US" b="1" dirty="0">
                <a:ea typeface="ＭＳ Ｐゴシック" panose="020B0600070205080204" pitchFamily="34" charset="-128"/>
              </a:rPr>
              <a:t>The meaning of the client–server architecture and the advantages of this type of architecture </a:t>
            </a:r>
            <a:r>
              <a:rPr lang="en-GB" altLang="en-US" b="1" dirty="0">
                <a:ea typeface="ＭＳ Ｐゴシック" panose="020B0600070205080204" pitchFamily="34" charset="-128"/>
              </a:rPr>
              <a:t>for a DBMS.</a:t>
            </a:r>
          </a:p>
          <a:p>
            <a:r>
              <a:rPr lang="en-US" altLang="en-US" b="1" dirty="0">
                <a:ea typeface="ＭＳ Ｐゴシック" panose="020B0600070205080204" pitchFamily="34" charset="-128"/>
              </a:rPr>
              <a:t>The difference between two-tier, three-tier and </a:t>
            </a:r>
            <a:r>
              <a:rPr lang="en-US" altLang="en-US" b="1" i="1" dirty="0">
                <a:ea typeface="ＭＳ Ｐゴシック" panose="020B0600070205080204" pitchFamily="34" charset="-128"/>
              </a:rPr>
              <a:t>n</a:t>
            </a:r>
            <a:r>
              <a:rPr lang="en-US" altLang="en-US" b="1" dirty="0">
                <a:ea typeface="ＭＳ Ｐゴシック" panose="020B0600070205080204" pitchFamily="34" charset="-128"/>
              </a:rPr>
              <a:t>-tier client–server architectures.</a:t>
            </a:r>
          </a:p>
          <a:p>
            <a:r>
              <a:rPr lang="en-US" altLang="en-US" b="1" dirty="0">
                <a:ea typeface="ＭＳ Ｐゴシック" panose="020B0600070205080204" pitchFamily="34" charset="-128"/>
              </a:rPr>
              <a:t>About cloud computing and data as a service (</a:t>
            </a:r>
            <a:r>
              <a:rPr lang="en-US" altLang="en-US" b="1" dirty="0" err="1">
                <a:ea typeface="ＭＳ Ｐゴシック" panose="020B0600070205080204" pitchFamily="34" charset="-128"/>
              </a:rPr>
              <a:t>DaaS</a:t>
            </a:r>
            <a:r>
              <a:rPr lang="en-US" altLang="en-US" b="1" dirty="0">
                <a:ea typeface="ＭＳ Ｐゴシック" panose="020B0600070205080204" pitchFamily="34" charset="-128"/>
              </a:rPr>
              <a:t>) and database as a service (DBaaS).</a:t>
            </a:r>
          </a:p>
          <a:p>
            <a:endParaRPr lang="en-US" dirty="0"/>
          </a:p>
        </p:txBody>
      </p:sp>
    </p:spTree>
    <p:extLst>
      <p:ext uri="{BB962C8B-B14F-4D97-AF65-F5344CB8AC3E}">
        <p14:creationId xmlns:p14="http://schemas.microsoft.com/office/powerpoint/2010/main" val="424475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741F5-AB12-B54A-A936-A89D3ACF2542}"/>
              </a:ext>
            </a:extLst>
          </p:cNvPr>
          <p:cNvSpPr>
            <a:spLocks noGrp="1"/>
          </p:cNvSpPr>
          <p:nvPr>
            <p:ph type="title"/>
          </p:nvPr>
        </p:nvSpPr>
        <p:spPr>
          <a:xfrm>
            <a:off x="1140070" y="141035"/>
            <a:ext cx="7735148" cy="659987"/>
          </a:xfrm>
        </p:spPr>
        <p:txBody>
          <a:bodyPr anchor="ctr">
            <a:normAutofit/>
          </a:bodyPr>
          <a:lstStyle/>
          <a:p>
            <a:pPr>
              <a:lnSpc>
                <a:spcPct val="90000"/>
              </a:lnSpc>
            </a:pPr>
            <a:r>
              <a:rPr lang="en-GB" altLang="en-US" sz="3700" b="1"/>
              <a:t>Cloud Computing – Key Characteristics</a:t>
            </a:r>
            <a:endParaRPr lang="en-US" sz="3700"/>
          </a:p>
        </p:txBody>
      </p:sp>
      <p:sp>
        <p:nvSpPr>
          <p:cNvPr id="6" name="Content Placeholder 3">
            <a:extLst>
              <a:ext uri="{FF2B5EF4-FFF2-40B4-BE49-F238E27FC236}">
                <a16:creationId xmlns:a16="http://schemas.microsoft.com/office/drawing/2014/main" id="{E73AE2B8-A6BA-DB45-8875-3B36AF90552D}"/>
              </a:ext>
            </a:extLst>
          </p:cNvPr>
          <p:cNvSpPr>
            <a:spLocks noGrp="1"/>
          </p:cNvSpPr>
          <p:nvPr>
            <p:ph idx="1"/>
          </p:nvPr>
        </p:nvSpPr>
        <p:spPr>
          <a:xfrm>
            <a:off x="1140070" y="923701"/>
            <a:ext cx="7735148" cy="3670922"/>
          </a:xfrm>
        </p:spPr>
        <p:txBody>
          <a:bodyPr>
            <a:normAutofit/>
          </a:bodyPr>
          <a:lstStyle/>
          <a:p>
            <a:pPr>
              <a:lnSpc>
                <a:spcPct val="90000"/>
              </a:lnSpc>
            </a:pPr>
            <a:r>
              <a:rPr lang="en-US" altLang="en-US" sz="3000" b="1" i="1" dirty="0"/>
              <a:t>Resource pooling </a:t>
            </a:r>
          </a:p>
          <a:p>
            <a:pPr lvl="1">
              <a:lnSpc>
                <a:spcPct val="90000"/>
              </a:lnSpc>
            </a:pPr>
            <a:r>
              <a:rPr lang="en-US" altLang="en-US" sz="3000" b="1" dirty="0"/>
              <a:t>Provider’s computing resources are pooled to serve multiple consumers, with different physical and virtual resources dynamically assigned and reassigned according to consumer demand. Examples of resources include storage, processing, memory, and network bandwidth.</a:t>
            </a:r>
            <a:endParaRPr lang="en-GB" altLang="en-US" sz="3000" b="1" dirty="0"/>
          </a:p>
          <a:p>
            <a:pPr marL="0" indent="0">
              <a:lnSpc>
                <a:spcPct val="90000"/>
              </a:lnSpc>
              <a:buNone/>
            </a:pPr>
            <a:endParaRPr lang="en-US" sz="3000" dirty="0"/>
          </a:p>
        </p:txBody>
      </p:sp>
    </p:spTree>
    <p:extLst>
      <p:ext uri="{BB962C8B-B14F-4D97-AF65-F5344CB8AC3E}">
        <p14:creationId xmlns:p14="http://schemas.microsoft.com/office/powerpoint/2010/main" val="1383798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02D43-7F54-044C-986C-59A39F875C60}"/>
              </a:ext>
            </a:extLst>
          </p:cNvPr>
          <p:cNvSpPr>
            <a:spLocks noGrp="1"/>
          </p:cNvSpPr>
          <p:nvPr>
            <p:ph type="title"/>
          </p:nvPr>
        </p:nvSpPr>
        <p:spPr>
          <a:xfrm>
            <a:off x="1140070" y="141035"/>
            <a:ext cx="7735148" cy="659987"/>
          </a:xfrm>
        </p:spPr>
        <p:txBody>
          <a:bodyPr anchor="ctr">
            <a:normAutofit/>
          </a:bodyPr>
          <a:lstStyle/>
          <a:p>
            <a:pPr>
              <a:lnSpc>
                <a:spcPct val="90000"/>
              </a:lnSpc>
            </a:pPr>
            <a:r>
              <a:rPr lang="en-GB" altLang="en-US" sz="3700" b="1" dirty="0"/>
              <a:t>Cloud Computing – Key Characteristics</a:t>
            </a:r>
            <a:endParaRPr lang="en-US" sz="3700" dirty="0"/>
          </a:p>
        </p:txBody>
      </p:sp>
      <p:sp>
        <p:nvSpPr>
          <p:cNvPr id="3" name="Content Placeholder 2">
            <a:extLst>
              <a:ext uri="{FF2B5EF4-FFF2-40B4-BE49-F238E27FC236}">
                <a16:creationId xmlns:a16="http://schemas.microsoft.com/office/drawing/2014/main" id="{9142FC3E-E41E-0B4C-8B96-E26479127D73}"/>
              </a:ext>
            </a:extLst>
          </p:cNvPr>
          <p:cNvSpPr>
            <a:spLocks noGrp="1"/>
          </p:cNvSpPr>
          <p:nvPr>
            <p:ph idx="1"/>
          </p:nvPr>
        </p:nvSpPr>
        <p:spPr>
          <a:xfrm>
            <a:off x="1140070" y="923701"/>
            <a:ext cx="7735148" cy="3670922"/>
          </a:xfrm>
        </p:spPr>
        <p:txBody>
          <a:bodyPr>
            <a:normAutofit/>
          </a:bodyPr>
          <a:lstStyle/>
          <a:p>
            <a:pPr>
              <a:lnSpc>
                <a:spcPct val="90000"/>
              </a:lnSpc>
            </a:pPr>
            <a:r>
              <a:rPr lang="en-US" altLang="en-US" sz="2500" b="1" i="1"/>
              <a:t>Rapid elasticity</a:t>
            </a:r>
          </a:p>
          <a:p>
            <a:pPr lvl="1">
              <a:lnSpc>
                <a:spcPct val="90000"/>
              </a:lnSpc>
            </a:pPr>
            <a:r>
              <a:rPr lang="en-US" altLang="en-US" sz="2500" b="1"/>
              <a:t>Provider’s capacity caters for customer’s spikes in demand and reduces risk of outages and service interruptions. Capacity can be automated to scale rapidly based on demand. </a:t>
            </a:r>
          </a:p>
          <a:p>
            <a:pPr>
              <a:lnSpc>
                <a:spcPct val="90000"/>
              </a:lnSpc>
            </a:pPr>
            <a:r>
              <a:rPr lang="en-US" altLang="en-US" sz="2500" b="1" i="1"/>
              <a:t>Measured service</a:t>
            </a:r>
          </a:p>
          <a:p>
            <a:pPr lvl="1">
              <a:lnSpc>
                <a:spcPct val="90000"/>
              </a:lnSpc>
            </a:pPr>
            <a:r>
              <a:rPr lang="en-US" altLang="en-US" sz="2500" b="1"/>
              <a:t>Provider uses a metering capability to measure usage of service (e.g. storage, processing, bandwidth, and active user accounts).</a:t>
            </a:r>
          </a:p>
          <a:p>
            <a:pPr>
              <a:lnSpc>
                <a:spcPct val="90000"/>
              </a:lnSpc>
            </a:pPr>
            <a:endParaRPr lang="en-US" sz="2500"/>
          </a:p>
        </p:txBody>
      </p:sp>
    </p:spTree>
    <p:extLst>
      <p:ext uri="{BB962C8B-B14F-4D97-AF65-F5344CB8AC3E}">
        <p14:creationId xmlns:p14="http://schemas.microsoft.com/office/powerpoint/2010/main" val="2617643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2F60-3531-8C46-8ED3-E098F79E5241}"/>
              </a:ext>
            </a:extLst>
          </p:cNvPr>
          <p:cNvSpPr>
            <a:spLocks noGrp="1"/>
          </p:cNvSpPr>
          <p:nvPr>
            <p:ph type="title"/>
          </p:nvPr>
        </p:nvSpPr>
        <p:spPr/>
        <p:txBody>
          <a:bodyPr>
            <a:normAutofit fontScale="90000"/>
          </a:bodyPr>
          <a:lstStyle/>
          <a:p>
            <a:r>
              <a:rPr lang="en-GB" altLang="en-US" b="1" dirty="0">
                <a:ea typeface="ＭＳ Ｐゴシック" panose="020B0600070205080204" pitchFamily="34" charset="-128"/>
              </a:rPr>
              <a:t>Cloud Computing – Service Models</a:t>
            </a:r>
            <a:endParaRPr lang="en-US" dirty="0"/>
          </a:p>
        </p:txBody>
      </p:sp>
      <p:sp>
        <p:nvSpPr>
          <p:cNvPr id="3" name="Content Placeholder 2">
            <a:extLst>
              <a:ext uri="{FF2B5EF4-FFF2-40B4-BE49-F238E27FC236}">
                <a16:creationId xmlns:a16="http://schemas.microsoft.com/office/drawing/2014/main" id="{D7923277-4C4E-CA40-A732-6136BA3A669F}"/>
              </a:ext>
            </a:extLst>
          </p:cNvPr>
          <p:cNvSpPr>
            <a:spLocks noGrp="1"/>
          </p:cNvSpPr>
          <p:nvPr>
            <p:ph idx="1"/>
          </p:nvPr>
        </p:nvSpPr>
        <p:spPr/>
        <p:txBody>
          <a:bodyPr>
            <a:normAutofit fontScale="92500" lnSpcReduction="10000"/>
          </a:bodyPr>
          <a:lstStyle/>
          <a:p>
            <a:r>
              <a:rPr lang="en-US" altLang="en-US" b="1" i="1" dirty="0">
                <a:ea typeface="ＭＳ Ｐゴシック" panose="020B0600070205080204" pitchFamily="34" charset="-128"/>
              </a:rPr>
              <a:t>Software as a Service (SaaS): </a:t>
            </a:r>
          </a:p>
          <a:p>
            <a:pPr lvl="1"/>
            <a:r>
              <a:rPr lang="en-US" altLang="en-US" b="1" dirty="0">
                <a:ea typeface="ＭＳ Ｐゴシック" panose="020B0600070205080204" pitchFamily="34" charset="-128"/>
              </a:rPr>
              <a:t>Software and data hosted on cloud. Accessed through using thin client interface (e.g. web browser). Consumer may be offered limited user specific application configuration settings. </a:t>
            </a:r>
          </a:p>
          <a:p>
            <a:pPr lvl="1"/>
            <a:r>
              <a:rPr lang="en-US" altLang="en-US" b="1" dirty="0">
                <a:ea typeface="ＭＳ Ｐゴシック" panose="020B0600070205080204" pitchFamily="34" charset="-128"/>
              </a:rPr>
              <a:t>Examples include </a:t>
            </a:r>
            <a:r>
              <a:rPr lang="en-US" altLang="en-US" b="1" dirty="0" err="1">
                <a:ea typeface="ＭＳ Ｐゴシック" panose="020B0600070205080204" pitchFamily="34" charset="-128"/>
              </a:rPr>
              <a:t>Salesforce.com</a:t>
            </a:r>
            <a:r>
              <a:rPr lang="en-US" altLang="en-US" b="1" dirty="0">
                <a:ea typeface="ＭＳ Ｐゴシック" panose="020B0600070205080204" pitchFamily="34" charset="-128"/>
              </a:rPr>
              <a:t> sales management applications, NetSuite’s integrated business management software, Google’s Gmail and Cornerstone OnDemand.</a:t>
            </a:r>
          </a:p>
          <a:p>
            <a:endParaRPr lang="en-US" dirty="0"/>
          </a:p>
        </p:txBody>
      </p:sp>
    </p:spTree>
    <p:extLst>
      <p:ext uri="{BB962C8B-B14F-4D97-AF65-F5344CB8AC3E}">
        <p14:creationId xmlns:p14="http://schemas.microsoft.com/office/powerpoint/2010/main" val="3654469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10AAD-20A4-2E45-824D-E69A7DD782D6}"/>
              </a:ext>
            </a:extLst>
          </p:cNvPr>
          <p:cNvSpPr>
            <a:spLocks noGrp="1"/>
          </p:cNvSpPr>
          <p:nvPr>
            <p:ph type="title"/>
          </p:nvPr>
        </p:nvSpPr>
        <p:spPr/>
        <p:txBody>
          <a:bodyPr>
            <a:normAutofit fontScale="90000"/>
          </a:bodyPr>
          <a:lstStyle/>
          <a:p>
            <a:r>
              <a:rPr lang="en-GB" sz="4000" b="1" dirty="0"/>
              <a:t>Cloud-based database solutions</a:t>
            </a:r>
            <a:endParaRPr lang="en-US" dirty="0"/>
          </a:p>
        </p:txBody>
      </p:sp>
      <p:sp>
        <p:nvSpPr>
          <p:cNvPr id="3" name="Content Placeholder 2">
            <a:extLst>
              <a:ext uri="{FF2B5EF4-FFF2-40B4-BE49-F238E27FC236}">
                <a16:creationId xmlns:a16="http://schemas.microsoft.com/office/drawing/2014/main" id="{9CF0FF39-6FF6-F64B-B4B4-DA808484536D}"/>
              </a:ext>
            </a:extLst>
          </p:cNvPr>
          <p:cNvSpPr>
            <a:spLocks noGrp="1"/>
          </p:cNvSpPr>
          <p:nvPr>
            <p:ph idx="1"/>
          </p:nvPr>
        </p:nvSpPr>
        <p:spPr/>
        <p:txBody>
          <a:bodyPr>
            <a:normAutofit fontScale="92500" lnSpcReduction="10000"/>
          </a:bodyPr>
          <a:lstStyle/>
          <a:p>
            <a:pPr>
              <a:defRPr/>
            </a:pPr>
            <a:r>
              <a:rPr lang="en-US" b="1" dirty="0"/>
              <a:t>As a type of Software as a Service (SaaS), cloud-based database solutions fall into two basic categories: </a:t>
            </a:r>
          </a:p>
          <a:p>
            <a:pPr lvl="1">
              <a:defRPr/>
            </a:pPr>
            <a:r>
              <a:rPr lang="en-US" b="1" dirty="0"/>
              <a:t>Data as a Service (</a:t>
            </a:r>
            <a:r>
              <a:rPr lang="en-US" b="1" dirty="0" err="1"/>
              <a:t>DaaS</a:t>
            </a:r>
            <a:r>
              <a:rPr lang="en-US" b="1" dirty="0"/>
              <a:t>) and </a:t>
            </a:r>
          </a:p>
          <a:p>
            <a:pPr lvl="1">
              <a:defRPr/>
            </a:pPr>
            <a:r>
              <a:rPr lang="en-US" b="1" dirty="0"/>
              <a:t>Database as a Service (DBaaS). </a:t>
            </a:r>
          </a:p>
          <a:p>
            <a:pPr marL="0" indent="0">
              <a:buFont typeface="Monotype Sorts" pitchFamily="2" charset="2"/>
              <a:buNone/>
              <a:defRPr/>
            </a:pPr>
            <a:endParaRPr lang="en-US" b="1" dirty="0"/>
          </a:p>
          <a:p>
            <a:pPr>
              <a:defRPr/>
            </a:pPr>
            <a:r>
              <a:rPr lang="en-US" b="1" dirty="0"/>
              <a:t>Key difference between the two options is mainly how the data is managed.</a:t>
            </a:r>
            <a:endParaRPr lang="en-GB" b="1" dirty="0"/>
          </a:p>
          <a:p>
            <a:endParaRPr lang="en-US" dirty="0"/>
          </a:p>
        </p:txBody>
      </p:sp>
    </p:spTree>
    <p:extLst>
      <p:ext uri="{BB962C8B-B14F-4D97-AF65-F5344CB8AC3E}">
        <p14:creationId xmlns:p14="http://schemas.microsoft.com/office/powerpoint/2010/main" val="2991249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E80F1-8A14-E543-BB25-5806DDBEE3FA}"/>
              </a:ext>
            </a:extLst>
          </p:cNvPr>
          <p:cNvSpPr>
            <a:spLocks noGrp="1"/>
          </p:cNvSpPr>
          <p:nvPr>
            <p:ph type="title"/>
          </p:nvPr>
        </p:nvSpPr>
        <p:spPr/>
        <p:txBody>
          <a:bodyPr>
            <a:normAutofit fontScale="90000"/>
          </a:bodyPr>
          <a:lstStyle/>
          <a:p>
            <a:r>
              <a:rPr lang="en-GB" sz="4000" b="1" dirty="0"/>
              <a:t>Cloud-based database solutions</a:t>
            </a:r>
            <a:endParaRPr lang="en-US" dirty="0"/>
          </a:p>
        </p:txBody>
      </p:sp>
      <p:sp>
        <p:nvSpPr>
          <p:cNvPr id="3" name="Content Placeholder 2">
            <a:extLst>
              <a:ext uri="{FF2B5EF4-FFF2-40B4-BE49-F238E27FC236}">
                <a16:creationId xmlns:a16="http://schemas.microsoft.com/office/drawing/2014/main" id="{B7E7E295-BD90-4844-8D5C-7A4225B33F0D}"/>
              </a:ext>
            </a:extLst>
          </p:cNvPr>
          <p:cNvSpPr>
            <a:spLocks noGrp="1"/>
          </p:cNvSpPr>
          <p:nvPr>
            <p:ph idx="1"/>
          </p:nvPr>
        </p:nvSpPr>
        <p:spPr/>
        <p:txBody>
          <a:bodyPr>
            <a:normAutofit fontScale="92500" lnSpcReduction="20000"/>
          </a:bodyPr>
          <a:lstStyle/>
          <a:p>
            <a:r>
              <a:rPr lang="en-US" altLang="en-US" b="1" dirty="0">
                <a:ea typeface="ＭＳ Ｐゴシック" panose="020B0600070205080204" pitchFamily="34" charset="-128"/>
              </a:rPr>
              <a:t>DBaaS</a:t>
            </a:r>
          </a:p>
          <a:p>
            <a:pPr lvl="1"/>
            <a:r>
              <a:rPr lang="en-US" altLang="en-US" b="1" dirty="0">
                <a:ea typeface="ＭＳ Ｐゴシック" panose="020B0600070205080204" pitchFamily="34" charset="-128"/>
              </a:rPr>
              <a:t>Offers full database functionality to application developers. </a:t>
            </a:r>
          </a:p>
          <a:p>
            <a:pPr lvl="1"/>
            <a:r>
              <a:rPr lang="en-US" altLang="en-US" b="1" dirty="0">
                <a:ea typeface="ＭＳ Ｐゴシック" panose="020B0600070205080204" pitchFamily="34" charset="-128"/>
              </a:rPr>
              <a:t>Provides a management layer that provides continuous monitoring and configuring of the database to optimized scaling, high availability, multi-tenancy (that is, serving multiple client organizations), and effective resource allocation in the cloud, thereby sparing the developer from ongoing database administration tasks</a:t>
            </a:r>
            <a:r>
              <a:rPr lang="en-US" altLang="en-US" dirty="0">
                <a:ea typeface="ＭＳ Ｐゴシック" panose="020B0600070205080204" pitchFamily="34" charset="-128"/>
              </a:rPr>
              <a:t>.</a:t>
            </a:r>
            <a:endParaRPr lang="en-GB" altLang="en-US" dirty="0">
              <a:ea typeface="ＭＳ Ｐゴシック" panose="020B0600070205080204" pitchFamily="34" charset="-128"/>
            </a:endParaRPr>
          </a:p>
          <a:p>
            <a:endParaRPr lang="en-US" dirty="0"/>
          </a:p>
        </p:txBody>
      </p:sp>
    </p:spTree>
    <p:extLst>
      <p:ext uri="{BB962C8B-B14F-4D97-AF65-F5344CB8AC3E}">
        <p14:creationId xmlns:p14="http://schemas.microsoft.com/office/powerpoint/2010/main" val="3558618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652D4-B0A5-1047-89D5-3DA32D19592B}"/>
              </a:ext>
            </a:extLst>
          </p:cNvPr>
          <p:cNvSpPr>
            <a:spLocks noGrp="1"/>
          </p:cNvSpPr>
          <p:nvPr>
            <p:ph type="title"/>
          </p:nvPr>
        </p:nvSpPr>
        <p:spPr/>
        <p:txBody>
          <a:bodyPr>
            <a:normAutofit fontScale="90000"/>
          </a:bodyPr>
          <a:lstStyle/>
          <a:p>
            <a:r>
              <a:rPr lang="en-GB" sz="4000" b="1" dirty="0"/>
              <a:t>Cloud-based database solutions</a:t>
            </a:r>
            <a:endParaRPr lang="en-US" dirty="0"/>
          </a:p>
        </p:txBody>
      </p:sp>
      <p:sp>
        <p:nvSpPr>
          <p:cNvPr id="3" name="Content Placeholder 2">
            <a:extLst>
              <a:ext uri="{FF2B5EF4-FFF2-40B4-BE49-F238E27FC236}">
                <a16:creationId xmlns:a16="http://schemas.microsoft.com/office/drawing/2014/main" id="{5E3CAB2C-060A-7543-ACFA-EB382914ED88}"/>
              </a:ext>
            </a:extLst>
          </p:cNvPr>
          <p:cNvSpPr>
            <a:spLocks noGrp="1"/>
          </p:cNvSpPr>
          <p:nvPr>
            <p:ph idx="1"/>
          </p:nvPr>
        </p:nvSpPr>
        <p:spPr/>
        <p:txBody>
          <a:bodyPr>
            <a:normAutofit fontScale="92500" lnSpcReduction="20000"/>
          </a:bodyPr>
          <a:lstStyle/>
          <a:p>
            <a:r>
              <a:rPr lang="en-US" altLang="en-US" b="1" dirty="0" err="1">
                <a:ea typeface="ＭＳ Ｐゴシック" panose="020B0600070205080204" pitchFamily="34" charset="-128"/>
              </a:rPr>
              <a:t>DaaS</a:t>
            </a:r>
            <a:r>
              <a:rPr lang="en-US" altLang="en-US" b="1" dirty="0">
                <a:ea typeface="ＭＳ Ｐゴシック" panose="020B0600070205080204" pitchFamily="34" charset="-128"/>
              </a:rPr>
              <a:t>: </a:t>
            </a:r>
          </a:p>
          <a:p>
            <a:pPr lvl="1"/>
            <a:r>
              <a:rPr lang="en-US" altLang="en-US" b="1" dirty="0">
                <a:ea typeface="ＭＳ Ｐゴシック" panose="020B0600070205080204" pitchFamily="34" charset="-128"/>
              </a:rPr>
              <a:t>Services enables data definition in the cloud and subsequently querying.</a:t>
            </a:r>
          </a:p>
          <a:p>
            <a:pPr lvl="1"/>
            <a:r>
              <a:rPr lang="en-US" altLang="en-US" b="1" dirty="0">
                <a:ea typeface="ＭＳ Ｐゴシック" panose="020B0600070205080204" pitchFamily="34" charset="-128"/>
              </a:rPr>
              <a:t>Does not implement typical DBMS interfaces (e.g. SQL) but instead data is accessed via common APIs. </a:t>
            </a:r>
          </a:p>
          <a:p>
            <a:pPr lvl="1"/>
            <a:r>
              <a:rPr lang="en-US" altLang="en-US" b="1" dirty="0">
                <a:ea typeface="ＭＳ Ｐゴシック" panose="020B0600070205080204" pitchFamily="34" charset="-128"/>
              </a:rPr>
              <a:t>Enables organization with valuable data to offer access to others. Examples Urban Mapping (geography data service), </a:t>
            </a:r>
            <a:r>
              <a:rPr lang="en-US" altLang="en-US" b="1" dirty="0" err="1">
                <a:ea typeface="ＭＳ Ｐゴシック" panose="020B0600070205080204" pitchFamily="34" charset="-128"/>
              </a:rPr>
              <a:t>Xignite</a:t>
            </a:r>
            <a:r>
              <a:rPr lang="en-US" altLang="en-US" b="1" dirty="0">
                <a:ea typeface="ＭＳ Ｐゴシック" panose="020B0600070205080204" pitchFamily="34" charset="-128"/>
              </a:rPr>
              <a:t> (financial data service) and Hoovers (business data service.)</a:t>
            </a:r>
            <a:endParaRPr lang="en-GB" altLang="en-US" b="1" dirty="0">
              <a:ea typeface="ＭＳ Ｐゴシック" panose="020B0600070205080204" pitchFamily="34" charset="-128"/>
            </a:endParaRPr>
          </a:p>
          <a:p>
            <a:endParaRPr lang="en-US" dirty="0"/>
          </a:p>
        </p:txBody>
      </p:sp>
    </p:spTree>
    <p:extLst>
      <p:ext uri="{BB962C8B-B14F-4D97-AF65-F5344CB8AC3E}">
        <p14:creationId xmlns:p14="http://schemas.microsoft.com/office/powerpoint/2010/main" val="406700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43F03-0F1D-D444-BAB4-C52EBEC607B8}"/>
              </a:ext>
            </a:extLst>
          </p:cNvPr>
          <p:cNvSpPr>
            <a:spLocks noGrp="1"/>
          </p:cNvSpPr>
          <p:nvPr>
            <p:ph type="title"/>
          </p:nvPr>
        </p:nvSpPr>
        <p:spPr/>
        <p:txBody>
          <a:bodyPr>
            <a:normAutofit fontScale="90000"/>
          </a:bodyPr>
          <a:lstStyle/>
          <a:p>
            <a:r>
              <a:rPr lang="en-GB" sz="4000" b="1" dirty="0"/>
              <a:t>Cloud-based database solutions</a:t>
            </a:r>
            <a:endParaRPr lang="en-US" dirty="0"/>
          </a:p>
        </p:txBody>
      </p:sp>
      <p:sp>
        <p:nvSpPr>
          <p:cNvPr id="3" name="Content Placeholder 2">
            <a:extLst>
              <a:ext uri="{FF2B5EF4-FFF2-40B4-BE49-F238E27FC236}">
                <a16:creationId xmlns:a16="http://schemas.microsoft.com/office/drawing/2014/main" id="{3639879C-EB1F-084A-A4E2-6482A868229C}"/>
              </a:ext>
            </a:extLst>
          </p:cNvPr>
          <p:cNvSpPr>
            <a:spLocks noGrp="1"/>
          </p:cNvSpPr>
          <p:nvPr>
            <p:ph idx="1"/>
          </p:nvPr>
        </p:nvSpPr>
        <p:spPr/>
        <p:txBody>
          <a:bodyPr>
            <a:normAutofit fontScale="92500" lnSpcReduction="20000"/>
          </a:bodyPr>
          <a:lstStyle/>
          <a:p>
            <a:r>
              <a:rPr lang="en-US" altLang="en-US" b="1" dirty="0" err="1">
                <a:ea typeface="ＭＳ Ｐゴシック" panose="020B0600070205080204" pitchFamily="34" charset="-128"/>
              </a:rPr>
              <a:t>DaaS</a:t>
            </a:r>
            <a:r>
              <a:rPr lang="en-US" altLang="en-US" b="1" dirty="0">
                <a:ea typeface="ＭＳ Ｐゴシック" panose="020B0600070205080204" pitchFamily="34" charset="-128"/>
              </a:rPr>
              <a:t>: </a:t>
            </a:r>
          </a:p>
          <a:p>
            <a:pPr lvl="1"/>
            <a:r>
              <a:rPr lang="en-US" altLang="en-US" b="1" dirty="0">
                <a:ea typeface="ＭＳ Ｐゴシック" panose="020B0600070205080204" pitchFamily="34" charset="-128"/>
              </a:rPr>
              <a:t>Services enables data definition in the cloud and subsequently querying.</a:t>
            </a:r>
          </a:p>
          <a:p>
            <a:pPr lvl="1"/>
            <a:r>
              <a:rPr lang="en-US" altLang="en-US" b="1" dirty="0">
                <a:ea typeface="ＭＳ Ｐゴシック" panose="020B0600070205080204" pitchFamily="34" charset="-128"/>
              </a:rPr>
              <a:t>Does not implement typical DBMS interfaces (e.g. SQL) but instead data is accessed via common APIs. </a:t>
            </a:r>
          </a:p>
          <a:p>
            <a:pPr lvl="1"/>
            <a:r>
              <a:rPr lang="en-US" altLang="en-US" b="1" dirty="0">
                <a:ea typeface="ＭＳ Ｐゴシック" panose="020B0600070205080204" pitchFamily="34" charset="-128"/>
              </a:rPr>
              <a:t>Enables organization with valuable data to offer access to others. Examples Urban Mapping (geography data service), </a:t>
            </a:r>
            <a:r>
              <a:rPr lang="en-US" altLang="en-US" b="1" dirty="0" err="1">
                <a:ea typeface="ＭＳ Ｐゴシック" panose="020B0600070205080204" pitchFamily="34" charset="-128"/>
              </a:rPr>
              <a:t>Xignite</a:t>
            </a:r>
            <a:r>
              <a:rPr lang="en-US" altLang="en-US" b="1" dirty="0">
                <a:ea typeface="ＭＳ Ｐゴシック" panose="020B0600070205080204" pitchFamily="34" charset="-128"/>
              </a:rPr>
              <a:t> (financial data service) and Hoovers (business data service.)</a:t>
            </a:r>
            <a:endParaRPr lang="en-GB" altLang="en-US" b="1" dirty="0">
              <a:ea typeface="ＭＳ Ｐゴシック" panose="020B0600070205080204" pitchFamily="34" charset="-128"/>
            </a:endParaRPr>
          </a:p>
          <a:p>
            <a:endParaRPr lang="en-US" dirty="0"/>
          </a:p>
        </p:txBody>
      </p:sp>
    </p:spTree>
    <p:extLst>
      <p:ext uri="{BB962C8B-B14F-4D97-AF65-F5344CB8AC3E}">
        <p14:creationId xmlns:p14="http://schemas.microsoft.com/office/powerpoint/2010/main" val="3340029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F7ED2-6FEB-A546-9002-2776BA1211AD}"/>
              </a:ext>
            </a:extLst>
          </p:cNvPr>
          <p:cNvSpPr>
            <a:spLocks noGrp="1"/>
          </p:cNvSpPr>
          <p:nvPr>
            <p:ph type="title"/>
          </p:nvPr>
        </p:nvSpPr>
        <p:spPr/>
        <p:txBody>
          <a:bodyPr>
            <a:normAutofit fontScale="90000"/>
          </a:bodyPr>
          <a:lstStyle/>
          <a:p>
            <a:r>
              <a:rPr lang="en-GB" altLang="en-US" b="1" dirty="0">
                <a:ea typeface="ＭＳ Ｐゴシック" panose="020B0600070205080204" pitchFamily="34" charset="-128"/>
              </a:rPr>
              <a:t>Cloud Computing – Service Models</a:t>
            </a:r>
            <a:endParaRPr lang="en-US" dirty="0"/>
          </a:p>
        </p:txBody>
      </p:sp>
      <p:sp>
        <p:nvSpPr>
          <p:cNvPr id="3" name="Content Placeholder 2">
            <a:extLst>
              <a:ext uri="{FF2B5EF4-FFF2-40B4-BE49-F238E27FC236}">
                <a16:creationId xmlns:a16="http://schemas.microsoft.com/office/drawing/2014/main" id="{D8F5FEC9-155D-7E45-9870-A6EEB51BFAC6}"/>
              </a:ext>
            </a:extLst>
          </p:cNvPr>
          <p:cNvSpPr>
            <a:spLocks noGrp="1"/>
          </p:cNvSpPr>
          <p:nvPr>
            <p:ph idx="1"/>
          </p:nvPr>
        </p:nvSpPr>
        <p:spPr/>
        <p:txBody>
          <a:bodyPr>
            <a:normAutofit fontScale="92500" lnSpcReduction="10000"/>
          </a:bodyPr>
          <a:lstStyle/>
          <a:p>
            <a:r>
              <a:rPr lang="en-US" altLang="en-US" b="1" i="1" dirty="0">
                <a:ea typeface="ＭＳ Ｐゴシック" panose="020B0600070205080204" pitchFamily="34" charset="-128"/>
              </a:rPr>
              <a:t>Platform as a Service (PaaS)</a:t>
            </a:r>
          </a:p>
          <a:p>
            <a:pPr lvl="1"/>
            <a:r>
              <a:rPr lang="en-US" altLang="en-US" b="1" dirty="0">
                <a:ea typeface="ＭＳ Ｐゴシック" panose="020B0600070205080204" pitchFamily="34" charset="-128"/>
              </a:rPr>
              <a:t>Allows creation of web applications without buying/maintaining the software and underlying infrastructure. Provider manages the  infrastructure including network, servers, OS and storage, while  customer controls deployment of applications and possibly configuration. </a:t>
            </a:r>
          </a:p>
          <a:p>
            <a:pPr lvl="1"/>
            <a:r>
              <a:rPr lang="en-US" altLang="en-US" b="1" dirty="0">
                <a:ea typeface="ＭＳ Ｐゴシック" panose="020B0600070205080204" pitchFamily="34" charset="-128"/>
              </a:rPr>
              <a:t>Examples  include </a:t>
            </a:r>
            <a:r>
              <a:rPr lang="en-US" altLang="en-US" b="1" dirty="0" err="1">
                <a:ea typeface="ＭＳ Ｐゴシック" panose="020B0600070205080204" pitchFamily="34" charset="-128"/>
              </a:rPr>
              <a:t>Salesforce.com’s</a:t>
            </a:r>
            <a:r>
              <a:rPr lang="en-US" altLang="en-US" b="1" dirty="0">
                <a:ea typeface="ＭＳ Ｐゴシック" panose="020B0600070205080204" pitchFamily="34" charset="-128"/>
              </a:rPr>
              <a:t> </a:t>
            </a:r>
            <a:r>
              <a:rPr lang="en-US" altLang="en-US" b="1" dirty="0" err="1">
                <a:ea typeface="ＭＳ Ｐゴシック" panose="020B0600070205080204" pitchFamily="34" charset="-128"/>
              </a:rPr>
              <a:t>Force.com</a:t>
            </a:r>
            <a:r>
              <a:rPr lang="en-US" altLang="en-US" b="1" dirty="0">
                <a:ea typeface="ＭＳ Ｐゴシック" panose="020B0600070205080204" pitchFamily="34" charset="-128"/>
              </a:rPr>
              <a:t>, Google’s App </a:t>
            </a:r>
            <a:r>
              <a:rPr lang="en-GB" altLang="en-US" b="1" dirty="0">
                <a:ea typeface="ＭＳ Ｐゴシック" panose="020B0600070205080204" pitchFamily="34" charset="-128"/>
              </a:rPr>
              <a:t>Engine, and Microsoft’s Azure</a:t>
            </a:r>
            <a:r>
              <a:rPr lang="en-GB" altLang="en-US" dirty="0">
                <a:ea typeface="ＭＳ Ｐゴシック" panose="020B0600070205080204" pitchFamily="34" charset="-128"/>
              </a:rPr>
              <a:t>.</a:t>
            </a:r>
            <a:endParaRPr lang="en-US" altLang="en-US" dirty="0">
              <a:ea typeface="ＭＳ Ｐゴシック" panose="020B0600070205080204" pitchFamily="34" charset="-128"/>
            </a:endParaRPr>
          </a:p>
          <a:p>
            <a:endParaRPr lang="en-US" dirty="0"/>
          </a:p>
        </p:txBody>
      </p:sp>
    </p:spTree>
    <p:extLst>
      <p:ext uri="{BB962C8B-B14F-4D97-AF65-F5344CB8AC3E}">
        <p14:creationId xmlns:p14="http://schemas.microsoft.com/office/powerpoint/2010/main" val="3559977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C7E29-2395-FD46-BA9B-26FA85E9295A}"/>
              </a:ext>
            </a:extLst>
          </p:cNvPr>
          <p:cNvSpPr>
            <a:spLocks noGrp="1"/>
          </p:cNvSpPr>
          <p:nvPr>
            <p:ph type="title"/>
          </p:nvPr>
        </p:nvSpPr>
        <p:spPr/>
        <p:txBody>
          <a:bodyPr>
            <a:normAutofit fontScale="90000"/>
          </a:bodyPr>
          <a:lstStyle/>
          <a:p>
            <a:r>
              <a:rPr lang="en-GB" altLang="en-US" b="1" dirty="0">
                <a:ea typeface="ＭＳ Ｐゴシック" panose="020B0600070205080204" pitchFamily="34" charset="-128"/>
              </a:rPr>
              <a:t>Cloud Computing – Service Models</a:t>
            </a:r>
            <a:endParaRPr lang="en-US" dirty="0"/>
          </a:p>
        </p:txBody>
      </p:sp>
      <p:sp>
        <p:nvSpPr>
          <p:cNvPr id="3" name="Content Placeholder 2">
            <a:extLst>
              <a:ext uri="{FF2B5EF4-FFF2-40B4-BE49-F238E27FC236}">
                <a16:creationId xmlns:a16="http://schemas.microsoft.com/office/drawing/2014/main" id="{F449082E-C493-C249-940B-46CAE66230BE}"/>
              </a:ext>
            </a:extLst>
          </p:cNvPr>
          <p:cNvSpPr>
            <a:spLocks noGrp="1"/>
          </p:cNvSpPr>
          <p:nvPr>
            <p:ph idx="1"/>
          </p:nvPr>
        </p:nvSpPr>
        <p:spPr/>
        <p:txBody>
          <a:bodyPr>
            <a:normAutofit fontScale="92500" lnSpcReduction="10000"/>
          </a:bodyPr>
          <a:lstStyle/>
          <a:p>
            <a:r>
              <a:rPr lang="en-US" altLang="en-US" b="1" i="1" dirty="0">
                <a:ea typeface="ＭＳ Ｐゴシック" panose="020B0600070205080204" pitchFamily="34" charset="-128"/>
              </a:rPr>
              <a:t>Infrastructure as a Service (IaaS)</a:t>
            </a:r>
          </a:p>
          <a:p>
            <a:pPr lvl="1"/>
            <a:r>
              <a:rPr lang="en-US" altLang="en-US" b="1" dirty="0">
                <a:ea typeface="ＭＳ Ｐゴシック" panose="020B0600070205080204" pitchFamily="34" charset="-128"/>
              </a:rPr>
              <a:t>Provider’s offer servers, storage, network and operating systems – typically a platform virtualization environment – to consumers as an on-demand service, in a single bundle and billed according to usage.</a:t>
            </a:r>
          </a:p>
          <a:p>
            <a:pPr lvl="1"/>
            <a:r>
              <a:rPr lang="en-US" altLang="en-US" b="1" dirty="0">
                <a:ea typeface="ＭＳ Ｐゴシック" panose="020B0600070205080204" pitchFamily="34" charset="-128"/>
              </a:rPr>
              <a:t>A popular use of IaaS is in hosting websites. Examples Amazon’s Elastic Compute Cloud (EC2), Rackspace and </a:t>
            </a:r>
            <a:r>
              <a:rPr lang="en-US" altLang="en-US" b="1" dirty="0" err="1">
                <a:ea typeface="ＭＳ Ｐゴシック" panose="020B0600070205080204" pitchFamily="34" charset="-128"/>
              </a:rPr>
              <a:t>GoGrid</a:t>
            </a:r>
            <a:endParaRPr lang="en-US" dirty="0"/>
          </a:p>
        </p:txBody>
      </p:sp>
    </p:spTree>
    <p:extLst>
      <p:ext uri="{BB962C8B-B14F-4D97-AF65-F5344CB8AC3E}">
        <p14:creationId xmlns:p14="http://schemas.microsoft.com/office/powerpoint/2010/main" val="4121819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41F22-A973-0842-A866-B67B53801CFD}"/>
              </a:ext>
            </a:extLst>
          </p:cNvPr>
          <p:cNvSpPr>
            <a:spLocks noGrp="1"/>
          </p:cNvSpPr>
          <p:nvPr>
            <p:ph type="title"/>
          </p:nvPr>
        </p:nvSpPr>
        <p:spPr>
          <a:xfrm>
            <a:off x="1140070" y="141035"/>
            <a:ext cx="7735148" cy="659987"/>
          </a:xfrm>
        </p:spPr>
        <p:txBody>
          <a:bodyPr anchor="ctr">
            <a:normAutofit/>
          </a:bodyPr>
          <a:lstStyle/>
          <a:p>
            <a:pPr>
              <a:lnSpc>
                <a:spcPct val="90000"/>
              </a:lnSpc>
            </a:pPr>
            <a:r>
              <a:rPr lang="en-GB" altLang="en-US" sz="2800" b="1"/>
              <a:t>Cloud Computing – Comparison of Services Models</a:t>
            </a:r>
            <a:endParaRPr lang="en-US" sz="2800"/>
          </a:p>
        </p:txBody>
      </p:sp>
      <p:pic>
        <p:nvPicPr>
          <p:cNvPr id="4" name="Picture 2">
            <a:extLst>
              <a:ext uri="{FF2B5EF4-FFF2-40B4-BE49-F238E27FC236}">
                <a16:creationId xmlns:a16="http://schemas.microsoft.com/office/drawing/2014/main" id="{378CB851-4F5B-2246-BEDF-1E670DBDF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2064" t="10625" r="23645" b="9688"/>
          <a:stretch>
            <a:fillRect/>
          </a:stretch>
        </p:blipFill>
        <p:spPr bwMode="auto">
          <a:xfrm>
            <a:off x="2784521" y="923701"/>
            <a:ext cx="4446245" cy="36709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684623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63F4E-2789-7D4B-9602-202457297BA5}"/>
              </a:ext>
            </a:extLst>
          </p:cNvPr>
          <p:cNvSpPr>
            <a:spLocks noGrp="1"/>
          </p:cNvSpPr>
          <p:nvPr>
            <p:ph type="title"/>
          </p:nvPr>
        </p:nvSpPr>
        <p:spPr/>
        <p:txBody>
          <a:bodyPr>
            <a:normAutofit fontScale="90000"/>
          </a:bodyPr>
          <a:lstStyle/>
          <a:p>
            <a:r>
              <a:rPr lang="en-GB" sz="4000" b="1" dirty="0"/>
              <a:t>Database Environment - Objectives</a:t>
            </a:r>
            <a:endParaRPr lang="en-US" dirty="0"/>
          </a:p>
        </p:txBody>
      </p:sp>
      <p:sp>
        <p:nvSpPr>
          <p:cNvPr id="3" name="Content Placeholder 2">
            <a:extLst>
              <a:ext uri="{FF2B5EF4-FFF2-40B4-BE49-F238E27FC236}">
                <a16:creationId xmlns:a16="http://schemas.microsoft.com/office/drawing/2014/main" id="{D01DD6D3-B7B7-A54F-A83C-B400D752206A}"/>
              </a:ext>
            </a:extLst>
          </p:cNvPr>
          <p:cNvSpPr>
            <a:spLocks noGrp="1"/>
          </p:cNvSpPr>
          <p:nvPr>
            <p:ph idx="1"/>
          </p:nvPr>
        </p:nvSpPr>
        <p:spPr/>
        <p:txBody>
          <a:bodyPr>
            <a:normAutofit fontScale="85000" lnSpcReduction="20000"/>
          </a:bodyPr>
          <a:lstStyle/>
          <a:p>
            <a:pPr>
              <a:defRPr/>
            </a:pPr>
            <a:r>
              <a:rPr lang="en-US" b="1" dirty="0"/>
              <a:t>The purpose of a Web service and the technological standards used to develop a Web </a:t>
            </a:r>
            <a:r>
              <a:rPr lang="en-GB" b="1" dirty="0"/>
              <a:t>service.</a:t>
            </a:r>
          </a:p>
          <a:p>
            <a:pPr>
              <a:defRPr/>
            </a:pPr>
            <a:r>
              <a:rPr lang="en-US" b="1" dirty="0"/>
              <a:t>The meaning of service-oriented architecture (SOA).</a:t>
            </a:r>
          </a:p>
          <a:p>
            <a:pPr>
              <a:defRPr/>
            </a:pPr>
            <a:r>
              <a:rPr lang="en-US" b="1" dirty="0"/>
              <a:t>The difference between distributed DBMSs, and distributed processing.</a:t>
            </a:r>
          </a:p>
          <a:p>
            <a:pPr>
              <a:defRPr/>
            </a:pPr>
            <a:r>
              <a:rPr lang="en-US" b="1" dirty="0"/>
              <a:t>The architecture of a data warehouse.</a:t>
            </a:r>
          </a:p>
          <a:p>
            <a:pPr>
              <a:defRPr/>
            </a:pPr>
            <a:r>
              <a:rPr lang="en-US" b="1" dirty="0"/>
              <a:t>About cloud computing and cloud databases.</a:t>
            </a:r>
          </a:p>
          <a:p>
            <a:pPr marL="0" indent="0">
              <a:buNone/>
            </a:pPr>
            <a:endParaRPr lang="en-US" dirty="0"/>
          </a:p>
        </p:txBody>
      </p:sp>
    </p:spTree>
    <p:extLst>
      <p:ext uri="{BB962C8B-B14F-4D97-AF65-F5344CB8AC3E}">
        <p14:creationId xmlns:p14="http://schemas.microsoft.com/office/powerpoint/2010/main" val="2313031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5DA72-0A51-D342-BB73-E42708E19B13}"/>
              </a:ext>
            </a:extLst>
          </p:cNvPr>
          <p:cNvSpPr>
            <a:spLocks noGrp="1"/>
          </p:cNvSpPr>
          <p:nvPr>
            <p:ph type="title"/>
          </p:nvPr>
        </p:nvSpPr>
        <p:spPr/>
        <p:txBody>
          <a:bodyPr>
            <a:normAutofit fontScale="90000"/>
          </a:bodyPr>
          <a:lstStyle/>
          <a:p>
            <a:r>
              <a:rPr lang="en-US" sz="4000" b="1" dirty="0"/>
              <a:t>Benefits of Cloud Computing </a:t>
            </a:r>
            <a:endParaRPr lang="en-US" dirty="0"/>
          </a:p>
        </p:txBody>
      </p:sp>
      <p:sp>
        <p:nvSpPr>
          <p:cNvPr id="3" name="Content Placeholder 2">
            <a:extLst>
              <a:ext uri="{FF2B5EF4-FFF2-40B4-BE49-F238E27FC236}">
                <a16:creationId xmlns:a16="http://schemas.microsoft.com/office/drawing/2014/main" id="{B3B5B926-72AD-6845-BB78-A138B1B42739}"/>
              </a:ext>
            </a:extLst>
          </p:cNvPr>
          <p:cNvSpPr>
            <a:spLocks noGrp="1"/>
          </p:cNvSpPr>
          <p:nvPr>
            <p:ph idx="1"/>
          </p:nvPr>
        </p:nvSpPr>
        <p:spPr/>
        <p:txBody>
          <a:bodyPr>
            <a:normAutofit fontScale="77500" lnSpcReduction="20000"/>
          </a:bodyPr>
          <a:lstStyle/>
          <a:p>
            <a:r>
              <a:rPr lang="en-GB" altLang="en-US" b="1" i="1" dirty="0">
                <a:ea typeface="ＭＳ Ｐゴシック" panose="020B0600070205080204" pitchFamily="34" charset="-128"/>
              </a:rPr>
              <a:t>Cost-Reduction</a:t>
            </a:r>
            <a:r>
              <a:rPr lang="en-GB" altLang="en-US" b="1" dirty="0">
                <a:ea typeface="ＭＳ Ｐゴシック" panose="020B0600070205080204" pitchFamily="34" charset="-128"/>
              </a:rPr>
              <a:t>: Avoid up-front capital expenditure.</a:t>
            </a:r>
          </a:p>
          <a:p>
            <a:r>
              <a:rPr lang="en-GB" altLang="en-US" b="1" i="1" dirty="0">
                <a:ea typeface="ＭＳ Ｐゴシック" panose="020B0600070205080204" pitchFamily="34" charset="-128"/>
              </a:rPr>
              <a:t>Scalability/Agility</a:t>
            </a:r>
            <a:r>
              <a:rPr lang="en-GB" altLang="en-US" b="1" dirty="0">
                <a:ea typeface="ＭＳ Ｐゴシック" panose="020B0600070205080204" pitchFamily="34" charset="-128"/>
              </a:rPr>
              <a:t>: Organisations set up resources on an as-needs basis. </a:t>
            </a:r>
          </a:p>
          <a:p>
            <a:r>
              <a:rPr lang="en-GB" altLang="en-US" b="1" i="1" dirty="0">
                <a:ea typeface="ＭＳ Ｐゴシック" panose="020B0600070205080204" pitchFamily="34" charset="-128"/>
              </a:rPr>
              <a:t>Improved Security</a:t>
            </a:r>
            <a:r>
              <a:rPr lang="en-GB" altLang="en-US" b="1" dirty="0">
                <a:ea typeface="ＭＳ Ｐゴシック" panose="020B0600070205080204" pitchFamily="34" charset="-128"/>
              </a:rPr>
              <a:t>: Providers can devote expertise &amp; resources to security; not affordable by customer.</a:t>
            </a:r>
          </a:p>
          <a:p>
            <a:r>
              <a:rPr lang="en-GB" altLang="en-US" b="1" i="1" dirty="0">
                <a:ea typeface="ＭＳ Ｐゴシック" panose="020B0600070205080204" pitchFamily="34" charset="-128"/>
              </a:rPr>
              <a:t>Improved Reliability</a:t>
            </a:r>
            <a:r>
              <a:rPr lang="en-GB" altLang="en-US" b="1" dirty="0">
                <a:ea typeface="ＭＳ Ｐゴシック" panose="020B0600070205080204" pitchFamily="34" charset="-128"/>
              </a:rPr>
              <a:t>: Providers can devote expertise &amp; resources on reliability of systems; not affordable by customer. </a:t>
            </a:r>
          </a:p>
          <a:p>
            <a:r>
              <a:rPr lang="en-US" altLang="en-US" b="1" i="1" dirty="0">
                <a:ea typeface="ＭＳ Ｐゴシック" panose="020B0600070205080204" pitchFamily="34" charset="-128"/>
              </a:rPr>
              <a:t>Access to new technologies</a:t>
            </a:r>
            <a:r>
              <a:rPr lang="en-US" altLang="en-US" b="1" dirty="0">
                <a:ea typeface="ＭＳ Ｐゴシック" panose="020B0600070205080204" pitchFamily="34" charset="-128"/>
              </a:rPr>
              <a:t>: Through use of provider’s systems, customers may access latest technology.</a:t>
            </a:r>
            <a:endParaRPr lang="en-GB" altLang="en-US" b="1" dirty="0">
              <a:ea typeface="ＭＳ Ｐゴシック" panose="020B0600070205080204" pitchFamily="34" charset="-128"/>
            </a:endParaRPr>
          </a:p>
          <a:p>
            <a:endParaRPr lang="en-US" dirty="0"/>
          </a:p>
        </p:txBody>
      </p:sp>
    </p:spTree>
    <p:extLst>
      <p:ext uri="{BB962C8B-B14F-4D97-AF65-F5344CB8AC3E}">
        <p14:creationId xmlns:p14="http://schemas.microsoft.com/office/powerpoint/2010/main" val="35673860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FD4AF-04AD-F64A-BE26-03DFEB25CEB7}"/>
              </a:ext>
            </a:extLst>
          </p:cNvPr>
          <p:cNvSpPr>
            <a:spLocks noGrp="1"/>
          </p:cNvSpPr>
          <p:nvPr>
            <p:ph type="title"/>
          </p:nvPr>
        </p:nvSpPr>
        <p:spPr/>
        <p:txBody>
          <a:bodyPr>
            <a:normAutofit fontScale="90000"/>
          </a:bodyPr>
          <a:lstStyle/>
          <a:p>
            <a:r>
              <a:rPr lang="en-US" sz="4000" b="1" dirty="0"/>
              <a:t>Benefits of Cloud Computing </a:t>
            </a:r>
            <a:endParaRPr lang="en-US" dirty="0"/>
          </a:p>
        </p:txBody>
      </p:sp>
      <p:sp>
        <p:nvSpPr>
          <p:cNvPr id="3" name="Content Placeholder 2">
            <a:extLst>
              <a:ext uri="{FF2B5EF4-FFF2-40B4-BE49-F238E27FC236}">
                <a16:creationId xmlns:a16="http://schemas.microsoft.com/office/drawing/2014/main" id="{74F6A211-C8B4-7049-B78E-09F88E48E69E}"/>
              </a:ext>
            </a:extLst>
          </p:cNvPr>
          <p:cNvSpPr>
            <a:spLocks noGrp="1"/>
          </p:cNvSpPr>
          <p:nvPr>
            <p:ph idx="1"/>
          </p:nvPr>
        </p:nvSpPr>
        <p:spPr/>
        <p:txBody>
          <a:bodyPr>
            <a:normAutofit fontScale="85000" lnSpcReduction="20000"/>
          </a:bodyPr>
          <a:lstStyle/>
          <a:p>
            <a:r>
              <a:rPr lang="en-GB" altLang="en-US" b="1" i="1" dirty="0">
                <a:ea typeface="ＭＳ Ｐゴシック" panose="020B0600070205080204" pitchFamily="34" charset="-128"/>
              </a:rPr>
              <a:t>Faster development</a:t>
            </a:r>
            <a:r>
              <a:rPr lang="en-GB" altLang="en-US" b="1" dirty="0">
                <a:ea typeface="ＭＳ Ｐゴシック" panose="020B0600070205080204" pitchFamily="34" charset="-128"/>
              </a:rPr>
              <a:t>: Provider’s platforms can provide many of the core services to accelerate  development cycle.</a:t>
            </a:r>
          </a:p>
          <a:p>
            <a:r>
              <a:rPr lang="en-GB" altLang="en-US" b="1" i="1" dirty="0">
                <a:ea typeface="ＭＳ Ｐゴシック" panose="020B0600070205080204" pitchFamily="34" charset="-128"/>
              </a:rPr>
              <a:t>Large scale prototyping/load testing</a:t>
            </a:r>
            <a:r>
              <a:rPr lang="en-GB" altLang="en-US" b="1" dirty="0">
                <a:ea typeface="ＭＳ Ｐゴシック" panose="020B0600070205080204" pitchFamily="34" charset="-128"/>
              </a:rPr>
              <a:t>: Providers have the resources to enable this. </a:t>
            </a:r>
          </a:p>
          <a:p>
            <a:r>
              <a:rPr lang="en-GB" altLang="en-US" b="1" i="1" dirty="0">
                <a:ea typeface="ＭＳ Ｐゴシック" panose="020B0600070205080204" pitchFamily="34" charset="-128"/>
              </a:rPr>
              <a:t>More flexible working practices</a:t>
            </a:r>
            <a:r>
              <a:rPr lang="en-GB" altLang="en-US" b="1" dirty="0">
                <a:ea typeface="ＭＳ Ｐゴシック" panose="020B0600070205080204" pitchFamily="34" charset="-128"/>
              </a:rPr>
              <a:t>: Staff can access files using mobile devices.</a:t>
            </a:r>
          </a:p>
          <a:p>
            <a:r>
              <a:rPr lang="en-GB" altLang="en-US" b="1" i="1" dirty="0">
                <a:ea typeface="ＭＳ Ｐゴシック" panose="020B0600070205080204" pitchFamily="34" charset="-128"/>
              </a:rPr>
              <a:t>Increased competitiveness</a:t>
            </a:r>
            <a:r>
              <a:rPr lang="en-GB" altLang="en-US" b="1" dirty="0">
                <a:ea typeface="ＭＳ Ｐゴシック" panose="020B0600070205080204" pitchFamily="34" charset="-128"/>
              </a:rPr>
              <a:t>: Allows organizations to focus on their core competencies rather than their IT infrastructures.</a:t>
            </a:r>
          </a:p>
          <a:p>
            <a:endParaRPr lang="en-GB" altLang="en-US" b="1" dirty="0">
              <a:ea typeface="ＭＳ Ｐゴシック" panose="020B0600070205080204" pitchFamily="34" charset="-128"/>
            </a:endParaRPr>
          </a:p>
          <a:p>
            <a:endParaRPr lang="en-US" dirty="0"/>
          </a:p>
        </p:txBody>
      </p:sp>
    </p:spTree>
    <p:extLst>
      <p:ext uri="{BB962C8B-B14F-4D97-AF65-F5344CB8AC3E}">
        <p14:creationId xmlns:p14="http://schemas.microsoft.com/office/powerpoint/2010/main" val="22307912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A4F1-A9CF-2549-9B21-7F63AD75C9B2}"/>
              </a:ext>
            </a:extLst>
          </p:cNvPr>
          <p:cNvSpPr>
            <a:spLocks noGrp="1"/>
          </p:cNvSpPr>
          <p:nvPr>
            <p:ph type="title"/>
          </p:nvPr>
        </p:nvSpPr>
        <p:spPr/>
        <p:txBody>
          <a:bodyPr>
            <a:normAutofit fontScale="90000"/>
          </a:bodyPr>
          <a:lstStyle/>
          <a:p>
            <a:r>
              <a:rPr lang="en-US" sz="4000" b="1" dirty="0"/>
              <a:t>Risks of Cloud Computing </a:t>
            </a:r>
            <a:endParaRPr lang="en-US" dirty="0"/>
          </a:p>
        </p:txBody>
      </p:sp>
      <p:sp>
        <p:nvSpPr>
          <p:cNvPr id="3" name="Content Placeholder 2">
            <a:extLst>
              <a:ext uri="{FF2B5EF4-FFF2-40B4-BE49-F238E27FC236}">
                <a16:creationId xmlns:a16="http://schemas.microsoft.com/office/drawing/2014/main" id="{894E8302-D725-B94F-B160-A843DEC55E1B}"/>
              </a:ext>
            </a:extLst>
          </p:cNvPr>
          <p:cNvSpPr>
            <a:spLocks noGrp="1"/>
          </p:cNvSpPr>
          <p:nvPr>
            <p:ph idx="1"/>
          </p:nvPr>
        </p:nvSpPr>
        <p:spPr/>
        <p:txBody>
          <a:bodyPr>
            <a:normAutofit fontScale="77500" lnSpcReduction="20000"/>
          </a:bodyPr>
          <a:lstStyle/>
          <a:p>
            <a:r>
              <a:rPr lang="en-GB" altLang="en-US" sz="2800" b="1" i="1" dirty="0">
                <a:ea typeface="ＭＳ Ｐゴシック" panose="020B0600070205080204" pitchFamily="34" charset="-128"/>
              </a:rPr>
              <a:t>Network Dependency</a:t>
            </a:r>
            <a:r>
              <a:rPr lang="en-GB" altLang="en-US" sz="2800" b="1" dirty="0">
                <a:ea typeface="ＭＳ Ｐゴシック" panose="020B0600070205080204" pitchFamily="34" charset="-128"/>
              </a:rPr>
              <a:t>: Power outages, bandwidth issues and service interruptions.</a:t>
            </a:r>
          </a:p>
          <a:p>
            <a:r>
              <a:rPr lang="en-GB" altLang="en-US" sz="2800" b="1" i="1" dirty="0">
                <a:ea typeface="ＭＳ Ｐゴシック" panose="020B0600070205080204" pitchFamily="34" charset="-128"/>
              </a:rPr>
              <a:t>System Dependency</a:t>
            </a:r>
            <a:r>
              <a:rPr lang="en-GB" altLang="en-US" sz="2800" b="1" dirty="0">
                <a:ea typeface="ＭＳ Ｐゴシック" panose="020B0600070205080204" pitchFamily="34" charset="-128"/>
              </a:rPr>
              <a:t>: Customer’s dependency on availability and reliability of provider’s systems. </a:t>
            </a:r>
          </a:p>
          <a:p>
            <a:r>
              <a:rPr lang="en-GB" altLang="en-US" sz="2800" b="1" i="1" dirty="0">
                <a:ea typeface="ＭＳ Ｐゴシック" panose="020B0600070205080204" pitchFamily="34" charset="-128"/>
              </a:rPr>
              <a:t>Cloud Provider Dependency</a:t>
            </a:r>
            <a:r>
              <a:rPr lang="en-GB" altLang="en-US" sz="2800" b="1" dirty="0">
                <a:ea typeface="ＭＳ Ｐゴシック" panose="020B0600070205080204" pitchFamily="34" charset="-128"/>
              </a:rPr>
              <a:t>: Provider could became insolvent or acquired by competitor, resulting in the service suddenly terminating.</a:t>
            </a:r>
          </a:p>
          <a:p>
            <a:r>
              <a:rPr lang="en-GB" altLang="en-US" sz="2800" b="1" i="1" dirty="0">
                <a:ea typeface="ＭＳ Ｐゴシック" panose="020B0600070205080204" pitchFamily="34" charset="-128"/>
              </a:rPr>
              <a:t>Lack of control</a:t>
            </a:r>
            <a:r>
              <a:rPr lang="en-GB" altLang="en-US" sz="2800" b="1" dirty="0">
                <a:ea typeface="ＭＳ Ｐゴシック" panose="020B0600070205080204" pitchFamily="34" charset="-128"/>
              </a:rPr>
              <a:t>: Customers unable to deploy technical or organisational measures to safeguard the data. May result in reduced availability, integrity, confidentiality, intervenability and isolation. </a:t>
            </a:r>
          </a:p>
          <a:p>
            <a:r>
              <a:rPr lang="en-US" altLang="en-US" sz="2800" b="1" i="1" dirty="0">
                <a:ea typeface="ＭＳ Ｐゴシック" panose="020B0600070205080204" pitchFamily="34" charset="-128"/>
              </a:rPr>
              <a:t>Lack of information on processing transparency</a:t>
            </a:r>
            <a:endParaRPr lang="en-GB" altLang="en-US" sz="2800" b="1" i="1" dirty="0">
              <a:ea typeface="ＭＳ Ｐゴシック" panose="020B0600070205080204" pitchFamily="34" charset="-128"/>
            </a:endParaRPr>
          </a:p>
          <a:p>
            <a:endParaRPr lang="en-GB" altLang="en-US" sz="2400" b="1" dirty="0">
              <a:ea typeface="ＭＳ Ｐゴシック" panose="020B0600070205080204" pitchFamily="34" charset="-128"/>
            </a:endParaRPr>
          </a:p>
        </p:txBody>
      </p:sp>
    </p:spTree>
    <p:extLst>
      <p:ext uri="{BB962C8B-B14F-4D97-AF65-F5344CB8AC3E}">
        <p14:creationId xmlns:p14="http://schemas.microsoft.com/office/powerpoint/2010/main" val="236933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66B72-0A87-544F-B805-5BDEB806144F}"/>
              </a:ext>
            </a:extLst>
          </p:cNvPr>
          <p:cNvSpPr>
            <a:spLocks noGrp="1"/>
          </p:cNvSpPr>
          <p:nvPr>
            <p:ph type="title"/>
          </p:nvPr>
        </p:nvSpPr>
        <p:spPr/>
        <p:txBody>
          <a:bodyPr>
            <a:normAutofit fontScale="90000"/>
          </a:bodyPr>
          <a:lstStyle/>
          <a:p>
            <a:r>
              <a:rPr lang="en-GB" sz="4000" b="1" dirty="0"/>
              <a:t>Multi-user DBMS Architectures</a:t>
            </a:r>
            <a:endParaRPr lang="en-US" dirty="0"/>
          </a:p>
        </p:txBody>
      </p:sp>
      <p:sp>
        <p:nvSpPr>
          <p:cNvPr id="3" name="Content Placeholder 2">
            <a:extLst>
              <a:ext uri="{FF2B5EF4-FFF2-40B4-BE49-F238E27FC236}">
                <a16:creationId xmlns:a16="http://schemas.microsoft.com/office/drawing/2014/main" id="{8580B0E0-B8BA-034E-933A-D09B2E21394A}"/>
              </a:ext>
            </a:extLst>
          </p:cNvPr>
          <p:cNvSpPr>
            <a:spLocks noGrp="1"/>
          </p:cNvSpPr>
          <p:nvPr>
            <p:ph idx="1"/>
          </p:nvPr>
        </p:nvSpPr>
        <p:spPr/>
        <p:txBody>
          <a:bodyPr/>
          <a:lstStyle/>
          <a:p>
            <a:r>
              <a:rPr lang="en-US" altLang="en-US" b="1" dirty="0">
                <a:ea typeface="ＭＳ Ｐゴシック" panose="020B0600070205080204" pitchFamily="34" charset="-128"/>
              </a:rPr>
              <a:t>The common architectures that are used to implement </a:t>
            </a:r>
            <a:r>
              <a:rPr lang="en-GB" altLang="en-US" b="1" dirty="0">
                <a:ea typeface="ＭＳ Ｐゴシック" panose="020B0600070205080204" pitchFamily="34" charset="-128"/>
              </a:rPr>
              <a:t>multi-user database management systems:</a:t>
            </a:r>
          </a:p>
          <a:p>
            <a:pPr lvl="1"/>
            <a:r>
              <a:rPr lang="en-GB" altLang="en-US" sz="3200" b="1" dirty="0">
                <a:ea typeface="ＭＳ Ｐゴシック" panose="020B0600070205080204" pitchFamily="34" charset="-128"/>
              </a:rPr>
              <a:t>Teleprocessing</a:t>
            </a:r>
          </a:p>
          <a:p>
            <a:pPr lvl="1"/>
            <a:r>
              <a:rPr lang="en-GB" altLang="en-US" sz="3200" b="1" dirty="0">
                <a:ea typeface="ＭＳ Ｐゴシック" panose="020B0600070205080204" pitchFamily="34" charset="-128"/>
              </a:rPr>
              <a:t>File-Server</a:t>
            </a:r>
          </a:p>
          <a:p>
            <a:pPr lvl="1"/>
            <a:r>
              <a:rPr lang="en-GB" altLang="en-US" sz="3200" b="1" dirty="0">
                <a:ea typeface="ＭＳ Ｐゴシック" panose="020B0600070205080204" pitchFamily="34" charset="-128"/>
              </a:rPr>
              <a:t>Client-Server</a:t>
            </a:r>
          </a:p>
          <a:p>
            <a:endParaRPr lang="en-US" dirty="0"/>
          </a:p>
        </p:txBody>
      </p:sp>
    </p:spTree>
    <p:extLst>
      <p:ext uri="{BB962C8B-B14F-4D97-AF65-F5344CB8AC3E}">
        <p14:creationId xmlns:p14="http://schemas.microsoft.com/office/powerpoint/2010/main" val="108880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2DE95-1287-1C48-8ED9-A3009BE4954D}"/>
              </a:ext>
            </a:extLst>
          </p:cNvPr>
          <p:cNvSpPr>
            <a:spLocks noGrp="1"/>
          </p:cNvSpPr>
          <p:nvPr>
            <p:ph type="title"/>
          </p:nvPr>
        </p:nvSpPr>
        <p:spPr>
          <a:xfrm>
            <a:off x="1140070" y="141035"/>
            <a:ext cx="7735148" cy="659987"/>
          </a:xfrm>
        </p:spPr>
        <p:txBody>
          <a:bodyPr anchor="ctr">
            <a:normAutofit/>
          </a:bodyPr>
          <a:lstStyle/>
          <a:p>
            <a:pPr>
              <a:lnSpc>
                <a:spcPct val="90000"/>
              </a:lnSpc>
            </a:pPr>
            <a:r>
              <a:rPr lang="en-GB" sz="4100" b="1"/>
              <a:t>Teleprocessing</a:t>
            </a:r>
            <a:endParaRPr lang="en-US" sz="4100"/>
          </a:p>
        </p:txBody>
      </p:sp>
      <p:sp>
        <p:nvSpPr>
          <p:cNvPr id="3" name="Content Placeholder 2">
            <a:extLst>
              <a:ext uri="{FF2B5EF4-FFF2-40B4-BE49-F238E27FC236}">
                <a16:creationId xmlns:a16="http://schemas.microsoft.com/office/drawing/2014/main" id="{61FA2754-93DC-0442-81AE-AE1348705CE0}"/>
              </a:ext>
            </a:extLst>
          </p:cNvPr>
          <p:cNvSpPr>
            <a:spLocks noGrp="1"/>
          </p:cNvSpPr>
          <p:nvPr>
            <p:ph sz="half" idx="1"/>
          </p:nvPr>
        </p:nvSpPr>
        <p:spPr>
          <a:xfrm>
            <a:off x="1111206" y="1200151"/>
            <a:ext cx="3810316" cy="3394472"/>
          </a:xfrm>
        </p:spPr>
        <p:txBody>
          <a:bodyPr>
            <a:normAutofit/>
          </a:bodyPr>
          <a:lstStyle/>
          <a:p>
            <a:pPr>
              <a:lnSpc>
                <a:spcPct val="90000"/>
              </a:lnSpc>
            </a:pPr>
            <a:r>
              <a:rPr lang="en-US" altLang="en-US" sz="2200" b="1"/>
              <a:t>One computer with a single CPU and a number of terminals.</a:t>
            </a:r>
          </a:p>
          <a:p>
            <a:pPr>
              <a:lnSpc>
                <a:spcPct val="90000"/>
              </a:lnSpc>
            </a:pPr>
            <a:r>
              <a:rPr lang="en-US" altLang="en-US" sz="2200" b="1"/>
              <a:t>Processing performed within the same physical computer. User terminals are typically “dumb”, incapable of functioning on their own, and cabled to the central computer.</a:t>
            </a:r>
            <a:endParaRPr lang="en-GB" altLang="en-US" sz="2200" b="1"/>
          </a:p>
          <a:p>
            <a:pPr>
              <a:lnSpc>
                <a:spcPct val="90000"/>
              </a:lnSpc>
            </a:pPr>
            <a:endParaRPr lang="en-US" sz="2200"/>
          </a:p>
        </p:txBody>
      </p:sp>
      <p:pic>
        <p:nvPicPr>
          <p:cNvPr id="4" name="Picture 2">
            <a:extLst>
              <a:ext uri="{FF2B5EF4-FFF2-40B4-BE49-F238E27FC236}">
                <a16:creationId xmlns:a16="http://schemas.microsoft.com/office/drawing/2014/main" id="{FE99B379-480A-CA49-9F10-7F39122D7A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86" r="20304" b="2"/>
          <a:stretch/>
        </p:blipFill>
        <p:spPr bwMode="auto">
          <a:xfrm>
            <a:off x="5073922" y="1200151"/>
            <a:ext cx="3801296" cy="33944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740291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4B8F-B9C9-DB4B-BFD6-B4CE48A0A5C7}"/>
              </a:ext>
            </a:extLst>
          </p:cNvPr>
          <p:cNvSpPr>
            <a:spLocks noGrp="1"/>
          </p:cNvSpPr>
          <p:nvPr>
            <p:ph type="title"/>
          </p:nvPr>
        </p:nvSpPr>
        <p:spPr/>
        <p:txBody>
          <a:bodyPr>
            <a:normAutofit fontScale="90000"/>
          </a:bodyPr>
          <a:lstStyle/>
          <a:p>
            <a:r>
              <a:rPr lang="en-GB" sz="4000" b="1" dirty="0"/>
              <a:t>File-Server</a:t>
            </a:r>
            <a:endParaRPr lang="en-US" dirty="0"/>
          </a:p>
        </p:txBody>
      </p:sp>
      <p:sp>
        <p:nvSpPr>
          <p:cNvPr id="3" name="Content Placeholder 2">
            <a:extLst>
              <a:ext uri="{FF2B5EF4-FFF2-40B4-BE49-F238E27FC236}">
                <a16:creationId xmlns:a16="http://schemas.microsoft.com/office/drawing/2014/main" id="{F253A74A-B914-B842-8F84-0AF8FEE35D92}"/>
              </a:ext>
            </a:extLst>
          </p:cNvPr>
          <p:cNvSpPr>
            <a:spLocks noGrp="1"/>
          </p:cNvSpPr>
          <p:nvPr>
            <p:ph sz="half" idx="1"/>
          </p:nvPr>
        </p:nvSpPr>
        <p:spPr>
          <a:xfrm>
            <a:off x="1111206" y="1200151"/>
            <a:ext cx="7764012" cy="3394472"/>
          </a:xfrm>
        </p:spPr>
        <p:txBody>
          <a:bodyPr>
            <a:normAutofit fontScale="92500" lnSpcReduction="20000"/>
          </a:bodyPr>
          <a:lstStyle/>
          <a:p>
            <a:r>
              <a:rPr lang="en-GB" altLang="en-US" b="1" dirty="0">
                <a:ea typeface="ＭＳ Ｐゴシック" panose="020B0600070205080204" pitchFamily="34" charset="-128"/>
              </a:rPr>
              <a:t>File-server is connected to several workstations across a network.</a:t>
            </a:r>
          </a:p>
          <a:p>
            <a:pPr>
              <a:lnSpc>
                <a:spcPct val="0"/>
              </a:lnSpc>
            </a:pPr>
            <a:endParaRPr lang="en-GB" altLang="en-US" b="1" dirty="0">
              <a:ea typeface="ＭＳ Ｐゴシック" panose="020B0600070205080204" pitchFamily="34" charset="-128"/>
            </a:endParaRPr>
          </a:p>
          <a:p>
            <a:r>
              <a:rPr lang="en-GB" altLang="en-US" b="1" dirty="0">
                <a:ea typeface="ＭＳ Ｐゴシック" panose="020B0600070205080204" pitchFamily="34" charset="-128"/>
              </a:rPr>
              <a:t>Database resides on file-server.</a:t>
            </a:r>
          </a:p>
          <a:p>
            <a:pPr lvl="1">
              <a:lnSpc>
                <a:spcPct val="0"/>
              </a:lnSpc>
            </a:pPr>
            <a:endParaRPr lang="en-GB" altLang="en-US" b="1" dirty="0">
              <a:ea typeface="ＭＳ Ｐゴシック" panose="020B0600070205080204" pitchFamily="34" charset="-128"/>
            </a:endParaRPr>
          </a:p>
          <a:p>
            <a:r>
              <a:rPr lang="en-GB" altLang="en-US" b="1" dirty="0">
                <a:ea typeface="ＭＳ Ｐゴシック" panose="020B0600070205080204" pitchFamily="34" charset="-128"/>
              </a:rPr>
              <a:t>DBMS and applications run on each workstation.</a:t>
            </a:r>
          </a:p>
          <a:p>
            <a:pPr>
              <a:lnSpc>
                <a:spcPct val="0"/>
              </a:lnSpc>
            </a:pPr>
            <a:endParaRPr lang="en-GB" altLang="en-US" b="1" dirty="0">
              <a:ea typeface="ＭＳ Ｐゴシック" panose="020B0600070205080204" pitchFamily="34" charset="-128"/>
            </a:endParaRPr>
          </a:p>
          <a:p>
            <a:r>
              <a:rPr lang="en-GB" altLang="en-US" b="1" dirty="0">
                <a:ea typeface="ＭＳ Ｐゴシック" panose="020B0600070205080204" pitchFamily="34" charset="-128"/>
              </a:rPr>
              <a:t>Disadvantages include:</a:t>
            </a:r>
          </a:p>
          <a:p>
            <a:pPr lvl="1"/>
            <a:r>
              <a:rPr lang="en-GB" altLang="en-US" b="1" dirty="0">
                <a:ea typeface="ＭＳ Ｐゴシック" panose="020B0600070205080204" pitchFamily="34" charset="-128"/>
              </a:rPr>
              <a:t>Significant network traffic.</a:t>
            </a:r>
          </a:p>
          <a:p>
            <a:pPr lvl="1"/>
            <a:r>
              <a:rPr lang="en-GB" altLang="en-US" b="1" dirty="0">
                <a:ea typeface="ＭＳ Ｐゴシック" panose="020B0600070205080204" pitchFamily="34" charset="-128"/>
              </a:rPr>
              <a:t>Copy of DBMS on each workstation.</a:t>
            </a:r>
          </a:p>
          <a:p>
            <a:pPr lvl="1"/>
            <a:r>
              <a:rPr lang="en-GB" altLang="en-US" b="1" dirty="0">
                <a:ea typeface="ＭＳ Ｐゴシック" panose="020B0600070205080204" pitchFamily="34" charset="-128"/>
              </a:rPr>
              <a:t>Concurrency, recovery and integrity control more complex.</a:t>
            </a:r>
          </a:p>
          <a:p>
            <a:endParaRPr lang="en-US" dirty="0"/>
          </a:p>
        </p:txBody>
      </p:sp>
    </p:spTree>
    <p:extLst>
      <p:ext uri="{BB962C8B-B14F-4D97-AF65-F5344CB8AC3E}">
        <p14:creationId xmlns:p14="http://schemas.microsoft.com/office/powerpoint/2010/main" val="1816554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2D1EA-E4E2-9A4A-A2F4-D2BE48C4DBB6}"/>
              </a:ext>
            </a:extLst>
          </p:cNvPr>
          <p:cNvSpPr>
            <a:spLocks noGrp="1"/>
          </p:cNvSpPr>
          <p:nvPr>
            <p:ph type="title"/>
          </p:nvPr>
        </p:nvSpPr>
        <p:spPr>
          <a:xfrm>
            <a:off x="1071341" y="204787"/>
            <a:ext cx="3008313" cy="668399"/>
          </a:xfrm>
        </p:spPr>
        <p:txBody>
          <a:bodyPr anchor="b">
            <a:normAutofit/>
          </a:bodyPr>
          <a:lstStyle/>
          <a:p>
            <a:pPr>
              <a:lnSpc>
                <a:spcPct val="90000"/>
              </a:lnSpc>
            </a:pPr>
            <a:r>
              <a:rPr lang="en-GB" b="1"/>
              <a:t>File-Server  Architecture</a:t>
            </a:r>
            <a:br>
              <a:rPr lang="en-GB" b="1"/>
            </a:br>
            <a:endParaRPr lang="en-US"/>
          </a:p>
        </p:txBody>
      </p:sp>
      <p:pic>
        <p:nvPicPr>
          <p:cNvPr id="5" name="Picture 6" descr="C02NF11">
            <a:extLst>
              <a:ext uri="{FF2B5EF4-FFF2-40B4-BE49-F238E27FC236}">
                <a16:creationId xmlns:a16="http://schemas.microsoft.com/office/drawing/2014/main" id="{4C4E27BC-9FC5-E944-ABCA-77F9AB23585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4487878" y="204788"/>
            <a:ext cx="4062875" cy="4389835"/>
          </a:xfrm>
          <a:prstGeom prst="rect">
            <a:avLst/>
          </a:prstGeo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Content Placeholder 2">
            <a:extLst>
              <a:ext uri="{FF2B5EF4-FFF2-40B4-BE49-F238E27FC236}">
                <a16:creationId xmlns:a16="http://schemas.microsoft.com/office/drawing/2014/main" id="{8888DEAD-05F7-1B45-8856-A8DBF3212B68}"/>
              </a:ext>
            </a:extLst>
          </p:cNvPr>
          <p:cNvSpPr>
            <a:spLocks noGrp="1"/>
          </p:cNvSpPr>
          <p:nvPr>
            <p:ph type="body" sz="half" idx="2"/>
          </p:nvPr>
        </p:nvSpPr>
        <p:spPr>
          <a:xfrm>
            <a:off x="1071341" y="1010298"/>
            <a:ext cx="3008313" cy="3584325"/>
          </a:xfrm>
        </p:spPr>
        <p:txBody>
          <a:bodyPr>
            <a:normAutofit/>
          </a:bodyPr>
          <a:lstStyle/>
          <a:p>
            <a:r>
              <a:rPr lang="en-US" altLang="en-US" b="1"/>
              <a:t>In a file-server environment, the processing is distributed about the network, typically a local area network (LAN).</a:t>
            </a:r>
            <a:endParaRPr lang="en-GB" altLang="en-US" b="1"/>
          </a:p>
          <a:p>
            <a:endParaRPr lang="en-US" dirty="0"/>
          </a:p>
        </p:txBody>
      </p:sp>
    </p:spTree>
    <p:extLst>
      <p:ext uri="{BB962C8B-B14F-4D97-AF65-F5344CB8AC3E}">
        <p14:creationId xmlns:p14="http://schemas.microsoft.com/office/powerpoint/2010/main" val="1110678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5EED2-5EF3-1045-A430-2274F90F03E7}"/>
              </a:ext>
            </a:extLst>
          </p:cNvPr>
          <p:cNvSpPr>
            <a:spLocks noGrp="1"/>
          </p:cNvSpPr>
          <p:nvPr>
            <p:ph type="title"/>
          </p:nvPr>
        </p:nvSpPr>
        <p:spPr/>
        <p:txBody>
          <a:bodyPr>
            <a:normAutofit fontScale="90000"/>
          </a:bodyPr>
          <a:lstStyle/>
          <a:p>
            <a:r>
              <a:rPr lang="en-GB" sz="4000" b="1" dirty="0"/>
              <a:t>Traditional Two-Tier Client-Server</a:t>
            </a:r>
            <a:endParaRPr lang="en-US" dirty="0"/>
          </a:p>
        </p:txBody>
      </p:sp>
      <p:sp>
        <p:nvSpPr>
          <p:cNvPr id="3" name="Content Placeholder 2">
            <a:extLst>
              <a:ext uri="{FF2B5EF4-FFF2-40B4-BE49-F238E27FC236}">
                <a16:creationId xmlns:a16="http://schemas.microsoft.com/office/drawing/2014/main" id="{DFA3B738-4B6D-D647-9579-266E758E6FC5}"/>
              </a:ext>
            </a:extLst>
          </p:cNvPr>
          <p:cNvSpPr>
            <a:spLocks noGrp="1"/>
          </p:cNvSpPr>
          <p:nvPr>
            <p:ph sz="half" idx="1"/>
          </p:nvPr>
        </p:nvSpPr>
        <p:spPr>
          <a:xfrm>
            <a:off x="1111205" y="1200151"/>
            <a:ext cx="7735147" cy="3394472"/>
          </a:xfrm>
        </p:spPr>
        <p:txBody>
          <a:bodyPr>
            <a:normAutofit fontScale="92500" lnSpcReduction="20000"/>
          </a:bodyPr>
          <a:lstStyle/>
          <a:p>
            <a:r>
              <a:rPr lang="en-GB" altLang="en-US" b="1" dirty="0">
                <a:ea typeface="ＭＳ Ｐゴシック" panose="020B0600070205080204" pitchFamily="34" charset="-128"/>
              </a:rPr>
              <a:t>Client (tier 1) manages user interface and runs applications.</a:t>
            </a:r>
          </a:p>
          <a:p>
            <a:pPr algn="just"/>
            <a:r>
              <a:rPr lang="en-GB" altLang="en-US" b="1" dirty="0">
                <a:ea typeface="ＭＳ Ｐゴシック" panose="020B0600070205080204" pitchFamily="34" charset="-128"/>
              </a:rPr>
              <a:t>Server (tier 2) holds database and DBMS.</a:t>
            </a:r>
          </a:p>
          <a:p>
            <a:pPr algn="just">
              <a:lnSpc>
                <a:spcPct val="0"/>
              </a:lnSpc>
            </a:pPr>
            <a:endParaRPr lang="en-GB" altLang="en-US" b="1" dirty="0">
              <a:ea typeface="ＭＳ Ｐゴシック" panose="020B0600070205080204" pitchFamily="34" charset="-128"/>
            </a:endParaRPr>
          </a:p>
          <a:p>
            <a:pPr algn="just"/>
            <a:r>
              <a:rPr lang="en-GB" altLang="en-US" b="1" dirty="0">
                <a:ea typeface="ＭＳ Ｐゴシック" panose="020B0600070205080204" pitchFamily="34" charset="-128"/>
              </a:rPr>
              <a:t>Advantages include:</a:t>
            </a:r>
          </a:p>
          <a:p>
            <a:pPr lvl="1" algn="just"/>
            <a:r>
              <a:rPr lang="en-GB" altLang="en-US" b="1" dirty="0">
                <a:ea typeface="ＭＳ Ｐゴシック" panose="020B0600070205080204" pitchFamily="34" charset="-128"/>
              </a:rPr>
              <a:t>wider access to existing databases;</a:t>
            </a:r>
          </a:p>
          <a:p>
            <a:pPr lvl="1" algn="just"/>
            <a:r>
              <a:rPr lang="en-GB" altLang="en-US" b="1" dirty="0">
                <a:ea typeface="ＭＳ Ｐゴシック" panose="020B0600070205080204" pitchFamily="34" charset="-128"/>
              </a:rPr>
              <a:t>increased performance;</a:t>
            </a:r>
          </a:p>
          <a:p>
            <a:pPr lvl="1" algn="just"/>
            <a:r>
              <a:rPr lang="en-GB" altLang="en-US" b="1" dirty="0">
                <a:ea typeface="ＭＳ Ｐゴシック" panose="020B0600070205080204" pitchFamily="34" charset="-128"/>
              </a:rPr>
              <a:t>possible reduction in hardware costs;</a:t>
            </a:r>
          </a:p>
          <a:p>
            <a:pPr lvl="1" algn="just"/>
            <a:r>
              <a:rPr lang="en-GB" altLang="en-US" b="1" dirty="0">
                <a:ea typeface="ＭＳ Ｐゴシック" panose="020B0600070205080204" pitchFamily="34" charset="-128"/>
              </a:rPr>
              <a:t>reduction in communication costs;</a:t>
            </a:r>
          </a:p>
          <a:p>
            <a:pPr lvl="1" algn="just"/>
            <a:r>
              <a:rPr lang="en-GB" altLang="en-US" b="1" dirty="0">
                <a:ea typeface="ＭＳ Ｐゴシック" panose="020B0600070205080204" pitchFamily="34" charset="-128"/>
              </a:rPr>
              <a:t>increased consistency</a:t>
            </a:r>
            <a:endParaRPr lang="en-US" dirty="0"/>
          </a:p>
        </p:txBody>
      </p:sp>
    </p:spTree>
    <p:extLst>
      <p:ext uri="{BB962C8B-B14F-4D97-AF65-F5344CB8AC3E}">
        <p14:creationId xmlns:p14="http://schemas.microsoft.com/office/powerpoint/2010/main" val="1566373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62022-C1DE-C84F-A7D1-4C7511B7E322}"/>
              </a:ext>
            </a:extLst>
          </p:cNvPr>
          <p:cNvSpPr>
            <a:spLocks noGrp="1"/>
          </p:cNvSpPr>
          <p:nvPr>
            <p:ph type="title"/>
          </p:nvPr>
        </p:nvSpPr>
        <p:spPr>
          <a:xfrm>
            <a:off x="1140070" y="141035"/>
            <a:ext cx="7735148" cy="659987"/>
          </a:xfrm>
        </p:spPr>
        <p:txBody>
          <a:bodyPr anchor="ctr">
            <a:normAutofit/>
          </a:bodyPr>
          <a:lstStyle/>
          <a:p>
            <a:pPr>
              <a:lnSpc>
                <a:spcPct val="90000"/>
              </a:lnSpc>
            </a:pPr>
            <a:r>
              <a:rPr lang="en-GB" sz="4100" b="1"/>
              <a:t>Traditional Two-Tier Client-Server</a:t>
            </a:r>
            <a:endParaRPr lang="en-US" sz="4100"/>
          </a:p>
        </p:txBody>
      </p:sp>
      <p:pic>
        <p:nvPicPr>
          <p:cNvPr id="5" name="Picture 6" descr="C02NF12 ">
            <a:extLst>
              <a:ext uri="{FF2B5EF4-FFF2-40B4-BE49-F238E27FC236}">
                <a16:creationId xmlns:a16="http://schemas.microsoft.com/office/drawing/2014/main" id="{D739FD2E-9D6B-C040-BF12-FC9AA638473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3393888" y="923701"/>
            <a:ext cx="3227512" cy="3670922"/>
          </a:xfrm>
          <a:prstGeom prst="rect">
            <a:avLst/>
          </a:prstGeo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83801719"/>
      </p:ext>
    </p:extLst>
  </p:cSld>
  <p:clrMapOvr>
    <a:masterClrMapping/>
  </p:clrMapOvr>
</p:sld>
</file>

<file path=ppt/theme/theme1.xml><?xml version="1.0" encoding="utf-8"?>
<a:theme xmlns:a="http://schemas.openxmlformats.org/drawingml/2006/main" name="Office Theme">
  <a:themeElements>
    <a:clrScheme name="Arkansas">
      <a:dk1>
        <a:srgbClr val="000000"/>
      </a:dk1>
      <a:lt1>
        <a:srgbClr val="FFFFFF"/>
      </a:lt1>
      <a:dk2>
        <a:srgbClr val="9D2235"/>
      </a:dk2>
      <a:lt2>
        <a:srgbClr val="F3F2DC"/>
      </a:lt2>
      <a:accent1>
        <a:srgbClr val="93A299"/>
      </a:accent1>
      <a:accent2>
        <a:srgbClr val="AD8F67"/>
      </a:accent2>
      <a:accent3>
        <a:srgbClr val="726056"/>
      </a:accent3>
      <a:accent4>
        <a:srgbClr val="4C5A6A"/>
      </a:accent4>
      <a:accent5>
        <a:srgbClr val="808DA0"/>
      </a:accent5>
      <a:accent6>
        <a:srgbClr val="904955"/>
      </a:accent6>
      <a:hlink>
        <a:srgbClr val="808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193</TotalTime>
  <Words>1501</Words>
  <Application>Microsoft Macintosh PowerPoint</Application>
  <PresentationFormat>On-screen Show (16:9)</PresentationFormat>
  <Paragraphs>140</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Monotype Sorts</vt:lpstr>
      <vt:lpstr>Office Theme</vt:lpstr>
      <vt:lpstr>Chapter 3</vt:lpstr>
      <vt:lpstr>Database Environment - Objectives</vt:lpstr>
      <vt:lpstr>Database Environment - Objectives</vt:lpstr>
      <vt:lpstr>Multi-user DBMS Architectures</vt:lpstr>
      <vt:lpstr>Teleprocessing</vt:lpstr>
      <vt:lpstr>File-Server</vt:lpstr>
      <vt:lpstr>File-Server  Architecture </vt:lpstr>
      <vt:lpstr>Traditional Two-Tier Client-Server</vt:lpstr>
      <vt:lpstr>Traditional Two-Tier Client-Server</vt:lpstr>
      <vt:lpstr>Traditional Two-Tier Client-Server </vt:lpstr>
      <vt:lpstr>Summary of Client-Server Functions</vt:lpstr>
      <vt:lpstr>Three-Tier Client-Server</vt:lpstr>
      <vt:lpstr>Three-Tier Client-Server</vt:lpstr>
      <vt:lpstr>Three-Tier Client-Server</vt:lpstr>
      <vt:lpstr>Distributed DBMSs</vt:lpstr>
      <vt:lpstr>Distributed DBMSs</vt:lpstr>
      <vt:lpstr>Data Warehousing</vt:lpstr>
      <vt:lpstr>Cloud Computing</vt:lpstr>
      <vt:lpstr>Cloud Computing – Key Characteristics</vt:lpstr>
      <vt:lpstr>Cloud Computing – Key Characteristics</vt:lpstr>
      <vt:lpstr>Cloud Computing – Key Characteristics</vt:lpstr>
      <vt:lpstr>Cloud Computing – Service Models</vt:lpstr>
      <vt:lpstr>Cloud-based database solutions</vt:lpstr>
      <vt:lpstr>Cloud-based database solutions</vt:lpstr>
      <vt:lpstr>Cloud-based database solutions</vt:lpstr>
      <vt:lpstr>Cloud-based database solutions</vt:lpstr>
      <vt:lpstr>Cloud Computing – Service Models</vt:lpstr>
      <vt:lpstr>Cloud Computing – Service Models</vt:lpstr>
      <vt:lpstr>Cloud Computing – Comparison of Services Models</vt:lpstr>
      <vt:lpstr>Benefits of Cloud Computing </vt:lpstr>
      <vt:lpstr>Benefits of Cloud Computing </vt:lpstr>
      <vt:lpstr>Risks of Cloud Computing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John Michael Gauch</cp:lastModifiedBy>
  <cp:revision>43</cp:revision>
  <dcterms:created xsi:type="dcterms:W3CDTF">2010-04-12T23:12:02Z</dcterms:created>
  <dcterms:modified xsi:type="dcterms:W3CDTF">2023-02-06T15:45:00Z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