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563" r:id="rId3"/>
    <p:sldId id="564" r:id="rId4"/>
    <p:sldId id="745" r:id="rId5"/>
    <p:sldId id="746" r:id="rId6"/>
    <p:sldId id="747" r:id="rId7"/>
    <p:sldId id="748" r:id="rId8"/>
    <p:sldId id="644" r:id="rId9"/>
    <p:sldId id="672" r:id="rId10"/>
    <p:sldId id="663" r:id="rId11"/>
    <p:sldId id="749" r:id="rId12"/>
    <p:sldId id="750" r:id="rId13"/>
    <p:sldId id="751" r:id="rId14"/>
    <p:sldId id="637" r:id="rId15"/>
    <p:sldId id="704" r:id="rId16"/>
    <p:sldId id="752" r:id="rId17"/>
    <p:sldId id="753" r:id="rId18"/>
    <p:sldId id="754" r:id="rId19"/>
    <p:sldId id="755" r:id="rId20"/>
    <p:sldId id="756" r:id="rId21"/>
    <p:sldId id="720" r:id="rId22"/>
    <p:sldId id="665" r:id="rId23"/>
    <p:sldId id="681" r:id="rId24"/>
    <p:sldId id="721" r:id="rId25"/>
    <p:sldId id="722" r:id="rId26"/>
    <p:sldId id="757" r:id="rId27"/>
    <p:sldId id="758" r:id="rId28"/>
    <p:sldId id="759" r:id="rId29"/>
    <p:sldId id="760" r:id="rId30"/>
    <p:sldId id="723" r:id="rId31"/>
    <p:sldId id="742" r:id="rId32"/>
    <p:sldId id="761" r:id="rId33"/>
    <p:sldId id="762" r:id="rId34"/>
    <p:sldId id="763" r:id="rId35"/>
    <p:sldId id="764" r:id="rId36"/>
    <p:sldId id="765" r:id="rId37"/>
    <p:sldId id="766" r:id="rId38"/>
    <p:sldId id="767" r:id="rId39"/>
    <p:sldId id="768" r:id="rId40"/>
    <p:sldId id="769" r:id="rId41"/>
    <p:sldId id="692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ADEEF90-E932-4BDC-ABC2-8B6E99FFCD4D}">
          <p14:sldIdLst>
            <p14:sldId id="257"/>
            <p14:sldId id="563"/>
            <p14:sldId id="564"/>
            <p14:sldId id="745"/>
            <p14:sldId id="746"/>
            <p14:sldId id="747"/>
            <p14:sldId id="748"/>
            <p14:sldId id="644"/>
            <p14:sldId id="672"/>
            <p14:sldId id="663"/>
            <p14:sldId id="749"/>
            <p14:sldId id="750"/>
            <p14:sldId id="751"/>
            <p14:sldId id="637"/>
            <p14:sldId id="704"/>
            <p14:sldId id="752"/>
            <p14:sldId id="753"/>
            <p14:sldId id="754"/>
            <p14:sldId id="755"/>
            <p14:sldId id="756"/>
            <p14:sldId id="720"/>
            <p14:sldId id="665"/>
            <p14:sldId id="681"/>
            <p14:sldId id="721"/>
            <p14:sldId id="722"/>
            <p14:sldId id="757"/>
            <p14:sldId id="758"/>
            <p14:sldId id="759"/>
            <p14:sldId id="760"/>
            <p14:sldId id="723"/>
            <p14:sldId id="742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692"/>
          </p14:sldIdLst>
        </p14:section>
        <p14:section name="Массивы" id="{F48A0D62-6A6A-4B62-AD4B-43A02F3277CA}">
          <p14:sldIdLst/>
        </p14:section>
        <p14:section name="Указатели" id="{450688D3-1328-4EB4-A61C-34D8DE3CF871}">
          <p14:sldIdLst/>
        </p14:section>
        <p14:section name="ООП" id="{3A151227-DE8D-4041-B78E-2CEF3EA2D10E}">
          <p14:sldIdLst/>
        </p14:section>
        <p14:section name="Исключения" id="{BE7C9F5C-41C6-42A3-9C23-14C0B47C2AC7}">
          <p14:sldIdLst/>
        </p14:section>
        <p14:section name="Работа с файлами" id="{5F884795-3C3E-4B09-AB12-D10ABEEB81B9}">
          <p14:sldIdLst/>
        </p14:section>
        <p14:section name="функции MS Word, MS Excel" id="{B7E0650B-C5D1-477B-9909-69F3E93023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93" autoAdjust="0"/>
  </p:normalViewPr>
  <p:slideViewPr>
    <p:cSldViewPr>
      <p:cViewPr varScale="1">
        <p:scale>
          <a:sx n="51" d="100"/>
          <a:sy n="51" d="100"/>
        </p:scale>
        <p:origin x="18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FD88-F604-4FA5-B7BE-6AC78C2D0F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46CF-E74B-4786-9E6B-AB53215BD6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62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07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219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593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98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97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68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076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994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41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38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54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229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62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/>
            <a:endParaRPr lang="ru-RU" b="0" i="0" dirty="0"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734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865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36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9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382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11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Интерфейсы First и Second описаны одинаково. Отличает их только название. В каждом из интерфейсов объявлено символьное свойство 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symbol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с 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get-аксессором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, индексатор с целочисленным индексом и 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get-аксессором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и метод 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show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() - без аргументов и не возвращающий результат. Такая же "начинка" и у абстрактного класса Base, но только с поправкой на использование в описании соответствующих членов ключевых слов 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public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 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abstract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79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69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Класс 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MyClass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наследует класс Base и реализует интерфейсы First и Second. В этом классе появляется закрытое символьное поле 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smb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 конструктор с одним символьным аргументом, который определяет значение поля. Но нас, конечно, в первую очередь интересует тот способ, которым описывается метод 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show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(), свойство 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symbol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 индексатор.</a:t>
            </a:r>
          </a:p>
          <a:p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Свойство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symbol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описано дважды. Одно из описаний свойства - это обычное описание унаследованного из абстрактного класса свойства. При запросе значения свойства результатом возвращается значение поля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smb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14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Также в классе есть явная специализация для свойства из интерфейса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First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Данная версия описана без ключевого слова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public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, а название свойства указано в виде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First.symbol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Значение свойства вычисляется как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char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)(smb+1)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Это следующий символ после символа, записанного в поле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smb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(но значение самого поля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smb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при этом не меняется). Такая версия свойства будет задействована, если мы будем обращаться к объекту класса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MyClass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через интерфейсную переменную типа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First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Если мы будем получать доступ к объекту через объектную переменную класса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MyClass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или интерфейсную переменную типа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Second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, то используется первая версия свойства.</a:t>
            </a:r>
          </a:p>
          <a:p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У индексатора также две версии. Одна описана как свойство, переопределяемое в производном классе. При запросе значения выражения с проиндексированным объектом при заданном индексе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результатом возвращается значение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smb+k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(сумма кода символа из поля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smb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 индекса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350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Явная реализация индексатора выполняется для интерфейса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Second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Версия описывается без ключевого слова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public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, а вместо ключевого слова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this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используется конструкция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Second.this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Запрос значения выражения с проиндексированным объектом вычисляется как разность кода символа из поля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smb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 индекса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(выражение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smb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-k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). Явная реализация индексатора будет задействована, если мы станем индексировать объект через интерфейсную переменную типа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Second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При индексировании объекта через объектную переменную класса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MyClass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или через интерфейсную переменную типа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First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в игру вступает первая версия индексатора.</a:t>
            </a:r>
          </a:p>
          <a:p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У метода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show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в классе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MyClass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есть три версии. Версия с ключевым словом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override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вызывается через объектную переменную базового класса. Явная реализация метода из интерфейса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First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задействуется при обращении к объекту через переменную интерфейсного типа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First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При обращении к объекту через интерфейсную переменную типа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Second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используется явная реализация метода для интерфейса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Second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Каждая версия метода отображает значение свойства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symbol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объекта и название класса или интерфейса, для которого выполнена реализация метода.</a:t>
            </a:r>
          </a:p>
          <a:p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Вообще общая концепция использования явных реализаций методов, свойств и индексаторов интерфейса немного другая. Мы можем для интерфейса</a:t>
            </a:r>
            <a:r>
              <a:rPr lang="ru-RU" b="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выполнить явную реализацию метода, свойства, индексатора. И если обращение к объекту выполняется через интерфейсную переменную соответствующего типа, то используется данная явная реализация для метода, свойства, индексатора. Во всех прочих случаях используются "обычные" реализации (или неявные реализации - для них не указывается имя интерфейса). Что касается метода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show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, то для него определены явные реализации для интерфейсов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First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Second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Первая используется, если доступ к объекту выполняется через ссылку типа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First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, а вторая - при использовании переменной типа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Second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Во всех прочих случаях используется версия, переопределяющая абстрактный метод из класса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Base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Для нас "все прочие случаи" - это обращение к объекту через объектную переменную класса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MyClass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73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В главном методе командой</a:t>
            </a:r>
          </a:p>
          <a:p>
            <a:pPr algn="just"/>
            <a:r>
              <a:rPr lang="ru-RU" b="0" i="0" dirty="0" err="1">
                <a:solidFill>
                  <a:srgbClr val="1E90FF"/>
                </a:solidFill>
                <a:effectLst/>
                <a:latin typeface="Courier New" panose="02070309020205020404" pitchFamily="49" charset="0"/>
              </a:rPr>
              <a:t>MyClass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1E90FF"/>
                </a:solidFill>
                <a:effectLst/>
                <a:latin typeface="Courier New" panose="02070309020205020404" pitchFamily="49" charset="0"/>
              </a:rPr>
              <a:t>MyClass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algn="just"/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создается объект класса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MyClass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Командами</a:t>
            </a:r>
            <a:r>
              <a:rPr lang="ru-RU" b="0" i="0" dirty="0" err="1">
                <a:solidFill>
                  <a:srgbClr val="1E90FF"/>
                </a:solidFill>
                <a:effectLst/>
                <a:latin typeface="Courier New" panose="02070309020205020404" pitchFamily="49" charset="0"/>
              </a:rPr>
              <a:t>First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=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algn="just"/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и</a:t>
            </a:r>
            <a:r>
              <a:rPr lang="ru-RU" b="0" i="0" dirty="0" err="1">
                <a:solidFill>
                  <a:srgbClr val="1E90FF"/>
                </a:solidFill>
                <a:effectLst/>
                <a:latin typeface="Courier New" panose="02070309020205020404" pitchFamily="49" charset="0"/>
              </a:rPr>
              <a:t>Second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algn="just"/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ссылка на этот объект записывается в интерфейсные переменные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Переменные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A, B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obj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мы используем для вызова метода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show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(</a:t>
            </a:r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команды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obj.show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algn="just"/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A.show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algn="just"/>
            <a:r>
              <a:rPr lang="ru-RU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и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B.show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), считывания значения свойства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symbol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(инструкции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obj.symbol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A.symbol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B.symbol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) и индексирования объектов (инструкции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obj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[10]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A[10]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и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B[10]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). Верится, что особых пояснений результат выполнения программы не требует. Но есть одно обстоятельство, связанное с методом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show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В этом методе выполняется обращение к свойству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symbol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. Но через какую бы переменную мы ни вызывали метод, всегда используется "общая" версия свойства, поэтому во всех трех случаях значение свойства равно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'A'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(значение аргумента, переданного конструктору класса </a:t>
            </a:r>
            <a:r>
              <a:rPr lang="ru-RU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MyClass</a:t>
            </a:r>
            <a:r>
              <a:rPr lang="ru-RU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при создании объекта). </a:t>
            </a:r>
            <a:r>
              <a:rPr lang="ru-RU" b="0" i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А вот когда мы обращаемся к свойству через переменную </a:t>
            </a:r>
            <a:r>
              <a:rPr lang="ru-RU" b="1" i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ru-RU" b="0" i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, то получаем значение </a:t>
            </a:r>
            <a:r>
              <a:rPr lang="ru-RU" b="1" i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'B'</a:t>
            </a:r>
            <a:r>
              <a:rPr lang="ru-RU" b="0" i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, поскольку здесь задействована явная реализация для данного свойства.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4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8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73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4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i="0" dirty="0"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42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46CF-E74B-4786-9E6B-AB53215BD6D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26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9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195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3" y="1449307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>
          <a:xfrm>
            <a:off x="62933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>
          <a:xfrm>
            <a:off x="62933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4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201168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4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9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4"/>
            <a:ext cx="7772400" cy="1362075"/>
          </a:xfrm>
        </p:spPr>
        <p:txBody>
          <a:bodyPr anchor="b" anchorCtr="0"/>
          <a:lstStyle>
            <a:lvl1pPr algn="l">
              <a:buNone/>
              <a:defRPr sz="3000" b="0" cap="none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Прямоугольник 7"/>
          <p:cNvSpPr/>
          <p:nvPr/>
        </p:nvSpPr>
        <p:spPr>
          <a:xfrm>
            <a:off x="69148" y="2341479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Прямоугольник 8"/>
          <p:cNvSpPr/>
          <p:nvPr/>
        </p:nvSpPr>
        <p:spPr>
          <a:xfrm>
            <a:off x="68308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30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1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>
          <a:xfrm>
            <a:off x="68510" y="4650478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оугольник 12"/>
          <p:cNvSpPr/>
          <p:nvPr/>
        </p:nvSpPr>
        <p:spPr>
          <a:xfrm>
            <a:off x="68512" y="4773228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10" y="66679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81A27CC0-9A99-4BCE-98C8-7E5910F737C2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FA09A36-4BE5-4826-9713-B19B591216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35"/>
        </a:spcBef>
        <a:buClr>
          <a:schemeClr val="accent1"/>
        </a:buClr>
        <a:buSzPct val="8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rtl="0" eaLnBrk="1" latinLnBrk="0" hangingPunct="1">
        <a:spcBef>
          <a:spcPts val="278"/>
        </a:spcBef>
        <a:buClr>
          <a:schemeClr val="accent2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latinLnBrk="0" hangingPunct="1">
        <a:spcBef>
          <a:spcPts val="278"/>
        </a:spcBef>
        <a:buClr>
          <a:schemeClr val="accent3"/>
        </a:buClr>
        <a:buSzPct val="80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78"/>
        </a:spcBef>
        <a:buClr>
          <a:schemeClr val="accent3"/>
        </a:buClr>
        <a:buFontTx/>
        <a:buChar char="o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rtl="0" eaLnBrk="1" latinLnBrk="0" hangingPunct="1">
        <a:spcBef>
          <a:spcPts val="278"/>
        </a:spcBef>
        <a:buClr>
          <a:schemeClr val="accent3"/>
        </a:buClr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71450" algn="l" rtl="0" eaLnBrk="1" latinLnBrk="0" hangingPunct="1">
        <a:spcBef>
          <a:spcPts val="278"/>
        </a:spcBef>
        <a:buClr>
          <a:schemeClr val="accent2"/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71450" algn="l" rtl="0" eaLnBrk="1" latinLnBrk="0" hangingPunct="1">
        <a:spcBef>
          <a:spcPts val="278"/>
        </a:spcBef>
        <a:buClr>
          <a:schemeClr val="accent2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 С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178071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использования интерфейсов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BCB8C5-1E9A-F79E-AAB9-333958173FC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28128" y="1862137"/>
            <a:ext cx="6513934" cy="3727103"/>
          </a:xfrm>
        </p:spPr>
      </p:pic>
    </p:spTree>
    <p:extLst>
      <p:ext uri="{BB962C8B-B14F-4D97-AF65-F5344CB8AC3E}">
        <p14:creationId xmlns:p14="http://schemas.microsoft.com/office/powerpoint/2010/main" val="371304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использования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088F91-6AAB-310E-803C-B704B3A93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8" y="1447800"/>
            <a:ext cx="5632901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использования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9FDEF4-AC65-3F0F-F435-E97CC13A2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417638"/>
            <a:ext cx="6625377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3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использования интерфейсов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CF4229-0F6D-CDE4-A0D6-2FE6C476C2B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29945" y="1709737"/>
            <a:ext cx="5794293" cy="4527575"/>
          </a:xfr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4FE72E6-E0BA-88FB-8806-71FC0F709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029453"/>
              </p:ext>
            </p:extLst>
          </p:nvPr>
        </p:nvGraphicFramePr>
        <p:xfrm>
          <a:off x="5940152" y="5517232"/>
          <a:ext cx="299016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4" imgW="2333520" imgH="561960" progId="Paint.Picture">
                  <p:embed/>
                </p:oleObj>
              </mc:Choice>
              <mc:Fallback>
                <p:oleObj name="Точечный рисунок" r:id="rId4" imgW="2333520" imgH="561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5517232"/>
                        <a:ext cx="2990163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82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sz="3300" b="1" dirty="0"/>
              <a:t>Реализация интерфейса</a:t>
            </a:r>
            <a:br>
              <a:rPr lang="ru-RU" dirty="0"/>
            </a:b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 marL="30163" indent="-30163" algn="just">
              <a:buNone/>
            </a:pPr>
            <a:r>
              <a:rPr lang="ru-RU" sz="2400" dirty="0"/>
              <a:t>В C# поддерживается одиночное наследование для </a:t>
            </a:r>
          </a:p>
          <a:p>
            <a:pPr marL="30163" indent="-30163" algn="just">
              <a:buNone/>
            </a:pPr>
            <a:r>
              <a:rPr lang="ru-RU" sz="2400" dirty="0"/>
              <a:t>классов и множественное - для интерфейсов. </a:t>
            </a:r>
          </a:p>
          <a:p>
            <a:pPr marL="30163" indent="-30163" algn="just">
              <a:buNone/>
            </a:pPr>
            <a:r>
              <a:rPr lang="ru-RU" sz="2400" dirty="0"/>
              <a:t>Это позволяет придать производному классу свойства нескольких базовых интерфейсов, реализуя их по своему усмотрению.</a:t>
            </a:r>
          </a:p>
          <a:p>
            <a:pPr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04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sz="3300" b="1" dirty="0"/>
              <a:t>Реализация интерфейса</a:t>
            </a:r>
            <a:br>
              <a:rPr lang="ru-RU" dirty="0"/>
            </a:b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2400" dirty="0"/>
              <a:t>Интерфейс может быть реализован любым количеством классов. </a:t>
            </a:r>
          </a:p>
          <a:p>
            <a:pPr marL="0" indent="0" algn="just">
              <a:buNone/>
            </a:pPr>
            <a:r>
              <a:rPr lang="ru-RU" altLang="ru-RU" sz="2400" dirty="0"/>
              <a:t>При этом один класс может реализовать любое число интерфейсов.</a:t>
            </a:r>
          </a:p>
          <a:p>
            <a:pPr marL="0" indent="0" algn="just">
              <a:buNone/>
            </a:pPr>
            <a:r>
              <a:rPr lang="ru-RU" altLang="ru-RU" sz="2400" dirty="0"/>
              <a:t>Чтобы реализовать интерфейс, нужно указать его имя после имени класса:</a:t>
            </a:r>
          </a:p>
          <a:p>
            <a:pPr marL="0" indent="0" algn="just">
              <a:buNone/>
            </a:pPr>
            <a:r>
              <a:rPr lang="ru-RU" altLang="ru-RU" sz="2400" b="1" dirty="0" err="1"/>
              <a:t>class</a:t>
            </a:r>
            <a:r>
              <a:rPr lang="ru-RU" altLang="ru-RU" sz="2400" b="1" dirty="0"/>
              <a:t> </a:t>
            </a:r>
            <a:r>
              <a:rPr lang="en-US" altLang="ru-RU" sz="2400" b="1" dirty="0"/>
              <a:t>&lt;</a:t>
            </a:r>
            <a:r>
              <a:rPr lang="ru-RU" altLang="ru-RU" sz="2400" b="1" dirty="0" err="1"/>
              <a:t>имя_класса</a:t>
            </a:r>
            <a:r>
              <a:rPr lang="en-US" altLang="ru-RU" sz="2400" b="1" dirty="0"/>
              <a:t>&gt;</a:t>
            </a:r>
            <a:r>
              <a:rPr lang="ru-RU" altLang="ru-RU" sz="2400" b="1" dirty="0"/>
              <a:t> : </a:t>
            </a:r>
            <a:r>
              <a:rPr lang="en-US" altLang="ru-RU" sz="2400" b="1" dirty="0"/>
              <a:t>&lt;</a:t>
            </a:r>
            <a:r>
              <a:rPr lang="ru-RU" altLang="ru-RU" sz="2400" b="1" dirty="0" err="1"/>
              <a:t>имя__интерфейса</a:t>
            </a:r>
            <a:r>
              <a:rPr lang="en-US" altLang="ru-RU" sz="2400" b="1" dirty="0"/>
              <a:t>&gt;</a:t>
            </a:r>
          </a:p>
          <a:p>
            <a:pPr marL="0" indent="0" algn="just">
              <a:buNone/>
            </a:pPr>
            <a:r>
              <a:rPr lang="ru-RU" altLang="ru-RU" sz="2400" b="1" dirty="0"/>
              <a:t> {</a:t>
            </a:r>
            <a:r>
              <a:rPr lang="en-US" altLang="ru-RU" sz="2400" b="1" dirty="0"/>
              <a:t>&lt;</a:t>
            </a:r>
            <a:r>
              <a:rPr lang="ru-RU" altLang="ru-RU" sz="2400" b="1" dirty="0"/>
              <a:t>тело класса</a:t>
            </a:r>
            <a:r>
              <a:rPr lang="en-US" altLang="ru-RU" sz="2400" b="1" dirty="0"/>
              <a:t>&gt;}</a:t>
            </a:r>
            <a:endParaRPr lang="ru-RU" altLang="ru-RU" sz="2400" b="1" dirty="0"/>
          </a:p>
          <a:p>
            <a:pPr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441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11D14-0E71-694A-FA2F-0A2D9D6A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реализации нескольких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D21FA-B276-1103-46EB-79E49849F0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8B0FE6-2E2B-A20B-5B7A-78C5D65C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439990" cy="5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4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11D14-0E71-694A-FA2F-0A2D9D6A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реализации нескольких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D21FA-B276-1103-46EB-79E49849F0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139D7-1F72-0B67-87BB-795363B4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55816"/>
            <a:ext cx="5347406" cy="39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11D14-0E71-694A-FA2F-0A2D9D6A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реализации нескольких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D21FA-B276-1103-46EB-79E49849F0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D7DA7C-E443-0EA4-9632-3F388090E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447800"/>
            <a:ext cx="70267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40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11D14-0E71-694A-FA2F-0A2D9D6A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реализации нескольких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D21FA-B276-1103-46EB-79E49849F0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E858C5-B75E-D7A6-CA1E-5C31626D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91382"/>
            <a:ext cx="5241776" cy="52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0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Интерфейс представляет собой блок из абстрактных методов, свойств и индексаторов. Фактически это аналог абстрактного класса. </a:t>
            </a:r>
            <a:endParaRPr lang="en-US" sz="2400" dirty="0"/>
          </a:p>
          <a:p>
            <a:pPr algn="just"/>
            <a:r>
              <a:rPr lang="ru-RU" sz="2400" dirty="0"/>
              <a:t>Но, в отличие от абстрактного класса, в интерфейсе абсолютно все абстрактное.</a:t>
            </a:r>
            <a:endParaRPr lang="en-US" sz="2400" dirty="0"/>
          </a:p>
          <a:p>
            <a:pPr algn="just"/>
            <a:r>
              <a:rPr lang="ru-RU" sz="2400" dirty="0"/>
              <a:t>Описывается интерфейс специальным образом, хотя описание интерфейса и напоминает описание класса. </a:t>
            </a:r>
            <a:endParaRPr lang="en-US" sz="2400" dirty="0"/>
          </a:p>
          <a:p>
            <a:pPr algn="just"/>
            <a:r>
              <a:rPr lang="ru-RU" sz="2400" dirty="0"/>
              <a:t>Общий шаблон описания</a:t>
            </a:r>
            <a:endParaRPr lang="en-US" sz="2400" dirty="0"/>
          </a:p>
          <a:p>
            <a:pPr algn="just"/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3380CE-B67B-CE64-38BE-09F44D3D5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3" y="5172074"/>
            <a:ext cx="376389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97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11D14-0E71-694A-FA2F-0A2D9D6A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реализации нескольких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D21FA-B276-1103-46EB-79E49849F0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3B62E4-DF9E-67F3-4DA0-347A7AC9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59248"/>
            <a:ext cx="6163485" cy="39509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82C92D-7B5F-38AB-7FED-1E99A9F26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63" y="5805264"/>
            <a:ext cx="3617881" cy="5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3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ru-RU" dirty="0"/>
            </a:br>
            <a:r>
              <a:rPr lang="ru-RU" b="1" dirty="0"/>
              <a:t>Интерфейсы и наследование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0040" y="1447800"/>
            <a:ext cx="7926760" cy="4933528"/>
          </a:xfrm>
        </p:spPr>
        <p:txBody>
          <a:bodyPr>
            <a:normAutofit/>
          </a:bodyPr>
          <a:lstStyle/>
          <a:p>
            <a:pPr marL="0" indent="0" algn="l" eaLnBrk="1" hangingPunct="1">
              <a:buNone/>
            </a:pPr>
            <a:endParaRPr lang="en-US" alt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3813" indent="-23813" algn="just">
              <a:buNone/>
            </a:pPr>
            <a:endParaRPr lang="ru-RU" alt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3813" indent="-23813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D168D-6533-9351-DCB0-1E105A3B21F5}"/>
              </a:ext>
            </a:extLst>
          </p:cNvPr>
          <p:cNvSpPr txBox="1"/>
          <p:nvPr/>
        </p:nvSpPr>
        <p:spPr>
          <a:xfrm>
            <a:off x="760040" y="16288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Один интерфейс может наследовать другой интерфейс или даже несколько интерфейсов. Технически наследование интерфейсов реализуется так: в описании интерфейса, наследующего другие интерфейсы, после его имени через двоеточие указываются наследуемые интерфейсы. Общий шаблон наследования интерфейсов выглядит следующим образом: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1974B4-066D-8B39-89E2-B0BCCBF15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4995158"/>
            <a:ext cx="7076864" cy="7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0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Интерфейсы и наследование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77D40C-CC91-3EE2-43B9-FFF4D261666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14399" y="1417638"/>
            <a:ext cx="4933793" cy="5165724"/>
          </a:xfrm>
        </p:spPr>
      </p:pic>
    </p:spTree>
    <p:extLst>
      <p:ext uri="{BB962C8B-B14F-4D97-AF65-F5344CB8AC3E}">
        <p14:creationId xmlns:p14="http://schemas.microsoft.com/office/powerpoint/2010/main" val="176550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Интерфейсы и наследование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ru-RU" sz="2200" dirty="0">
              <a:latin typeface="Cambria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8F41F6-2C69-7F57-237A-49924EDE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6858410" cy="52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3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br>
              <a:rPr lang="ru-RU" dirty="0"/>
            </a:br>
            <a:r>
              <a:rPr lang="ru-RU" altLang="ru-RU" sz="3300" b="1" dirty="0"/>
              <a:t>Наследование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1240254"/>
            <a:ext cx="8079515" cy="496855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D4CC15-C5D3-9127-1920-55F2D824B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5" y="1287096"/>
            <a:ext cx="5332327" cy="54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7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ru-RU" dirty="0"/>
            </a:br>
            <a:r>
              <a:rPr lang="ru-RU" sz="3300" b="1" dirty="0"/>
              <a:t>Интерфейсные 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933528"/>
          </a:xfrm>
        </p:spPr>
        <p:txBody>
          <a:bodyPr>
            <a:normAutofit/>
          </a:bodyPr>
          <a:lstStyle/>
          <a:p>
            <a:pPr marL="22225" indent="-22225" algn="just">
              <a:buNone/>
            </a:pPr>
            <a:r>
              <a:rPr lang="ru-RU" sz="2400" dirty="0"/>
              <a:t>Интерфейсная переменная - это переменная, типом которой указано название интерфейса. </a:t>
            </a:r>
          </a:p>
          <a:p>
            <a:pPr marL="22225" indent="-22225" algn="just">
              <a:buNone/>
            </a:pPr>
            <a:r>
              <a:rPr lang="ru-RU" sz="2400" dirty="0"/>
              <a:t>Особенность и "сила" интерфейсной переменной в том, что интерфейсная переменная может ссылаться на объект любого класса, реализующего данный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82133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ru-RU" dirty="0"/>
            </a:br>
            <a:r>
              <a:rPr lang="ru-RU" sz="3300" b="1" dirty="0"/>
              <a:t>Интерфейсные 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359941-0361-4A68-26D8-1F80CD4E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495425"/>
            <a:ext cx="6035428" cy="31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90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ru-RU" dirty="0"/>
            </a:br>
            <a:r>
              <a:rPr lang="ru-RU" sz="3300" b="1" dirty="0"/>
              <a:t>Интерфейсные 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EE5DA0-5906-409D-9F07-3C898FA3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84" y="1447800"/>
            <a:ext cx="7334791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21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ru-RU" dirty="0"/>
            </a:br>
            <a:r>
              <a:rPr lang="ru-RU" sz="3300" b="1" dirty="0"/>
              <a:t>Интерфейсные 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EA0E8E-3AE3-E20D-332A-8CC753594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18806"/>
            <a:ext cx="5743510" cy="49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ru-RU" dirty="0"/>
            </a:br>
            <a:r>
              <a:rPr lang="ru-RU" sz="3300" b="1" dirty="0"/>
              <a:t>Интерфейсные переменные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62B102-EC10-E380-6633-131BEF9D8E4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20639" y="1628800"/>
            <a:ext cx="8190911" cy="4680520"/>
          </a:xfrm>
        </p:spPr>
      </p:pic>
    </p:spTree>
    <p:extLst>
      <p:ext uri="{BB962C8B-B14F-4D97-AF65-F5344CB8AC3E}">
        <p14:creationId xmlns:p14="http://schemas.microsoft.com/office/powerpoint/2010/main" val="346349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 целом интерфейсы могут определять следующие сущности:</a:t>
            </a:r>
          </a:p>
          <a:p>
            <a:pPr algn="just"/>
            <a:r>
              <a:rPr lang="ru-RU" sz="2400" dirty="0"/>
              <a:t>Методы</a:t>
            </a:r>
          </a:p>
          <a:p>
            <a:pPr algn="just"/>
            <a:r>
              <a:rPr lang="ru-RU" sz="2400" dirty="0"/>
              <a:t>Свойства</a:t>
            </a:r>
          </a:p>
          <a:p>
            <a:pPr algn="just"/>
            <a:r>
              <a:rPr lang="ru-RU" sz="2400" dirty="0"/>
              <a:t>Индексаторы</a:t>
            </a:r>
          </a:p>
          <a:p>
            <a:pPr algn="just"/>
            <a:r>
              <a:rPr lang="ru-RU" sz="2400" dirty="0"/>
              <a:t>События</a:t>
            </a:r>
          </a:p>
          <a:p>
            <a:pPr algn="just"/>
            <a:r>
              <a:rPr lang="ru-RU" sz="2400" dirty="0"/>
              <a:t>Однако интерфейсы не могут определять статические члены, переменные, константы.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047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06A3-EF2B-45B7-96B6-F03F0A0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ru-RU" dirty="0"/>
            </a:br>
            <a:r>
              <a:rPr lang="ru-RU" sz="3300" b="1" dirty="0"/>
              <a:t>Интерфейсные переменные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8168-B154-4B65-A5C1-E23286831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/>
          </a:bodyPr>
          <a:lstStyle/>
          <a:p>
            <a:pPr>
              <a:buNone/>
            </a:pPr>
            <a:endParaRPr lang="ru-RU" alt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632A29-525A-5C45-6BFD-BFBAE71F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93" y="1628799"/>
            <a:ext cx="7920339" cy="39341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CF38A0-4646-E58E-AEB3-02753ADAC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120001"/>
            <a:ext cx="2883383" cy="11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683" y="340086"/>
            <a:ext cx="6969968" cy="1156990"/>
          </a:xfrm>
        </p:spPr>
        <p:txBody>
          <a:bodyPr>
            <a:normAutofit/>
          </a:bodyPr>
          <a:lstStyle/>
          <a:p>
            <a:r>
              <a:rPr lang="ru-RU" sz="3300" b="1" dirty="0"/>
              <a:t>Явная реализация членов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185992" cy="4535016"/>
          </a:xfrm>
        </p:spPr>
        <p:txBody>
          <a:bodyPr/>
          <a:lstStyle/>
          <a:p>
            <a:pPr algn="just"/>
            <a:r>
              <a:rPr lang="ru-RU" sz="2400" dirty="0"/>
              <a:t>Если класс реализует несколько интерфейсов, то может сложиться ситуация, когда в нескольких интерфейсах объявлен один и тот же метод, свойство или индексатор. </a:t>
            </a:r>
          </a:p>
          <a:p>
            <a:pPr algn="just"/>
            <a:r>
              <a:rPr lang="ru-RU" sz="2400" dirty="0"/>
              <a:t>В таком случае в классе, реализующем интерфейсы, достаточно один раз описать соответствующий член.</a:t>
            </a:r>
          </a:p>
        </p:txBody>
      </p:sp>
    </p:spTree>
    <p:extLst>
      <p:ext uri="{BB962C8B-B14F-4D97-AF65-F5344CB8AC3E}">
        <p14:creationId xmlns:p14="http://schemas.microsoft.com/office/powerpoint/2010/main" val="115060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683" y="340086"/>
            <a:ext cx="6969968" cy="1156990"/>
          </a:xfrm>
        </p:spPr>
        <p:txBody>
          <a:bodyPr>
            <a:normAutofit/>
          </a:bodyPr>
          <a:lstStyle/>
          <a:p>
            <a:r>
              <a:rPr lang="ru-RU" sz="3300" b="1" dirty="0"/>
              <a:t>Явная реализация членов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185992" cy="453501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DEAF29-2B4E-878B-DAB7-8DB2E0B4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6" y="1497076"/>
            <a:ext cx="7181616" cy="45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22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683" y="340086"/>
            <a:ext cx="6969968" cy="1156990"/>
          </a:xfrm>
        </p:spPr>
        <p:txBody>
          <a:bodyPr>
            <a:normAutofit/>
          </a:bodyPr>
          <a:lstStyle/>
          <a:p>
            <a:r>
              <a:rPr lang="ru-RU" sz="3300" b="1" dirty="0"/>
              <a:t>Явная реализация членов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185992" cy="453501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834A37-4613-A4BE-8140-95F661CF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66520"/>
            <a:ext cx="7140672" cy="46987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47226A-577A-08F7-A4E5-DF067245A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52" y="5700839"/>
            <a:ext cx="2512876" cy="9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56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683" y="340086"/>
            <a:ext cx="6969968" cy="1156990"/>
          </a:xfrm>
        </p:spPr>
        <p:txBody>
          <a:bodyPr>
            <a:normAutofit/>
          </a:bodyPr>
          <a:lstStyle/>
          <a:p>
            <a:r>
              <a:rPr lang="ru-RU" sz="3300" b="1" dirty="0"/>
              <a:t>Явная реализация членов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3EC1B4-7E03-ADCD-5CA9-FF2921891C4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17682" y="1772816"/>
            <a:ext cx="6052715" cy="3816424"/>
          </a:xfrm>
        </p:spPr>
      </p:pic>
    </p:spTree>
    <p:extLst>
      <p:ext uri="{BB962C8B-B14F-4D97-AF65-F5344CB8AC3E}">
        <p14:creationId xmlns:p14="http://schemas.microsoft.com/office/powerpoint/2010/main" val="1468905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683" y="340086"/>
            <a:ext cx="6969968" cy="1156990"/>
          </a:xfrm>
        </p:spPr>
        <p:txBody>
          <a:bodyPr>
            <a:normAutofit/>
          </a:bodyPr>
          <a:lstStyle/>
          <a:p>
            <a:r>
              <a:rPr lang="ru-RU" sz="3300" b="1" dirty="0"/>
              <a:t>Явная реализация членов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185992" cy="453501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40EEAA-D81E-2C6C-8878-C506AA90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84" y="1522236"/>
            <a:ext cx="6171038" cy="385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51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683" y="340086"/>
            <a:ext cx="6969968" cy="1156990"/>
          </a:xfrm>
        </p:spPr>
        <p:txBody>
          <a:bodyPr>
            <a:normAutofit/>
          </a:bodyPr>
          <a:lstStyle/>
          <a:p>
            <a:r>
              <a:rPr lang="ru-RU" sz="3300" b="1" dirty="0"/>
              <a:t>Явная реализация членов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AF0D14-90A9-D9AB-152C-678E7BE7B6E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17683" y="1844824"/>
            <a:ext cx="5422734" cy="3528392"/>
          </a:xfrm>
        </p:spPr>
      </p:pic>
    </p:spTree>
    <p:extLst>
      <p:ext uri="{BB962C8B-B14F-4D97-AF65-F5344CB8AC3E}">
        <p14:creationId xmlns:p14="http://schemas.microsoft.com/office/powerpoint/2010/main" val="1483864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683" y="340086"/>
            <a:ext cx="6969968" cy="1156990"/>
          </a:xfrm>
        </p:spPr>
        <p:txBody>
          <a:bodyPr>
            <a:normAutofit/>
          </a:bodyPr>
          <a:lstStyle/>
          <a:p>
            <a:r>
              <a:rPr lang="ru-RU" sz="3300" b="1" dirty="0"/>
              <a:t>Явная реализация членов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A35494-E52A-A608-C7F4-2DF71D35B53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79786" y="1772816"/>
            <a:ext cx="7747122" cy="3528392"/>
          </a:xfrm>
        </p:spPr>
      </p:pic>
    </p:spTree>
    <p:extLst>
      <p:ext uri="{BB962C8B-B14F-4D97-AF65-F5344CB8AC3E}">
        <p14:creationId xmlns:p14="http://schemas.microsoft.com/office/powerpoint/2010/main" val="1989546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683" y="340086"/>
            <a:ext cx="6969968" cy="1156990"/>
          </a:xfrm>
        </p:spPr>
        <p:txBody>
          <a:bodyPr>
            <a:normAutofit/>
          </a:bodyPr>
          <a:lstStyle/>
          <a:p>
            <a:r>
              <a:rPr lang="ru-RU" sz="3300" b="1" dirty="0"/>
              <a:t>Явная реализация членов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62A344-8E29-4944-8DF7-B8A222A3CC4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17683" y="1844824"/>
            <a:ext cx="7335394" cy="2880320"/>
          </a:xfrm>
        </p:spPr>
      </p:pic>
    </p:spTree>
    <p:extLst>
      <p:ext uri="{BB962C8B-B14F-4D97-AF65-F5344CB8AC3E}">
        <p14:creationId xmlns:p14="http://schemas.microsoft.com/office/powerpoint/2010/main" val="396118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683" y="340086"/>
            <a:ext cx="6969968" cy="1156990"/>
          </a:xfrm>
        </p:spPr>
        <p:txBody>
          <a:bodyPr>
            <a:normAutofit/>
          </a:bodyPr>
          <a:lstStyle/>
          <a:p>
            <a:r>
              <a:rPr lang="ru-RU" sz="3300" b="1" dirty="0"/>
              <a:t>Явная реализация членов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825091-93BA-B211-1C42-6876647852A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47172" y="1628799"/>
            <a:ext cx="7597236" cy="4260363"/>
          </a:xfrm>
        </p:spPr>
      </p:pic>
    </p:spTree>
    <p:extLst>
      <p:ext uri="{BB962C8B-B14F-4D97-AF65-F5344CB8AC3E}">
        <p14:creationId xmlns:p14="http://schemas.microsoft.com/office/powerpoint/2010/main" val="178350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37BD9-BC44-6CD7-BDCB-CB829257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66700"/>
            <a:ext cx="7772400" cy="1143000"/>
          </a:xfrm>
        </p:spPr>
        <p:txBody>
          <a:bodyPr/>
          <a:lstStyle/>
          <a:p>
            <a:r>
              <a:rPr lang="ru-RU" b="1" dirty="0"/>
              <a:t>Создание класса на основе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757C-A618-446B-6FE9-926BB40694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4572000"/>
          </a:xfrm>
        </p:spPr>
        <p:txBody>
          <a:bodyPr/>
          <a:lstStyle/>
          <a:p>
            <a:pPr algn="just"/>
            <a:r>
              <a:rPr lang="ru-RU" sz="2400" dirty="0"/>
              <a:t>Интерфейс нужен для того, чтобы на его основе создавать классы. </a:t>
            </a:r>
          </a:p>
          <a:p>
            <a:pPr algn="just"/>
            <a:r>
              <a:rPr lang="ru-RU" sz="2400" dirty="0"/>
              <a:t>Если класс создается на основе интерфейса, то говорят, что класс реализует интерфейс. </a:t>
            </a:r>
          </a:p>
          <a:p>
            <a:pPr algn="just"/>
            <a:r>
              <a:rPr lang="ru-RU" sz="2400" dirty="0"/>
              <a:t>Реализация интерфейса в классе подразумевает, что в этом классе описаны все методы, свойства и индексаторы, которые объявлены в интерфейсе. Причем при описании методов, свойств и индексаторов в классе ключевое слово </a:t>
            </a:r>
            <a:r>
              <a:rPr lang="ru-RU" sz="2400" dirty="0" err="1"/>
              <a:t>override</a:t>
            </a:r>
            <a:r>
              <a:rPr lang="ru-RU" sz="2400" dirty="0"/>
              <a:t> не используется.</a:t>
            </a:r>
          </a:p>
        </p:txBody>
      </p:sp>
    </p:spTree>
    <p:extLst>
      <p:ext uri="{BB962C8B-B14F-4D97-AF65-F5344CB8AC3E}">
        <p14:creationId xmlns:p14="http://schemas.microsoft.com/office/powerpoint/2010/main" val="2567645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683" y="340086"/>
            <a:ext cx="6969968" cy="1156990"/>
          </a:xfrm>
        </p:spPr>
        <p:txBody>
          <a:bodyPr>
            <a:normAutofit/>
          </a:bodyPr>
          <a:lstStyle/>
          <a:p>
            <a:r>
              <a:rPr lang="ru-RU" sz="3300" b="1" dirty="0"/>
              <a:t>Явная реализация членов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F0544C-9689-8D5F-B1D6-49A3A8E0DDF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89131" y="1497076"/>
            <a:ext cx="6605085" cy="524429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5FA196-1A78-8742-2CD2-BE70A060D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560" y="1531372"/>
            <a:ext cx="3146638" cy="168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58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1AF4D-9CF6-300D-D5EB-582DAA1B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56B220-DE67-7FBB-1460-EE59B61ED3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sz="2400" dirty="0"/>
              <a:t>Имя интерфейса, реализуемого в классе, указывается в описании класса через двоеточие после имени класса. </a:t>
            </a:r>
          </a:p>
          <a:p>
            <a:pPr algn="just"/>
            <a:r>
              <a:rPr lang="ru-RU" sz="2400" dirty="0"/>
              <a:t>Шаблон описания класса, реализующего интерфейс, следующий: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3E1CD6-B1C0-EA0D-4A57-FD1AC4D8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077072"/>
            <a:ext cx="3600400" cy="7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6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7B74-D030-692D-1C34-94FBB655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понятия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21CC0-D18D-D895-E383-F7DF2AB186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sz="2400" dirty="0"/>
              <a:t>Базовый класс может быть только один, а вот что касается реализации интерфейсов, то в одном классе может реализоваться больше одного интерфейса. </a:t>
            </a:r>
          </a:p>
          <a:p>
            <a:pPr algn="just"/>
            <a:r>
              <a:rPr lang="ru-RU" sz="2400" dirty="0"/>
              <a:t>Если класс реализует несколько интерфейсов, то эти интерфейсы перечисляются через запятую (после двоеточия) в описании класса: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50086B-0A84-E3A6-8D8B-469D7EF1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653136"/>
            <a:ext cx="6435044" cy="7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3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7B74-D030-692D-1C34-94FBB655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понятия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21CC0-D18D-D895-E383-F7DF2AB186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sz="2400" dirty="0"/>
              <a:t>Наследование базового класса (абстрактного или обычного) и реализация интерфейсов могут использоваться одновременно. </a:t>
            </a:r>
          </a:p>
          <a:p>
            <a:pPr algn="just"/>
            <a:r>
              <a:rPr lang="ru-RU" sz="2400" dirty="0"/>
              <a:t>В этом случае в описании класса после имени класса и двоеточия сначала указывается имя базового класса, а затем через запятую перечисляются реализуемые в классе интерфейсы: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9DC353-D937-F96C-63DA-A09CA2DA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24" y="4509120"/>
            <a:ext cx="721438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6F3B1-860D-42DE-A511-52037231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Отличия интерфейса от абстрактного класса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446088" algn="just">
              <a:buNone/>
            </a:pPr>
            <a:r>
              <a:rPr lang="ru-RU" sz="2400" dirty="0"/>
              <a:t>Элементы интерфейса по умолчанию имеют  спецификатор доступа </a:t>
            </a:r>
            <a:r>
              <a:rPr lang="ru-RU" sz="2400" dirty="0" err="1"/>
              <a:t>public</a:t>
            </a:r>
            <a:r>
              <a:rPr lang="ru-RU" sz="2400" dirty="0"/>
              <a:t> и не могут иметь спецификаторов, заданных явным образом;</a:t>
            </a:r>
          </a:p>
          <a:p>
            <a:pPr marL="0" indent="446088" algn="just">
              <a:buNone/>
            </a:pPr>
            <a:r>
              <a:rPr lang="ru-RU" sz="2400" dirty="0"/>
              <a:t>Интерфейс не может содержать полей и обычных методов - все элементы интерфейса должны быть  абстрактными;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78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6F3B1-860D-42DE-A511-52037231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Отличия интерфейса от абстрактного класса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  <a:p>
            <a:pPr>
              <a:buNone/>
            </a:pP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556792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Класс, в списке предков которого задается интерфейс, должен определять все его элементы, в то время как потомок абстрактного класса может не переопределять часть абстрактных методов предка (в этом случае производный класс также будет абстрактным);</a:t>
            </a:r>
          </a:p>
          <a:p>
            <a:pPr algn="just"/>
            <a:r>
              <a:rPr lang="ru-RU" sz="2400" dirty="0"/>
              <a:t>Класс может иметь в списке предков несколько интерфейсов, при этом он должен определять все их методы.</a:t>
            </a:r>
          </a:p>
        </p:txBody>
      </p:sp>
    </p:spTree>
    <p:extLst>
      <p:ext uri="{BB962C8B-B14F-4D97-AF65-F5344CB8AC3E}">
        <p14:creationId xmlns:p14="http://schemas.microsoft.com/office/powerpoint/2010/main" val="1965392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3724</TotalTime>
  <Words>1517</Words>
  <Application>Microsoft Office PowerPoint</Application>
  <PresentationFormat>Экран (4:3)</PresentationFormat>
  <Paragraphs>135</Paragraphs>
  <Slides>41</Slides>
  <Notes>34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0" baseType="lpstr">
      <vt:lpstr>Calibri</vt:lpstr>
      <vt:lpstr>Cambria</vt:lpstr>
      <vt:lpstr>Courier New</vt:lpstr>
      <vt:lpstr>Franklin Gothic Book</vt:lpstr>
      <vt:lpstr>Perpetua</vt:lpstr>
      <vt:lpstr>Times New Roman</vt:lpstr>
      <vt:lpstr>Wingdings 2</vt:lpstr>
      <vt:lpstr>Справедливость</vt:lpstr>
      <vt:lpstr>Точечный рисунок</vt:lpstr>
      <vt:lpstr>Интерфейсы</vt:lpstr>
      <vt:lpstr>Определение интерфейса</vt:lpstr>
      <vt:lpstr>Презентация PowerPoint</vt:lpstr>
      <vt:lpstr>Создание класса на основе интерфейса</vt:lpstr>
      <vt:lpstr>Основные понятия</vt:lpstr>
      <vt:lpstr>Основные понятия</vt:lpstr>
      <vt:lpstr>Основные понятия</vt:lpstr>
      <vt:lpstr>Отличия интерфейса от абстрактного класса</vt:lpstr>
      <vt:lpstr>Отличия интерфейса от абстрактного класса</vt:lpstr>
      <vt:lpstr>Пример использования интерфейсов</vt:lpstr>
      <vt:lpstr>Пример использования интерфейсов</vt:lpstr>
      <vt:lpstr>Пример использования интерфейсов</vt:lpstr>
      <vt:lpstr>Пример использования интерфейсов</vt:lpstr>
      <vt:lpstr> Реализация интерфейса </vt:lpstr>
      <vt:lpstr> Реализация интерфейса </vt:lpstr>
      <vt:lpstr>Пример реализации нескольких интерфейсов</vt:lpstr>
      <vt:lpstr>Пример реализации нескольких интерфейсов</vt:lpstr>
      <vt:lpstr>Пример реализации нескольких интерфейсов</vt:lpstr>
      <vt:lpstr>Пример реализации нескольких интерфейсов</vt:lpstr>
      <vt:lpstr>Пример реализации нескольких интерфейсов</vt:lpstr>
      <vt:lpstr> Интерфейсы и наследование </vt:lpstr>
      <vt:lpstr>Интерфейсы и наследование </vt:lpstr>
      <vt:lpstr>Интерфейсы и наследование </vt:lpstr>
      <vt:lpstr> Наследование</vt:lpstr>
      <vt:lpstr> Интерфейсные переменные</vt:lpstr>
      <vt:lpstr> Интерфейсные переменные</vt:lpstr>
      <vt:lpstr> Интерфейсные переменные</vt:lpstr>
      <vt:lpstr> Интерфейсные переменные</vt:lpstr>
      <vt:lpstr> Интерфейсные переменные</vt:lpstr>
      <vt:lpstr> Интерфейсные переменные</vt:lpstr>
      <vt:lpstr>Явная реализация членов интерфейса</vt:lpstr>
      <vt:lpstr>Явная реализация членов интерфейса</vt:lpstr>
      <vt:lpstr>Явная реализация членов интерфейса</vt:lpstr>
      <vt:lpstr>Явная реализация членов интерфейса</vt:lpstr>
      <vt:lpstr>Явная реализация членов интерфейса</vt:lpstr>
      <vt:lpstr>Явная реализация членов интерфейса</vt:lpstr>
      <vt:lpstr>Явная реализация членов интерфейса</vt:lpstr>
      <vt:lpstr>Явная реализация членов интерфейса</vt:lpstr>
      <vt:lpstr>Явная реализация членов интерфейса</vt:lpstr>
      <vt:lpstr>Явная реализация членов интерфейса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С#</dc:title>
  <dc:creator>Лариса</dc:creator>
  <cp:lastModifiedBy>Наталья Сазонова</cp:lastModifiedBy>
  <cp:revision>514</cp:revision>
  <dcterms:created xsi:type="dcterms:W3CDTF">2014-01-20T17:25:36Z</dcterms:created>
  <dcterms:modified xsi:type="dcterms:W3CDTF">2025-02-04T17:41:54Z</dcterms:modified>
</cp:coreProperties>
</file>