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5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64" d="100"/>
          <a:sy n="64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2524DC-AA4F-4B43-9E80-044F353F8E37}" type="datetimeFigureOut">
              <a:rPr lang="fr-FR" smtClean="0"/>
              <a:pPr/>
              <a:t>21/11/2021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268844-38FD-4B8D-B946-AF806BA367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26431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Création </a:t>
            </a:r>
            <a:r>
              <a:rPr lang="fr-FR" b="1" u="sng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et </a:t>
            </a:r>
            <a:r>
              <a:rPr lang="fr-FR" b="1" u="sng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Modification </a:t>
            </a:r>
            <a:r>
              <a:rPr lang="fr-FR" b="1" u="sng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de la structure d'une BD</a:t>
            </a:r>
            <a:r>
              <a:rPr lang="fr-FR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fr-FR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fr-FR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6072206"/>
            <a:ext cx="7772400" cy="460335"/>
          </a:xfrm>
        </p:spPr>
        <p:txBody>
          <a:bodyPr>
            <a:noAutofit/>
          </a:bodyPr>
          <a:lstStyle/>
          <a:p>
            <a:r>
              <a:rPr lang="fr-F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Année scolaire 2021/2022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4282" y="214290"/>
            <a:ext cx="2342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STI- 4SI</a:t>
            </a:r>
            <a:endParaRPr lang="fr-FR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857232"/>
            <a:ext cx="3110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" pitchFamily="18" charset="0"/>
              </a:rPr>
              <a:t>Module: Bases de données</a:t>
            </a:r>
            <a:endParaRPr lang="fr-FR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Caslon Pro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231879"/>
            <a:ext cx="8643998" cy="51975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  <a:latin typeface="Euphemia" pitchFamily="34" charset="0"/>
              </a:rPr>
              <a:t>DEFINITION CONTRAINTE:</a:t>
            </a:r>
          </a:p>
          <a:p>
            <a:endParaRPr lang="fr-FR" sz="2000" dirty="0" smtClean="0"/>
          </a:p>
          <a:p>
            <a:r>
              <a:rPr lang="fr-FR" sz="2400" dirty="0" smtClean="0"/>
              <a:t>Permet </a:t>
            </a:r>
            <a:r>
              <a:rPr lang="fr-FR" sz="2400" dirty="0"/>
              <a:t>de définir une contrainte d'intégrité au niveau de la table. </a:t>
            </a:r>
            <a:endParaRPr lang="fr-FR" sz="2400" dirty="0" smtClean="0"/>
          </a:p>
          <a:p>
            <a:r>
              <a:rPr lang="fr-FR" sz="2400" dirty="0" smtClean="0"/>
              <a:t>Elle </a:t>
            </a:r>
            <a:r>
              <a:rPr lang="fr-FR" sz="2400" dirty="0"/>
              <a:t>est </a:t>
            </a:r>
            <a:r>
              <a:rPr lang="fr-FR" sz="2400" dirty="0" smtClean="0"/>
              <a:t>utilisée nécessairement  lorsque </a:t>
            </a:r>
            <a:r>
              <a:rPr lang="fr-FR" sz="2400" dirty="0"/>
              <a:t>la contrainte s'applique à </a:t>
            </a:r>
            <a:r>
              <a:rPr lang="fr-FR" sz="2400" dirty="0" smtClean="0"/>
              <a:t>plus </a:t>
            </a:r>
            <a:r>
              <a:rPr lang="fr-FR" sz="2400" dirty="0"/>
              <a:t>qu'une colonne.</a:t>
            </a:r>
          </a:p>
          <a:p>
            <a:pPr>
              <a:lnSpc>
                <a:spcPct val="160000"/>
              </a:lnSpc>
            </a:pPr>
            <a:r>
              <a:rPr lang="fr-FR" sz="2400" b="1" dirty="0"/>
              <a:t>[CONSTRAINT contrainte]</a:t>
            </a:r>
            <a:endParaRPr lang="fr-FR" sz="2400" dirty="0"/>
          </a:p>
          <a:p>
            <a:pPr>
              <a:lnSpc>
                <a:spcPct val="160000"/>
              </a:lnSpc>
            </a:pPr>
            <a:r>
              <a:rPr lang="fr-FR" sz="2400" b="1" dirty="0"/>
              <a:t>{PRIMARY KEY   (colonne1, colonne2,…)</a:t>
            </a:r>
            <a:endParaRPr lang="fr-FR" sz="2400" dirty="0"/>
          </a:p>
          <a:p>
            <a:pPr>
              <a:lnSpc>
                <a:spcPct val="160000"/>
              </a:lnSpc>
            </a:pPr>
            <a:r>
              <a:rPr lang="fr-FR" sz="2400" b="1" dirty="0"/>
              <a:t>| FOREING KEY (colonne1, colonne2, …) </a:t>
            </a:r>
            <a:endParaRPr lang="fr-FR" sz="2400" dirty="0"/>
          </a:p>
          <a:p>
            <a:pPr>
              <a:lnSpc>
                <a:spcPct val="160000"/>
              </a:lnSpc>
            </a:pPr>
            <a:r>
              <a:rPr lang="fr-FR" sz="2400" b="1" dirty="0"/>
              <a:t>REFERENCES </a:t>
            </a:r>
            <a:r>
              <a:rPr lang="fr-FR" sz="2400" b="1" dirty="0" err="1"/>
              <a:t>nom_table</a:t>
            </a:r>
            <a:r>
              <a:rPr lang="fr-FR" sz="2400" b="1" dirty="0"/>
              <a:t> [(colonne1, colonne2,…)] [ON DELETE CASCADE] | CHECK   (condition)}</a:t>
            </a:r>
            <a:endParaRPr lang="fr-FR" sz="2400" dirty="0"/>
          </a:p>
          <a:p>
            <a:pPr>
              <a:lnSpc>
                <a:spcPct val="160000"/>
              </a:lnSpc>
            </a:pPr>
            <a:r>
              <a:rPr lang="fr-FR" sz="2800" b="1" dirty="0" smtClean="0"/>
              <a:t>Table </a:t>
            </a:r>
            <a:r>
              <a:rPr lang="fr-FR" sz="2800" b="1" dirty="0"/>
              <a:t>fille                  Table mère  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rot="5400000" flipH="1" flipV="1">
            <a:off x="1535885" y="2750339"/>
            <a:ext cx="107157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H="1" flipV="1">
            <a:off x="1893075" y="4464851"/>
            <a:ext cx="128588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16200000" flipV="1">
            <a:off x="4643438" y="3286124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10800000">
            <a:off x="3786182" y="5072074"/>
            <a:ext cx="121444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868" y="0"/>
            <a:ext cx="5429288" cy="6858000"/>
          </a:xfrm>
        </p:spPr>
        <p:txBody>
          <a:bodyPr>
            <a:noAutofit/>
          </a:bodyPr>
          <a:lstStyle/>
          <a:p>
            <a:pPr marL="179388" indent="-88900">
              <a:buNone/>
            </a:pPr>
            <a:r>
              <a:rPr lang="en-US" sz="1600" b="1" dirty="0" smtClean="0">
                <a:latin typeface="Adobe Caslon Pro" pitchFamily="18" charset="0"/>
              </a:rPr>
              <a:t>CREATE T ABLE  article (</a:t>
            </a:r>
          </a:p>
          <a:p>
            <a:pPr marL="179388" indent="-88900">
              <a:buNone/>
            </a:pPr>
            <a:r>
              <a:rPr lang="en-US" sz="1600" b="1" dirty="0" err="1" smtClean="0">
                <a:latin typeface="Adobe Caslon Pro" pitchFamily="18" charset="0"/>
              </a:rPr>
              <a:t>cod_art</a:t>
            </a:r>
            <a:r>
              <a:rPr lang="en-US" sz="1600" b="1" dirty="0" smtClean="0">
                <a:latin typeface="Adobe Caslon Pro" pitchFamily="18" charset="0"/>
              </a:rPr>
              <a:t>     </a:t>
            </a:r>
            <a:r>
              <a:rPr lang="en-US" sz="1600" b="1" dirty="0" err="1" smtClean="0">
                <a:latin typeface="Adobe Caslon Pro" pitchFamily="18" charset="0"/>
              </a:rPr>
              <a:t>varchar</a:t>
            </a:r>
            <a:r>
              <a:rPr lang="en-US" sz="1600" b="1" dirty="0" smtClean="0">
                <a:latin typeface="Adobe Caslon Pro" pitchFamily="18" charset="0"/>
              </a:rPr>
              <a:t>(10) primary key ,</a:t>
            </a:r>
          </a:p>
          <a:p>
            <a:pPr marL="179388" indent="-88900">
              <a:buNone/>
            </a:pPr>
            <a:r>
              <a:rPr lang="en-US" sz="1600" b="1" dirty="0" smtClean="0">
                <a:latin typeface="Adobe Caslon Pro" pitchFamily="18" charset="0"/>
              </a:rPr>
              <a:t>des_ art   </a:t>
            </a:r>
            <a:r>
              <a:rPr lang="en-US" sz="1600" b="1" dirty="0" err="1" smtClean="0">
                <a:latin typeface="Adobe Caslon Pro" pitchFamily="18" charset="0"/>
              </a:rPr>
              <a:t>varchar</a:t>
            </a:r>
            <a:r>
              <a:rPr lang="en-US" sz="1600" b="1" dirty="0" smtClean="0">
                <a:latin typeface="Adobe Caslon Pro" pitchFamily="18" charset="0"/>
              </a:rPr>
              <a:t>(50) not null ,</a:t>
            </a:r>
          </a:p>
          <a:p>
            <a:pPr marL="179388" indent="-88900">
              <a:buNone/>
            </a:pPr>
            <a:r>
              <a:rPr lang="en-US" sz="1600" b="1" dirty="0" err="1" smtClean="0">
                <a:latin typeface="Adobe Caslon Pro" pitchFamily="18" charset="0"/>
              </a:rPr>
              <a:t>pu</a:t>
            </a:r>
            <a:r>
              <a:rPr lang="en-US" sz="1600" b="1" dirty="0" smtClean="0">
                <a:latin typeface="Adobe Caslon Pro" pitchFamily="18" charset="0"/>
              </a:rPr>
              <a:t>    decimal (8,3) check (</a:t>
            </a:r>
            <a:r>
              <a:rPr lang="en-US" sz="1600" b="1" dirty="0" err="1" smtClean="0">
                <a:latin typeface="Adobe Caslon Pro" pitchFamily="18" charset="0"/>
              </a:rPr>
              <a:t>pu</a:t>
            </a:r>
            <a:r>
              <a:rPr lang="en-US" sz="1600" b="1" dirty="0" smtClean="0">
                <a:latin typeface="Adobe Caslon Pro" pitchFamily="18" charset="0"/>
              </a:rPr>
              <a:t>&gt;=0)  ,</a:t>
            </a:r>
          </a:p>
          <a:p>
            <a:pPr marL="179388" indent="-88900">
              <a:buNone/>
            </a:pPr>
            <a:r>
              <a:rPr lang="en-US" sz="1600" b="1" dirty="0" err="1" smtClean="0">
                <a:latin typeface="Adobe Caslon Pro" pitchFamily="18" charset="0"/>
              </a:rPr>
              <a:t>qte_stock</a:t>
            </a:r>
            <a:r>
              <a:rPr lang="en-US" sz="1600" b="1" dirty="0" smtClean="0">
                <a:latin typeface="Adobe Caslon Pro" pitchFamily="18" charset="0"/>
              </a:rPr>
              <a:t>   </a:t>
            </a:r>
            <a:r>
              <a:rPr lang="en-US" sz="1600" b="1" dirty="0" err="1" smtClean="0">
                <a:latin typeface="Adobe Caslon Pro" pitchFamily="18" charset="0"/>
              </a:rPr>
              <a:t>int</a:t>
            </a:r>
            <a:r>
              <a:rPr lang="en-US" sz="1600" b="1" dirty="0" smtClean="0">
                <a:latin typeface="Adobe Caslon Pro" pitchFamily="18" charset="0"/>
              </a:rPr>
              <a:t>(5) default (0) </a:t>
            </a:r>
          </a:p>
          <a:p>
            <a:pPr marL="179388" indent="-88900">
              <a:buNone/>
            </a:pPr>
            <a:r>
              <a:rPr lang="en-US" sz="1600" b="1" dirty="0" smtClean="0">
                <a:latin typeface="Adobe Caslon Pro" pitchFamily="18" charset="0"/>
              </a:rPr>
              <a:t>);</a:t>
            </a:r>
            <a:endParaRPr lang="fr-FR" sz="1600" b="1" dirty="0" smtClean="0">
              <a:latin typeface="Adobe Caslon Pro" pitchFamily="18" charset="0"/>
            </a:endParaRP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CREATE TABLE CLIENT (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cod_clt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( 10 )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nom_clt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( 10 ) NOT NULL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prenom_clt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( 15 ) NOT NULL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tel_clt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  ( 20 ) NOT NULL ,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CONSTRAINT  PK  PRIMARY KEY ( </a:t>
            </a:r>
            <a:r>
              <a:rPr lang="fr-FR" sz="1600" b="1" dirty="0" err="1" smtClean="0">
                <a:latin typeface="Adobe Caslon Pro" pitchFamily="18" charset="0"/>
              </a:rPr>
              <a:t>cod_clt</a:t>
            </a:r>
            <a:r>
              <a:rPr lang="fr-FR" sz="1600" b="1" dirty="0" smtClean="0">
                <a:latin typeface="Adobe Caslon Pro" pitchFamily="18" charset="0"/>
              </a:rPr>
              <a:t> )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);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CREATE TABLE Commande (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Num_com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( 10 ) PRIMARY KEY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date_com</a:t>
            </a:r>
            <a:r>
              <a:rPr lang="fr-FR" sz="1600" b="1" dirty="0" smtClean="0">
                <a:latin typeface="Adobe Caslon Pro" pitchFamily="18" charset="0"/>
              </a:rPr>
              <a:t> date NOT NULL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cod_clt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( 10 ) REFERENCES CLIENT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);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CREATE TABLE </a:t>
            </a:r>
            <a:r>
              <a:rPr lang="fr-FR" sz="1600" b="1" dirty="0" err="1" smtClean="0">
                <a:latin typeface="Adobe Caslon Pro" pitchFamily="18" charset="0"/>
              </a:rPr>
              <a:t>detail_Commande</a:t>
            </a:r>
            <a:r>
              <a:rPr lang="fr-FR" sz="1600" b="1" dirty="0" smtClean="0">
                <a:latin typeface="Adobe Caslon Pro" pitchFamily="18" charset="0"/>
              </a:rPr>
              <a:t> (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Num_ligne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int</a:t>
            </a:r>
            <a:r>
              <a:rPr lang="fr-FR" sz="1600" b="1" dirty="0" smtClean="0">
                <a:latin typeface="Adobe Caslon Pro" pitchFamily="18" charset="0"/>
              </a:rPr>
              <a:t>(4) PRIMARY KEY,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Num_com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( 10 ) REFERENCES commande,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num_art</a:t>
            </a:r>
            <a:r>
              <a:rPr lang="fr-FR" sz="1600" b="1" dirty="0" smtClean="0">
                <a:latin typeface="Adobe Caslon Pro" pitchFamily="18" charset="0"/>
              </a:rPr>
              <a:t> </a:t>
            </a:r>
            <a:r>
              <a:rPr lang="fr-FR" sz="1600" b="1" dirty="0" err="1" smtClean="0">
                <a:latin typeface="Adobe Caslon Pro" pitchFamily="18" charset="0"/>
              </a:rPr>
              <a:t>varchar</a:t>
            </a:r>
            <a:r>
              <a:rPr lang="fr-FR" sz="1600" b="1" dirty="0" smtClean="0">
                <a:latin typeface="Adobe Caslon Pro" pitchFamily="18" charset="0"/>
              </a:rPr>
              <a:t>(10) REFERENCES article(</a:t>
            </a:r>
            <a:r>
              <a:rPr lang="fr-FR" sz="1600" b="1" dirty="0" err="1" smtClean="0">
                <a:latin typeface="Adobe Caslon Pro" pitchFamily="18" charset="0"/>
              </a:rPr>
              <a:t>cod_art</a:t>
            </a:r>
            <a:r>
              <a:rPr lang="fr-FR" sz="1600" b="1" dirty="0" smtClean="0">
                <a:latin typeface="Adobe Caslon Pro" pitchFamily="18" charset="0"/>
              </a:rPr>
              <a:t>)  ,</a:t>
            </a:r>
          </a:p>
          <a:p>
            <a:pPr>
              <a:buNone/>
            </a:pPr>
            <a:r>
              <a:rPr lang="fr-FR" sz="1600" b="1" dirty="0" err="1" smtClean="0">
                <a:latin typeface="Adobe Caslon Pro" pitchFamily="18" charset="0"/>
              </a:rPr>
              <a:t>qte_com</a:t>
            </a:r>
            <a:r>
              <a:rPr lang="fr-FR" sz="1600" b="1" dirty="0" smtClean="0">
                <a:latin typeface="Adobe Caslon Pro" pitchFamily="18" charset="0"/>
              </a:rPr>
              <a:t>     </a:t>
            </a:r>
            <a:r>
              <a:rPr lang="fr-FR" sz="1600" b="1" dirty="0" err="1" smtClean="0">
                <a:latin typeface="Adobe Caslon Pro" pitchFamily="18" charset="0"/>
              </a:rPr>
              <a:t>int</a:t>
            </a:r>
            <a:r>
              <a:rPr lang="fr-FR" sz="1600" b="1" dirty="0" smtClean="0">
                <a:latin typeface="Adobe Caslon Pro" pitchFamily="18" charset="0"/>
              </a:rPr>
              <a:t>( 20) check (</a:t>
            </a:r>
            <a:r>
              <a:rPr lang="fr-FR" sz="1600" b="1" dirty="0" err="1" smtClean="0">
                <a:latin typeface="Adobe Caslon Pro" pitchFamily="18" charset="0"/>
              </a:rPr>
              <a:t>qte_com</a:t>
            </a:r>
            <a:r>
              <a:rPr lang="fr-FR" sz="1600" b="1" dirty="0" smtClean="0">
                <a:latin typeface="Adobe Caslon Pro" pitchFamily="18" charset="0"/>
              </a:rPr>
              <a:t> &gt;0)</a:t>
            </a:r>
          </a:p>
          <a:p>
            <a:pPr>
              <a:buNone/>
            </a:pPr>
            <a:r>
              <a:rPr lang="fr-FR" sz="1600" b="1" dirty="0" smtClean="0">
                <a:latin typeface="Adobe Caslon Pro" pitchFamily="18" charset="0"/>
              </a:rPr>
              <a:t>);</a:t>
            </a:r>
            <a:endParaRPr lang="fr-FR" sz="1600" b="1" dirty="0">
              <a:latin typeface="Adobe Caslon Pro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844" y="214290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 smtClean="0">
                <a:solidFill>
                  <a:srgbClr val="00B0F0"/>
                </a:solidFill>
                <a:latin typeface="Agency FB" pitchFamily="34" charset="0"/>
              </a:rPr>
              <a:t>EXEMPLE: </a:t>
            </a:r>
            <a:endParaRPr lang="fr-FR" sz="3200" b="1" u="sng" dirty="0">
              <a:solidFill>
                <a:srgbClr val="00B0F0"/>
              </a:solidFill>
              <a:latin typeface="Agency FB" pitchFamily="34" charset="0"/>
            </a:endParaRPr>
          </a:p>
        </p:txBody>
      </p:sp>
      <p:sp>
        <p:nvSpPr>
          <p:cNvPr id="5" name="Accolade ouvrante 4"/>
          <p:cNvSpPr/>
          <p:nvPr/>
        </p:nvSpPr>
        <p:spPr>
          <a:xfrm>
            <a:off x="3214678" y="0"/>
            <a:ext cx="285752" cy="1643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>
            <a:off x="3214678" y="3786190"/>
            <a:ext cx="285752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3286116" y="5357826"/>
            <a:ext cx="285752" cy="150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43042" y="264318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client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00100" y="4286256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commande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71604" y="571501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</a:t>
            </a:r>
            <a:r>
              <a:rPr lang="fr-FR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detail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commande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69870" y="1643050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</a:rPr>
              <a:t>Clé primaire </a:t>
            </a:r>
          </a:p>
          <a:p>
            <a:r>
              <a:rPr lang="fr-FR" sz="1600" b="1" dirty="0" smtClean="0">
                <a:solidFill>
                  <a:srgbClr val="92D050"/>
                </a:solidFill>
              </a:rPr>
              <a:t>+ contrainte nommée PK</a:t>
            </a:r>
            <a:endParaRPr lang="fr-FR" sz="1600" b="1" dirty="0">
              <a:solidFill>
                <a:srgbClr val="92D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15206" y="428625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Clé étrangère</a:t>
            </a:r>
            <a:endParaRPr lang="fr-FR" b="1" dirty="0">
              <a:solidFill>
                <a:srgbClr val="92D05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rot="5400000">
            <a:off x="5607851" y="2250273"/>
            <a:ext cx="1071570" cy="100013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 flipV="1">
            <a:off x="6429388" y="4500570"/>
            <a:ext cx="857256" cy="21431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10800000">
            <a:off x="6786578" y="5715016"/>
            <a:ext cx="357190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15206" y="550070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Clé primaire </a:t>
            </a:r>
          </a:p>
        </p:txBody>
      </p:sp>
      <p:sp>
        <p:nvSpPr>
          <p:cNvPr id="19" name="Accolade ouvrante 18"/>
          <p:cNvSpPr/>
          <p:nvPr/>
        </p:nvSpPr>
        <p:spPr>
          <a:xfrm>
            <a:off x="3214678" y="1857364"/>
            <a:ext cx="285752" cy="18573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643042" y="64291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Table article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240235"/>
          </a:xfrm>
        </p:spPr>
        <p:txBody>
          <a:bodyPr>
            <a:normAutofit/>
          </a:bodyPr>
          <a:lstStyle/>
          <a:p>
            <a:pPr lvl="0" algn="just"/>
            <a:r>
              <a:rPr lang="fr-FR" sz="2400" dirty="0">
                <a:latin typeface="Euphemia" pitchFamily="34" charset="0"/>
              </a:rPr>
              <a:t>La table doit exister dans la BD.</a:t>
            </a:r>
          </a:p>
          <a:p>
            <a:pPr lvl="0" algn="just"/>
            <a:r>
              <a:rPr lang="fr-FR" sz="2400" dirty="0">
                <a:latin typeface="Euphemia" pitchFamily="34" charset="0"/>
              </a:rPr>
              <a:t>Les clauses "</a:t>
            </a:r>
            <a:r>
              <a:rPr lang="fr-FR" sz="2400" dirty="0" err="1">
                <a:latin typeface="Euphemia" pitchFamily="34" charset="0"/>
              </a:rPr>
              <a:t>définition_contrainte</a:t>
            </a:r>
            <a:r>
              <a:rPr lang="fr-FR" sz="2400" dirty="0">
                <a:latin typeface="Euphemia" pitchFamily="34" charset="0"/>
              </a:rPr>
              <a:t>" et "</a:t>
            </a:r>
            <a:r>
              <a:rPr lang="fr-FR" sz="2400" dirty="0" err="1">
                <a:latin typeface="Euphemia" pitchFamily="34" charset="0"/>
              </a:rPr>
              <a:t>définition_colonne</a:t>
            </a:r>
            <a:r>
              <a:rPr lang="fr-FR" sz="2400" dirty="0">
                <a:latin typeface="Euphemia" pitchFamily="34" charset="0"/>
              </a:rPr>
              <a:t>" ont la même syntaxe que celles utilisées dans la commande </a:t>
            </a:r>
            <a:r>
              <a:rPr lang="fr-FR" sz="2400" b="1" dirty="0">
                <a:latin typeface="Euphemia" pitchFamily="34" charset="0"/>
              </a:rPr>
              <a:t>CREATE TABLE</a:t>
            </a:r>
            <a:r>
              <a:rPr lang="fr-FR" sz="2400" dirty="0">
                <a:latin typeface="Euphemia" pitchFamily="34" charset="0"/>
              </a:rPr>
              <a:t>.</a:t>
            </a:r>
          </a:p>
          <a:p>
            <a:pPr algn="just"/>
            <a:endParaRPr lang="fr-FR" sz="2000" dirty="0">
              <a:latin typeface="Euphemi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r>
              <a:rPr lang="fr-FR" sz="3100" b="1" u="sng" dirty="0" smtClean="0">
                <a:solidFill>
                  <a:srgbClr val="FF0000"/>
                </a:solidFill>
              </a:rPr>
              <a:t>III-Modification et suppression d’une base de données en mode commande </a:t>
            </a: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14348" y="1428736"/>
            <a:ext cx="5679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00B050"/>
                </a:solidFill>
              </a:rPr>
              <a:t>1) Modification d’ une table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571472" y="4143380"/>
            <a:ext cx="8215370" cy="1295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ALTER TABLE  </a:t>
            </a:r>
            <a:r>
              <a:rPr lang="fr-FR" sz="2800" b="1" dirty="0" err="1" smtClean="0">
                <a:solidFill>
                  <a:srgbClr val="B62516"/>
                </a:solidFill>
                <a:latin typeface="Euphemia" pitchFamily="34" charset="0"/>
              </a:rPr>
              <a:t>nom_table</a:t>
            </a: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 (</a:t>
            </a:r>
            <a:r>
              <a:rPr lang="fr-FR" sz="2800" b="1" dirty="0" err="1" smtClean="0">
                <a:solidFill>
                  <a:srgbClr val="B62516"/>
                </a:solidFill>
                <a:latin typeface="Euphemia" pitchFamily="34" charset="0"/>
              </a:rPr>
              <a:t>définition_colonne</a:t>
            </a: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 | définition contrainte, …);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282" y="1000108"/>
            <a:ext cx="8643998" cy="5643601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DROP COLUMN : </a:t>
            </a:r>
            <a:r>
              <a:rPr lang="fr-FR" sz="2400" dirty="0" smtClean="0">
                <a:latin typeface="Euphemia" pitchFamily="34" charset="0"/>
              </a:rPr>
              <a:t>permet de supprimer une colonne.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DROP CONSTRAINT </a:t>
            </a:r>
            <a:r>
              <a:rPr lang="fr-FR" sz="2400" b="1" dirty="0" smtClean="0">
                <a:latin typeface="Euphemia" pitchFamily="34" charset="0"/>
              </a:rPr>
              <a:t>: </a:t>
            </a:r>
            <a:r>
              <a:rPr lang="fr-FR" sz="2400" dirty="0" smtClean="0">
                <a:latin typeface="Euphemia" pitchFamily="34" charset="0"/>
              </a:rPr>
              <a:t>permet de supprimer une contrainte d'intégrité d'une table.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ADD COLUMN</a:t>
            </a:r>
            <a:r>
              <a:rPr lang="fr-FR" sz="2400" dirty="0" smtClean="0">
                <a:solidFill>
                  <a:srgbClr val="B62516"/>
                </a:solidFill>
                <a:latin typeface="Euphemia" pitchFamily="34" charset="0"/>
              </a:rPr>
              <a:t> </a:t>
            </a:r>
            <a:r>
              <a:rPr lang="fr-FR" sz="2400" dirty="0" smtClean="0">
                <a:latin typeface="Euphemia" pitchFamily="34" charset="0"/>
              </a:rPr>
              <a:t>: permet d'ajouter une colonne à la table.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ADD CONSTRAINT </a:t>
            </a:r>
            <a:r>
              <a:rPr lang="fr-FR" sz="2400" dirty="0" smtClean="0">
                <a:solidFill>
                  <a:srgbClr val="B62516"/>
                </a:solidFill>
                <a:latin typeface="Euphemia" pitchFamily="34" charset="0"/>
              </a:rPr>
              <a:t>: </a:t>
            </a:r>
            <a:r>
              <a:rPr lang="fr-FR" sz="2400" dirty="0" smtClean="0">
                <a:latin typeface="Euphemia" pitchFamily="34" charset="0"/>
              </a:rPr>
              <a:t>permet d'ajouter une nouvelle contrainte à la table.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MODIFY :</a:t>
            </a:r>
            <a:r>
              <a:rPr lang="fr-FR" sz="2400" dirty="0" smtClean="0">
                <a:solidFill>
                  <a:srgbClr val="B62516"/>
                </a:solidFill>
                <a:latin typeface="Euphemia" pitchFamily="34" charset="0"/>
              </a:rPr>
              <a:t> </a:t>
            </a:r>
            <a:r>
              <a:rPr lang="fr-FR" sz="2400" dirty="0" smtClean="0">
                <a:latin typeface="Euphemia" pitchFamily="34" charset="0"/>
              </a:rPr>
              <a:t>permet de modifier certaines caractéristiques d'une colonne.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DISABLE</a:t>
            </a:r>
            <a:r>
              <a:rPr lang="fr-FR" sz="2400" dirty="0" smtClean="0">
                <a:solidFill>
                  <a:srgbClr val="B62516"/>
                </a:solidFill>
                <a:latin typeface="Euphemia" pitchFamily="34" charset="0"/>
              </a:rPr>
              <a:t> : </a:t>
            </a:r>
            <a:r>
              <a:rPr lang="fr-FR" sz="2400" dirty="0" smtClean="0">
                <a:latin typeface="Euphemia" pitchFamily="34" charset="0"/>
              </a:rPr>
              <a:t>permet de désactiver une contrainte d'intégrité.</a:t>
            </a:r>
          </a:p>
          <a:p>
            <a:pPr lvl="0" algn="just">
              <a:lnSpc>
                <a:spcPct val="160000"/>
              </a:lnSpc>
            </a:pPr>
            <a:r>
              <a:rPr lang="fr-FR" sz="2400" b="1" dirty="0" smtClean="0">
                <a:solidFill>
                  <a:srgbClr val="B62516"/>
                </a:solidFill>
                <a:latin typeface="Euphemia" pitchFamily="34" charset="0"/>
              </a:rPr>
              <a:t>ENABLE </a:t>
            </a:r>
            <a:r>
              <a:rPr lang="fr-FR" sz="2400" dirty="0" smtClean="0">
                <a:solidFill>
                  <a:srgbClr val="B62516"/>
                </a:solidFill>
                <a:latin typeface="Euphemia" pitchFamily="34" charset="0"/>
              </a:rPr>
              <a:t>: </a:t>
            </a:r>
            <a:r>
              <a:rPr lang="fr-FR" sz="2400" dirty="0" smtClean="0">
                <a:latin typeface="Euphemia" pitchFamily="34" charset="0"/>
              </a:rPr>
              <a:t>permet de réactiver une contrainte. </a:t>
            </a:r>
          </a:p>
          <a:p>
            <a:pPr lvl="0" algn="just">
              <a:buNone/>
            </a:pPr>
            <a:endParaRPr lang="fr-FR" sz="2800" dirty="0" smtClean="0">
              <a:latin typeface="Euphemia" pitchFamily="34" charset="0"/>
            </a:endParaRPr>
          </a:p>
          <a:p>
            <a:pPr lvl="0" algn="just">
              <a:buNone/>
            </a:pPr>
            <a:r>
              <a:rPr lang="fr-FR" sz="2800" i="1" dirty="0" smtClean="0">
                <a:latin typeface="Adobe Caslon Pro Bold" pitchFamily="18" charset="0"/>
              </a:rPr>
              <a:t>    NB: </a:t>
            </a:r>
            <a:r>
              <a:rPr lang="fr-FR" sz="2400" i="1" dirty="0" smtClean="0">
                <a:latin typeface="Adobe Caslon Pro Bold" pitchFamily="18" charset="0"/>
              </a:rPr>
              <a:t>Avant de désactiver ou supprimer une contrainte qui est clé primaire, il faut supprimer les clés étrangères dans les tables qui se réfèrent à cette clé primaire.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285728"/>
            <a:ext cx="5679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u="sng" dirty="0" smtClean="0">
                <a:solidFill>
                  <a:srgbClr val="00B050"/>
                </a:solidFill>
              </a:rPr>
              <a:t>1) Modification d’ une table</a:t>
            </a:r>
            <a:endParaRPr lang="fr-FR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B62516"/>
                </a:solidFill>
              </a:rPr>
              <a:t>DROP TABLE </a:t>
            </a:r>
            <a:r>
              <a:rPr lang="fr-FR" b="1" dirty="0" err="1"/>
              <a:t>nom_table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u="sng" dirty="0" smtClean="0">
                <a:solidFill>
                  <a:srgbClr val="00B050"/>
                </a:solidFill>
              </a:rPr>
              <a:t>2) Suppression d’une table</a:t>
            </a:r>
            <a:endParaRPr lang="fr-FR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304" r="5931"/>
          <a:stretch>
            <a:fillRect/>
          </a:stretch>
        </p:blipFill>
        <p:spPr>
          <a:xfrm>
            <a:off x="285720" y="857232"/>
            <a:ext cx="8429684" cy="571504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18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Agency FB" pitchFamily="34" charset="0"/>
              </a:rPr>
              <a:t>Exercice d’application </a:t>
            </a:r>
            <a:endParaRPr lang="fr-FR" sz="3200" dirty="0">
              <a:solidFill>
                <a:srgbClr val="00B0F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676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dirty="0" smtClean="0">
                <a:latin typeface="Euphemia" pitchFamily="34" charset="0"/>
              </a:rPr>
              <a:t>En utilisant la représentation graphique de la bd « matches »</a:t>
            </a:r>
          </a:p>
          <a:p>
            <a:pPr algn="just"/>
            <a:r>
              <a:rPr lang="fr-FR" dirty="0" smtClean="0">
                <a:latin typeface="Euphemia" pitchFamily="34" charset="0"/>
              </a:rPr>
              <a:t>Créer en mode commande les tables seulement </a:t>
            </a:r>
          </a:p>
          <a:p>
            <a:pPr algn="just"/>
            <a:r>
              <a:rPr lang="fr-FR" dirty="0" smtClean="0">
                <a:latin typeface="Euphemia" pitchFamily="34" charset="0"/>
              </a:rPr>
              <a:t>Créer en mode commande les contraintes d’intégrité référentielles </a:t>
            </a:r>
          </a:p>
          <a:p>
            <a:pPr algn="just"/>
            <a:r>
              <a:rPr lang="fr-FR" dirty="0" smtClean="0">
                <a:latin typeface="Euphemia" pitchFamily="34" charset="0"/>
              </a:rPr>
              <a:t>Apporter les modifications suivantes d=sur la base:</a:t>
            </a:r>
          </a:p>
          <a:p>
            <a:pPr lvl="1" algn="just"/>
            <a:r>
              <a:rPr lang="fr-FR" sz="2400" b="1" i="1" dirty="0" smtClean="0">
                <a:latin typeface="Adobe Garamond Pro" pitchFamily="18" charset="0"/>
              </a:rPr>
              <a:t>Ajouter la colonne </a:t>
            </a:r>
            <a:r>
              <a:rPr lang="fr-FR" sz="2400" b="1" i="1" dirty="0" err="1" smtClean="0">
                <a:latin typeface="Adobe Garamond Pro" pitchFamily="18" charset="0"/>
              </a:rPr>
              <a:t>DateNaiArbi</a:t>
            </a:r>
            <a:r>
              <a:rPr lang="fr-FR" sz="2400" b="1" i="1" dirty="0" smtClean="0">
                <a:latin typeface="Adobe Garamond Pro" pitchFamily="18" charset="0"/>
              </a:rPr>
              <a:t> dans la table arbitre</a:t>
            </a:r>
          </a:p>
          <a:p>
            <a:pPr lvl="1" algn="just"/>
            <a:r>
              <a:rPr lang="fr-FR" sz="2400" b="1" i="1" dirty="0" smtClean="0">
                <a:latin typeface="Adobe Garamond Pro" pitchFamily="18" charset="0"/>
              </a:rPr>
              <a:t>Modifier la taille de la colonne </a:t>
            </a:r>
            <a:r>
              <a:rPr lang="fr-FR" sz="2400" b="1" i="1" dirty="0" err="1" smtClean="0">
                <a:latin typeface="Adobe Garamond Pro" pitchFamily="18" charset="0"/>
              </a:rPr>
              <a:t>nomArbi</a:t>
            </a:r>
            <a:r>
              <a:rPr lang="fr-FR" sz="2400" b="1" i="1" dirty="0" smtClean="0">
                <a:latin typeface="Adobe Garamond Pro" pitchFamily="18" charset="0"/>
              </a:rPr>
              <a:t> à 50</a:t>
            </a:r>
          </a:p>
          <a:p>
            <a:pPr lvl="1" algn="just"/>
            <a:r>
              <a:rPr lang="fr-FR" sz="2400" b="1" i="1" dirty="0" smtClean="0">
                <a:latin typeface="Adobe Garamond Pro" pitchFamily="18" charset="0"/>
              </a:rPr>
              <a:t>Modifier le nom de la colonne </a:t>
            </a:r>
            <a:r>
              <a:rPr lang="fr-FR" sz="2400" b="1" i="1" dirty="0" err="1" smtClean="0">
                <a:latin typeface="Adobe Garamond Pro" pitchFamily="18" charset="0"/>
              </a:rPr>
              <a:t>NomArbi</a:t>
            </a:r>
            <a:r>
              <a:rPr lang="fr-FR" sz="2400" b="1" i="1" dirty="0" smtClean="0">
                <a:latin typeface="Adobe Garamond Pro" pitchFamily="18" charset="0"/>
              </a:rPr>
              <a:t> à </a:t>
            </a:r>
            <a:r>
              <a:rPr lang="fr-FR" sz="2400" b="1" i="1" dirty="0" err="1" smtClean="0">
                <a:latin typeface="Adobe Garamond Pro" pitchFamily="18" charset="0"/>
              </a:rPr>
              <a:t>NomPreArbi</a:t>
            </a:r>
            <a:r>
              <a:rPr lang="fr-FR" sz="2400" b="1" i="1" dirty="0" smtClean="0">
                <a:latin typeface="Adobe Garamond Pro" pitchFamily="18" charset="0"/>
              </a:rPr>
              <a:t> et supprimer la colonne </a:t>
            </a:r>
            <a:r>
              <a:rPr lang="fr-FR" sz="2400" b="1" i="1" dirty="0" err="1" smtClean="0">
                <a:latin typeface="Adobe Garamond Pro" pitchFamily="18" charset="0"/>
              </a:rPr>
              <a:t>PrenomArbi</a:t>
            </a:r>
            <a:endParaRPr lang="fr-FR" sz="2400" b="1" i="1" dirty="0" smtClean="0">
              <a:latin typeface="Adobe Garamond Pro" pitchFamily="18" charset="0"/>
            </a:endParaRPr>
          </a:p>
          <a:p>
            <a:pPr lvl="1" algn="just"/>
            <a:r>
              <a:rPr lang="fr-FR" sz="2400" b="1" i="1" dirty="0" smtClean="0">
                <a:latin typeface="Adobe Garamond Pro" pitchFamily="18" charset="0"/>
              </a:rPr>
              <a:t>Ajouter une contrainte de domaine imposant que la durée du match soit &gt;0.</a:t>
            </a:r>
          </a:p>
          <a:p>
            <a:pPr lvl="1" algn="just"/>
            <a:endParaRPr lang="fr-FR" dirty="0" smtClean="0">
              <a:latin typeface="Euphemia" pitchFamily="34" charset="0"/>
            </a:endParaRPr>
          </a:p>
          <a:p>
            <a:pPr lvl="1" algn="just"/>
            <a:endParaRPr lang="fr-FR" dirty="0" smtClean="0">
              <a:latin typeface="Euphemia" pitchFamily="34" charset="0"/>
            </a:endParaRPr>
          </a:p>
          <a:p>
            <a:pPr algn="just"/>
            <a:endParaRPr lang="fr-FR" dirty="0" smtClean="0">
              <a:latin typeface="Euphemia" pitchFamily="34" charset="0"/>
            </a:endParaRPr>
          </a:p>
          <a:p>
            <a:pPr algn="just"/>
            <a:endParaRPr lang="fr-FR" dirty="0" smtClean="0">
              <a:latin typeface="Euphemi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u="sng" dirty="0" smtClean="0">
                <a:solidFill>
                  <a:srgbClr val="00B0F0"/>
                </a:solidFill>
                <a:latin typeface="Agency FB" pitchFamily="34" charset="0"/>
              </a:rPr>
              <a:t>Travail à faire</a:t>
            </a:r>
            <a:r>
              <a:rPr lang="fr-FR" sz="4400" dirty="0" smtClean="0">
                <a:solidFill>
                  <a:srgbClr val="00B0F0"/>
                </a:solidFill>
                <a:latin typeface="Agency FB" pitchFamily="34" charset="0"/>
              </a:rPr>
              <a:t>: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93498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u="sng" dirty="0" smtClean="0">
                <a:solidFill>
                  <a:srgbClr val="00B0F0"/>
                </a:solidFill>
                <a:latin typeface="Agency FB" pitchFamily="34" charset="0"/>
              </a:rPr>
              <a:t>Solution</a:t>
            </a:r>
            <a:r>
              <a:rPr lang="fr-FR" sz="4000" dirty="0" smtClean="0">
                <a:solidFill>
                  <a:srgbClr val="00B0F0"/>
                </a:solidFill>
                <a:latin typeface="Agency FB" pitchFamily="34" charset="0"/>
              </a:rPr>
              <a:t>: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u="sng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MERCI POUR VOTRE ATTENTION</a:t>
            </a:r>
            <a:r>
              <a:rPr lang="fr-FR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fr-FR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</a:br>
            <a:endParaRPr lang="fr-FR" dirty="0">
              <a:solidFill>
                <a:srgbClr val="FF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7772400" cy="603211"/>
          </a:xfrm>
        </p:spPr>
        <p:txBody>
          <a:bodyPr/>
          <a:lstStyle/>
          <a:p>
            <a:r>
              <a:rPr lang="fr-FR" b="1" i="1" dirty="0" smtClean="0">
                <a:latin typeface="Adobe Caslon Pro" pitchFamily="18" charset="0"/>
              </a:rPr>
              <a:t>Année scolaire 2021/2022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Euphemia" pitchFamily="34" charset="0"/>
              </a:rPr>
              <a:t>Dans cette partie on décrira comment créer les différents éléments d'une BD en utilisant deux modes : </a:t>
            </a:r>
          </a:p>
          <a:p>
            <a:pPr marL="900113" indent="-180975" algn="just">
              <a:buFont typeface="Wingdings" pitchFamily="2" charset="2"/>
              <a:buChar char="v"/>
            </a:pPr>
            <a:r>
              <a:rPr lang="fr-FR" dirty="0" smtClean="0">
                <a:latin typeface="Euphemia" pitchFamily="34" charset="0"/>
              </a:rPr>
              <a:t> Le mode assisté</a:t>
            </a:r>
          </a:p>
          <a:p>
            <a:pPr marL="900113" indent="-180975" algn="just">
              <a:buFont typeface="Wingdings" pitchFamily="2" charset="2"/>
              <a:buChar char="v"/>
            </a:pPr>
            <a:r>
              <a:rPr lang="fr-FR" dirty="0" smtClean="0">
                <a:latin typeface="Euphemia" pitchFamily="34" charset="0"/>
              </a:rPr>
              <a:t> Le mode commande.</a:t>
            </a:r>
          </a:p>
          <a:p>
            <a:pPr marL="900113" indent="-180975" algn="just">
              <a:buFont typeface="Wingdings" pitchFamily="2" charset="2"/>
              <a:buChar char="v"/>
            </a:pPr>
            <a:endParaRPr lang="fr-FR" dirty="0" smtClean="0">
              <a:latin typeface="Euphemia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r>
              <a:rPr lang="fr-FR" b="1" u="sng" dirty="0" smtClean="0">
                <a:solidFill>
                  <a:srgbClr val="FF0000"/>
                </a:solidFill>
              </a:rPr>
              <a:t>I-Introduction</a:t>
            </a:r>
            <a:r>
              <a:rPr lang="fr-FR" dirty="0">
                <a:solidFill>
                  <a:srgbClr val="FF0000"/>
                </a:solidFill>
              </a:rPr>
              <a:t/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latin typeface="Euphemia" pitchFamily="34" charset="0"/>
              </a:rPr>
              <a:t>Création d’une BD</a:t>
            </a:r>
          </a:p>
          <a:p>
            <a:r>
              <a:rPr lang="fr-FR" dirty="0" smtClean="0">
                <a:latin typeface="Euphemia" pitchFamily="34" charset="0"/>
              </a:rPr>
              <a:t>Création d’une table </a:t>
            </a:r>
          </a:p>
          <a:p>
            <a:r>
              <a:rPr lang="fr-FR" dirty="0" smtClean="0">
                <a:latin typeface="Euphemia" pitchFamily="34" charset="0"/>
              </a:rPr>
              <a:t>Création de clé primaire </a:t>
            </a:r>
          </a:p>
          <a:p>
            <a:r>
              <a:rPr lang="fr-FR" dirty="0" smtClean="0">
                <a:latin typeface="Euphemia" pitchFamily="34" charset="0"/>
              </a:rPr>
              <a:t>Création de relation</a:t>
            </a:r>
          </a:p>
          <a:p>
            <a:r>
              <a:rPr lang="fr-FR" dirty="0" smtClean="0">
                <a:latin typeface="Euphemia" pitchFamily="34" charset="0"/>
              </a:rPr>
              <a:t>Ajout de colonne</a:t>
            </a:r>
          </a:p>
          <a:p>
            <a:r>
              <a:rPr lang="fr-FR" dirty="0" smtClean="0">
                <a:latin typeface="Euphemia" pitchFamily="34" charset="0"/>
              </a:rPr>
              <a:t>Suppression d’une colonne </a:t>
            </a:r>
          </a:p>
          <a:p>
            <a:r>
              <a:rPr lang="fr-FR" dirty="0" smtClean="0">
                <a:latin typeface="Euphemia" pitchFamily="34" charset="0"/>
              </a:rPr>
              <a:t>Modification des propriétés d’une colonne </a:t>
            </a:r>
          </a:p>
          <a:p>
            <a:r>
              <a:rPr lang="fr-FR" dirty="0" smtClean="0">
                <a:latin typeface="Euphemia" pitchFamily="34" charset="0"/>
              </a:rPr>
              <a:t>Modification d’une clé primaire </a:t>
            </a:r>
          </a:p>
          <a:p>
            <a:r>
              <a:rPr lang="fr-FR" dirty="0" smtClean="0">
                <a:latin typeface="Euphemia" pitchFamily="34" charset="0"/>
              </a:rPr>
              <a:t>Suppression d’une clé primaire </a:t>
            </a:r>
          </a:p>
          <a:p>
            <a:r>
              <a:rPr lang="fr-FR" dirty="0" smtClean="0">
                <a:latin typeface="Euphemia" pitchFamily="34" charset="0"/>
              </a:rPr>
              <a:t>Suppression d’une BD 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fr-FR" sz="2800" b="1" u="sng" dirty="0" smtClean="0">
                <a:solidFill>
                  <a:srgbClr val="FF0000"/>
                </a:solidFill>
              </a:rPr>
              <a:t>II-Création d’une base de données en mode assisté </a:t>
            </a:r>
            <a:r>
              <a:rPr lang="fr-FR" sz="2800" dirty="0" smtClean="0">
                <a:solidFill>
                  <a:srgbClr val="FF0000"/>
                </a:solidFill>
              </a:rPr>
              <a:t/>
            </a:r>
            <a:br>
              <a:rPr lang="fr-FR" sz="2800" dirty="0" smtClean="0">
                <a:solidFill>
                  <a:srgbClr val="FF0000"/>
                </a:solidFill>
              </a:rPr>
            </a:br>
            <a:endParaRPr lang="fr-F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85860"/>
            <a:ext cx="8401080" cy="5357850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En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mode commande </a:t>
            </a:r>
            <a:r>
              <a:rPr lang="fr-FR" dirty="0" smtClean="0">
                <a:latin typeface="Euphemia" pitchFamily="34" charset="0"/>
                <a:sym typeface="Wingdings" pitchFamily="2" charset="2"/>
              </a:rPr>
              <a:t> </a:t>
            </a:r>
            <a:r>
              <a:rPr lang="fr-FR" dirty="0" smtClean="0">
                <a:latin typeface="Euphemia" pitchFamily="34" charset="0"/>
              </a:rPr>
              <a:t>créer </a:t>
            </a:r>
            <a:r>
              <a:rPr lang="fr-FR" dirty="0">
                <a:latin typeface="Euphemia" pitchFamily="34" charset="0"/>
              </a:rPr>
              <a:t>les différentes structures de la BD à l'aide de commandes du langage SQL. </a:t>
            </a:r>
            <a:endParaRPr lang="fr-FR" dirty="0" smtClean="0">
              <a:latin typeface="Euphemia" pitchFamily="34" charset="0"/>
            </a:endParaRPr>
          </a:p>
          <a:p>
            <a:pPr algn="just"/>
            <a:r>
              <a:rPr lang="fr-FR" dirty="0" smtClean="0">
                <a:latin typeface="Euphemia" pitchFamily="34" charset="0"/>
              </a:rPr>
              <a:t>Ce </a:t>
            </a:r>
            <a:r>
              <a:rPr lang="fr-FR" dirty="0">
                <a:latin typeface="Euphemia" pitchFamily="34" charset="0"/>
              </a:rPr>
              <a:t>langage est composé de </a:t>
            </a:r>
            <a:r>
              <a:rPr lang="fr-FR" dirty="0" smtClean="0">
                <a:latin typeface="Euphemia" pitchFamily="34" charset="0"/>
              </a:rPr>
              <a:t>deux </a:t>
            </a:r>
            <a:r>
              <a:rPr lang="fr-FR" dirty="0">
                <a:latin typeface="Euphemia" pitchFamily="34" charset="0"/>
              </a:rPr>
              <a:t>familles de commandes :</a:t>
            </a:r>
          </a:p>
          <a:p>
            <a:pPr marL="1079500" indent="0" algn="just">
              <a:buFont typeface="Wingdings" pitchFamily="2" charset="2"/>
              <a:buChar char="v"/>
            </a:pPr>
            <a:r>
              <a:rPr lang="fr-FR" dirty="0">
                <a:latin typeface="Euphemia" pitchFamily="34" charset="0"/>
              </a:rPr>
              <a:t>Les commandes de définition de </a:t>
            </a:r>
            <a:r>
              <a:rPr lang="fr-FR" dirty="0" smtClean="0">
                <a:latin typeface="Euphemia" pitchFamily="34" charset="0"/>
              </a:rPr>
              <a:t>données </a:t>
            </a:r>
            <a:r>
              <a:rPr lang="fr-FR" dirty="0">
                <a:latin typeface="Euphemia" pitchFamily="34" charset="0"/>
              </a:rPr>
              <a:t>(</a:t>
            </a:r>
            <a:r>
              <a:rPr lang="fr-FR" b="1" u="sng" dirty="0">
                <a:latin typeface="Euphemia" pitchFamily="34" charset="0"/>
              </a:rPr>
              <a:t>LDD</a:t>
            </a:r>
            <a:r>
              <a:rPr lang="fr-FR" dirty="0" smtClean="0">
                <a:latin typeface="Euphemia" pitchFamily="34" charset="0"/>
              </a:rPr>
              <a:t>) qui sont: </a:t>
            </a:r>
            <a:endParaRPr lang="fr-FR" dirty="0">
              <a:latin typeface="Euphemia" pitchFamily="34" charset="0"/>
            </a:endParaRPr>
          </a:p>
          <a:p>
            <a:pPr marL="1079500" indent="0" algn="just"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       CREATE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,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ALTER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,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DROP</a:t>
            </a:r>
          </a:p>
          <a:p>
            <a:pPr marL="1079500" indent="0" algn="just">
              <a:buFont typeface="Wingdings" pitchFamily="2" charset="2"/>
              <a:buChar char="v"/>
            </a:pPr>
            <a:endParaRPr lang="fr-FR" sz="1100" dirty="0">
              <a:latin typeface="Euphemia" pitchFamily="34" charset="0"/>
            </a:endParaRPr>
          </a:p>
          <a:p>
            <a:pPr marL="1079500" indent="0" algn="just">
              <a:buFont typeface="Wingdings" pitchFamily="2" charset="2"/>
              <a:buChar char="v"/>
            </a:pPr>
            <a:r>
              <a:rPr lang="fr-FR" dirty="0" smtClean="0">
                <a:latin typeface="Euphemia" pitchFamily="34" charset="0"/>
              </a:rPr>
              <a:t>Les commandes de manipulation de données (</a:t>
            </a:r>
            <a:r>
              <a:rPr lang="fr-FR" b="1" u="sng" dirty="0" smtClean="0">
                <a:latin typeface="Euphemia" pitchFamily="34" charset="0"/>
              </a:rPr>
              <a:t>LMD</a:t>
            </a:r>
            <a:r>
              <a:rPr lang="fr-FR" dirty="0" smtClean="0">
                <a:latin typeface="Euphemia" pitchFamily="34" charset="0"/>
              </a:rPr>
              <a:t>) qui sont: </a:t>
            </a:r>
          </a:p>
          <a:p>
            <a:pPr marL="1079500" indent="0" algn="just"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  SELECT,   INSERT,   UPDATE,  DELETE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u="sng" dirty="0" smtClean="0">
                <a:solidFill>
                  <a:srgbClr val="FF0000"/>
                </a:solidFill>
              </a:rPr>
              <a:t/>
            </a:r>
            <a:br>
              <a:rPr lang="fr-FR" sz="3200" b="1" u="sng" dirty="0" smtClean="0">
                <a:solidFill>
                  <a:srgbClr val="FF0000"/>
                </a:solidFill>
              </a:rPr>
            </a:br>
            <a:r>
              <a:rPr lang="fr-FR" sz="3200" b="1" u="sng" dirty="0" smtClean="0">
                <a:solidFill>
                  <a:srgbClr val="FF0000"/>
                </a:solidFill>
              </a:rPr>
              <a:t>III-Création d’une base de données en mode commande </a:t>
            </a:r>
            <a:r>
              <a:rPr lang="fr-FR" sz="3200" dirty="0" smtClean="0">
                <a:solidFill>
                  <a:srgbClr val="FF0000"/>
                </a:solidFill>
              </a:rPr>
              <a:t/>
            </a:r>
            <a:br>
              <a:rPr lang="fr-FR" sz="3200" dirty="0" smtClean="0">
                <a:solidFill>
                  <a:srgbClr val="FF0000"/>
                </a:solidFill>
              </a:rPr>
            </a:br>
            <a:endParaRPr lang="fr-F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142984"/>
            <a:ext cx="8643998" cy="5429288"/>
          </a:xfrm>
        </p:spPr>
        <p:txBody>
          <a:bodyPr/>
          <a:lstStyle/>
          <a:p>
            <a:pPr algn="just">
              <a:buNone/>
            </a:pPr>
            <a:r>
              <a:rPr lang="fr-FR" sz="2800" b="1" dirty="0">
                <a:solidFill>
                  <a:srgbClr val="B62516"/>
                </a:solidFill>
                <a:latin typeface="Euphemia" pitchFamily="34" charset="0"/>
              </a:rPr>
              <a:t>CREATE TABLE  </a:t>
            </a:r>
            <a:r>
              <a:rPr lang="fr-FR" sz="2800" b="1" dirty="0" err="1" smtClean="0">
                <a:solidFill>
                  <a:srgbClr val="B62516"/>
                </a:solidFill>
                <a:latin typeface="Euphemia" pitchFamily="34" charset="0"/>
              </a:rPr>
              <a:t>nom_table</a:t>
            </a: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 (</a:t>
            </a:r>
            <a:r>
              <a:rPr lang="fr-FR" sz="2800" b="1" dirty="0" err="1" smtClean="0">
                <a:solidFill>
                  <a:srgbClr val="B62516"/>
                </a:solidFill>
                <a:latin typeface="Euphemia" pitchFamily="34" charset="0"/>
              </a:rPr>
              <a:t>définition_colonne</a:t>
            </a: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 </a:t>
            </a:r>
            <a:r>
              <a:rPr lang="fr-FR" sz="2800" b="1" dirty="0">
                <a:solidFill>
                  <a:srgbClr val="B62516"/>
                </a:solidFill>
                <a:latin typeface="Euphemia" pitchFamily="34" charset="0"/>
              </a:rPr>
              <a:t>| définition contrainte, </a:t>
            </a:r>
            <a:r>
              <a:rPr lang="fr-FR" sz="2800" b="1" dirty="0" smtClean="0">
                <a:solidFill>
                  <a:srgbClr val="B62516"/>
                </a:solidFill>
                <a:latin typeface="Euphemia" pitchFamily="34" charset="0"/>
              </a:rPr>
              <a:t>…);</a:t>
            </a:r>
          </a:p>
          <a:p>
            <a:pPr algn="just">
              <a:buNone/>
            </a:pPr>
            <a:endParaRPr lang="fr-FR" sz="2800" b="1" dirty="0" smtClean="0">
              <a:latin typeface="Euphemia" pitchFamily="34" charset="0"/>
            </a:endParaRPr>
          </a:p>
          <a:p>
            <a:pPr algn="just">
              <a:buNone/>
            </a:pPr>
            <a:r>
              <a:rPr lang="fr-FR" sz="2800" b="1" dirty="0" smtClean="0">
                <a:solidFill>
                  <a:schemeClr val="bg2">
                    <a:lumMod val="50000"/>
                  </a:schemeClr>
                </a:solidFill>
                <a:latin typeface="Euphemia" pitchFamily="34" charset="0"/>
              </a:rPr>
              <a:t>NOM TABLE:</a:t>
            </a:r>
          </a:p>
          <a:p>
            <a:pPr lvl="0" algn="just"/>
            <a:r>
              <a:rPr lang="fr-FR" sz="2400" b="1" dirty="0" err="1" smtClean="0">
                <a:latin typeface="Euphemia" pitchFamily="34" charset="0"/>
              </a:rPr>
              <a:t>Nom_table</a:t>
            </a:r>
            <a:r>
              <a:rPr lang="fr-FR" sz="2400" dirty="0" smtClean="0">
                <a:latin typeface="Euphemia" pitchFamily="34" charset="0"/>
              </a:rPr>
              <a:t> est unique </a:t>
            </a:r>
            <a:r>
              <a:rPr lang="fr-FR" sz="2400" dirty="0">
                <a:latin typeface="Euphemia" pitchFamily="34" charset="0"/>
              </a:rPr>
              <a:t>au niveau de la BD et ne doit pas être un mot-clé SQL.</a:t>
            </a:r>
          </a:p>
          <a:p>
            <a:pPr lvl="0" algn="just"/>
            <a:r>
              <a:rPr lang="fr-FR" sz="2400" dirty="0">
                <a:latin typeface="Euphemia" pitchFamily="34" charset="0"/>
              </a:rPr>
              <a:t>Une table doit contenir au moins une colonne. </a:t>
            </a:r>
            <a:endParaRPr lang="fr-FR" sz="2400" dirty="0" smtClean="0">
              <a:latin typeface="Euphemia" pitchFamily="34" charset="0"/>
            </a:endParaRPr>
          </a:p>
          <a:p>
            <a:pPr lvl="0" algn="just"/>
            <a:r>
              <a:rPr lang="fr-FR" sz="2400" dirty="0" smtClean="0">
                <a:latin typeface="Euphemia" pitchFamily="34" charset="0"/>
              </a:rPr>
              <a:t>Les </a:t>
            </a:r>
            <a:r>
              <a:rPr lang="fr-FR" sz="2400" dirty="0">
                <a:latin typeface="Euphemia" pitchFamily="34" charset="0"/>
              </a:rPr>
              <a:t>noms des colonnes doivent être uniques dans la même table. </a:t>
            </a:r>
            <a:r>
              <a:rPr lang="fr-FR" sz="2400" i="1" dirty="0">
                <a:latin typeface="Euphemia" pitchFamily="34" charset="0"/>
              </a:rPr>
              <a:t>Mais plusieurs tables peuvent avoir des colonnes qui ont le même nom.</a:t>
            </a:r>
          </a:p>
          <a:p>
            <a:endParaRPr lang="fr-FR" sz="1800" dirty="0" smtClean="0">
              <a:latin typeface="Euphemia" pitchFamily="34" charset="0"/>
            </a:endParaRPr>
          </a:p>
          <a:p>
            <a:endParaRPr lang="fr-FR" dirty="0">
              <a:latin typeface="Euphemi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  <a:latin typeface="Euphemia" pitchFamily="34" charset="0"/>
              </a:rPr>
              <a:t>DEFINITION COLONNE:</a:t>
            </a:r>
          </a:p>
          <a:p>
            <a:pPr algn="just"/>
            <a:r>
              <a:rPr lang="fr-FR" sz="2800" b="1" dirty="0" err="1" smtClean="0">
                <a:solidFill>
                  <a:srgbClr val="FF0000"/>
                </a:solidFill>
                <a:latin typeface="Euphemia" pitchFamily="34" charset="0"/>
              </a:rPr>
              <a:t>Nom_colonne</a:t>
            </a:r>
            <a:r>
              <a:rPr lang="fr-FR" sz="2800" b="1" dirty="0" smtClean="0">
                <a:solidFill>
                  <a:srgbClr val="FF0000"/>
                </a:solidFill>
                <a:latin typeface="Euphemia" pitchFamily="34" charset="0"/>
              </a:rPr>
              <a:t> type [[NOT] NULL] [DEFAULT valeur] [</a:t>
            </a:r>
            <a:r>
              <a:rPr lang="fr-FR" sz="2800" b="1" dirty="0" err="1" smtClean="0">
                <a:solidFill>
                  <a:srgbClr val="FF0000"/>
                </a:solidFill>
                <a:latin typeface="Euphemia" pitchFamily="34" charset="0"/>
              </a:rPr>
              <a:t>contrainte_colonne</a:t>
            </a:r>
            <a:r>
              <a:rPr lang="fr-FR" sz="2800" b="1" dirty="0" smtClean="0">
                <a:solidFill>
                  <a:srgbClr val="FF0000"/>
                </a:solidFill>
                <a:latin typeface="Euphemia" pitchFamily="34" charset="0"/>
              </a:rPr>
              <a:t>]</a:t>
            </a:r>
            <a:endParaRPr lang="fr-FR" sz="2800" dirty="0" smtClean="0">
              <a:solidFill>
                <a:srgbClr val="FF0000"/>
              </a:solidFill>
              <a:latin typeface="Euphemia" pitchFamily="34" charset="0"/>
            </a:endParaRPr>
          </a:p>
          <a:p>
            <a:pPr lvl="0" algn="just"/>
            <a:r>
              <a:rPr lang="fr-FR" sz="2400" b="1" dirty="0" smtClean="0">
                <a:latin typeface="Euphemia" pitchFamily="34" charset="0"/>
              </a:rPr>
              <a:t>type</a:t>
            </a:r>
            <a:r>
              <a:rPr lang="fr-FR" sz="2400" b="1" i="1" dirty="0" smtClean="0">
                <a:latin typeface="Euphemia" pitchFamily="34" charset="0"/>
              </a:rPr>
              <a:t> : Type de données :</a:t>
            </a:r>
            <a:endParaRPr lang="fr-FR" sz="2400" dirty="0" smtClean="0">
              <a:latin typeface="Euphemia" pitchFamily="34" charset="0"/>
            </a:endParaRPr>
          </a:p>
          <a:p>
            <a:pPr fontAlgn="t"/>
            <a:endParaRPr lang="fr-FR" b="1" i="1" dirty="0" smtClean="0"/>
          </a:p>
          <a:p>
            <a:pPr fontAlgn="t"/>
            <a:endParaRPr lang="fr-FR" b="1" i="1" dirty="0" smtClean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571472" y="3214686"/>
          <a:ext cx="82868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715040"/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/>
                </a:tc>
              </a:tr>
              <a:tr h="34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INT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Numérique à n chiffres </a:t>
                      </a:r>
                    </a:p>
                  </a:txBody>
                  <a:tcPr/>
                </a:tc>
              </a:tr>
              <a:tr h="568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DECIMAL (n, m)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Numérique à n chiffres dont m décimales</a:t>
                      </a:r>
                    </a:p>
                  </a:txBody>
                  <a:tcPr/>
                </a:tc>
              </a:tr>
              <a:tr h="811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VARCHAR (n)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Chaîne de caractères de longueur variable dont la taille maximale est n</a:t>
                      </a:r>
                    </a:p>
                  </a:txBody>
                  <a:tcPr/>
                </a:tc>
              </a:tr>
              <a:tr h="347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Date et/ou heure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285860"/>
            <a:ext cx="8686800" cy="528641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fr-FR" sz="2000" b="1" dirty="0">
                <a:latin typeface="Euphemia" pitchFamily="34" charset="0"/>
              </a:rPr>
              <a:t>NULL : </a:t>
            </a:r>
            <a:r>
              <a:rPr lang="fr-FR" sz="2000" dirty="0">
                <a:latin typeface="Euphemia" pitchFamily="34" charset="0"/>
              </a:rPr>
              <a:t>colonne non obligatoire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b="1" dirty="0">
                <a:latin typeface="Euphemia" pitchFamily="34" charset="0"/>
              </a:rPr>
              <a:t>NOT NULL : </a:t>
            </a:r>
            <a:r>
              <a:rPr lang="fr-FR" sz="2000" dirty="0">
                <a:latin typeface="Euphemia" pitchFamily="34" charset="0"/>
              </a:rPr>
              <a:t>colonne obligatoire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>
                <a:latin typeface="Euphemia" pitchFamily="34" charset="0"/>
              </a:rPr>
              <a:t>Lorsqu' une colonne est clé primaire, le NOT NULL est implicite.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>
                <a:latin typeface="Euphemia" pitchFamily="34" charset="0"/>
              </a:rPr>
              <a:t>L'option </a:t>
            </a:r>
            <a:r>
              <a:rPr lang="fr-FR" sz="2000" b="1" dirty="0">
                <a:latin typeface="Euphemia" pitchFamily="34" charset="0"/>
              </a:rPr>
              <a:t>DEFAULT </a:t>
            </a:r>
            <a:r>
              <a:rPr lang="fr-FR" sz="2000" dirty="0">
                <a:latin typeface="Euphemia" pitchFamily="34" charset="0"/>
              </a:rPr>
              <a:t>ne peut pas être indiquée lorsque la colonne est obligatoire. </a:t>
            </a:r>
          </a:p>
          <a:p>
            <a:pPr>
              <a:buNone/>
            </a:pPr>
            <a:r>
              <a:rPr lang="en-US" sz="3200" b="1" u="sng" dirty="0" err="1" smtClean="0">
                <a:solidFill>
                  <a:schemeClr val="bg2">
                    <a:lumMod val="25000"/>
                  </a:schemeClr>
                </a:solidFill>
                <a:latin typeface="Agency FB" pitchFamily="34" charset="0"/>
              </a:rPr>
              <a:t>Exemple</a:t>
            </a:r>
            <a:r>
              <a:rPr lang="en-US" sz="3200" b="1" u="sng" dirty="0" smtClean="0">
                <a:solidFill>
                  <a:schemeClr val="bg2">
                    <a:lumMod val="25000"/>
                  </a:schemeClr>
                </a:solidFill>
                <a:latin typeface="Agency FB" pitchFamily="34" charset="0"/>
              </a:rPr>
              <a:t> </a:t>
            </a:r>
            <a:r>
              <a:rPr lang="en-US" sz="3600" dirty="0" smtClean="0">
                <a:latin typeface="Agency FB" pitchFamily="34" charset="0"/>
              </a:rPr>
              <a:t>: </a:t>
            </a:r>
            <a:r>
              <a:rPr lang="en-US" sz="2800" dirty="0" smtClean="0">
                <a:latin typeface="Agency FB" pitchFamily="34" charset="0"/>
              </a:rPr>
              <a:t>article(</a:t>
            </a:r>
            <a:r>
              <a:rPr lang="en-US" sz="2800" u="sng" dirty="0" err="1" smtClean="0">
                <a:latin typeface="Agency FB" pitchFamily="34" charset="0"/>
              </a:rPr>
              <a:t>cod_art</a:t>
            </a:r>
            <a:r>
              <a:rPr lang="en-US" sz="2800" u="sng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des_art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pu</a:t>
            </a:r>
            <a:r>
              <a:rPr lang="en-US" sz="2800" dirty="0" smtClean="0">
                <a:latin typeface="Agency FB" pitchFamily="34" charset="0"/>
              </a:rPr>
              <a:t>, </a:t>
            </a:r>
            <a:r>
              <a:rPr lang="en-US" sz="2800" dirty="0" err="1" smtClean="0">
                <a:latin typeface="Agency FB" pitchFamily="34" charset="0"/>
              </a:rPr>
              <a:t>qte_stock</a:t>
            </a:r>
            <a:r>
              <a:rPr lang="en-US" sz="2800" dirty="0" smtClean="0">
                <a:latin typeface="Agency FB" pitchFamily="34" charset="0"/>
              </a:rPr>
              <a:t>)</a:t>
            </a:r>
          </a:p>
          <a:p>
            <a:pPr>
              <a:buNone/>
            </a:pPr>
            <a:endParaRPr lang="en-US" sz="1100" dirty="0" smtClean="0">
              <a:latin typeface="Agency FB" pitchFamily="34" charset="0"/>
            </a:endParaRPr>
          </a:p>
          <a:p>
            <a:pPr marL="365125" indent="1163638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create table    article</a:t>
            </a:r>
          </a:p>
          <a:p>
            <a:pPr marL="365125" indent="1163638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cod_art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  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varchar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(10) primary key ,</a:t>
            </a:r>
          </a:p>
          <a:p>
            <a:pPr marL="365125" indent="1163638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des_ art    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varchar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(50) not null ,</a:t>
            </a:r>
          </a:p>
          <a:p>
            <a:pPr marL="365125" indent="1163638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pu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              decimal (8,3) check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pu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&gt;=0)  ,</a:t>
            </a:r>
          </a:p>
          <a:p>
            <a:pPr marL="365125" indent="1163638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qte_stock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int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dobe Caslon Pro" pitchFamily="18" charset="0"/>
              </a:rPr>
              <a:t>(5) default (0) );</a:t>
            </a:r>
            <a:endParaRPr lang="fr-FR" sz="2800" b="1" dirty="0">
              <a:solidFill>
                <a:schemeClr val="accent2">
                  <a:lumMod val="75000"/>
                </a:schemeClr>
              </a:solidFill>
              <a:latin typeface="Adobe Caslon Pro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072098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fr-FR" sz="2900" b="1" dirty="0" err="1" smtClean="0">
                <a:latin typeface="Euphemia" pitchFamily="34" charset="0"/>
              </a:rPr>
              <a:t>contrainte_colonne</a:t>
            </a:r>
            <a:r>
              <a:rPr lang="fr-FR" sz="2900" dirty="0" smtClean="0">
                <a:latin typeface="Euphemia" pitchFamily="34" charset="0"/>
              </a:rPr>
              <a:t> </a:t>
            </a:r>
            <a:r>
              <a:rPr lang="fr-FR" sz="2900" dirty="0" smtClean="0">
                <a:latin typeface="Euphemia" pitchFamily="34" charset="0"/>
                <a:sym typeface="Wingdings" pitchFamily="2" charset="2"/>
              </a:rPr>
              <a:t> </a:t>
            </a:r>
            <a:r>
              <a:rPr lang="fr-FR" sz="2900" dirty="0" smtClean="0">
                <a:latin typeface="Euphemia" pitchFamily="34" charset="0"/>
              </a:rPr>
              <a:t>Préciser </a:t>
            </a:r>
            <a:r>
              <a:rPr lang="fr-FR" sz="2900" dirty="0">
                <a:latin typeface="Euphemia" pitchFamily="34" charset="0"/>
              </a:rPr>
              <a:t>la contrainte d'intégrité de la colonne : clé primaire, clé étrangère ou contrainte de valeurs</a:t>
            </a:r>
            <a:r>
              <a:rPr lang="fr-FR" sz="2900" dirty="0" smtClean="0">
                <a:latin typeface="Euphemia" pitchFamily="34" charset="0"/>
              </a:rPr>
              <a:t>.</a:t>
            </a:r>
          </a:p>
          <a:p>
            <a:pPr lvl="0" algn="just">
              <a:lnSpc>
                <a:spcPct val="120000"/>
              </a:lnSpc>
            </a:pPr>
            <a:endParaRPr lang="fr-FR" sz="1900" dirty="0">
              <a:latin typeface="Euphemia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fr-FR" sz="3100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</a:t>
            </a:r>
            <a:r>
              <a:rPr lang="fr-FR" sz="2600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[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CONSTRAINT contrainte]</a:t>
            </a:r>
            <a:endParaRPr lang="fr-FR" sz="2600" dirty="0">
              <a:solidFill>
                <a:schemeClr val="accent2">
                  <a:lumMod val="75000"/>
                </a:schemeClr>
              </a:solidFill>
              <a:latin typeface="Euphemia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fr-FR" sz="2600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 {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PRIMARY KEY   | REFERENCES </a:t>
            </a:r>
            <a:r>
              <a:rPr lang="fr-FR" sz="2600" b="1" dirty="0" err="1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nom_table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 [(</a:t>
            </a:r>
            <a:r>
              <a:rPr lang="fr-FR" sz="2600" b="1" dirty="0" err="1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nom_colonne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)] [ON DELETE </a:t>
            </a:r>
            <a:r>
              <a:rPr lang="fr-FR" sz="2600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/on update CASCADE</a:t>
            </a:r>
            <a:r>
              <a:rPr lang="fr-FR" sz="2600" b="1" dirty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] | CHECK (condition</a:t>
            </a:r>
            <a:r>
              <a:rPr lang="fr-FR" sz="2600" b="1" dirty="0" smtClean="0">
                <a:solidFill>
                  <a:schemeClr val="accent2">
                    <a:lumMod val="75000"/>
                  </a:schemeClr>
                </a:solidFill>
                <a:latin typeface="Euphemia" pitchFamily="34" charset="0"/>
              </a:rPr>
              <a:t>)}</a:t>
            </a:r>
          </a:p>
          <a:p>
            <a:pPr algn="just">
              <a:lnSpc>
                <a:spcPct val="120000"/>
              </a:lnSpc>
              <a:buNone/>
            </a:pPr>
            <a:endParaRPr lang="fr-FR" sz="1000" dirty="0">
              <a:solidFill>
                <a:schemeClr val="accent2">
                  <a:lumMod val="75000"/>
                </a:schemeClr>
              </a:solidFill>
              <a:latin typeface="Euphemia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fr-FR" sz="2200" b="1" dirty="0">
                <a:latin typeface="Euphemia" pitchFamily="34" charset="0"/>
              </a:rPr>
              <a:t>CONSTRAINT : </a:t>
            </a:r>
            <a:r>
              <a:rPr lang="fr-FR" sz="2200" dirty="0">
                <a:latin typeface="Euphemia" pitchFamily="34" charset="0"/>
              </a:rPr>
              <a:t>permet d'attribuer un nom (identificateur) à la contrainte.</a:t>
            </a:r>
          </a:p>
          <a:p>
            <a:pPr lvl="0" algn="just">
              <a:lnSpc>
                <a:spcPct val="120000"/>
              </a:lnSpc>
            </a:pPr>
            <a:r>
              <a:rPr lang="fr-FR" sz="2200" b="1" dirty="0">
                <a:latin typeface="Euphemia" pitchFamily="34" charset="0"/>
              </a:rPr>
              <a:t>PRIMARY KEY : </a:t>
            </a:r>
            <a:r>
              <a:rPr lang="fr-FR" sz="2200" dirty="0">
                <a:latin typeface="Euphemia" pitchFamily="34" charset="0"/>
              </a:rPr>
              <a:t>la colonne est une clé primaire.</a:t>
            </a:r>
          </a:p>
          <a:p>
            <a:pPr lvl="0" algn="just">
              <a:lnSpc>
                <a:spcPct val="120000"/>
              </a:lnSpc>
            </a:pPr>
            <a:r>
              <a:rPr lang="fr-FR" sz="2200" b="1" dirty="0">
                <a:latin typeface="Euphemia" pitchFamily="34" charset="0"/>
              </a:rPr>
              <a:t>REFERENCES : </a:t>
            </a:r>
            <a:r>
              <a:rPr lang="fr-FR" sz="2200" dirty="0">
                <a:latin typeface="Euphemia" pitchFamily="34" charset="0"/>
              </a:rPr>
              <a:t>La colonne est une clé étrangère</a:t>
            </a:r>
            <a:r>
              <a:rPr lang="fr-FR" sz="2200" dirty="0" smtClean="0">
                <a:latin typeface="Euphemia" pitchFamily="34" charset="0"/>
              </a:rPr>
              <a:t>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120000"/>
              </a:lnSpc>
            </a:pPr>
            <a:r>
              <a:rPr lang="fr-FR" sz="2000" b="1" dirty="0" err="1" smtClean="0">
                <a:latin typeface="Euphemia" pitchFamily="34" charset="0"/>
              </a:rPr>
              <a:t>nom_table</a:t>
            </a:r>
            <a:r>
              <a:rPr lang="fr-FR" sz="2000" b="1" dirty="0" smtClean="0">
                <a:latin typeface="Euphemia" pitchFamily="34" charset="0"/>
              </a:rPr>
              <a:t> : </a:t>
            </a:r>
            <a:r>
              <a:rPr lang="fr-FR" sz="2000" dirty="0" smtClean="0">
                <a:latin typeface="Euphemia" pitchFamily="34" charset="0"/>
              </a:rPr>
              <a:t>nom de la table mère. </a:t>
            </a:r>
          </a:p>
          <a:p>
            <a:pPr lvl="0" algn="just">
              <a:lnSpc>
                <a:spcPct val="120000"/>
              </a:lnSpc>
            </a:pPr>
            <a:r>
              <a:rPr lang="fr-FR" sz="2000" b="1" dirty="0" err="1" smtClean="0">
                <a:latin typeface="Euphemia" pitchFamily="34" charset="0"/>
              </a:rPr>
              <a:t>nom_colonne</a:t>
            </a:r>
            <a:r>
              <a:rPr lang="fr-FR" sz="2000" b="1" dirty="0" smtClean="0">
                <a:latin typeface="Euphemia" pitchFamily="34" charset="0"/>
              </a:rPr>
              <a:t> : </a:t>
            </a:r>
            <a:r>
              <a:rPr lang="fr-FR" sz="2000" dirty="0" smtClean="0">
                <a:latin typeface="Euphemia" pitchFamily="34" charset="0"/>
              </a:rPr>
              <a:t>la clé primaire de la table mère, il n'est précisé que lorsque les deux noms sont différents.</a:t>
            </a:r>
          </a:p>
          <a:p>
            <a:pPr lvl="0" algn="just">
              <a:lnSpc>
                <a:spcPct val="120000"/>
              </a:lnSpc>
            </a:pPr>
            <a:r>
              <a:rPr lang="fr-FR" sz="2000" b="1" dirty="0" smtClean="0">
                <a:latin typeface="Euphemia" pitchFamily="34" charset="0"/>
              </a:rPr>
              <a:t>ON DELETE CASCADE : </a:t>
            </a:r>
            <a:r>
              <a:rPr lang="fr-FR" sz="2000" dirty="0" smtClean="0">
                <a:latin typeface="Euphemia" pitchFamily="34" charset="0"/>
              </a:rPr>
              <a:t>Si une valeur de la clé primaire de la table mère est supprimée elle sera automatiquement supprimée pour la clé étrangère de la table fille.</a:t>
            </a:r>
          </a:p>
          <a:p>
            <a:pPr algn="just">
              <a:lnSpc>
                <a:spcPct val="120000"/>
              </a:lnSpc>
            </a:pPr>
            <a:r>
              <a:rPr lang="fr-FR" sz="2000" b="1" dirty="0" smtClean="0">
                <a:latin typeface="Euphemia" pitchFamily="34" charset="0"/>
              </a:rPr>
              <a:t>ON update  CASCADE : </a:t>
            </a:r>
            <a:r>
              <a:rPr lang="fr-FR" sz="2000" dirty="0" smtClean="0">
                <a:latin typeface="Euphemia" pitchFamily="34" charset="0"/>
              </a:rPr>
              <a:t>Si une valeur de la clé primaire de la table mère est modifiée elle sera automatiquement modifiée pour la clé étrangère de la table fille.</a:t>
            </a:r>
          </a:p>
          <a:p>
            <a:pPr lvl="0" algn="just">
              <a:lnSpc>
                <a:spcPct val="120000"/>
              </a:lnSpc>
            </a:pPr>
            <a:r>
              <a:rPr lang="fr-FR" sz="2000" b="1" dirty="0" smtClean="0">
                <a:latin typeface="Euphemia" pitchFamily="34" charset="0"/>
              </a:rPr>
              <a:t>CHECK : </a:t>
            </a:r>
            <a:r>
              <a:rPr lang="fr-FR" sz="2000" dirty="0" smtClean="0">
                <a:latin typeface="Euphemia" pitchFamily="34" charset="0"/>
              </a:rPr>
              <a:t>permet de vérifier une condition pour chaque nouvelle valeur insérée.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rgbClr val="00B050"/>
                </a:solidFill>
              </a:rPr>
              <a:t>1) Création d’une table </a:t>
            </a:r>
            <a:endParaRPr lang="fr-FR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308</TotalTime>
  <Words>1008</Words>
  <Application>Microsoft Office PowerPoint</Application>
  <PresentationFormat>Affichage à l'écran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Rotonde</vt:lpstr>
      <vt:lpstr>Création et Modification de la structure d'une BD </vt:lpstr>
      <vt:lpstr> I-Introduction </vt:lpstr>
      <vt:lpstr>II-Création d’une base de données en mode assisté  </vt:lpstr>
      <vt:lpstr> III-Création d’une base de données en mode commande  </vt:lpstr>
      <vt:lpstr>1) Création d’une table </vt:lpstr>
      <vt:lpstr>1) Création d’une table </vt:lpstr>
      <vt:lpstr>1) Création d’une table </vt:lpstr>
      <vt:lpstr>1) Création d’une table </vt:lpstr>
      <vt:lpstr>1) Création d’une table </vt:lpstr>
      <vt:lpstr>1) Création d’une table </vt:lpstr>
      <vt:lpstr>Diapositive 11</vt:lpstr>
      <vt:lpstr> III-Modification et suppression d’une base de données en mode commande  </vt:lpstr>
      <vt:lpstr>Diapositive 13</vt:lpstr>
      <vt:lpstr>2) Suppression d’une table</vt:lpstr>
      <vt:lpstr>Exercice d’application </vt:lpstr>
      <vt:lpstr>Travail à faire:</vt:lpstr>
      <vt:lpstr>Solution:</vt:lpstr>
      <vt:lpstr>MERCI POUR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modification de la structure d'une BD</dc:title>
  <dc:creator>aymen</dc:creator>
  <cp:lastModifiedBy>youssef</cp:lastModifiedBy>
  <cp:revision>49</cp:revision>
  <dcterms:created xsi:type="dcterms:W3CDTF">2016-01-11T07:29:16Z</dcterms:created>
  <dcterms:modified xsi:type="dcterms:W3CDTF">2021-11-21T21:18:17Z</dcterms:modified>
</cp:coreProperties>
</file>